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9" r:id="rId3"/>
    <p:sldId id="267" r:id="rId4"/>
    <p:sldId id="269" r:id="rId5"/>
    <p:sldId id="303" r:id="rId6"/>
    <p:sldId id="893" r:id="rId7"/>
    <p:sldId id="947" r:id="rId8"/>
    <p:sldId id="952" r:id="rId9"/>
    <p:sldId id="957" r:id="rId10"/>
    <p:sldId id="958" r:id="rId11"/>
    <p:sldId id="955" r:id="rId12"/>
    <p:sldId id="956" r:id="rId13"/>
    <p:sldId id="932" r:id="rId14"/>
    <p:sldId id="960" r:id="rId15"/>
    <p:sldId id="959" r:id="rId16"/>
    <p:sldId id="961" r:id="rId17"/>
    <p:sldId id="953" r:id="rId18"/>
    <p:sldId id="951" r:id="rId19"/>
    <p:sldId id="962" r:id="rId20"/>
    <p:sldId id="963" r:id="rId21"/>
    <p:sldId id="964" r:id="rId22"/>
    <p:sldId id="965" r:id="rId23"/>
    <p:sldId id="931" r:id="rId24"/>
    <p:sldId id="966" r:id="rId25"/>
    <p:sldId id="967" r:id="rId26"/>
    <p:sldId id="926" r:id="rId27"/>
    <p:sldId id="294" r:id="rId28"/>
    <p:sldId id="296" r:id="rId29"/>
    <p:sldId id="298" r:id="rId30"/>
    <p:sldId id="299"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2" autoAdjust="0"/>
  </p:normalViewPr>
  <p:slideViewPr>
    <p:cSldViewPr snapToGrid="0">
      <p:cViewPr varScale="1">
        <p:scale>
          <a:sx n="86" d="100"/>
          <a:sy n="86" d="100"/>
        </p:scale>
        <p:origin x="315"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9EDAA340-0D04-4C96-8A98-7EE6DC97DAD6}"/>
    <pc:docChg chg="modSld">
      <pc:chgData name="Phan Van Rieu (Hugo)" userId="032e726b-b6b7-45df-b0ca-e82fb010a48a" providerId="ADAL" clId="{9EDAA340-0D04-4C96-8A98-7EE6DC97DAD6}" dt="2024-05-27T04:01:56.464" v="5" actId="20577"/>
      <pc:docMkLst>
        <pc:docMk/>
      </pc:docMkLst>
      <pc:sldChg chg="modSp mod">
        <pc:chgData name="Phan Van Rieu (Hugo)" userId="032e726b-b6b7-45df-b0ca-e82fb010a48a" providerId="ADAL" clId="{9EDAA340-0D04-4C96-8A98-7EE6DC97DAD6}" dt="2024-05-27T04:01:56.464" v="5" actId="20577"/>
        <pc:sldMkLst>
          <pc:docMk/>
          <pc:sldMk cId="1872779487" sldId="269"/>
        </pc:sldMkLst>
        <pc:spChg chg="mod">
          <ac:chgData name="Phan Van Rieu (Hugo)" userId="032e726b-b6b7-45df-b0ca-e82fb010a48a" providerId="ADAL" clId="{9EDAA340-0D04-4C96-8A98-7EE6DC97DAD6}" dt="2024-05-27T04:01:56.464" v="5" actId="20577"/>
          <ac:spMkLst>
            <pc:docMk/>
            <pc:sldMk cId="1872779487" sldId="269"/>
            <ac:spMk id="7" creationId="{BA386DE9-345A-400C-B2BB-B32B155C2C38}"/>
          </ac:spMkLst>
        </pc:spChg>
      </pc:sldChg>
      <pc:sldChg chg="modSp">
        <pc:chgData name="Phan Van Rieu (Hugo)" userId="032e726b-b6b7-45df-b0ca-e82fb010a48a" providerId="ADAL" clId="{9EDAA340-0D04-4C96-8A98-7EE6DC97DAD6}" dt="2024-05-18T09:25:50.677" v="3" actId="20577"/>
        <pc:sldMkLst>
          <pc:docMk/>
          <pc:sldMk cId="183893808" sldId="893"/>
        </pc:sldMkLst>
        <pc:spChg chg="mod">
          <ac:chgData name="Phan Van Rieu (Hugo)" userId="032e726b-b6b7-45df-b0ca-e82fb010a48a" providerId="ADAL" clId="{9EDAA340-0D04-4C96-8A98-7EE6DC97DAD6}" dt="2024-05-18T09:25:50.677" v="3" actId="20577"/>
          <ac:spMkLst>
            <pc:docMk/>
            <pc:sldMk cId="183893808" sldId="893"/>
            <ac:spMk id="4" creationId="{075CEFA5-30D6-369D-23E1-A1E5188E91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882743" y="71082"/>
            <a:ext cx="314448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3.1: Reading</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182521"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5: Healthy Living</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1"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947801" y="3429000"/>
            <a:ext cx="5538346" cy="1569660"/>
          </a:xfrm>
          <a:prstGeom prst="rect">
            <a:avLst/>
          </a:prstGeom>
          <a:noFill/>
        </p:spPr>
        <p:txBody>
          <a:bodyPr wrap="square" rtlCol="0">
            <a:spAutoFit/>
          </a:bodyPr>
          <a:lstStyle/>
          <a:p>
            <a:pPr lvl="0" algn="ctr"/>
            <a:r>
              <a:rPr lang="en-US" sz="3200" b="1" dirty="0">
                <a:solidFill>
                  <a:srgbClr val="0070C0"/>
                </a:solidFill>
              </a:rPr>
              <a:t>Unit 5: Healthy Living</a:t>
            </a:r>
            <a:endParaRPr lang="en-US" sz="2000" b="1" dirty="0">
              <a:solidFill>
                <a:srgbClr val="0070C0"/>
              </a:solidFill>
            </a:endParaRPr>
          </a:p>
          <a:p>
            <a:pPr lvl="0" algn="ctr"/>
            <a:r>
              <a:rPr lang="en-US" sz="3200" b="1" dirty="0">
                <a:solidFill>
                  <a:srgbClr val="00B050"/>
                </a:solidFill>
              </a:rPr>
              <a:t>Lesson 3.1: Reading</a:t>
            </a:r>
          </a:p>
          <a:p>
            <a:pPr lvl="0" algn="ctr"/>
            <a:r>
              <a:rPr lang="en-US" sz="3200" dirty="0">
                <a:solidFill>
                  <a:srgbClr val="FF0000"/>
                </a:solidFill>
              </a:rPr>
              <a:t>Page</a:t>
            </a:r>
            <a:r>
              <a:rPr lang="en-US" sz="3200" dirty="0">
                <a:solidFill>
                  <a:prstClr val="black"/>
                </a:solidFill>
              </a:rPr>
              <a:t> </a:t>
            </a:r>
            <a:r>
              <a:rPr lang="en-US" sz="3200" dirty="0">
                <a:solidFill>
                  <a:srgbClr val="FF0000"/>
                </a:solidFill>
              </a:rPr>
              <a:t>52</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A19D5-D213-0D2C-CDF3-6E7E94A01619}"/>
              </a:ext>
            </a:extLst>
          </p:cNvPr>
          <p:cNvSpPr txBox="1"/>
          <p:nvPr/>
        </p:nvSpPr>
        <p:spPr>
          <a:xfrm>
            <a:off x="9641305" y="447480"/>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Reading p.45</a:t>
            </a:r>
          </a:p>
        </p:txBody>
      </p:sp>
      <p:sp>
        <p:nvSpPr>
          <p:cNvPr id="8" name="TextBox 7">
            <a:extLst>
              <a:ext uri="{FF2B5EF4-FFF2-40B4-BE49-F238E27FC236}">
                <a16:creationId xmlns:a16="http://schemas.microsoft.com/office/drawing/2014/main" id="{AF519F8A-C053-4C08-9657-4AA7A6B95905}"/>
              </a:ext>
            </a:extLst>
          </p:cNvPr>
          <p:cNvSpPr txBox="1"/>
          <p:nvPr/>
        </p:nvSpPr>
        <p:spPr>
          <a:xfrm>
            <a:off x="231725" y="1223844"/>
            <a:ext cx="11728550" cy="5186676"/>
          </a:xfrm>
          <a:prstGeom prst="rect">
            <a:avLst/>
          </a:prstGeom>
          <a:noFill/>
        </p:spPr>
        <p:txBody>
          <a:bodyPr wrap="square">
            <a:spAutoFit/>
          </a:bodyPr>
          <a:lstStyle/>
          <a:p>
            <a:pPr algn="just">
              <a:lnSpc>
                <a:spcPct val="150000"/>
              </a:lnSpc>
            </a:pPr>
            <a:r>
              <a:rPr lang="en-US" sz="3200" b="1" dirty="0">
                <a:solidFill>
                  <a:srgbClr val="242021"/>
                </a:solidFill>
                <a:latin typeface="Calibri (body)"/>
              </a:rPr>
              <a:t>You shouldn't use products that have chemicals. </a:t>
            </a:r>
          </a:p>
          <a:p>
            <a:pPr algn="just">
              <a:lnSpc>
                <a:spcPct val="150000"/>
              </a:lnSpc>
            </a:pPr>
            <a:r>
              <a:rPr lang="en-US" sz="3200" dirty="0">
                <a:solidFill>
                  <a:srgbClr val="242021"/>
                </a:solidFill>
                <a:latin typeface="Calibri (body)"/>
              </a:rPr>
              <a:t>Your food and your body are mostly chemicals. Some people suggest using natural products, but they are also full of chemicals. There are good and bad chemicals. Experts suggest learning which chemicals are safe and how to protect yourself.</a:t>
            </a:r>
          </a:p>
          <a:p>
            <a:pPr algn="just">
              <a:lnSpc>
                <a:spcPct val="150000"/>
              </a:lnSpc>
            </a:pPr>
            <a:r>
              <a:rPr lang="en-US" sz="3200" dirty="0">
                <a:solidFill>
                  <a:srgbClr val="242021"/>
                </a:solidFill>
                <a:latin typeface="Calibri (body)"/>
              </a:rPr>
              <a:t>So, be careful of what you read online. Knowing which health tips are myths is key to healthy living. </a:t>
            </a:r>
          </a:p>
        </p:txBody>
      </p:sp>
    </p:spTree>
    <p:extLst>
      <p:ext uri="{BB962C8B-B14F-4D97-AF65-F5344CB8AC3E}">
        <p14:creationId xmlns:p14="http://schemas.microsoft.com/office/powerpoint/2010/main" val="4049034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2995118-7CD9-4180-9FBB-E33A2764CF2E}"/>
              </a:ext>
            </a:extLst>
          </p:cNvPr>
          <p:cNvSpPr txBox="1"/>
          <p:nvPr/>
        </p:nvSpPr>
        <p:spPr>
          <a:xfrm>
            <a:off x="231725" y="1223844"/>
            <a:ext cx="11728550" cy="5186676"/>
          </a:xfrm>
          <a:prstGeom prst="rect">
            <a:avLst/>
          </a:prstGeom>
          <a:noFill/>
        </p:spPr>
        <p:txBody>
          <a:bodyPr wrap="square">
            <a:spAutoFit/>
          </a:bodyPr>
          <a:lstStyle/>
          <a:p>
            <a:pPr algn="just">
              <a:lnSpc>
                <a:spcPct val="150000"/>
              </a:lnSpc>
            </a:pPr>
            <a:r>
              <a:rPr lang="en-US" sz="3200" b="0" dirty="0">
                <a:solidFill>
                  <a:srgbClr val="242021"/>
                </a:solidFill>
                <a:effectLst/>
                <a:latin typeface="Calibri (body)"/>
              </a:rPr>
              <a:t>Ms. Miller: Hello, everyone. Today I invited Dr. Elizabeth Anderson to talk about two important health problems teens have.</a:t>
            </a:r>
            <a:br>
              <a:rPr lang="en-US" sz="3200" b="0" dirty="0">
                <a:solidFill>
                  <a:srgbClr val="242021"/>
                </a:solidFill>
                <a:effectLst/>
                <a:latin typeface="Calibri (body)"/>
              </a:rPr>
            </a:br>
            <a:r>
              <a:rPr lang="en-US" sz="3200" b="0" dirty="0">
                <a:solidFill>
                  <a:srgbClr val="242021"/>
                </a:solidFill>
                <a:effectLst/>
                <a:latin typeface="Calibri (body)"/>
              </a:rPr>
              <a:t>Dr. Anderson: Hi, everyone. Thanks for inviting me here. The first problem is not getting enough sleep. Although teens need eight</a:t>
            </a:r>
            <a:br>
              <a:rPr lang="en-US" sz="3200" b="0" dirty="0">
                <a:solidFill>
                  <a:srgbClr val="242021"/>
                </a:solidFill>
                <a:effectLst/>
                <a:latin typeface="Calibri (body)"/>
              </a:rPr>
            </a:br>
            <a:r>
              <a:rPr lang="en-US" sz="3200" b="0" dirty="0">
                <a:solidFill>
                  <a:srgbClr val="242021"/>
                </a:solidFill>
                <a:effectLst/>
                <a:latin typeface="Calibri (body)"/>
              </a:rPr>
              <a:t>to ten hours of sleep a night, most only get six to seven. Schools often start too early for teens. They naturally go to bed late, after 11 p.m., and can't get enough sleep.</a:t>
            </a:r>
            <a:r>
              <a:rPr lang="en-US" sz="3200" dirty="0">
                <a:latin typeface="Calibri (body)"/>
              </a:rPr>
              <a:t> </a:t>
            </a:r>
          </a:p>
        </p:txBody>
      </p:sp>
      <p:sp>
        <p:nvSpPr>
          <p:cNvPr id="6" name="TextBox 5">
            <a:extLst>
              <a:ext uri="{FF2B5EF4-FFF2-40B4-BE49-F238E27FC236}">
                <a16:creationId xmlns:a16="http://schemas.microsoft.com/office/drawing/2014/main" id="{7337CF56-BEF5-4BD5-816C-670ED011907A}"/>
              </a:ext>
            </a:extLst>
          </p:cNvPr>
          <p:cNvSpPr txBox="1"/>
          <p:nvPr/>
        </p:nvSpPr>
        <p:spPr>
          <a:xfrm>
            <a:off x="9641305" y="447480"/>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Listening p.49</a:t>
            </a:r>
          </a:p>
        </p:txBody>
      </p:sp>
    </p:spTree>
    <p:extLst>
      <p:ext uri="{BB962C8B-B14F-4D97-AF65-F5344CB8AC3E}">
        <p14:creationId xmlns:p14="http://schemas.microsoft.com/office/powerpoint/2010/main" val="175203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2995118-7CD9-4180-9FBB-E33A2764CF2E}"/>
              </a:ext>
            </a:extLst>
          </p:cNvPr>
          <p:cNvSpPr txBox="1"/>
          <p:nvPr/>
        </p:nvSpPr>
        <p:spPr>
          <a:xfrm>
            <a:off x="231725" y="1032255"/>
            <a:ext cx="11728550" cy="5016758"/>
          </a:xfrm>
          <a:prstGeom prst="rect">
            <a:avLst/>
          </a:prstGeom>
          <a:noFill/>
        </p:spPr>
        <p:txBody>
          <a:bodyPr wrap="square">
            <a:spAutoFit/>
          </a:bodyPr>
          <a:lstStyle/>
          <a:p>
            <a:pPr algn="just"/>
            <a:r>
              <a:rPr lang="en-US" sz="3200" b="0" dirty="0">
                <a:solidFill>
                  <a:srgbClr val="242021"/>
                </a:solidFill>
                <a:effectLst/>
                <a:latin typeface="Calibri (body)"/>
              </a:rPr>
              <a:t>Ms. Miller: So, schools should start later?</a:t>
            </a:r>
          </a:p>
          <a:p>
            <a:pPr algn="just"/>
            <a:r>
              <a:rPr lang="en-US" sz="3200" b="0" dirty="0">
                <a:solidFill>
                  <a:srgbClr val="242021"/>
                </a:solidFill>
                <a:effectLst/>
                <a:latin typeface="Calibri (body)"/>
              </a:rPr>
              <a:t>Dr. Anderson: If possible. You can also include nap time in the school day.</a:t>
            </a:r>
          </a:p>
          <a:p>
            <a:pPr algn="just"/>
            <a:r>
              <a:rPr lang="en-US" sz="3200" b="0" dirty="0">
                <a:solidFill>
                  <a:srgbClr val="242021"/>
                </a:solidFill>
                <a:effectLst/>
                <a:latin typeface="Calibri (body)"/>
              </a:rPr>
              <a:t>Ms. Miller: Right.</a:t>
            </a:r>
          </a:p>
          <a:p>
            <a:pPr algn="just"/>
            <a:r>
              <a:rPr lang="en-US" sz="3200" b="0" dirty="0">
                <a:solidFill>
                  <a:srgbClr val="242021"/>
                </a:solidFill>
                <a:effectLst/>
                <a:latin typeface="Calibri (body)"/>
              </a:rPr>
              <a:t>Dr. Anderson: Next is unhealthy weight. More teens are becoming obese these days. Although they already know the benefits of</a:t>
            </a:r>
            <a:br>
              <a:rPr lang="en-US" sz="3200" b="0" dirty="0">
                <a:solidFill>
                  <a:srgbClr val="242021"/>
                </a:solidFill>
                <a:effectLst/>
                <a:latin typeface="Calibri (body)"/>
              </a:rPr>
            </a:br>
            <a:r>
              <a:rPr lang="en-US" sz="3200" b="0" dirty="0">
                <a:solidFill>
                  <a:srgbClr val="242021"/>
                </a:solidFill>
                <a:effectLst/>
                <a:latin typeface="Calibri (body)"/>
              </a:rPr>
              <a:t>healthy diets, most teens still prefer a pizza over a salad. They also drink lots of soda. Although we teach the public about the dangers of sugar, not everyone knows about them.</a:t>
            </a:r>
          </a:p>
          <a:p>
            <a:pPr algn="just"/>
            <a:r>
              <a:rPr lang="en-US" sz="3200" b="0" dirty="0">
                <a:solidFill>
                  <a:srgbClr val="242021"/>
                </a:solidFill>
                <a:effectLst/>
                <a:latin typeface="Calibri (body)"/>
              </a:rPr>
              <a:t>Mr. Smith: What can we do?</a:t>
            </a:r>
          </a:p>
        </p:txBody>
      </p:sp>
      <p:sp>
        <p:nvSpPr>
          <p:cNvPr id="6" name="TextBox 5">
            <a:extLst>
              <a:ext uri="{FF2B5EF4-FFF2-40B4-BE49-F238E27FC236}">
                <a16:creationId xmlns:a16="http://schemas.microsoft.com/office/drawing/2014/main" id="{A63B9B62-FECA-4B48-A3A1-7C8BDA33C041}"/>
              </a:ext>
            </a:extLst>
          </p:cNvPr>
          <p:cNvSpPr txBox="1"/>
          <p:nvPr/>
        </p:nvSpPr>
        <p:spPr>
          <a:xfrm>
            <a:off x="9641305" y="447480"/>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Listening p.49</a:t>
            </a:r>
          </a:p>
        </p:txBody>
      </p:sp>
    </p:spTree>
    <p:extLst>
      <p:ext uri="{BB962C8B-B14F-4D97-AF65-F5344CB8AC3E}">
        <p14:creationId xmlns:p14="http://schemas.microsoft.com/office/powerpoint/2010/main" val="2979722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2995118-7CD9-4180-9FBB-E33A2764CF2E}"/>
              </a:ext>
            </a:extLst>
          </p:cNvPr>
          <p:cNvSpPr txBox="1"/>
          <p:nvPr/>
        </p:nvSpPr>
        <p:spPr>
          <a:xfrm>
            <a:off x="192506" y="1525264"/>
            <a:ext cx="11728550" cy="3709349"/>
          </a:xfrm>
          <a:prstGeom prst="rect">
            <a:avLst/>
          </a:prstGeom>
          <a:noFill/>
        </p:spPr>
        <p:txBody>
          <a:bodyPr wrap="square">
            <a:spAutoFit/>
          </a:bodyPr>
          <a:lstStyle/>
          <a:p>
            <a:pPr algn="just">
              <a:lnSpc>
                <a:spcPct val="150000"/>
              </a:lnSpc>
            </a:pPr>
            <a:r>
              <a:rPr lang="en-US" sz="3200" b="0" dirty="0">
                <a:solidFill>
                  <a:srgbClr val="242021"/>
                </a:solidFill>
                <a:effectLst/>
                <a:latin typeface="Calibri (body)"/>
              </a:rPr>
              <a:t>Dr. Anderson: You can help by having nourishing lunches at school, giving students more access to healthy snacks in the cafeteria, and stop selling junk food and soda. </a:t>
            </a:r>
          </a:p>
          <a:p>
            <a:pPr algn="just">
              <a:lnSpc>
                <a:spcPct val="150000"/>
              </a:lnSpc>
            </a:pPr>
            <a:r>
              <a:rPr lang="en-US" sz="3200" b="0" dirty="0">
                <a:solidFill>
                  <a:srgbClr val="242021"/>
                </a:solidFill>
                <a:effectLst/>
                <a:latin typeface="Calibri (body)"/>
              </a:rPr>
              <a:t>Ms. Miller: All right. Thanks for your talk, Dr. Anderson. That's all for today. Thank you for your time.</a:t>
            </a:r>
            <a:r>
              <a:rPr lang="en-US" sz="3200" dirty="0">
                <a:latin typeface="Calibri (body)"/>
              </a:rPr>
              <a:t> </a:t>
            </a:r>
            <a:endParaRPr lang="en-US" sz="3200" dirty="0">
              <a:solidFill>
                <a:srgbClr val="242021"/>
              </a:solidFill>
              <a:latin typeface="Calibri (body)"/>
            </a:endParaRPr>
          </a:p>
        </p:txBody>
      </p:sp>
      <p:sp>
        <p:nvSpPr>
          <p:cNvPr id="6" name="TextBox 5">
            <a:extLst>
              <a:ext uri="{FF2B5EF4-FFF2-40B4-BE49-F238E27FC236}">
                <a16:creationId xmlns:a16="http://schemas.microsoft.com/office/drawing/2014/main" id="{98CE0FC9-EF37-402B-B8CF-C4E30BA8F5D7}"/>
              </a:ext>
            </a:extLst>
          </p:cNvPr>
          <p:cNvSpPr txBox="1"/>
          <p:nvPr/>
        </p:nvSpPr>
        <p:spPr>
          <a:xfrm>
            <a:off x="9641305" y="447480"/>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Listening p.49</a:t>
            </a:r>
          </a:p>
        </p:txBody>
      </p:sp>
    </p:spTree>
    <p:extLst>
      <p:ext uri="{BB962C8B-B14F-4D97-AF65-F5344CB8AC3E}">
        <p14:creationId xmlns:p14="http://schemas.microsoft.com/office/powerpoint/2010/main" val="2504588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2995118-7CD9-4180-9FBB-E33A2764CF2E}"/>
              </a:ext>
            </a:extLst>
          </p:cNvPr>
          <p:cNvSpPr txBox="1"/>
          <p:nvPr/>
        </p:nvSpPr>
        <p:spPr>
          <a:xfrm>
            <a:off x="231725" y="1032255"/>
            <a:ext cx="11728550" cy="5186676"/>
          </a:xfrm>
          <a:prstGeom prst="rect">
            <a:avLst/>
          </a:prstGeom>
          <a:noFill/>
        </p:spPr>
        <p:txBody>
          <a:bodyPr wrap="square">
            <a:spAutoFit/>
          </a:bodyPr>
          <a:lstStyle/>
          <a:p>
            <a:pPr algn="just">
              <a:lnSpc>
                <a:spcPct val="150000"/>
              </a:lnSpc>
            </a:pPr>
            <a:r>
              <a:rPr lang="en-US" sz="3200" dirty="0">
                <a:solidFill>
                  <a:srgbClr val="242021"/>
                </a:solidFill>
                <a:latin typeface="Calibri (body)"/>
              </a:rPr>
              <a:t>The article discusses how a lot of online health advice is harmful to our health. There is also information about some health problems teens have.</a:t>
            </a:r>
          </a:p>
          <a:p>
            <a:pPr marL="514350" indent="-514350" algn="just">
              <a:lnSpc>
                <a:spcPct val="150000"/>
              </a:lnSpc>
              <a:buAutoNum type="arabicPeriod"/>
            </a:pPr>
            <a:r>
              <a:rPr lang="en-US" sz="3200" b="1" dirty="0">
                <a:solidFill>
                  <a:srgbClr val="242021"/>
                </a:solidFill>
                <a:latin typeface="Calibri (body)"/>
              </a:rPr>
              <a:t>Eat a healthy diet</a:t>
            </a:r>
          </a:p>
          <a:p>
            <a:pPr algn="just">
              <a:lnSpc>
                <a:spcPct val="150000"/>
              </a:lnSpc>
            </a:pPr>
            <a:r>
              <a:rPr lang="en-US" sz="3200" dirty="0">
                <a:solidFill>
                  <a:srgbClr val="242021"/>
                </a:solidFill>
                <a:latin typeface="Calibri (body)"/>
              </a:rPr>
              <a:t>People think detox diets are healthy. However, they are harmful. Our organs detox our bodies. We should eat a healthy diet and drink enough water to help our organs stay strong.</a:t>
            </a:r>
          </a:p>
        </p:txBody>
      </p:sp>
      <p:sp>
        <p:nvSpPr>
          <p:cNvPr id="6" name="TextBox 5">
            <a:extLst>
              <a:ext uri="{FF2B5EF4-FFF2-40B4-BE49-F238E27FC236}">
                <a16:creationId xmlns:a16="http://schemas.microsoft.com/office/drawing/2014/main" id="{98CE0FC9-EF37-402B-B8CF-C4E30BA8F5D7}"/>
              </a:ext>
            </a:extLst>
          </p:cNvPr>
          <p:cNvSpPr txBox="1"/>
          <p:nvPr/>
        </p:nvSpPr>
        <p:spPr>
          <a:xfrm>
            <a:off x="9641305" y="447480"/>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Reading p.52</a:t>
            </a:r>
          </a:p>
        </p:txBody>
      </p:sp>
    </p:spTree>
    <p:extLst>
      <p:ext uri="{BB962C8B-B14F-4D97-AF65-F5344CB8AC3E}">
        <p14:creationId xmlns:p14="http://schemas.microsoft.com/office/powerpoint/2010/main" val="1212749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2995118-7CD9-4180-9FBB-E33A2764CF2E}"/>
              </a:ext>
            </a:extLst>
          </p:cNvPr>
          <p:cNvSpPr txBox="1"/>
          <p:nvPr/>
        </p:nvSpPr>
        <p:spPr>
          <a:xfrm>
            <a:off x="231725" y="485180"/>
            <a:ext cx="11728550" cy="5925340"/>
          </a:xfrm>
          <a:prstGeom prst="rect">
            <a:avLst/>
          </a:prstGeom>
          <a:noFill/>
        </p:spPr>
        <p:txBody>
          <a:bodyPr wrap="square">
            <a:spAutoFit/>
          </a:bodyPr>
          <a:lstStyle/>
          <a:p>
            <a:pPr algn="just">
              <a:lnSpc>
                <a:spcPct val="150000"/>
              </a:lnSpc>
            </a:pPr>
            <a:r>
              <a:rPr lang="en-US" sz="3200" b="1" dirty="0">
                <a:solidFill>
                  <a:srgbClr val="242021"/>
                </a:solidFill>
                <a:latin typeface="Calibri (body)"/>
              </a:rPr>
              <a:t>2.  Eat a little fat</a:t>
            </a:r>
          </a:p>
          <a:p>
            <a:pPr algn="just">
              <a:lnSpc>
                <a:spcPct val="150000"/>
              </a:lnSpc>
            </a:pPr>
            <a:r>
              <a:rPr lang="en-US" sz="3200" dirty="0">
                <a:solidFill>
                  <a:srgbClr val="242021"/>
                </a:solidFill>
                <a:latin typeface="Calibri (body)"/>
              </a:rPr>
              <a:t>Many people eat diets with no fat because they think fat is unhealthy. However, our bodies need fat to protect our organs and get benefits from some vitamins.</a:t>
            </a:r>
          </a:p>
          <a:p>
            <a:pPr algn="just">
              <a:lnSpc>
                <a:spcPct val="150000"/>
              </a:lnSpc>
            </a:pPr>
            <a:r>
              <a:rPr lang="en-US" sz="3200" b="1" dirty="0">
                <a:solidFill>
                  <a:srgbClr val="242021"/>
                </a:solidFill>
                <a:latin typeface="Calibri (body)"/>
              </a:rPr>
              <a:t>3.  Learn which chemicals are safe</a:t>
            </a:r>
          </a:p>
          <a:p>
            <a:pPr algn="just">
              <a:lnSpc>
                <a:spcPct val="150000"/>
              </a:lnSpc>
            </a:pPr>
            <a:r>
              <a:rPr lang="en-US" sz="3200" dirty="0">
                <a:solidFill>
                  <a:srgbClr val="242021"/>
                </a:solidFill>
                <a:latin typeface="Calibri (body)"/>
              </a:rPr>
              <a:t>Lots of people think that they shouldn't eat products that have chemicals in them. However, all types of food have chemicals in them. Health experts suggest learning which chemicals are safe.</a:t>
            </a:r>
          </a:p>
        </p:txBody>
      </p:sp>
      <p:sp>
        <p:nvSpPr>
          <p:cNvPr id="6" name="TextBox 5">
            <a:extLst>
              <a:ext uri="{FF2B5EF4-FFF2-40B4-BE49-F238E27FC236}">
                <a16:creationId xmlns:a16="http://schemas.microsoft.com/office/drawing/2014/main" id="{98CE0FC9-EF37-402B-B8CF-C4E30BA8F5D7}"/>
              </a:ext>
            </a:extLst>
          </p:cNvPr>
          <p:cNvSpPr txBox="1"/>
          <p:nvPr/>
        </p:nvSpPr>
        <p:spPr>
          <a:xfrm>
            <a:off x="9641305" y="447480"/>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Reading p.52</a:t>
            </a:r>
          </a:p>
        </p:txBody>
      </p:sp>
    </p:spTree>
    <p:extLst>
      <p:ext uri="{BB962C8B-B14F-4D97-AF65-F5344CB8AC3E}">
        <p14:creationId xmlns:p14="http://schemas.microsoft.com/office/powerpoint/2010/main" val="3786539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2995118-7CD9-4180-9FBB-E33A2764CF2E}"/>
              </a:ext>
            </a:extLst>
          </p:cNvPr>
          <p:cNvSpPr txBox="1"/>
          <p:nvPr/>
        </p:nvSpPr>
        <p:spPr>
          <a:xfrm>
            <a:off x="231725" y="1032255"/>
            <a:ext cx="11728550" cy="5186676"/>
          </a:xfrm>
          <a:prstGeom prst="rect">
            <a:avLst/>
          </a:prstGeom>
          <a:noFill/>
        </p:spPr>
        <p:txBody>
          <a:bodyPr wrap="square">
            <a:spAutoFit/>
          </a:bodyPr>
          <a:lstStyle/>
          <a:p>
            <a:pPr algn="just">
              <a:lnSpc>
                <a:spcPct val="150000"/>
              </a:lnSpc>
            </a:pPr>
            <a:r>
              <a:rPr lang="en-US" sz="3200" b="1" dirty="0">
                <a:solidFill>
                  <a:srgbClr val="242021"/>
                </a:solidFill>
                <a:latin typeface="Calibri (body)"/>
              </a:rPr>
              <a:t>4.  Teens don't get enough sleep</a:t>
            </a:r>
          </a:p>
          <a:p>
            <a:pPr algn="just">
              <a:lnSpc>
                <a:spcPct val="150000"/>
              </a:lnSpc>
            </a:pPr>
            <a:r>
              <a:rPr lang="en-US" sz="3200" dirty="0">
                <a:solidFill>
                  <a:srgbClr val="242021"/>
                </a:solidFill>
                <a:latin typeface="Calibri (body)"/>
              </a:rPr>
              <a:t>Teens naturally fall asleep after 11 p.m., but they have to wake up early for school. Some people say school should start later, and there should be time for a nap at school. Then, teens can get more sleep.</a:t>
            </a:r>
            <a:br>
              <a:rPr lang="en-US" sz="3200" dirty="0">
                <a:solidFill>
                  <a:srgbClr val="242021"/>
                </a:solidFill>
                <a:latin typeface="Calibri (body)"/>
              </a:rPr>
            </a:br>
            <a:r>
              <a:rPr lang="en-US" sz="3200" b="1" dirty="0">
                <a:solidFill>
                  <a:srgbClr val="242021"/>
                </a:solidFill>
                <a:latin typeface="Calibri (body)"/>
              </a:rPr>
              <a:t>5.  Teens are becoming obese</a:t>
            </a:r>
          </a:p>
          <a:p>
            <a:pPr algn="just">
              <a:lnSpc>
                <a:spcPct val="150000"/>
              </a:lnSpc>
            </a:pPr>
            <a:r>
              <a:rPr lang="en-US" sz="3200" dirty="0">
                <a:solidFill>
                  <a:srgbClr val="242021"/>
                </a:solidFill>
                <a:latin typeface="Calibri (body)"/>
              </a:rPr>
              <a:t>Lots of teens don't know about the dangers of sugar. They should have access to nourishing lunches and healthy snacks to be healthier. </a:t>
            </a:r>
          </a:p>
        </p:txBody>
      </p:sp>
      <p:sp>
        <p:nvSpPr>
          <p:cNvPr id="6" name="TextBox 5">
            <a:extLst>
              <a:ext uri="{FF2B5EF4-FFF2-40B4-BE49-F238E27FC236}">
                <a16:creationId xmlns:a16="http://schemas.microsoft.com/office/drawing/2014/main" id="{98CE0FC9-EF37-402B-B8CF-C4E30BA8F5D7}"/>
              </a:ext>
            </a:extLst>
          </p:cNvPr>
          <p:cNvSpPr txBox="1"/>
          <p:nvPr/>
        </p:nvSpPr>
        <p:spPr>
          <a:xfrm>
            <a:off x="9641305" y="447480"/>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Reading p.52</a:t>
            </a:r>
          </a:p>
        </p:txBody>
      </p:sp>
    </p:spTree>
    <p:extLst>
      <p:ext uri="{BB962C8B-B14F-4D97-AF65-F5344CB8AC3E}">
        <p14:creationId xmlns:p14="http://schemas.microsoft.com/office/powerpoint/2010/main" val="3367768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823419-7074-CFDD-A9AC-340838EF8CE9}"/>
              </a:ext>
            </a:extLst>
          </p:cNvPr>
          <p:cNvSpPr/>
          <p:nvPr/>
        </p:nvSpPr>
        <p:spPr>
          <a:xfrm>
            <a:off x="545432" y="463522"/>
            <a:ext cx="11646567"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dirty="0">
                <a:solidFill>
                  <a:srgbClr val="0070C0"/>
                </a:solidFill>
              </a:rPr>
              <a:t>				Look at the Reading on page 45 and the Listening on page 49, then read the summary below. Why are the headings organized this way? </a:t>
            </a:r>
          </a:p>
        </p:txBody>
      </p:sp>
      <p:sp>
        <p:nvSpPr>
          <p:cNvPr id="2" name="TextBox 1">
            <a:extLst>
              <a:ext uri="{FF2B5EF4-FFF2-40B4-BE49-F238E27FC236}">
                <a16:creationId xmlns:a16="http://schemas.microsoft.com/office/drawing/2014/main" id="{313A19D5-D213-0D2C-CDF3-6E7E94A01619}"/>
              </a:ext>
            </a:extLst>
          </p:cNvPr>
          <p:cNvSpPr txBox="1"/>
          <p:nvPr/>
        </p:nvSpPr>
        <p:spPr>
          <a:xfrm>
            <a:off x="0" y="463522"/>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Pre-reading</a:t>
            </a:r>
          </a:p>
        </p:txBody>
      </p:sp>
      <p:sp>
        <p:nvSpPr>
          <p:cNvPr id="5" name="TextBox 4">
            <a:extLst>
              <a:ext uri="{FF2B5EF4-FFF2-40B4-BE49-F238E27FC236}">
                <a16:creationId xmlns:a16="http://schemas.microsoft.com/office/drawing/2014/main" id="{960F3E43-7C60-4C02-B8ED-0102B213AC4B}"/>
              </a:ext>
            </a:extLst>
          </p:cNvPr>
          <p:cNvSpPr txBox="1"/>
          <p:nvPr/>
        </p:nvSpPr>
        <p:spPr>
          <a:xfrm>
            <a:off x="2550695" y="473044"/>
            <a:ext cx="1427747"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a</a:t>
            </a:r>
          </a:p>
        </p:txBody>
      </p:sp>
      <p:sp>
        <p:nvSpPr>
          <p:cNvPr id="7" name="TextBox 6">
            <a:extLst>
              <a:ext uri="{FF2B5EF4-FFF2-40B4-BE49-F238E27FC236}">
                <a16:creationId xmlns:a16="http://schemas.microsoft.com/office/drawing/2014/main" id="{530248D2-FE3C-47E3-8485-0AACA68E62AD}"/>
              </a:ext>
            </a:extLst>
          </p:cNvPr>
          <p:cNvSpPr txBox="1"/>
          <p:nvPr/>
        </p:nvSpPr>
        <p:spPr>
          <a:xfrm>
            <a:off x="705853" y="2726431"/>
            <a:ext cx="10844463" cy="2970685"/>
          </a:xfrm>
          <a:prstGeom prst="rect">
            <a:avLst/>
          </a:prstGeom>
          <a:noFill/>
        </p:spPr>
        <p:txBody>
          <a:bodyPr wrap="square">
            <a:spAutoFit/>
          </a:bodyPr>
          <a:lstStyle/>
          <a:p>
            <a:pPr marL="514350" indent="-514350">
              <a:lnSpc>
                <a:spcPct val="150000"/>
              </a:lnSpc>
              <a:buAutoNum type="arabicPeriod"/>
            </a:pPr>
            <a:r>
              <a:rPr lang="en-US" sz="3200" b="0" i="0" dirty="0">
                <a:solidFill>
                  <a:srgbClr val="242021"/>
                </a:solidFill>
                <a:effectLst/>
                <a:latin typeface="Calibri (body)"/>
              </a:rPr>
              <a:t>They are in order of importance </a:t>
            </a:r>
          </a:p>
          <a:p>
            <a:pPr>
              <a:lnSpc>
                <a:spcPct val="150000"/>
              </a:lnSpc>
            </a:pPr>
            <a:r>
              <a:rPr lang="en-US" sz="3200" dirty="0">
                <a:solidFill>
                  <a:srgbClr val="242021"/>
                </a:solidFill>
                <a:latin typeface="Calibri (body)"/>
              </a:rPr>
              <a:t>      </a:t>
            </a:r>
            <a:r>
              <a:rPr lang="en-US" sz="3200" b="0" i="0" dirty="0">
                <a:solidFill>
                  <a:srgbClr val="242021"/>
                </a:solidFill>
                <a:effectLst/>
                <a:latin typeface="Calibri (body)"/>
              </a:rPr>
              <a:t>(1 = very important, 5 = not very important).</a:t>
            </a:r>
          </a:p>
          <a:p>
            <a:pPr>
              <a:lnSpc>
                <a:spcPct val="150000"/>
              </a:lnSpc>
            </a:pPr>
            <a:r>
              <a:rPr lang="en-US" sz="3200" b="0" i="0" dirty="0">
                <a:solidFill>
                  <a:srgbClr val="242021"/>
                </a:solidFill>
                <a:effectLst/>
                <a:latin typeface="Calibri (body)"/>
              </a:rPr>
              <a:t>2.  They are in the same order as the Reading and Listening tasks.</a:t>
            </a:r>
            <a:r>
              <a:rPr lang="en-US" sz="3200" dirty="0">
                <a:latin typeface="Calibri (body)"/>
              </a:rPr>
              <a:t> </a:t>
            </a:r>
            <a:endParaRPr lang="en-US" dirty="0"/>
          </a:p>
        </p:txBody>
      </p:sp>
      <p:sp>
        <p:nvSpPr>
          <p:cNvPr id="4" name="Oval 3">
            <a:extLst>
              <a:ext uri="{FF2B5EF4-FFF2-40B4-BE49-F238E27FC236}">
                <a16:creationId xmlns:a16="http://schemas.microsoft.com/office/drawing/2014/main" id="{332DF3BF-4373-45B5-A0BD-E16890ED5018}"/>
              </a:ext>
            </a:extLst>
          </p:cNvPr>
          <p:cNvSpPr/>
          <p:nvPr/>
        </p:nvSpPr>
        <p:spPr>
          <a:xfrm>
            <a:off x="545432" y="4267200"/>
            <a:ext cx="689810" cy="7218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58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CF4EC9-69EC-3F08-2B51-1F5170D098CD}"/>
              </a:ext>
            </a:extLst>
          </p:cNvPr>
          <p:cNvSpPr/>
          <p:nvPr/>
        </p:nvSpPr>
        <p:spPr>
          <a:xfrm>
            <a:off x="4400411" y="463522"/>
            <a:ext cx="779158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a:solidFill>
                  <a:srgbClr val="0070C0"/>
                </a:solidFill>
              </a:rPr>
              <a:t>Now, read and choose the correct answers. </a:t>
            </a:r>
            <a:endParaRPr lang="en-US" sz="3200" dirty="0">
              <a:solidFill>
                <a:srgbClr val="0070C0"/>
              </a:solidFill>
            </a:endParaRPr>
          </a:p>
        </p:txBody>
      </p:sp>
      <p:sp>
        <p:nvSpPr>
          <p:cNvPr id="2" name="TextBox 1">
            <a:extLst>
              <a:ext uri="{FF2B5EF4-FFF2-40B4-BE49-F238E27FC236}">
                <a16:creationId xmlns:a16="http://schemas.microsoft.com/office/drawing/2014/main" id="{043F22E0-6348-0F46-806A-DC42E72E4AAE}"/>
              </a:ext>
            </a:extLst>
          </p:cNvPr>
          <p:cNvSpPr txBox="1"/>
          <p:nvPr/>
        </p:nvSpPr>
        <p:spPr>
          <a:xfrm>
            <a:off x="0" y="465555"/>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While-reading</a:t>
            </a:r>
          </a:p>
        </p:txBody>
      </p:sp>
      <p:sp>
        <p:nvSpPr>
          <p:cNvPr id="5" name="TextBox 4">
            <a:extLst>
              <a:ext uri="{FF2B5EF4-FFF2-40B4-BE49-F238E27FC236}">
                <a16:creationId xmlns:a16="http://schemas.microsoft.com/office/drawing/2014/main" id="{9A1B8F2C-97FF-456E-B4AD-E98B5C7634A2}"/>
              </a:ext>
            </a:extLst>
          </p:cNvPr>
          <p:cNvSpPr txBox="1"/>
          <p:nvPr/>
        </p:nvSpPr>
        <p:spPr>
          <a:xfrm>
            <a:off x="2938955" y="473148"/>
            <a:ext cx="1427747"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
        <p:nvSpPr>
          <p:cNvPr id="6" name="TextBox 5">
            <a:extLst>
              <a:ext uri="{FF2B5EF4-FFF2-40B4-BE49-F238E27FC236}">
                <a16:creationId xmlns:a16="http://schemas.microsoft.com/office/drawing/2014/main" id="{708FED50-3D74-4779-B623-68B2DBD48C7A}"/>
              </a:ext>
            </a:extLst>
          </p:cNvPr>
          <p:cNvSpPr txBox="1"/>
          <p:nvPr/>
        </p:nvSpPr>
        <p:spPr>
          <a:xfrm>
            <a:off x="409073" y="973561"/>
            <a:ext cx="11373853" cy="3709349"/>
          </a:xfrm>
          <a:prstGeom prst="rect">
            <a:avLst/>
          </a:prstGeom>
          <a:noFill/>
        </p:spPr>
        <p:txBody>
          <a:bodyPr wrap="square">
            <a:spAutoFit/>
          </a:bodyPr>
          <a:lstStyle/>
          <a:p>
            <a:pPr marL="514350" indent="-514350">
              <a:lnSpc>
                <a:spcPct val="150000"/>
              </a:lnSpc>
              <a:buAutoNum type="arabicPeriod"/>
            </a:pPr>
            <a:r>
              <a:rPr lang="en-US" sz="3200" b="0" i="0" dirty="0">
                <a:solidFill>
                  <a:srgbClr val="242021"/>
                </a:solidFill>
                <a:effectLst/>
                <a:latin typeface="Calibri (body)"/>
              </a:rPr>
              <a:t>What should we do to help our organs stay strong?</a:t>
            </a:r>
            <a:br>
              <a:rPr lang="en-US" sz="3200" b="0" i="0" dirty="0">
                <a:solidFill>
                  <a:srgbClr val="242021"/>
                </a:solidFill>
                <a:effectLst/>
                <a:latin typeface="Calibri (body)"/>
              </a:rPr>
            </a:br>
            <a:r>
              <a:rPr lang="en-US" sz="3200" b="0" i="0" dirty="0">
                <a:solidFill>
                  <a:srgbClr val="242021"/>
                </a:solidFill>
                <a:effectLst/>
                <a:latin typeface="Calibri (body)"/>
              </a:rPr>
              <a:t>	A. Eat a detox diet. </a:t>
            </a:r>
          </a:p>
          <a:p>
            <a:pPr>
              <a:lnSpc>
                <a:spcPct val="150000"/>
              </a:lnSpc>
            </a:pPr>
            <a:r>
              <a:rPr lang="en-US" sz="3200" dirty="0">
                <a:solidFill>
                  <a:srgbClr val="242021"/>
                </a:solidFill>
                <a:latin typeface="Calibri (body)"/>
              </a:rPr>
              <a:t>	</a:t>
            </a:r>
            <a:r>
              <a:rPr lang="en-US" sz="3200" b="0" i="0" dirty="0">
                <a:solidFill>
                  <a:srgbClr val="242021"/>
                </a:solidFill>
                <a:effectLst/>
                <a:latin typeface="Calibri (body)"/>
              </a:rPr>
              <a:t>B. Eat a healthy diet. </a:t>
            </a:r>
          </a:p>
          <a:p>
            <a:pPr>
              <a:lnSpc>
                <a:spcPct val="150000"/>
              </a:lnSpc>
            </a:pPr>
            <a:r>
              <a:rPr lang="en-US" sz="3200" dirty="0">
                <a:solidFill>
                  <a:srgbClr val="242021"/>
                </a:solidFill>
                <a:latin typeface="Calibri (body)"/>
              </a:rPr>
              <a:t>	</a:t>
            </a:r>
            <a:r>
              <a:rPr lang="en-US" sz="3200" b="0" i="0" dirty="0">
                <a:solidFill>
                  <a:srgbClr val="242021"/>
                </a:solidFill>
                <a:effectLst/>
                <a:latin typeface="Calibri (body)"/>
              </a:rPr>
              <a:t>C. Only drink water. </a:t>
            </a:r>
          </a:p>
          <a:p>
            <a:pPr>
              <a:lnSpc>
                <a:spcPct val="150000"/>
              </a:lnSpc>
            </a:pPr>
            <a:r>
              <a:rPr lang="en-US" sz="3200" dirty="0">
                <a:solidFill>
                  <a:srgbClr val="242021"/>
                </a:solidFill>
                <a:latin typeface="Calibri (body)"/>
              </a:rPr>
              <a:t>	</a:t>
            </a:r>
            <a:r>
              <a:rPr lang="en-US" sz="3200" b="0" i="0" dirty="0">
                <a:solidFill>
                  <a:srgbClr val="242021"/>
                </a:solidFill>
                <a:effectLst/>
                <a:latin typeface="Calibri (body)"/>
              </a:rPr>
              <a:t>D. Detox our organs.</a:t>
            </a:r>
            <a:endParaRPr lang="en-US" sz="3200" dirty="0">
              <a:latin typeface="Calibri (body)"/>
            </a:endParaRPr>
          </a:p>
        </p:txBody>
      </p:sp>
      <p:sp>
        <p:nvSpPr>
          <p:cNvPr id="7" name="Oval 6">
            <a:extLst>
              <a:ext uri="{FF2B5EF4-FFF2-40B4-BE49-F238E27FC236}">
                <a16:creationId xmlns:a16="http://schemas.microsoft.com/office/drawing/2014/main" id="{EEB6D8C8-7BAE-4CD9-8F8A-E2D078F758BF}"/>
              </a:ext>
            </a:extLst>
          </p:cNvPr>
          <p:cNvSpPr/>
          <p:nvPr/>
        </p:nvSpPr>
        <p:spPr>
          <a:xfrm>
            <a:off x="1123760" y="2518612"/>
            <a:ext cx="689810" cy="7218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A0CEC4-403C-4030-B4EE-B0A3BBA9DB02}"/>
              </a:ext>
            </a:extLst>
          </p:cNvPr>
          <p:cNvSpPr txBox="1"/>
          <p:nvPr/>
        </p:nvSpPr>
        <p:spPr>
          <a:xfrm>
            <a:off x="5061284" y="1880912"/>
            <a:ext cx="7130715" cy="4448013"/>
          </a:xfrm>
          <a:prstGeom prst="rect">
            <a:avLst/>
          </a:prstGeom>
          <a:solidFill>
            <a:schemeClr val="bg2">
              <a:lumMod val="90000"/>
            </a:schemeClr>
          </a:solidFill>
        </p:spPr>
        <p:txBody>
          <a:bodyPr wrap="square">
            <a:spAutoFit/>
          </a:bodyPr>
          <a:lstStyle/>
          <a:p>
            <a:pPr marL="514350" indent="-514350" algn="just">
              <a:lnSpc>
                <a:spcPct val="150000"/>
              </a:lnSpc>
              <a:buAutoNum type="arabicPeriod"/>
            </a:pPr>
            <a:r>
              <a:rPr lang="en-US" sz="3200" b="1" dirty="0">
                <a:solidFill>
                  <a:srgbClr val="242021"/>
                </a:solidFill>
                <a:latin typeface="Calibri (body)"/>
              </a:rPr>
              <a:t>Eat a healthy diet</a:t>
            </a:r>
          </a:p>
          <a:p>
            <a:pPr algn="just">
              <a:lnSpc>
                <a:spcPct val="150000"/>
              </a:lnSpc>
            </a:pPr>
            <a:r>
              <a:rPr lang="en-US" sz="3200" dirty="0">
                <a:solidFill>
                  <a:srgbClr val="242021"/>
                </a:solidFill>
                <a:latin typeface="Calibri (body)"/>
              </a:rPr>
              <a:t>People think detox diets are healthy. However, they are harmful. Our organs detox our bodies. We should eat a healthy diet and drink enough water to help our organs stay strong.</a:t>
            </a:r>
          </a:p>
        </p:txBody>
      </p:sp>
      <p:cxnSp>
        <p:nvCxnSpPr>
          <p:cNvPr id="10" name="Straight Connector 9">
            <a:extLst>
              <a:ext uri="{FF2B5EF4-FFF2-40B4-BE49-F238E27FC236}">
                <a16:creationId xmlns:a16="http://schemas.microsoft.com/office/drawing/2014/main" id="{C7FFD817-8F67-4C81-8EF1-5CD087A82011}"/>
              </a:ext>
            </a:extLst>
          </p:cNvPr>
          <p:cNvCxnSpPr/>
          <p:nvPr/>
        </p:nvCxnSpPr>
        <p:spPr>
          <a:xfrm>
            <a:off x="10234864" y="4022847"/>
            <a:ext cx="17646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190134-EC9F-4E82-8EA9-4BA93BB4BC67}"/>
              </a:ext>
            </a:extLst>
          </p:cNvPr>
          <p:cNvCxnSpPr>
            <a:cxnSpLocks/>
          </p:cNvCxnSpPr>
          <p:nvPr/>
        </p:nvCxnSpPr>
        <p:spPr>
          <a:xfrm>
            <a:off x="5197641" y="4763120"/>
            <a:ext cx="30985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2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CF4EC9-69EC-3F08-2B51-1F5170D098CD}"/>
              </a:ext>
            </a:extLst>
          </p:cNvPr>
          <p:cNvSpPr/>
          <p:nvPr/>
        </p:nvSpPr>
        <p:spPr>
          <a:xfrm>
            <a:off x="4400411" y="463522"/>
            <a:ext cx="779158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a:solidFill>
                  <a:srgbClr val="0070C0"/>
                </a:solidFill>
              </a:rPr>
              <a:t>Now, read and choose the correct answers. </a:t>
            </a:r>
            <a:endParaRPr lang="en-US" sz="3200" dirty="0">
              <a:solidFill>
                <a:srgbClr val="0070C0"/>
              </a:solidFill>
            </a:endParaRPr>
          </a:p>
        </p:txBody>
      </p:sp>
      <p:sp>
        <p:nvSpPr>
          <p:cNvPr id="2" name="TextBox 1">
            <a:extLst>
              <a:ext uri="{FF2B5EF4-FFF2-40B4-BE49-F238E27FC236}">
                <a16:creationId xmlns:a16="http://schemas.microsoft.com/office/drawing/2014/main" id="{043F22E0-6348-0F46-806A-DC42E72E4AAE}"/>
              </a:ext>
            </a:extLst>
          </p:cNvPr>
          <p:cNvSpPr txBox="1"/>
          <p:nvPr/>
        </p:nvSpPr>
        <p:spPr>
          <a:xfrm>
            <a:off x="0" y="465555"/>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While-reading</a:t>
            </a:r>
          </a:p>
        </p:txBody>
      </p:sp>
      <p:sp>
        <p:nvSpPr>
          <p:cNvPr id="5" name="TextBox 4">
            <a:extLst>
              <a:ext uri="{FF2B5EF4-FFF2-40B4-BE49-F238E27FC236}">
                <a16:creationId xmlns:a16="http://schemas.microsoft.com/office/drawing/2014/main" id="{9A1B8F2C-97FF-456E-B4AD-E98B5C7634A2}"/>
              </a:ext>
            </a:extLst>
          </p:cNvPr>
          <p:cNvSpPr txBox="1"/>
          <p:nvPr/>
        </p:nvSpPr>
        <p:spPr>
          <a:xfrm>
            <a:off x="2938955" y="473148"/>
            <a:ext cx="1427747"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
        <p:nvSpPr>
          <p:cNvPr id="6" name="TextBox 5">
            <a:extLst>
              <a:ext uri="{FF2B5EF4-FFF2-40B4-BE49-F238E27FC236}">
                <a16:creationId xmlns:a16="http://schemas.microsoft.com/office/drawing/2014/main" id="{708FED50-3D74-4779-B623-68B2DBD48C7A}"/>
              </a:ext>
            </a:extLst>
          </p:cNvPr>
          <p:cNvSpPr txBox="1"/>
          <p:nvPr/>
        </p:nvSpPr>
        <p:spPr>
          <a:xfrm>
            <a:off x="409073" y="973561"/>
            <a:ext cx="11373853" cy="3709349"/>
          </a:xfrm>
          <a:prstGeom prst="rect">
            <a:avLst/>
          </a:prstGeom>
          <a:noFill/>
        </p:spPr>
        <p:txBody>
          <a:bodyPr wrap="square">
            <a:spAutoFit/>
          </a:bodyPr>
          <a:lstStyle/>
          <a:p>
            <a:pPr marL="514350" indent="-514350">
              <a:lnSpc>
                <a:spcPct val="150000"/>
              </a:lnSpc>
              <a:buAutoNum type="arabicPeriod" startAt="2"/>
            </a:pPr>
            <a:r>
              <a:rPr lang="en-US" sz="3200" dirty="0">
                <a:solidFill>
                  <a:srgbClr val="242021"/>
                </a:solidFill>
                <a:latin typeface="Calibri (body)"/>
              </a:rPr>
              <a:t>What do many people think about fat?</a:t>
            </a:r>
            <a:br>
              <a:rPr lang="en-US" sz="3200" dirty="0">
                <a:solidFill>
                  <a:srgbClr val="242021"/>
                </a:solidFill>
                <a:latin typeface="Calibri (body)"/>
              </a:rPr>
            </a:br>
            <a:r>
              <a:rPr lang="en-US" sz="3200" dirty="0">
                <a:solidFill>
                  <a:srgbClr val="242021"/>
                </a:solidFill>
                <a:latin typeface="Calibri (body)"/>
              </a:rPr>
              <a:t>	A. It's unhealthy. </a:t>
            </a:r>
          </a:p>
          <a:p>
            <a:pPr lvl="1">
              <a:lnSpc>
                <a:spcPct val="150000"/>
              </a:lnSpc>
            </a:pPr>
            <a:r>
              <a:rPr lang="en-US" sz="3200" dirty="0">
                <a:solidFill>
                  <a:srgbClr val="242021"/>
                </a:solidFill>
                <a:latin typeface="Calibri (body)"/>
              </a:rPr>
              <a:t>	B. It's healthy. </a:t>
            </a:r>
          </a:p>
          <a:p>
            <a:pPr lvl="1">
              <a:lnSpc>
                <a:spcPct val="150000"/>
              </a:lnSpc>
            </a:pPr>
            <a:r>
              <a:rPr lang="en-US" sz="3200" dirty="0">
                <a:solidFill>
                  <a:srgbClr val="242021"/>
                </a:solidFill>
                <a:latin typeface="Calibri (body)"/>
              </a:rPr>
              <a:t>	C. It tastes good. </a:t>
            </a:r>
          </a:p>
          <a:p>
            <a:pPr lvl="1">
              <a:lnSpc>
                <a:spcPct val="150000"/>
              </a:lnSpc>
            </a:pPr>
            <a:r>
              <a:rPr lang="en-US" sz="3200" dirty="0">
                <a:solidFill>
                  <a:srgbClr val="242021"/>
                </a:solidFill>
                <a:latin typeface="Calibri (body)"/>
              </a:rPr>
              <a:t>	D. It makes us fat. </a:t>
            </a:r>
          </a:p>
        </p:txBody>
      </p:sp>
      <p:sp>
        <p:nvSpPr>
          <p:cNvPr id="7" name="Oval 6">
            <a:extLst>
              <a:ext uri="{FF2B5EF4-FFF2-40B4-BE49-F238E27FC236}">
                <a16:creationId xmlns:a16="http://schemas.microsoft.com/office/drawing/2014/main" id="{EEB6D8C8-7BAE-4CD9-8F8A-E2D078F758BF}"/>
              </a:ext>
            </a:extLst>
          </p:cNvPr>
          <p:cNvSpPr/>
          <p:nvPr/>
        </p:nvSpPr>
        <p:spPr>
          <a:xfrm>
            <a:off x="1171886" y="1800702"/>
            <a:ext cx="689810" cy="7218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A0CEC4-403C-4030-B4EE-B0A3BBA9DB02}"/>
              </a:ext>
            </a:extLst>
          </p:cNvPr>
          <p:cNvSpPr txBox="1"/>
          <p:nvPr/>
        </p:nvSpPr>
        <p:spPr>
          <a:xfrm>
            <a:off x="5061284" y="1880912"/>
            <a:ext cx="7130715" cy="4448013"/>
          </a:xfrm>
          <a:prstGeom prst="rect">
            <a:avLst/>
          </a:prstGeom>
          <a:solidFill>
            <a:schemeClr val="bg2">
              <a:lumMod val="90000"/>
            </a:schemeClr>
          </a:solidFill>
        </p:spPr>
        <p:txBody>
          <a:bodyPr wrap="square">
            <a:spAutoFit/>
          </a:bodyPr>
          <a:lstStyle/>
          <a:p>
            <a:pPr algn="just">
              <a:lnSpc>
                <a:spcPct val="150000"/>
              </a:lnSpc>
            </a:pPr>
            <a:r>
              <a:rPr lang="en-US" sz="3200" b="1" dirty="0">
                <a:solidFill>
                  <a:srgbClr val="242021"/>
                </a:solidFill>
                <a:latin typeface="Calibri (body)"/>
              </a:rPr>
              <a:t>2.  Eat a little fat</a:t>
            </a:r>
          </a:p>
          <a:p>
            <a:pPr algn="just">
              <a:lnSpc>
                <a:spcPct val="150000"/>
              </a:lnSpc>
            </a:pPr>
            <a:r>
              <a:rPr lang="en-US" sz="3200" dirty="0">
                <a:solidFill>
                  <a:srgbClr val="242021"/>
                </a:solidFill>
                <a:latin typeface="Calibri (body)"/>
              </a:rPr>
              <a:t>Many people eat diets with no fat because they think fat is unhealthy. However, our bodies need fat to protect our organs and get benefits from some vitamins.</a:t>
            </a:r>
          </a:p>
        </p:txBody>
      </p:sp>
      <p:cxnSp>
        <p:nvCxnSpPr>
          <p:cNvPr id="10" name="Straight Connector 9">
            <a:extLst>
              <a:ext uri="{FF2B5EF4-FFF2-40B4-BE49-F238E27FC236}">
                <a16:creationId xmlns:a16="http://schemas.microsoft.com/office/drawing/2014/main" id="{C7FFD817-8F67-4C81-8EF1-5CD087A82011}"/>
              </a:ext>
            </a:extLst>
          </p:cNvPr>
          <p:cNvCxnSpPr>
            <a:cxnSpLocks/>
          </p:cNvCxnSpPr>
          <p:nvPr/>
        </p:nvCxnSpPr>
        <p:spPr>
          <a:xfrm>
            <a:off x="6769768" y="4022847"/>
            <a:ext cx="52297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7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00794" y="140769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00794" y="2236303"/>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Pre-Reading</a:t>
            </a:r>
            <a:endParaRPr lang="en-US" b="1" dirty="0"/>
          </a:p>
        </p:txBody>
      </p:sp>
      <p:sp>
        <p:nvSpPr>
          <p:cNvPr id="13" name="Rounded Rectangle 12"/>
          <p:cNvSpPr/>
          <p:nvPr/>
        </p:nvSpPr>
        <p:spPr>
          <a:xfrm>
            <a:off x="4800794" y="4722139"/>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00794" y="555075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800794" y="306491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While-Reading</a:t>
            </a:r>
            <a:endParaRPr lang="en-US" b="1" dirty="0"/>
          </a:p>
        </p:txBody>
      </p:sp>
      <p:sp>
        <p:nvSpPr>
          <p:cNvPr id="16" name="Rounded Rectangle 15"/>
          <p:cNvSpPr/>
          <p:nvPr/>
        </p:nvSpPr>
        <p:spPr>
          <a:xfrm>
            <a:off x="4800794"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8" name="Rounded Rectangle 14">
            <a:extLst>
              <a:ext uri="{FF2B5EF4-FFF2-40B4-BE49-F238E27FC236}">
                <a16:creationId xmlns:a16="http://schemas.microsoft.com/office/drawing/2014/main" id="{CA1BDD70-24E5-4ADF-BC4B-A2C644CB624C}"/>
              </a:ext>
            </a:extLst>
          </p:cNvPr>
          <p:cNvSpPr/>
          <p:nvPr/>
        </p:nvSpPr>
        <p:spPr>
          <a:xfrm>
            <a:off x="4800794" y="3893527"/>
            <a:ext cx="3256378" cy="662474"/>
          </a:xfrm>
          <a:prstGeom prst="roundRect">
            <a:avLst/>
          </a:prstGeom>
          <a:solidFill>
            <a:schemeClr val="bg2">
              <a:lumMod val="50000"/>
            </a:schemeClr>
          </a:solidFill>
          <a:ln>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Post-Reading</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CF4EC9-69EC-3F08-2B51-1F5170D098CD}"/>
              </a:ext>
            </a:extLst>
          </p:cNvPr>
          <p:cNvSpPr/>
          <p:nvPr/>
        </p:nvSpPr>
        <p:spPr>
          <a:xfrm>
            <a:off x="4400411" y="463522"/>
            <a:ext cx="779158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a:solidFill>
                  <a:srgbClr val="0070C0"/>
                </a:solidFill>
              </a:rPr>
              <a:t>Now, read and choose the correct answers. </a:t>
            </a:r>
            <a:endParaRPr lang="en-US" sz="3200" dirty="0">
              <a:solidFill>
                <a:srgbClr val="0070C0"/>
              </a:solidFill>
            </a:endParaRPr>
          </a:p>
        </p:txBody>
      </p:sp>
      <p:sp>
        <p:nvSpPr>
          <p:cNvPr id="2" name="TextBox 1">
            <a:extLst>
              <a:ext uri="{FF2B5EF4-FFF2-40B4-BE49-F238E27FC236}">
                <a16:creationId xmlns:a16="http://schemas.microsoft.com/office/drawing/2014/main" id="{043F22E0-6348-0F46-806A-DC42E72E4AAE}"/>
              </a:ext>
            </a:extLst>
          </p:cNvPr>
          <p:cNvSpPr txBox="1"/>
          <p:nvPr/>
        </p:nvSpPr>
        <p:spPr>
          <a:xfrm>
            <a:off x="0" y="465555"/>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While-reading</a:t>
            </a:r>
          </a:p>
        </p:txBody>
      </p:sp>
      <p:sp>
        <p:nvSpPr>
          <p:cNvPr id="5" name="TextBox 4">
            <a:extLst>
              <a:ext uri="{FF2B5EF4-FFF2-40B4-BE49-F238E27FC236}">
                <a16:creationId xmlns:a16="http://schemas.microsoft.com/office/drawing/2014/main" id="{9A1B8F2C-97FF-456E-B4AD-E98B5C7634A2}"/>
              </a:ext>
            </a:extLst>
          </p:cNvPr>
          <p:cNvSpPr txBox="1"/>
          <p:nvPr/>
        </p:nvSpPr>
        <p:spPr>
          <a:xfrm>
            <a:off x="2938955" y="473148"/>
            <a:ext cx="1427747"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
        <p:nvSpPr>
          <p:cNvPr id="6" name="TextBox 5">
            <a:extLst>
              <a:ext uri="{FF2B5EF4-FFF2-40B4-BE49-F238E27FC236}">
                <a16:creationId xmlns:a16="http://schemas.microsoft.com/office/drawing/2014/main" id="{708FED50-3D74-4779-B623-68B2DBD48C7A}"/>
              </a:ext>
            </a:extLst>
          </p:cNvPr>
          <p:cNvSpPr txBox="1"/>
          <p:nvPr/>
        </p:nvSpPr>
        <p:spPr>
          <a:xfrm>
            <a:off x="409073" y="1182107"/>
            <a:ext cx="11373853" cy="5016758"/>
          </a:xfrm>
          <a:prstGeom prst="rect">
            <a:avLst/>
          </a:prstGeom>
          <a:noFill/>
        </p:spPr>
        <p:txBody>
          <a:bodyPr wrap="square">
            <a:spAutoFit/>
          </a:bodyPr>
          <a:lstStyle/>
          <a:p>
            <a:pPr marL="514350" indent="-514350">
              <a:buAutoNum type="arabicPeriod" startAt="3"/>
            </a:pPr>
            <a:r>
              <a:rPr lang="en-US" sz="3200" dirty="0">
                <a:solidFill>
                  <a:srgbClr val="242021"/>
                </a:solidFill>
                <a:latin typeface="Calibri (body)"/>
              </a:rPr>
              <a:t>What do health experts say we should know about chemicals in food?</a:t>
            </a:r>
            <a:br>
              <a:rPr lang="en-US" sz="3200" dirty="0">
                <a:solidFill>
                  <a:srgbClr val="242021"/>
                </a:solidFill>
                <a:latin typeface="Calibri (body)"/>
              </a:rPr>
            </a:br>
            <a:r>
              <a:rPr lang="en-US" sz="3200" dirty="0">
                <a:solidFill>
                  <a:srgbClr val="242021"/>
                </a:solidFill>
                <a:latin typeface="Calibri (body)"/>
              </a:rPr>
              <a:t>	A. which food has </a:t>
            </a:r>
          </a:p>
          <a:p>
            <a:r>
              <a:rPr lang="en-US" sz="3200" dirty="0">
                <a:solidFill>
                  <a:srgbClr val="242021"/>
                </a:solidFill>
                <a:latin typeface="Calibri (body)"/>
              </a:rPr>
              <a:t>	chemicals in it </a:t>
            </a:r>
          </a:p>
          <a:p>
            <a:r>
              <a:rPr lang="en-US" sz="3200" dirty="0">
                <a:solidFill>
                  <a:srgbClr val="242021"/>
                </a:solidFill>
                <a:latin typeface="Calibri (body)"/>
              </a:rPr>
              <a:t>	B. which chemicals</a:t>
            </a:r>
          </a:p>
          <a:p>
            <a:r>
              <a:rPr lang="en-US" sz="3200" dirty="0">
                <a:solidFill>
                  <a:srgbClr val="242021"/>
                </a:solidFill>
                <a:latin typeface="Calibri (body)"/>
              </a:rPr>
              <a:t>	 are OK </a:t>
            </a:r>
          </a:p>
          <a:p>
            <a:r>
              <a:rPr lang="en-US" sz="3200" dirty="0">
                <a:solidFill>
                  <a:srgbClr val="242021"/>
                </a:solidFill>
                <a:latin typeface="Calibri (body)"/>
              </a:rPr>
              <a:t>	C. which chemicals </a:t>
            </a:r>
          </a:p>
          <a:p>
            <a:r>
              <a:rPr lang="en-US" sz="3200" dirty="0">
                <a:solidFill>
                  <a:srgbClr val="242021"/>
                </a:solidFill>
                <a:latin typeface="Calibri (body)"/>
              </a:rPr>
              <a:t>	taste good </a:t>
            </a:r>
          </a:p>
          <a:p>
            <a:r>
              <a:rPr lang="en-US" sz="3200" dirty="0">
                <a:solidFill>
                  <a:srgbClr val="242021"/>
                </a:solidFill>
                <a:latin typeface="Calibri (body)"/>
              </a:rPr>
              <a:t>	D. we don't need to </a:t>
            </a:r>
          </a:p>
          <a:p>
            <a:r>
              <a:rPr lang="en-US" sz="3200" dirty="0">
                <a:solidFill>
                  <a:srgbClr val="242021"/>
                </a:solidFill>
                <a:latin typeface="Calibri (body)"/>
              </a:rPr>
              <a:t>	know </a:t>
            </a:r>
          </a:p>
        </p:txBody>
      </p:sp>
      <p:sp>
        <p:nvSpPr>
          <p:cNvPr id="7" name="Oval 6">
            <a:extLst>
              <a:ext uri="{FF2B5EF4-FFF2-40B4-BE49-F238E27FC236}">
                <a16:creationId xmlns:a16="http://schemas.microsoft.com/office/drawing/2014/main" id="{EEB6D8C8-7BAE-4CD9-8F8A-E2D078F758BF}"/>
              </a:ext>
            </a:extLst>
          </p:cNvPr>
          <p:cNvSpPr/>
          <p:nvPr/>
        </p:nvSpPr>
        <p:spPr>
          <a:xfrm>
            <a:off x="1171887" y="3066957"/>
            <a:ext cx="689810" cy="7218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A0CEC4-403C-4030-B4EE-B0A3BBA9DB02}"/>
              </a:ext>
            </a:extLst>
          </p:cNvPr>
          <p:cNvSpPr txBox="1"/>
          <p:nvPr/>
        </p:nvSpPr>
        <p:spPr>
          <a:xfrm>
            <a:off x="5061284" y="1946465"/>
            <a:ext cx="7130715" cy="4448013"/>
          </a:xfrm>
          <a:prstGeom prst="rect">
            <a:avLst/>
          </a:prstGeom>
          <a:solidFill>
            <a:schemeClr val="bg2">
              <a:lumMod val="90000"/>
            </a:schemeClr>
          </a:solidFill>
        </p:spPr>
        <p:txBody>
          <a:bodyPr wrap="square">
            <a:spAutoFit/>
          </a:bodyPr>
          <a:lstStyle/>
          <a:p>
            <a:pPr algn="just">
              <a:lnSpc>
                <a:spcPct val="150000"/>
              </a:lnSpc>
            </a:pPr>
            <a:r>
              <a:rPr lang="en-US" sz="3200" b="1" dirty="0">
                <a:solidFill>
                  <a:srgbClr val="242021"/>
                </a:solidFill>
                <a:latin typeface="Calibri (body)"/>
              </a:rPr>
              <a:t>3.  Learn which chemicals are safe</a:t>
            </a:r>
          </a:p>
          <a:p>
            <a:pPr algn="just">
              <a:lnSpc>
                <a:spcPct val="150000"/>
              </a:lnSpc>
            </a:pPr>
            <a:r>
              <a:rPr lang="en-US" sz="3200" dirty="0">
                <a:solidFill>
                  <a:srgbClr val="242021"/>
                </a:solidFill>
                <a:latin typeface="Calibri (body)"/>
              </a:rPr>
              <a:t>Lots of people think that they shouldn't eat products that have chemicals in them. However, all types of food have chemicals in them. Health experts suggest learning which chemicals are safe.</a:t>
            </a:r>
          </a:p>
        </p:txBody>
      </p:sp>
      <p:cxnSp>
        <p:nvCxnSpPr>
          <p:cNvPr id="10" name="Straight Connector 9">
            <a:extLst>
              <a:ext uri="{FF2B5EF4-FFF2-40B4-BE49-F238E27FC236}">
                <a16:creationId xmlns:a16="http://schemas.microsoft.com/office/drawing/2014/main" id="{C7FFD817-8F67-4C81-8EF1-5CD087A82011}"/>
              </a:ext>
            </a:extLst>
          </p:cNvPr>
          <p:cNvCxnSpPr>
            <a:cxnSpLocks/>
          </p:cNvCxnSpPr>
          <p:nvPr/>
        </p:nvCxnSpPr>
        <p:spPr>
          <a:xfrm>
            <a:off x="6769768" y="5564273"/>
            <a:ext cx="52297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8B0F32-AEAA-4316-B22E-CF040508ADF7}"/>
              </a:ext>
            </a:extLst>
          </p:cNvPr>
          <p:cNvCxnSpPr>
            <a:cxnSpLocks/>
          </p:cNvCxnSpPr>
          <p:nvPr/>
        </p:nvCxnSpPr>
        <p:spPr>
          <a:xfrm>
            <a:off x="5173579" y="6246063"/>
            <a:ext cx="39864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9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CF4EC9-69EC-3F08-2B51-1F5170D098CD}"/>
              </a:ext>
            </a:extLst>
          </p:cNvPr>
          <p:cNvSpPr/>
          <p:nvPr/>
        </p:nvSpPr>
        <p:spPr>
          <a:xfrm>
            <a:off x="4400411" y="463522"/>
            <a:ext cx="779158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a:solidFill>
                  <a:srgbClr val="0070C0"/>
                </a:solidFill>
              </a:rPr>
              <a:t>Now, read and choose the correct answers. </a:t>
            </a:r>
            <a:endParaRPr lang="en-US" sz="3200" dirty="0">
              <a:solidFill>
                <a:srgbClr val="0070C0"/>
              </a:solidFill>
            </a:endParaRPr>
          </a:p>
        </p:txBody>
      </p:sp>
      <p:sp>
        <p:nvSpPr>
          <p:cNvPr id="2" name="TextBox 1">
            <a:extLst>
              <a:ext uri="{FF2B5EF4-FFF2-40B4-BE49-F238E27FC236}">
                <a16:creationId xmlns:a16="http://schemas.microsoft.com/office/drawing/2014/main" id="{043F22E0-6348-0F46-806A-DC42E72E4AAE}"/>
              </a:ext>
            </a:extLst>
          </p:cNvPr>
          <p:cNvSpPr txBox="1"/>
          <p:nvPr/>
        </p:nvSpPr>
        <p:spPr>
          <a:xfrm>
            <a:off x="0" y="465555"/>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While-reading</a:t>
            </a:r>
          </a:p>
        </p:txBody>
      </p:sp>
      <p:sp>
        <p:nvSpPr>
          <p:cNvPr id="5" name="TextBox 4">
            <a:extLst>
              <a:ext uri="{FF2B5EF4-FFF2-40B4-BE49-F238E27FC236}">
                <a16:creationId xmlns:a16="http://schemas.microsoft.com/office/drawing/2014/main" id="{9A1B8F2C-97FF-456E-B4AD-E98B5C7634A2}"/>
              </a:ext>
            </a:extLst>
          </p:cNvPr>
          <p:cNvSpPr txBox="1"/>
          <p:nvPr/>
        </p:nvSpPr>
        <p:spPr>
          <a:xfrm>
            <a:off x="2938955" y="473148"/>
            <a:ext cx="1427747"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
        <p:nvSpPr>
          <p:cNvPr id="6" name="TextBox 5">
            <a:extLst>
              <a:ext uri="{FF2B5EF4-FFF2-40B4-BE49-F238E27FC236}">
                <a16:creationId xmlns:a16="http://schemas.microsoft.com/office/drawing/2014/main" id="{708FED50-3D74-4779-B623-68B2DBD48C7A}"/>
              </a:ext>
            </a:extLst>
          </p:cNvPr>
          <p:cNvSpPr txBox="1"/>
          <p:nvPr/>
        </p:nvSpPr>
        <p:spPr>
          <a:xfrm>
            <a:off x="409073" y="973561"/>
            <a:ext cx="11373853" cy="4448013"/>
          </a:xfrm>
          <a:prstGeom prst="rect">
            <a:avLst/>
          </a:prstGeom>
          <a:noFill/>
        </p:spPr>
        <p:txBody>
          <a:bodyPr wrap="square">
            <a:spAutoFit/>
          </a:bodyPr>
          <a:lstStyle/>
          <a:p>
            <a:pPr>
              <a:lnSpc>
                <a:spcPct val="150000"/>
              </a:lnSpc>
            </a:pPr>
            <a:r>
              <a:rPr lang="en-US" sz="3200" dirty="0">
                <a:solidFill>
                  <a:srgbClr val="242021"/>
                </a:solidFill>
                <a:latin typeface="Calibri (body)"/>
              </a:rPr>
              <a:t>4. The word </a:t>
            </a:r>
            <a:r>
              <a:rPr lang="en-US" sz="3200" b="1" u="sng" dirty="0">
                <a:solidFill>
                  <a:srgbClr val="242021"/>
                </a:solidFill>
                <a:latin typeface="Calibri (body)"/>
              </a:rPr>
              <a:t>naturally</a:t>
            </a:r>
            <a:r>
              <a:rPr lang="en-US" sz="3200" dirty="0">
                <a:solidFill>
                  <a:srgbClr val="242021"/>
                </a:solidFill>
                <a:latin typeface="Calibri (body)"/>
              </a:rPr>
              <a:t> in point number 4 is closest in meaning to which phrase?</a:t>
            </a:r>
            <a:br>
              <a:rPr lang="en-US" sz="3200" dirty="0">
                <a:solidFill>
                  <a:srgbClr val="242021"/>
                </a:solidFill>
                <a:latin typeface="Calibri (body)"/>
              </a:rPr>
            </a:br>
            <a:r>
              <a:rPr lang="en-US" sz="3200" dirty="0">
                <a:solidFill>
                  <a:srgbClr val="242021"/>
                </a:solidFill>
                <a:latin typeface="Calibri (body)"/>
              </a:rPr>
              <a:t>	A. in a way that you expect </a:t>
            </a:r>
          </a:p>
          <a:p>
            <a:pPr>
              <a:lnSpc>
                <a:spcPct val="150000"/>
              </a:lnSpc>
            </a:pPr>
            <a:r>
              <a:rPr lang="en-US" sz="3200" dirty="0">
                <a:solidFill>
                  <a:srgbClr val="242021"/>
                </a:solidFill>
                <a:latin typeface="Calibri (body)"/>
              </a:rPr>
              <a:t>	B. as a normal result </a:t>
            </a:r>
          </a:p>
          <a:p>
            <a:pPr>
              <a:lnSpc>
                <a:spcPct val="150000"/>
              </a:lnSpc>
            </a:pPr>
            <a:r>
              <a:rPr lang="en-US" sz="3200" dirty="0">
                <a:solidFill>
                  <a:srgbClr val="242021"/>
                </a:solidFill>
                <a:latin typeface="Calibri (body)"/>
              </a:rPr>
              <a:t>	C. in a relaxed way </a:t>
            </a:r>
          </a:p>
          <a:p>
            <a:pPr>
              <a:lnSpc>
                <a:spcPct val="150000"/>
              </a:lnSpc>
            </a:pPr>
            <a:r>
              <a:rPr lang="en-US" sz="3200" dirty="0">
                <a:solidFill>
                  <a:srgbClr val="242021"/>
                </a:solidFill>
                <a:latin typeface="Calibri (body)"/>
              </a:rPr>
              <a:t>	D. without special help </a:t>
            </a:r>
          </a:p>
        </p:txBody>
      </p:sp>
      <p:sp>
        <p:nvSpPr>
          <p:cNvPr id="7" name="Oval 6">
            <a:extLst>
              <a:ext uri="{FF2B5EF4-FFF2-40B4-BE49-F238E27FC236}">
                <a16:creationId xmlns:a16="http://schemas.microsoft.com/office/drawing/2014/main" id="{EEB6D8C8-7BAE-4CD9-8F8A-E2D078F758BF}"/>
              </a:ext>
            </a:extLst>
          </p:cNvPr>
          <p:cNvSpPr/>
          <p:nvPr/>
        </p:nvSpPr>
        <p:spPr>
          <a:xfrm>
            <a:off x="1139802" y="4732918"/>
            <a:ext cx="689810" cy="7218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A0CEC4-403C-4030-B4EE-B0A3BBA9DB02}"/>
              </a:ext>
            </a:extLst>
          </p:cNvPr>
          <p:cNvSpPr txBox="1"/>
          <p:nvPr/>
        </p:nvSpPr>
        <p:spPr>
          <a:xfrm>
            <a:off x="5967663" y="2122930"/>
            <a:ext cx="6224337" cy="3539430"/>
          </a:xfrm>
          <a:prstGeom prst="rect">
            <a:avLst/>
          </a:prstGeom>
          <a:solidFill>
            <a:schemeClr val="bg2">
              <a:lumMod val="90000"/>
            </a:schemeClr>
          </a:solidFill>
        </p:spPr>
        <p:txBody>
          <a:bodyPr wrap="square">
            <a:spAutoFit/>
          </a:bodyPr>
          <a:lstStyle/>
          <a:p>
            <a:pPr algn="just"/>
            <a:r>
              <a:rPr lang="en-US" sz="3200" b="1" dirty="0">
                <a:solidFill>
                  <a:srgbClr val="242021"/>
                </a:solidFill>
                <a:latin typeface="Calibri (body)"/>
              </a:rPr>
              <a:t>4.  Teens don't get enough sleep</a:t>
            </a:r>
          </a:p>
          <a:p>
            <a:pPr algn="just"/>
            <a:r>
              <a:rPr lang="en-US" sz="3200" dirty="0">
                <a:solidFill>
                  <a:srgbClr val="242021"/>
                </a:solidFill>
                <a:latin typeface="Calibri (body)"/>
              </a:rPr>
              <a:t>Teens naturally fall asleep after 11 p.m., but they have to wake up early for school. Some people say school should start later, and there should be time for a nap at school. Then, teens can get more sleep.</a:t>
            </a:r>
          </a:p>
        </p:txBody>
      </p:sp>
      <p:cxnSp>
        <p:nvCxnSpPr>
          <p:cNvPr id="10" name="Straight Connector 9">
            <a:extLst>
              <a:ext uri="{FF2B5EF4-FFF2-40B4-BE49-F238E27FC236}">
                <a16:creationId xmlns:a16="http://schemas.microsoft.com/office/drawing/2014/main" id="{C7FFD817-8F67-4C81-8EF1-5CD087A82011}"/>
              </a:ext>
            </a:extLst>
          </p:cNvPr>
          <p:cNvCxnSpPr>
            <a:cxnSpLocks/>
          </p:cNvCxnSpPr>
          <p:nvPr/>
        </p:nvCxnSpPr>
        <p:spPr>
          <a:xfrm>
            <a:off x="7041479" y="3591096"/>
            <a:ext cx="49259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44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CF4EC9-69EC-3F08-2B51-1F5170D098CD}"/>
              </a:ext>
            </a:extLst>
          </p:cNvPr>
          <p:cNvSpPr/>
          <p:nvPr/>
        </p:nvSpPr>
        <p:spPr>
          <a:xfrm>
            <a:off x="4400411" y="463522"/>
            <a:ext cx="779158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a:solidFill>
                  <a:srgbClr val="0070C0"/>
                </a:solidFill>
              </a:rPr>
              <a:t>Now, read and choose the correct answers. </a:t>
            </a:r>
            <a:endParaRPr lang="en-US" sz="3200" dirty="0">
              <a:solidFill>
                <a:srgbClr val="0070C0"/>
              </a:solidFill>
            </a:endParaRPr>
          </a:p>
        </p:txBody>
      </p:sp>
      <p:sp>
        <p:nvSpPr>
          <p:cNvPr id="2" name="TextBox 1">
            <a:extLst>
              <a:ext uri="{FF2B5EF4-FFF2-40B4-BE49-F238E27FC236}">
                <a16:creationId xmlns:a16="http://schemas.microsoft.com/office/drawing/2014/main" id="{043F22E0-6348-0F46-806A-DC42E72E4AAE}"/>
              </a:ext>
            </a:extLst>
          </p:cNvPr>
          <p:cNvSpPr txBox="1"/>
          <p:nvPr/>
        </p:nvSpPr>
        <p:spPr>
          <a:xfrm>
            <a:off x="0" y="465555"/>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While-reading</a:t>
            </a:r>
          </a:p>
        </p:txBody>
      </p:sp>
      <p:sp>
        <p:nvSpPr>
          <p:cNvPr id="5" name="TextBox 4">
            <a:extLst>
              <a:ext uri="{FF2B5EF4-FFF2-40B4-BE49-F238E27FC236}">
                <a16:creationId xmlns:a16="http://schemas.microsoft.com/office/drawing/2014/main" id="{9A1B8F2C-97FF-456E-B4AD-E98B5C7634A2}"/>
              </a:ext>
            </a:extLst>
          </p:cNvPr>
          <p:cNvSpPr txBox="1"/>
          <p:nvPr/>
        </p:nvSpPr>
        <p:spPr>
          <a:xfrm>
            <a:off x="2938955" y="473148"/>
            <a:ext cx="1427747"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b</a:t>
            </a:r>
          </a:p>
        </p:txBody>
      </p:sp>
      <p:sp>
        <p:nvSpPr>
          <p:cNvPr id="6" name="TextBox 5">
            <a:extLst>
              <a:ext uri="{FF2B5EF4-FFF2-40B4-BE49-F238E27FC236}">
                <a16:creationId xmlns:a16="http://schemas.microsoft.com/office/drawing/2014/main" id="{708FED50-3D74-4779-B623-68B2DBD48C7A}"/>
              </a:ext>
            </a:extLst>
          </p:cNvPr>
          <p:cNvSpPr txBox="1"/>
          <p:nvPr/>
        </p:nvSpPr>
        <p:spPr>
          <a:xfrm>
            <a:off x="409073" y="973561"/>
            <a:ext cx="11373853" cy="3709349"/>
          </a:xfrm>
          <a:prstGeom prst="rect">
            <a:avLst/>
          </a:prstGeom>
          <a:noFill/>
        </p:spPr>
        <p:txBody>
          <a:bodyPr wrap="square">
            <a:spAutoFit/>
          </a:bodyPr>
          <a:lstStyle/>
          <a:p>
            <a:pPr>
              <a:lnSpc>
                <a:spcPct val="150000"/>
              </a:lnSpc>
            </a:pPr>
            <a:r>
              <a:rPr lang="en-US" sz="3200" dirty="0">
                <a:solidFill>
                  <a:srgbClr val="242021"/>
                </a:solidFill>
                <a:latin typeface="Calibri (body)"/>
              </a:rPr>
              <a:t>5. What can a reader infer from the summary?</a:t>
            </a:r>
            <a:br>
              <a:rPr lang="en-US" sz="3200" dirty="0">
                <a:solidFill>
                  <a:srgbClr val="242021"/>
                </a:solidFill>
                <a:latin typeface="Calibri (body)"/>
              </a:rPr>
            </a:br>
            <a:r>
              <a:rPr lang="en-US" sz="3200" dirty="0">
                <a:solidFill>
                  <a:srgbClr val="242021"/>
                </a:solidFill>
                <a:latin typeface="Calibri (body)"/>
              </a:rPr>
              <a:t>	A. Eat a lot of vegetables. </a:t>
            </a:r>
          </a:p>
          <a:p>
            <a:pPr>
              <a:lnSpc>
                <a:spcPct val="150000"/>
              </a:lnSpc>
            </a:pPr>
            <a:r>
              <a:rPr lang="en-US" sz="3200" dirty="0">
                <a:solidFill>
                  <a:srgbClr val="242021"/>
                </a:solidFill>
                <a:latin typeface="Calibri (body)"/>
              </a:rPr>
              <a:t>	B. Know the right information. </a:t>
            </a:r>
          </a:p>
          <a:p>
            <a:pPr>
              <a:lnSpc>
                <a:spcPct val="150000"/>
              </a:lnSpc>
            </a:pPr>
            <a:r>
              <a:rPr lang="en-US" sz="3200" dirty="0">
                <a:solidFill>
                  <a:srgbClr val="242021"/>
                </a:solidFill>
                <a:latin typeface="Calibri (body)"/>
              </a:rPr>
              <a:t>	C. Eat different types of food. 	</a:t>
            </a:r>
          </a:p>
          <a:p>
            <a:pPr>
              <a:lnSpc>
                <a:spcPct val="150000"/>
              </a:lnSpc>
            </a:pPr>
            <a:r>
              <a:rPr lang="en-US" sz="3200" dirty="0">
                <a:solidFill>
                  <a:srgbClr val="242021"/>
                </a:solidFill>
                <a:latin typeface="Calibri (body)"/>
              </a:rPr>
              <a:t>	D. Try different diets </a:t>
            </a:r>
          </a:p>
        </p:txBody>
      </p:sp>
      <p:sp>
        <p:nvSpPr>
          <p:cNvPr id="7" name="Oval 6">
            <a:extLst>
              <a:ext uri="{FF2B5EF4-FFF2-40B4-BE49-F238E27FC236}">
                <a16:creationId xmlns:a16="http://schemas.microsoft.com/office/drawing/2014/main" id="{EEB6D8C8-7BAE-4CD9-8F8A-E2D078F758BF}"/>
              </a:ext>
            </a:extLst>
          </p:cNvPr>
          <p:cNvSpPr/>
          <p:nvPr/>
        </p:nvSpPr>
        <p:spPr>
          <a:xfrm>
            <a:off x="1155845" y="2521714"/>
            <a:ext cx="689810" cy="7218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A0CEC4-403C-4030-B4EE-B0A3BBA9DB02}"/>
              </a:ext>
            </a:extLst>
          </p:cNvPr>
          <p:cNvSpPr txBox="1"/>
          <p:nvPr/>
        </p:nvSpPr>
        <p:spPr>
          <a:xfrm>
            <a:off x="6497053" y="1898342"/>
            <a:ext cx="5694946" cy="3709349"/>
          </a:xfrm>
          <a:prstGeom prst="rect">
            <a:avLst/>
          </a:prstGeom>
          <a:solidFill>
            <a:schemeClr val="bg2">
              <a:lumMod val="90000"/>
            </a:schemeClr>
          </a:solidFill>
        </p:spPr>
        <p:txBody>
          <a:bodyPr wrap="square">
            <a:spAutoFit/>
          </a:bodyPr>
          <a:lstStyle/>
          <a:p>
            <a:pPr algn="just">
              <a:lnSpc>
                <a:spcPct val="150000"/>
              </a:lnSpc>
            </a:pPr>
            <a:r>
              <a:rPr lang="en-US" sz="3200" dirty="0">
                <a:solidFill>
                  <a:srgbClr val="242021"/>
                </a:solidFill>
                <a:latin typeface="Calibri (body)"/>
              </a:rPr>
              <a:t>The article discusses how a lot of online health advice is harmful to our health. There is also information about some health problems teens have.</a:t>
            </a:r>
          </a:p>
        </p:txBody>
      </p:sp>
      <p:cxnSp>
        <p:nvCxnSpPr>
          <p:cNvPr id="10" name="Straight Connector 9">
            <a:extLst>
              <a:ext uri="{FF2B5EF4-FFF2-40B4-BE49-F238E27FC236}">
                <a16:creationId xmlns:a16="http://schemas.microsoft.com/office/drawing/2014/main" id="{C7FFD817-8F67-4C81-8EF1-5CD087A82011}"/>
              </a:ext>
            </a:extLst>
          </p:cNvPr>
          <p:cNvCxnSpPr>
            <a:cxnSpLocks/>
          </p:cNvCxnSpPr>
          <p:nvPr/>
        </p:nvCxnSpPr>
        <p:spPr>
          <a:xfrm>
            <a:off x="9641305" y="4072361"/>
            <a:ext cx="25506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35162A-61E2-490C-AA12-D1728BABB0D4}"/>
              </a:ext>
            </a:extLst>
          </p:cNvPr>
          <p:cNvCxnSpPr>
            <a:cxnSpLocks/>
          </p:cNvCxnSpPr>
          <p:nvPr/>
        </p:nvCxnSpPr>
        <p:spPr>
          <a:xfrm>
            <a:off x="6545179" y="4802277"/>
            <a:ext cx="56468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BAEB03-7AA4-4AD0-A046-C992C0A01FB6}"/>
              </a:ext>
            </a:extLst>
          </p:cNvPr>
          <p:cNvCxnSpPr>
            <a:cxnSpLocks/>
          </p:cNvCxnSpPr>
          <p:nvPr/>
        </p:nvCxnSpPr>
        <p:spPr>
          <a:xfrm>
            <a:off x="6497053" y="5557231"/>
            <a:ext cx="35132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84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0D27-EDF5-22C8-8558-3342904B0C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12134F-C31E-573F-AE80-C3CABFAF3FFC}"/>
              </a:ext>
            </a:extLst>
          </p:cNvPr>
          <p:cNvSpPr txBox="1"/>
          <p:nvPr/>
        </p:nvSpPr>
        <p:spPr>
          <a:xfrm>
            <a:off x="0" y="535379"/>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While-reading</a:t>
            </a:r>
          </a:p>
        </p:txBody>
      </p:sp>
      <p:sp>
        <p:nvSpPr>
          <p:cNvPr id="6" name="Rectangle 5">
            <a:extLst>
              <a:ext uri="{FF2B5EF4-FFF2-40B4-BE49-F238E27FC236}">
                <a16:creationId xmlns:a16="http://schemas.microsoft.com/office/drawing/2014/main" id="{57F588AF-2E9C-C752-72AA-AB1F212604CA}"/>
              </a:ext>
            </a:extLst>
          </p:cNvPr>
          <p:cNvSpPr/>
          <p:nvPr/>
        </p:nvSpPr>
        <p:spPr>
          <a:xfrm>
            <a:off x="4366702" y="520642"/>
            <a:ext cx="431396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Listen and read.</a:t>
            </a:r>
          </a:p>
        </p:txBody>
      </p:sp>
      <p:sp>
        <p:nvSpPr>
          <p:cNvPr id="8" name="TextBox 7">
            <a:extLst>
              <a:ext uri="{FF2B5EF4-FFF2-40B4-BE49-F238E27FC236}">
                <a16:creationId xmlns:a16="http://schemas.microsoft.com/office/drawing/2014/main" id="{C84C2533-BBFF-465F-AEAD-AB4E9BCABE3F}"/>
              </a:ext>
            </a:extLst>
          </p:cNvPr>
          <p:cNvSpPr txBox="1"/>
          <p:nvPr/>
        </p:nvSpPr>
        <p:spPr>
          <a:xfrm>
            <a:off x="2938955" y="537316"/>
            <a:ext cx="1427747"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c</a:t>
            </a:r>
          </a:p>
        </p:txBody>
      </p:sp>
      <p:pic>
        <p:nvPicPr>
          <p:cNvPr id="3" name="Picture 2">
            <a:extLst>
              <a:ext uri="{FF2B5EF4-FFF2-40B4-BE49-F238E27FC236}">
                <a16:creationId xmlns:a16="http://schemas.microsoft.com/office/drawing/2014/main" id="{E64D3CC1-CF36-4D30-860D-13DAB2102402}"/>
              </a:ext>
            </a:extLst>
          </p:cNvPr>
          <p:cNvPicPr>
            <a:picLocks noChangeAspect="1"/>
          </p:cNvPicPr>
          <p:nvPr/>
        </p:nvPicPr>
        <p:blipFill>
          <a:blip r:embed="rId4"/>
          <a:stretch>
            <a:fillRect/>
          </a:stretch>
        </p:blipFill>
        <p:spPr>
          <a:xfrm>
            <a:off x="7563011" y="535379"/>
            <a:ext cx="883997" cy="655377"/>
          </a:xfrm>
          <a:prstGeom prst="rect">
            <a:avLst/>
          </a:prstGeom>
        </p:spPr>
      </p:pic>
      <p:pic>
        <p:nvPicPr>
          <p:cNvPr id="4" name="CD1 TRACK 61">
            <a:hlinkClick r:id="" action="ppaction://media"/>
            <a:extLst>
              <a:ext uri="{FF2B5EF4-FFF2-40B4-BE49-F238E27FC236}">
                <a16:creationId xmlns:a16="http://schemas.microsoft.com/office/drawing/2014/main" id="{5242C1D4-E2E0-47E0-BC41-7BC24C27F2DA}"/>
              </a:ext>
            </a:extLst>
          </p:cNvPr>
          <p:cNvPicPr>
            <a:picLocks noChangeAspect="1"/>
          </p:cNvPicPr>
          <p:nvPr>
            <a:audioFile r:link="rId1"/>
            <p:extLst>
              <p:ext uri="{DAA4B4D4-6D71-4841-9C94-3DE7FCFB9230}">
                <p14:media xmlns:p14="http://schemas.microsoft.com/office/powerpoint/2010/main" r:embed="rId2">
                  <p14:trim end="67474.7"/>
                </p14:media>
              </p:ext>
            </p:extLst>
          </p:nvPr>
        </p:nvPicPr>
        <p:blipFill>
          <a:blip r:embed="rId5"/>
          <a:stretch>
            <a:fillRect/>
          </a:stretch>
        </p:blipFill>
        <p:spPr>
          <a:xfrm>
            <a:off x="8970378" y="520642"/>
            <a:ext cx="1179824" cy="1179821"/>
          </a:xfrm>
          <a:prstGeom prst="rect">
            <a:avLst/>
          </a:prstGeom>
        </p:spPr>
      </p:pic>
      <p:sp>
        <p:nvSpPr>
          <p:cNvPr id="9" name="TextBox 8">
            <a:extLst>
              <a:ext uri="{FF2B5EF4-FFF2-40B4-BE49-F238E27FC236}">
                <a16:creationId xmlns:a16="http://schemas.microsoft.com/office/drawing/2014/main" id="{3D5C70C6-9C6C-4310-8315-FF2780BD5C5D}"/>
              </a:ext>
            </a:extLst>
          </p:cNvPr>
          <p:cNvSpPr txBox="1"/>
          <p:nvPr/>
        </p:nvSpPr>
        <p:spPr>
          <a:xfrm>
            <a:off x="231725" y="1176633"/>
            <a:ext cx="11728550" cy="5186676"/>
          </a:xfrm>
          <a:prstGeom prst="rect">
            <a:avLst/>
          </a:prstGeom>
          <a:noFill/>
        </p:spPr>
        <p:txBody>
          <a:bodyPr wrap="square">
            <a:spAutoFit/>
          </a:bodyPr>
          <a:lstStyle/>
          <a:p>
            <a:pPr algn="just">
              <a:lnSpc>
                <a:spcPct val="150000"/>
              </a:lnSpc>
            </a:pPr>
            <a:r>
              <a:rPr lang="en-US" sz="3200" dirty="0">
                <a:solidFill>
                  <a:srgbClr val="242021"/>
                </a:solidFill>
                <a:latin typeface="Calibri (body)"/>
              </a:rPr>
              <a:t>The article discusses how a lot of online health advice is harmful to our health. There is also information about some health problems teens have.</a:t>
            </a:r>
          </a:p>
          <a:p>
            <a:pPr marL="514350" indent="-514350" algn="just">
              <a:lnSpc>
                <a:spcPct val="150000"/>
              </a:lnSpc>
              <a:buAutoNum type="arabicPeriod"/>
            </a:pPr>
            <a:r>
              <a:rPr lang="en-US" sz="3200" b="1" dirty="0">
                <a:solidFill>
                  <a:srgbClr val="242021"/>
                </a:solidFill>
                <a:latin typeface="Calibri (body)"/>
              </a:rPr>
              <a:t>Eat a healthy diet</a:t>
            </a:r>
          </a:p>
          <a:p>
            <a:pPr algn="just">
              <a:lnSpc>
                <a:spcPct val="150000"/>
              </a:lnSpc>
            </a:pPr>
            <a:r>
              <a:rPr lang="en-US" sz="3200" dirty="0">
                <a:solidFill>
                  <a:srgbClr val="242021"/>
                </a:solidFill>
                <a:latin typeface="Calibri (body)"/>
              </a:rPr>
              <a:t>People think detox diets are healthy. However, they are harmful. Our organs detox our bodies. We should eat a healthy diet and drink enough water to help our organs stay strong.</a:t>
            </a:r>
          </a:p>
        </p:txBody>
      </p:sp>
    </p:spTree>
    <p:extLst>
      <p:ext uri="{BB962C8B-B14F-4D97-AF65-F5344CB8AC3E}">
        <p14:creationId xmlns:p14="http://schemas.microsoft.com/office/powerpoint/2010/main" val="2494207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0D27-EDF5-22C8-8558-3342904B0C8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B174170-EDD8-47F6-BF59-52305D6386FF}"/>
              </a:ext>
            </a:extLst>
          </p:cNvPr>
          <p:cNvSpPr txBox="1"/>
          <p:nvPr/>
        </p:nvSpPr>
        <p:spPr>
          <a:xfrm>
            <a:off x="231725" y="466330"/>
            <a:ext cx="11728550" cy="5925340"/>
          </a:xfrm>
          <a:prstGeom prst="rect">
            <a:avLst/>
          </a:prstGeom>
          <a:noFill/>
        </p:spPr>
        <p:txBody>
          <a:bodyPr wrap="square">
            <a:spAutoFit/>
          </a:bodyPr>
          <a:lstStyle/>
          <a:p>
            <a:pPr algn="just">
              <a:lnSpc>
                <a:spcPct val="150000"/>
              </a:lnSpc>
            </a:pPr>
            <a:r>
              <a:rPr lang="en-US" sz="3200" b="1" dirty="0">
                <a:solidFill>
                  <a:srgbClr val="242021"/>
                </a:solidFill>
                <a:latin typeface="Calibri (body)"/>
              </a:rPr>
              <a:t>2.  Eat a little fat</a:t>
            </a:r>
          </a:p>
          <a:p>
            <a:pPr algn="just">
              <a:lnSpc>
                <a:spcPct val="150000"/>
              </a:lnSpc>
            </a:pPr>
            <a:r>
              <a:rPr lang="en-US" sz="3200" dirty="0">
                <a:solidFill>
                  <a:srgbClr val="242021"/>
                </a:solidFill>
                <a:latin typeface="Calibri (body)"/>
              </a:rPr>
              <a:t>Many people eat diets with no fat because they think fat is unhealthy. However, our bodies need fat to protect our organs and get benefits from some vitamins.</a:t>
            </a:r>
          </a:p>
          <a:p>
            <a:pPr algn="just">
              <a:lnSpc>
                <a:spcPct val="150000"/>
              </a:lnSpc>
            </a:pPr>
            <a:r>
              <a:rPr lang="en-US" sz="3200" b="1" dirty="0">
                <a:solidFill>
                  <a:srgbClr val="242021"/>
                </a:solidFill>
                <a:latin typeface="Calibri (body)"/>
              </a:rPr>
              <a:t>3.  Learn which chemicals are safe</a:t>
            </a:r>
          </a:p>
          <a:p>
            <a:pPr algn="just">
              <a:lnSpc>
                <a:spcPct val="150000"/>
              </a:lnSpc>
            </a:pPr>
            <a:r>
              <a:rPr lang="en-US" sz="3200" dirty="0">
                <a:solidFill>
                  <a:srgbClr val="242021"/>
                </a:solidFill>
                <a:latin typeface="Calibri (body)"/>
              </a:rPr>
              <a:t>Lots of people think that they shouldn't eat products that have chemicals in them. However, all types of food have chemicals in them. Health experts suggest learning which chemicals are safe.</a:t>
            </a:r>
          </a:p>
        </p:txBody>
      </p:sp>
      <p:pic>
        <p:nvPicPr>
          <p:cNvPr id="4" name="CD1 TRACK 61">
            <a:hlinkClick r:id="" action="ppaction://media"/>
            <a:extLst>
              <a:ext uri="{FF2B5EF4-FFF2-40B4-BE49-F238E27FC236}">
                <a16:creationId xmlns:a16="http://schemas.microsoft.com/office/drawing/2014/main" id="{5242C1D4-E2E0-47E0-BC41-7BC24C27F2DA}"/>
              </a:ext>
            </a:extLst>
          </p:cNvPr>
          <p:cNvPicPr>
            <a:picLocks noChangeAspect="1"/>
          </p:cNvPicPr>
          <p:nvPr>
            <a:audioFile r:link="rId1"/>
            <p:extLst>
              <p:ext uri="{DAA4B4D4-6D71-4841-9C94-3DE7FCFB9230}">
                <p14:media xmlns:p14="http://schemas.microsoft.com/office/powerpoint/2010/main" r:embed="rId2">
                  <p14:trim st="38151" end="34506.7"/>
                </p14:media>
              </p:ext>
            </p:extLst>
          </p:nvPr>
        </p:nvPicPr>
        <p:blipFill>
          <a:blip r:embed="rId4"/>
          <a:stretch>
            <a:fillRect/>
          </a:stretch>
        </p:blipFill>
        <p:spPr>
          <a:xfrm>
            <a:off x="7735136" y="183758"/>
            <a:ext cx="1179824" cy="1179821"/>
          </a:xfrm>
          <a:prstGeom prst="rect">
            <a:avLst/>
          </a:prstGeom>
        </p:spPr>
      </p:pic>
    </p:spTree>
    <p:extLst>
      <p:ext uri="{BB962C8B-B14F-4D97-AF65-F5344CB8AC3E}">
        <p14:creationId xmlns:p14="http://schemas.microsoft.com/office/powerpoint/2010/main" val="145495362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0D27-EDF5-22C8-8558-3342904B0C82}"/>
            </a:ext>
          </a:extLst>
        </p:cNvPr>
        <p:cNvGrpSpPr/>
        <p:nvPr/>
      </p:nvGrpSpPr>
      <p:grpSpPr>
        <a:xfrm>
          <a:off x="0" y="0"/>
          <a:ext cx="0" cy="0"/>
          <a:chOff x="0" y="0"/>
          <a:chExt cx="0" cy="0"/>
        </a:xfrm>
      </p:grpSpPr>
      <p:pic>
        <p:nvPicPr>
          <p:cNvPr id="4" name="CD1 TRACK 61">
            <a:hlinkClick r:id="" action="ppaction://media"/>
            <a:extLst>
              <a:ext uri="{FF2B5EF4-FFF2-40B4-BE49-F238E27FC236}">
                <a16:creationId xmlns:a16="http://schemas.microsoft.com/office/drawing/2014/main" id="{5242C1D4-E2E0-47E0-BC41-7BC24C27F2DA}"/>
              </a:ext>
            </a:extLst>
          </p:cNvPr>
          <p:cNvPicPr>
            <a:picLocks noChangeAspect="1"/>
          </p:cNvPicPr>
          <p:nvPr>
            <a:audioFile r:link="rId1"/>
            <p:extLst>
              <p:ext uri="{DAA4B4D4-6D71-4841-9C94-3DE7FCFB9230}">
                <p14:media xmlns:p14="http://schemas.microsoft.com/office/powerpoint/2010/main" r:embed="rId2">
                  <p14:trim st="71119" end="0.7"/>
                </p14:media>
              </p:ext>
            </p:extLst>
          </p:nvPr>
        </p:nvPicPr>
        <p:blipFill>
          <a:blip r:embed="rId4"/>
          <a:stretch>
            <a:fillRect/>
          </a:stretch>
        </p:blipFill>
        <p:spPr>
          <a:xfrm>
            <a:off x="7703052" y="442344"/>
            <a:ext cx="1179824" cy="1179821"/>
          </a:xfrm>
          <a:prstGeom prst="rect">
            <a:avLst/>
          </a:prstGeom>
        </p:spPr>
      </p:pic>
      <p:sp>
        <p:nvSpPr>
          <p:cNvPr id="5" name="TextBox 4">
            <a:extLst>
              <a:ext uri="{FF2B5EF4-FFF2-40B4-BE49-F238E27FC236}">
                <a16:creationId xmlns:a16="http://schemas.microsoft.com/office/drawing/2014/main" id="{8E775F71-3BBC-45AC-9A37-29CDE162B7D0}"/>
              </a:ext>
            </a:extLst>
          </p:cNvPr>
          <p:cNvSpPr txBox="1"/>
          <p:nvPr/>
        </p:nvSpPr>
        <p:spPr>
          <a:xfrm>
            <a:off x="231725" y="1032255"/>
            <a:ext cx="11728550" cy="5186676"/>
          </a:xfrm>
          <a:prstGeom prst="rect">
            <a:avLst/>
          </a:prstGeom>
          <a:noFill/>
        </p:spPr>
        <p:txBody>
          <a:bodyPr wrap="square">
            <a:spAutoFit/>
          </a:bodyPr>
          <a:lstStyle/>
          <a:p>
            <a:pPr algn="just">
              <a:lnSpc>
                <a:spcPct val="150000"/>
              </a:lnSpc>
            </a:pPr>
            <a:r>
              <a:rPr lang="en-US" sz="3200" b="1" dirty="0">
                <a:solidFill>
                  <a:srgbClr val="242021"/>
                </a:solidFill>
                <a:latin typeface="Calibri (body)"/>
              </a:rPr>
              <a:t>4.  Teens don't get enough sleep</a:t>
            </a:r>
          </a:p>
          <a:p>
            <a:pPr algn="just">
              <a:lnSpc>
                <a:spcPct val="150000"/>
              </a:lnSpc>
            </a:pPr>
            <a:r>
              <a:rPr lang="en-US" sz="3200" dirty="0">
                <a:solidFill>
                  <a:srgbClr val="242021"/>
                </a:solidFill>
                <a:latin typeface="Calibri (body)"/>
              </a:rPr>
              <a:t>Teens naturally fall asleep after 11 p.m., but they have to wake up early for school. Some people say school should start later, and there should be time for a nap at school. Then, teens can get more sleep.</a:t>
            </a:r>
            <a:br>
              <a:rPr lang="en-US" sz="3200" dirty="0">
                <a:solidFill>
                  <a:srgbClr val="242021"/>
                </a:solidFill>
                <a:latin typeface="Calibri (body)"/>
              </a:rPr>
            </a:br>
            <a:r>
              <a:rPr lang="en-US" sz="3200" b="1" dirty="0">
                <a:solidFill>
                  <a:srgbClr val="242021"/>
                </a:solidFill>
                <a:latin typeface="Calibri (body)"/>
              </a:rPr>
              <a:t>5.  Teens are becoming obese</a:t>
            </a:r>
          </a:p>
          <a:p>
            <a:pPr algn="just">
              <a:lnSpc>
                <a:spcPct val="150000"/>
              </a:lnSpc>
            </a:pPr>
            <a:r>
              <a:rPr lang="en-US" sz="3200" dirty="0">
                <a:solidFill>
                  <a:srgbClr val="242021"/>
                </a:solidFill>
                <a:latin typeface="Calibri (body)"/>
              </a:rPr>
              <a:t>Lots of teens don't know about the dangers of sugar. They should have access to nourishing lunches and healthy snacks to be healthier. </a:t>
            </a:r>
          </a:p>
        </p:txBody>
      </p:sp>
    </p:spTree>
    <p:extLst>
      <p:ext uri="{BB962C8B-B14F-4D97-AF65-F5344CB8AC3E}">
        <p14:creationId xmlns:p14="http://schemas.microsoft.com/office/powerpoint/2010/main" val="244075975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31BB08-2315-CBB9-5082-D2D1C5A6F555}"/>
              </a:ext>
            </a:extLst>
          </p:cNvPr>
          <p:cNvSpPr txBox="1"/>
          <p:nvPr/>
        </p:nvSpPr>
        <p:spPr>
          <a:xfrm>
            <a:off x="0" y="462198"/>
            <a:ext cx="2905246"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Post-reading</a:t>
            </a:r>
          </a:p>
        </p:txBody>
      </p:sp>
      <p:sp>
        <p:nvSpPr>
          <p:cNvPr id="3" name="Rectangle 2">
            <a:extLst>
              <a:ext uri="{FF2B5EF4-FFF2-40B4-BE49-F238E27FC236}">
                <a16:creationId xmlns:a16="http://schemas.microsoft.com/office/drawing/2014/main" id="{FBB93340-E47A-7ABA-9DD0-48025C6BFAE4}"/>
              </a:ext>
            </a:extLst>
          </p:cNvPr>
          <p:cNvSpPr/>
          <p:nvPr/>
        </p:nvSpPr>
        <p:spPr>
          <a:xfrm>
            <a:off x="4475747" y="462198"/>
            <a:ext cx="771625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In pairs: Discuss which piece of information you find most interesting and say why </a:t>
            </a:r>
          </a:p>
        </p:txBody>
      </p:sp>
      <p:sp>
        <p:nvSpPr>
          <p:cNvPr id="6" name="TextBox 5">
            <a:extLst>
              <a:ext uri="{FF2B5EF4-FFF2-40B4-BE49-F238E27FC236}">
                <a16:creationId xmlns:a16="http://schemas.microsoft.com/office/drawing/2014/main" id="{285AB876-A54C-4326-AC79-91BD45D5EFD2}"/>
              </a:ext>
            </a:extLst>
          </p:cNvPr>
          <p:cNvSpPr txBox="1"/>
          <p:nvPr/>
        </p:nvSpPr>
        <p:spPr>
          <a:xfrm>
            <a:off x="2938955" y="489190"/>
            <a:ext cx="1427747"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d</a:t>
            </a:r>
          </a:p>
        </p:txBody>
      </p:sp>
      <p:sp>
        <p:nvSpPr>
          <p:cNvPr id="7" name="Speech Bubble: Rectangle with Corners Rounded 6">
            <a:extLst>
              <a:ext uri="{FF2B5EF4-FFF2-40B4-BE49-F238E27FC236}">
                <a16:creationId xmlns:a16="http://schemas.microsoft.com/office/drawing/2014/main" id="{0E784367-4D4E-489A-861B-C438C2A8715E}"/>
              </a:ext>
            </a:extLst>
          </p:cNvPr>
          <p:cNvSpPr/>
          <p:nvPr/>
        </p:nvSpPr>
        <p:spPr>
          <a:xfrm>
            <a:off x="3689684" y="2358190"/>
            <a:ext cx="8204756" cy="3352800"/>
          </a:xfrm>
          <a:prstGeom prst="wedgeRoundRectCallout">
            <a:avLst>
              <a:gd name="adj1" fmla="val -62025"/>
              <a:gd name="adj2" fmla="val -23648"/>
              <a:gd name="adj3" fmla="val 16667"/>
            </a:avLst>
          </a:prstGeom>
          <a:solidFill>
            <a:srgbClr val="FED49A"/>
          </a:solidFill>
          <a:ln>
            <a:solidFill>
              <a:srgbClr val="FED4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i="1" u="sng" dirty="0">
                <a:solidFill>
                  <a:srgbClr val="FF0000"/>
                </a:solidFill>
              </a:rPr>
              <a:t>Suggested answer:</a:t>
            </a:r>
          </a:p>
          <a:p>
            <a:pPr algn="ctr"/>
            <a:r>
              <a:rPr lang="en-US" sz="3600" dirty="0">
                <a:solidFill>
                  <a:schemeClr val="tx1"/>
                </a:solidFill>
              </a:rPr>
              <a:t>I’m interested in learning which chemicals are safe because it helps us understand the ratio of chemicals in food that we eat. Therefore, it’s easy for us to choose good food for our health. </a:t>
            </a:r>
          </a:p>
        </p:txBody>
      </p:sp>
      <p:pic>
        <p:nvPicPr>
          <p:cNvPr id="8" name="Picture 7" descr="Young boy explaining">
            <a:extLst>
              <a:ext uri="{FF2B5EF4-FFF2-40B4-BE49-F238E27FC236}">
                <a16:creationId xmlns:a16="http://schemas.microsoft.com/office/drawing/2014/main" id="{F891767F-1B94-4C97-8F6A-C85D0015E4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262" b="48436"/>
          <a:stretch/>
        </p:blipFill>
        <p:spPr>
          <a:xfrm>
            <a:off x="297559" y="1874427"/>
            <a:ext cx="3392125" cy="4420957"/>
          </a:xfrm>
          <a:prstGeom prst="rect">
            <a:avLst/>
          </a:prstGeom>
        </p:spPr>
      </p:pic>
    </p:spTree>
    <p:extLst>
      <p:ext uri="{BB962C8B-B14F-4D97-AF65-F5344CB8AC3E}">
        <p14:creationId xmlns:p14="http://schemas.microsoft.com/office/powerpoint/2010/main" val="110877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166847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chemeClr val="accent5">
                    <a:lumMod val="75000"/>
                  </a:schemeClr>
                </a:solidFill>
              </a:rPr>
              <a:t>Reading:</a:t>
            </a:r>
          </a:p>
          <a:p>
            <a:pPr>
              <a:lnSpc>
                <a:spcPct val="150000"/>
              </a:lnSpc>
            </a:pPr>
            <a:r>
              <a:rPr lang="en-US" sz="3600" i="1" dirty="0">
                <a:solidFill>
                  <a:schemeClr val="accent5">
                    <a:lumMod val="75000"/>
                  </a:schemeClr>
                </a:solidFill>
              </a:rPr>
              <a:t>-    Reading for the main idea and specific information</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6195531" y="588368"/>
            <a:ext cx="5980924" cy="480131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pPr>
              <a:lnSpc>
                <a:spcPct val="150000"/>
              </a:lnSpc>
            </a:pPr>
            <a:r>
              <a:rPr lang="en-US" sz="3600" i="1" dirty="0">
                <a:solidFill>
                  <a:schemeClr val="accent1">
                    <a:lumMod val="75000"/>
                  </a:schemeClr>
                </a:solidFill>
              </a:rPr>
              <a:t>- practice reading for the main idea and details.</a:t>
            </a:r>
          </a:p>
          <a:p>
            <a:pPr>
              <a:lnSpc>
                <a:spcPct val="150000"/>
              </a:lnSpc>
            </a:pPr>
            <a:r>
              <a:rPr lang="en-US" sz="3600" i="1" dirty="0">
                <a:solidFill>
                  <a:schemeClr val="accent1">
                    <a:lumMod val="75000"/>
                  </a:schemeClr>
                </a:solidFill>
              </a:rPr>
              <a:t>- practice listening for the main idea and specific information.</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rPr>
              <a:t>Do Listening &amp; Reading in WB page 30</a:t>
            </a:r>
          </a:p>
          <a:p>
            <a:pPr marL="571500" indent="-571500">
              <a:lnSpc>
                <a:spcPct val="150000"/>
              </a:lnSpc>
              <a:buFontTx/>
              <a:buChar char="-"/>
            </a:pPr>
            <a:r>
              <a:rPr lang="en-US" sz="3600" i="1" dirty="0">
                <a:solidFill>
                  <a:schemeClr val="accent1">
                    <a:lumMod val="75000"/>
                  </a:schemeClr>
                </a:solidFill>
              </a:rPr>
              <a:t>Prepare for the next lesson (Writing &amp; Speaking – </a:t>
            </a:r>
            <a:r>
              <a:rPr lang="en-US" sz="3600" i="1">
                <a:solidFill>
                  <a:schemeClr val="accent1">
                    <a:lumMod val="75000"/>
                  </a:schemeClr>
                </a:solidFill>
              </a:rPr>
              <a:t>page 53 </a:t>
            </a:r>
            <a:r>
              <a:rPr lang="en-US" sz="3600" i="1" dirty="0">
                <a:solidFill>
                  <a:schemeClr val="accent1">
                    <a:lumMod val="75000"/>
                  </a:schemeClr>
                </a:solidFill>
              </a:rPr>
              <a:t>- SB)</a:t>
            </a:r>
          </a:p>
          <a:p>
            <a:pPr marL="571500" indent="-571500">
              <a:lnSpc>
                <a:spcPct val="150000"/>
              </a:lnSpc>
              <a:buFontTx/>
              <a:buChar char="-"/>
            </a:pPr>
            <a:r>
              <a:rPr lang="en-US" sz="3600" i="1" dirty="0">
                <a:solidFill>
                  <a:schemeClr val="accent1">
                    <a:lumMod val="75000"/>
                  </a:schemeClr>
                </a:solidFill>
              </a:rPr>
              <a:t>Play the consolidation games on </a:t>
            </a:r>
            <a:r>
              <a:rPr lang="en-US" sz="3600" i="1" dirty="0">
                <a:solidFill>
                  <a:schemeClr val="accent1">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40B70855-65EC-A9C8-20E9-3DEF3769C49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8F19AC9C-AF8D-4B5C-9574-9AB0263E7747}"/>
              </a:ext>
            </a:extLst>
          </p:cNvPr>
          <p:cNvPicPr>
            <a:picLocks noChangeAspect="1"/>
          </p:cNvPicPr>
          <p:nvPr/>
        </p:nvPicPr>
        <p:blipFill>
          <a:blip r:embed="rId2"/>
          <a:stretch>
            <a:fillRect/>
          </a:stretch>
        </p:blipFill>
        <p:spPr>
          <a:xfrm>
            <a:off x="0" y="1313493"/>
            <a:ext cx="12192000" cy="4231014"/>
          </a:xfrm>
          <a:prstGeom prst="rect">
            <a:avLst/>
          </a:prstGeom>
        </p:spPr>
      </p:pic>
    </p:spTree>
    <p:extLst>
      <p:ext uri="{BB962C8B-B14F-4D97-AF65-F5344CB8AC3E}">
        <p14:creationId xmlns:p14="http://schemas.microsoft.com/office/powerpoint/2010/main" val="1825314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331996" y="459108"/>
            <a:ext cx="11818294" cy="646331"/>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a:ln>
                  <a:noFill/>
                </a:ln>
                <a:solidFill>
                  <a:srgbClr val="FF0000"/>
                </a:solidFill>
                <a:effectLst/>
                <a:uLnTx/>
                <a:uFillTx/>
              </a:rPr>
              <a:t>Suggested answers:</a:t>
            </a:r>
          </a:p>
        </p:txBody>
      </p:sp>
      <p:sp>
        <p:nvSpPr>
          <p:cNvPr id="6" name="Rectangle 4">
            <a:extLst>
              <a:ext uri="{FF2B5EF4-FFF2-40B4-BE49-F238E27FC236}">
                <a16:creationId xmlns:a16="http://schemas.microsoft.com/office/drawing/2014/main" id="{40B70855-65EC-A9C8-20E9-3DEF3769C49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075CEFA5-30D6-369D-23E1-A1E5188E919E}"/>
              </a:ext>
            </a:extLst>
          </p:cNvPr>
          <p:cNvSpPr/>
          <p:nvPr/>
        </p:nvSpPr>
        <p:spPr>
          <a:xfrm>
            <a:off x="331996" y="1279611"/>
            <a:ext cx="11860004" cy="5078313"/>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i="1" kern="0" dirty="0"/>
              <a:t>They get information about health by</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3600" i="1" kern="0" dirty="0"/>
              <a:t>Talking to the experts</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3600" i="1" kern="0"/>
              <a:t>Searching for information </a:t>
            </a:r>
            <a:r>
              <a:rPr lang="en-US" sz="3600" i="1" kern="0" dirty="0"/>
              <a:t>on the Internet</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3600" i="1" kern="0" dirty="0"/>
              <a:t>Reading books</a:t>
            </a:r>
          </a:p>
          <a:p>
            <a:pPr marL="0" marR="0" lvl="0" indent="0" defTabSz="914400" eaLnBrk="1" fontAlgn="auto" latinLnBrk="0" hangingPunct="1">
              <a:lnSpc>
                <a:spcPct val="100000"/>
              </a:lnSpc>
              <a:spcBef>
                <a:spcPts val="0"/>
              </a:spcBef>
              <a:spcAft>
                <a:spcPts val="0"/>
              </a:spcAft>
              <a:buClrTx/>
              <a:buSzTx/>
              <a:buFontTx/>
              <a:buNone/>
              <a:tabLst/>
              <a:defRPr/>
            </a:pPr>
            <a:endParaRPr lang="en-US" sz="3600" i="1" kern="0" dirty="0">
              <a:solidFill>
                <a:srgbClr val="FF0000"/>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3600" i="1" kern="0" dirty="0"/>
              <a:t>I usually get health information from:</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3600" i="1" kern="0" dirty="0"/>
              <a:t>Doctors </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3600" i="1" kern="0" dirty="0"/>
              <a:t>Books</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3600" i="1" kern="0" dirty="0"/>
              <a:t>Magazine / Newspaper</a:t>
            </a:r>
          </a:p>
        </p:txBody>
      </p:sp>
    </p:spTree>
    <p:extLst>
      <p:ext uri="{BB962C8B-B14F-4D97-AF65-F5344CB8AC3E}">
        <p14:creationId xmlns:p14="http://schemas.microsoft.com/office/powerpoint/2010/main" val="18389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823419-7074-CFDD-A9AC-340838EF8CE9}"/>
              </a:ext>
            </a:extLst>
          </p:cNvPr>
          <p:cNvSpPr/>
          <p:nvPr/>
        </p:nvSpPr>
        <p:spPr>
          <a:xfrm>
            <a:off x="545432" y="463522"/>
            <a:ext cx="11646567"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dirty="0">
                <a:solidFill>
                  <a:srgbClr val="0070C0"/>
                </a:solidFill>
              </a:rPr>
              <a:t>				Look at the Reading on page 45 and the Listening on page 49, then read the summary below. Why are the headings organized this way? </a:t>
            </a:r>
          </a:p>
        </p:txBody>
      </p:sp>
      <p:sp>
        <p:nvSpPr>
          <p:cNvPr id="2" name="TextBox 1">
            <a:extLst>
              <a:ext uri="{FF2B5EF4-FFF2-40B4-BE49-F238E27FC236}">
                <a16:creationId xmlns:a16="http://schemas.microsoft.com/office/drawing/2014/main" id="{313A19D5-D213-0D2C-CDF3-6E7E94A01619}"/>
              </a:ext>
            </a:extLst>
          </p:cNvPr>
          <p:cNvSpPr txBox="1"/>
          <p:nvPr/>
        </p:nvSpPr>
        <p:spPr>
          <a:xfrm>
            <a:off x="0" y="463522"/>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Pre-reading</a:t>
            </a:r>
          </a:p>
        </p:txBody>
      </p:sp>
      <p:sp>
        <p:nvSpPr>
          <p:cNvPr id="5" name="TextBox 4">
            <a:extLst>
              <a:ext uri="{FF2B5EF4-FFF2-40B4-BE49-F238E27FC236}">
                <a16:creationId xmlns:a16="http://schemas.microsoft.com/office/drawing/2014/main" id="{960F3E43-7C60-4C02-B8ED-0102B213AC4B}"/>
              </a:ext>
            </a:extLst>
          </p:cNvPr>
          <p:cNvSpPr txBox="1"/>
          <p:nvPr/>
        </p:nvSpPr>
        <p:spPr>
          <a:xfrm>
            <a:off x="2550695" y="473044"/>
            <a:ext cx="1427747"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Task a</a:t>
            </a:r>
          </a:p>
        </p:txBody>
      </p:sp>
      <p:sp>
        <p:nvSpPr>
          <p:cNvPr id="7" name="TextBox 6">
            <a:extLst>
              <a:ext uri="{FF2B5EF4-FFF2-40B4-BE49-F238E27FC236}">
                <a16:creationId xmlns:a16="http://schemas.microsoft.com/office/drawing/2014/main" id="{530248D2-FE3C-47E3-8485-0AACA68E62AD}"/>
              </a:ext>
            </a:extLst>
          </p:cNvPr>
          <p:cNvSpPr txBox="1"/>
          <p:nvPr/>
        </p:nvSpPr>
        <p:spPr>
          <a:xfrm>
            <a:off x="705853" y="2726431"/>
            <a:ext cx="10844463" cy="2970685"/>
          </a:xfrm>
          <a:prstGeom prst="rect">
            <a:avLst/>
          </a:prstGeom>
          <a:noFill/>
        </p:spPr>
        <p:txBody>
          <a:bodyPr wrap="square">
            <a:spAutoFit/>
          </a:bodyPr>
          <a:lstStyle/>
          <a:p>
            <a:pPr marL="514350" indent="-514350">
              <a:lnSpc>
                <a:spcPct val="150000"/>
              </a:lnSpc>
              <a:buAutoNum type="arabicPeriod"/>
            </a:pPr>
            <a:r>
              <a:rPr lang="en-US" sz="3200" b="0" i="0" dirty="0">
                <a:solidFill>
                  <a:srgbClr val="242021"/>
                </a:solidFill>
                <a:effectLst/>
                <a:latin typeface="Calibri (body)"/>
              </a:rPr>
              <a:t>They are in order of importance </a:t>
            </a:r>
          </a:p>
          <a:p>
            <a:pPr>
              <a:lnSpc>
                <a:spcPct val="150000"/>
              </a:lnSpc>
            </a:pPr>
            <a:r>
              <a:rPr lang="en-US" sz="3200" dirty="0">
                <a:solidFill>
                  <a:srgbClr val="242021"/>
                </a:solidFill>
                <a:latin typeface="Calibri (body)"/>
              </a:rPr>
              <a:t>      </a:t>
            </a:r>
            <a:r>
              <a:rPr lang="en-US" sz="3200" b="0" i="0" dirty="0">
                <a:solidFill>
                  <a:srgbClr val="242021"/>
                </a:solidFill>
                <a:effectLst/>
                <a:latin typeface="Calibri (body)"/>
              </a:rPr>
              <a:t>(1 = very important, 5 = not very important).</a:t>
            </a:r>
          </a:p>
          <a:p>
            <a:pPr>
              <a:lnSpc>
                <a:spcPct val="150000"/>
              </a:lnSpc>
            </a:pPr>
            <a:r>
              <a:rPr lang="en-US" sz="3200" b="0" i="0" dirty="0">
                <a:solidFill>
                  <a:srgbClr val="242021"/>
                </a:solidFill>
                <a:effectLst/>
                <a:latin typeface="Calibri (body)"/>
              </a:rPr>
              <a:t>2.  They are in the same order as the Reading and Listening tasks.</a:t>
            </a:r>
            <a:r>
              <a:rPr lang="en-US" sz="3200" dirty="0">
                <a:latin typeface="Calibri (body)"/>
              </a:rPr>
              <a:t> </a:t>
            </a:r>
            <a:endParaRPr lang="en-US" dirty="0"/>
          </a:p>
        </p:txBody>
      </p:sp>
    </p:spTree>
    <p:extLst>
      <p:ext uri="{BB962C8B-B14F-4D97-AF65-F5344CB8AC3E}">
        <p14:creationId xmlns:p14="http://schemas.microsoft.com/office/powerpoint/2010/main" val="4020342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A19D5-D213-0D2C-CDF3-6E7E94A01619}"/>
              </a:ext>
            </a:extLst>
          </p:cNvPr>
          <p:cNvSpPr txBox="1"/>
          <p:nvPr/>
        </p:nvSpPr>
        <p:spPr>
          <a:xfrm>
            <a:off x="9641305" y="447480"/>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Reading p.45</a:t>
            </a:r>
          </a:p>
        </p:txBody>
      </p:sp>
      <p:sp>
        <p:nvSpPr>
          <p:cNvPr id="8" name="TextBox 7">
            <a:extLst>
              <a:ext uri="{FF2B5EF4-FFF2-40B4-BE49-F238E27FC236}">
                <a16:creationId xmlns:a16="http://schemas.microsoft.com/office/drawing/2014/main" id="{AF519F8A-C053-4C08-9657-4AA7A6B95905}"/>
              </a:ext>
            </a:extLst>
          </p:cNvPr>
          <p:cNvSpPr txBox="1"/>
          <p:nvPr/>
        </p:nvSpPr>
        <p:spPr>
          <a:xfrm>
            <a:off x="220136" y="1413063"/>
            <a:ext cx="11751728" cy="4031873"/>
          </a:xfrm>
          <a:prstGeom prst="rect">
            <a:avLst/>
          </a:prstGeom>
          <a:noFill/>
        </p:spPr>
        <p:txBody>
          <a:bodyPr wrap="square">
            <a:spAutoFit/>
          </a:bodyPr>
          <a:lstStyle/>
          <a:p>
            <a:pPr algn="just"/>
            <a:r>
              <a:rPr lang="en-US" sz="3200" dirty="0">
                <a:solidFill>
                  <a:srgbClr val="242021"/>
                </a:solidFill>
                <a:latin typeface="Calibri (body)"/>
              </a:rPr>
              <a:t>The internet is full of health advice. Some advice is actually harmful. Let's find out the truth behind the popular health myths below.</a:t>
            </a:r>
            <a:br>
              <a:rPr lang="en-US" sz="3200" dirty="0">
                <a:solidFill>
                  <a:srgbClr val="242021"/>
                </a:solidFill>
                <a:latin typeface="Calibri (body)"/>
              </a:rPr>
            </a:br>
            <a:r>
              <a:rPr lang="en-US" sz="3200" b="1" dirty="0">
                <a:solidFill>
                  <a:srgbClr val="242021"/>
                </a:solidFill>
                <a:latin typeface="Calibri (body)"/>
              </a:rPr>
              <a:t>You need to detox your body.</a:t>
            </a:r>
          </a:p>
          <a:p>
            <a:pPr algn="just"/>
            <a:r>
              <a:rPr lang="en-US" sz="3200" dirty="0">
                <a:solidFill>
                  <a:srgbClr val="242021"/>
                </a:solidFill>
                <a:latin typeface="Calibri (body)"/>
              </a:rPr>
              <a:t>From not eating to only drinking juice, these detox diets can be harmful because you won't get enough calories and nutrients. The truth is, we have organs that detox our bodies. Doctors suggest eating a healthy diet and drinking enough water to help your organs stay strong.</a:t>
            </a:r>
          </a:p>
        </p:txBody>
      </p:sp>
    </p:spTree>
    <p:extLst>
      <p:ext uri="{BB962C8B-B14F-4D97-AF65-F5344CB8AC3E}">
        <p14:creationId xmlns:p14="http://schemas.microsoft.com/office/powerpoint/2010/main" val="1367113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A19D5-D213-0D2C-CDF3-6E7E94A01619}"/>
              </a:ext>
            </a:extLst>
          </p:cNvPr>
          <p:cNvSpPr txBox="1"/>
          <p:nvPr/>
        </p:nvSpPr>
        <p:spPr>
          <a:xfrm>
            <a:off x="9641305" y="447480"/>
            <a:ext cx="2550695"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Reading p.45</a:t>
            </a:r>
          </a:p>
        </p:txBody>
      </p:sp>
      <p:sp>
        <p:nvSpPr>
          <p:cNvPr id="8" name="TextBox 7">
            <a:extLst>
              <a:ext uri="{FF2B5EF4-FFF2-40B4-BE49-F238E27FC236}">
                <a16:creationId xmlns:a16="http://schemas.microsoft.com/office/drawing/2014/main" id="{AF519F8A-C053-4C08-9657-4AA7A6B95905}"/>
              </a:ext>
            </a:extLst>
          </p:cNvPr>
          <p:cNvSpPr txBox="1"/>
          <p:nvPr/>
        </p:nvSpPr>
        <p:spPr>
          <a:xfrm>
            <a:off x="231725" y="1574325"/>
            <a:ext cx="11728550" cy="3709349"/>
          </a:xfrm>
          <a:prstGeom prst="rect">
            <a:avLst/>
          </a:prstGeom>
          <a:noFill/>
        </p:spPr>
        <p:txBody>
          <a:bodyPr wrap="square">
            <a:spAutoFit/>
          </a:bodyPr>
          <a:lstStyle/>
          <a:p>
            <a:pPr algn="just">
              <a:lnSpc>
                <a:spcPct val="150000"/>
              </a:lnSpc>
            </a:pPr>
            <a:r>
              <a:rPr lang="en-US" sz="3200" b="1" dirty="0">
                <a:solidFill>
                  <a:srgbClr val="242021"/>
                </a:solidFill>
                <a:latin typeface="Calibri (body)"/>
              </a:rPr>
              <a:t>Fat-free diets are healthy.</a:t>
            </a:r>
          </a:p>
          <a:p>
            <a:pPr algn="just">
              <a:lnSpc>
                <a:spcPct val="150000"/>
              </a:lnSpc>
            </a:pPr>
            <a:r>
              <a:rPr lang="en-US" sz="3200" dirty="0">
                <a:solidFill>
                  <a:srgbClr val="242021"/>
                </a:solidFill>
                <a:latin typeface="Calibri (body)"/>
              </a:rPr>
              <a:t>Your body needs fat to protect its organs, and fat helps you get the benefits from some vitamins. Fat also helps you feel full for longer. Of course, too much fat is also bad. The WHO (World Health Organization) suggests getting less than 30% of your calories from fat.</a:t>
            </a:r>
          </a:p>
        </p:txBody>
      </p:sp>
    </p:spTree>
    <p:extLst>
      <p:ext uri="{BB962C8B-B14F-4D97-AF65-F5344CB8AC3E}">
        <p14:creationId xmlns:p14="http://schemas.microsoft.com/office/powerpoint/2010/main" val="586458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3515</TotalTime>
  <Words>1816</Words>
  <Application>Microsoft Office PowerPoint</Application>
  <PresentationFormat>Widescreen</PresentationFormat>
  <Paragraphs>147</Paragraphs>
  <Slides>31</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(body)</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467</cp:revision>
  <dcterms:created xsi:type="dcterms:W3CDTF">2023-02-01T04:45:54Z</dcterms:created>
  <dcterms:modified xsi:type="dcterms:W3CDTF">2024-05-27T04:01:58Z</dcterms:modified>
</cp:coreProperties>
</file>