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9" r:id="rId3"/>
    <p:sldId id="267" r:id="rId4"/>
    <p:sldId id="269" r:id="rId5"/>
    <p:sldId id="912" r:id="rId6"/>
    <p:sldId id="983" r:id="rId7"/>
    <p:sldId id="984" r:id="rId8"/>
    <p:sldId id="1013" r:id="rId9"/>
    <p:sldId id="1000" r:id="rId10"/>
    <p:sldId id="918" r:id="rId11"/>
    <p:sldId id="946" r:id="rId12"/>
    <p:sldId id="1001" r:id="rId13"/>
    <p:sldId id="1002" r:id="rId14"/>
    <p:sldId id="1004" r:id="rId15"/>
    <p:sldId id="927" r:id="rId16"/>
    <p:sldId id="950" r:id="rId17"/>
    <p:sldId id="1015" r:id="rId18"/>
    <p:sldId id="1016" r:id="rId19"/>
    <p:sldId id="1017" r:id="rId20"/>
    <p:sldId id="343" r:id="rId21"/>
    <p:sldId id="976" r:id="rId22"/>
    <p:sldId id="1018" r:id="rId23"/>
    <p:sldId id="1010" r:id="rId24"/>
    <p:sldId id="1011" r:id="rId25"/>
    <p:sldId id="1012" r:id="rId26"/>
    <p:sldId id="294" r:id="rId27"/>
    <p:sldId id="296" r:id="rId28"/>
    <p:sldId id="298" r:id="rId29"/>
    <p:sldId id="299" r:id="rId30"/>
    <p:sldId id="30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49A"/>
    <a:srgbClr val="FEE5C0"/>
    <a:srgbClr val="F3C1FF"/>
    <a:srgbClr val="CCECFF"/>
    <a:srgbClr val="99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7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8F4C865E-60B7-457B-963F-7C1C3B42815B}"/>
    <pc:docChg chg="modSld">
      <pc:chgData name="Phan Van Rieu (Hugo)" userId="032e726b-b6b7-45df-b0ca-e82fb010a48a" providerId="ADAL" clId="{8F4C865E-60B7-457B-963F-7C1C3B42815B}" dt="2024-05-27T04:01:11.674" v="1" actId="20577"/>
      <pc:docMkLst>
        <pc:docMk/>
      </pc:docMkLst>
      <pc:sldChg chg="modSp mod">
        <pc:chgData name="Phan Van Rieu (Hugo)" userId="032e726b-b6b7-45df-b0ca-e82fb010a48a" providerId="ADAL" clId="{8F4C865E-60B7-457B-963F-7C1C3B42815B}" dt="2024-05-27T04:01:11.674" v="1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8F4C865E-60B7-457B-963F-7C1C3B42815B}" dt="2024-05-27T04:01:11.674" v="1" actId="20577"/>
          <ac:spMkLst>
            <pc:docMk/>
            <pc:sldMk cId="1872779487" sldId="269"/>
            <ac:spMk id="7" creationId="{BA386DE9-345A-400C-B2BB-B32B155C2C3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212667" y="71082"/>
            <a:ext cx="381456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Lesson 1.3: Pronunciation &amp; Speaking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1825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5: Healthy Living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89" r:id="rId14"/>
    <p:sldLayoutId id="2147483691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04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79065" y="3383548"/>
            <a:ext cx="659750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5: Healthy Living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2800" b="1" dirty="0">
                <a:solidFill>
                  <a:srgbClr val="00B050"/>
                </a:solidFill>
              </a:rPr>
              <a:t>Lesson 1.3: Pronunciation. &amp; Speaking</a:t>
            </a:r>
            <a:endParaRPr lang="en-US" sz="2800" dirty="0">
              <a:solidFill>
                <a:prstClr val="black"/>
              </a:solidFill>
            </a:endParaRP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46 &amp; 47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C7EA0-70B1-B58B-0AB3-F0464957F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C46E9C-2605-A562-D85F-FFD9D9C9B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2615B6-9E93-F74A-A3D4-286C3316461C}"/>
              </a:ext>
            </a:extLst>
          </p:cNvPr>
          <p:cNvSpPr txBox="1"/>
          <p:nvPr/>
        </p:nvSpPr>
        <p:spPr>
          <a:xfrm>
            <a:off x="4542206" y="4008491"/>
            <a:ext cx="3644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4049441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68152AE5-9AD8-8B99-11B1-029B12FF52B6}"/>
              </a:ext>
            </a:extLst>
          </p:cNvPr>
          <p:cNvSpPr/>
          <p:nvPr/>
        </p:nvSpPr>
        <p:spPr>
          <a:xfrm>
            <a:off x="943069" y="2578101"/>
            <a:ext cx="1685831" cy="13843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8D4DCA-EC3F-B681-551F-78BABDDC326B}"/>
              </a:ext>
            </a:extLst>
          </p:cNvPr>
          <p:cNvSpPr/>
          <p:nvPr/>
        </p:nvSpPr>
        <p:spPr>
          <a:xfrm>
            <a:off x="4280047" y="2578101"/>
            <a:ext cx="1685831" cy="13843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0" i="0" dirty="0">
                <a:solidFill>
                  <a:schemeClr val="bg1"/>
                </a:solidFill>
                <a:effectLst/>
              </a:rPr>
              <a:t>r</a:t>
            </a:r>
            <a:endParaRPr lang="en-US" sz="6600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4B880E-E3FB-5E05-B63E-EDE89584FB6F}"/>
              </a:ext>
            </a:extLst>
          </p:cNvPr>
          <p:cNvSpPr txBox="1"/>
          <p:nvPr/>
        </p:nvSpPr>
        <p:spPr>
          <a:xfrm>
            <a:off x="3095785" y="2692402"/>
            <a:ext cx="9079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5F7C46-F5C8-DB52-6222-C7C71445F495}"/>
              </a:ext>
            </a:extLst>
          </p:cNvPr>
          <p:cNvSpPr txBox="1"/>
          <p:nvPr/>
        </p:nvSpPr>
        <p:spPr>
          <a:xfrm>
            <a:off x="6648450" y="2716253"/>
            <a:ext cx="1219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=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CCAD232-5264-DC14-591C-6C0F7676E0D6}"/>
              </a:ext>
            </a:extLst>
          </p:cNvPr>
          <p:cNvSpPr/>
          <p:nvPr/>
        </p:nvSpPr>
        <p:spPr>
          <a:xfrm>
            <a:off x="8523335" y="2578101"/>
            <a:ext cx="1685831" cy="13843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0" i="0" dirty="0">
                <a:solidFill>
                  <a:schemeClr val="bg1"/>
                </a:solidFill>
                <a:effectLst/>
              </a:rPr>
              <a:t>tr</a:t>
            </a:r>
            <a:endParaRPr lang="en-US" sz="6600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632CBD-14F8-4051-9154-8AAB829C1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687" y="516094"/>
            <a:ext cx="7682289" cy="185240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6CE7EB75-07EA-42ED-8680-432B9F7613DD}"/>
              </a:ext>
            </a:extLst>
          </p:cNvPr>
          <p:cNvSpPr/>
          <p:nvPr/>
        </p:nvSpPr>
        <p:spPr>
          <a:xfrm>
            <a:off x="890687" y="4489507"/>
            <a:ext cx="1685831" cy="13843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24113D1-05A8-4813-A9C9-D31FC4A86D53}"/>
              </a:ext>
            </a:extLst>
          </p:cNvPr>
          <p:cNvSpPr/>
          <p:nvPr/>
        </p:nvSpPr>
        <p:spPr>
          <a:xfrm>
            <a:off x="4227665" y="4489507"/>
            <a:ext cx="1685831" cy="13843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ʃ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881251-B617-4CB6-912B-CEB5C7614E60}"/>
              </a:ext>
            </a:extLst>
          </p:cNvPr>
          <p:cNvSpPr txBox="1"/>
          <p:nvPr/>
        </p:nvSpPr>
        <p:spPr>
          <a:xfrm>
            <a:off x="3043403" y="4603808"/>
            <a:ext cx="9079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F51E4D-343B-4EAC-B185-C5F64001726A}"/>
              </a:ext>
            </a:extLst>
          </p:cNvPr>
          <p:cNvSpPr txBox="1"/>
          <p:nvPr/>
        </p:nvSpPr>
        <p:spPr>
          <a:xfrm>
            <a:off x="6596068" y="4627659"/>
            <a:ext cx="12190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=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AF38DE5-C375-497E-BA5C-163753BB82EF}"/>
              </a:ext>
            </a:extLst>
          </p:cNvPr>
          <p:cNvSpPr/>
          <p:nvPr/>
        </p:nvSpPr>
        <p:spPr>
          <a:xfrm>
            <a:off x="8470953" y="4489507"/>
            <a:ext cx="1685831" cy="13843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0" i="0" dirty="0" err="1">
                <a:solidFill>
                  <a:schemeClr val="bg1"/>
                </a:solidFill>
                <a:effectLst/>
              </a:rPr>
              <a:t>t</a:t>
            </a:r>
            <a:r>
              <a:rPr lang="en-US" sz="6600" dirty="0" err="1">
                <a:solidFill>
                  <a:schemeClr val="bg1"/>
                </a:solidFill>
              </a:rPr>
              <a:t>ʃ</a:t>
            </a:r>
            <a:endParaRPr lang="en-US" sz="6600" dirty="0">
              <a:solidFill>
                <a:schemeClr val="bg1"/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15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3" grpId="0"/>
      <p:bldP spid="14" grpId="0"/>
      <p:bldP spid="15" grpId="0" animBg="1"/>
      <p:bldP spid="23" grpId="0" animBg="1"/>
      <p:bldP spid="24" grpId="0" animBg="1"/>
      <p:bldP spid="25" grpId="0"/>
      <p:bldP spid="26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7A8F4A2-0CAF-00BA-47DE-7D3A4DFCB485}"/>
              </a:ext>
            </a:extLst>
          </p:cNvPr>
          <p:cNvSpPr txBox="1"/>
          <p:nvPr/>
        </p:nvSpPr>
        <p:spPr>
          <a:xfrm>
            <a:off x="1769039" y="490850"/>
            <a:ext cx="10551297" cy="7543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numCol="1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0070C0"/>
                </a:solidFill>
              </a:rPr>
              <a:t>Listen to the words and focus on the underlined letters.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18162D-8730-AC89-925F-245DD04C77D8}"/>
              </a:ext>
            </a:extLst>
          </p:cNvPr>
          <p:cNvSpPr txBox="1"/>
          <p:nvPr/>
        </p:nvSpPr>
        <p:spPr>
          <a:xfrm>
            <a:off x="3552620" y="1291593"/>
            <a:ext cx="6984133" cy="5075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numCol="1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u="sng" dirty="0">
                <a:solidFill>
                  <a:srgbClr val="FF0000"/>
                </a:solidFill>
              </a:rPr>
              <a:t>tr</a:t>
            </a:r>
            <a:r>
              <a:rPr lang="en-US" sz="3600" dirty="0"/>
              <a:t>uth</a:t>
            </a:r>
          </a:p>
          <a:p>
            <a:pPr>
              <a:lnSpc>
                <a:spcPct val="130000"/>
              </a:lnSpc>
            </a:pPr>
            <a:endParaRPr lang="en-US" sz="3600" dirty="0"/>
          </a:p>
          <a:p>
            <a:pPr>
              <a:lnSpc>
                <a:spcPct val="130000"/>
              </a:lnSpc>
            </a:pPr>
            <a:r>
              <a:rPr lang="en-US" sz="3600" dirty="0"/>
              <a:t>nu</a:t>
            </a:r>
            <a:r>
              <a:rPr lang="en-US" sz="3600" u="sng" dirty="0">
                <a:solidFill>
                  <a:srgbClr val="FF0000"/>
                </a:solidFill>
              </a:rPr>
              <a:t>tr</a:t>
            </a:r>
            <a:r>
              <a:rPr lang="en-US" sz="3600" dirty="0"/>
              <a:t>ient</a:t>
            </a:r>
          </a:p>
          <a:p>
            <a:pPr>
              <a:lnSpc>
                <a:spcPct val="130000"/>
              </a:lnSpc>
            </a:pPr>
            <a:endParaRPr lang="en-US" sz="3600" dirty="0"/>
          </a:p>
          <a:p>
            <a:pPr>
              <a:lnSpc>
                <a:spcPct val="130000"/>
              </a:lnSpc>
            </a:pPr>
            <a:r>
              <a:rPr lang="en-US" sz="3600" u="sng" dirty="0">
                <a:solidFill>
                  <a:srgbClr val="FF0000"/>
                </a:solidFill>
              </a:rPr>
              <a:t>ch</a:t>
            </a:r>
            <a:r>
              <a:rPr lang="en-US" sz="3600" dirty="0"/>
              <a:t>oose</a:t>
            </a:r>
          </a:p>
          <a:p>
            <a:pPr>
              <a:lnSpc>
                <a:spcPct val="130000"/>
              </a:lnSpc>
            </a:pPr>
            <a:endParaRPr lang="en-US" sz="3600" dirty="0"/>
          </a:p>
          <a:p>
            <a:pPr>
              <a:lnSpc>
                <a:spcPct val="130000"/>
              </a:lnSpc>
            </a:pPr>
            <a:r>
              <a:rPr lang="en-US" sz="3600" dirty="0"/>
              <a:t>tea</a:t>
            </a:r>
            <a:r>
              <a:rPr lang="en-US" sz="3600" u="sng" dirty="0">
                <a:solidFill>
                  <a:srgbClr val="FF0000"/>
                </a:solidFill>
              </a:rPr>
              <a:t>ch</a:t>
            </a:r>
            <a:r>
              <a:rPr lang="en-US" sz="3600" dirty="0"/>
              <a:t>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FC5FA1-1745-4AD3-B1AD-AD4082AF6BB7}"/>
              </a:ext>
            </a:extLst>
          </p:cNvPr>
          <p:cNvSpPr txBox="1"/>
          <p:nvPr/>
        </p:nvSpPr>
        <p:spPr>
          <a:xfrm>
            <a:off x="347644" y="452692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12BCDE-F6D3-432E-97E9-B2B931EFD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818" y="1228154"/>
            <a:ext cx="1033060" cy="754374"/>
          </a:xfrm>
          <a:prstGeom prst="rect">
            <a:avLst/>
          </a:prstGeom>
        </p:spPr>
      </p:pic>
      <p:pic>
        <p:nvPicPr>
          <p:cNvPr id="4" name="CD1 TRACK 53">
            <a:hlinkClick r:id="" action="ppaction://media"/>
            <a:extLst>
              <a:ext uri="{FF2B5EF4-FFF2-40B4-BE49-F238E27FC236}">
                <a16:creationId xmlns:a16="http://schemas.microsoft.com/office/drawing/2014/main" id="{5E056352-DE29-4B82-888F-FFFAB5AA38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39" end="79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1743" y="1245224"/>
            <a:ext cx="1033060" cy="1033060"/>
          </a:xfrm>
          <a:prstGeom prst="rect">
            <a:avLst/>
          </a:prstGeom>
        </p:spPr>
      </p:pic>
      <p:pic>
        <p:nvPicPr>
          <p:cNvPr id="8" name="CD1 TRACK 53">
            <a:hlinkClick r:id="" action="ppaction://media"/>
            <a:extLst>
              <a:ext uri="{FF2B5EF4-FFF2-40B4-BE49-F238E27FC236}">
                <a16:creationId xmlns:a16="http://schemas.microsoft.com/office/drawing/2014/main" id="{30FA060E-F657-4E5E-A29F-BB5CE09B9D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81" end="5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1743" y="2758562"/>
            <a:ext cx="1033060" cy="1033060"/>
          </a:xfrm>
          <a:prstGeom prst="rect">
            <a:avLst/>
          </a:prstGeom>
        </p:spPr>
      </p:pic>
      <p:pic>
        <p:nvPicPr>
          <p:cNvPr id="9" name="CD1 TRACK 53">
            <a:hlinkClick r:id="" action="ppaction://media"/>
            <a:extLst>
              <a:ext uri="{FF2B5EF4-FFF2-40B4-BE49-F238E27FC236}">
                <a16:creationId xmlns:a16="http://schemas.microsoft.com/office/drawing/2014/main" id="{13FC123F-88AD-4D61-B703-1317CD5735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2" end="341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1743" y="4063187"/>
            <a:ext cx="1033060" cy="1033060"/>
          </a:xfrm>
          <a:prstGeom prst="rect">
            <a:avLst/>
          </a:prstGeom>
        </p:spPr>
      </p:pic>
      <p:pic>
        <p:nvPicPr>
          <p:cNvPr id="12" name="CD1 TRACK 53">
            <a:hlinkClick r:id="" action="ppaction://media"/>
            <a:extLst>
              <a:ext uri="{FF2B5EF4-FFF2-40B4-BE49-F238E27FC236}">
                <a16:creationId xmlns:a16="http://schemas.microsoft.com/office/drawing/2014/main" id="{FCB47D0E-F9D0-41E8-B3FA-4FFA670B2D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75" end="9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1743" y="5367812"/>
            <a:ext cx="1033060" cy="10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80264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7A8F4A2-0CAF-00BA-47DE-7D3A4DFCB485}"/>
              </a:ext>
            </a:extLst>
          </p:cNvPr>
          <p:cNvSpPr txBox="1"/>
          <p:nvPr/>
        </p:nvSpPr>
        <p:spPr>
          <a:xfrm>
            <a:off x="1745824" y="490850"/>
            <a:ext cx="7269839" cy="7543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numCol="1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0070C0"/>
                </a:solidFill>
              </a:rPr>
              <a:t>Listen and circle the words you hear.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18162D-8730-AC89-925F-245DD04C77D8}"/>
              </a:ext>
            </a:extLst>
          </p:cNvPr>
          <p:cNvSpPr txBox="1"/>
          <p:nvPr/>
        </p:nvSpPr>
        <p:spPr>
          <a:xfrm>
            <a:off x="372862" y="1602509"/>
            <a:ext cx="11626633" cy="40229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numCol="1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600" dirty="0"/>
              <a:t>1. 			trip					chip</a:t>
            </a:r>
          </a:p>
          <a:p>
            <a:pPr>
              <a:lnSpc>
                <a:spcPct val="250000"/>
              </a:lnSpc>
            </a:pPr>
            <a:r>
              <a:rPr lang="en-US" sz="3600" dirty="0"/>
              <a:t>2. 			chew				true</a:t>
            </a:r>
          </a:p>
          <a:p>
            <a:pPr>
              <a:lnSpc>
                <a:spcPct val="250000"/>
              </a:lnSpc>
            </a:pPr>
            <a:r>
              <a:rPr lang="en-US" sz="3600" dirty="0"/>
              <a:t>3. 			train					chain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8A7C140-9098-5274-4CD4-E56C30F35146}"/>
              </a:ext>
            </a:extLst>
          </p:cNvPr>
          <p:cNvSpPr/>
          <p:nvPr/>
        </p:nvSpPr>
        <p:spPr>
          <a:xfrm>
            <a:off x="7521704" y="2232414"/>
            <a:ext cx="1322162" cy="685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80F9A0-9EEC-5848-D0A7-F9B7E50F392F}"/>
              </a:ext>
            </a:extLst>
          </p:cNvPr>
          <p:cNvSpPr/>
          <p:nvPr/>
        </p:nvSpPr>
        <p:spPr>
          <a:xfrm>
            <a:off x="7521704" y="3612287"/>
            <a:ext cx="1322162" cy="685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D10CE9-F1A3-D036-48D5-C3E9DEA967B6}"/>
              </a:ext>
            </a:extLst>
          </p:cNvPr>
          <p:cNvSpPr/>
          <p:nvPr/>
        </p:nvSpPr>
        <p:spPr>
          <a:xfrm>
            <a:off x="2973112" y="4912591"/>
            <a:ext cx="1322162" cy="685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50000"/>
              </a:lnSpc>
            </a:pP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9F3BB5-463D-4668-893F-4AB6C944E30B}"/>
              </a:ext>
            </a:extLst>
          </p:cNvPr>
          <p:cNvSpPr txBox="1"/>
          <p:nvPr/>
        </p:nvSpPr>
        <p:spPr>
          <a:xfrm>
            <a:off x="347644" y="452692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B34328-659F-40D0-9ABA-94E523CD0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2929" y="452692"/>
            <a:ext cx="1150060" cy="855644"/>
          </a:xfrm>
          <a:prstGeom prst="rect">
            <a:avLst/>
          </a:prstGeom>
        </p:spPr>
      </p:pic>
      <p:pic>
        <p:nvPicPr>
          <p:cNvPr id="4" name="CD1 TRACK 54">
            <a:hlinkClick r:id="" action="ppaction://media"/>
            <a:extLst>
              <a:ext uri="{FF2B5EF4-FFF2-40B4-BE49-F238E27FC236}">
                <a16:creationId xmlns:a16="http://schemas.microsoft.com/office/drawing/2014/main" id="{2A97ADE2-2386-4199-9E9C-2AF4603EDE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70" end="6950.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4804" y="1941467"/>
            <a:ext cx="1322162" cy="1322162"/>
          </a:xfrm>
          <a:prstGeom prst="rect">
            <a:avLst/>
          </a:prstGeom>
        </p:spPr>
      </p:pic>
      <p:pic>
        <p:nvPicPr>
          <p:cNvPr id="12" name="CD1 TRACK 54">
            <a:hlinkClick r:id="" action="ppaction://media"/>
            <a:extLst>
              <a:ext uri="{FF2B5EF4-FFF2-40B4-BE49-F238E27FC236}">
                <a16:creationId xmlns:a16="http://schemas.microsoft.com/office/drawing/2014/main" id="{5267D720-892E-4394-AEB9-788E18536E2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27" end="4468.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1085" y="3263629"/>
            <a:ext cx="1322162" cy="1322162"/>
          </a:xfrm>
          <a:prstGeom prst="rect">
            <a:avLst/>
          </a:prstGeom>
        </p:spPr>
      </p:pic>
      <p:pic>
        <p:nvPicPr>
          <p:cNvPr id="13" name="CD1 TRACK 54">
            <a:hlinkClick r:id="" action="ppaction://media"/>
            <a:extLst>
              <a:ext uri="{FF2B5EF4-FFF2-40B4-BE49-F238E27FC236}">
                <a16:creationId xmlns:a16="http://schemas.microsoft.com/office/drawing/2014/main" id="{9B24590B-4FD8-460E-A719-C6ABBB1B9F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84" end="1299.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1085" y="4597481"/>
            <a:ext cx="1322162" cy="132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10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F202AF-E7E7-03AD-4372-29DE2FAFCFB0}"/>
              </a:ext>
            </a:extLst>
          </p:cNvPr>
          <p:cNvSpPr txBox="1"/>
          <p:nvPr/>
        </p:nvSpPr>
        <p:spPr>
          <a:xfrm>
            <a:off x="1769039" y="490850"/>
            <a:ext cx="10422961" cy="147457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numCol="1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0070C0"/>
                </a:solidFill>
              </a:rPr>
              <a:t>Take turns saying the words in Task c. while your partner points to them.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B94A53-1D56-F031-D402-512787EC5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7091"/>
            <a:ext cx="4449350" cy="2088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7EDB15-4903-41A0-A275-96C1CBD77C79}"/>
              </a:ext>
            </a:extLst>
          </p:cNvPr>
          <p:cNvSpPr txBox="1"/>
          <p:nvPr/>
        </p:nvSpPr>
        <p:spPr>
          <a:xfrm>
            <a:off x="347644" y="452692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FE0953-8AB3-448E-B02F-9DD713037F09}"/>
              </a:ext>
            </a:extLst>
          </p:cNvPr>
          <p:cNvSpPr txBox="1"/>
          <p:nvPr/>
        </p:nvSpPr>
        <p:spPr>
          <a:xfrm>
            <a:off x="4471708" y="2228151"/>
            <a:ext cx="7363327" cy="402296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numCol="1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600" dirty="0"/>
              <a:t>trip					chip</a:t>
            </a:r>
          </a:p>
          <a:p>
            <a:pPr>
              <a:lnSpc>
                <a:spcPct val="250000"/>
              </a:lnSpc>
            </a:pPr>
            <a:r>
              <a:rPr lang="en-US" sz="3600" dirty="0"/>
              <a:t>chew				true</a:t>
            </a:r>
          </a:p>
          <a:p>
            <a:pPr>
              <a:lnSpc>
                <a:spcPct val="250000"/>
              </a:lnSpc>
            </a:pPr>
            <a:r>
              <a:rPr lang="en-US" sz="3600" dirty="0"/>
              <a:t>train					chain</a:t>
            </a:r>
          </a:p>
        </p:txBody>
      </p:sp>
    </p:spTree>
    <p:extLst>
      <p:ext uri="{BB962C8B-B14F-4D97-AF65-F5344CB8AC3E}">
        <p14:creationId xmlns:p14="http://schemas.microsoft.com/office/powerpoint/2010/main" val="966496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2166B-82AB-908B-3C5D-90CE36B63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06C468D-9703-A622-E644-B3F9136CEF07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D3E56D-5ABE-D4C1-4350-62FB506A3C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2088801" y="753910"/>
            <a:ext cx="7957536" cy="56139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5AB6A-9335-E1BD-9390-DCDBAE82A15A}"/>
              </a:ext>
            </a:extLst>
          </p:cNvPr>
          <p:cNvSpPr txBox="1"/>
          <p:nvPr/>
        </p:nvSpPr>
        <p:spPr>
          <a:xfrm>
            <a:off x="4867134" y="4143638"/>
            <a:ext cx="32677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Speaking </a:t>
            </a:r>
          </a:p>
        </p:txBody>
      </p:sp>
    </p:spTree>
    <p:extLst>
      <p:ext uri="{BB962C8B-B14F-4D97-AF65-F5344CB8AC3E}">
        <p14:creationId xmlns:p14="http://schemas.microsoft.com/office/powerpoint/2010/main" val="780914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BB11C5-2864-52A5-76D0-5C80EB6E976C}"/>
              </a:ext>
            </a:extLst>
          </p:cNvPr>
          <p:cNvSpPr txBox="1"/>
          <p:nvPr/>
        </p:nvSpPr>
        <p:spPr>
          <a:xfrm>
            <a:off x="3209201" y="464066"/>
            <a:ext cx="8982799" cy="175432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rgbClr val="0070C0"/>
                </a:solidFill>
                <a:effectLst/>
              </a:rPr>
              <a:t>In pairs: </a:t>
            </a:r>
            <a:r>
              <a:rPr lang="en-US" sz="3600" dirty="0">
                <a:solidFill>
                  <a:srgbClr val="0070C0"/>
                </a:solidFill>
              </a:rPr>
              <a:t>Take turns asking and answering if the health tips are a myth or a fact, then ask and answer about what doctors suggest.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39732-41CA-425F-99C4-04E1329F7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46" y="464066"/>
            <a:ext cx="3073955" cy="742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3D3714-E6E2-4C9B-8D80-6A2FB40F78BA}"/>
              </a:ext>
            </a:extLst>
          </p:cNvPr>
          <p:cNvSpPr txBox="1"/>
          <p:nvPr/>
        </p:nvSpPr>
        <p:spPr>
          <a:xfrm>
            <a:off x="1787806" y="1207016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1E3453-887A-437E-BC70-32E9075E3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64" y="2086481"/>
            <a:ext cx="4158148" cy="43074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9189D2-BFF8-4DB0-8009-7C8CD3B21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912" y="2774642"/>
            <a:ext cx="5006774" cy="8916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9400A8-A6D6-4109-9F09-049D1680AD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7980" y="3736796"/>
            <a:ext cx="4549534" cy="8458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09542F-4955-46A9-8F56-495DC12A9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912" y="4653226"/>
            <a:ext cx="4572396" cy="6706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A910F5-E5FF-4F25-B52E-0A424618C1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8043" y="5434120"/>
            <a:ext cx="5654530" cy="61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740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A3D3714-E6E2-4C9B-8D80-6A2FB40F78BA}"/>
              </a:ext>
            </a:extLst>
          </p:cNvPr>
          <p:cNvSpPr txBox="1"/>
          <p:nvPr/>
        </p:nvSpPr>
        <p:spPr>
          <a:xfrm>
            <a:off x="392143" y="464066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00B3C1-678E-41AC-B274-67BF8C45F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5960"/>
            <a:ext cx="5021179" cy="521758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EE4DBE0-275A-4BE4-A69D-33CCE425C419}"/>
              </a:ext>
            </a:extLst>
          </p:cNvPr>
          <p:cNvSpPr/>
          <p:nvPr/>
        </p:nvSpPr>
        <p:spPr>
          <a:xfrm>
            <a:off x="5342021" y="1347524"/>
            <a:ext cx="6336631" cy="1205011"/>
          </a:xfrm>
          <a:prstGeom prst="wedgeRoundRectCallout">
            <a:avLst>
              <a:gd name="adj1" fmla="val -57403"/>
              <a:gd name="adj2" fmla="val 3923"/>
              <a:gd name="adj3" fmla="val 16667"/>
            </a:avLst>
          </a:prstGeom>
          <a:solidFill>
            <a:srgbClr val="FED49A"/>
          </a:solidFill>
          <a:ln>
            <a:solidFill>
              <a:srgbClr val="FED4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Natural sugar is healthier than white sugar. Is it a myth or a fact?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BC2AFB38-8001-4417-9DCA-08D3AE550880}"/>
              </a:ext>
            </a:extLst>
          </p:cNvPr>
          <p:cNvSpPr/>
          <p:nvPr/>
        </p:nvSpPr>
        <p:spPr>
          <a:xfrm>
            <a:off x="5342020" y="2773030"/>
            <a:ext cx="6016898" cy="1205011"/>
          </a:xfrm>
          <a:prstGeom prst="wedgeRoundRectCallout">
            <a:avLst>
              <a:gd name="adj1" fmla="val 58224"/>
              <a:gd name="adj2" fmla="val -8059"/>
              <a:gd name="adj3" fmla="val 16667"/>
            </a:avLst>
          </a:prstGeom>
          <a:solidFill>
            <a:srgbClr val="FEE5C0"/>
          </a:solidFill>
          <a:ln>
            <a:solidFill>
              <a:srgbClr val="FEE5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It’s a ______ because _________.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5B5CD103-677A-4B91-8454-3F093935FCA1}"/>
              </a:ext>
            </a:extLst>
          </p:cNvPr>
          <p:cNvSpPr/>
          <p:nvPr/>
        </p:nvSpPr>
        <p:spPr>
          <a:xfrm>
            <a:off x="5342020" y="4198536"/>
            <a:ext cx="6016898" cy="602506"/>
          </a:xfrm>
          <a:prstGeom prst="wedgeRoundRectCallout">
            <a:avLst>
              <a:gd name="adj1" fmla="val -57403"/>
              <a:gd name="adj2" fmla="val 3923"/>
              <a:gd name="adj3" fmla="val 16667"/>
            </a:avLst>
          </a:prstGeom>
          <a:solidFill>
            <a:srgbClr val="FED49A"/>
          </a:solidFill>
          <a:ln>
            <a:solidFill>
              <a:srgbClr val="FED4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What do doctors ____________?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760C6B94-19D3-4364-9075-1CFF50D00BD5}"/>
              </a:ext>
            </a:extLst>
          </p:cNvPr>
          <p:cNvSpPr/>
          <p:nvPr/>
        </p:nvSpPr>
        <p:spPr>
          <a:xfrm>
            <a:off x="5342020" y="5045237"/>
            <a:ext cx="6016898" cy="1205011"/>
          </a:xfrm>
          <a:prstGeom prst="wedgeRoundRectCallout">
            <a:avLst>
              <a:gd name="adj1" fmla="val 58224"/>
              <a:gd name="adj2" fmla="val -8059"/>
              <a:gd name="adj3" fmla="val 16667"/>
            </a:avLst>
          </a:prstGeom>
          <a:solidFill>
            <a:srgbClr val="FEE5C0"/>
          </a:solidFill>
          <a:ln>
            <a:solidFill>
              <a:srgbClr val="FEE5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They suggest 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4205550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699057-61D4-4BB9-8203-0A577920A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59" y="514428"/>
            <a:ext cx="5092352" cy="5866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ED634F-7E7E-4BAB-B5D5-E2782369B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548696"/>
            <a:ext cx="5719486" cy="583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36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94F71-E966-4E82-B0FB-0D49D5D30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50" y="505121"/>
            <a:ext cx="5314733" cy="5915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17BD1A-FCD5-4D2E-8855-738E8CCE2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446" y="505121"/>
            <a:ext cx="5715786" cy="591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65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24125" y="153473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824125" y="2477462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811682" y="4379262"/>
            <a:ext cx="3256378" cy="64343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24125" y="5352342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824125" y="3436531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472A77-FE98-499C-8C52-4EAD51A059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09"/>
          <a:stretch/>
        </p:blipFill>
        <p:spPr>
          <a:xfrm>
            <a:off x="2213811" y="2819347"/>
            <a:ext cx="8252637" cy="12393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2FB391-7086-4587-84DD-96A27A0DEC9A}"/>
              </a:ext>
            </a:extLst>
          </p:cNvPr>
          <p:cNvSpPr txBox="1"/>
          <p:nvPr/>
        </p:nvSpPr>
        <p:spPr>
          <a:xfrm>
            <a:off x="488396" y="453038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b</a:t>
            </a:r>
          </a:p>
        </p:txBody>
      </p:sp>
    </p:spTree>
    <p:extLst>
      <p:ext uri="{BB962C8B-B14F-4D97-AF65-F5344CB8AC3E}">
        <p14:creationId xmlns:p14="http://schemas.microsoft.com/office/powerpoint/2010/main" val="1535867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DF00F-ECBD-BDD8-EE4C-ACE24F327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E00399-02BF-4DC5-B89A-1949267E6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65" y="476425"/>
            <a:ext cx="7192747" cy="8528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1DCBA1-5C47-459B-88AD-EFD0E17DA7A5}"/>
              </a:ext>
            </a:extLst>
          </p:cNvPr>
          <p:cNvSpPr txBox="1"/>
          <p:nvPr/>
        </p:nvSpPr>
        <p:spPr>
          <a:xfrm>
            <a:off x="7851722" y="744456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B8364B-B7FD-485E-818F-23C34BBAC08F}"/>
              </a:ext>
            </a:extLst>
          </p:cNvPr>
          <p:cNvSpPr txBox="1"/>
          <p:nvPr/>
        </p:nvSpPr>
        <p:spPr>
          <a:xfrm>
            <a:off x="297559" y="2551837"/>
            <a:ext cx="11596882" cy="1754326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0070C0"/>
                </a:solidFill>
                <a:effectLst/>
              </a:rPr>
              <a:t>In pairs: </a:t>
            </a:r>
            <a:r>
              <a:rPr lang="en-US" sz="3600" dirty="0">
                <a:solidFill>
                  <a:srgbClr val="0070C0"/>
                </a:solidFill>
              </a:rPr>
              <a:t>Discuss whether the sentences below are myths or facts, why you think so, and what doctors suggest on each topic. </a:t>
            </a:r>
          </a:p>
        </p:txBody>
      </p:sp>
    </p:spTree>
    <p:extLst>
      <p:ext uri="{BB962C8B-B14F-4D97-AF65-F5344CB8AC3E}">
        <p14:creationId xmlns:p14="http://schemas.microsoft.com/office/powerpoint/2010/main" val="2452042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4CF5C6-42F7-4C64-88CF-CD9E9CD50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22" y="1234250"/>
            <a:ext cx="11491956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59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EEFF486-4031-47B1-9098-D9159FB7EEF7}"/>
              </a:ext>
            </a:extLst>
          </p:cNvPr>
          <p:cNvSpPr txBox="1"/>
          <p:nvPr/>
        </p:nvSpPr>
        <p:spPr>
          <a:xfrm>
            <a:off x="297559" y="562616"/>
            <a:ext cx="11596882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3600" b="0" i="1" dirty="0">
                <a:solidFill>
                  <a:srgbClr val="FF0000"/>
                </a:solidFill>
                <a:effectLst/>
              </a:rPr>
              <a:t>Sample answers:</a:t>
            </a:r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F7C17D-AD2C-419F-85FB-CF55DD87F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153" y="1271799"/>
            <a:ext cx="8477694" cy="5023585"/>
          </a:xfrm>
          <a:prstGeom prst="rect">
            <a:avLst/>
          </a:prstGeom>
        </p:spPr>
      </p:pic>
      <p:pic>
        <p:nvPicPr>
          <p:cNvPr id="15" name="Picture 14" descr="Young school girl explaining">
            <a:extLst>
              <a:ext uri="{FF2B5EF4-FFF2-40B4-BE49-F238E27FC236}">
                <a16:creationId xmlns:a16="http://schemas.microsoft.com/office/drawing/2014/main" id="{0F227F50-7728-489B-BACF-AC90D86D6F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331577" y="3452450"/>
            <a:ext cx="1720426" cy="2819936"/>
          </a:xfrm>
          <a:prstGeom prst="rect">
            <a:avLst/>
          </a:prstGeom>
        </p:spPr>
      </p:pic>
      <p:pic>
        <p:nvPicPr>
          <p:cNvPr id="16" name="Picture 15" descr="Young boy explaining">
            <a:extLst>
              <a:ext uri="{FF2B5EF4-FFF2-40B4-BE49-F238E27FC236}">
                <a16:creationId xmlns:a16="http://schemas.microsoft.com/office/drawing/2014/main" id="{CF86238A-8C98-40A6-97AF-90069039BE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62" b="48436"/>
          <a:stretch/>
        </p:blipFill>
        <p:spPr>
          <a:xfrm>
            <a:off x="297559" y="2897179"/>
            <a:ext cx="2607385" cy="339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50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70C655-B3B1-729A-350F-A95BB57959A4}"/>
              </a:ext>
            </a:extLst>
          </p:cNvPr>
          <p:cNvSpPr txBox="1"/>
          <p:nvPr/>
        </p:nvSpPr>
        <p:spPr>
          <a:xfrm>
            <a:off x="2085474" y="450435"/>
            <a:ext cx="10106526" cy="754374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0" i="0" dirty="0">
                <a:solidFill>
                  <a:srgbClr val="0070C0"/>
                </a:solidFill>
                <a:effectLst/>
              </a:rPr>
              <a:t>What other health myths do you know?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BB35C26F-91B1-BD1D-DBC9-BBE0A7F32790}"/>
              </a:ext>
            </a:extLst>
          </p:cNvPr>
          <p:cNvSpPr/>
          <p:nvPr/>
        </p:nvSpPr>
        <p:spPr>
          <a:xfrm>
            <a:off x="2284412" y="2039182"/>
            <a:ext cx="9477376" cy="1728531"/>
          </a:xfrm>
          <a:prstGeom prst="wedgeRoundRectCallout">
            <a:avLst>
              <a:gd name="adj1" fmla="val -36021"/>
              <a:gd name="adj2" fmla="val 91663"/>
              <a:gd name="adj3" fmla="val 16667"/>
            </a:avLst>
          </a:prstGeom>
          <a:solidFill>
            <a:srgbClr val="FED49A"/>
          </a:solidFill>
          <a:ln>
            <a:solidFill>
              <a:srgbClr val="FED4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I know lots of people say we should eat lots of meat, fats, and animal products. And we don't eat vegetables and fruit.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B884C-5BF1-4198-B966-0A48C644EFD2}"/>
              </a:ext>
            </a:extLst>
          </p:cNvPr>
          <p:cNvSpPr txBox="1"/>
          <p:nvPr/>
        </p:nvSpPr>
        <p:spPr>
          <a:xfrm>
            <a:off x="376100" y="450435"/>
            <a:ext cx="1421395" cy="58477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Task b</a:t>
            </a:r>
          </a:p>
        </p:txBody>
      </p:sp>
      <p:pic>
        <p:nvPicPr>
          <p:cNvPr id="6" name="Picture 5" descr="Young boy explaining">
            <a:extLst>
              <a:ext uri="{FF2B5EF4-FFF2-40B4-BE49-F238E27FC236}">
                <a16:creationId xmlns:a16="http://schemas.microsoft.com/office/drawing/2014/main" id="{8B5B77A4-A37D-435D-BBBD-7C0E262386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262" b="48436"/>
          <a:stretch/>
        </p:blipFill>
        <p:spPr>
          <a:xfrm>
            <a:off x="297559" y="1874427"/>
            <a:ext cx="3392125" cy="4420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8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123323B-4FC8-1E2B-D780-647348A6AD05}"/>
              </a:ext>
            </a:extLst>
          </p:cNvPr>
          <p:cNvSpPr txBox="1"/>
          <p:nvPr/>
        </p:nvSpPr>
        <p:spPr>
          <a:xfrm>
            <a:off x="234765" y="450435"/>
            <a:ext cx="11957235" cy="147457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0070C0"/>
                </a:solidFill>
              </a:rPr>
              <a:t>Share your ideas with the class. </a:t>
            </a:r>
          </a:p>
          <a:p>
            <a:pPr>
              <a:lnSpc>
                <a:spcPct val="130000"/>
              </a:lnSpc>
            </a:pPr>
            <a:r>
              <a:rPr lang="en-US" sz="3600" i="1" dirty="0">
                <a:solidFill>
                  <a:srgbClr val="FF0000"/>
                </a:solidFill>
              </a:rPr>
              <a:t>Suggested ideas: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EB673E-70AA-43C4-AA09-8E9D08177089}"/>
              </a:ext>
            </a:extLst>
          </p:cNvPr>
          <p:cNvSpPr txBox="1"/>
          <p:nvPr/>
        </p:nvSpPr>
        <p:spPr>
          <a:xfrm>
            <a:off x="234765" y="2084132"/>
            <a:ext cx="11819138" cy="4161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/>
              <a:t>Breakfast foods are full of nutrients.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highlight>
                  <a:srgbClr val="FFFFFF"/>
                </a:highlight>
              </a:rPr>
              <a:t>Eggs are not healthy.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highlight>
                  <a:srgbClr val="FFFFFF"/>
                </a:highlight>
              </a:rPr>
              <a:t>Coffee stunts your growth.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highlight>
                  <a:srgbClr val="FFFFFF"/>
                </a:highlight>
              </a:rPr>
              <a:t>All fat is bad.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>
                <a:highlight>
                  <a:srgbClr val="FFFFFF"/>
                </a:highlight>
              </a:rPr>
              <a:t>Sugar makes kids hyperactive.</a:t>
            </a:r>
          </a:p>
        </p:txBody>
      </p:sp>
    </p:spTree>
    <p:extLst>
      <p:ext uri="{BB962C8B-B14F-4D97-AF65-F5344CB8AC3E}">
        <p14:creationId xmlns:p14="http://schemas.microsoft.com/office/powerpoint/2010/main" val="45118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10"/>
            <a:ext cx="8787102" cy="59912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5119" y="5182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45119" y="1763768"/>
            <a:ext cx="11101761" cy="33304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70C0"/>
                </a:solidFill>
              </a:rPr>
              <a:t>Pronunciation: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Practice the 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b="0" i="0" dirty="0">
                <a:solidFill>
                  <a:srgbClr val="0070C0"/>
                </a:solidFill>
                <a:effectLst/>
              </a:rPr>
              <a:t>tr/ and </a:t>
            </a:r>
            <a:r>
              <a:rPr lang="en-US" sz="3600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0070C0"/>
                </a:solidFill>
              </a:rPr>
              <a:t>tʃ</a:t>
            </a:r>
            <a:r>
              <a:rPr lang="en-US" sz="3600" dirty="0">
                <a:solidFill>
                  <a:srgbClr val="0070C0"/>
                </a:solidFill>
              </a:rPr>
              <a:t>/ 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sound </a:t>
            </a:r>
            <a:endParaRPr lang="en-US" sz="3600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70C0"/>
                </a:solidFill>
                <a:ea typeface="Calibri" panose="020F0502020204030204" pitchFamily="34" charset="0"/>
              </a:rPr>
              <a:t>Speaking: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Talk about health myths and what health experts say.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333052" y="1734681"/>
            <a:ext cx="11764213" cy="4161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rgbClr val="0070C0"/>
                </a:solidFill>
              </a:rPr>
              <a:t>Practice saying the </a:t>
            </a:r>
            <a:r>
              <a:rPr lang="en-US" sz="3600" dirty="0">
                <a:solidFill>
                  <a:srgbClr val="0070C0"/>
                </a:solidFill>
              </a:rPr>
              <a:t>/tr/ and /</a:t>
            </a:r>
            <a:r>
              <a:rPr lang="en-US" sz="3600" dirty="0" err="1">
                <a:solidFill>
                  <a:srgbClr val="0070C0"/>
                </a:solidFill>
              </a:rPr>
              <a:t>tʃ</a:t>
            </a:r>
            <a:r>
              <a:rPr lang="en-US" sz="3600" dirty="0">
                <a:solidFill>
                  <a:srgbClr val="0070C0"/>
                </a:solidFill>
              </a:rPr>
              <a:t>/ sound.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rgbClr val="0070C0"/>
                </a:solidFill>
              </a:rPr>
              <a:t>Do the Writing exercise on page 27 - WB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rgbClr val="0070C0"/>
                </a:solidFill>
              </a:rPr>
              <a:t>Prepare for the next lesson (Vocabulary &amp; Listening - pages 48 &amp; 49 - SB).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40085" y="536612"/>
            <a:ext cx="630186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Pronounce the /</a:t>
            </a:r>
            <a:r>
              <a:rPr lang="en-US" sz="3600" dirty="0">
                <a:solidFill>
                  <a:srgbClr val="0070C0"/>
                </a:solidFill>
              </a:rPr>
              <a:t>tr/ and /</a:t>
            </a:r>
            <a:r>
              <a:rPr lang="en-US" sz="3600" dirty="0" err="1">
                <a:solidFill>
                  <a:srgbClr val="0070C0"/>
                </a:solidFill>
              </a:rPr>
              <a:t>tʃ</a:t>
            </a:r>
            <a:r>
              <a:rPr lang="en-US" sz="3600" dirty="0">
                <a:solidFill>
                  <a:srgbClr val="0070C0"/>
                </a:solidFill>
              </a:rPr>
              <a:t>/ </a:t>
            </a:r>
            <a:br>
              <a:rPr lang="en-US" sz="3600" dirty="0"/>
            </a:b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sound.</a:t>
            </a:r>
            <a:endParaRPr lang="en-US" sz="3600" dirty="0">
              <a:solidFill>
                <a:srgbClr val="0070C0"/>
              </a:solidFill>
            </a:endParaRP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0070C0"/>
                </a:solidFill>
                <a:ea typeface="Calibri" panose="020F0502020204030204" pitchFamily="34" charset="0"/>
              </a:rPr>
              <a:t>Talk about what health experts say.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en-US" sz="3600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48C511-5E68-5BC3-5A88-5E7F5A94D57D}"/>
              </a:ext>
            </a:extLst>
          </p:cNvPr>
          <p:cNvSpPr txBox="1"/>
          <p:nvPr/>
        </p:nvSpPr>
        <p:spPr>
          <a:xfrm>
            <a:off x="266700" y="539045"/>
            <a:ext cx="11925300" cy="49924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WHO’S FASTER: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/>
              <a:t>Divide the class into groups of 5 students.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/>
              <a:t> Say the definition of 10 definitions. Groups listen and write the words on the board.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/>
              <a:t>Teacher can support by giving the first letter of each word.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3600" dirty="0"/>
              <a:t> Which team(s) with most correct answers win(s).</a:t>
            </a:r>
          </a:p>
        </p:txBody>
      </p:sp>
    </p:spTree>
    <p:extLst>
      <p:ext uri="{BB962C8B-B14F-4D97-AF65-F5344CB8AC3E}">
        <p14:creationId xmlns:p14="http://schemas.microsoft.com/office/powerpoint/2010/main" val="29675274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73EBF-583D-7FA2-3AF4-2BFD6A7F3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493CEB-5F1C-F466-7621-3A9D5D6E5551}"/>
              </a:ext>
            </a:extLst>
          </p:cNvPr>
          <p:cNvSpPr txBox="1"/>
          <p:nvPr/>
        </p:nvSpPr>
        <p:spPr>
          <a:xfrm>
            <a:off x="372862" y="454954"/>
            <a:ext cx="11819138" cy="24994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Example: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Teacher says: </a:t>
            </a:r>
            <a:r>
              <a:rPr lang="en-US" sz="3600" dirty="0"/>
              <a:t>a helpful or good effect, or something intended to help.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258609-3C72-475C-D5B7-0115D139921B}"/>
              </a:ext>
            </a:extLst>
          </p:cNvPr>
          <p:cNvSpPr txBox="1"/>
          <p:nvPr/>
        </p:nvSpPr>
        <p:spPr>
          <a:xfrm>
            <a:off x="372862" y="3010263"/>
            <a:ext cx="11819138" cy="8374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</a:rPr>
              <a:t>Answer: benefit</a:t>
            </a:r>
          </a:p>
        </p:txBody>
      </p:sp>
    </p:spTree>
    <p:extLst>
      <p:ext uri="{BB962C8B-B14F-4D97-AF65-F5344CB8AC3E}">
        <p14:creationId xmlns:p14="http://schemas.microsoft.com/office/powerpoint/2010/main" val="2699767459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A689-F2A8-333F-74C0-43CB22ECD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88C853-01F2-C1F0-E96B-5196F5C0D537}"/>
              </a:ext>
            </a:extLst>
          </p:cNvPr>
          <p:cNvSpPr txBox="1"/>
          <p:nvPr/>
        </p:nvSpPr>
        <p:spPr>
          <a:xfrm>
            <a:off x="372862" y="1675460"/>
            <a:ext cx="11819138" cy="4161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1. </a:t>
            </a:r>
            <a:r>
              <a:rPr lang="en-US" sz="3600" b="0" i="0" dirty="0">
                <a:effectLst/>
                <a:highlight>
                  <a:srgbClr val="FFFFFF"/>
                </a:highlight>
              </a:rPr>
              <a:t>Someone whose job is to teach in a school or college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2. </a:t>
            </a:r>
            <a:r>
              <a:rPr lang="en-US" sz="3600" b="0" i="0" dirty="0">
                <a:effectLst/>
                <a:highlight>
                  <a:srgbClr val="FFFFFF"/>
                </a:highlight>
              </a:rPr>
              <a:t>A disease characterized by high glucose levels in the blood</a:t>
            </a:r>
            <a:endParaRPr lang="en-US" sz="3600" dirty="0">
              <a:highlight>
                <a:srgbClr val="FFFFFF"/>
              </a:highlight>
            </a:endParaRPr>
          </a:p>
          <a:p>
            <a:pPr>
              <a:lnSpc>
                <a:spcPct val="150000"/>
              </a:lnSpc>
            </a:pPr>
            <a:r>
              <a:rPr lang="en-US" sz="3600" dirty="0">
                <a:highlight>
                  <a:srgbClr val="FFFFFF"/>
                </a:highlight>
              </a:rPr>
              <a:t>3. </a:t>
            </a:r>
            <a:r>
              <a:rPr lang="en-US" sz="3600" b="0" i="0" dirty="0">
                <a:effectLst/>
                <a:highlight>
                  <a:srgbClr val="FFFFFF"/>
                </a:highlight>
              </a:rPr>
              <a:t>The activity of exerting muscles to keep fit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highlight>
                  <a:srgbClr val="FFFFFF"/>
                </a:highlight>
              </a:rPr>
              <a:t>4. </a:t>
            </a:r>
            <a:r>
              <a:rPr lang="en-US" sz="3600" b="0" i="0" dirty="0">
                <a:effectLst/>
                <a:highlight>
                  <a:srgbClr val="FFFFFF"/>
                </a:highlight>
              </a:rPr>
              <a:t>The property of being easily bent or shaped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highlight>
                  <a:srgbClr val="FFFFFF"/>
                </a:highlight>
              </a:rPr>
              <a:t>5. Involving the body as distinguished from the mind or spirit</a:t>
            </a:r>
            <a:endParaRPr lang="en-US" sz="3600" b="0" i="0" dirty="0">
              <a:effectLst/>
              <a:highlight>
                <a:srgbClr val="FFFFFF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2E5A4-7BE2-F301-2939-5D305D2BCAA0}"/>
              </a:ext>
            </a:extLst>
          </p:cNvPr>
          <p:cNvSpPr txBox="1"/>
          <p:nvPr/>
        </p:nvSpPr>
        <p:spPr>
          <a:xfrm>
            <a:off x="372862" y="476638"/>
            <a:ext cx="11819138" cy="8374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Teacher says:</a:t>
            </a:r>
          </a:p>
        </p:txBody>
      </p:sp>
    </p:spTree>
    <p:extLst>
      <p:ext uri="{BB962C8B-B14F-4D97-AF65-F5344CB8AC3E}">
        <p14:creationId xmlns:p14="http://schemas.microsoft.com/office/powerpoint/2010/main" val="4846346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A689-F2A8-333F-74C0-43CB22ECD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88C853-01F2-C1F0-E96B-5196F5C0D537}"/>
              </a:ext>
            </a:extLst>
          </p:cNvPr>
          <p:cNvSpPr txBox="1"/>
          <p:nvPr/>
        </p:nvSpPr>
        <p:spPr>
          <a:xfrm>
            <a:off x="372862" y="1346195"/>
            <a:ext cx="11819138" cy="49924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6. </a:t>
            </a:r>
            <a:r>
              <a:rPr lang="en-US" sz="3600" b="0" i="0" dirty="0">
                <a:effectLst/>
                <a:highlight>
                  <a:srgbClr val="FFFFFF"/>
                </a:highlight>
              </a:rPr>
              <a:t>Special emphasis attached to something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highlight>
                  <a:srgbClr val="FFFFFF"/>
                </a:highlight>
              </a:rPr>
              <a:t>7. Food which is cooked in its packaging, usually in a microwave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effectLst/>
                <a:highlight>
                  <a:srgbClr val="FFFFFF"/>
                </a:highlight>
              </a:rPr>
              <a:t>8. Small amount of food between meals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highlight>
                  <a:srgbClr val="FFFFFF"/>
                </a:highlight>
              </a:rPr>
              <a:t>9. The state of being unable to live without something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effectLst/>
                <a:highlight>
                  <a:srgbClr val="FFFFFF"/>
                </a:highlight>
              </a:rPr>
              <a:t>10. The medical condition of being seriously overweight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32E5A4-7BE2-F301-2939-5D305D2BCAA0}"/>
              </a:ext>
            </a:extLst>
          </p:cNvPr>
          <p:cNvSpPr txBox="1"/>
          <p:nvPr/>
        </p:nvSpPr>
        <p:spPr>
          <a:xfrm>
            <a:off x="372862" y="476638"/>
            <a:ext cx="11819138" cy="8374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</a:rPr>
              <a:t>Teacher says:</a:t>
            </a:r>
          </a:p>
        </p:txBody>
      </p:sp>
    </p:spTree>
    <p:extLst>
      <p:ext uri="{BB962C8B-B14F-4D97-AF65-F5344CB8AC3E}">
        <p14:creationId xmlns:p14="http://schemas.microsoft.com/office/powerpoint/2010/main" val="2255638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C5F31A-981C-3D70-E3AD-9E50BDBCD293}"/>
              </a:ext>
            </a:extLst>
          </p:cNvPr>
          <p:cNvSpPr txBox="1"/>
          <p:nvPr/>
        </p:nvSpPr>
        <p:spPr>
          <a:xfrm>
            <a:off x="372862" y="490850"/>
            <a:ext cx="11819138" cy="75437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numCol="1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FF0000"/>
                </a:solidFill>
              </a:rPr>
              <a:t>Answers: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407532-06F1-4542-B73C-631224A25247}"/>
              </a:ext>
            </a:extLst>
          </p:cNvPr>
          <p:cNvSpPr txBox="1"/>
          <p:nvPr/>
        </p:nvSpPr>
        <p:spPr>
          <a:xfrm>
            <a:off x="372862" y="1685796"/>
            <a:ext cx="3132338" cy="3635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FF0000"/>
                </a:solidFill>
              </a:rPr>
              <a:t>1. teacher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FF0000"/>
                </a:solidFill>
              </a:rPr>
              <a:t>2. diabetes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FF0000"/>
                </a:solidFill>
              </a:rPr>
              <a:t>3. exercise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FF0000"/>
                </a:solidFill>
              </a:rPr>
              <a:t>4. flexibility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FF0000"/>
                </a:solidFill>
              </a:rPr>
              <a:t>5. physical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930B99-40E0-8276-4DEF-B893EB009253}"/>
              </a:ext>
            </a:extLst>
          </p:cNvPr>
          <p:cNvSpPr txBox="1"/>
          <p:nvPr/>
        </p:nvSpPr>
        <p:spPr>
          <a:xfrm>
            <a:off x="6095999" y="1685796"/>
            <a:ext cx="4796589" cy="3635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FF0000"/>
                </a:solidFill>
              </a:rPr>
              <a:t>6. stress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FF0000"/>
                </a:solidFill>
              </a:rPr>
              <a:t>7. convenience food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FF0000"/>
                </a:solidFill>
              </a:rPr>
              <a:t>8. snack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FF0000"/>
                </a:solidFill>
              </a:rPr>
              <a:t>9. addiction</a:t>
            </a:r>
          </a:p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FF0000"/>
                </a:solidFill>
              </a:rPr>
              <a:t>10. obesity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44265259"/>
      </p:ext>
    </p:extLst>
  </p:cSld>
  <p:clrMapOvr>
    <a:masterClrMapping/>
  </p:clrMapOvr>
  <p:transition spd="med"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647</Words>
  <Application>Microsoft Office PowerPoint</Application>
  <PresentationFormat>Widescreen</PresentationFormat>
  <Paragraphs>112</Paragraphs>
  <Slides>30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694</cp:revision>
  <dcterms:created xsi:type="dcterms:W3CDTF">2023-02-01T04:45:54Z</dcterms:created>
  <dcterms:modified xsi:type="dcterms:W3CDTF">2024-05-27T04:01:13Z</dcterms:modified>
</cp:coreProperties>
</file>