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35"/>
  </p:notesMasterIdLst>
  <p:sldIdLst>
    <p:sldId id="256" r:id="rId3"/>
    <p:sldId id="259" r:id="rId4"/>
    <p:sldId id="267" r:id="rId5"/>
    <p:sldId id="269" r:id="rId6"/>
    <p:sldId id="303" r:id="rId7"/>
    <p:sldId id="893" r:id="rId8"/>
    <p:sldId id="302" r:id="rId9"/>
    <p:sldId id="892" r:id="rId10"/>
    <p:sldId id="316" r:id="rId11"/>
    <p:sldId id="910" r:id="rId12"/>
    <p:sldId id="321" r:id="rId13"/>
    <p:sldId id="845" r:id="rId14"/>
    <p:sldId id="318" r:id="rId15"/>
    <p:sldId id="856" r:id="rId16"/>
    <p:sldId id="323" r:id="rId17"/>
    <p:sldId id="911" r:id="rId18"/>
    <p:sldId id="912" r:id="rId19"/>
    <p:sldId id="903" r:id="rId20"/>
    <p:sldId id="913" r:id="rId21"/>
    <p:sldId id="914" r:id="rId22"/>
    <p:sldId id="915" r:id="rId23"/>
    <p:sldId id="916" r:id="rId24"/>
    <p:sldId id="901" r:id="rId25"/>
    <p:sldId id="917" r:id="rId26"/>
    <p:sldId id="867" r:id="rId27"/>
    <p:sldId id="294" r:id="rId28"/>
    <p:sldId id="918" r:id="rId29"/>
    <p:sldId id="296" r:id="rId30"/>
    <p:sldId id="297" r:id="rId31"/>
    <p:sldId id="298" r:id="rId32"/>
    <p:sldId id="299"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F4F3"/>
    <a:srgbClr val="B881BC"/>
    <a:srgbClr val="FF99CC"/>
    <a:srgbClr val="F3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7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44BE717F-55AB-4B67-B4F5-116F8B2F3C66}"/>
    <pc:docChg chg="modSld">
      <pc:chgData name="Phan Van Rieu (Hugo)" userId="032e726b-b6b7-45df-b0ca-e82fb010a48a" providerId="ADAL" clId="{44BE717F-55AB-4B67-B4F5-116F8B2F3C66}" dt="2024-05-14T05:53:53.869" v="126" actId="20577"/>
      <pc:docMkLst>
        <pc:docMk/>
      </pc:docMkLst>
      <pc:sldChg chg="addSp modSp mod">
        <pc:chgData name="Phan Van Rieu (Hugo)" userId="032e726b-b6b7-45df-b0ca-e82fb010a48a" providerId="ADAL" clId="{44BE717F-55AB-4B67-B4F5-116F8B2F3C66}" dt="2024-05-14T05:53:53.869" v="126" actId="20577"/>
        <pc:sldMkLst>
          <pc:docMk/>
          <pc:sldMk cId="1017653802" sldId="892"/>
        </pc:sldMkLst>
        <pc:spChg chg="add mod">
          <ac:chgData name="Phan Van Rieu (Hugo)" userId="032e726b-b6b7-45df-b0ca-e82fb010a48a" providerId="ADAL" clId="{44BE717F-55AB-4B67-B4F5-116F8B2F3C66}" dt="2024-05-14T05:53:53.869" v="126" actId="20577"/>
          <ac:spMkLst>
            <pc:docMk/>
            <pc:sldMk cId="1017653802" sldId="892"/>
            <ac:spMk id="19" creationId="{77A45404-C919-468C-A02D-7B177EFEA814}"/>
          </ac:spMkLst>
        </pc:spChg>
        <pc:picChg chg="mod">
          <ac:chgData name="Phan Van Rieu (Hugo)" userId="032e726b-b6b7-45df-b0ca-e82fb010a48a" providerId="ADAL" clId="{44BE717F-55AB-4B67-B4F5-116F8B2F3C66}" dt="2024-05-14T05:52:37.347" v="2" actId="1076"/>
          <ac:picMkLst>
            <pc:docMk/>
            <pc:sldMk cId="1017653802" sldId="892"/>
            <ac:picMk id="3" creationId="{FB849CED-B97E-42A6-ABB5-B7E5909F386C}"/>
          </ac:picMkLst>
        </pc:picChg>
        <pc:picChg chg="mod">
          <ac:chgData name="Phan Van Rieu (Hugo)" userId="032e726b-b6b7-45df-b0ca-e82fb010a48a" providerId="ADAL" clId="{44BE717F-55AB-4B67-B4F5-116F8B2F3C66}" dt="2024-05-14T05:52:40.951" v="3" actId="1076"/>
          <ac:picMkLst>
            <pc:docMk/>
            <pc:sldMk cId="1017653802" sldId="892"/>
            <ac:picMk id="4" creationId="{7358319C-AE78-44E1-A56F-66F5675712CC}"/>
          </ac:picMkLst>
        </pc:picChg>
        <pc:picChg chg="mod">
          <ac:chgData name="Phan Van Rieu (Hugo)" userId="032e726b-b6b7-45df-b0ca-e82fb010a48a" providerId="ADAL" clId="{44BE717F-55AB-4B67-B4F5-116F8B2F3C66}" dt="2024-05-14T05:52:44.431" v="4" actId="1076"/>
          <ac:picMkLst>
            <pc:docMk/>
            <pc:sldMk cId="1017653802" sldId="892"/>
            <ac:picMk id="5" creationId="{AD8E3651-DD0D-4B89-BE8C-2300E7260CD0}"/>
          </ac:picMkLst>
        </pc:picChg>
        <pc:picChg chg="mod">
          <ac:chgData name="Phan Van Rieu (Hugo)" userId="032e726b-b6b7-45df-b0ca-e82fb010a48a" providerId="ADAL" clId="{44BE717F-55AB-4B67-B4F5-116F8B2F3C66}" dt="2024-05-14T05:52:46.611" v="5" actId="1076"/>
          <ac:picMkLst>
            <pc:docMk/>
            <pc:sldMk cId="1017653802" sldId="892"/>
            <ac:picMk id="6" creationId="{4999C464-C7DE-4BF8-AF56-CC0A963EF0EC}"/>
          </ac:picMkLst>
        </pc:picChg>
        <pc:picChg chg="mod">
          <ac:chgData name="Phan Van Rieu (Hugo)" userId="032e726b-b6b7-45df-b0ca-e82fb010a48a" providerId="ADAL" clId="{44BE717F-55AB-4B67-B4F5-116F8B2F3C66}" dt="2024-05-14T05:52:56.952" v="8" actId="1076"/>
          <ac:picMkLst>
            <pc:docMk/>
            <pc:sldMk cId="1017653802" sldId="892"/>
            <ac:picMk id="7" creationId="{722F9E03-0240-46B5-8903-EA0D1DD6B79E}"/>
          </ac:picMkLst>
        </pc:picChg>
        <pc:picChg chg="mod">
          <ac:chgData name="Phan Van Rieu (Hugo)" userId="032e726b-b6b7-45df-b0ca-e82fb010a48a" providerId="ADAL" clId="{44BE717F-55AB-4B67-B4F5-116F8B2F3C66}" dt="2024-05-14T05:52:53.429" v="7" actId="1076"/>
          <ac:picMkLst>
            <pc:docMk/>
            <pc:sldMk cId="1017653802" sldId="892"/>
            <ac:picMk id="8" creationId="{369C6305-2E18-48AC-9975-52999652B6C1}"/>
          </ac:picMkLst>
        </pc:picChg>
        <pc:picChg chg="mod">
          <ac:chgData name="Phan Van Rieu (Hugo)" userId="032e726b-b6b7-45df-b0ca-e82fb010a48a" providerId="ADAL" clId="{44BE717F-55AB-4B67-B4F5-116F8B2F3C66}" dt="2024-05-14T05:52:59.749" v="9" actId="1076"/>
          <ac:picMkLst>
            <pc:docMk/>
            <pc:sldMk cId="1017653802" sldId="892"/>
            <ac:picMk id="15" creationId="{967A33A2-45AD-4E74-859B-D2FA219716F3}"/>
          </ac:picMkLst>
        </pc:picChg>
        <pc:picChg chg="mod">
          <ac:chgData name="Phan Van Rieu (Hugo)" userId="032e726b-b6b7-45df-b0ca-e82fb010a48a" providerId="ADAL" clId="{44BE717F-55AB-4B67-B4F5-116F8B2F3C66}" dt="2024-05-14T05:53:03.199" v="10" actId="1076"/>
          <ac:picMkLst>
            <pc:docMk/>
            <pc:sldMk cId="1017653802" sldId="892"/>
            <ac:picMk id="18" creationId="{EBF66DB7-3DE5-451E-9A10-669DD2527DF8}"/>
          </ac:picMkLst>
        </pc:picChg>
      </pc:sldChg>
    </pc:docChg>
  </pc:docChgLst>
  <pc:docChgLst>
    <pc:chgData name="Phan Van Rieu (Hugo)" userId="032e726b-b6b7-45df-b0ca-e82fb010a48a" providerId="ADAL" clId="{11FA5DAE-D08B-4791-AE58-BAA7B8D53D90}"/>
    <pc:docChg chg="addSld modSld sldOrd">
      <pc:chgData name="Phan Van Rieu (Hugo)" userId="032e726b-b6b7-45df-b0ca-e82fb010a48a" providerId="ADAL" clId="{11FA5DAE-D08B-4791-AE58-BAA7B8D53D90}" dt="2024-05-27T02:25:00.677" v="4" actId="20577"/>
      <pc:docMkLst>
        <pc:docMk/>
      </pc:docMkLst>
      <pc:sldChg chg="modSp mod">
        <pc:chgData name="Phan Van Rieu (Hugo)" userId="032e726b-b6b7-45df-b0ca-e82fb010a48a" providerId="ADAL" clId="{11FA5DAE-D08B-4791-AE58-BAA7B8D53D90}" dt="2024-05-27T02:25:00.677" v="4" actId="20577"/>
        <pc:sldMkLst>
          <pc:docMk/>
          <pc:sldMk cId="1872779487" sldId="269"/>
        </pc:sldMkLst>
        <pc:spChg chg="mod">
          <ac:chgData name="Phan Van Rieu (Hugo)" userId="032e726b-b6b7-45df-b0ca-e82fb010a48a" providerId="ADAL" clId="{11FA5DAE-D08B-4791-AE58-BAA7B8D53D90}" dt="2024-05-27T02:25:00.677" v="4" actId="20577"/>
          <ac:spMkLst>
            <pc:docMk/>
            <pc:sldMk cId="1872779487" sldId="269"/>
            <ac:spMk id="7" creationId="{BA386DE9-345A-400C-B2BB-B32B155C2C38}"/>
          </ac:spMkLst>
        </pc:spChg>
      </pc:sldChg>
      <pc:sldChg chg="add ord">
        <pc:chgData name="Phan Van Rieu (Hugo)" userId="032e726b-b6b7-45df-b0ca-e82fb010a48a" providerId="ADAL" clId="{11FA5DAE-D08B-4791-AE58-BAA7B8D53D90}" dt="2024-05-18T08:20:35.357" v="2"/>
        <pc:sldMkLst>
          <pc:docMk/>
          <pc:sldMk cId="3658267572" sldId="9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425B8-0EC6-AE51-CC99-89BACAA34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0DB5E-25D3-4D33-0FDE-C97B01960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CD873-9FF2-75AE-C3B7-7E1CE3061EE3}"/>
              </a:ext>
            </a:extLst>
          </p:cNvPr>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a:extLst>
              <a:ext uri="{FF2B5EF4-FFF2-40B4-BE49-F238E27FC236}">
                <a16:creationId xmlns:a16="http://schemas.microsoft.com/office/drawing/2014/main" id="{6A16D1FF-0421-44FE-60D9-C30BB2F4DE51}"/>
              </a:ext>
            </a:extLst>
          </p:cNvPr>
          <p:cNvSpPr>
            <a:spLocks noGrp="1"/>
          </p:cNvSpPr>
          <p:nvPr>
            <p:ph type="sldNum" sz="quarter" idx="10"/>
          </p:nvPr>
        </p:nvSpPr>
        <p:spPr/>
        <p:txBody>
          <a:bodyPr/>
          <a:lstStyle/>
          <a:p>
            <a:fld id="{234EA44A-927D-4D59-858E-589BCB488996}" type="slidenum">
              <a:rPr lang="en-US" smtClean="0"/>
              <a:t>8</a:t>
            </a:fld>
            <a:endParaRPr lang="en-US"/>
          </a:p>
        </p:txBody>
      </p:sp>
    </p:spTree>
    <p:extLst>
      <p:ext uri="{BB962C8B-B14F-4D97-AF65-F5344CB8AC3E}">
        <p14:creationId xmlns:p14="http://schemas.microsoft.com/office/powerpoint/2010/main" val="314158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425B8-0EC6-AE51-CC99-89BACAA34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0DB5E-25D3-4D33-0FDE-C97B01960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CD873-9FF2-75AE-C3B7-7E1CE3061EE3}"/>
              </a:ext>
            </a:extLst>
          </p:cNvPr>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a:extLst>
              <a:ext uri="{FF2B5EF4-FFF2-40B4-BE49-F238E27FC236}">
                <a16:creationId xmlns:a16="http://schemas.microsoft.com/office/drawing/2014/main" id="{6A16D1FF-0421-44FE-60D9-C30BB2F4DE51}"/>
              </a:ext>
            </a:extLst>
          </p:cNvPr>
          <p:cNvSpPr>
            <a:spLocks noGrp="1"/>
          </p:cNvSpPr>
          <p:nvPr>
            <p:ph type="sldNum" sz="quarter" idx="10"/>
          </p:nvPr>
        </p:nvSpPr>
        <p:spPr/>
        <p:txBody>
          <a:bodyPr/>
          <a:lstStyle/>
          <a:p>
            <a:fld id="{234EA44A-927D-4D59-858E-589BCB488996}" type="slidenum">
              <a:rPr lang="en-US" smtClean="0"/>
              <a:t>27</a:t>
            </a:fld>
            <a:endParaRPr lang="en-US"/>
          </a:p>
        </p:txBody>
      </p:sp>
    </p:spTree>
    <p:extLst>
      <p:ext uri="{BB962C8B-B14F-4D97-AF65-F5344CB8AC3E}">
        <p14:creationId xmlns:p14="http://schemas.microsoft.com/office/powerpoint/2010/main" val="2951316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49448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22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152793" y="71082"/>
            <a:ext cx="287443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1.1: Vocab</a:t>
            </a:r>
            <a:r>
              <a:rPr lang="en-US" sz="1800" b="0" baseline="0" dirty="0">
                <a:solidFill>
                  <a:srgbClr val="002060"/>
                </a:solidFill>
              </a:rPr>
              <a:t> &amp; Reading</a:t>
            </a:r>
            <a:endParaRPr lang="en-US" sz="1800" b="0" dirty="0">
              <a:solidFill>
                <a:srgbClr val="002060"/>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182521"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5: Healthy Living</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1"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8209CA5-E240-40B6-BCE5-62C12A4DBBF5}"/>
              </a:ext>
            </a:extLst>
          </p:cNvPr>
          <p:cNvSpPr txBox="1"/>
          <p:nvPr userDrawn="1"/>
        </p:nvSpPr>
        <p:spPr>
          <a:xfrm>
            <a:off x="10863258" y="-4275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1.1</a:t>
            </a:r>
          </a:p>
        </p:txBody>
      </p:sp>
    </p:spTree>
    <p:extLst>
      <p:ext uri="{BB962C8B-B14F-4D97-AF65-F5344CB8AC3E}">
        <p14:creationId xmlns:p14="http://schemas.microsoft.com/office/powerpoint/2010/main" val="213284949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9.mp3"/><Relationship Id="rId1" Type="http://schemas.openxmlformats.org/officeDocument/2006/relationships/audio" Target="NULL" TargetMode="Externa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9.mp3"/><Relationship Id="rId1" Type="http://schemas.openxmlformats.org/officeDocument/2006/relationships/audio" Target="NULL"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9.mp3"/><Relationship Id="rId1" Type="http://schemas.openxmlformats.org/officeDocument/2006/relationships/audio" Target="NULL" TargetMode="External"/><Relationship Id="rId5" Type="http://schemas.openxmlformats.org/officeDocument/2006/relationships/image" Target="../media/image15.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9.mp3"/><Relationship Id="rId1" Type="http://schemas.openxmlformats.org/officeDocument/2006/relationships/audio" Target="NULL" TargetMode="Externa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notesSlide" Target="../notesSlides/notesSlide2.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14.xml"/><Relationship Id="rId2" Type="http://schemas.openxmlformats.org/officeDocument/2006/relationships/audio" Target="../media/media1.mp3"/><Relationship Id="rId16" Type="http://schemas.openxmlformats.org/officeDocument/2006/relationships/audio" Target="../media/media8.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p3"/><Relationship Id="rId10" Type="http://schemas.openxmlformats.org/officeDocument/2006/relationships/audio" Target="../media/media5.mp3"/><Relationship Id="rId19" Type="http://schemas.openxmlformats.org/officeDocument/2006/relationships/image" Target="../media/image11.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notesSlide" Target="../notesSlides/notesSlide1.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14.xml"/><Relationship Id="rId2" Type="http://schemas.openxmlformats.org/officeDocument/2006/relationships/audio" Target="../media/media1.mp3"/><Relationship Id="rId16" Type="http://schemas.openxmlformats.org/officeDocument/2006/relationships/audio" Target="../media/media8.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p3"/><Relationship Id="rId10" Type="http://schemas.openxmlformats.org/officeDocument/2006/relationships/audio" Target="../media/media5.mp3"/><Relationship Id="rId19" Type="http://schemas.openxmlformats.org/officeDocument/2006/relationships/image" Target="../media/image11.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947801" y="3429000"/>
            <a:ext cx="5253486" cy="1569660"/>
          </a:xfrm>
          <a:prstGeom prst="rect">
            <a:avLst/>
          </a:prstGeom>
          <a:noFill/>
        </p:spPr>
        <p:txBody>
          <a:bodyPr wrap="square" rtlCol="0">
            <a:spAutoFit/>
          </a:bodyPr>
          <a:lstStyle/>
          <a:p>
            <a:pPr lvl="0" algn="ctr"/>
            <a:r>
              <a:rPr lang="en-US" sz="3200" b="1" dirty="0">
                <a:solidFill>
                  <a:srgbClr val="0070C0"/>
                </a:solidFill>
              </a:rPr>
              <a:t>Unit 5: Healthy Living</a:t>
            </a:r>
            <a:endParaRPr lang="en-US" sz="2000" b="1" dirty="0">
              <a:solidFill>
                <a:srgbClr val="0070C0"/>
              </a:solidFill>
            </a:endParaRPr>
          </a:p>
          <a:p>
            <a:pPr lvl="0" algn="ctr"/>
            <a:r>
              <a:rPr lang="en-US" sz="3200" b="1" dirty="0">
                <a:solidFill>
                  <a:srgbClr val="00B050"/>
                </a:solidFill>
              </a:rPr>
              <a:t>Lesson 1.1: Vocab &amp; Reading</a:t>
            </a:r>
            <a:r>
              <a:rPr lang="en-US" sz="3200" dirty="0">
                <a:solidFill>
                  <a:prstClr val="black"/>
                </a:solidFill>
              </a:rPr>
              <a:t> </a:t>
            </a: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44 &amp; 45</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E4087-C4F1-ABEA-555A-5EDD52D4C2F6}"/>
              </a:ext>
            </a:extLst>
          </p:cNvPr>
          <p:cNvSpPr txBox="1"/>
          <p:nvPr/>
        </p:nvSpPr>
        <p:spPr>
          <a:xfrm>
            <a:off x="301315" y="1389586"/>
            <a:ext cx="11890685" cy="3881704"/>
          </a:xfrm>
          <a:prstGeom prst="rect">
            <a:avLst/>
          </a:prstGeom>
          <a:noFill/>
        </p:spPr>
        <p:txBody>
          <a:bodyPr wrap="square">
            <a:spAutoFit/>
          </a:bodyPr>
          <a:lstStyle/>
          <a:p>
            <a:pPr>
              <a:lnSpc>
                <a:spcPct val="130000"/>
              </a:lnSpc>
            </a:pPr>
            <a:r>
              <a:rPr lang="en-US" sz="3200" dirty="0">
                <a:solidFill>
                  <a:srgbClr val="242021"/>
                </a:solidFill>
              </a:rPr>
              <a:t>5. We know that washing your hands can kill the flu _________ and</a:t>
            </a:r>
            <a:br>
              <a:rPr lang="en-US" sz="3200" dirty="0">
                <a:solidFill>
                  <a:srgbClr val="242021"/>
                </a:solidFill>
              </a:rPr>
            </a:br>
            <a:r>
              <a:rPr lang="en-US" sz="3200" dirty="0">
                <a:solidFill>
                  <a:srgbClr val="242021"/>
                </a:solidFill>
              </a:rPr>
              <a:t>stop it from making you sick.</a:t>
            </a:r>
            <a:br>
              <a:rPr lang="en-US" sz="3200" dirty="0">
                <a:solidFill>
                  <a:srgbClr val="242021"/>
                </a:solidFill>
              </a:rPr>
            </a:br>
            <a:r>
              <a:rPr lang="en-US" sz="3200" dirty="0">
                <a:solidFill>
                  <a:srgbClr val="242021"/>
                </a:solidFill>
              </a:rPr>
              <a:t>6. There are three _________s in a person's arm. One at the top and</a:t>
            </a:r>
            <a:br>
              <a:rPr lang="en-US" sz="3200" dirty="0">
                <a:solidFill>
                  <a:srgbClr val="242021"/>
                </a:solidFill>
              </a:rPr>
            </a:br>
            <a:r>
              <a:rPr lang="en-US" sz="3200" dirty="0">
                <a:solidFill>
                  <a:srgbClr val="242021"/>
                </a:solidFill>
              </a:rPr>
              <a:t>two at the bottom.</a:t>
            </a:r>
            <a:br>
              <a:rPr lang="en-US" sz="3200" dirty="0">
                <a:solidFill>
                  <a:srgbClr val="242021"/>
                </a:solidFill>
              </a:rPr>
            </a:br>
            <a:r>
              <a:rPr lang="en-US" sz="3200" dirty="0">
                <a:solidFill>
                  <a:srgbClr val="242021"/>
                </a:solidFill>
              </a:rPr>
              <a:t>7. "Please cut off the _________ from the meat before you cook it."</a:t>
            </a:r>
            <a:br>
              <a:rPr lang="en-US" sz="3200" dirty="0">
                <a:solidFill>
                  <a:srgbClr val="242021"/>
                </a:solidFill>
              </a:rPr>
            </a:br>
            <a:r>
              <a:rPr lang="en-US" sz="3200" dirty="0">
                <a:solidFill>
                  <a:srgbClr val="242021"/>
                </a:solidFill>
              </a:rPr>
              <a:t>8. The human body has 11 _________ systems that do different things. </a:t>
            </a:r>
          </a:p>
        </p:txBody>
      </p:sp>
      <p:sp>
        <p:nvSpPr>
          <p:cNvPr id="2" name="TextBox 1">
            <a:extLst>
              <a:ext uri="{FF2B5EF4-FFF2-40B4-BE49-F238E27FC236}">
                <a16:creationId xmlns:a16="http://schemas.microsoft.com/office/drawing/2014/main" id="{1CB9525E-B4AC-7D3D-1EE1-6E5710422D3C}"/>
              </a:ext>
            </a:extLst>
          </p:cNvPr>
          <p:cNvSpPr txBox="1"/>
          <p:nvPr/>
        </p:nvSpPr>
        <p:spPr>
          <a:xfrm>
            <a:off x="1663430" y="450738"/>
            <a:ext cx="10514715" cy="1077218"/>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sz="3200" b="0" i="0" dirty="0">
                <a:solidFill>
                  <a:srgbClr val="0070C0"/>
                </a:solidFill>
                <a:effectLst/>
              </a:rPr>
              <a:t>Read the </a:t>
            </a:r>
            <a:r>
              <a:rPr lang="en-US" sz="3200" dirty="0">
                <a:solidFill>
                  <a:srgbClr val="0070C0"/>
                </a:solidFill>
              </a:rPr>
              <a:t>definitions, then fill in the blanks with the new words. </a:t>
            </a:r>
          </a:p>
        </p:txBody>
      </p:sp>
      <p:sp>
        <p:nvSpPr>
          <p:cNvPr id="4" name="TextBox 3">
            <a:extLst>
              <a:ext uri="{FF2B5EF4-FFF2-40B4-BE49-F238E27FC236}">
                <a16:creationId xmlns:a16="http://schemas.microsoft.com/office/drawing/2014/main" id="{2693ED26-B814-95B1-E9C2-1FF8DD9136FC}"/>
              </a:ext>
            </a:extLst>
          </p:cNvPr>
          <p:cNvSpPr txBox="1"/>
          <p:nvPr/>
        </p:nvSpPr>
        <p:spPr>
          <a:xfrm>
            <a:off x="301315" y="511551"/>
            <a:ext cx="14213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a</a:t>
            </a:r>
          </a:p>
        </p:txBody>
      </p:sp>
      <p:sp>
        <p:nvSpPr>
          <p:cNvPr id="5" name="TextBox 4">
            <a:extLst>
              <a:ext uri="{FF2B5EF4-FFF2-40B4-BE49-F238E27FC236}">
                <a16:creationId xmlns:a16="http://schemas.microsoft.com/office/drawing/2014/main" id="{848894CF-73AF-4628-8654-5C150ADAC022}"/>
              </a:ext>
            </a:extLst>
          </p:cNvPr>
          <p:cNvSpPr txBox="1"/>
          <p:nvPr/>
        </p:nvSpPr>
        <p:spPr>
          <a:xfrm>
            <a:off x="9392653" y="1453754"/>
            <a:ext cx="1660358" cy="584775"/>
          </a:xfrm>
          <a:prstGeom prst="rect">
            <a:avLst/>
          </a:prstGeom>
          <a:noFill/>
        </p:spPr>
        <p:txBody>
          <a:bodyPr wrap="square" rtlCol="0">
            <a:spAutoFit/>
          </a:bodyPr>
          <a:lstStyle/>
          <a:p>
            <a:r>
              <a:rPr lang="en-US" sz="3200" b="1" dirty="0">
                <a:solidFill>
                  <a:srgbClr val="FF0000"/>
                </a:solidFill>
              </a:rPr>
              <a:t>virus</a:t>
            </a:r>
          </a:p>
        </p:txBody>
      </p:sp>
      <p:sp>
        <p:nvSpPr>
          <p:cNvPr id="6" name="TextBox 5">
            <a:extLst>
              <a:ext uri="{FF2B5EF4-FFF2-40B4-BE49-F238E27FC236}">
                <a16:creationId xmlns:a16="http://schemas.microsoft.com/office/drawing/2014/main" id="{3AB2B51F-9192-4C46-92CA-36AF0D0AA90D}"/>
              </a:ext>
            </a:extLst>
          </p:cNvPr>
          <p:cNvSpPr txBox="1"/>
          <p:nvPr/>
        </p:nvSpPr>
        <p:spPr>
          <a:xfrm>
            <a:off x="4337647" y="2755385"/>
            <a:ext cx="1909010" cy="584775"/>
          </a:xfrm>
          <a:prstGeom prst="rect">
            <a:avLst/>
          </a:prstGeom>
          <a:noFill/>
        </p:spPr>
        <p:txBody>
          <a:bodyPr wrap="square" rtlCol="0">
            <a:spAutoFit/>
          </a:bodyPr>
          <a:lstStyle/>
          <a:p>
            <a:r>
              <a:rPr lang="en-US" sz="3200" b="1" dirty="0">
                <a:solidFill>
                  <a:srgbClr val="FF0000"/>
                </a:solidFill>
              </a:rPr>
              <a:t>bone</a:t>
            </a:r>
          </a:p>
        </p:txBody>
      </p:sp>
      <p:sp>
        <p:nvSpPr>
          <p:cNvPr id="7" name="TextBox 6">
            <a:extLst>
              <a:ext uri="{FF2B5EF4-FFF2-40B4-BE49-F238E27FC236}">
                <a16:creationId xmlns:a16="http://schemas.microsoft.com/office/drawing/2014/main" id="{DC2F34A9-A930-43E8-9E5C-DBFB91282A3D}"/>
              </a:ext>
            </a:extLst>
          </p:cNvPr>
          <p:cNvSpPr txBox="1"/>
          <p:nvPr/>
        </p:nvSpPr>
        <p:spPr>
          <a:xfrm>
            <a:off x="4337647" y="4013337"/>
            <a:ext cx="1660358" cy="584775"/>
          </a:xfrm>
          <a:prstGeom prst="rect">
            <a:avLst/>
          </a:prstGeom>
          <a:noFill/>
        </p:spPr>
        <p:txBody>
          <a:bodyPr wrap="square" rtlCol="0">
            <a:spAutoFit/>
          </a:bodyPr>
          <a:lstStyle/>
          <a:p>
            <a:r>
              <a:rPr lang="en-US" sz="3200" b="1" dirty="0">
                <a:solidFill>
                  <a:srgbClr val="FF0000"/>
                </a:solidFill>
              </a:rPr>
              <a:t>fat</a:t>
            </a:r>
          </a:p>
        </p:txBody>
      </p:sp>
      <p:sp>
        <p:nvSpPr>
          <p:cNvPr id="8" name="TextBox 7">
            <a:extLst>
              <a:ext uri="{FF2B5EF4-FFF2-40B4-BE49-F238E27FC236}">
                <a16:creationId xmlns:a16="http://schemas.microsoft.com/office/drawing/2014/main" id="{E45CC9B3-0089-4145-96F2-4710E7D88EF9}"/>
              </a:ext>
            </a:extLst>
          </p:cNvPr>
          <p:cNvSpPr txBox="1"/>
          <p:nvPr/>
        </p:nvSpPr>
        <p:spPr>
          <a:xfrm>
            <a:off x="5110297" y="4647110"/>
            <a:ext cx="1660358" cy="584775"/>
          </a:xfrm>
          <a:prstGeom prst="rect">
            <a:avLst/>
          </a:prstGeom>
          <a:noFill/>
        </p:spPr>
        <p:txBody>
          <a:bodyPr wrap="square" rtlCol="0">
            <a:spAutoFit/>
          </a:bodyPr>
          <a:lstStyle/>
          <a:p>
            <a:r>
              <a:rPr lang="en-US" sz="3200" b="1" dirty="0">
                <a:solidFill>
                  <a:srgbClr val="FF0000"/>
                </a:solidFill>
              </a:rPr>
              <a:t>organ</a:t>
            </a:r>
          </a:p>
        </p:txBody>
      </p:sp>
    </p:spTree>
    <p:extLst>
      <p:ext uri="{BB962C8B-B14F-4D97-AF65-F5344CB8AC3E}">
        <p14:creationId xmlns:p14="http://schemas.microsoft.com/office/powerpoint/2010/main" val="326899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1722710" y="496161"/>
            <a:ext cx="10347369" cy="1200329"/>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r>
              <a:rPr lang="en-US" sz="3600" b="0" i="0" dirty="0">
                <a:solidFill>
                  <a:srgbClr val="0070C0"/>
                </a:solidFill>
                <a:effectLst/>
              </a:rPr>
              <a:t>In pairs: Use the new words to </a:t>
            </a:r>
            <a:r>
              <a:rPr lang="en-US" sz="3600" dirty="0">
                <a:solidFill>
                  <a:srgbClr val="0070C0"/>
                </a:solidFill>
              </a:rPr>
              <a:t>talk about what you know about the human body and healthy lifestyles.  </a:t>
            </a:r>
          </a:p>
        </p:txBody>
      </p:sp>
      <p:pic>
        <p:nvPicPr>
          <p:cNvPr id="2" name="Picture 1" descr="Young school girl explaining">
            <a:extLst>
              <a:ext uri="{FF2B5EF4-FFF2-40B4-BE49-F238E27FC236}">
                <a16:creationId xmlns:a16="http://schemas.microsoft.com/office/drawing/2014/main" id="{8A82E359-4B94-22FD-CA70-4B60559E6F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10453036" y="3503515"/>
            <a:ext cx="1720426" cy="2819936"/>
          </a:xfrm>
          <a:prstGeom prst="rect">
            <a:avLst/>
          </a:prstGeom>
        </p:spPr>
      </p:pic>
      <p:pic>
        <p:nvPicPr>
          <p:cNvPr id="4" name="Picture 3" descr="Young boy explaining">
            <a:extLst>
              <a:ext uri="{FF2B5EF4-FFF2-40B4-BE49-F238E27FC236}">
                <a16:creationId xmlns:a16="http://schemas.microsoft.com/office/drawing/2014/main" id="{F6415ECC-2821-BCB4-C6E8-2BCE1F234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62" b="48436"/>
          <a:stretch/>
        </p:blipFill>
        <p:spPr>
          <a:xfrm>
            <a:off x="419018" y="2948244"/>
            <a:ext cx="2607385" cy="3398205"/>
          </a:xfrm>
          <a:prstGeom prst="rect">
            <a:avLst/>
          </a:prstGeom>
        </p:spPr>
      </p:pic>
      <p:sp>
        <p:nvSpPr>
          <p:cNvPr id="5" name="Speech Bubble: Rectangle with Corners Rounded 4">
            <a:extLst>
              <a:ext uri="{FF2B5EF4-FFF2-40B4-BE49-F238E27FC236}">
                <a16:creationId xmlns:a16="http://schemas.microsoft.com/office/drawing/2014/main" id="{3DF8D2E5-A6E9-FE68-9967-3F4EDFEC90CA}"/>
              </a:ext>
            </a:extLst>
          </p:cNvPr>
          <p:cNvSpPr/>
          <p:nvPr/>
        </p:nvSpPr>
        <p:spPr>
          <a:xfrm>
            <a:off x="752757" y="1858414"/>
            <a:ext cx="6766560" cy="1390235"/>
          </a:xfrm>
          <a:prstGeom prst="wedgeRoundRectCallout">
            <a:avLst>
              <a:gd name="adj1" fmla="val -33446"/>
              <a:gd name="adj2" fmla="val 69077"/>
              <a:gd name="adj3" fmla="val 1666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The skin is the largest </a:t>
            </a:r>
            <a:r>
              <a:rPr lang="en-US" sz="3200" dirty="0">
                <a:solidFill>
                  <a:srgbClr val="FF0000"/>
                </a:solidFill>
              </a:rPr>
              <a:t>organ</a:t>
            </a:r>
            <a:r>
              <a:rPr lang="en-US" sz="3200" dirty="0">
                <a:solidFill>
                  <a:schemeClr val="tx1"/>
                </a:solidFill>
              </a:rPr>
              <a:t> in our bodies. </a:t>
            </a:r>
          </a:p>
        </p:txBody>
      </p:sp>
      <p:sp>
        <p:nvSpPr>
          <p:cNvPr id="6" name="Speech Bubble: Rectangle with Corners Rounded 5">
            <a:extLst>
              <a:ext uri="{FF2B5EF4-FFF2-40B4-BE49-F238E27FC236}">
                <a16:creationId xmlns:a16="http://schemas.microsoft.com/office/drawing/2014/main" id="{ABDBF64D-6E8B-C268-BF5E-854FD5B49A96}"/>
              </a:ext>
            </a:extLst>
          </p:cNvPr>
          <p:cNvSpPr/>
          <p:nvPr/>
        </p:nvSpPr>
        <p:spPr>
          <a:xfrm>
            <a:off x="4925960" y="3372185"/>
            <a:ext cx="5527075" cy="1390235"/>
          </a:xfrm>
          <a:prstGeom prst="wedgeRoundRectCallout">
            <a:avLst>
              <a:gd name="adj1" fmla="val 49114"/>
              <a:gd name="adj2" fmla="val 80393"/>
              <a:gd name="adj3" fmla="val 1666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We should wash our hands regularly to prevent </a:t>
            </a:r>
            <a:r>
              <a:rPr lang="en-US" sz="3200" dirty="0">
                <a:solidFill>
                  <a:srgbClr val="FF0000"/>
                </a:solidFill>
              </a:rPr>
              <a:t>virus</a:t>
            </a:r>
            <a:r>
              <a:rPr lang="en-US" sz="3200" dirty="0">
                <a:solidFill>
                  <a:schemeClr val="tx1"/>
                </a:solidFill>
              </a:rPr>
              <a:t>es. </a:t>
            </a:r>
          </a:p>
        </p:txBody>
      </p:sp>
      <p:sp>
        <p:nvSpPr>
          <p:cNvPr id="7" name="TextBox 6">
            <a:extLst>
              <a:ext uri="{FF2B5EF4-FFF2-40B4-BE49-F238E27FC236}">
                <a16:creationId xmlns:a16="http://schemas.microsoft.com/office/drawing/2014/main" id="{AA1E04D5-7A35-C12C-EDD8-D83A9C2BC789}"/>
              </a:ext>
            </a:extLst>
          </p:cNvPr>
          <p:cNvSpPr txBox="1"/>
          <p:nvPr/>
        </p:nvSpPr>
        <p:spPr>
          <a:xfrm>
            <a:off x="301315" y="511551"/>
            <a:ext cx="14213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b</a:t>
            </a:r>
          </a:p>
        </p:txBody>
      </p:sp>
    </p:spTree>
    <p:extLst>
      <p:ext uri="{BB962C8B-B14F-4D97-AF65-F5344CB8AC3E}">
        <p14:creationId xmlns:p14="http://schemas.microsoft.com/office/powerpoint/2010/main" val="3734225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31E0-7955-5CE9-AA68-030C6EEF564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E520C6-A653-97A4-E3A6-9872061FB504}"/>
              </a:ext>
            </a:extLst>
          </p:cNvPr>
          <p:cNvSpPr txBox="1"/>
          <p:nvPr/>
        </p:nvSpPr>
        <p:spPr>
          <a:xfrm>
            <a:off x="336476" y="705016"/>
            <a:ext cx="3573414" cy="646331"/>
          </a:xfrm>
          <a:prstGeom prst="rect">
            <a:avLst/>
          </a:prstGeom>
          <a:noFill/>
        </p:spPr>
        <p:txBody>
          <a:bodyPr wrap="none" rtlCol="0">
            <a:spAutoFit/>
          </a:bodyPr>
          <a:lstStyle/>
          <a:p>
            <a:r>
              <a:rPr lang="en-US" sz="3600" i="1" dirty="0">
                <a:solidFill>
                  <a:srgbClr val="FF0000"/>
                </a:solidFill>
              </a:rPr>
              <a:t>Suggested answer</a:t>
            </a:r>
          </a:p>
        </p:txBody>
      </p:sp>
      <p:sp>
        <p:nvSpPr>
          <p:cNvPr id="2" name="TextBox 1">
            <a:extLst>
              <a:ext uri="{FF2B5EF4-FFF2-40B4-BE49-F238E27FC236}">
                <a16:creationId xmlns:a16="http://schemas.microsoft.com/office/drawing/2014/main" id="{77FEE4A1-C611-5F7E-0F82-FCFA48EB49B7}"/>
              </a:ext>
            </a:extLst>
          </p:cNvPr>
          <p:cNvSpPr txBox="1"/>
          <p:nvPr/>
        </p:nvSpPr>
        <p:spPr>
          <a:xfrm>
            <a:off x="0" y="1544253"/>
            <a:ext cx="12182322" cy="646331"/>
          </a:xfrm>
          <a:prstGeom prst="rect">
            <a:avLst/>
          </a:prstGeom>
          <a:solidFill>
            <a:schemeClr val="accent6">
              <a:lumMod val="20000"/>
              <a:lumOff val="80000"/>
            </a:schemeClr>
          </a:solidFill>
        </p:spPr>
        <p:txBody>
          <a:bodyPr wrap="square">
            <a:spAutoFit/>
          </a:bodyPr>
          <a:lstStyle/>
          <a:p>
            <a:pPr algn="ctr"/>
            <a:r>
              <a:rPr lang="en-US" sz="3600" b="0" i="1" dirty="0">
                <a:solidFill>
                  <a:srgbClr val="0D0D0D"/>
                </a:solidFill>
                <a:effectLst/>
              </a:rPr>
              <a:t> </a:t>
            </a:r>
            <a:r>
              <a:rPr lang="en-US" sz="3600" i="1" dirty="0">
                <a:solidFill>
                  <a:srgbClr val="0D0D0D"/>
                </a:solidFill>
                <a:latin typeface="Söhne"/>
              </a:rPr>
              <a:t>We shouldn't eat too many </a:t>
            </a:r>
            <a:r>
              <a:rPr lang="en-US" sz="3600" i="1" dirty="0">
                <a:solidFill>
                  <a:srgbClr val="FF0000"/>
                </a:solidFill>
                <a:latin typeface="Söhne"/>
              </a:rPr>
              <a:t>calorie</a:t>
            </a:r>
            <a:r>
              <a:rPr lang="en-US" sz="3600" i="1" dirty="0">
                <a:solidFill>
                  <a:srgbClr val="0D0D0D"/>
                </a:solidFill>
                <a:latin typeface="Söhne"/>
              </a:rPr>
              <a:t>s or avoid exercise.</a:t>
            </a:r>
          </a:p>
        </p:txBody>
      </p:sp>
      <p:sp>
        <p:nvSpPr>
          <p:cNvPr id="7" name="TextBox 6">
            <a:extLst>
              <a:ext uri="{FF2B5EF4-FFF2-40B4-BE49-F238E27FC236}">
                <a16:creationId xmlns:a16="http://schemas.microsoft.com/office/drawing/2014/main" id="{7355B077-8538-41C9-8270-D01FEDABB063}"/>
              </a:ext>
            </a:extLst>
          </p:cNvPr>
          <p:cNvSpPr txBox="1"/>
          <p:nvPr/>
        </p:nvSpPr>
        <p:spPr>
          <a:xfrm>
            <a:off x="9678" y="2782669"/>
            <a:ext cx="12182322" cy="646331"/>
          </a:xfrm>
          <a:prstGeom prst="rect">
            <a:avLst/>
          </a:prstGeom>
          <a:solidFill>
            <a:schemeClr val="accent6">
              <a:lumMod val="20000"/>
              <a:lumOff val="80000"/>
            </a:schemeClr>
          </a:solidFill>
        </p:spPr>
        <p:txBody>
          <a:bodyPr wrap="square">
            <a:spAutoFit/>
          </a:bodyPr>
          <a:lstStyle/>
          <a:p>
            <a:pPr algn="ctr"/>
            <a:r>
              <a:rPr lang="en-US" sz="3600" i="1" dirty="0">
                <a:solidFill>
                  <a:srgbClr val="0D0D0D"/>
                </a:solidFill>
                <a:latin typeface="Söhne"/>
              </a:rPr>
              <a:t>Eating too much </a:t>
            </a:r>
            <a:r>
              <a:rPr lang="en-US" sz="3600" i="1" dirty="0">
                <a:solidFill>
                  <a:srgbClr val="FF0000"/>
                </a:solidFill>
                <a:latin typeface="Söhne"/>
              </a:rPr>
              <a:t>fat</a:t>
            </a:r>
            <a:r>
              <a:rPr lang="en-US" sz="3600" i="1" dirty="0">
                <a:solidFill>
                  <a:srgbClr val="0D0D0D"/>
                </a:solidFill>
                <a:latin typeface="Söhne"/>
              </a:rPr>
              <a:t> is bad. </a:t>
            </a:r>
          </a:p>
        </p:txBody>
      </p:sp>
    </p:spTree>
    <p:extLst>
      <p:ext uri="{BB962C8B-B14F-4D97-AF65-F5344CB8AC3E}">
        <p14:creationId xmlns:p14="http://schemas.microsoft.com/office/powerpoint/2010/main" val="391383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0"/>
            <a:ext cx="12285814" cy="6968464"/>
          </a:xfrm>
          <a:prstGeom prst="rect">
            <a:avLst/>
          </a:prstGeom>
        </p:spPr>
      </p:pic>
      <p:sp>
        <p:nvSpPr>
          <p:cNvPr id="6" name="Rectangle 1">
            <a:extLst>
              <a:ext uri="{FF2B5EF4-FFF2-40B4-BE49-F238E27FC236}">
                <a16:creationId xmlns:a16="http://schemas.microsoft.com/office/drawing/2014/main" id="{002C4533-F185-4955-BB14-3FE82C780F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a:extLst>
              <a:ext uri="{FF2B5EF4-FFF2-40B4-BE49-F238E27FC236}">
                <a16:creationId xmlns:a16="http://schemas.microsoft.com/office/drawing/2014/main" id="{BB87586E-69BA-4378-9B2E-759A3ECFED2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40AFADF2-61FB-48D6-88B7-30136162EA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593" y="658762"/>
            <a:ext cx="4692613" cy="1442783"/>
          </a:xfrm>
          <a:prstGeom prst="rect">
            <a:avLst/>
          </a:prstGeom>
        </p:spPr>
      </p:pic>
    </p:spTree>
    <p:extLst>
      <p:ext uri="{BB962C8B-B14F-4D97-AF65-F5344CB8AC3E}">
        <p14:creationId xmlns:p14="http://schemas.microsoft.com/office/powerpoint/2010/main" val="65213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60720D-3A8E-17C9-0D44-BCBCF7230C66}"/>
              </a:ext>
            </a:extLst>
          </p:cNvPr>
          <p:cNvSpPr txBox="1"/>
          <p:nvPr/>
        </p:nvSpPr>
        <p:spPr>
          <a:xfrm>
            <a:off x="2905246" y="535379"/>
            <a:ext cx="14213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a</a:t>
            </a:r>
          </a:p>
        </p:txBody>
      </p:sp>
      <p:sp>
        <p:nvSpPr>
          <p:cNvPr id="4" name="TextBox 3">
            <a:extLst>
              <a:ext uri="{FF2B5EF4-FFF2-40B4-BE49-F238E27FC236}">
                <a16:creationId xmlns:a16="http://schemas.microsoft.com/office/drawing/2014/main" id="{F40CC47F-AA61-AEA7-5556-1813C8E775DD}"/>
              </a:ext>
            </a:extLst>
          </p:cNvPr>
          <p:cNvSpPr txBox="1"/>
          <p:nvPr/>
        </p:nvSpPr>
        <p:spPr>
          <a:xfrm>
            <a:off x="0" y="535379"/>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Pre - reading</a:t>
            </a:r>
          </a:p>
        </p:txBody>
      </p:sp>
      <p:sp>
        <p:nvSpPr>
          <p:cNvPr id="6" name="Rectangle 5">
            <a:extLst>
              <a:ext uri="{FF2B5EF4-FFF2-40B4-BE49-F238E27FC236}">
                <a16:creationId xmlns:a16="http://schemas.microsoft.com/office/drawing/2014/main" id="{C2E6C121-F578-5712-9461-498681B8F552}"/>
              </a:ext>
            </a:extLst>
          </p:cNvPr>
          <p:cNvSpPr/>
          <p:nvPr/>
        </p:nvSpPr>
        <p:spPr>
          <a:xfrm>
            <a:off x="468775" y="1218693"/>
            <a:ext cx="1123323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article about health. Which of the following is the best title for the passage? </a:t>
            </a:r>
            <a:br>
              <a:rPr lang="en-US" sz="3600" dirty="0"/>
            </a:br>
            <a:r>
              <a:rPr lang="en-US" sz="3600" i="1" dirty="0"/>
              <a:t>1. Health myths: what's </a:t>
            </a:r>
            <a:r>
              <a:rPr lang="en-US" sz="3600" i="1" dirty="0">
                <a:solidFill>
                  <a:srgbClr val="B881BC"/>
                </a:solidFill>
              </a:rPr>
              <a:t>harmful</a:t>
            </a:r>
            <a:r>
              <a:rPr lang="en-US" sz="3600" i="1" dirty="0"/>
              <a:t> and what's </a:t>
            </a:r>
            <a:r>
              <a:rPr lang="en-US" sz="3600" i="1" dirty="0">
                <a:solidFill>
                  <a:srgbClr val="B881BC"/>
                </a:solidFill>
              </a:rPr>
              <a:t>harmless</a:t>
            </a:r>
            <a:br>
              <a:rPr lang="en-US" sz="3600" i="1" dirty="0"/>
            </a:br>
            <a:r>
              <a:rPr lang="en-US" sz="3600" i="1" dirty="0"/>
              <a:t>2. Health myths that you should stop believing </a:t>
            </a:r>
          </a:p>
        </p:txBody>
      </p:sp>
    </p:spTree>
    <p:extLst>
      <p:ext uri="{BB962C8B-B14F-4D97-AF65-F5344CB8AC3E}">
        <p14:creationId xmlns:p14="http://schemas.microsoft.com/office/powerpoint/2010/main" val="3616214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A639B0-6AF3-5B0F-AB66-80217054E023}"/>
              </a:ext>
            </a:extLst>
          </p:cNvPr>
          <p:cNvSpPr txBox="1"/>
          <p:nvPr/>
        </p:nvSpPr>
        <p:spPr>
          <a:xfrm>
            <a:off x="432122" y="1720317"/>
            <a:ext cx="11389489" cy="4524315"/>
          </a:xfrm>
          <a:prstGeom prst="rect">
            <a:avLst/>
          </a:prstGeom>
          <a:solidFill>
            <a:srgbClr val="D2F4F3"/>
          </a:solidFill>
          <a:ln>
            <a:noFill/>
          </a:ln>
        </p:spPr>
        <p:txBody>
          <a:bodyPr wrap="square">
            <a:spAutoFit/>
          </a:bodyPr>
          <a:lstStyle/>
          <a:p>
            <a:pPr algn="just"/>
            <a:r>
              <a:rPr lang="en-US" sz="3200" dirty="0">
                <a:solidFill>
                  <a:srgbClr val="242021"/>
                </a:solidFill>
              </a:rPr>
              <a:t>The internet is full of health advice. Some advice is actually harmful. Let's find out the </a:t>
            </a:r>
            <a:r>
              <a:rPr lang="en-US" sz="3200" b="1" dirty="0">
                <a:solidFill>
                  <a:srgbClr val="B881BC"/>
                </a:solidFill>
              </a:rPr>
              <a:t>truth</a:t>
            </a:r>
            <a:r>
              <a:rPr lang="en-US" sz="3200" dirty="0">
                <a:solidFill>
                  <a:srgbClr val="242021"/>
                </a:solidFill>
              </a:rPr>
              <a:t> behind the popular health myths below.</a:t>
            </a:r>
          </a:p>
          <a:p>
            <a:pPr algn="just"/>
            <a:r>
              <a:rPr lang="en-US" sz="3200" b="1" dirty="0">
                <a:solidFill>
                  <a:srgbClr val="242021"/>
                </a:solidFill>
              </a:rPr>
              <a:t>You need to detox your body.</a:t>
            </a:r>
          </a:p>
          <a:p>
            <a:pPr algn="just"/>
            <a:r>
              <a:rPr lang="en-US" sz="3200" dirty="0">
                <a:solidFill>
                  <a:srgbClr val="242021"/>
                </a:solidFill>
              </a:rPr>
              <a:t>From not eating to only drinking juice, these detox diets can be harmful because you won't get enough calories and nutrients. The truth is, we have organs that detox our bodies. Doctors suggest eating a healthy diet and drinking enough water to help your organs stay strong. </a:t>
            </a:r>
          </a:p>
        </p:txBody>
      </p:sp>
      <p:sp>
        <p:nvSpPr>
          <p:cNvPr id="2" name="TextBox 1">
            <a:extLst>
              <a:ext uri="{FF2B5EF4-FFF2-40B4-BE49-F238E27FC236}">
                <a16:creationId xmlns:a16="http://schemas.microsoft.com/office/drawing/2014/main" id="{85A92E7F-54B3-928C-2F8B-34E9525B7AD8}"/>
              </a:ext>
            </a:extLst>
          </p:cNvPr>
          <p:cNvSpPr txBox="1"/>
          <p:nvPr/>
        </p:nvSpPr>
        <p:spPr>
          <a:xfrm>
            <a:off x="0" y="535379"/>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Pre - reading</a:t>
            </a:r>
          </a:p>
        </p:txBody>
      </p:sp>
      <p:sp>
        <p:nvSpPr>
          <p:cNvPr id="4" name="Rectangle 3">
            <a:extLst>
              <a:ext uri="{FF2B5EF4-FFF2-40B4-BE49-F238E27FC236}">
                <a16:creationId xmlns:a16="http://schemas.microsoft.com/office/drawing/2014/main" id="{D8CF4EC9-69EC-3F08-2B51-1F5170D098CD}"/>
              </a:ext>
            </a:extLst>
          </p:cNvPr>
          <p:cNvSpPr/>
          <p:nvPr/>
        </p:nvSpPr>
        <p:spPr>
          <a:xfrm>
            <a:off x="2997842" y="463522"/>
            <a:ext cx="9194157"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Skim the text. Underline the key words for the health myths.</a:t>
            </a:r>
          </a:p>
        </p:txBody>
      </p:sp>
      <p:cxnSp>
        <p:nvCxnSpPr>
          <p:cNvPr id="10" name="Straight Connector 9">
            <a:extLst>
              <a:ext uri="{FF2B5EF4-FFF2-40B4-BE49-F238E27FC236}">
                <a16:creationId xmlns:a16="http://schemas.microsoft.com/office/drawing/2014/main" id="{2C7B0299-B32A-1634-BE11-1D8D861C871D}"/>
              </a:ext>
            </a:extLst>
          </p:cNvPr>
          <p:cNvCxnSpPr>
            <a:cxnSpLocks/>
          </p:cNvCxnSpPr>
          <p:nvPr/>
        </p:nvCxnSpPr>
        <p:spPr>
          <a:xfrm flipH="1">
            <a:off x="11085095" y="4636851"/>
            <a:ext cx="549187"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D1B9A70A-40BF-B887-E4C0-5FFCB0E6DBD4}"/>
              </a:ext>
            </a:extLst>
          </p:cNvPr>
          <p:cNvCxnSpPr>
            <a:cxnSpLocks/>
          </p:cNvCxnSpPr>
          <p:nvPr/>
        </p:nvCxnSpPr>
        <p:spPr>
          <a:xfrm flipH="1">
            <a:off x="531780" y="5171872"/>
            <a:ext cx="11102502"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0D2208FB-1309-4C18-875C-181BE597E1A2}"/>
              </a:ext>
            </a:extLst>
          </p:cNvPr>
          <p:cNvCxnSpPr>
            <a:cxnSpLocks/>
          </p:cNvCxnSpPr>
          <p:nvPr/>
        </p:nvCxnSpPr>
        <p:spPr>
          <a:xfrm flipH="1">
            <a:off x="456704" y="5667983"/>
            <a:ext cx="11177578"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2F59912-B8E1-4290-8DFF-1BD6EFA1B496}"/>
              </a:ext>
            </a:extLst>
          </p:cNvPr>
          <p:cNvCxnSpPr>
            <a:cxnSpLocks/>
          </p:cNvCxnSpPr>
          <p:nvPr/>
        </p:nvCxnSpPr>
        <p:spPr>
          <a:xfrm flipH="1">
            <a:off x="494242" y="6109141"/>
            <a:ext cx="3131274"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pic>
        <p:nvPicPr>
          <p:cNvPr id="5" name="CD1 TRACK 51">
            <a:hlinkClick r:id="" action="ppaction://media"/>
            <a:extLst>
              <a:ext uri="{FF2B5EF4-FFF2-40B4-BE49-F238E27FC236}">
                <a16:creationId xmlns:a16="http://schemas.microsoft.com/office/drawing/2014/main" id="{BFD6E326-07AC-4FF6-8258-3A5F0FD2E722}"/>
              </a:ext>
            </a:extLst>
          </p:cNvPr>
          <p:cNvPicPr>
            <a:picLocks noChangeAspect="1"/>
          </p:cNvPicPr>
          <p:nvPr>
            <a:audioFile r:link="rId1"/>
            <p:extLst>
              <p:ext uri="{DAA4B4D4-6D71-4841-9C94-3DE7FCFB9230}">
                <p14:media xmlns:p14="http://schemas.microsoft.com/office/powerpoint/2010/main" r:embed="rId2">
                  <p14:trim st="4956" end="51921.8"/>
                </p14:media>
              </p:ext>
            </p:extLst>
          </p:nvPr>
        </p:nvPicPr>
        <p:blipFill>
          <a:blip r:embed="rId4"/>
          <a:stretch>
            <a:fillRect/>
          </a:stretch>
        </p:blipFill>
        <p:spPr>
          <a:xfrm>
            <a:off x="10304277" y="2549585"/>
            <a:ext cx="1247164" cy="1247164"/>
          </a:xfrm>
          <a:prstGeom prst="rect">
            <a:avLst/>
          </a:prstGeom>
        </p:spPr>
      </p:pic>
    </p:spTree>
    <p:extLst>
      <p:ext uri="{BB962C8B-B14F-4D97-AF65-F5344CB8AC3E}">
        <p14:creationId xmlns:p14="http://schemas.microsoft.com/office/powerpoint/2010/main" val="2433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A639B0-6AF3-5B0F-AB66-80217054E023}"/>
              </a:ext>
            </a:extLst>
          </p:cNvPr>
          <p:cNvSpPr txBox="1"/>
          <p:nvPr/>
        </p:nvSpPr>
        <p:spPr>
          <a:xfrm>
            <a:off x="160421" y="456875"/>
            <a:ext cx="11871157" cy="6001643"/>
          </a:xfrm>
          <a:prstGeom prst="rect">
            <a:avLst/>
          </a:prstGeom>
          <a:solidFill>
            <a:srgbClr val="D2F4F3"/>
          </a:solidFill>
          <a:ln>
            <a:noFill/>
          </a:ln>
        </p:spPr>
        <p:txBody>
          <a:bodyPr wrap="square">
            <a:spAutoFit/>
          </a:bodyPr>
          <a:lstStyle/>
          <a:p>
            <a:pPr algn="just"/>
            <a:r>
              <a:rPr lang="en-US" sz="3200" b="1" dirty="0">
                <a:solidFill>
                  <a:srgbClr val="242021"/>
                </a:solidFill>
              </a:rPr>
              <a:t>Fat-free diets are healthy.</a:t>
            </a:r>
          </a:p>
          <a:p>
            <a:pPr algn="just"/>
            <a:r>
              <a:rPr lang="en-US" sz="3200" dirty="0">
                <a:solidFill>
                  <a:srgbClr val="242021"/>
                </a:solidFill>
              </a:rPr>
              <a:t>Your body needs fat to protect its organs, and fat helps you get the </a:t>
            </a:r>
            <a:r>
              <a:rPr lang="en-US" sz="3200" b="1" dirty="0">
                <a:solidFill>
                  <a:srgbClr val="B881BC"/>
                </a:solidFill>
              </a:rPr>
              <a:t>benefits</a:t>
            </a:r>
            <a:r>
              <a:rPr lang="en-US" sz="3200" dirty="0">
                <a:solidFill>
                  <a:srgbClr val="242021"/>
                </a:solidFill>
              </a:rPr>
              <a:t> from some vitamins. Fat also helps you feel full for longer. Of course, too much fat is also bad. The WHO (World Health</a:t>
            </a:r>
            <a:br>
              <a:rPr lang="en-US" sz="3200" dirty="0">
                <a:solidFill>
                  <a:srgbClr val="242021"/>
                </a:solidFill>
              </a:rPr>
            </a:br>
            <a:r>
              <a:rPr lang="en-US" sz="3200" dirty="0">
                <a:solidFill>
                  <a:srgbClr val="242021"/>
                </a:solidFill>
              </a:rPr>
              <a:t>Organization) suggests getting less than 30% of your calories from fat.</a:t>
            </a:r>
          </a:p>
          <a:p>
            <a:pPr algn="just"/>
            <a:r>
              <a:rPr lang="en-US" sz="3200" b="1" dirty="0">
                <a:solidFill>
                  <a:srgbClr val="242021"/>
                </a:solidFill>
              </a:rPr>
              <a:t>You shouldn't use products that have chemicals.</a:t>
            </a:r>
          </a:p>
          <a:p>
            <a:pPr algn="just"/>
            <a:r>
              <a:rPr lang="en-US" sz="3200" dirty="0">
                <a:solidFill>
                  <a:srgbClr val="242021"/>
                </a:solidFill>
              </a:rPr>
              <a:t>Your food and your body are mostly chemicals. Some people suggest using </a:t>
            </a:r>
            <a:r>
              <a:rPr lang="en-US" sz="3200" b="1" dirty="0">
                <a:solidFill>
                  <a:srgbClr val="B881BC"/>
                </a:solidFill>
              </a:rPr>
              <a:t>natural</a:t>
            </a:r>
            <a:r>
              <a:rPr lang="en-US" sz="3200" dirty="0">
                <a:solidFill>
                  <a:srgbClr val="242021"/>
                </a:solidFill>
              </a:rPr>
              <a:t> products, but they are also full of chemicals. There are good and bad chemicals. Experts suggest learning which chemicals are safe and how to protect yourself.</a:t>
            </a:r>
          </a:p>
          <a:p>
            <a:pPr algn="just"/>
            <a:r>
              <a:rPr lang="en-US" sz="3200" dirty="0">
                <a:solidFill>
                  <a:srgbClr val="242021"/>
                </a:solidFill>
              </a:rPr>
              <a:t>So, be careful of what you read online. Knowing which health tips are myths is key to healthy living. </a:t>
            </a:r>
          </a:p>
        </p:txBody>
      </p:sp>
      <p:sp>
        <p:nvSpPr>
          <p:cNvPr id="2" name="TextBox 1">
            <a:extLst>
              <a:ext uri="{FF2B5EF4-FFF2-40B4-BE49-F238E27FC236}">
                <a16:creationId xmlns:a16="http://schemas.microsoft.com/office/drawing/2014/main" id="{85A92E7F-54B3-928C-2F8B-34E9525B7AD8}"/>
              </a:ext>
            </a:extLst>
          </p:cNvPr>
          <p:cNvSpPr txBox="1"/>
          <p:nvPr/>
        </p:nvSpPr>
        <p:spPr>
          <a:xfrm>
            <a:off x="9286754" y="470124"/>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Pre - reading</a:t>
            </a:r>
          </a:p>
        </p:txBody>
      </p:sp>
      <p:cxnSp>
        <p:nvCxnSpPr>
          <p:cNvPr id="13" name="Straight Connector 12">
            <a:extLst>
              <a:ext uri="{FF2B5EF4-FFF2-40B4-BE49-F238E27FC236}">
                <a16:creationId xmlns:a16="http://schemas.microsoft.com/office/drawing/2014/main" id="{D1B9A70A-40BF-B887-E4C0-5FFCB0E6DBD4}"/>
              </a:ext>
            </a:extLst>
          </p:cNvPr>
          <p:cNvCxnSpPr>
            <a:cxnSpLocks/>
          </p:cNvCxnSpPr>
          <p:nvPr/>
        </p:nvCxnSpPr>
        <p:spPr>
          <a:xfrm flipH="1">
            <a:off x="7331242" y="2460757"/>
            <a:ext cx="4556640"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0D2208FB-1309-4C18-875C-181BE597E1A2}"/>
              </a:ext>
            </a:extLst>
          </p:cNvPr>
          <p:cNvCxnSpPr>
            <a:cxnSpLocks/>
          </p:cNvCxnSpPr>
          <p:nvPr/>
        </p:nvCxnSpPr>
        <p:spPr>
          <a:xfrm flipH="1">
            <a:off x="326488" y="2892699"/>
            <a:ext cx="11177578"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2F59912-B8E1-4290-8DFF-1BD6EFA1B496}"/>
              </a:ext>
            </a:extLst>
          </p:cNvPr>
          <p:cNvCxnSpPr>
            <a:cxnSpLocks/>
          </p:cNvCxnSpPr>
          <p:nvPr/>
        </p:nvCxnSpPr>
        <p:spPr>
          <a:xfrm flipH="1">
            <a:off x="4530362" y="4841815"/>
            <a:ext cx="7357520"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A95E30CA-7B28-4FAB-8ADF-F1C673D61141}"/>
              </a:ext>
            </a:extLst>
          </p:cNvPr>
          <p:cNvCxnSpPr>
            <a:cxnSpLocks/>
          </p:cNvCxnSpPr>
          <p:nvPr/>
        </p:nvCxnSpPr>
        <p:spPr>
          <a:xfrm flipH="1">
            <a:off x="144379" y="5347141"/>
            <a:ext cx="5454316"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pic>
        <p:nvPicPr>
          <p:cNvPr id="8" name="CD1 TRACK 51">
            <a:hlinkClick r:id="" action="ppaction://media"/>
            <a:extLst>
              <a:ext uri="{FF2B5EF4-FFF2-40B4-BE49-F238E27FC236}">
                <a16:creationId xmlns:a16="http://schemas.microsoft.com/office/drawing/2014/main" id="{B0CA62E5-051D-43E8-95F7-F3543D0C2173}"/>
              </a:ext>
            </a:extLst>
          </p:cNvPr>
          <p:cNvPicPr>
            <a:picLocks noChangeAspect="1"/>
          </p:cNvPicPr>
          <p:nvPr>
            <a:audioFile r:link="rId1"/>
            <p:extLst>
              <p:ext uri="{DAA4B4D4-6D71-4841-9C94-3DE7FCFB9230}">
                <p14:media xmlns:p14="http://schemas.microsoft.com/office/powerpoint/2010/main" r:embed="rId2">
                  <p14:trim st="40881" end="1661.8"/>
                </p14:media>
              </p:ext>
            </p:extLst>
          </p:nvPr>
        </p:nvPicPr>
        <p:blipFill>
          <a:blip r:embed="rId4"/>
          <a:stretch>
            <a:fillRect/>
          </a:stretch>
        </p:blipFill>
        <p:spPr>
          <a:xfrm>
            <a:off x="6707660" y="47396"/>
            <a:ext cx="1247164" cy="1247164"/>
          </a:xfrm>
          <a:prstGeom prst="rect">
            <a:avLst/>
          </a:prstGeom>
        </p:spPr>
      </p:pic>
    </p:spTree>
    <p:extLst>
      <p:ext uri="{BB962C8B-B14F-4D97-AF65-F5344CB8AC3E}">
        <p14:creationId xmlns:p14="http://schemas.microsoft.com/office/powerpoint/2010/main" val="22345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60720D-3A8E-17C9-0D44-BCBCF7230C66}"/>
              </a:ext>
            </a:extLst>
          </p:cNvPr>
          <p:cNvSpPr txBox="1"/>
          <p:nvPr/>
        </p:nvSpPr>
        <p:spPr>
          <a:xfrm>
            <a:off x="2905246" y="535379"/>
            <a:ext cx="14213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a</a:t>
            </a:r>
          </a:p>
        </p:txBody>
      </p:sp>
      <p:sp>
        <p:nvSpPr>
          <p:cNvPr id="4" name="TextBox 3">
            <a:extLst>
              <a:ext uri="{FF2B5EF4-FFF2-40B4-BE49-F238E27FC236}">
                <a16:creationId xmlns:a16="http://schemas.microsoft.com/office/drawing/2014/main" id="{F40CC47F-AA61-AEA7-5556-1813C8E775DD}"/>
              </a:ext>
            </a:extLst>
          </p:cNvPr>
          <p:cNvSpPr txBox="1"/>
          <p:nvPr/>
        </p:nvSpPr>
        <p:spPr>
          <a:xfrm>
            <a:off x="0" y="535379"/>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Pre - reading</a:t>
            </a:r>
          </a:p>
        </p:txBody>
      </p:sp>
      <p:sp>
        <p:nvSpPr>
          <p:cNvPr id="6" name="Rectangle 5">
            <a:extLst>
              <a:ext uri="{FF2B5EF4-FFF2-40B4-BE49-F238E27FC236}">
                <a16:creationId xmlns:a16="http://schemas.microsoft.com/office/drawing/2014/main" id="{C2E6C121-F578-5712-9461-498681B8F552}"/>
              </a:ext>
            </a:extLst>
          </p:cNvPr>
          <p:cNvSpPr/>
          <p:nvPr/>
        </p:nvSpPr>
        <p:spPr>
          <a:xfrm>
            <a:off x="468775" y="1218693"/>
            <a:ext cx="1123323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article about health. Which of the following is the best title for the passage? </a:t>
            </a:r>
            <a:br>
              <a:rPr lang="en-US" sz="3600" dirty="0"/>
            </a:br>
            <a:r>
              <a:rPr lang="en-US" sz="3600" i="1" dirty="0"/>
              <a:t>1. Health myths: what's </a:t>
            </a:r>
            <a:r>
              <a:rPr lang="en-US" sz="3600" i="1" dirty="0">
                <a:solidFill>
                  <a:srgbClr val="B881BC"/>
                </a:solidFill>
              </a:rPr>
              <a:t>harmful</a:t>
            </a:r>
            <a:r>
              <a:rPr lang="en-US" sz="3600" i="1" dirty="0"/>
              <a:t> and what's </a:t>
            </a:r>
            <a:r>
              <a:rPr lang="en-US" sz="3600" i="1" dirty="0">
                <a:solidFill>
                  <a:srgbClr val="B881BC"/>
                </a:solidFill>
              </a:rPr>
              <a:t>harmless</a:t>
            </a:r>
            <a:br>
              <a:rPr lang="en-US" sz="3600" i="1" dirty="0"/>
            </a:br>
            <a:r>
              <a:rPr lang="en-US" sz="3600" i="1" dirty="0"/>
              <a:t>2. Health myths that you should stop believing </a:t>
            </a:r>
          </a:p>
        </p:txBody>
      </p:sp>
      <p:sp>
        <p:nvSpPr>
          <p:cNvPr id="5" name="Flowchart: Connector 4">
            <a:extLst>
              <a:ext uri="{FF2B5EF4-FFF2-40B4-BE49-F238E27FC236}">
                <a16:creationId xmlns:a16="http://schemas.microsoft.com/office/drawing/2014/main" id="{6B967DD5-250D-4BBB-8940-FEF1EFCCCF70}"/>
              </a:ext>
            </a:extLst>
          </p:cNvPr>
          <p:cNvSpPr/>
          <p:nvPr/>
        </p:nvSpPr>
        <p:spPr>
          <a:xfrm>
            <a:off x="348232" y="2877153"/>
            <a:ext cx="748403" cy="748403"/>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BDA5B6-9B72-93B8-3FD2-E264BBF58A02}"/>
              </a:ext>
            </a:extLst>
          </p:cNvPr>
          <p:cNvSpPr txBox="1"/>
          <p:nvPr/>
        </p:nvSpPr>
        <p:spPr>
          <a:xfrm>
            <a:off x="2905246" y="535379"/>
            <a:ext cx="14213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b</a:t>
            </a:r>
          </a:p>
        </p:txBody>
      </p:sp>
      <p:sp>
        <p:nvSpPr>
          <p:cNvPr id="3" name="TextBox 2">
            <a:extLst>
              <a:ext uri="{FF2B5EF4-FFF2-40B4-BE49-F238E27FC236}">
                <a16:creationId xmlns:a16="http://schemas.microsoft.com/office/drawing/2014/main" id="{C1A91471-5D35-05DE-BAE5-86E675E30BE5}"/>
              </a:ext>
            </a:extLst>
          </p:cNvPr>
          <p:cNvSpPr txBox="1"/>
          <p:nvPr/>
        </p:nvSpPr>
        <p:spPr>
          <a:xfrm>
            <a:off x="0" y="535379"/>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 - reading</a:t>
            </a:r>
          </a:p>
        </p:txBody>
      </p:sp>
      <p:sp>
        <p:nvSpPr>
          <p:cNvPr id="4" name="Rectangle 3">
            <a:extLst>
              <a:ext uri="{FF2B5EF4-FFF2-40B4-BE49-F238E27FC236}">
                <a16:creationId xmlns:a16="http://schemas.microsoft.com/office/drawing/2014/main" id="{FEE8BF9A-EECA-560B-CB5D-48F5B81083A1}"/>
              </a:ext>
            </a:extLst>
          </p:cNvPr>
          <p:cNvSpPr/>
          <p:nvPr/>
        </p:nvSpPr>
        <p:spPr>
          <a:xfrm>
            <a:off x="4326641" y="505829"/>
            <a:ext cx="7745059"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 and circle True, False, or Doesn't say. </a:t>
            </a:r>
          </a:p>
        </p:txBody>
      </p:sp>
      <p:sp>
        <p:nvSpPr>
          <p:cNvPr id="5" name="TextBox 4">
            <a:extLst>
              <a:ext uri="{FF2B5EF4-FFF2-40B4-BE49-F238E27FC236}">
                <a16:creationId xmlns:a16="http://schemas.microsoft.com/office/drawing/2014/main" id="{79E6C3EF-9F85-9550-018F-BAD166366F66}"/>
              </a:ext>
            </a:extLst>
          </p:cNvPr>
          <p:cNvSpPr txBox="1"/>
          <p:nvPr/>
        </p:nvSpPr>
        <p:spPr>
          <a:xfrm>
            <a:off x="491358" y="1842696"/>
            <a:ext cx="11846311" cy="1474571"/>
          </a:xfrm>
          <a:prstGeom prst="rect">
            <a:avLst/>
          </a:prstGeom>
          <a:noFill/>
        </p:spPr>
        <p:txBody>
          <a:bodyPr wrap="square">
            <a:spAutoFit/>
          </a:bodyPr>
          <a:lstStyle/>
          <a:p>
            <a:pPr marL="514350" indent="-514350">
              <a:lnSpc>
                <a:spcPct val="130000"/>
              </a:lnSpc>
              <a:buAutoNum type="arabicPeriod"/>
            </a:pPr>
            <a:r>
              <a:rPr lang="en-US" sz="3600" dirty="0">
                <a:solidFill>
                  <a:srgbClr val="242021"/>
                </a:solidFill>
              </a:rPr>
              <a:t>We need special diets to help detox our bodies. </a:t>
            </a:r>
          </a:p>
          <a:p>
            <a:pPr>
              <a:lnSpc>
                <a:spcPct val="130000"/>
              </a:lnSpc>
            </a:pPr>
            <a:r>
              <a:rPr lang="en-US" sz="3600" dirty="0">
                <a:solidFill>
                  <a:srgbClr val="242021"/>
                </a:solidFill>
              </a:rPr>
              <a:t>True 				False 			Doesn't say </a:t>
            </a:r>
          </a:p>
        </p:txBody>
      </p:sp>
      <p:sp>
        <p:nvSpPr>
          <p:cNvPr id="7" name="TextBox 6">
            <a:extLst>
              <a:ext uri="{FF2B5EF4-FFF2-40B4-BE49-F238E27FC236}">
                <a16:creationId xmlns:a16="http://schemas.microsoft.com/office/drawing/2014/main" id="{52F1888F-C60F-334A-5608-780FA41E5A50}"/>
              </a:ext>
            </a:extLst>
          </p:cNvPr>
          <p:cNvSpPr txBox="1"/>
          <p:nvPr/>
        </p:nvSpPr>
        <p:spPr>
          <a:xfrm>
            <a:off x="491358" y="4241941"/>
            <a:ext cx="11209283" cy="1077218"/>
          </a:xfrm>
          <a:prstGeom prst="rect">
            <a:avLst/>
          </a:prstGeom>
          <a:solidFill>
            <a:srgbClr val="D2F4F3"/>
          </a:solidFill>
        </p:spPr>
        <p:txBody>
          <a:bodyPr wrap="square">
            <a:spAutoFit/>
          </a:bodyPr>
          <a:lstStyle/>
          <a:p>
            <a:r>
              <a:rPr lang="en-US" sz="3200" dirty="0">
                <a:solidFill>
                  <a:srgbClr val="242021"/>
                </a:solidFill>
              </a:rPr>
              <a:t>From not eating to only drinking juice, these detox diets can be harmful because you won't get enough calories and nutrients.</a:t>
            </a:r>
            <a:endParaRPr lang="en-US" sz="3200" dirty="0"/>
          </a:p>
        </p:txBody>
      </p:sp>
      <p:cxnSp>
        <p:nvCxnSpPr>
          <p:cNvPr id="8" name="Straight Connector 7">
            <a:extLst>
              <a:ext uri="{FF2B5EF4-FFF2-40B4-BE49-F238E27FC236}">
                <a16:creationId xmlns:a16="http://schemas.microsoft.com/office/drawing/2014/main" id="{6509D29D-835F-AFCA-C318-BC784CD99FF7}"/>
              </a:ext>
            </a:extLst>
          </p:cNvPr>
          <p:cNvCxnSpPr>
            <a:cxnSpLocks/>
          </p:cNvCxnSpPr>
          <p:nvPr/>
        </p:nvCxnSpPr>
        <p:spPr>
          <a:xfrm flipH="1">
            <a:off x="581492" y="4757336"/>
            <a:ext cx="10634501"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C7C60C8-364D-1385-9F9A-AB6F9A9D3A84}"/>
              </a:ext>
            </a:extLst>
          </p:cNvPr>
          <p:cNvCxnSpPr>
            <a:cxnSpLocks/>
          </p:cNvCxnSpPr>
          <p:nvPr/>
        </p:nvCxnSpPr>
        <p:spPr>
          <a:xfrm flipH="1">
            <a:off x="581493" y="5224263"/>
            <a:ext cx="10214844"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sp>
        <p:nvSpPr>
          <p:cNvPr id="15" name="Flowchart: Connector 14">
            <a:extLst>
              <a:ext uri="{FF2B5EF4-FFF2-40B4-BE49-F238E27FC236}">
                <a16:creationId xmlns:a16="http://schemas.microsoft.com/office/drawing/2014/main" id="{4420D549-87EC-411C-B395-2F4C1547F656}"/>
              </a:ext>
            </a:extLst>
          </p:cNvPr>
          <p:cNvSpPr/>
          <p:nvPr/>
        </p:nvSpPr>
        <p:spPr>
          <a:xfrm>
            <a:off x="5111171" y="2596881"/>
            <a:ext cx="1155488" cy="748403"/>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37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BDA5B6-9B72-93B8-3FD2-E264BBF58A02}"/>
              </a:ext>
            </a:extLst>
          </p:cNvPr>
          <p:cNvSpPr txBox="1"/>
          <p:nvPr/>
        </p:nvSpPr>
        <p:spPr>
          <a:xfrm>
            <a:off x="2905246" y="535379"/>
            <a:ext cx="14213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b</a:t>
            </a:r>
          </a:p>
        </p:txBody>
      </p:sp>
      <p:sp>
        <p:nvSpPr>
          <p:cNvPr id="3" name="TextBox 2">
            <a:extLst>
              <a:ext uri="{FF2B5EF4-FFF2-40B4-BE49-F238E27FC236}">
                <a16:creationId xmlns:a16="http://schemas.microsoft.com/office/drawing/2014/main" id="{C1A91471-5D35-05DE-BAE5-86E675E30BE5}"/>
              </a:ext>
            </a:extLst>
          </p:cNvPr>
          <p:cNvSpPr txBox="1"/>
          <p:nvPr/>
        </p:nvSpPr>
        <p:spPr>
          <a:xfrm>
            <a:off x="0" y="535379"/>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 - reading</a:t>
            </a:r>
          </a:p>
        </p:txBody>
      </p:sp>
      <p:sp>
        <p:nvSpPr>
          <p:cNvPr id="4" name="Rectangle 3">
            <a:extLst>
              <a:ext uri="{FF2B5EF4-FFF2-40B4-BE49-F238E27FC236}">
                <a16:creationId xmlns:a16="http://schemas.microsoft.com/office/drawing/2014/main" id="{FEE8BF9A-EECA-560B-CB5D-48F5B81083A1}"/>
              </a:ext>
            </a:extLst>
          </p:cNvPr>
          <p:cNvSpPr/>
          <p:nvPr/>
        </p:nvSpPr>
        <p:spPr>
          <a:xfrm>
            <a:off x="4326641" y="505829"/>
            <a:ext cx="7745059"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 and circle True, False, or Doesn't say. </a:t>
            </a:r>
          </a:p>
        </p:txBody>
      </p:sp>
      <p:sp>
        <p:nvSpPr>
          <p:cNvPr id="5" name="TextBox 4">
            <a:extLst>
              <a:ext uri="{FF2B5EF4-FFF2-40B4-BE49-F238E27FC236}">
                <a16:creationId xmlns:a16="http://schemas.microsoft.com/office/drawing/2014/main" id="{79E6C3EF-9F85-9550-018F-BAD166366F66}"/>
              </a:ext>
            </a:extLst>
          </p:cNvPr>
          <p:cNvSpPr txBox="1"/>
          <p:nvPr/>
        </p:nvSpPr>
        <p:spPr>
          <a:xfrm>
            <a:off x="491358" y="1842696"/>
            <a:ext cx="11846311" cy="2194768"/>
          </a:xfrm>
          <a:prstGeom prst="rect">
            <a:avLst/>
          </a:prstGeom>
          <a:noFill/>
        </p:spPr>
        <p:txBody>
          <a:bodyPr wrap="square">
            <a:spAutoFit/>
          </a:bodyPr>
          <a:lstStyle/>
          <a:p>
            <a:pPr>
              <a:lnSpc>
                <a:spcPct val="130000"/>
              </a:lnSpc>
            </a:pPr>
            <a:r>
              <a:rPr lang="en-US" sz="3600" dirty="0">
                <a:solidFill>
                  <a:srgbClr val="242021"/>
                </a:solidFill>
              </a:rPr>
              <a:t>2. We should eat lots of fruit and vegetables to keep our bodies strong. </a:t>
            </a:r>
          </a:p>
          <a:p>
            <a:pPr>
              <a:lnSpc>
                <a:spcPct val="130000"/>
              </a:lnSpc>
            </a:pPr>
            <a:r>
              <a:rPr lang="en-US" sz="3600" dirty="0">
                <a:solidFill>
                  <a:srgbClr val="242021"/>
                </a:solidFill>
              </a:rPr>
              <a:t>True 				False 			Doesn't say </a:t>
            </a:r>
          </a:p>
        </p:txBody>
      </p:sp>
      <p:sp>
        <p:nvSpPr>
          <p:cNvPr id="7" name="TextBox 6">
            <a:extLst>
              <a:ext uri="{FF2B5EF4-FFF2-40B4-BE49-F238E27FC236}">
                <a16:creationId xmlns:a16="http://schemas.microsoft.com/office/drawing/2014/main" id="{52F1888F-C60F-334A-5608-780FA41E5A50}"/>
              </a:ext>
            </a:extLst>
          </p:cNvPr>
          <p:cNvSpPr txBox="1"/>
          <p:nvPr/>
        </p:nvSpPr>
        <p:spPr>
          <a:xfrm>
            <a:off x="491358" y="4241941"/>
            <a:ext cx="11209283" cy="1569660"/>
          </a:xfrm>
          <a:prstGeom prst="rect">
            <a:avLst/>
          </a:prstGeom>
          <a:solidFill>
            <a:srgbClr val="D2F4F3"/>
          </a:solidFill>
        </p:spPr>
        <p:txBody>
          <a:bodyPr wrap="square">
            <a:spAutoFit/>
          </a:bodyPr>
          <a:lstStyle/>
          <a:p>
            <a:pPr algn="just"/>
            <a:r>
              <a:rPr lang="en-US" sz="3200" b="1" dirty="0">
                <a:solidFill>
                  <a:srgbClr val="242021"/>
                </a:solidFill>
              </a:rPr>
              <a:t>You need to detox your body.</a:t>
            </a:r>
          </a:p>
          <a:p>
            <a:pPr algn="just"/>
            <a:r>
              <a:rPr lang="en-US" sz="3200" b="1" dirty="0">
                <a:solidFill>
                  <a:srgbClr val="242021"/>
                </a:solidFill>
              </a:rPr>
              <a:t>Fat-free diets are healthy.</a:t>
            </a:r>
          </a:p>
          <a:p>
            <a:pPr algn="just"/>
            <a:r>
              <a:rPr lang="en-US" sz="3200" b="1" dirty="0">
                <a:solidFill>
                  <a:srgbClr val="242021"/>
                </a:solidFill>
              </a:rPr>
              <a:t>You shouldn't use products that have chemicals.</a:t>
            </a:r>
          </a:p>
        </p:txBody>
      </p:sp>
      <p:cxnSp>
        <p:nvCxnSpPr>
          <p:cNvPr id="8" name="Straight Connector 7">
            <a:extLst>
              <a:ext uri="{FF2B5EF4-FFF2-40B4-BE49-F238E27FC236}">
                <a16:creationId xmlns:a16="http://schemas.microsoft.com/office/drawing/2014/main" id="{6509D29D-835F-AFCA-C318-BC784CD99FF7}"/>
              </a:ext>
            </a:extLst>
          </p:cNvPr>
          <p:cNvCxnSpPr>
            <a:cxnSpLocks/>
          </p:cNvCxnSpPr>
          <p:nvPr/>
        </p:nvCxnSpPr>
        <p:spPr>
          <a:xfrm flipH="1">
            <a:off x="581493" y="4757336"/>
            <a:ext cx="4936991"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C7C60C8-364D-1385-9F9A-AB6F9A9D3A84}"/>
              </a:ext>
            </a:extLst>
          </p:cNvPr>
          <p:cNvCxnSpPr>
            <a:cxnSpLocks/>
          </p:cNvCxnSpPr>
          <p:nvPr/>
        </p:nvCxnSpPr>
        <p:spPr>
          <a:xfrm flipH="1">
            <a:off x="581493" y="5224263"/>
            <a:ext cx="4359475"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sp>
        <p:nvSpPr>
          <p:cNvPr id="15" name="Flowchart: Connector 14">
            <a:extLst>
              <a:ext uri="{FF2B5EF4-FFF2-40B4-BE49-F238E27FC236}">
                <a16:creationId xmlns:a16="http://schemas.microsoft.com/office/drawing/2014/main" id="{4420D549-87EC-411C-B395-2F4C1547F656}"/>
              </a:ext>
            </a:extLst>
          </p:cNvPr>
          <p:cNvSpPr/>
          <p:nvPr/>
        </p:nvSpPr>
        <p:spPr>
          <a:xfrm>
            <a:off x="8608349" y="3284507"/>
            <a:ext cx="2607643" cy="785041"/>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8705F6F-D298-403D-A2D7-869CB3A3CC20}"/>
              </a:ext>
            </a:extLst>
          </p:cNvPr>
          <p:cNvCxnSpPr>
            <a:cxnSpLocks/>
          </p:cNvCxnSpPr>
          <p:nvPr/>
        </p:nvCxnSpPr>
        <p:spPr>
          <a:xfrm flipH="1">
            <a:off x="581494" y="5729589"/>
            <a:ext cx="8026855"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11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56657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796130" y="2577385"/>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799239" y="448395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11682" y="5550753"/>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54155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BDA5B6-9B72-93B8-3FD2-E264BBF58A02}"/>
              </a:ext>
            </a:extLst>
          </p:cNvPr>
          <p:cNvSpPr txBox="1"/>
          <p:nvPr/>
        </p:nvSpPr>
        <p:spPr>
          <a:xfrm>
            <a:off x="2905246" y="535379"/>
            <a:ext cx="14213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b</a:t>
            </a:r>
          </a:p>
        </p:txBody>
      </p:sp>
      <p:sp>
        <p:nvSpPr>
          <p:cNvPr id="3" name="TextBox 2">
            <a:extLst>
              <a:ext uri="{FF2B5EF4-FFF2-40B4-BE49-F238E27FC236}">
                <a16:creationId xmlns:a16="http://schemas.microsoft.com/office/drawing/2014/main" id="{C1A91471-5D35-05DE-BAE5-86E675E30BE5}"/>
              </a:ext>
            </a:extLst>
          </p:cNvPr>
          <p:cNvSpPr txBox="1"/>
          <p:nvPr/>
        </p:nvSpPr>
        <p:spPr>
          <a:xfrm>
            <a:off x="0" y="535379"/>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 - reading</a:t>
            </a:r>
          </a:p>
        </p:txBody>
      </p:sp>
      <p:sp>
        <p:nvSpPr>
          <p:cNvPr id="4" name="Rectangle 3">
            <a:extLst>
              <a:ext uri="{FF2B5EF4-FFF2-40B4-BE49-F238E27FC236}">
                <a16:creationId xmlns:a16="http://schemas.microsoft.com/office/drawing/2014/main" id="{FEE8BF9A-EECA-560B-CB5D-48F5B81083A1}"/>
              </a:ext>
            </a:extLst>
          </p:cNvPr>
          <p:cNvSpPr/>
          <p:nvPr/>
        </p:nvSpPr>
        <p:spPr>
          <a:xfrm>
            <a:off x="4326641" y="505829"/>
            <a:ext cx="7745059"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 and circle True, False, or Doesn't say. </a:t>
            </a:r>
          </a:p>
        </p:txBody>
      </p:sp>
      <p:sp>
        <p:nvSpPr>
          <p:cNvPr id="5" name="TextBox 4">
            <a:extLst>
              <a:ext uri="{FF2B5EF4-FFF2-40B4-BE49-F238E27FC236}">
                <a16:creationId xmlns:a16="http://schemas.microsoft.com/office/drawing/2014/main" id="{79E6C3EF-9F85-9550-018F-BAD166366F66}"/>
              </a:ext>
            </a:extLst>
          </p:cNvPr>
          <p:cNvSpPr txBox="1"/>
          <p:nvPr/>
        </p:nvSpPr>
        <p:spPr>
          <a:xfrm>
            <a:off x="491358" y="1842696"/>
            <a:ext cx="11846311" cy="1474571"/>
          </a:xfrm>
          <a:prstGeom prst="rect">
            <a:avLst/>
          </a:prstGeom>
          <a:noFill/>
        </p:spPr>
        <p:txBody>
          <a:bodyPr wrap="square">
            <a:spAutoFit/>
          </a:bodyPr>
          <a:lstStyle/>
          <a:p>
            <a:pPr>
              <a:lnSpc>
                <a:spcPct val="130000"/>
              </a:lnSpc>
            </a:pPr>
            <a:r>
              <a:rPr lang="en-US" sz="3600" dirty="0">
                <a:solidFill>
                  <a:srgbClr val="242021"/>
                </a:solidFill>
              </a:rPr>
              <a:t>3. Fat doesn't help your organs stay healthy.  </a:t>
            </a:r>
          </a:p>
          <a:p>
            <a:pPr>
              <a:lnSpc>
                <a:spcPct val="130000"/>
              </a:lnSpc>
            </a:pPr>
            <a:r>
              <a:rPr lang="en-US" sz="3600" dirty="0">
                <a:solidFill>
                  <a:srgbClr val="242021"/>
                </a:solidFill>
              </a:rPr>
              <a:t>True 				False 			Doesn't say </a:t>
            </a:r>
          </a:p>
        </p:txBody>
      </p:sp>
      <p:sp>
        <p:nvSpPr>
          <p:cNvPr id="7" name="TextBox 6">
            <a:extLst>
              <a:ext uri="{FF2B5EF4-FFF2-40B4-BE49-F238E27FC236}">
                <a16:creationId xmlns:a16="http://schemas.microsoft.com/office/drawing/2014/main" id="{52F1888F-C60F-334A-5608-780FA41E5A50}"/>
              </a:ext>
            </a:extLst>
          </p:cNvPr>
          <p:cNvSpPr txBox="1"/>
          <p:nvPr/>
        </p:nvSpPr>
        <p:spPr>
          <a:xfrm>
            <a:off x="433138" y="4241941"/>
            <a:ext cx="11267504" cy="2062103"/>
          </a:xfrm>
          <a:prstGeom prst="rect">
            <a:avLst/>
          </a:prstGeom>
          <a:solidFill>
            <a:srgbClr val="D2F4F3"/>
          </a:solidFill>
        </p:spPr>
        <p:txBody>
          <a:bodyPr wrap="square">
            <a:spAutoFit/>
          </a:bodyPr>
          <a:lstStyle/>
          <a:p>
            <a:pPr algn="just"/>
            <a:r>
              <a:rPr lang="en-US" sz="3200" dirty="0">
                <a:solidFill>
                  <a:srgbClr val="242021"/>
                </a:solidFill>
              </a:rPr>
              <a:t>Your body needs fat to protect its organs, and fat helps you get the </a:t>
            </a:r>
            <a:r>
              <a:rPr lang="en-US" sz="3200" b="1" dirty="0">
                <a:solidFill>
                  <a:srgbClr val="B881BC"/>
                </a:solidFill>
              </a:rPr>
              <a:t>benefits</a:t>
            </a:r>
            <a:r>
              <a:rPr lang="en-US" sz="3200" dirty="0">
                <a:solidFill>
                  <a:srgbClr val="242021"/>
                </a:solidFill>
              </a:rPr>
              <a:t> from some vitamins. Fat also helps you feel full for longer. Of course, too much fat is also bad. The WHO suggests getting less than 30% of your calories from fat.</a:t>
            </a:r>
            <a:endParaRPr lang="en-US" sz="3200" b="1" dirty="0">
              <a:solidFill>
                <a:srgbClr val="242021"/>
              </a:solidFill>
            </a:endParaRPr>
          </a:p>
        </p:txBody>
      </p:sp>
      <p:cxnSp>
        <p:nvCxnSpPr>
          <p:cNvPr id="8" name="Straight Connector 7">
            <a:extLst>
              <a:ext uri="{FF2B5EF4-FFF2-40B4-BE49-F238E27FC236}">
                <a16:creationId xmlns:a16="http://schemas.microsoft.com/office/drawing/2014/main" id="{6509D29D-835F-AFCA-C318-BC784CD99FF7}"/>
              </a:ext>
            </a:extLst>
          </p:cNvPr>
          <p:cNvCxnSpPr>
            <a:cxnSpLocks/>
          </p:cNvCxnSpPr>
          <p:nvPr/>
        </p:nvCxnSpPr>
        <p:spPr>
          <a:xfrm flipH="1">
            <a:off x="608851" y="4725252"/>
            <a:ext cx="6658223"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C7C60C8-364D-1385-9F9A-AB6F9A9D3A84}"/>
              </a:ext>
            </a:extLst>
          </p:cNvPr>
          <p:cNvCxnSpPr>
            <a:cxnSpLocks/>
          </p:cNvCxnSpPr>
          <p:nvPr/>
        </p:nvCxnSpPr>
        <p:spPr>
          <a:xfrm flipH="1">
            <a:off x="581495" y="5208221"/>
            <a:ext cx="10920694"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sp>
        <p:nvSpPr>
          <p:cNvPr id="15" name="Flowchart: Connector 14">
            <a:extLst>
              <a:ext uri="{FF2B5EF4-FFF2-40B4-BE49-F238E27FC236}">
                <a16:creationId xmlns:a16="http://schemas.microsoft.com/office/drawing/2014/main" id="{4420D549-87EC-411C-B395-2F4C1547F656}"/>
              </a:ext>
            </a:extLst>
          </p:cNvPr>
          <p:cNvSpPr/>
          <p:nvPr/>
        </p:nvSpPr>
        <p:spPr>
          <a:xfrm>
            <a:off x="4214662" y="2578254"/>
            <a:ext cx="2607643" cy="785041"/>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63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BDA5B6-9B72-93B8-3FD2-E264BBF58A02}"/>
              </a:ext>
            </a:extLst>
          </p:cNvPr>
          <p:cNvSpPr txBox="1"/>
          <p:nvPr/>
        </p:nvSpPr>
        <p:spPr>
          <a:xfrm>
            <a:off x="2905246" y="535379"/>
            <a:ext cx="14213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b</a:t>
            </a:r>
          </a:p>
        </p:txBody>
      </p:sp>
      <p:sp>
        <p:nvSpPr>
          <p:cNvPr id="3" name="TextBox 2">
            <a:extLst>
              <a:ext uri="{FF2B5EF4-FFF2-40B4-BE49-F238E27FC236}">
                <a16:creationId xmlns:a16="http://schemas.microsoft.com/office/drawing/2014/main" id="{C1A91471-5D35-05DE-BAE5-86E675E30BE5}"/>
              </a:ext>
            </a:extLst>
          </p:cNvPr>
          <p:cNvSpPr txBox="1"/>
          <p:nvPr/>
        </p:nvSpPr>
        <p:spPr>
          <a:xfrm>
            <a:off x="0" y="535379"/>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 - reading</a:t>
            </a:r>
          </a:p>
        </p:txBody>
      </p:sp>
      <p:sp>
        <p:nvSpPr>
          <p:cNvPr id="4" name="Rectangle 3">
            <a:extLst>
              <a:ext uri="{FF2B5EF4-FFF2-40B4-BE49-F238E27FC236}">
                <a16:creationId xmlns:a16="http://schemas.microsoft.com/office/drawing/2014/main" id="{FEE8BF9A-EECA-560B-CB5D-48F5B81083A1}"/>
              </a:ext>
            </a:extLst>
          </p:cNvPr>
          <p:cNvSpPr/>
          <p:nvPr/>
        </p:nvSpPr>
        <p:spPr>
          <a:xfrm>
            <a:off x="4326641" y="505829"/>
            <a:ext cx="7745059"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 and circle True, False, or Doesn't say. </a:t>
            </a:r>
          </a:p>
        </p:txBody>
      </p:sp>
      <p:sp>
        <p:nvSpPr>
          <p:cNvPr id="5" name="TextBox 4">
            <a:extLst>
              <a:ext uri="{FF2B5EF4-FFF2-40B4-BE49-F238E27FC236}">
                <a16:creationId xmlns:a16="http://schemas.microsoft.com/office/drawing/2014/main" id="{79E6C3EF-9F85-9550-018F-BAD166366F66}"/>
              </a:ext>
            </a:extLst>
          </p:cNvPr>
          <p:cNvSpPr txBox="1"/>
          <p:nvPr/>
        </p:nvSpPr>
        <p:spPr>
          <a:xfrm>
            <a:off x="427190" y="1842696"/>
            <a:ext cx="11846311" cy="1474571"/>
          </a:xfrm>
          <a:prstGeom prst="rect">
            <a:avLst/>
          </a:prstGeom>
          <a:noFill/>
        </p:spPr>
        <p:txBody>
          <a:bodyPr wrap="square">
            <a:spAutoFit/>
          </a:bodyPr>
          <a:lstStyle/>
          <a:p>
            <a:pPr>
              <a:lnSpc>
                <a:spcPct val="130000"/>
              </a:lnSpc>
            </a:pPr>
            <a:r>
              <a:rPr lang="en-US" sz="3600" dirty="0">
                <a:solidFill>
                  <a:srgbClr val="242021"/>
                </a:solidFill>
              </a:rPr>
              <a:t>4. We shouldn't eat anything that contains more than 30% fat.  </a:t>
            </a:r>
          </a:p>
          <a:p>
            <a:pPr>
              <a:lnSpc>
                <a:spcPct val="130000"/>
              </a:lnSpc>
            </a:pPr>
            <a:r>
              <a:rPr lang="en-US" sz="3600" dirty="0">
                <a:solidFill>
                  <a:srgbClr val="242021"/>
                </a:solidFill>
              </a:rPr>
              <a:t>True 				False 			Doesn't say </a:t>
            </a:r>
          </a:p>
        </p:txBody>
      </p:sp>
      <p:sp>
        <p:nvSpPr>
          <p:cNvPr id="7" name="TextBox 6">
            <a:extLst>
              <a:ext uri="{FF2B5EF4-FFF2-40B4-BE49-F238E27FC236}">
                <a16:creationId xmlns:a16="http://schemas.microsoft.com/office/drawing/2014/main" id="{52F1888F-C60F-334A-5608-780FA41E5A50}"/>
              </a:ext>
            </a:extLst>
          </p:cNvPr>
          <p:cNvSpPr txBox="1"/>
          <p:nvPr/>
        </p:nvSpPr>
        <p:spPr>
          <a:xfrm>
            <a:off x="433138" y="4241941"/>
            <a:ext cx="11267504" cy="2062103"/>
          </a:xfrm>
          <a:prstGeom prst="rect">
            <a:avLst/>
          </a:prstGeom>
          <a:solidFill>
            <a:srgbClr val="D2F4F3"/>
          </a:solidFill>
        </p:spPr>
        <p:txBody>
          <a:bodyPr wrap="square">
            <a:spAutoFit/>
          </a:bodyPr>
          <a:lstStyle/>
          <a:p>
            <a:pPr algn="just"/>
            <a:r>
              <a:rPr lang="en-US" sz="3200" dirty="0">
                <a:solidFill>
                  <a:srgbClr val="242021"/>
                </a:solidFill>
              </a:rPr>
              <a:t>Your body needs fat to protect its organs, and fat helps you get the </a:t>
            </a:r>
            <a:r>
              <a:rPr lang="en-US" sz="3200" b="1" dirty="0">
                <a:solidFill>
                  <a:srgbClr val="B881BC"/>
                </a:solidFill>
              </a:rPr>
              <a:t>benefits</a:t>
            </a:r>
            <a:r>
              <a:rPr lang="en-US" sz="3200" dirty="0">
                <a:solidFill>
                  <a:srgbClr val="242021"/>
                </a:solidFill>
              </a:rPr>
              <a:t> from some vitamins. Fat also helps you feel full for longer. Of course, too much fat is also bad. The WHO suggests getting less than 30% of your calories from fat.</a:t>
            </a:r>
            <a:endParaRPr lang="en-US" sz="3200" b="1" dirty="0">
              <a:solidFill>
                <a:srgbClr val="242021"/>
              </a:solidFill>
            </a:endParaRPr>
          </a:p>
        </p:txBody>
      </p:sp>
      <p:cxnSp>
        <p:nvCxnSpPr>
          <p:cNvPr id="8" name="Straight Connector 7">
            <a:extLst>
              <a:ext uri="{FF2B5EF4-FFF2-40B4-BE49-F238E27FC236}">
                <a16:creationId xmlns:a16="http://schemas.microsoft.com/office/drawing/2014/main" id="{6509D29D-835F-AFCA-C318-BC784CD99FF7}"/>
              </a:ext>
            </a:extLst>
          </p:cNvPr>
          <p:cNvCxnSpPr>
            <a:cxnSpLocks/>
          </p:cNvCxnSpPr>
          <p:nvPr/>
        </p:nvCxnSpPr>
        <p:spPr>
          <a:xfrm flipH="1">
            <a:off x="6593305" y="5703820"/>
            <a:ext cx="5075254"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C7C60C8-364D-1385-9F9A-AB6F9A9D3A84}"/>
              </a:ext>
            </a:extLst>
          </p:cNvPr>
          <p:cNvCxnSpPr>
            <a:cxnSpLocks/>
          </p:cNvCxnSpPr>
          <p:nvPr/>
        </p:nvCxnSpPr>
        <p:spPr>
          <a:xfrm flipH="1">
            <a:off x="558417" y="6186789"/>
            <a:ext cx="5537583"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sp>
        <p:nvSpPr>
          <p:cNvPr id="15" name="Flowchart: Connector 14">
            <a:extLst>
              <a:ext uri="{FF2B5EF4-FFF2-40B4-BE49-F238E27FC236}">
                <a16:creationId xmlns:a16="http://schemas.microsoft.com/office/drawing/2014/main" id="{4420D549-87EC-411C-B395-2F4C1547F656}"/>
              </a:ext>
            </a:extLst>
          </p:cNvPr>
          <p:cNvSpPr/>
          <p:nvPr/>
        </p:nvSpPr>
        <p:spPr>
          <a:xfrm>
            <a:off x="8513947" y="2579964"/>
            <a:ext cx="2607643" cy="785041"/>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00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BDA5B6-9B72-93B8-3FD2-E264BBF58A02}"/>
              </a:ext>
            </a:extLst>
          </p:cNvPr>
          <p:cNvSpPr txBox="1"/>
          <p:nvPr/>
        </p:nvSpPr>
        <p:spPr>
          <a:xfrm>
            <a:off x="2905246" y="535379"/>
            <a:ext cx="14213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b</a:t>
            </a:r>
          </a:p>
        </p:txBody>
      </p:sp>
      <p:sp>
        <p:nvSpPr>
          <p:cNvPr id="3" name="TextBox 2">
            <a:extLst>
              <a:ext uri="{FF2B5EF4-FFF2-40B4-BE49-F238E27FC236}">
                <a16:creationId xmlns:a16="http://schemas.microsoft.com/office/drawing/2014/main" id="{C1A91471-5D35-05DE-BAE5-86E675E30BE5}"/>
              </a:ext>
            </a:extLst>
          </p:cNvPr>
          <p:cNvSpPr txBox="1"/>
          <p:nvPr/>
        </p:nvSpPr>
        <p:spPr>
          <a:xfrm>
            <a:off x="0" y="535379"/>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 - reading</a:t>
            </a:r>
          </a:p>
        </p:txBody>
      </p:sp>
      <p:sp>
        <p:nvSpPr>
          <p:cNvPr id="4" name="Rectangle 3">
            <a:extLst>
              <a:ext uri="{FF2B5EF4-FFF2-40B4-BE49-F238E27FC236}">
                <a16:creationId xmlns:a16="http://schemas.microsoft.com/office/drawing/2014/main" id="{FEE8BF9A-EECA-560B-CB5D-48F5B81083A1}"/>
              </a:ext>
            </a:extLst>
          </p:cNvPr>
          <p:cNvSpPr/>
          <p:nvPr/>
        </p:nvSpPr>
        <p:spPr>
          <a:xfrm>
            <a:off x="4326641" y="505829"/>
            <a:ext cx="7745059"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read and circle True, False, or Doesn't say. </a:t>
            </a:r>
          </a:p>
        </p:txBody>
      </p:sp>
      <p:sp>
        <p:nvSpPr>
          <p:cNvPr id="5" name="TextBox 4">
            <a:extLst>
              <a:ext uri="{FF2B5EF4-FFF2-40B4-BE49-F238E27FC236}">
                <a16:creationId xmlns:a16="http://schemas.microsoft.com/office/drawing/2014/main" id="{79E6C3EF-9F85-9550-018F-BAD166366F66}"/>
              </a:ext>
            </a:extLst>
          </p:cNvPr>
          <p:cNvSpPr txBox="1"/>
          <p:nvPr/>
        </p:nvSpPr>
        <p:spPr>
          <a:xfrm>
            <a:off x="427190" y="1842696"/>
            <a:ext cx="11846311" cy="1474571"/>
          </a:xfrm>
          <a:prstGeom prst="rect">
            <a:avLst/>
          </a:prstGeom>
          <a:noFill/>
        </p:spPr>
        <p:txBody>
          <a:bodyPr wrap="square">
            <a:spAutoFit/>
          </a:bodyPr>
          <a:lstStyle/>
          <a:p>
            <a:pPr>
              <a:lnSpc>
                <a:spcPct val="130000"/>
              </a:lnSpc>
            </a:pPr>
            <a:r>
              <a:rPr lang="en-US" sz="3600" dirty="0">
                <a:solidFill>
                  <a:srgbClr val="242021"/>
                </a:solidFill>
              </a:rPr>
              <a:t>4. Products that are natural are also full of chemicals. </a:t>
            </a:r>
          </a:p>
          <a:p>
            <a:pPr>
              <a:lnSpc>
                <a:spcPct val="130000"/>
              </a:lnSpc>
            </a:pPr>
            <a:r>
              <a:rPr lang="en-US" sz="3600" dirty="0">
                <a:solidFill>
                  <a:srgbClr val="242021"/>
                </a:solidFill>
              </a:rPr>
              <a:t>True 				False 			Doesn't say </a:t>
            </a:r>
          </a:p>
        </p:txBody>
      </p:sp>
      <p:sp>
        <p:nvSpPr>
          <p:cNvPr id="7" name="TextBox 6">
            <a:extLst>
              <a:ext uri="{FF2B5EF4-FFF2-40B4-BE49-F238E27FC236}">
                <a16:creationId xmlns:a16="http://schemas.microsoft.com/office/drawing/2014/main" id="{52F1888F-C60F-334A-5608-780FA41E5A50}"/>
              </a:ext>
            </a:extLst>
          </p:cNvPr>
          <p:cNvSpPr txBox="1"/>
          <p:nvPr/>
        </p:nvSpPr>
        <p:spPr>
          <a:xfrm>
            <a:off x="433138" y="4241941"/>
            <a:ext cx="11267504" cy="2062103"/>
          </a:xfrm>
          <a:prstGeom prst="rect">
            <a:avLst/>
          </a:prstGeom>
          <a:solidFill>
            <a:srgbClr val="D2F4F3"/>
          </a:solidFill>
        </p:spPr>
        <p:txBody>
          <a:bodyPr wrap="square">
            <a:spAutoFit/>
          </a:bodyPr>
          <a:lstStyle/>
          <a:p>
            <a:pPr algn="just"/>
            <a:r>
              <a:rPr lang="en-US" sz="3200" b="1" dirty="0">
                <a:solidFill>
                  <a:srgbClr val="242021"/>
                </a:solidFill>
              </a:rPr>
              <a:t>You shouldn't use products that have chemicals.</a:t>
            </a:r>
          </a:p>
          <a:p>
            <a:pPr algn="just"/>
            <a:r>
              <a:rPr lang="en-US" sz="3200" dirty="0">
                <a:solidFill>
                  <a:srgbClr val="242021"/>
                </a:solidFill>
              </a:rPr>
              <a:t>Your food and your body are mostly chemicals. Some people suggest using </a:t>
            </a:r>
            <a:r>
              <a:rPr lang="en-US" sz="3200" b="1" dirty="0">
                <a:solidFill>
                  <a:srgbClr val="B881BC"/>
                </a:solidFill>
              </a:rPr>
              <a:t>natural</a:t>
            </a:r>
            <a:r>
              <a:rPr lang="en-US" sz="3200" dirty="0">
                <a:solidFill>
                  <a:srgbClr val="242021"/>
                </a:solidFill>
              </a:rPr>
              <a:t> products, but they are also full of chemicals. There are good and bad chemicals.</a:t>
            </a:r>
            <a:endParaRPr lang="en-US" sz="3200" b="1" dirty="0">
              <a:solidFill>
                <a:srgbClr val="242021"/>
              </a:solidFill>
            </a:endParaRPr>
          </a:p>
        </p:txBody>
      </p:sp>
      <p:cxnSp>
        <p:nvCxnSpPr>
          <p:cNvPr id="8" name="Straight Connector 7">
            <a:extLst>
              <a:ext uri="{FF2B5EF4-FFF2-40B4-BE49-F238E27FC236}">
                <a16:creationId xmlns:a16="http://schemas.microsoft.com/office/drawing/2014/main" id="{6509D29D-835F-AFCA-C318-BC784CD99FF7}"/>
              </a:ext>
            </a:extLst>
          </p:cNvPr>
          <p:cNvCxnSpPr>
            <a:cxnSpLocks/>
          </p:cNvCxnSpPr>
          <p:nvPr/>
        </p:nvCxnSpPr>
        <p:spPr>
          <a:xfrm flipH="1">
            <a:off x="558417" y="5687778"/>
            <a:ext cx="10927730"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C7C60C8-364D-1385-9F9A-AB6F9A9D3A84}"/>
              </a:ext>
            </a:extLst>
          </p:cNvPr>
          <p:cNvCxnSpPr>
            <a:cxnSpLocks/>
          </p:cNvCxnSpPr>
          <p:nvPr/>
        </p:nvCxnSpPr>
        <p:spPr>
          <a:xfrm flipH="1">
            <a:off x="558417" y="6186789"/>
            <a:ext cx="5537583" cy="0"/>
          </a:xfrm>
          <a:prstGeom prst="line">
            <a:avLst/>
          </a:prstGeom>
          <a:ln w="38100" cmpd="sng">
            <a:solidFill>
              <a:srgbClr val="FF0000"/>
            </a:solidFill>
          </a:ln>
        </p:spPr>
        <p:style>
          <a:lnRef idx="3">
            <a:schemeClr val="accent2"/>
          </a:lnRef>
          <a:fillRef idx="0">
            <a:schemeClr val="accent2"/>
          </a:fillRef>
          <a:effectRef idx="2">
            <a:schemeClr val="accent2"/>
          </a:effectRef>
          <a:fontRef idx="minor">
            <a:schemeClr val="tx1"/>
          </a:fontRef>
        </p:style>
      </p:cxnSp>
      <p:sp>
        <p:nvSpPr>
          <p:cNvPr id="15" name="Flowchart: Connector 14">
            <a:extLst>
              <a:ext uri="{FF2B5EF4-FFF2-40B4-BE49-F238E27FC236}">
                <a16:creationId xmlns:a16="http://schemas.microsoft.com/office/drawing/2014/main" id="{4420D549-87EC-411C-B395-2F4C1547F656}"/>
              </a:ext>
            </a:extLst>
          </p:cNvPr>
          <p:cNvSpPr/>
          <p:nvPr/>
        </p:nvSpPr>
        <p:spPr>
          <a:xfrm>
            <a:off x="245053" y="2596023"/>
            <a:ext cx="1407283" cy="785041"/>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94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F2615B-0330-E328-A86B-B782E27A41DE}"/>
              </a:ext>
            </a:extLst>
          </p:cNvPr>
          <p:cNvSpPr txBox="1"/>
          <p:nvPr/>
        </p:nvSpPr>
        <p:spPr>
          <a:xfrm>
            <a:off x="2905246" y="535379"/>
            <a:ext cx="14213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c</a:t>
            </a:r>
          </a:p>
        </p:txBody>
      </p:sp>
      <p:sp>
        <p:nvSpPr>
          <p:cNvPr id="3" name="TextBox 2">
            <a:extLst>
              <a:ext uri="{FF2B5EF4-FFF2-40B4-BE49-F238E27FC236}">
                <a16:creationId xmlns:a16="http://schemas.microsoft.com/office/drawing/2014/main" id="{8C31931D-E525-53B7-51AB-C829B3B4AE20}"/>
              </a:ext>
            </a:extLst>
          </p:cNvPr>
          <p:cNvSpPr txBox="1"/>
          <p:nvPr/>
        </p:nvSpPr>
        <p:spPr>
          <a:xfrm>
            <a:off x="0" y="535379"/>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 - reading</a:t>
            </a:r>
          </a:p>
        </p:txBody>
      </p:sp>
      <p:sp>
        <p:nvSpPr>
          <p:cNvPr id="4" name="Rectangle 3">
            <a:extLst>
              <a:ext uri="{FF2B5EF4-FFF2-40B4-BE49-F238E27FC236}">
                <a16:creationId xmlns:a16="http://schemas.microsoft.com/office/drawing/2014/main" id="{B0613B13-17FE-8C56-ABB7-9310BB3D3834}"/>
              </a:ext>
            </a:extLst>
          </p:cNvPr>
          <p:cNvSpPr/>
          <p:nvPr/>
        </p:nvSpPr>
        <p:spPr>
          <a:xfrm>
            <a:off x="4326641" y="505829"/>
            <a:ext cx="3533667"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Listen and read.</a:t>
            </a:r>
          </a:p>
        </p:txBody>
      </p:sp>
      <p:pic>
        <p:nvPicPr>
          <p:cNvPr id="5" name="CD1 TRACK 51">
            <a:hlinkClick r:id="" action="ppaction://media"/>
            <a:extLst>
              <a:ext uri="{FF2B5EF4-FFF2-40B4-BE49-F238E27FC236}">
                <a16:creationId xmlns:a16="http://schemas.microsoft.com/office/drawing/2014/main" id="{D3B03CF5-EEA0-454D-8F37-1070E5E3055C}"/>
              </a:ext>
            </a:extLst>
          </p:cNvPr>
          <p:cNvPicPr>
            <a:picLocks noChangeAspect="1"/>
          </p:cNvPicPr>
          <p:nvPr>
            <a:audioFile r:link="rId1"/>
            <p:extLst>
              <p:ext uri="{DAA4B4D4-6D71-4841-9C94-3DE7FCFB9230}">
                <p14:media xmlns:p14="http://schemas.microsoft.com/office/powerpoint/2010/main" r:embed="rId2">
                  <p14:trim st="4956" end="51921.8"/>
                </p14:media>
              </p:ext>
            </p:extLst>
          </p:nvPr>
        </p:nvPicPr>
        <p:blipFill>
          <a:blip r:embed="rId4"/>
          <a:stretch>
            <a:fillRect/>
          </a:stretch>
        </p:blipFill>
        <p:spPr>
          <a:xfrm>
            <a:off x="10264521" y="535379"/>
            <a:ext cx="1247164" cy="1247164"/>
          </a:xfrm>
          <a:prstGeom prst="rect">
            <a:avLst/>
          </a:prstGeom>
        </p:spPr>
      </p:pic>
      <p:sp>
        <p:nvSpPr>
          <p:cNvPr id="6" name="TextBox 5">
            <a:extLst>
              <a:ext uri="{FF2B5EF4-FFF2-40B4-BE49-F238E27FC236}">
                <a16:creationId xmlns:a16="http://schemas.microsoft.com/office/drawing/2014/main" id="{34E4BEF4-DF75-4B40-B9DC-F49EFDA9D79B}"/>
              </a:ext>
            </a:extLst>
          </p:cNvPr>
          <p:cNvSpPr txBox="1"/>
          <p:nvPr/>
        </p:nvSpPr>
        <p:spPr>
          <a:xfrm>
            <a:off x="432122" y="1720317"/>
            <a:ext cx="11389489" cy="4524315"/>
          </a:xfrm>
          <a:prstGeom prst="rect">
            <a:avLst/>
          </a:prstGeom>
          <a:solidFill>
            <a:srgbClr val="D2F4F3"/>
          </a:solidFill>
          <a:ln>
            <a:noFill/>
          </a:ln>
        </p:spPr>
        <p:txBody>
          <a:bodyPr wrap="square">
            <a:spAutoFit/>
          </a:bodyPr>
          <a:lstStyle/>
          <a:p>
            <a:pPr algn="just"/>
            <a:r>
              <a:rPr lang="en-US" sz="3200" dirty="0">
                <a:solidFill>
                  <a:srgbClr val="242021"/>
                </a:solidFill>
              </a:rPr>
              <a:t>The internet is full of health advice. Some advice is actually harmful. Let's find out the </a:t>
            </a:r>
            <a:r>
              <a:rPr lang="en-US" sz="3200" b="1" dirty="0">
                <a:solidFill>
                  <a:srgbClr val="B881BC"/>
                </a:solidFill>
              </a:rPr>
              <a:t>truth</a:t>
            </a:r>
            <a:r>
              <a:rPr lang="en-US" sz="3200" dirty="0">
                <a:solidFill>
                  <a:srgbClr val="242021"/>
                </a:solidFill>
              </a:rPr>
              <a:t> behind the popular health myths below.</a:t>
            </a:r>
          </a:p>
          <a:p>
            <a:pPr algn="just"/>
            <a:r>
              <a:rPr lang="en-US" sz="3200" b="1" dirty="0">
                <a:solidFill>
                  <a:srgbClr val="242021"/>
                </a:solidFill>
              </a:rPr>
              <a:t>You need to detox your body.</a:t>
            </a:r>
          </a:p>
          <a:p>
            <a:pPr algn="just"/>
            <a:r>
              <a:rPr lang="en-US" sz="3200" dirty="0">
                <a:solidFill>
                  <a:srgbClr val="242021"/>
                </a:solidFill>
              </a:rPr>
              <a:t>From not eating to only drinking juice, these detox diets can be harmful because you won't get enough calories and nutrients. The truth is, we have organs that detox our bodies. Doctors suggest eating a healthy diet and drinking enough water to help your organs stay strong. </a:t>
            </a:r>
          </a:p>
        </p:txBody>
      </p:sp>
      <p:pic>
        <p:nvPicPr>
          <p:cNvPr id="8" name="Picture 7">
            <a:extLst>
              <a:ext uri="{FF2B5EF4-FFF2-40B4-BE49-F238E27FC236}">
                <a16:creationId xmlns:a16="http://schemas.microsoft.com/office/drawing/2014/main" id="{000FBA10-7416-450E-AE96-AD3363E3958B}"/>
              </a:ext>
            </a:extLst>
          </p:cNvPr>
          <p:cNvPicPr>
            <a:picLocks noChangeAspect="1"/>
          </p:cNvPicPr>
          <p:nvPr/>
        </p:nvPicPr>
        <p:blipFill>
          <a:blip r:embed="rId5"/>
          <a:stretch>
            <a:fillRect/>
          </a:stretch>
        </p:blipFill>
        <p:spPr>
          <a:xfrm>
            <a:off x="8039534" y="466073"/>
            <a:ext cx="1084587" cy="778506"/>
          </a:xfrm>
          <a:prstGeom prst="rect">
            <a:avLst/>
          </a:prstGeom>
        </p:spPr>
      </p:pic>
    </p:spTree>
    <p:extLst>
      <p:ext uri="{BB962C8B-B14F-4D97-AF65-F5344CB8AC3E}">
        <p14:creationId xmlns:p14="http://schemas.microsoft.com/office/powerpoint/2010/main" val="360440823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62FDD40-7062-4ACD-9E61-5FE880693A80}"/>
              </a:ext>
            </a:extLst>
          </p:cNvPr>
          <p:cNvSpPr txBox="1"/>
          <p:nvPr/>
        </p:nvSpPr>
        <p:spPr>
          <a:xfrm>
            <a:off x="160421" y="428178"/>
            <a:ext cx="11871157" cy="6001643"/>
          </a:xfrm>
          <a:prstGeom prst="rect">
            <a:avLst/>
          </a:prstGeom>
          <a:solidFill>
            <a:srgbClr val="D2F4F3"/>
          </a:solidFill>
          <a:ln>
            <a:noFill/>
          </a:ln>
        </p:spPr>
        <p:txBody>
          <a:bodyPr wrap="square">
            <a:spAutoFit/>
          </a:bodyPr>
          <a:lstStyle/>
          <a:p>
            <a:pPr algn="just"/>
            <a:r>
              <a:rPr lang="en-US" sz="3200" b="1" dirty="0">
                <a:solidFill>
                  <a:srgbClr val="242021"/>
                </a:solidFill>
              </a:rPr>
              <a:t>Fat-free diets are healthy.</a:t>
            </a:r>
          </a:p>
          <a:p>
            <a:pPr algn="just"/>
            <a:r>
              <a:rPr lang="en-US" sz="3200" dirty="0">
                <a:solidFill>
                  <a:srgbClr val="242021"/>
                </a:solidFill>
              </a:rPr>
              <a:t>Your body needs fat to protect its organs, and fat helps you get the </a:t>
            </a:r>
            <a:r>
              <a:rPr lang="en-US" sz="3200" b="1" dirty="0">
                <a:solidFill>
                  <a:srgbClr val="B881BC"/>
                </a:solidFill>
              </a:rPr>
              <a:t>benefits</a:t>
            </a:r>
            <a:r>
              <a:rPr lang="en-US" sz="3200" dirty="0">
                <a:solidFill>
                  <a:srgbClr val="242021"/>
                </a:solidFill>
              </a:rPr>
              <a:t> from some vitamins. Fat also helps you feel full for longer. Of course, too much fat is also bad. The WHO (World Health</a:t>
            </a:r>
            <a:br>
              <a:rPr lang="en-US" sz="3200" dirty="0">
                <a:solidFill>
                  <a:srgbClr val="242021"/>
                </a:solidFill>
              </a:rPr>
            </a:br>
            <a:r>
              <a:rPr lang="en-US" sz="3200" dirty="0">
                <a:solidFill>
                  <a:srgbClr val="242021"/>
                </a:solidFill>
              </a:rPr>
              <a:t>Organization) suggests getting less than 30% of your calories from fat.</a:t>
            </a:r>
          </a:p>
          <a:p>
            <a:pPr algn="just"/>
            <a:r>
              <a:rPr lang="en-US" sz="3200" b="1" dirty="0">
                <a:solidFill>
                  <a:srgbClr val="242021"/>
                </a:solidFill>
              </a:rPr>
              <a:t>You shouldn't use products that have chemicals.</a:t>
            </a:r>
          </a:p>
          <a:p>
            <a:pPr algn="just"/>
            <a:r>
              <a:rPr lang="en-US" sz="3200" dirty="0">
                <a:solidFill>
                  <a:srgbClr val="242021"/>
                </a:solidFill>
              </a:rPr>
              <a:t>Your food and your body are mostly chemicals. Some people suggest using </a:t>
            </a:r>
            <a:r>
              <a:rPr lang="en-US" sz="3200" b="1" dirty="0">
                <a:solidFill>
                  <a:srgbClr val="B881BC"/>
                </a:solidFill>
              </a:rPr>
              <a:t>natural</a:t>
            </a:r>
            <a:r>
              <a:rPr lang="en-US" sz="3200" dirty="0">
                <a:solidFill>
                  <a:srgbClr val="242021"/>
                </a:solidFill>
              </a:rPr>
              <a:t> products, but they are also full of chemicals. There are good and bad chemicals. Experts suggest learning which chemicals are safe and how to protect yourself.</a:t>
            </a:r>
          </a:p>
          <a:p>
            <a:pPr algn="just"/>
            <a:r>
              <a:rPr lang="en-US" sz="3200" dirty="0">
                <a:solidFill>
                  <a:srgbClr val="242021"/>
                </a:solidFill>
              </a:rPr>
              <a:t>So, be careful of what you read online. Knowing which health tips are myths is key to healthy living. </a:t>
            </a:r>
          </a:p>
        </p:txBody>
      </p:sp>
      <p:pic>
        <p:nvPicPr>
          <p:cNvPr id="5" name="CD1 TRACK 51">
            <a:hlinkClick r:id="" action="ppaction://media"/>
            <a:extLst>
              <a:ext uri="{FF2B5EF4-FFF2-40B4-BE49-F238E27FC236}">
                <a16:creationId xmlns:a16="http://schemas.microsoft.com/office/drawing/2014/main" id="{D3B03CF5-EEA0-454D-8F37-1070E5E3055C}"/>
              </a:ext>
            </a:extLst>
          </p:cNvPr>
          <p:cNvPicPr>
            <a:picLocks noChangeAspect="1"/>
          </p:cNvPicPr>
          <p:nvPr>
            <a:audioFile r:link="rId1"/>
            <p:extLst>
              <p:ext uri="{DAA4B4D4-6D71-4841-9C94-3DE7FCFB9230}">
                <p14:media xmlns:p14="http://schemas.microsoft.com/office/powerpoint/2010/main" r:embed="rId2">
                  <p14:trim st="40941" end="0.8"/>
                </p14:media>
              </p:ext>
            </p:extLst>
          </p:nvPr>
        </p:nvPicPr>
        <p:blipFill>
          <a:blip r:embed="rId4"/>
          <a:stretch>
            <a:fillRect/>
          </a:stretch>
        </p:blipFill>
        <p:spPr>
          <a:xfrm>
            <a:off x="6964729" y="0"/>
            <a:ext cx="1247164" cy="1247164"/>
          </a:xfrm>
          <a:prstGeom prst="rect">
            <a:avLst/>
          </a:prstGeom>
        </p:spPr>
      </p:pic>
    </p:spTree>
    <p:extLst>
      <p:ext uri="{BB962C8B-B14F-4D97-AF65-F5344CB8AC3E}">
        <p14:creationId xmlns:p14="http://schemas.microsoft.com/office/powerpoint/2010/main" val="66405016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C0D27-EDF5-22C8-8558-3342904B0C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358C56-5216-E700-9B82-274129C1D431}"/>
              </a:ext>
            </a:extLst>
          </p:cNvPr>
          <p:cNvSpPr txBox="1"/>
          <p:nvPr/>
        </p:nvSpPr>
        <p:spPr>
          <a:xfrm>
            <a:off x="2905246" y="535379"/>
            <a:ext cx="1410080"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d</a:t>
            </a:r>
          </a:p>
        </p:txBody>
      </p:sp>
      <p:sp>
        <p:nvSpPr>
          <p:cNvPr id="5" name="TextBox 4">
            <a:extLst>
              <a:ext uri="{FF2B5EF4-FFF2-40B4-BE49-F238E27FC236}">
                <a16:creationId xmlns:a16="http://schemas.microsoft.com/office/drawing/2014/main" id="{2212134F-C31E-573F-AE80-C3CABFAF3FFC}"/>
              </a:ext>
            </a:extLst>
          </p:cNvPr>
          <p:cNvSpPr txBox="1"/>
          <p:nvPr/>
        </p:nvSpPr>
        <p:spPr>
          <a:xfrm>
            <a:off x="0" y="535379"/>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Post - reading</a:t>
            </a:r>
          </a:p>
        </p:txBody>
      </p:sp>
      <p:sp>
        <p:nvSpPr>
          <p:cNvPr id="6" name="Rectangle 5">
            <a:extLst>
              <a:ext uri="{FF2B5EF4-FFF2-40B4-BE49-F238E27FC236}">
                <a16:creationId xmlns:a16="http://schemas.microsoft.com/office/drawing/2014/main" id="{57F588AF-2E9C-C752-72AA-AB1F212604CA}"/>
              </a:ext>
            </a:extLst>
          </p:cNvPr>
          <p:cNvSpPr/>
          <p:nvPr/>
        </p:nvSpPr>
        <p:spPr>
          <a:xfrm>
            <a:off x="126459" y="1235403"/>
            <a:ext cx="11935839"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In pairs: Do you know anyone who believes in the myths in the article? Which of the myths were surprising to you? </a:t>
            </a:r>
          </a:p>
          <a:p>
            <a:r>
              <a:rPr lang="en-US" sz="3600" i="1" u="sng" dirty="0">
                <a:solidFill>
                  <a:srgbClr val="FF0000"/>
                </a:solidFill>
              </a:rPr>
              <a:t>Suggested answer:</a:t>
            </a:r>
          </a:p>
        </p:txBody>
      </p:sp>
      <p:pic>
        <p:nvPicPr>
          <p:cNvPr id="7" name="Picture 6" descr="Young boy explaining">
            <a:extLst>
              <a:ext uri="{FF2B5EF4-FFF2-40B4-BE49-F238E27FC236}">
                <a16:creationId xmlns:a16="http://schemas.microsoft.com/office/drawing/2014/main" id="{F8C93E6B-C4ED-4B21-A7D0-F19C6946D3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262" b="48436"/>
          <a:stretch/>
        </p:blipFill>
        <p:spPr>
          <a:xfrm>
            <a:off x="419018" y="2948244"/>
            <a:ext cx="2607385" cy="3398205"/>
          </a:xfrm>
          <a:prstGeom prst="rect">
            <a:avLst/>
          </a:prstGeom>
        </p:spPr>
      </p:pic>
      <p:sp>
        <p:nvSpPr>
          <p:cNvPr id="8" name="Speech Bubble: Rectangle with Corners Rounded 7">
            <a:extLst>
              <a:ext uri="{FF2B5EF4-FFF2-40B4-BE49-F238E27FC236}">
                <a16:creationId xmlns:a16="http://schemas.microsoft.com/office/drawing/2014/main" id="{89BE56FB-2F15-4A55-9930-737EEBD4A323}"/>
              </a:ext>
            </a:extLst>
          </p:cNvPr>
          <p:cNvSpPr/>
          <p:nvPr/>
        </p:nvSpPr>
        <p:spPr>
          <a:xfrm>
            <a:off x="3026403" y="3727151"/>
            <a:ext cx="6766560" cy="1390235"/>
          </a:xfrm>
          <a:prstGeom prst="wedgeRoundRectCallout">
            <a:avLst>
              <a:gd name="adj1" fmla="val -56206"/>
              <a:gd name="adj2" fmla="val 6766"/>
              <a:gd name="adj3" fmla="val 1666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I have a friend who strongly believes in fat-free diets are healthy. She cuts off all fat in her diet.</a:t>
            </a:r>
          </a:p>
        </p:txBody>
      </p:sp>
    </p:spTree>
    <p:extLst>
      <p:ext uri="{BB962C8B-B14F-4D97-AF65-F5344CB8AC3E}">
        <p14:creationId xmlns:p14="http://schemas.microsoft.com/office/powerpoint/2010/main" val="3422501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D1B00-92F5-7C9C-20BF-9DF525F5DC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EFD57C-EEDD-11E3-C8BD-7733B1350920}"/>
              </a:ext>
            </a:extLst>
          </p:cNvPr>
          <p:cNvSpPr/>
          <p:nvPr/>
        </p:nvSpPr>
        <p:spPr>
          <a:xfrm>
            <a:off x="454545" y="488230"/>
            <a:ext cx="1140270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400" b="1" i="1" dirty="0">
                <a:solidFill>
                  <a:srgbClr val="0070C0"/>
                </a:solidFill>
              </a:rPr>
              <a:t>Click on each phrase to hear the sound</a:t>
            </a:r>
            <a:r>
              <a:rPr lang="en-US" sz="3600" b="1" i="1" dirty="0">
                <a:solidFill>
                  <a:srgbClr val="0070C0"/>
                </a:solidFill>
              </a:rPr>
              <a:t>. </a:t>
            </a:r>
          </a:p>
        </p:txBody>
      </p:sp>
      <p:sp>
        <p:nvSpPr>
          <p:cNvPr id="9" name="Virus">
            <a:extLst>
              <a:ext uri="{FF2B5EF4-FFF2-40B4-BE49-F238E27FC236}">
                <a16:creationId xmlns:a16="http://schemas.microsoft.com/office/drawing/2014/main" id="{69948195-FB58-F595-4D5E-35AFB9010837}"/>
              </a:ext>
            </a:extLst>
          </p:cNvPr>
          <p:cNvSpPr txBox="1"/>
          <p:nvPr/>
        </p:nvSpPr>
        <p:spPr>
          <a:xfrm>
            <a:off x="486018" y="432718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virus</a:t>
            </a:r>
            <a:r>
              <a:rPr lang="en-US" sz="3600" b="1" i="1"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t> </a:t>
            </a:r>
            <a:r>
              <a:rPr lang="en-US" sz="3200" dirty="0">
                <a:solidFill>
                  <a:srgbClr val="FF0000"/>
                </a:solidFill>
              </a:rPr>
              <a:t>ˈ</a:t>
            </a:r>
            <a:r>
              <a:rPr lang="en-US" sz="3200" dirty="0" err="1">
                <a:solidFill>
                  <a:srgbClr val="FF0000"/>
                </a:solidFill>
              </a:rPr>
              <a:t>vaɪrəs</a:t>
            </a:r>
            <a:r>
              <a:rPr lang="en-US" sz="3200" dirty="0">
                <a:solidFill>
                  <a:srgbClr val="FF0000"/>
                </a:solidFill>
              </a:rPr>
              <a:t> </a:t>
            </a:r>
            <a:r>
              <a:rPr lang="vi-VN" sz="3600" dirty="0">
                <a:cs typeface="Calibri" panose="020F0502020204030204" pitchFamily="34" charset="0"/>
              </a:rPr>
              <a:t>/ </a:t>
            </a:r>
            <a:r>
              <a:rPr lang="en-US" sz="3600" dirty="0">
                <a:cs typeface="Calibri" panose="020F0502020204030204" pitchFamily="34" charset="0"/>
              </a:rPr>
              <a:t>vi </a:t>
            </a:r>
            <a:r>
              <a:rPr lang="en-US" sz="3600" dirty="0" err="1">
                <a:cs typeface="Calibri" panose="020F0502020204030204" pitchFamily="34" charset="0"/>
              </a:rPr>
              <a:t>rút</a:t>
            </a:r>
            <a:endParaRPr lang="en-US" sz="3600" i="1" dirty="0">
              <a:solidFill>
                <a:srgbClr val="0070C0"/>
              </a:solidFill>
              <a:cs typeface="Calibri" panose="020F0502020204030204" pitchFamily="34" charset="0"/>
            </a:endParaRPr>
          </a:p>
        </p:txBody>
      </p:sp>
      <p:sp>
        <p:nvSpPr>
          <p:cNvPr id="10" name="Bone">
            <a:extLst>
              <a:ext uri="{FF2B5EF4-FFF2-40B4-BE49-F238E27FC236}">
                <a16:creationId xmlns:a16="http://schemas.microsoft.com/office/drawing/2014/main" id="{B79B322C-F18C-308E-C827-EF14A4B76107}"/>
              </a:ext>
            </a:extLst>
          </p:cNvPr>
          <p:cNvSpPr txBox="1"/>
          <p:nvPr/>
        </p:nvSpPr>
        <p:spPr>
          <a:xfrm>
            <a:off x="472817" y="3701803"/>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bone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solidFill>
                  <a:srgbClr val="FF0000"/>
                </a:solidFill>
              </a:rPr>
              <a:t> </a:t>
            </a:r>
            <a:r>
              <a:rPr lang="en-US" sz="3600" dirty="0" err="1">
                <a:solidFill>
                  <a:srgbClr val="FF0000"/>
                </a:solidFill>
              </a:rPr>
              <a:t>boʊn</a:t>
            </a:r>
            <a:r>
              <a:rPr lang="en-US" sz="3600" dirty="0">
                <a:solidFill>
                  <a:srgbClr val="FF0000"/>
                </a:solidFill>
              </a:rPr>
              <a:t> </a:t>
            </a:r>
            <a:r>
              <a:rPr lang="vi-VN" sz="3600" dirty="0">
                <a:cs typeface="Calibri" panose="020F0502020204030204" pitchFamily="34" charset="0"/>
              </a:rPr>
              <a:t>/ </a:t>
            </a:r>
            <a:r>
              <a:rPr lang="en-US" sz="3600" dirty="0" err="1">
                <a:cs typeface="Calibri" panose="020F0502020204030204" pitchFamily="34" charset="0"/>
              </a:rPr>
              <a:t>xương</a:t>
            </a:r>
            <a:endParaRPr lang="en-US" sz="3600" i="1" dirty="0">
              <a:solidFill>
                <a:srgbClr val="0070C0"/>
              </a:solidFill>
              <a:cs typeface="Calibri" panose="020F0502020204030204" pitchFamily="34" charset="0"/>
            </a:endParaRPr>
          </a:p>
        </p:txBody>
      </p:sp>
      <p:sp>
        <p:nvSpPr>
          <p:cNvPr id="11" name="Organ">
            <a:extLst>
              <a:ext uri="{FF2B5EF4-FFF2-40B4-BE49-F238E27FC236}">
                <a16:creationId xmlns:a16="http://schemas.microsoft.com/office/drawing/2014/main" id="{071E3EA9-E232-AE58-034C-2609171B3C61}"/>
              </a:ext>
            </a:extLst>
          </p:cNvPr>
          <p:cNvSpPr txBox="1"/>
          <p:nvPr/>
        </p:nvSpPr>
        <p:spPr>
          <a:xfrm>
            <a:off x="472817" y="306603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organ</a:t>
            </a:r>
            <a:r>
              <a:rPr lang="en-US" sz="3600" b="1" i="1" dirty="0">
                <a:solidFill>
                  <a:srgbClr val="0070C0"/>
                </a:solidFill>
              </a:rPr>
              <a:t> </a:t>
            </a:r>
            <a:r>
              <a:rPr lang="en-US" sz="3600" dirty="0"/>
              <a:t>(n) / </a:t>
            </a:r>
            <a:r>
              <a:rPr lang="en-US" sz="3600" dirty="0">
                <a:solidFill>
                  <a:srgbClr val="FF0000"/>
                </a:solidFill>
              </a:rPr>
              <a:t>'</a:t>
            </a:r>
            <a:r>
              <a:rPr lang="en-US" sz="3600" dirty="0" err="1">
                <a:solidFill>
                  <a:srgbClr val="FF0000"/>
                </a:solidFill>
              </a:rPr>
              <a:t>ɔ:gən</a:t>
            </a:r>
            <a:r>
              <a:rPr lang="en-US" sz="3600" dirty="0"/>
              <a:t>/ </a:t>
            </a:r>
            <a:r>
              <a:rPr lang="en-US" sz="3600" dirty="0" err="1"/>
              <a:t>cơ</a:t>
            </a:r>
            <a:r>
              <a:rPr lang="en-US" sz="3600" dirty="0"/>
              <a:t> </a:t>
            </a:r>
            <a:r>
              <a:rPr lang="en-US" sz="3600" dirty="0" err="1"/>
              <a:t>quan</a:t>
            </a:r>
            <a:r>
              <a:rPr lang="en-US" sz="3600" dirty="0"/>
              <a:t>, </a:t>
            </a:r>
            <a:r>
              <a:rPr lang="en-US" sz="3600" dirty="0" err="1"/>
              <a:t>bộ</a:t>
            </a:r>
            <a:r>
              <a:rPr lang="en-US" sz="3600" dirty="0"/>
              <a:t> </a:t>
            </a:r>
            <a:r>
              <a:rPr lang="en-US" sz="3600" dirty="0" err="1"/>
              <a:t>phận</a:t>
            </a:r>
            <a:endParaRPr lang="en-US" sz="3600" i="1" dirty="0">
              <a:solidFill>
                <a:srgbClr val="0070C0"/>
              </a:solidFill>
            </a:endParaRPr>
          </a:p>
        </p:txBody>
      </p:sp>
      <p:sp>
        <p:nvSpPr>
          <p:cNvPr id="12" name="Fat">
            <a:extLst>
              <a:ext uri="{FF2B5EF4-FFF2-40B4-BE49-F238E27FC236}">
                <a16:creationId xmlns:a16="http://schemas.microsoft.com/office/drawing/2014/main" id="{4689F4BA-C399-DACA-E338-65B9E10CA8A7}"/>
              </a:ext>
            </a:extLst>
          </p:cNvPr>
          <p:cNvSpPr txBox="1"/>
          <p:nvPr/>
        </p:nvSpPr>
        <p:spPr>
          <a:xfrm>
            <a:off x="467424" y="2386274"/>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fat </a:t>
            </a:r>
            <a:r>
              <a:rPr lang="en-US" sz="3600" dirty="0"/>
              <a:t>(n) / </a:t>
            </a:r>
            <a:r>
              <a:rPr lang="en-US" sz="3600" dirty="0" err="1">
                <a:solidFill>
                  <a:srgbClr val="FF0000"/>
                </a:solidFill>
              </a:rPr>
              <a:t>fæt</a:t>
            </a:r>
            <a:r>
              <a:rPr lang="en-US" sz="3600" dirty="0">
                <a:solidFill>
                  <a:srgbClr val="FF0000"/>
                </a:solidFill>
              </a:rPr>
              <a:t> </a:t>
            </a:r>
            <a:r>
              <a:rPr lang="en-US" sz="3600" dirty="0"/>
              <a:t>/ </a:t>
            </a:r>
            <a:r>
              <a:rPr lang="en-US" sz="3600" dirty="0" err="1"/>
              <a:t>mỡ</a:t>
            </a:r>
            <a:endParaRPr lang="en-US" sz="3600" dirty="0">
              <a:latin typeface="Calibri" panose="020F0502020204030204" pitchFamily="34" charset="0"/>
              <a:cs typeface="Calibri" panose="020F0502020204030204" pitchFamily="34" charset="0"/>
            </a:endParaRPr>
          </a:p>
        </p:txBody>
      </p:sp>
      <p:sp>
        <p:nvSpPr>
          <p:cNvPr id="13" name="Calorie">
            <a:extLst>
              <a:ext uri="{FF2B5EF4-FFF2-40B4-BE49-F238E27FC236}">
                <a16:creationId xmlns:a16="http://schemas.microsoft.com/office/drawing/2014/main" id="{92869057-F7CE-60CE-57AE-C357F58FDFE9}"/>
              </a:ext>
            </a:extLst>
          </p:cNvPr>
          <p:cNvSpPr txBox="1"/>
          <p:nvPr/>
        </p:nvSpPr>
        <p:spPr>
          <a:xfrm>
            <a:off x="466768" y="1739943"/>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calorie</a:t>
            </a:r>
            <a:r>
              <a:rPr lang="en-US" sz="3600" i="1"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cs typeface="Calibri" panose="020F0502020204030204" pitchFamily="34" charset="0"/>
              </a:rPr>
              <a:t> </a:t>
            </a:r>
            <a:r>
              <a:rPr lang="en-US" sz="3600" dirty="0">
                <a:solidFill>
                  <a:srgbClr val="FF0000"/>
                </a:solidFill>
              </a:rPr>
              <a:t>'</a:t>
            </a:r>
            <a:r>
              <a:rPr lang="en-US" sz="3600" dirty="0" err="1">
                <a:solidFill>
                  <a:srgbClr val="FF0000"/>
                </a:solidFill>
              </a:rPr>
              <a:t>kæləri</a:t>
            </a:r>
            <a:r>
              <a:rPr lang="en-US" sz="3600" dirty="0">
                <a:solidFill>
                  <a:srgbClr val="FF0000"/>
                </a:solidFill>
              </a:rPr>
              <a:t> </a:t>
            </a:r>
            <a:r>
              <a:rPr lang="vi-VN" sz="3600" dirty="0">
                <a:cs typeface="Calibri" panose="020F0502020204030204" pitchFamily="34" charset="0"/>
              </a:rPr>
              <a:t>/ </a:t>
            </a:r>
            <a:r>
              <a:rPr lang="en-US" sz="3600" dirty="0">
                <a:cs typeface="Calibri" panose="020F0502020204030204" pitchFamily="34" charset="0"/>
              </a:rPr>
              <a:t>calo</a:t>
            </a:r>
            <a:endParaRPr lang="en-US" sz="3600" i="1" dirty="0">
              <a:solidFill>
                <a:srgbClr val="0070C0"/>
              </a:solidFill>
              <a:cs typeface="Calibri" panose="020F0502020204030204" pitchFamily="34" charset="0"/>
            </a:endParaRPr>
          </a:p>
        </p:txBody>
      </p:sp>
      <p:sp>
        <p:nvSpPr>
          <p:cNvPr id="14" name="Nutrient">
            <a:extLst>
              <a:ext uri="{FF2B5EF4-FFF2-40B4-BE49-F238E27FC236}">
                <a16:creationId xmlns:a16="http://schemas.microsoft.com/office/drawing/2014/main" id="{25F6EE3E-5C51-6DF8-415A-3D80B8051B55}"/>
              </a:ext>
            </a:extLst>
          </p:cNvPr>
          <p:cNvSpPr txBox="1"/>
          <p:nvPr/>
        </p:nvSpPr>
        <p:spPr>
          <a:xfrm>
            <a:off x="461667" y="115127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nutrient </a:t>
            </a:r>
            <a:r>
              <a:rPr lang="en-US" sz="3600" dirty="0"/>
              <a:t>(n) /</a:t>
            </a:r>
            <a:r>
              <a:rPr lang="en-US" sz="3600" dirty="0">
                <a:solidFill>
                  <a:srgbClr val="FF0000"/>
                </a:solidFill>
              </a:rPr>
              <a:t>'</a:t>
            </a:r>
            <a:r>
              <a:rPr lang="en-US" sz="3600" dirty="0" err="1">
                <a:solidFill>
                  <a:srgbClr val="FF0000"/>
                </a:solidFill>
              </a:rPr>
              <a:t>nju:triənt</a:t>
            </a:r>
            <a:r>
              <a:rPr lang="en-US" sz="3600" dirty="0">
                <a:solidFill>
                  <a:srgbClr val="FF0000"/>
                </a:solidFill>
              </a:rPr>
              <a:t> </a:t>
            </a:r>
            <a:r>
              <a:rPr lang="en-US" sz="3600" dirty="0"/>
              <a:t>/ </a:t>
            </a:r>
            <a:r>
              <a:rPr lang="en-US" sz="3600" dirty="0" err="1"/>
              <a:t>chất</a:t>
            </a:r>
            <a:r>
              <a:rPr lang="en-US" sz="3600" dirty="0"/>
              <a:t> </a:t>
            </a:r>
            <a:r>
              <a:rPr lang="en-US" sz="3600" dirty="0" err="1"/>
              <a:t>dinh</a:t>
            </a:r>
            <a:r>
              <a:rPr lang="en-US" sz="3600" dirty="0"/>
              <a:t> </a:t>
            </a:r>
            <a:r>
              <a:rPr lang="en-US" sz="3600" dirty="0" err="1"/>
              <a:t>dưỡng</a:t>
            </a:r>
            <a:endParaRPr lang="en-US" sz="3600" i="1" dirty="0">
              <a:solidFill>
                <a:srgbClr val="0070C0"/>
              </a:solidFill>
            </a:endParaRPr>
          </a:p>
        </p:txBody>
      </p:sp>
      <p:sp>
        <p:nvSpPr>
          <p:cNvPr id="16" name="Chemical">
            <a:extLst>
              <a:ext uri="{FF2B5EF4-FFF2-40B4-BE49-F238E27FC236}">
                <a16:creationId xmlns:a16="http://schemas.microsoft.com/office/drawing/2014/main" id="{75A012C9-747B-76FA-F226-78CFC6BF24DA}"/>
              </a:ext>
            </a:extLst>
          </p:cNvPr>
          <p:cNvSpPr txBox="1"/>
          <p:nvPr/>
        </p:nvSpPr>
        <p:spPr>
          <a:xfrm>
            <a:off x="486018" y="502240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chemical</a:t>
            </a:r>
            <a:r>
              <a:rPr lang="en-US" sz="3600"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t> </a:t>
            </a:r>
            <a:r>
              <a:rPr lang="en-US" sz="3600" dirty="0">
                <a:solidFill>
                  <a:srgbClr val="FF0000"/>
                </a:solidFill>
              </a:rPr>
              <a:t>ˈ</a:t>
            </a:r>
            <a:r>
              <a:rPr lang="en-US" sz="3600" dirty="0" err="1">
                <a:solidFill>
                  <a:srgbClr val="FF0000"/>
                </a:solidFill>
              </a:rPr>
              <a:t>kemɪkəl</a:t>
            </a:r>
            <a:r>
              <a:rPr lang="en-US" sz="3600" dirty="0">
                <a:solidFill>
                  <a:srgbClr val="FF0000"/>
                </a:solidFill>
              </a:rPr>
              <a:t> </a:t>
            </a:r>
            <a:r>
              <a:rPr lang="vi-VN" sz="3600" dirty="0">
                <a:cs typeface="Calibri" panose="020F0502020204030204" pitchFamily="34" charset="0"/>
              </a:rPr>
              <a:t>/ </a:t>
            </a:r>
            <a:r>
              <a:rPr lang="en-US" sz="3600" dirty="0" err="1">
                <a:cs typeface="Calibri" panose="020F0502020204030204" pitchFamily="34" charset="0"/>
              </a:rPr>
              <a:t>chất</a:t>
            </a:r>
            <a:r>
              <a:rPr lang="en-US" sz="3600" dirty="0">
                <a:cs typeface="Calibri" panose="020F0502020204030204" pitchFamily="34" charset="0"/>
              </a:rPr>
              <a:t> </a:t>
            </a:r>
            <a:r>
              <a:rPr lang="en-US" sz="3600" dirty="0" err="1">
                <a:cs typeface="Calibri" panose="020F0502020204030204" pitchFamily="34" charset="0"/>
              </a:rPr>
              <a:t>hóa</a:t>
            </a:r>
            <a:r>
              <a:rPr lang="en-US" sz="3600" dirty="0">
                <a:cs typeface="Calibri" panose="020F0502020204030204" pitchFamily="34" charset="0"/>
              </a:rPr>
              <a:t> </a:t>
            </a:r>
            <a:r>
              <a:rPr lang="en-US" sz="3600" dirty="0" err="1">
                <a:cs typeface="Calibri" panose="020F0502020204030204" pitchFamily="34" charset="0"/>
              </a:rPr>
              <a:t>học</a:t>
            </a:r>
            <a:r>
              <a:rPr lang="en-US" sz="3600" dirty="0">
                <a:cs typeface="Calibri" panose="020F0502020204030204" pitchFamily="34" charset="0"/>
              </a:rPr>
              <a:t>, </a:t>
            </a:r>
            <a:r>
              <a:rPr lang="en-US" sz="3600" dirty="0" err="1">
                <a:cs typeface="Calibri" panose="020F0502020204030204" pitchFamily="34" charset="0"/>
              </a:rPr>
              <a:t>hóa</a:t>
            </a:r>
            <a:r>
              <a:rPr lang="en-US" sz="3600" dirty="0">
                <a:cs typeface="Calibri" panose="020F0502020204030204" pitchFamily="34" charset="0"/>
              </a:rPr>
              <a:t> </a:t>
            </a:r>
            <a:r>
              <a:rPr lang="en-US" sz="3600" dirty="0" err="1">
                <a:cs typeface="Calibri" panose="020F0502020204030204" pitchFamily="34" charset="0"/>
              </a:rPr>
              <a:t>chất</a:t>
            </a:r>
            <a:endParaRPr lang="en-US" sz="3600" i="1" dirty="0">
              <a:solidFill>
                <a:srgbClr val="0070C0"/>
              </a:solidFill>
              <a:cs typeface="Calibri" panose="020F0502020204030204" pitchFamily="34" charset="0"/>
            </a:endParaRPr>
          </a:p>
        </p:txBody>
      </p:sp>
      <p:sp>
        <p:nvSpPr>
          <p:cNvPr id="17" name="Detox">
            <a:extLst>
              <a:ext uri="{FF2B5EF4-FFF2-40B4-BE49-F238E27FC236}">
                <a16:creationId xmlns:a16="http://schemas.microsoft.com/office/drawing/2014/main" id="{646B863D-8ABC-8FB1-8EC3-C9DEDADCB9CD}"/>
              </a:ext>
            </a:extLst>
          </p:cNvPr>
          <p:cNvSpPr txBox="1"/>
          <p:nvPr/>
        </p:nvSpPr>
        <p:spPr>
          <a:xfrm>
            <a:off x="486018" y="572565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detox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t>/</a:t>
            </a:r>
            <a:r>
              <a:rPr lang="en-US" dirty="0"/>
              <a:t> </a:t>
            </a:r>
            <a:r>
              <a:rPr lang="en-US" sz="3600" dirty="0">
                <a:solidFill>
                  <a:srgbClr val="FF0000"/>
                </a:solidFill>
              </a:rPr>
              <a:t>ˈdiː.</a:t>
            </a:r>
            <a:r>
              <a:rPr lang="en-US" sz="3600" dirty="0" err="1">
                <a:solidFill>
                  <a:srgbClr val="FF0000"/>
                </a:solidFill>
              </a:rPr>
              <a:t>tɑːks</a:t>
            </a:r>
            <a:r>
              <a:rPr lang="en-US" sz="3600" dirty="0">
                <a:solidFill>
                  <a:srgbClr val="FF0000"/>
                </a:solidFill>
              </a:rPr>
              <a:t> </a:t>
            </a:r>
            <a:r>
              <a:rPr lang="vi-VN" sz="3600" dirty="0">
                <a:cs typeface="Calibri" panose="020F0502020204030204" pitchFamily="34" charset="0"/>
              </a:rPr>
              <a:t>/ </a:t>
            </a:r>
            <a:r>
              <a:rPr lang="en-US" sz="3600" dirty="0" err="1">
                <a:cs typeface="Calibri" panose="020F0502020204030204" pitchFamily="34" charset="0"/>
              </a:rPr>
              <a:t>thanh</a:t>
            </a:r>
            <a:r>
              <a:rPr lang="en-US" sz="3600" dirty="0">
                <a:cs typeface="Calibri" panose="020F0502020204030204" pitchFamily="34" charset="0"/>
              </a:rPr>
              <a:t> </a:t>
            </a:r>
            <a:r>
              <a:rPr lang="en-US" sz="3600" dirty="0" err="1">
                <a:cs typeface="Calibri" panose="020F0502020204030204" pitchFamily="34" charset="0"/>
              </a:rPr>
              <a:t>lọc</a:t>
            </a:r>
            <a:endParaRPr lang="en-US" sz="3600" i="1" dirty="0">
              <a:solidFill>
                <a:srgbClr val="0070C0"/>
              </a:solidFill>
              <a:cs typeface="Calibri" panose="020F0502020204030204" pitchFamily="34" charset="0"/>
            </a:endParaRPr>
          </a:p>
        </p:txBody>
      </p:sp>
      <p:pic>
        <p:nvPicPr>
          <p:cNvPr id="3" name="nutrient">
            <a:hlinkClick r:id="" action="ppaction://media"/>
            <a:extLst>
              <a:ext uri="{FF2B5EF4-FFF2-40B4-BE49-F238E27FC236}">
                <a16:creationId xmlns:a16="http://schemas.microsoft.com/office/drawing/2014/main" id="{FB849CED-B97E-42A6-ABB5-B7E5909F386C}"/>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46156" y="1099684"/>
            <a:ext cx="756713" cy="756715"/>
          </a:xfrm>
          <a:prstGeom prst="rect">
            <a:avLst/>
          </a:prstGeom>
        </p:spPr>
      </p:pic>
      <p:pic>
        <p:nvPicPr>
          <p:cNvPr id="4" name="calorie">
            <a:hlinkClick r:id="" action="ppaction://media"/>
            <a:extLst>
              <a:ext uri="{FF2B5EF4-FFF2-40B4-BE49-F238E27FC236}">
                <a16:creationId xmlns:a16="http://schemas.microsoft.com/office/drawing/2014/main" id="{7358319C-AE78-44E1-A56F-66F5675712CC}"/>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946156" y="1755443"/>
            <a:ext cx="827119" cy="827121"/>
          </a:xfrm>
          <a:prstGeom prst="rect">
            <a:avLst/>
          </a:prstGeom>
        </p:spPr>
      </p:pic>
      <p:pic>
        <p:nvPicPr>
          <p:cNvPr id="5" name="fat">
            <a:hlinkClick r:id="" action="ppaction://media"/>
            <a:extLst>
              <a:ext uri="{FF2B5EF4-FFF2-40B4-BE49-F238E27FC236}">
                <a16:creationId xmlns:a16="http://schemas.microsoft.com/office/drawing/2014/main" id="{AD8E3651-DD0D-4B89-BE8C-2300E7260CD0}"/>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986194" y="2349281"/>
            <a:ext cx="890537" cy="890539"/>
          </a:xfrm>
          <a:prstGeom prst="rect">
            <a:avLst/>
          </a:prstGeom>
        </p:spPr>
      </p:pic>
      <p:pic>
        <p:nvPicPr>
          <p:cNvPr id="6" name="organ">
            <a:hlinkClick r:id="" action="ppaction://media"/>
            <a:extLst>
              <a:ext uri="{FF2B5EF4-FFF2-40B4-BE49-F238E27FC236}">
                <a16:creationId xmlns:a16="http://schemas.microsoft.com/office/drawing/2014/main" id="{4999C464-C7DE-4BF8-AF56-CC0A963EF0EC}"/>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000357" y="3083073"/>
            <a:ext cx="772918" cy="772920"/>
          </a:xfrm>
          <a:prstGeom prst="rect">
            <a:avLst/>
          </a:prstGeom>
        </p:spPr>
      </p:pic>
      <p:pic>
        <p:nvPicPr>
          <p:cNvPr id="7" name="bone">
            <a:hlinkClick r:id="" action="ppaction://media"/>
            <a:extLst>
              <a:ext uri="{FF2B5EF4-FFF2-40B4-BE49-F238E27FC236}">
                <a16:creationId xmlns:a16="http://schemas.microsoft.com/office/drawing/2014/main" id="{722F9E03-0240-46B5-8903-EA0D1DD6B79E}"/>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1013558" y="3669929"/>
            <a:ext cx="772918" cy="772918"/>
          </a:xfrm>
          <a:prstGeom prst="rect">
            <a:avLst/>
          </a:prstGeom>
        </p:spPr>
      </p:pic>
      <p:pic>
        <p:nvPicPr>
          <p:cNvPr id="8" name="virus">
            <a:hlinkClick r:id="" action="ppaction://media"/>
            <a:extLst>
              <a:ext uri="{FF2B5EF4-FFF2-40B4-BE49-F238E27FC236}">
                <a16:creationId xmlns:a16="http://schemas.microsoft.com/office/drawing/2014/main" id="{369C6305-2E18-48AC-9975-52999652B6C1}"/>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1065077" y="4392121"/>
            <a:ext cx="772918" cy="772920"/>
          </a:xfrm>
          <a:prstGeom prst="rect">
            <a:avLst/>
          </a:prstGeom>
        </p:spPr>
      </p:pic>
      <p:pic>
        <p:nvPicPr>
          <p:cNvPr id="15" name="chemical">
            <a:hlinkClick r:id="" action="ppaction://media"/>
            <a:extLst>
              <a:ext uri="{FF2B5EF4-FFF2-40B4-BE49-F238E27FC236}">
                <a16:creationId xmlns:a16="http://schemas.microsoft.com/office/drawing/2014/main" id="{967A33A2-45AD-4E74-859B-D2FA219716F3}"/>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1000357" y="4973516"/>
            <a:ext cx="757392" cy="757394"/>
          </a:xfrm>
          <a:prstGeom prst="rect">
            <a:avLst/>
          </a:prstGeom>
        </p:spPr>
      </p:pic>
      <p:pic>
        <p:nvPicPr>
          <p:cNvPr id="18" name="detox">
            <a:hlinkClick r:id="" action="ppaction://media"/>
            <a:extLst>
              <a:ext uri="{FF2B5EF4-FFF2-40B4-BE49-F238E27FC236}">
                <a16:creationId xmlns:a16="http://schemas.microsoft.com/office/drawing/2014/main" id="{EBF66DB7-3DE5-451E-9A10-669DD2527DF8}"/>
              </a:ext>
            </a:extLst>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10981019" y="5652710"/>
            <a:ext cx="757392" cy="757392"/>
          </a:xfrm>
          <a:prstGeom prst="rect">
            <a:avLst/>
          </a:prstGeom>
        </p:spPr>
      </p:pic>
    </p:spTree>
    <p:extLst>
      <p:ext uri="{BB962C8B-B14F-4D97-AF65-F5344CB8AC3E}">
        <p14:creationId xmlns:p14="http://schemas.microsoft.com/office/powerpoint/2010/main" val="365826757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audio>
              <p:cMediaNode vol="80000">
                <p:cTn id="3" fill="hold" display="0">
                  <p:stCondLst>
                    <p:cond delay="indefinite"/>
                  </p:stCondLst>
                  <p:endCondLst>
                    <p:cond evt="onStopAudio" delay="0">
                      <p:tgtEl>
                        <p:sldTgt/>
                      </p:tgtEl>
                    </p:cond>
                  </p:endCondLst>
                </p:cTn>
                <p:tgtEl>
                  <p:spTgt spid="4"/>
                </p:tgtEl>
              </p:cMediaNode>
            </p:audio>
            <p:audio>
              <p:cMediaNode vol="80000">
                <p:cTn id="4" fill="hold" display="0">
                  <p:stCondLst>
                    <p:cond delay="indefinite"/>
                  </p:stCondLst>
                  <p:endCondLst>
                    <p:cond evt="onStopAudio" delay="0">
                      <p:tgtEl>
                        <p:sldTgt/>
                      </p:tgtEl>
                    </p:cond>
                  </p:endCondLst>
                </p:cTn>
                <p:tgtEl>
                  <p:spTgt spid="5"/>
                </p:tgtEl>
              </p:cMediaNode>
            </p:audio>
            <p:audio>
              <p:cMediaNode vol="80000">
                <p:cTn id="5" fill="hold" display="0">
                  <p:stCondLst>
                    <p:cond delay="indefinite"/>
                  </p:stCondLst>
                  <p:endCondLst>
                    <p:cond evt="onStopAudio" delay="0">
                      <p:tgtEl>
                        <p:sldTgt/>
                      </p:tgtEl>
                    </p:cond>
                  </p:endCondLst>
                </p:cTn>
                <p:tgtEl>
                  <p:spTgt spid="6"/>
                </p:tgtEl>
              </p:cMediaNode>
            </p:audio>
            <p:audio>
              <p:cMediaNode vol="80000">
                <p:cTn id="6" fill="hold" display="0">
                  <p:stCondLst>
                    <p:cond delay="indefinite"/>
                  </p:stCondLst>
                  <p:endCondLst>
                    <p:cond evt="onStopAudio" delay="0">
                      <p:tgtEl>
                        <p:sldTgt/>
                      </p:tgtEl>
                    </p:cond>
                  </p:endCondLst>
                </p:cTn>
                <p:tgtEl>
                  <p:spTgt spid="7"/>
                </p:tgtEl>
              </p:cMediaNode>
            </p:audio>
            <p:audio>
              <p:cMediaNode vol="80000">
                <p:cTn id="7" fill="hold" display="0">
                  <p:stCondLst>
                    <p:cond delay="indefinite"/>
                  </p:stCondLst>
                  <p:endCondLst>
                    <p:cond evt="onStopAudio" delay="0">
                      <p:tgtEl>
                        <p:sldTgt/>
                      </p:tgtEl>
                    </p:cond>
                  </p:endCondLst>
                </p:cTn>
                <p:tgtEl>
                  <p:spTgt spid="8"/>
                </p:tgtEl>
              </p:cMediaNode>
            </p:audio>
            <p:audio>
              <p:cMediaNode vol="80000">
                <p:cTn id="8" fill="hold" display="0">
                  <p:stCondLst>
                    <p:cond delay="indefinite"/>
                  </p:stCondLst>
                  <p:endCondLst>
                    <p:cond evt="onStopAudio" delay="0">
                      <p:tgtEl>
                        <p:sldTgt/>
                      </p:tgtEl>
                    </p:cond>
                  </p:endCondLst>
                </p:cTn>
                <p:tgtEl>
                  <p:spTgt spid="15"/>
                </p:tgtEl>
              </p:cMediaNode>
            </p:audio>
            <p:audio>
              <p:cMediaNode vol="80000">
                <p:cTn id="9" fill="hold" display="0">
                  <p:stCondLst>
                    <p:cond delay="indefinite"/>
                  </p:stCondLst>
                  <p:endCondLst>
                    <p:cond evt="onStopAudio" delay="0">
                      <p:tgtEl>
                        <p:sldTgt/>
                      </p:tgtEl>
                    </p:cond>
                  </p:endCondLst>
                </p:cTn>
                <p:tgtEl>
                  <p:spTgt spid="18"/>
                </p:tgtEl>
              </p:cMediaNode>
            </p:audio>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57" fill="hold"/>
                                        <p:tgtEl>
                                          <p:spTgt spid="3"/>
                                        </p:tgtEl>
                                      </p:cBhvr>
                                    </p:cmd>
                                  </p:child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83" fill="hold"/>
                                        <p:tgtEl>
                                          <p:spTgt spid="5"/>
                                        </p:tgtEl>
                                      </p:cBhvr>
                                    </p:cmd>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479" fill="hold"/>
                                        <p:tgtEl>
                                          <p:spTgt spid="4"/>
                                        </p:tgtEl>
                                      </p:cBhvr>
                                    </p:cmd>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140" fill="hold"/>
                                        <p:tgtEl>
                                          <p:spTgt spid="6"/>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401" fill="hold"/>
                                        <p:tgtEl>
                                          <p:spTgt spid="7"/>
                                        </p:tgtEl>
                                      </p:cBhvr>
                                    </p:cmd>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218" fill="hold"/>
                                        <p:tgtEl>
                                          <p:spTgt spid="8"/>
                                        </p:tgtEl>
                                      </p:cBhvr>
                                    </p:cmd>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192" fill="hold"/>
                                        <p:tgtEl>
                                          <p:spTgt spid="15"/>
                                        </p:tgtEl>
                                      </p:cBhvr>
                                    </p:cmd>
                                  </p:child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800" fill="hold"/>
                                        <p:tgtEl>
                                          <p:spTgt spid="18"/>
                                        </p:tgtEl>
                                      </p:cBhvr>
                                    </p:cmd>
                                  </p:childTnLst>
                                </p:cTn>
                              </p:par>
                            </p:childTnLst>
                          </p:cTn>
                        </p:par>
                      </p:childTnLst>
                    </p:cTn>
                  </p:par>
                </p:childTnLst>
              </p:cTn>
              <p:nextCondLst>
                <p:cond evt="onClick" delay="0">
                  <p:tgtEl>
                    <p:spTgt spid="1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724136" y="889843"/>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742950" indent="-742950">
              <a:buAutoNum type="arabicPeriod"/>
            </a:pPr>
            <a:r>
              <a:rPr lang="en-US" sz="3600" dirty="0">
                <a:solidFill>
                  <a:schemeClr val="accent5">
                    <a:lumMod val="75000"/>
                  </a:schemeClr>
                </a:solidFill>
              </a:rPr>
              <a:t>Nutrient</a:t>
            </a:r>
          </a:p>
          <a:p>
            <a:pPr marL="742950" indent="-742950">
              <a:buAutoNum type="arabicPeriod"/>
            </a:pPr>
            <a:r>
              <a:rPr lang="en-US" sz="3600" dirty="0">
                <a:solidFill>
                  <a:schemeClr val="accent5">
                    <a:lumMod val="75000"/>
                  </a:schemeClr>
                </a:solidFill>
              </a:rPr>
              <a:t>Calorie</a:t>
            </a:r>
          </a:p>
          <a:p>
            <a:pPr marL="742950" indent="-742950">
              <a:buAutoNum type="arabicPeriod"/>
            </a:pPr>
            <a:r>
              <a:rPr lang="en-US" sz="3600" dirty="0">
                <a:solidFill>
                  <a:schemeClr val="accent5">
                    <a:lumMod val="75000"/>
                  </a:schemeClr>
                </a:solidFill>
              </a:rPr>
              <a:t>Fat</a:t>
            </a:r>
          </a:p>
          <a:p>
            <a:pPr marL="742950" indent="-742950">
              <a:buAutoNum type="arabicPeriod"/>
            </a:pPr>
            <a:r>
              <a:rPr lang="en-US" sz="3600" dirty="0">
                <a:solidFill>
                  <a:schemeClr val="accent5">
                    <a:lumMod val="75000"/>
                  </a:schemeClr>
                </a:solidFill>
              </a:rPr>
              <a:t>Organ</a:t>
            </a:r>
          </a:p>
          <a:p>
            <a:pPr marL="742950" indent="-742950">
              <a:buAutoNum type="arabicPeriod"/>
            </a:pPr>
            <a:r>
              <a:rPr lang="en-US" sz="3600" dirty="0">
                <a:solidFill>
                  <a:schemeClr val="accent5">
                    <a:lumMod val="75000"/>
                  </a:schemeClr>
                </a:solidFill>
              </a:rPr>
              <a:t>Bone</a:t>
            </a:r>
          </a:p>
          <a:p>
            <a:pPr marL="742950" indent="-742950">
              <a:buAutoNum type="arabicPeriod"/>
            </a:pPr>
            <a:r>
              <a:rPr lang="en-US" sz="3600" dirty="0">
                <a:solidFill>
                  <a:schemeClr val="accent5">
                    <a:lumMod val="75000"/>
                  </a:schemeClr>
                </a:solidFill>
              </a:rPr>
              <a:t>Virus</a:t>
            </a:r>
          </a:p>
          <a:p>
            <a:pPr marL="742950" indent="-742950">
              <a:buAutoNum type="arabicPeriod"/>
            </a:pPr>
            <a:r>
              <a:rPr lang="en-US" sz="3600" dirty="0">
                <a:solidFill>
                  <a:schemeClr val="accent5">
                    <a:lumMod val="75000"/>
                  </a:schemeClr>
                </a:solidFill>
              </a:rPr>
              <a:t>Chemical</a:t>
            </a:r>
          </a:p>
          <a:p>
            <a:pPr marL="742950" indent="-742950">
              <a:buAutoNum type="arabicPeriod"/>
            </a:pPr>
            <a:r>
              <a:rPr lang="en-US" sz="3600" dirty="0">
                <a:solidFill>
                  <a:schemeClr val="accent5">
                    <a:lumMod val="75000"/>
                  </a:schemeClr>
                </a:solidFill>
              </a:rPr>
              <a:t>Detox </a:t>
            </a:r>
          </a:p>
        </p:txBody>
      </p:sp>
      <p:pic>
        <p:nvPicPr>
          <p:cNvPr id="3" name="Picture 2">
            <a:extLst>
              <a:ext uri="{FF2B5EF4-FFF2-40B4-BE49-F238E27FC236}">
                <a16:creationId xmlns:a16="http://schemas.microsoft.com/office/drawing/2014/main" id="{8C60C7CF-470A-FA9A-B5DD-6BC723DD1CEE}"/>
              </a:ext>
            </a:extLst>
          </p:cNvPr>
          <p:cNvPicPr>
            <a:picLocks noChangeAspect="1"/>
          </p:cNvPicPr>
          <p:nvPr/>
        </p:nvPicPr>
        <p:blipFill>
          <a:blip r:embed="rId2"/>
          <a:stretch>
            <a:fillRect/>
          </a:stretch>
        </p:blipFill>
        <p:spPr>
          <a:xfrm>
            <a:off x="101009" y="2507884"/>
            <a:ext cx="5432732" cy="2606691"/>
          </a:xfrm>
          <a:prstGeom prst="rect">
            <a:avLst/>
          </a:prstGeom>
        </p:spPr>
      </p:pic>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6195531" y="588368"/>
            <a:ext cx="5980924" cy="480131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pPr>
              <a:lnSpc>
                <a:spcPct val="150000"/>
              </a:lnSpc>
            </a:pPr>
            <a:r>
              <a:rPr lang="en-US" sz="3600" i="1" dirty="0">
                <a:solidFill>
                  <a:schemeClr val="accent1">
                    <a:lumMod val="75000"/>
                  </a:schemeClr>
                </a:solidFill>
              </a:rPr>
              <a:t>- use new words to talk about health myths. </a:t>
            </a:r>
          </a:p>
          <a:p>
            <a:pPr>
              <a:lnSpc>
                <a:spcPct val="150000"/>
              </a:lnSpc>
            </a:pPr>
            <a:r>
              <a:rPr lang="en-US" sz="3600" i="1" dirty="0">
                <a:solidFill>
                  <a:schemeClr val="accent1">
                    <a:lumMod val="75000"/>
                  </a:schemeClr>
                </a:solidFill>
              </a:rPr>
              <a:t>- practice reading for inference and details.</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chemeClr val="accent5">
                    <a:lumMod val="75000"/>
                  </a:schemeClr>
                </a:solidFill>
                <a:highlight>
                  <a:srgbClr val="FFFF00"/>
                </a:highlight>
              </a:rPr>
              <a:t>Vocabulary:</a:t>
            </a:r>
          </a:p>
          <a:p>
            <a:pPr>
              <a:lnSpc>
                <a:spcPct val="150000"/>
              </a:lnSpc>
            </a:pPr>
            <a:r>
              <a:rPr lang="en-US" sz="3600" i="1" dirty="0">
                <a:solidFill>
                  <a:schemeClr val="accent5">
                    <a:lumMod val="75000"/>
                  </a:schemeClr>
                </a:solidFill>
              </a:rPr>
              <a:t>-    Using new words to talk about health myths.</a:t>
            </a:r>
          </a:p>
          <a:p>
            <a:pPr>
              <a:lnSpc>
                <a:spcPct val="150000"/>
              </a:lnSpc>
            </a:pPr>
            <a:r>
              <a:rPr lang="en-US" sz="3600" b="1" i="1" dirty="0">
                <a:solidFill>
                  <a:schemeClr val="accent5">
                    <a:lumMod val="75000"/>
                  </a:schemeClr>
                </a:solidFill>
                <a:highlight>
                  <a:srgbClr val="FFFF00"/>
                </a:highlight>
              </a:rPr>
              <a:t>Reading: </a:t>
            </a:r>
          </a:p>
          <a:p>
            <a:pPr>
              <a:lnSpc>
                <a:spcPct val="150000"/>
              </a:lnSpc>
            </a:pPr>
            <a:r>
              <a:rPr lang="en-US" sz="3600" i="1" dirty="0">
                <a:solidFill>
                  <a:schemeClr val="accent5">
                    <a:lumMod val="75000"/>
                  </a:schemeClr>
                </a:solidFill>
              </a:rPr>
              <a:t>-    Practicing reading for inference and details.</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rPr>
              <a:t>Do Vocabulary and Reading in WB pages 26 &amp; 27</a:t>
            </a:r>
          </a:p>
          <a:p>
            <a:pPr marL="571500" indent="-571500">
              <a:lnSpc>
                <a:spcPct val="150000"/>
              </a:lnSpc>
              <a:buFontTx/>
              <a:buChar char="-"/>
            </a:pPr>
            <a:r>
              <a:rPr lang="en-US" sz="3600" i="1" dirty="0">
                <a:solidFill>
                  <a:schemeClr val="accent1">
                    <a:lumMod val="75000"/>
                  </a:schemeClr>
                </a:solidFill>
              </a:rPr>
              <a:t>Make sentences using the new words in SB</a:t>
            </a:r>
          </a:p>
          <a:p>
            <a:pPr marL="571500" indent="-571500">
              <a:lnSpc>
                <a:spcPct val="150000"/>
              </a:lnSpc>
              <a:buFontTx/>
              <a:buChar char="-"/>
            </a:pPr>
            <a:r>
              <a:rPr lang="en-US" sz="3600" i="1" dirty="0">
                <a:solidFill>
                  <a:schemeClr val="accent1">
                    <a:lumMod val="75000"/>
                  </a:schemeClr>
                </a:solidFill>
              </a:rPr>
              <a:t>Prepare for the next lesson (Grammar - pages 45 &amp; 46 - SB)</a:t>
            </a:r>
          </a:p>
          <a:p>
            <a:pPr marL="571500" indent="-571500">
              <a:lnSpc>
                <a:spcPct val="150000"/>
              </a:lnSpc>
              <a:buFontTx/>
              <a:buChar char="-"/>
            </a:pPr>
            <a:r>
              <a:rPr lang="en-US" sz="3600" i="1" dirty="0">
                <a:solidFill>
                  <a:schemeClr val="accent1">
                    <a:lumMod val="75000"/>
                  </a:schemeClr>
                </a:solidFill>
              </a:rPr>
              <a:t>Play the consolidation games on </a:t>
            </a:r>
            <a:r>
              <a:rPr lang="en-US" sz="3600" i="1" dirty="0">
                <a:solidFill>
                  <a:schemeClr val="accent1">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40B70855-65EC-A9C8-20E9-3DEF3769C49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7C2EAB0D-90B4-46C0-A332-703734315DE3}"/>
              </a:ext>
            </a:extLst>
          </p:cNvPr>
          <p:cNvPicPr>
            <a:picLocks noChangeAspect="1"/>
          </p:cNvPicPr>
          <p:nvPr/>
        </p:nvPicPr>
        <p:blipFill>
          <a:blip r:embed="rId2"/>
          <a:stretch>
            <a:fillRect/>
          </a:stretch>
        </p:blipFill>
        <p:spPr>
          <a:xfrm>
            <a:off x="880000" y="427446"/>
            <a:ext cx="10432000" cy="6003107"/>
          </a:xfrm>
          <a:prstGeom prst="rect">
            <a:avLst/>
          </a:prstGeom>
        </p:spPr>
      </p:pic>
    </p:spTree>
    <p:extLst>
      <p:ext uri="{BB962C8B-B14F-4D97-AF65-F5344CB8AC3E}">
        <p14:creationId xmlns:p14="http://schemas.microsoft.com/office/powerpoint/2010/main" val="1825314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1ACC1D9-3CFC-270D-D0EB-08A56DF2A28D}"/>
              </a:ext>
            </a:extLst>
          </p:cNvPr>
          <p:cNvSpPr/>
          <p:nvPr/>
        </p:nvSpPr>
        <p:spPr>
          <a:xfrm>
            <a:off x="121878" y="4109155"/>
            <a:ext cx="11033843" cy="1569660"/>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rgbClr val="0070C0"/>
                </a:solidFill>
                <a:effectLst/>
                <a:uLnTx/>
                <a:uFillTx/>
              </a:rPr>
              <a:t>Do you think what they’re doing is healthy or unhealthy? Why?</a:t>
            </a:r>
          </a:p>
          <a:p>
            <a:pPr>
              <a:defRPr/>
            </a:pPr>
            <a:r>
              <a:rPr lang="en-US" sz="3200" i="1" kern="0" dirty="0">
                <a:solidFill>
                  <a:srgbClr val="FF0000"/>
                </a:solidFill>
              </a:rPr>
              <a:t>I think what they’re doing is healthy because orange juice, vitamins, and nutrient breakfast are good for our health.</a:t>
            </a:r>
            <a:endParaRPr kumimoji="0" lang="en-US" sz="3600" b="0" i="1" u="none" strike="noStrike" kern="0" cap="none" spc="0" normalizeH="0" baseline="0" noProof="0" dirty="0">
              <a:ln>
                <a:noFill/>
              </a:ln>
              <a:solidFill>
                <a:srgbClr val="FF0000"/>
              </a:solidFill>
              <a:effectLst/>
              <a:uLnTx/>
              <a:uFillTx/>
            </a:endParaRPr>
          </a:p>
        </p:txBody>
      </p:sp>
      <p:sp>
        <p:nvSpPr>
          <p:cNvPr id="2" name="Rectangle 1">
            <a:extLst>
              <a:ext uri="{FF2B5EF4-FFF2-40B4-BE49-F238E27FC236}">
                <a16:creationId xmlns:a16="http://schemas.microsoft.com/office/drawing/2014/main" id="{89728336-BC60-AA65-6107-64DA69CAB6FE}"/>
              </a:ext>
            </a:extLst>
          </p:cNvPr>
          <p:cNvSpPr/>
          <p:nvPr/>
        </p:nvSpPr>
        <p:spPr>
          <a:xfrm>
            <a:off x="41709" y="459108"/>
            <a:ext cx="12108581" cy="646331"/>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FF0000"/>
                </a:solidFill>
                <a:effectLst/>
                <a:uLnTx/>
                <a:uFillTx/>
              </a:rPr>
              <a:t>Suggested answers:</a:t>
            </a:r>
          </a:p>
        </p:txBody>
      </p:sp>
      <p:sp>
        <p:nvSpPr>
          <p:cNvPr id="6" name="Rectangle 4">
            <a:extLst>
              <a:ext uri="{FF2B5EF4-FFF2-40B4-BE49-F238E27FC236}">
                <a16:creationId xmlns:a16="http://schemas.microsoft.com/office/drawing/2014/main" id="{40B70855-65EC-A9C8-20E9-3DEF3769C49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075CEFA5-30D6-369D-23E1-A1E5188E919E}"/>
              </a:ext>
            </a:extLst>
          </p:cNvPr>
          <p:cNvSpPr/>
          <p:nvPr/>
        </p:nvSpPr>
        <p:spPr>
          <a:xfrm>
            <a:off x="119547" y="1197620"/>
            <a:ext cx="5456499" cy="2062103"/>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i="1" kern="0" noProof="0" dirty="0">
                <a:solidFill>
                  <a:srgbClr val="0070C0"/>
                </a:solidFill>
              </a:rPr>
              <a:t>What are these people doing?</a:t>
            </a:r>
            <a:endParaRPr kumimoji="0" lang="en-US" sz="3200" b="0" i="1" u="none" strike="noStrike" kern="0" cap="none" spc="0" normalizeH="0" baseline="0" noProof="0" dirty="0">
              <a:ln>
                <a:noFill/>
              </a:ln>
              <a:solidFill>
                <a:srgbClr val="0070C0"/>
              </a:solidFill>
              <a:effectLst/>
              <a:uLnTx/>
              <a:uFillTx/>
            </a:endParaRP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sz="3200" i="1" kern="0" dirty="0">
                <a:solidFill>
                  <a:srgbClr val="FF0000"/>
                </a:solidFill>
              </a:rPr>
              <a:t>She is drinking orange juice.</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kumimoji="0" lang="en-US" sz="3200" b="0" i="1" u="none" strike="noStrike" kern="0" cap="none" spc="0" normalizeH="0" baseline="0" noProof="0" dirty="0">
                <a:ln>
                  <a:noFill/>
                </a:ln>
                <a:solidFill>
                  <a:srgbClr val="FF0000"/>
                </a:solidFill>
                <a:effectLst/>
                <a:uLnTx/>
                <a:uFillTx/>
              </a:rPr>
              <a:t>He is taking vitamins.</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sz="3200" i="1" kern="0" dirty="0">
                <a:solidFill>
                  <a:srgbClr val="FF0000"/>
                </a:solidFill>
              </a:rPr>
              <a:t>He/she is having breakfast.</a:t>
            </a:r>
            <a:endParaRPr kumimoji="0" lang="en-US" sz="3200" b="0" i="1" u="none" strike="noStrike" kern="0" cap="none" spc="0" normalizeH="0" baseline="0" noProof="0" dirty="0">
              <a:ln>
                <a:noFill/>
              </a:ln>
              <a:solidFill>
                <a:srgbClr val="FF0000"/>
              </a:solidFill>
              <a:effectLst/>
              <a:uLnTx/>
              <a:uFillTx/>
            </a:endParaRPr>
          </a:p>
        </p:txBody>
      </p:sp>
      <p:pic>
        <p:nvPicPr>
          <p:cNvPr id="7" name="Picture 6">
            <a:extLst>
              <a:ext uri="{FF2B5EF4-FFF2-40B4-BE49-F238E27FC236}">
                <a16:creationId xmlns:a16="http://schemas.microsoft.com/office/drawing/2014/main" id="{63302178-44AE-416B-AFBC-AABD2F2EF0C5}"/>
              </a:ext>
            </a:extLst>
          </p:cNvPr>
          <p:cNvPicPr>
            <a:picLocks noChangeAspect="1"/>
          </p:cNvPicPr>
          <p:nvPr/>
        </p:nvPicPr>
        <p:blipFill>
          <a:blip r:embed="rId2"/>
          <a:stretch>
            <a:fillRect/>
          </a:stretch>
        </p:blipFill>
        <p:spPr>
          <a:xfrm>
            <a:off x="5638800" y="459108"/>
            <a:ext cx="6182742" cy="3557866"/>
          </a:xfrm>
          <a:prstGeom prst="rect">
            <a:avLst/>
          </a:prstGeom>
        </p:spPr>
      </p:pic>
    </p:spTree>
    <p:extLst>
      <p:ext uri="{BB962C8B-B14F-4D97-AF65-F5344CB8AC3E}">
        <p14:creationId xmlns:p14="http://schemas.microsoft.com/office/powerpoint/2010/main" val="18389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518344-02F5-4136-85EB-8F2932AEE1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0"/>
            <a:ext cx="12285814" cy="69684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extLst>
      <p:ext uri="{BB962C8B-B14F-4D97-AF65-F5344CB8AC3E}">
        <p14:creationId xmlns:p14="http://schemas.microsoft.com/office/powerpoint/2010/main" val="4264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D1B00-92F5-7C9C-20BF-9DF525F5DC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EFD57C-EEDD-11E3-C8BD-7733B1350920}"/>
              </a:ext>
            </a:extLst>
          </p:cNvPr>
          <p:cNvSpPr/>
          <p:nvPr/>
        </p:nvSpPr>
        <p:spPr>
          <a:xfrm>
            <a:off x="454545" y="488230"/>
            <a:ext cx="1140270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400" b="1" i="1" dirty="0">
                <a:solidFill>
                  <a:srgbClr val="0070C0"/>
                </a:solidFill>
              </a:rPr>
              <a:t>Click on each phrase to hear the sound</a:t>
            </a:r>
            <a:r>
              <a:rPr lang="en-US" sz="3600" b="1" i="1" dirty="0">
                <a:solidFill>
                  <a:srgbClr val="0070C0"/>
                </a:solidFill>
              </a:rPr>
              <a:t>. </a:t>
            </a:r>
          </a:p>
        </p:txBody>
      </p:sp>
      <p:sp>
        <p:nvSpPr>
          <p:cNvPr id="9" name="Virus">
            <a:extLst>
              <a:ext uri="{FF2B5EF4-FFF2-40B4-BE49-F238E27FC236}">
                <a16:creationId xmlns:a16="http://schemas.microsoft.com/office/drawing/2014/main" id="{69948195-FB58-F595-4D5E-35AFB9010837}"/>
              </a:ext>
            </a:extLst>
          </p:cNvPr>
          <p:cNvSpPr txBox="1"/>
          <p:nvPr/>
        </p:nvSpPr>
        <p:spPr>
          <a:xfrm>
            <a:off x="486018" y="432718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virus</a:t>
            </a:r>
            <a:r>
              <a:rPr lang="en-US" sz="3600" b="1" i="1"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t> </a:t>
            </a:r>
            <a:r>
              <a:rPr lang="en-US" sz="3200" dirty="0">
                <a:solidFill>
                  <a:srgbClr val="FF0000"/>
                </a:solidFill>
              </a:rPr>
              <a:t>ˈ</a:t>
            </a:r>
            <a:r>
              <a:rPr lang="en-US" sz="3200" dirty="0" err="1">
                <a:solidFill>
                  <a:srgbClr val="FF0000"/>
                </a:solidFill>
              </a:rPr>
              <a:t>vaɪrəs</a:t>
            </a:r>
            <a:r>
              <a:rPr lang="en-US" sz="3200" dirty="0">
                <a:solidFill>
                  <a:srgbClr val="FF0000"/>
                </a:solidFill>
              </a:rPr>
              <a:t> </a:t>
            </a:r>
            <a:r>
              <a:rPr lang="vi-VN" sz="3600" dirty="0">
                <a:cs typeface="Calibri" panose="020F0502020204030204" pitchFamily="34" charset="0"/>
              </a:rPr>
              <a:t>/ </a:t>
            </a:r>
            <a:r>
              <a:rPr lang="en-US" sz="3600" dirty="0">
                <a:cs typeface="Calibri" panose="020F0502020204030204" pitchFamily="34" charset="0"/>
              </a:rPr>
              <a:t>vi </a:t>
            </a:r>
            <a:r>
              <a:rPr lang="en-US" sz="3600" dirty="0" err="1">
                <a:cs typeface="Calibri" panose="020F0502020204030204" pitchFamily="34" charset="0"/>
              </a:rPr>
              <a:t>rút</a:t>
            </a:r>
            <a:endParaRPr lang="en-US" sz="3600" i="1" dirty="0">
              <a:solidFill>
                <a:srgbClr val="0070C0"/>
              </a:solidFill>
              <a:cs typeface="Calibri" panose="020F0502020204030204" pitchFamily="34" charset="0"/>
            </a:endParaRPr>
          </a:p>
        </p:txBody>
      </p:sp>
      <p:sp>
        <p:nvSpPr>
          <p:cNvPr id="10" name="Bone">
            <a:extLst>
              <a:ext uri="{FF2B5EF4-FFF2-40B4-BE49-F238E27FC236}">
                <a16:creationId xmlns:a16="http://schemas.microsoft.com/office/drawing/2014/main" id="{B79B322C-F18C-308E-C827-EF14A4B76107}"/>
              </a:ext>
            </a:extLst>
          </p:cNvPr>
          <p:cNvSpPr txBox="1"/>
          <p:nvPr/>
        </p:nvSpPr>
        <p:spPr>
          <a:xfrm>
            <a:off x="472817" y="3701803"/>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bone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solidFill>
                  <a:srgbClr val="FF0000"/>
                </a:solidFill>
              </a:rPr>
              <a:t> </a:t>
            </a:r>
            <a:r>
              <a:rPr lang="en-US" sz="3600" dirty="0" err="1">
                <a:solidFill>
                  <a:srgbClr val="FF0000"/>
                </a:solidFill>
              </a:rPr>
              <a:t>boʊn</a:t>
            </a:r>
            <a:r>
              <a:rPr lang="en-US" sz="3600" dirty="0">
                <a:solidFill>
                  <a:srgbClr val="FF0000"/>
                </a:solidFill>
              </a:rPr>
              <a:t> </a:t>
            </a:r>
            <a:r>
              <a:rPr lang="vi-VN" sz="3600" dirty="0">
                <a:cs typeface="Calibri" panose="020F0502020204030204" pitchFamily="34" charset="0"/>
              </a:rPr>
              <a:t>/ </a:t>
            </a:r>
            <a:r>
              <a:rPr lang="en-US" sz="3600" dirty="0" err="1">
                <a:cs typeface="Calibri" panose="020F0502020204030204" pitchFamily="34" charset="0"/>
              </a:rPr>
              <a:t>xương</a:t>
            </a:r>
            <a:endParaRPr lang="en-US" sz="3600" i="1" dirty="0">
              <a:solidFill>
                <a:srgbClr val="0070C0"/>
              </a:solidFill>
              <a:cs typeface="Calibri" panose="020F0502020204030204" pitchFamily="34" charset="0"/>
            </a:endParaRPr>
          </a:p>
        </p:txBody>
      </p:sp>
      <p:sp>
        <p:nvSpPr>
          <p:cNvPr id="11" name="Organ">
            <a:extLst>
              <a:ext uri="{FF2B5EF4-FFF2-40B4-BE49-F238E27FC236}">
                <a16:creationId xmlns:a16="http://schemas.microsoft.com/office/drawing/2014/main" id="{071E3EA9-E232-AE58-034C-2609171B3C61}"/>
              </a:ext>
            </a:extLst>
          </p:cNvPr>
          <p:cNvSpPr txBox="1"/>
          <p:nvPr/>
        </p:nvSpPr>
        <p:spPr>
          <a:xfrm>
            <a:off x="472817" y="306603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organ</a:t>
            </a:r>
            <a:r>
              <a:rPr lang="en-US" sz="3600" b="1" i="1" dirty="0">
                <a:solidFill>
                  <a:srgbClr val="0070C0"/>
                </a:solidFill>
              </a:rPr>
              <a:t> </a:t>
            </a:r>
            <a:r>
              <a:rPr lang="en-US" sz="3600" dirty="0"/>
              <a:t>(n) / </a:t>
            </a:r>
            <a:r>
              <a:rPr lang="en-US" sz="3600" dirty="0">
                <a:solidFill>
                  <a:srgbClr val="FF0000"/>
                </a:solidFill>
              </a:rPr>
              <a:t>'</a:t>
            </a:r>
            <a:r>
              <a:rPr lang="en-US" sz="3600" dirty="0" err="1">
                <a:solidFill>
                  <a:srgbClr val="FF0000"/>
                </a:solidFill>
              </a:rPr>
              <a:t>ɔ:gən</a:t>
            </a:r>
            <a:r>
              <a:rPr lang="en-US" sz="3600" dirty="0"/>
              <a:t>/ </a:t>
            </a:r>
            <a:r>
              <a:rPr lang="en-US" sz="3600" dirty="0" err="1"/>
              <a:t>cơ</a:t>
            </a:r>
            <a:r>
              <a:rPr lang="en-US" sz="3600" dirty="0"/>
              <a:t> </a:t>
            </a:r>
            <a:r>
              <a:rPr lang="en-US" sz="3600" dirty="0" err="1"/>
              <a:t>quan</a:t>
            </a:r>
            <a:r>
              <a:rPr lang="en-US" sz="3600" dirty="0"/>
              <a:t>, </a:t>
            </a:r>
            <a:r>
              <a:rPr lang="en-US" sz="3600" dirty="0" err="1"/>
              <a:t>bộ</a:t>
            </a:r>
            <a:r>
              <a:rPr lang="en-US" sz="3600" dirty="0"/>
              <a:t> </a:t>
            </a:r>
            <a:r>
              <a:rPr lang="en-US" sz="3600" dirty="0" err="1"/>
              <a:t>phận</a:t>
            </a:r>
            <a:endParaRPr lang="en-US" sz="3600" i="1" dirty="0">
              <a:solidFill>
                <a:srgbClr val="0070C0"/>
              </a:solidFill>
            </a:endParaRPr>
          </a:p>
        </p:txBody>
      </p:sp>
      <p:sp>
        <p:nvSpPr>
          <p:cNvPr id="12" name="Fat">
            <a:extLst>
              <a:ext uri="{FF2B5EF4-FFF2-40B4-BE49-F238E27FC236}">
                <a16:creationId xmlns:a16="http://schemas.microsoft.com/office/drawing/2014/main" id="{4689F4BA-C399-DACA-E338-65B9E10CA8A7}"/>
              </a:ext>
            </a:extLst>
          </p:cNvPr>
          <p:cNvSpPr txBox="1"/>
          <p:nvPr/>
        </p:nvSpPr>
        <p:spPr>
          <a:xfrm>
            <a:off x="467424" y="2386274"/>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fat </a:t>
            </a:r>
            <a:r>
              <a:rPr lang="en-US" sz="3600" dirty="0"/>
              <a:t>(n) / </a:t>
            </a:r>
            <a:r>
              <a:rPr lang="en-US" sz="3600" dirty="0" err="1">
                <a:solidFill>
                  <a:srgbClr val="FF0000"/>
                </a:solidFill>
              </a:rPr>
              <a:t>fæt</a:t>
            </a:r>
            <a:r>
              <a:rPr lang="en-US" sz="3600" dirty="0">
                <a:solidFill>
                  <a:srgbClr val="FF0000"/>
                </a:solidFill>
              </a:rPr>
              <a:t> </a:t>
            </a:r>
            <a:r>
              <a:rPr lang="en-US" sz="3600" dirty="0"/>
              <a:t>/ </a:t>
            </a:r>
            <a:r>
              <a:rPr lang="en-US" sz="3600" dirty="0" err="1"/>
              <a:t>mỡ</a:t>
            </a:r>
            <a:endParaRPr lang="en-US" sz="3600" dirty="0">
              <a:latin typeface="Calibri" panose="020F0502020204030204" pitchFamily="34" charset="0"/>
              <a:cs typeface="Calibri" panose="020F0502020204030204" pitchFamily="34" charset="0"/>
            </a:endParaRPr>
          </a:p>
        </p:txBody>
      </p:sp>
      <p:sp>
        <p:nvSpPr>
          <p:cNvPr id="13" name="Calorie">
            <a:extLst>
              <a:ext uri="{FF2B5EF4-FFF2-40B4-BE49-F238E27FC236}">
                <a16:creationId xmlns:a16="http://schemas.microsoft.com/office/drawing/2014/main" id="{92869057-F7CE-60CE-57AE-C357F58FDFE9}"/>
              </a:ext>
            </a:extLst>
          </p:cNvPr>
          <p:cNvSpPr txBox="1"/>
          <p:nvPr/>
        </p:nvSpPr>
        <p:spPr>
          <a:xfrm>
            <a:off x="466768" y="1739943"/>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calorie</a:t>
            </a:r>
            <a:r>
              <a:rPr lang="en-US" sz="3600" i="1"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cs typeface="Calibri" panose="020F0502020204030204" pitchFamily="34" charset="0"/>
              </a:rPr>
              <a:t> </a:t>
            </a:r>
            <a:r>
              <a:rPr lang="en-US" sz="3600" dirty="0">
                <a:solidFill>
                  <a:srgbClr val="FF0000"/>
                </a:solidFill>
              </a:rPr>
              <a:t>'</a:t>
            </a:r>
            <a:r>
              <a:rPr lang="en-US" sz="3600" dirty="0" err="1">
                <a:solidFill>
                  <a:srgbClr val="FF0000"/>
                </a:solidFill>
              </a:rPr>
              <a:t>kæləri</a:t>
            </a:r>
            <a:r>
              <a:rPr lang="en-US" sz="3600" dirty="0">
                <a:solidFill>
                  <a:srgbClr val="FF0000"/>
                </a:solidFill>
              </a:rPr>
              <a:t> </a:t>
            </a:r>
            <a:r>
              <a:rPr lang="vi-VN" sz="3600" dirty="0">
                <a:cs typeface="Calibri" panose="020F0502020204030204" pitchFamily="34" charset="0"/>
              </a:rPr>
              <a:t>/ </a:t>
            </a:r>
            <a:r>
              <a:rPr lang="en-US" sz="3600" dirty="0">
                <a:cs typeface="Calibri" panose="020F0502020204030204" pitchFamily="34" charset="0"/>
              </a:rPr>
              <a:t>calo</a:t>
            </a:r>
            <a:endParaRPr lang="en-US" sz="3600" i="1" dirty="0">
              <a:solidFill>
                <a:srgbClr val="0070C0"/>
              </a:solidFill>
              <a:cs typeface="Calibri" panose="020F0502020204030204" pitchFamily="34" charset="0"/>
            </a:endParaRPr>
          </a:p>
        </p:txBody>
      </p:sp>
      <p:sp>
        <p:nvSpPr>
          <p:cNvPr id="14" name="Nutrient">
            <a:extLst>
              <a:ext uri="{FF2B5EF4-FFF2-40B4-BE49-F238E27FC236}">
                <a16:creationId xmlns:a16="http://schemas.microsoft.com/office/drawing/2014/main" id="{25F6EE3E-5C51-6DF8-415A-3D80B8051B55}"/>
              </a:ext>
            </a:extLst>
          </p:cNvPr>
          <p:cNvSpPr txBox="1"/>
          <p:nvPr/>
        </p:nvSpPr>
        <p:spPr>
          <a:xfrm>
            <a:off x="461667" y="115127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nutrient </a:t>
            </a:r>
            <a:r>
              <a:rPr lang="en-US" sz="3600" dirty="0"/>
              <a:t>(n) /</a:t>
            </a:r>
            <a:r>
              <a:rPr lang="en-US" sz="3600" dirty="0">
                <a:solidFill>
                  <a:srgbClr val="FF0000"/>
                </a:solidFill>
              </a:rPr>
              <a:t>'</a:t>
            </a:r>
            <a:r>
              <a:rPr lang="en-US" sz="3600" dirty="0" err="1">
                <a:solidFill>
                  <a:srgbClr val="FF0000"/>
                </a:solidFill>
              </a:rPr>
              <a:t>nju:triənt</a:t>
            </a:r>
            <a:r>
              <a:rPr lang="en-US" sz="3600" dirty="0">
                <a:solidFill>
                  <a:srgbClr val="FF0000"/>
                </a:solidFill>
              </a:rPr>
              <a:t> </a:t>
            </a:r>
            <a:r>
              <a:rPr lang="en-US" sz="3600" dirty="0"/>
              <a:t>/ </a:t>
            </a:r>
            <a:r>
              <a:rPr lang="en-US" sz="3600" dirty="0" err="1"/>
              <a:t>chất</a:t>
            </a:r>
            <a:r>
              <a:rPr lang="en-US" sz="3600" dirty="0"/>
              <a:t> </a:t>
            </a:r>
            <a:r>
              <a:rPr lang="en-US" sz="3600" dirty="0" err="1"/>
              <a:t>dinh</a:t>
            </a:r>
            <a:r>
              <a:rPr lang="en-US" sz="3600" dirty="0"/>
              <a:t> </a:t>
            </a:r>
            <a:r>
              <a:rPr lang="en-US" sz="3600" dirty="0" err="1"/>
              <a:t>dưỡng</a:t>
            </a:r>
            <a:endParaRPr lang="en-US" sz="3600" i="1" dirty="0">
              <a:solidFill>
                <a:srgbClr val="0070C0"/>
              </a:solidFill>
            </a:endParaRPr>
          </a:p>
        </p:txBody>
      </p:sp>
      <p:sp>
        <p:nvSpPr>
          <p:cNvPr id="16" name="Chemical">
            <a:extLst>
              <a:ext uri="{FF2B5EF4-FFF2-40B4-BE49-F238E27FC236}">
                <a16:creationId xmlns:a16="http://schemas.microsoft.com/office/drawing/2014/main" id="{75A012C9-747B-76FA-F226-78CFC6BF24DA}"/>
              </a:ext>
            </a:extLst>
          </p:cNvPr>
          <p:cNvSpPr txBox="1"/>
          <p:nvPr/>
        </p:nvSpPr>
        <p:spPr>
          <a:xfrm>
            <a:off x="486018" y="502240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chemical</a:t>
            </a:r>
            <a:r>
              <a:rPr lang="en-US" sz="3600"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t> </a:t>
            </a:r>
            <a:r>
              <a:rPr lang="en-US" sz="3600" dirty="0">
                <a:solidFill>
                  <a:srgbClr val="FF0000"/>
                </a:solidFill>
              </a:rPr>
              <a:t>ˈ</a:t>
            </a:r>
            <a:r>
              <a:rPr lang="en-US" sz="3600" dirty="0" err="1">
                <a:solidFill>
                  <a:srgbClr val="FF0000"/>
                </a:solidFill>
              </a:rPr>
              <a:t>kemɪkəl</a:t>
            </a:r>
            <a:r>
              <a:rPr lang="en-US" sz="3600" dirty="0">
                <a:solidFill>
                  <a:srgbClr val="FF0000"/>
                </a:solidFill>
              </a:rPr>
              <a:t> </a:t>
            </a:r>
            <a:r>
              <a:rPr lang="vi-VN" sz="3600" dirty="0">
                <a:cs typeface="Calibri" panose="020F0502020204030204" pitchFamily="34" charset="0"/>
              </a:rPr>
              <a:t>/ </a:t>
            </a:r>
            <a:r>
              <a:rPr lang="en-US" sz="3600" dirty="0" err="1">
                <a:cs typeface="Calibri" panose="020F0502020204030204" pitchFamily="34" charset="0"/>
              </a:rPr>
              <a:t>chất</a:t>
            </a:r>
            <a:r>
              <a:rPr lang="en-US" sz="3600" dirty="0">
                <a:cs typeface="Calibri" panose="020F0502020204030204" pitchFamily="34" charset="0"/>
              </a:rPr>
              <a:t> </a:t>
            </a:r>
            <a:r>
              <a:rPr lang="en-US" sz="3600" dirty="0" err="1">
                <a:cs typeface="Calibri" panose="020F0502020204030204" pitchFamily="34" charset="0"/>
              </a:rPr>
              <a:t>hóa</a:t>
            </a:r>
            <a:r>
              <a:rPr lang="en-US" sz="3600" dirty="0">
                <a:cs typeface="Calibri" panose="020F0502020204030204" pitchFamily="34" charset="0"/>
              </a:rPr>
              <a:t> </a:t>
            </a:r>
            <a:r>
              <a:rPr lang="en-US" sz="3600" dirty="0" err="1">
                <a:cs typeface="Calibri" panose="020F0502020204030204" pitchFamily="34" charset="0"/>
              </a:rPr>
              <a:t>học</a:t>
            </a:r>
            <a:r>
              <a:rPr lang="en-US" sz="3600" dirty="0">
                <a:cs typeface="Calibri" panose="020F0502020204030204" pitchFamily="34" charset="0"/>
              </a:rPr>
              <a:t>, </a:t>
            </a:r>
            <a:r>
              <a:rPr lang="en-US" sz="3600" dirty="0" err="1">
                <a:cs typeface="Calibri" panose="020F0502020204030204" pitchFamily="34" charset="0"/>
              </a:rPr>
              <a:t>hóa</a:t>
            </a:r>
            <a:r>
              <a:rPr lang="en-US" sz="3600" dirty="0">
                <a:cs typeface="Calibri" panose="020F0502020204030204" pitchFamily="34" charset="0"/>
              </a:rPr>
              <a:t> </a:t>
            </a:r>
            <a:r>
              <a:rPr lang="en-US" sz="3600" dirty="0" err="1">
                <a:cs typeface="Calibri" panose="020F0502020204030204" pitchFamily="34" charset="0"/>
              </a:rPr>
              <a:t>chất</a:t>
            </a:r>
            <a:endParaRPr lang="en-US" sz="3600" i="1" dirty="0">
              <a:solidFill>
                <a:srgbClr val="0070C0"/>
              </a:solidFill>
              <a:cs typeface="Calibri" panose="020F0502020204030204" pitchFamily="34" charset="0"/>
            </a:endParaRPr>
          </a:p>
        </p:txBody>
      </p:sp>
      <p:sp>
        <p:nvSpPr>
          <p:cNvPr id="17" name="Detox">
            <a:extLst>
              <a:ext uri="{FF2B5EF4-FFF2-40B4-BE49-F238E27FC236}">
                <a16:creationId xmlns:a16="http://schemas.microsoft.com/office/drawing/2014/main" id="{646B863D-8ABC-8FB1-8EC3-C9DEDADCB9CD}"/>
              </a:ext>
            </a:extLst>
          </p:cNvPr>
          <p:cNvSpPr txBox="1"/>
          <p:nvPr/>
        </p:nvSpPr>
        <p:spPr>
          <a:xfrm>
            <a:off x="486018" y="572565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detox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t>/</a:t>
            </a:r>
            <a:r>
              <a:rPr lang="en-US" dirty="0"/>
              <a:t> </a:t>
            </a:r>
            <a:r>
              <a:rPr lang="en-US" sz="3600" dirty="0">
                <a:solidFill>
                  <a:srgbClr val="FF0000"/>
                </a:solidFill>
              </a:rPr>
              <a:t>ˈdiː.</a:t>
            </a:r>
            <a:r>
              <a:rPr lang="en-US" sz="3600" dirty="0" err="1">
                <a:solidFill>
                  <a:srgbClr val="FF0000"/>
                </a:solidFill>
              </a:rPr>
              <a:t>tɑːks</a:t>
            </a:r>
            <a:r>
              <a:rPr lang="en-US" sz="3600" dirty="0">
                <a:solidFill>
                  <a:srgbClr val="FF0000"/>
                </a:solidFill>
              </a:rPr>
              <a:t> </a:t>
            </a:r>
            <a:r>
              <a:rPr lang="vi-VN" sz="3600" dirty="0">
                <a:cs typeface="Calibri" panose="020F0502020204030204" pitchFamily="34" charset="0"/>
              </a:rPr>
              <a:t>/ </a:t>
            </a:r>
            <a:r>
              <a:rPr lang="en-US" sz="3600" dirty="0" err="1">
                <a:cs typeface="Calibri" panose="020F0502020204030204" pitchFamily="34" charset="0"/>
              </a:rPr>
              <a:t>thanh</a:t>
            </a:r>
            <a:r>
              <a:rPr lang="en-US" sz="3600" dirty="0">
                <a:cs typeface="Calibri" panose="020F0502020204030204" pitchFamily="34" charset="0"/>
              </a:rPr>
              <a:t> </a:t>
            </a:r>
            <a:r>
              <a:rPr lang="en-US" sz="3600" dirty="0" err="1">
                <a:cs typeface="Calibri" panose="020F0502020204030204" pitchFamily="34" charset="0"/>
              </a:rPr>
              <a:t>lọc</a:t>
            </a:r>
            <a:endParaRPr lang="en-US" sz="3600" i="1" dirty="0">
              <a:solidFill>
                <a:srgbClr val="0070C0"/>
              </a:solidFill>
              <a:cs typeface="Calibri" panose="020F0502020204030204" pitchFamily="34" charset="0"/>
            </a:endParaRPr>
          </a:p>
        </p:txBody>
      </p:sp>
      <p:pic>
        <p:nvPicPr>
          <p:cNvPr id="3" name="nutrient">
            <a:hlinkClick r:id="" action="ppaction://media"/>
            <a:extLst>
              <a:ext uri="{FF2B5EF4-FFF2-40B4-BE49-F238E27FC236}">
                <a16:creationId xmlns:a16="http://schemas.microsoft.com/office/drawing/2014/main" id="{FB849CED-B97E-42A6-ABB5-B7E5909F386C}"/>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46156" y="1099684"/>
            <a:ext cx="756713" cy="756715"/>
          </a:xfrm>
          <a:prstGeom prst="rect">
            <a:avLst/>
          </a:prstGeom>
        </p:spPr>
      </p:pic>
      <p:pic>
        <p:nvPicPr>
          <p:cNvPr id="4" name="calorie">
            <a:hlinkClick r:id="" action="ppaction://media"/>
            <a:extLst>
              <a:ext uri="{FF2B5EF4-FFF2-40B4-BE49-F238E27FC236}">
                <a16:creationId xmlns:a16="http://schemas.microsoft.com/office/drawing/2014/main" id="{7358319C-AE78-44E1-A56F-66F5675712CC}"/>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946156" y="1755443"/>
            <a:ext cx="827119" cy="827121"/>
          </a:xfrm>
          <a:prstGeom prst="rect">
            <a:avLst/>
          </a:prstGeom>
        </p:spPr>
      </p:pic>
      <p:pic>
        <p:nvPicPr>
          <p:cNvPr id="5" name="fat">
            <a:hlinkClick r:id="" action="ppaction://media"/>
            <a:extLst>
              <a:ext uri="{FF2B5EF4-FFF2-40B4-BE49-F238E27FC236}">
                <a16:creationId xmlns:a16="http://schemas.microsoft.com/office/drawing/2014/main" id="{AD8E3651-DD0D-4B89-BE8C-2300E7260CD0}"/>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986194" y="2349281"/>
            <a:ext cx="890537" cy="890539"/>
          </a:xfrm>
          <a:prstGeom prst="rect">
            <a:avLst/>
          </a:prstGeom>
        </p:spPr>
      </p:pic>
      <p:pic>
        <p:nvPicPr>
          <p:cNvPr id="6" name="organ">
            <a:hlinkClick r:id="" action="ppaction://media"/>
            <a:extLst>
              <a:ext uri="{FF2B5EF4-FFF2-40B4-BE49-F238E27FC236}">
                <a16:creationId xmlns:a16="http://schemas.microsoft.com/office/drawing/2014/main" id="{4999C464-C7DE-4BF8-AF56-CC0A963EF0EC}"/>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000357" y="3083073"/>
            <a:ext cx="772918" cy="772920"/>
          </a:xfrm>
          <a:prstGeom prst="rect">
            <a:avLst/>
          </a:prstGeom>
        </p:spPr>
      </p:pic>
      <p:pic>
        <p:nvPicPr>
          <p:cNvPr id="7" name="bone">
            <a:hlinkClick r:id="" action="ppaction://media"/>
            <a:extLst>
              <a:ext uri="{FF2B5EF4-FFF2-40B4-BE49-F238E27FC236}">
                <a16:creationId xmlns:a16="http://schemas.microsoft.com/office/drawing/2014/main" id="{722F9E03-0240-46B5-8903-EA0D1DD6B79E}"/>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1013558" y="3669929"/>
            <a:ext cx="772918" cy="772918"/>
          </a:xfrm>
          <a:prstGeom prst="rect">
            <a:avLst/>
          </a:prstGeom>
        </p:spPr>
      </p:pic>
      <p:pic>
        <p:nvPicPr>
          <p:cNvPr id="8" name="virus">
            <a:hlinkClick r:id="" action="ppaction://media"/>
            <a:extLst>
              <a:ext uri="{FF2B5EF4-FFF2-40B4-BE49-F238E27FC236}">
                <a16:creationId xmlns:a16="http://schemas.microsoft.com/office/drawing/2014/main" id="{369C6305-2E18-48AC-9975-52999652B6C1}"/>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1065077" y="4392121"/>
            <a:ext cx="772918" cy="772920"/>
          </a:xfrm>
          <a:prstGeom prst="rect">
            <a:avLst/>
          </a:prstGeom>
        </p:spPr>
      </p:pic>
      <p:pic>
        <p:nvPicPr>
          <p:cNvPr id="15" name="chemical">
            <a:hlinkClick r:id="" action="ppaction://media"/>
            <a:extLst>
              <a:ext uri="{FF2B5EF4-FFF2-40B4-BE49-F238E27FC236}">
                <a16:creationId xmlns:a16="http://schemas.microsoft.com/office/drawing/2014/main" id="{967A33A2-45AD-4E74-859B-D2FA219716F3}"/>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1000357" y="4973516"/>
            <a:ext cx="757392" cy="757394"/>
          </a:xfrm>
          <a:prstGeom prst="rect">
            <a:avLst/>
          </a:prstGeom>
        </p:spPr>
      </p:pic>
      <p:pic>
        <p:nvPicPr>
          <p:cNvPr id="18" name="detox">
            <a:hlinkClick r:id="" action="ppaction://media"/>
            <a:extLst>
              <a:ext uri="{FF2B5EF4-FFF2-40B4-BE49-F238E27FC236}">
                <a16:creationId xmlns:a16="http://schemas.microsoft.com/office/drawing/2014/main" id="{EBF66DB7-3DE5-451E-9A10-669DD2527DF8}"/>
              </a:ext>
            </a:extLst>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10981019" y="5652710"/>
            <a:ext cx="757392" cy="757392"/>
          </a:xfrm>
          <a:prstGeom prst="rect">
            <a:avLst/>
          </a:prstGeom>
        </p:spPr>
      </p:pic>
    </p:spTree>
    <p:extLst>
      <p:ext uri="{BB962C8B-B14F-4D97-AF65-F5344CB8AC3E}">
        <p14:creationId xmlns:p14="http://schemas.microsoft.com/office/powerpoint/2010/main" val="101765380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audio>
              <p:cMediaNode vol="80000">
                <p:cTn id="3" fill="hold" display="0">
                  <p:stCondLst>
                    <p:cond delay="indefinite"/>
                  </p:stCondLst>
                  <p:endCondLst>
                    <p:cond evt="onStopAudio" delay="0">
                      <p:tgtEl>
                        <p:sldTgt/>
                      </p:tgtEl>
                    </p:cond>
                  </p:endCondLst>
                </p:cTn>
                <p:tgtEl>
                  <p:spTgt spid="4"/>
                </p:tgtEl>
              </p:cMediaNode>
            </p:audio>
            <p:audio>
              <p:cMediaNode vol="80000">
                <p:cTn id="4" fill="hold" display="0">
                  <p:stCondLst>
                    <p:cond delay="indefinite"/>
                  </p:stCondLst>
                  <p:endCondLst>
                    <p:cond evt="onStopAudio" delay="0">
                      <p:tgtEl>
                        <p:sldTgt/>
                      </p:tgtEl>
                    </p:cond>
                  </p:endCondLst>
                </p:cTn>
                <p:tgtEl>
                  <p:spTgt spid="5"/>
                </p:tgtEl>
              </p:cMediaNode>
            </p:audio>
            <p:audio>
              <p:cMediaNode vol="80000">
                <p:cTn id="5" fill="hold" display="0">
                  <p:stCondLst>
                    <p:cond delay="indefinite"/>
                  </p:stCondLst>
                  <p:endCondLst>
                    <p:cond evt="onStopAudio" delay="0">
                      <p:tgtEl>
                        <p:sldTgt/>
                      </p:tgtEl>
                    </p:cond>
                  </p:endCondLst>
                </p:cTn>
                <p:tgtEl>
                  <p:spTgt spid="6"/>
                </p:tgtEl>
              </p:cMediaNode>
            </p:audio>
            <p:audio>
              <p:cMediaNode vol="80000">
                <p:cTn id="6" fill="hold" display="0">
                  <p:stCondLst>
                    <p:cond delay="indefinite"/>
                  </p:stCondLst>
                  <p:endCondLst>
                    <p:cond evt="onStopAudio" delay="0">
                      <p:tgtEl>
                        <p:sldTgt/>
                      </p:tgtEl>
                    </p:cond>
                  </p:endCondLst>
                </p:cTn>
                <p:tgtEl>
                  <p:spTgt spid="7"/>
                </p:tgtEl>
              </p:cMediaNode>
            </p:audio>
            <p:audio>
              <p:cMediaNode vol="80000">
                <p:cTn id="7" fill="hold" display="0">
                  <p:stCondLst>
                    <p:cond delay="indefinite"/>
                  </p:stCondLst>
                  <p:endCondLst>
                    <p:cond evt="onStopAudio" delay="0">
                      <p:tgtEl>
                        <p:sldTgt/>
                      </p:tgtEl>
                    </p:cond>
                  </p:endCondLst>
                </p:cTn>
                <p:tgtEl>
                  <p:spTgt spid="8"/>
                </p:tgtEl>
              </p:cMediaNode>
            </p:audio>
            <p:audio>
              <p:cMediaNode vol="80000">
                <p:cTn id="8" fill="hold" display="0">
                  <p:stCondLst>
                    <p:cond delay="indefinite"/>
                  </p:stCondLst>
                  <p:endCondLst>
                    <p:cond evt="onStopAudio" delay="0">
                      <p:tgtEl>
                        <p:sldTgt/>
                      </p:tgtEl>
                    </p:cond>
                  </p:endCondLst>
                </p:cTn>
                <p:tgtEl>
                  <p:spTgt spid="15"/>
                </p:tgtEl>
              </p:cMediaNode>
            </p:audio>
            <p:audio>
              <p:cMediaNode vol="80000">
                <p:cTn id="9" fill="hold" display="0">
                  <p:stCondLst>
                    <p:cond delay="indefinite"/>
                  </p:stCondLst>
                  <p:endCondLst>
                    <p:cond evt="onStopAudio" delay="0">
                      <p:tgtEl>
                        <p:sldTgt/>
                      </p:tgtEl>
                    </p:cond>
                  </p:endCondLst>
                </p:cTn>
                <p:tgtEl>
                  <p:spTgt spid="18"/>
                </p:tgtEl>
              </p:cMediaNode>
            </p:audio>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57" fill="hold"/>
                                        <p:tgtEl>
                                          <p:spTgt spid="3"/>
                                        </p:tgtEl>
                                      </p:cBhvr>
                                    </p:cmd>
                                  </p:child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83" fill="hold"/>
                                        <p:tgtEl>
                                          <p:spTgt spid="5"/>
                                        </p:tgtEl>
                                      </p:cBhvr>
                                    </p:cmd>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479" fill="hold"/>
                                        <p:tgtEl>
                                          <p:spTgt spid="4"/>
                                        </p:tgtEl>
                                      </p:cBhvr>
                                    </p:cmd>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140" fill="hold"/>
                                        <p:tgtEl>
                                          <p:spTgt spid="6"/>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401" fill="hold"/>
                                        <p:tgtEl>
                                          <p:spTgt spid="7"/>
                                        </p:tgtEl>
                                      </p:cBhvr>
                                    </p:cmd>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218" fill="hold"/>
                                        <p:tgtEl>
                                          <p:spTgt spid="8"/>
                                        </p:tgtEl>
                                      </p:cBhvr>
                                    </p:cmd>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192" fill="hold"/>
                                        <p:tgtEl>
                                          <p:spTgt spid="15"/>
                                        </p:tgtEl>
                                      </p:cBhvr>
                                    </p:cmd>
                                  </p:child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800" fill="hold"/>
                                        <p:tgtEl>
                                          <p:spTgt spid="18"/>
                                        </p:tgtEl>
                                      </p:cBhvr>
                                    </p:cmd>
                                  </p:childTnLst>
                                </p:cTn>
                              </p:par>
                            </p:childTnLst>
                          </p:cTn>
                        </p:par>
                      </p:childTnLst>
                    </p:cTn>
                  </p:par>
                </p:childTnLst>
              </p:cTn>
              <p:nextCondLst>
                <p:cond evt="onClick" delay="0">
                  <p:tgtEl>
                    <p:spTgt spid="1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E4087-C4F1-ABEA-555A-5EDD52D4C2F6}"/>
              </a:ext>
            </a:extLst>
          </p:cNvPr>
          <p:cNvSpPr txBox="1"/>
          <p:nvPr/>
        </p:nvSpPr>
        <p:spPr>
          <a:xfrm>
            <a:off x="301315" y="1389586"/>
            <a:ext cx="11890685" cy="5162054"/>
          </a:xfrm>
          <a:prstGeom prst="rect">
            <a:avLst/>
          </a:prstGeom>
          <a:noFill/>
        </p:spPr>
        <p:txBody>
          <a:bodyPr wrap="square">
            <a:spAutoFit/>
          </a:bodyPr>
          <a:lstStyle/>
          <a:p>
            <a:pPr>
              <a:lnSpc>
                <a:spcPct val="130000"/>
              </a:lnSpc>
            </a:pPr>
            <a:r>
              <a:rPr lang="en-US" sz="3200" dirty="0">
                <a:solidFill>
                  <a:srgbClr val="242021"/>
                </a:solidFill>
              </a:rPr>
              <a:t>1. Many people think only drinking juice for a week can ________</a:t>
            </a:r>
            <a:br>
              <a:rPr lang="en-US" sz="3200" dirty="0">
                <a:solidFill>
                  <a:srgbClr val="242021"/>
                </a:solidFill>
              </a:rPr>
            </a:br>
            <a:r>
              <a:rPr lang="en-US" sz="3200" dirty="0">
                <a:solidFill>
                  <a:srgbClr val="242021"/>
                </a:solidFill>
              </a:rPr>
              <a:t>their bodies.</a:t>
            </a:r>
            <a:br>
              <a:rPr lang="en-US" sz="3200" dirty="0">
                <a:solidFill>
                  <a:srgbClr val="242021"/>
                </a:solidFill>
              </a:rPr>
            </a:br>
            <a:r>
              <a:rPr lang="en-US" sz="3200" dirty="0">
                <a:solidFill>
                  <a:srgbClr val="242021"/>
                </a:solidFill>
              </a:rPr>
              <a:t>2. We use _________s to make many products, such as soap and</a:t>
            </a:r>
            <a:br>
              <a:rPr lang="en-US" sz="3200" dirty="0">
                <a:solidFill>
                  <a:srgbClr val="242021"/>
                </a:solidFill>
              </a:rPr>
            </a:br>
            <a:r>
              <a:rPr lang="en-US" sz="3200" dirty="0">
                <a:solidFill>
                  <a:srgbClr val="242021"/>
                </a:solidFill>
              </a:rPr>
              <a:t>toothpaste.</a:t>
            </a:r>
            <a:br>
              <a:rPr lang="en-US" sz="3200" dirty="0">
                <a:solidFill>
                  <a:srgbClr val="242021"/>
                </a:solidFill>
              </a:rPr>
            </a:br>
            <a:r>
              <a:rPr lang="en-US" sz="3200" dirty="0">
                <a:solidFill>
                  <a:srgbClr val="242021"/>
                </a:solidFill>
              </a:rPr>
              <a:t>3. Fruit is usually low in _________s while cookies have a lot more.</a:t>
            </a:r>
            <a:br>
              <a:rPr lang="en-US" sz="3200" dirty="0">
                <a:solidFill>
                  <a:srgbClr val="242021"/>
                </a:solidFill>
              </a:rPr>
            </a:br>
            <a:r>
              <a:rPr lang="en-US" sz="3200" dirty="0">
                <a:solidFill>
                  <a:srgbClr val="242021"/>
                </a:solidFill>
              </a:rPr>
              <a:t>Cookies sometimes give us more energy than our bodies can use.</a:t>
            </a:r>
            <a:br>
              <a:rPr lang="en-US" sz="3200" dirty="0">
                <a:solidFill>
                  <a:srgbClr val="242021"/>
                </a:solidFill>
              </a:rPr>
            </a:br>
            <a:r>
              <a:rPr lang="en-US" sz="3200" dirty="0">
                <a:solidFill>
                  <a:srgbClr val="242021"/>
                </a:solidFill>
              </a:rPr>
              <a:t>4. Most people can get all the _________s they need from a healthy</a:t>
            </a:r>
            <a:br>
              <a:rPr lang="en-US" sz="3200" dirty="0">
                <a:solidFill>
                  <a:srgbClr val="242021"/>
                </a:solidFill>
              </a:rPr>
            </a:br>
            <a:r>
              <a:rPr lang="en-US" sz="3200" dirty="0">
                <a:solidFill>
                  <a:srgbClr val="242021"/>
                </a:solidFill>
              </a:rPr>
              <a:t>diet to grow and be healthy. </a:t>
            </a:r>
          </a:p>
        </p:txBody>
      </p:sp>
      <p:sp>
        <p:nvSpPr>
          <p:cNvPr id="2" name="TextBox 1">
            <a:extLst>
              <a:ext uri="{FF2B5EF4-FFF2-40B4-BE49-F238E27FC236}">
                <a16:creationId xmlns:a16="http://schemas.microsoft.com/office/drawing/2014/main" id="{1CB9525E-B4AC-7D3D-1EE1-6E5710422D3C}"/>
              </a:ext>
            </a:extLst>
          </p:cNvPr>
          <p:cNvSpPr txBox="1"/>
          <p:nvPr/>
        </p:nvSpPr>
        <p:spPr>
          <a:xfrm>
            <a:off x="1663430" y="450738"/>
            <a:ext cx="10514715" cy="1077218"/>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sz="3200" b="0" i="0" dirty="0">
                <a:solidFill>
                  <a:srgbClr val="0070C0"/>
                </a:solidFill>
                <a:effectLst/>
              </a:rPr>
              <a:t>Read the </a:t>
            </a:r>
            <a:r>
              <a:rPr lang="en-US" sz="3200" dirty="0">
                <a:solidFill>
                  <a:srgbClr val="0070C0"/>
                </a:solidFill>
              </a:rPr>
              <a:t>definitions, then fill in the blanks with the new words. </a:t>
            </a:r>
          </a:p>
        </p:txBody>
      </p:sp>
      <p:sp>
        <p:nvSpPr>
          <p:cNvPr id="4" name="TextBox 3">
            <a:extLst>
              <a:ext uri="{FF2B5EF4-FFF2-40B4-BE49-F238E27FC236}">
                <a16:creationId xmlns:a16="http://schemas.microsoft.com/office/drawing/2014/main" id="{2693ED26-B814-95B1-E9C2-1FF8DD9136FC}"/>
              </a:ext>
            </a:extLst>
          </p:cNvPr>
          <p:cNvSpPr txBox="1"/>
          <p:nvPr/>
        </p:nvSpPr>
        <p:spPr>
          <a:xfrm>
            <a:off x="301315" y="511551"/>
            <a:ext cx="14213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a</a:t>
            </a:r>
          </a:p>
        </p:txBody>
      </p:sp>
      <p:sp>
        <p:nvSpPr>
          <p:cNvPr id="5" name="TextBox 4">
            <a:extLst>
              <a:ext uri="{FF2B5EF4-FFF2-40B4-BE49-F238E27FC236}">
                <a16:creationId xmlns:a16="http://schemas.microsoft.com/office/drawing/2014/main" id="{848894CF-73AF-4628-8654-5C150ADAC022}"/>
              </a:ext>
            </a:extLst>
          </p:cNvPr>
          <p:cNvSpPr txBox="1"/>
          <p:nvPr/>
        </p:nvSpPr>
        <p:spPr>
          <a:xfrm>
            <a:off x="9745579" y="1527956"/>
            <a:ext cx="1660358" cy="584775"/>
          </a:xfrm>
          <a:prstGeom prst="rect">
            <a:avLst/>
          </a:prstGeom>
          <a:noFill/>
        </p:spPr>
        <p:txBody>
          <a:bodyPr wrap="square" rtlCol="0">
            <a:spAutoFit/>
          </a:bodyPr>
          <a:lstStyle/>
          <a:p>
            <a:r>
              <a:rPr lang="en-US" sz="3200" b="1" dirty="0">
                <a:solidFill>
                  <a:srgbClr val="FF0000"/>
                </a:solidFill>
              </a:rPr>
              <a:t>detox</a:t>
            </a:r>
          </a:p>
        </p:txBody>
      </p:sp>
      <p:sp>
        <p:nvSpPr>
          <p:cNvPr id="6" name="TextBox 5">
            <a:extLst>
              <a:ext uri="{FF2B5EF4-FFF2-40B4-BE49-F238E27FC236}">
                <a16:creationId xmlns:a16="http://schemas.microsoft.com/office/drawing/2014/main" id="{3AB2B51F-9192-4C46-92CA-36AF0D0AA90D}"/>
              </a:ext>
            </a:extLst>
          </p:cNvPr>
          <p:cNvSpPr txBox="1"/>
          <p:nvPr/>
        </p:nvSpPr>
        <p:spPr>
          <a:xfrm>
            <a:off x="2358188" y="2751167"/>
            <a:ext cx="1909010" cy="584775"/>
          </a:xfrm>
          <a:prstGeom prst="rect">
            <a:avLst/>
          </a:prstGeom>
          <a:noFill/>
        </p:spPr>
        <p:txBody>
          <a:bodyPr wrap="square" rtlCol="0">
            <a:spAutoFit/>
          </a:bodyPr>
          <a:lstStyle/>
          <a:p>
            <a:r>
              <a:rPr lang="en-US" sz="3200" b="1" dirty="0">
                <a:solidFill>
                  <a:srgbClr val="FF0000"/>
                </a:solidFill>
              </a:rPr>
              <a:t>chemical</a:t>
            </a:r>
          </a:p>
        </p:txBody>
      </p:sp>
      <p:sp>
        <p:nvSpPr>
          <p:cNvPr id="7" name="TextBox 6">
            <a:extLst>
              <a:ext uri="{FF2B5EF4-FFF2-40B4-BE49-F238E27FC236}">
                <a16:creationId xmlns:a16="http://schemas.microsoft.com/office/drawing/2014/main" id="{DC2F34A9-A930-43E8-9E5C-DBFB91282A3D}"/>
              </a:ext>
            </a:extLst>
          </p:cNvPr>
          <p:cNvSpPr txBox="1"/>
          <p:nvPr/>
        </p:nvSpPr>
        <p:spPr>
          <a:xfrm>
            <a:off x="4947244" y="4018739"/>
            <a:ext cx="1660358" cy="584775"/>
          </a:xfrm>
          <a:prstGeom prst="rect">
            <a:avLst/>
          </a:prstGeom>
          <a:noFill/>
        </p:spPr>
        <p:txBody>
          <a:bodyPr wrap="square" rtlCol="0">
            <a:spAutoFit/>
          </a:bodyPr>
          <a:lstStyle/>
          <a:p>
            <a:r>
              <a:rPr lang="en-US" sz="3200" b="1" dirty="0">
                <a:solidFill>
                  <a:srgbClr val="FF0000"/>
                </a:solidFill>
              </a:rPr>
              <a:t>calorie</a:t>
            </a:r>
          </a:p>
        </p:txBody>
      </p:sp>
      <p:sp>
        <p:nvSpPr>
          <p:cNvPr id="8" name="TextBox 7">
            <a:extLst>
              <a:ext uri="{FF2B5EF4-FFF2-40B4-BE49-F238E27FC236}">
                <a16:creationId xmlns:a16="http://schemas.microsoft.com/office/drawing/2014/main" id="{E45CC9B3-0089-4145-96F2-4710E7D88EF9}"/>
              </a:ext>
            </a:extLst>
          </p:cNvPr>
          <p:cNvSpPr txBox="1"/>
          <p:nvPr/>
        </p:nvSpPr>
        <p:spPr>
          <a:xfrm>
            <a:off x="5729297" y="5285189"/>
            <a:ext cx="1660358" cy="584775"/>
          </a:xfrm>
          <a:prstGeom prst="rect">
            <a:avLst/>
          </a:prstGeom>
          <a:noFill/>
        </p:spPr>
        <p:txBody>
          <a:bodyPr wrap="square" rtlCol="0">
            <a:spAutoFit/>
          </a:bodyPr>
          <a:lstStyle/>
          <a:p>
            <a:r>
              <a:rPr lang="en-US" sz="3200" b="1" dirty="0">
                <a:solidFill>
                  <a:srgbClr val="FF0000"/>
                </a:solidFill>
              </a:rPr>
              <a:t>nutrient</a:t>
            </a:r>
          </a:p>
        </p:txBody>
      </p:sp>
    </p:spTree>
    <p:extLst>
      <p:ext uri="{BB962C8B-B14F-4D97-AF65-F5344CB8AC3E}">
        <p14:creationId xmlns:p14="http://schemas.microsoft.com/office/powerpoint/2010/main" val="166917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2310</TotalTime>
  <Words>1708</Words>
  <Application>Microsoft Office PowerPoint</Application>
  <PresentationFormat>Widescreen</PresentationFormat>
  <Paragraphs>153</Paragraphs>
  <Slides>32</Slides>
  <Notes>2</Notes>
  <HiddenSlides>0</HiddenSlides>
  <MMClips>20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Calibri Light</vt:lpstr>
      <vt:lpstr>Söhne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396</cp:revision>
  <dcterms:created xsi:type="dcterms:W3CDTF">2023-02-01T04:45:54Z</dcterms:created>
  <dcterms:modified xsi:type="dcterms:W3CDTF">2024-05-27T02:25:02Z</dcterms:modified>
</cp:coreProperties>
</file>