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7" r:id="rId4"/>
    <p:sldId id="269" r:id="rId5"/>
    <p:sldId id="303" r:id="rId6"/>
    <p:sldId id="978" r:id="rId7"/>
    <p:sldId id="979" r:id="rId8"/>
    <p:sldId id="980" r:id="rId9"/>
    <p:sldId id="313" r:id="rId10"/>
    <p:sldId id="933" r:id="rId11"/>
    <p:sldId id="934" r:id="rId12"/>
    <p:sldId id="952" r:id="rId13"/>
    <p:sldId id="953" r:id="rId14"/>
    <p:sldId id="954" r:id="rId15"/>
    <p:sldId id="948" r:id="rId16"/>
    <p:sldId id="947" r:id="rId17"/>
    <p:sldId id="955" r:id="rId18"/>
    <p:sldId id="956" r:id="rId19"/>
    <p:sldId id="957" r:id="rId20"/>
    <p:sldId id="852" r:id="rId21"/>
    <p:sldId id="958" r:id="rId22"/>
    <p:sldId id="959" r:id="rId23"/>
    <p:sldId id="960" r:id="rId24"/>
    <p:sldId id="315" r:id="rId25"/>
    <p:sldId id="963" r:id="rId26"/>
    <p:sldId id="964" r:id="rId27"/>
    <p:sldId id="965" r:id="rId28"/>
    <p:sldId id="966" r:id="rId29"/>
    <p:sldId id="961" r:id="rId30"/>
    <p:sldId id="967" r:id="rId31"/>
    <p:sldId id="968" r:id="rId32"/>
    <p:sldId id="969" r:id="rId33"/>
    <p:sldId id="962" r:id="rId34"/>
    <p:sldId id="970" r:id="rId35"/>
    <p:sldId id="975" r:id="rId36"/>
    <p:sldId id="977" r:id="rId37"/>
    <p:sldId id="976" r:id="rId38"/>
    <p:sldId id="294" r:id="rId39"/>
    <p:sldId id="295" r:id="rId40"/>
    <p:sldId id="868" r:id="rId41"/>
    <p:sldId id="296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3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59" autoAdjust="0"/>
  </p:normalViewPr>
  <p:slideViewPr>
    <p:cSldViewPr snapToGrid="0">
      <p:cViewPr varScale="1">
        <p:scale>
          <a:sx n="86" d="100"/>
          <a:sy n="86" d="100"/>
        </p:scale>
        <p:origin x="315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S::rieupv@dtp-education.com::032e726b-b6b7-45df-b0ca-e82fb010a48a" providerId="AD" clId="Web-{9C2B1440-7E42-AE2C-6C7B-84AE6CFC956C}"/>
    <pc:docChg chg="modSld">
      <pc:chgData name="Phan Van Rieu (Hugo)" userId="S::rieupv@dtp-education.com::032e726b-b6b7-45df-b0ca-e82fb010a48a" providerId="AD" clId="Web-{9C2B1440-7E42-AE2C-6C7B-84AE6CFC956C}" dt="2024-05-18T08:09:27.794" v="3" actId="20577"/>
      <pc:docMkLst>
        <pc:docMk/>
      </pc:docMkLst>
      <pc:sldChg chg="modSp">
        <pc:chgData name="Phan Van Rieu (Hugo)" userId="S::rieupv@dtp-education.com::032e726b-b6b7-45df-b0ca-e82fb010a48a" providerId="AD" clId="Web-{9C2B1440-7E42-AE2C-6C7B-84AE6CFC956C}" dt="2024-05-18T08:09:27.794" v="3" actId="20577"/>
        <pc:sldMkLst>
          <pc:docMk/>
          <pc:sldMk cId="2426733409" sldId="980"/>
        </pc:sldMkLst>
        <pc:spChg chg="mod">
          <ac:chgData name="Phan Van Rieu (Hugo)" userId="S::rieupv@dtp-education.com::032e726b-b6b7-45df-b0ca-e82fb010a48a" providerId="AD" clId="Web-{9C2B1440-7E42-AE2C-6C7B-84AE6CFC956C}" dt="2024-05-18T08:09:27.794" v="3" actId="20577"/>
          <ac:spMkLst>
            <pc:docMk/>
            <pc:sldMk cId="2426733409" sldId="980"/>
            <ac:spMk id="3" creationId="{4222CA44-A258-B45E-7848-4D00E599535A}"/>
          </ac:spMkLst>
        </pc:spChg>
      </pc:sldChg>
    </pc:docChg>
  </pc:docChgLst>
  <pc:docChgLst>
    <pc:chgData name="Phan Van Rieu (Hugo)" userId="S::rieupv@dtp-education.com::032e726b-b6b7-45df-b0ca-e82fb010a48a" providerId="AD" clId="Web-{B870FFA4-EC41-77FD-5105-928271772D11}"/>
    <pc:docChg chg="modSld">
      <pc:chgData name="Phan Van Rieu (Hugo)" userId="S::rieupv@dtp-education.com::032e726b-b6b7-45df-b0ca-e82fb010a48a" providerId="AD" clId="Web-{B870FFA4-EC41-77FD-5105-928271772D11}" dt="2024-05-18T08:05:02.876" v="8"/>
      <pc:docMkLst>
        <pc:docMk/>
      </pc:docMkLst>
      <pc:sldChg chg="modSp">
        <pc:chgData name="Phan Van Rieu (Hugo)" userId="S::rieupv@dtp-education.com::032e726b-b6b7-45df-b0ca-e82fb010a48a" providerId="AD" clId="Web-{B870FFA4-EC41-77FD-5105-928271772D11}" dt="2024-05-18T08:04:34.813" v="3" actId="20577"/>
        <pc:sldMkLst>
          <pc:docMk/>
          <pc:sldMk cId="1772680085" sldId="256"/>
        </pc:sldMkLst>
        <pc:spChg chg="mod">
          <ac:chgData name="Phan Van Rieu (Hugo)" userId="S::rieupv@dtp-education.com::032e726b-b6b7-45df-b0ca-e82fb010a48a" providerId="AD" clId="Web-{B870FFA4-EC41-77FD-5105-928271772D11}" dt="2024-05-18T08:04:34.813" v="3" actId="20577"/>
          <ac:spMkLst>
            <pc:docMk/>
            <pc:sldMk cId="1772680085" sldId="256"/>
            <ac:spMk id="3" creationId="{00000000-0000-0000-0000-000000000000}"/>
          </ac:spMkLst>
        </pc:spChg>
      </pc:sldChg>
      <pc:sldChg chg="modSp">
        <pc:chgData name="Phan Van Rieu (Hugo)" userId="S::rieupv@dtp-education.com::032e726b-b6b7-45df-b0ca-e82fb010a48a" providerId="AD" clId="Web-{B870FFA4-EC41-77FD-5105-928271772D11}" dt="2024-05-18T08:04:50.594" v="7" actId="20577"/>
        <pc:sldMkLst>
          <pc:docMk/>
          <pc:sldMk cId="3407293652" sldId="267"/>
        </pc:sldMkLst>
        <pc:spChg chg="mod">
          <ac:chgData name="Phan Van Rieu (Hugo)" userId="S::rieupv@dtp-education.com::032e726b-b6b7-45df-b0ca-e82fb010a48a" providerId="AD" clId="Web-{B870FFA4-EC41-77FD-5105-928271772D11}" dt="2024-05-18T08:04:50.594" v="7" actId="20577"/>
          <ac:spMkLst>
            <pc:docMk/>
            <pc:sldMk cId="3407293652" sldId="267"/>
            <ac:spMk id="3" creationId="{00000000-0000-0000-0000-000000000000}"/>
          </ac:spMkLst>
        </pc:spChg>
      </pc:sldChg>
      <pc:sldChg chg="modSp">
        <pc:chgData name="Phan Van Rieu (Hugo)" userId="S::rieupv@dtp-education.com::032e726b-b6b7-45df-b0ca-e82fb010a48a" providerId="AD" clId="Web-{B870FFA4-EC41-77FD-5105-928271772D11}" dt="2024-05-18T08:05:02.876" v="8"/>
        <pc:sldMkLst>
          <pc:docMk/>
          <pc:sldMk cId="4281839752" sldId="934"/>
        </pc:sldMkLst>
        <pc:spChg chg="mod">
          <ac:chgData name="Phan Van Rieu (Hugo)" userId="S::rieupv@dtp-education.com::032e726b-b6b7-45df-b0ca-e82fb010a48a" providerId="AD" clId="Web-{B870FFA4-EC41-77FD-5105-928271772D11}" dt="2024-05-18T08:05:02.876" v="8"/>
          <ac:spMkLst>
            <pc:docMk/>
            <pc:sldMk cId="4281839752" sldId="934"/>
            <ac:spMk id="7" creationId="{8CD13F60-001A-C02A-9F98-5DB7901C280D}"/>
          </ac:spMkLst>
        </pc:spChg>
      </pc:sldChg>
    </pc:docChg>
  </pc:docChgLst>
  <pc:docChgLst>
    <pc:chgData name="Phan Van Rieu (Hugo)" userId="032e726b-b6b7-45df-b0ca-e82fb010a48a" providerId="ADAL" clId="{08C1589F-FBCB-46E8-802B-ADE7E6163696}"/>
    <pc:docChg chg="modSld">
      <pc:chgData name="Phan Van Rieu (Hugo)" userId="032e726b-b6b7-45df-b0ca-e82fb010a48a" providerId="ADAL" clId="{08C1589F-FBCB-46E8-802B-ADE7E6163696}" dt="2024-05-27T02:24:40.846" v="1" actId="20577"/>
      <pc:docMkLst>
        <pc:docMk/>
      </pc:docMkLst>
      <pc:sldChg chg="modSp mod">
        <pc:chgData name="Phan Van Rieu (Hugo)" userId="032e726b-b6b7-45df-b0ca-e82fb010a48a" providerId="ADAL" clId="{08C1589F-FBCB-46E8-802B-ADE7E6163696}" dt="2024-05-27T02:24:40.846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08C1589F-FBCB-46E8-802B-ADE7E6163696}" dt="2024-05-27T02:24:40.846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7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3581400" y="71082"/>
            <a:ext cx="84458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Review: Grammar, Pronunciation, In the Real World, Conversation,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6444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3: Living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4" r:id="rId14"/>
    <p:sldLayoutId id="2147483689" r:id="rId15"/>
    <p:sldLayoutId id="2147483690" r:id="rId16"/>
    <p:sldLayoutId id="2147483691" r:id="rId17"/>
    <p:sldLayoutId id="214748369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091" y="3068782"/>
            <a:ext cx="653934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3: Living Environment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fr-FR" sz="2400" b="1" err="1">
                <a:solidFill>
                  <a:srgbClr val="00B050"/>
                </a:solidFill>
              </a:rPr>
              <a:t>Review</a:t>
            </a:r>
            <a:r>
              <a:rPr lang="fr-FR" sz="2400" b="1" dirty="0">
                <a:solidFill>
                  <a:srgbClr val="00B050"/>
                </a:solidFill>
              </a:rPr>
              <a:t> (</a:t>
            </a:r>
            <a:r>
              <a:rPr lang="en-US" sz="2400" b="1" dirty="0">
                <a:solidFill>
                  <a:srgbClr val="00B050"/>
                </a:solidFill>
              </a:rPr>
              <a:t>Grammar, Pronunciation, Pronunciation, In the Real World, Conversation, Speaking &amp; Writing)</a:t>
            </a:r>
            <a:endParaRPr lang="fr-FR" sz="2400" b="1">
              <a:solidFill>
                <a:srgbClr val="00B050"/>
              </a:solidFill>
              <a:ea typeface="Calibri"/>
              <a:cs typeface="Calibri"/>
            </a:endParaRPr>
          </a:p>
          <a:p>
            <a:pPr lvl="0" algn="ctr"/>
            <a:r>
              <a:rPr lang="fr-FR" sz="2400" dirty="0">
                <a:solidFill>
                  <a:srgbClr val="FF0000"/>
                </a:solidFill>
              </a:rPr>
              <a:t>pages 93 &amp; 94</a:t>
            </a:r>
            <a:endParaRPr lang="en-US" sz="240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411334" y="4177080"/>
            <a:ext cx="11262802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These apartments have solar panels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which generate electricity for the whole building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who love nature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will like this place.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411334" y="1164498"/>
            <a:ext cx="11262802" cy="2970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relative pronoun (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who, whom which, that, whose</a:t>
            </a:r>
            <a:r>
              <a:rPr lang="en-US" sz="3200" i="1" dirty="0">
                <a:solidFill>
                  <a:srgbClr val="242021"/>
                </a:solidFill>
                <a:effectLst/>
              </a:rPr>
              <a:t>)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+ subject + verb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We can use </a:t>
            </a:r>
            <a:r>
              <a:rPr lang="en-US" sz="3200" b="0" i="1" dirty="0">
                <a:solidFill>
                  <a:srgbClr val="242021"/>
                </a:solidFill>
                <a:effectLst/>
              </a:rPr>
              <a:t>defining relative clause with relative pronouns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to </a:t>
            </a: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give key information about the noun before them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209" y="469978"/>
            <a:ext cx="2669466" cy="60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78915-80E6-3383-C472-0677A32BB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6" y="598653"/>
            <a:ext cx="925006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13F60-001A-C02A-9F98-5DB7901C280D}"/>
              </a:ext>
            </a:extLst>
          </p:cNvPr>
          <p:cNvSpPr/>
          <p:nvPr/>
        </p:nvSpPr>
        <p:spPr>
          <a:xfrm>
            <a:off x="213972" y="1036582"/>
            <a:ext cx="11764055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dirty="0"/>
              <a:t>who/that </a:t>
            </a:r>
            <a:r>
              <a:rPr lang="en-US" sz="3600" dirty="0"/>
              <a:t>for </a:t>
            </a:r>
            <a:r>
              <a:rPr lang="en-US" sz="3600" u="sng" dirty="0"/>
              <a:t>people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This is a great home for </a:t>
            </a:r>
            <a:r>
              <a:rPr lang="en-US" sz="3600" i="1" u="sng" dirty="0"/>
              <a:t>families</a:t>
            </a:r>
            <a:r>
              <a:rPr lang="en-US" sz="3600" i="1" dirty="0"/>
              <a:t> </a:t>
            </a:r>
            <a:r>
              <a:rPr lang="en-US" sz="3600" b="1" i="1" dirty="0"/>
              <a:t>that/who </a:t>
            </a:r>
            <a:r>
              <a:rPr lang="en-US" sz="3600" i="1" dirty="0"/>
              <a:t>like swimming</a:t>
            </a:r>
            <a:r>
              <a:rPr lang="en-US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i="1" dirty="0"/>
              <a:t>which/that </a:t>
            </a:r>
            <a:r>
              <a:rPr lang="en-US" sz="3600" dirty="0"/>
              <a:t>for </a:t>
            </a:r>
            <a:r>
              <a:rPr lang="en-US" sz="3600" u="sng" dirty="0"/>
              <a:t>things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There is </a:t>
            </a:r>
            <a:r>
              <a:rPr lang="en-US" sz="3600" i="1" u="sng" dirty="0"/>
              <a:t>a smart garden </a:t>
            </a:r>
            <a:r>
              <a:rPr lang="en-US" sz="3600" b="1" i="1" dirty="0"/>
              <a:t>that/which </a:t>
            </a:r>
            <a:r>
              <a:rPr lang="en-US" sz="3600" i="1" dirty="0"/>
              <a:t>helps your plants grow better.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i="1" dirty="0"/>
              <a:t>whose</a:t>
            </a:r>
            <a:r>
              <a:rPr lang="en-US" sz="3600" dirty="0"/>
              <a:t> to show possession with </a:t>
            </a:r>
            <a:r>
              <a:rPr lang="en-US" sz="3600" u="sng" dirty="0"/>
              <a:t>people</a:t>
            </a:r>
            <a:r>
              <a:rPr lang="en-US" sz="3600" dirty="0"/>
              <a:t> and </a:t>
            </a:r>
            <a:r>
              <a:rPr lang="en-US" sz="3600" u="sng" dirty="0"/>
              <a:t>things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This home is great for </a:t>
            </a:r>
            <a:r>
              <a:rPr lang="en-US" sz="3600" i="1" u="sng" dirty="0"/>
              <a:t>people</a:t>
            </a:r>
            <a:r>
              <a:rPr lang="en-US" sz="3600" i="1" dirty="0"/>
              <a:t> </a:t>
            </a:r>
            <a:r>
              <a:rPr lang="en-US" sz="3600" b="1" i="1" dirty="0"/>
              <a:t>whose</a:t>
            </a:r>
            <a:r>
              <a:rPr lang="en-US" sz="3600" i="1" dirty="0"/>
              <a:t> children are young.</a:t>
            </a:r>
          </a:p>
          <a:p>
            <a:r>
              <a:rPr lang="en-US" sz="3600" i="1" dirty="0"/>
              <a:t> </a:t>
            </a:r>
            <a:r>
              <a:rPr lang="en-US" sz="3600" i="1" u="sng" dirty="0"/>
              <a:t>This house</a:t>
            </a:r>
            <a:r>
              <a:rPr lang="en-US" sz="3600" i="1" dirty="0"/>
              <a:t> </a:t>
            </a:r>
            <a:r>
              <a:rPr lang="en-US" sz="3600" b="1" i="1" dirty="0"/>
              <a:t>whose</a:t>
            </a:r>
            <a:r>
              <a:rPr lang="en-US" sz="3600" i="1" dirty="0"/>
              <a:t> yard is big is great for active people.</a:t>
            </a:r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5C56F9-81EA-DDA5-D198-4992FA88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6" y="598653"/>
            <a:ext cx="925006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30B41-1041-5A38-9082-38BFC82981CA}"/>
              </a:ext>
            </a:extLst>
          </p:cNvPr>
          <p:cNvSpPr txBox="1"/>
          <p:nvPr/>
        </p:nvSpPr>
        <p:spPr>
          <a:xfrm>
            <a:off x="2707688" y="688797"/>
            <a:ext cx="702223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Relative pronouns as subjects:</a:t>
            </a:r>
          </a:p>
          <a:p>
            <a:r>
              <a:rPr lang="en-US" sz="3600" dirty="0"/>
              <a:t> Noun + </a:t>
            </a:r>
            <a:r>
              <a:rPr lang="en-US" sz="3600" b="1" i="1" dirty="0"/>
              <a:t>that/who/which </a:t>
            </a:r>
            <a:r>
              <a:rPr lang="en-US" sz="3600" dirty="0"/>
              <a:t>+ verb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58876-5C52-D773-6392-8DB00CD98174}"/>
              </a:ext>
            </a:extLst>
          </p:cNvPr>
          <p:cNvSpPr txBox="1"/>
          <p:nvPr/>
        </p:nvSpPr>
        <p:spPr>
          <a:xfrm>
            <a:off x="448319" y="2333010"/>
            <a:ext cx="115409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Our apartments are great for people </a:t>
            </a:r>
            <a:r>
              <a:rPr lang="en-US" sz="3600" b="1" dirty="0"/>
              <a:t>that/who </a:t>
            </a:r>
            <a:r>
              <a:rPr lang="en-US" sz="3600" dirty="0"/>
              <a:t>have small children.</a:t>
            </a:r>
          </a:p>
          <a:p>
            <a:r>
              <a:rPr lang="en-US" sz="3600" dirty="0"/>
              <a:t> People </a:t>
            </a:r>
            <a:r>
              <a:rPr lang="en-US" sz="3600" b="1" dirty="0"/>
              <a:t>that/who </a:t>
            </a:r>
            <a:r>
              <a:rPr lang="en-US" sz="3600" dirty="0"/>
              <a:t>care about the environment will love this home.</a:t>
            </a:r>
          </a:p>
          <a:p>
            <a:r>
              <a:rPr lang="en-US" sz="3600" dirty="0"/>
              <a:t> He wants to live in a building </a:t>
            </a:r>
            <a:r>
              <a:rPr lang="en-US" sz="3600" b="1" dirty="0"/>
              <a:t>that/which </a:t>
            </a:r>
            <a:r>
              <a:rPr lang="en-US" sz="3600" dirty="0"/>
              <a:t>doesn't allow pets.</a:t>
            </a:r>
          </a:p>
        </p:txBody>
      </p:sp>
    </p:spTree>
    <p:extLst>
      <p:ext uri="{BB962C8B-B14F-4D97-AF65-F5344CB8AC3E}">
        <p14:creationId xmlns:p14="http://schemas.microsoft.com/office/powerpoint/2010/main" val="15385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98512-E543-425F-7C1C-9524297907CE}"/>
              </a:ext>
            </a:extLst>
          </p:cNvPr>
          <p:cNvSpPr txBox="1"/>
          <p:nvPr/>
        </p:nvSpPr>
        <p:spPr>
          <a:xfrm>
            <a:off x="1553592" y="688797"/>
            <a:ext cx="93836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Relative pronouns as objects:</a:t>
            </a:r>
          </a:p>
          <a:p>
            <a:r>
              <a:rPr lang="en-US" sz="3600" dirty="0"/>
              <a:t> Noun + </a:t>
            </a:r>
            <a:r>
              <a:rPr lang="en-US" sz="3600" b="1" i="1" dirty="0"/>
              <a:t>that/who/whom/which </a:t>
            </a:r>
            <a:r>
              <a:rPr lang="en-US" sz="3600" dirty="0"/>
              <a:t>+ subject + verb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B33BD-776B-2E51-99A3-420CB9EC4969}"/>
              </a:ext>
            </a:extLst>
          </p:cNvPr>
          <p:cNvSpPr txBox="1"/>
          <p:nvPr/>
        </p:nvSpPr>
        <p:spPr>
          <a:xfrm>
            <a:off x="417251" y="2007743"/>
            <a:ext cx="11549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This is the house </a:t>
            </a:r>
            <a:r>
              <a:rPr lang="en-US" sz="3600" b="1" dirty="0"/>
              <a:t>which/that </a:t>
            </a:r>
            <a:r>
              <a:rPr lang="en-US" sz="3600" dirty="0"/>
              <a:t>I really like.</a:t>
            </a:r>
          </a:p>
          <a:p>
            <a:r>
              <a:rPr lang="en-US" sz="3600" dirty="0"/>
              <a:t>The apartment manager </a:t>
            </a:r>
            <a:r>
              <a:rPr lang="en-US" sz="3600" b="1" dirty="0"/>
              <a:t>who/whom/that </a:t>
            </a:r>
            <a:r>
              <a:rPr lang="en-US" sz="3600" dirty="0"/>
              <a:t>you met is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265FB-EEBD-4FAA-1154-30848A770E40}"/>
              </a:ext>
            </a:extLst>
          </p:cNvPr>
          <p:cNvSpPr txBox="1"/>
          <p:nvPr/>
        </p:nvSpPr>
        <p:spPr>
          <a:xfrm>
            <a:off x="1553592" y="3429000"/>
            <a:ext cx="61255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Noun + </a:t>
            </a:r>
            <a:r>
              <a:rPr lang="en-US" sz="3600" b="1" i="1" dirty="0"/>
              <a:t>whose</a:t>
            </a:r>
            <a:r>
              <a:rPr lang="en-US" sz="3600" dirty="0"/>
              <a:t> + noun + verb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66AC9-1456-BDF0-5591-9B1A7AB91C10}"/>
              </a:ext>
            </a:extLst>
          </p:cNvPr>
          <p:cNvSpPr txBox="1"/>
          <p:nvPr/>
        </p:nvSpPr>
        <p:spPr>
          <a:xfrm>
            <a:off x="534139" y="4414877"/>
            <a:ext cx="111237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People </a:t>
            </a:r>
            <a:r>
              <a:rPr lang="en-US" sz="3600" b="1" dirty="0"/>
              <a:t>whose</a:t>
            </a:r>
            <a:r>
              <a:rPr lang="en-US" sz="3600" dirty="0"/>
              <a:t> parents are older will love this elevator. </a:t>
            </a:r>
          </a:p>
          <a:p>
            <a:r>
              <a:rPr lang="en-US" sz="3600" dirty="0"/>
              <a:t>Houses </a:t>
            </a:r>
            <a:r>
              <a:rPr lang="en-US" sz="3600" b="1" dirty="0"/>
              <a:t>whose</a:t>
            </a:r>
            <a:r>
              <a:rPr lang="en-US" sz="3600" dirty="0"/>
              <a:t> roofs have solar panels have lower electricity bills.</a:t>
            </a:r>
          </a:p>
        </p:txBody>
      </p:sp>
    </p:spTree>
    <p:extLst>
      <p:ext uri="{BB962C8B-B14F-4D97-AF65-F5344CB8AC3E}">
        <p14:creationId xmlns:p14="http://schemas.microsoft.com/office/powerpoint/2010/main" val="2786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DA644-8065-6114-6065-D87544BA1C2E}"/>
              </a:ext>
            </a:extLst>
          </p:cNvPr>
          <p:cNvSpPr txBox="1"/>
          <p:nvPr/>
        </p:nvSpPr>
        <p:spPr>
          <a:xfrm>
            <a:off x="532659" y="697766"/>
            <a:ext cx="10884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Note</a:t>
            </a:r>
            <a:r>
              <a:rPr lang="en-US" sz="3600" dirty="0"/>
              <a:t>: We can </a:t>
            </a:r>
            <a:r>
              <a:rPr lang="en-US" sz="3600" u="sng" dirty="0"/>
              <a:t>leave out the pronoun </a:t>
            </a:r>
            <a:r>
              <a:rPr lang="en-US" sz="3600" dirty="0"/>
              <a:t>when it is the </a:t>
            </a:r>
            <a:r>
              <a:rPr lang="en-US" sz="3600" u="sng" dirty="0"/>
              <a:t>object of the relative clause.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A068-1E23-98E8-F80A-D62DA621960F}"/>
              </a:ext>
            </a:extLst>
          </p:cNvPr>
          <p:cNvSpPr txBox="1"/>
          <p:nvPr/>
        </p:nvSpPr>
        <p:spPr>
          <a:xfrm>
            <a:off x="532658" y="2242481"/>
            <a:ext cx="10884023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This is the house </a:t>
            </a:r>
            <a:r>
              <a:rPr lang="en-US" sz="3600" b="1" dirty="0"/>
              <a:t>that</a:t>
            </a:r>
            <a:r>
              <a:rPr lang="en-US" sz="3600" dirty="0"/>
              <a:t> I really like.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This is the house I really like. (</a:t>
            </a:r>
            <a:r>
              <a:rPr lang="en-US" sz="3600" b="1" dirty="0"/>
              <a:t>that</a:t>
            </a:r>
            <a:r>
              <a:rPr lang="en-US" sz="3600" dirty="0"/>
              <a:t> is the object of </a:t>
            </a:r>
            <a:r>
              <a:rPr lang="en-US" sz="3600" i="1" dirty="0"/>
              <a:t>like</a:t>
            </a:r>
            <a:r>
              <a:rPr lang="en-US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83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F1FEED-61BC-ED4A-81DD-A8E129261D78}"/>
              </a:ext>
            </a:extLst>
          </p:cNvPr>
          <p:cNvSpPr/>
          <p:nvPr/>
        </p:nvSpPr>
        <p:spPr>
          <a:xfrm>
            <a:off x="342811" y="3448418"/>
            <a:ext cx="11100315" cy="297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42021"/>
                </a:solidFill>
              </a:rPr>
              <a:t>Ex</a:t>
            </a:r>
            <a:r>
              <a:rPr lang="en-US" sz="3200" dirty="0">
                <a:solidFill>
                  <a:srgbClr val="242021"/>
                </a:solidFill>
              </a:rPr>
              <a:t>: I </a:t>
            </a:r>
            <a:r>
              <a:rPr lang="en-US" sz="3200" b="1" dirty="0">
                <a:solidFill>
                  <a:srgbClr val="242021"/>
                </a:solidFill>
              </a:rPr>
              <a:t>wish</a:t>
            </a:r>
            <a:r>
              <a:rPr lang="en-US" sz="3200" dirty="0">
                <a:solidFill>
                  <a:srgbClr val="242021"/>
                </a:solidFill>
              </a:rPr>
              <a:t> my house </a:t>
            </a:r>
            <a:r>
              <a:rPr lang="en-US" sz="3200" dirty="0">
                <a:solidFill>
                  <a:srgbClr val="FF0000"/>
                </a:solidFill>
              </a:rPr>
              <a:t>was</a:t>
            </a:r>
            <a:r>
              <a:rPr lang="en-US" sz="3200" dirty="0">
                <a:solidFill>
                  <a:srgbClr val="242021"/>
                </a:solidFill>
              </a:rPr>
              <a:t> closer to the park.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(My house </a:t>
            </a:r>
            <a:r>
              <a:rPr lang="en-US" sz="3200" dirty="0">
                <a:solidFill>
                  <a:srgbClr val="FF0000"/>
                </a:solidFill>
              </a:rPr>
              <a:t>isn't</a:t>
            </a:r>
            <a:r>
              <a:rPr lang="en-US" sz="3200" dirty="0">
                <a:solidFill>
                  <a:srgbClr val="242021"/>
                </a:solidFill>
              </a:rPr>
              <a:t> close to the park.)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John </a:t>
            </a:r>
            <a:r>
              <a:rPr lang="en-US" sz="3200" b="1" dirty="0"/>
              <a:t>wishes</a:t>
            </a:r>
            <a:r>
              <a:rPr lang="en-US" sz="3200" dirty="0"/>
              <a:t> he </a:t>
            </a:r>
            <a:r>
              <a:rPr lang="en-US" sz="3200" dirty="0">
                <a:solidFill>
                  <a:srgbClr val="FF0000"/>
                </a:solidFill>
              </a:rPr>
              <a:t>had</a:t>
            </a:r>
            <a:r>
              <a:rPr lang="en-US" sz="3200" dirty="0"/>
              <a:t> a flat screen TV.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(John </a:t>
            </a:r>
            <a:r>
              <a:rPr lang="en-US" sz="3200" dirty="0">
                <a:solidFill>
                  <a:srgbClr val="FF0000"/>
                </a:solidFill>
              </a:rPr>
              <a:t>doesn't have </a:t>
            </a:r>
            <a:r>
              <a:rPr lang="en-US" sz="3200" dirty="0"/>
              <a:t>a flat screen TV.)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3576-6517-FC7D-E5F5-0D01ACEE10D5}"/>
              </a:ext>
            </a:extLst>
          </p:cNvPr>
          <p:cNvSpPr/>
          <p:nvPr/>
        </p:nvSpPr>
        <p:spPr>
          <a:xfrm>
            <a:off x="342811" y="1196979"/>
            <a:ext cx="11100315" cy="2232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S + wish/wishes + S +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past tense verb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+ O</a:t>
            </a:r>
            <a:endParaRPr lang="en-US" sz="3200" b="0" dirty="0">
              <a:solidFill>
                <a:srgbClr val="242021"/>
              </a:solidFill>
              <a:effectLst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express a wish for a thing / situation that is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not real in the present.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114E52-F162-ACCA-9B23-53E5B8E0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41AA1-20AC-EFF5-4265-D5589B49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4" y="540391"/>
            <a:ext cx="5640267" cy="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5FC45-AD7B-7F32-DCFE-AF25AF37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5E35A-887F-DB9B-EAE7-38B40C3F6F66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BECAA-FF05-291C-DDBC-608B40745627}"/>
              </a:ext>
            </a:extLst>
          </p:cNvPr>
          <p:cNvSpPr/>
          <p:nvPr/>
        </p:nvSpPr>
        <p:spPr>
          <a:xfrm>
            <a:off x="287047" y="3429000"/>
            <a:ext cx="11725950" cy="2499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I </a:t>
            </a:r>
            <a:r>
              <a:rPr lang="en-US" sz="3600" b="1" dirty="0">
                <a:solidFill>
                  <a:srgbClr val="242021"/>
                </a:solidFill>
              </a:rPr>
              <a:t>wish</a:t>
            </a:r>
            <a:r>
              <a:rPr lang="en-US" sz="3600" dirty="0">
                <a:solidFill>
                  <a:srgbClr val="242021"/>
                </a:solidFill>
              </a:rPr>
              <a:t> my house </a:t>
            </a:r>
            <a:r>
              <a:rPr lang="en-US" sz="3600" b="1" dirty="0">
                <a:solidFill>
                  <a:srgbClr val="242021"/>
                </a:solidFill>
              </a:rPr>
              <a:t>was/were </a:t>
            </a:r>
            <a:r>
              <a:rPr lang="en-US" sz="3600" dirty="0">
                <a:solidFill>
                  <a:srgbClr val="242021"/>
                </a:solidFill>
              </a:rPr>
              <a:t>closer to the beach.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He </a:t>
            </a:r>
            <a:r>
              <a:rPr lang="en-US" sz="3600" b="1" dirty="0">
                <a:solidFill>
                  <a:srgbClr val="242021"/>
                </a:solidFill>
              </a:rPr>
              <a:t>wishes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b="1" dirty="0">
                <a:solidFill>
                  <a:srgbClr val="242021"/>
                </a:solidFill>
              </a:rPr>
              <a:t>wasn't/weren't </a:t>
            </a:r>
            <a:r>
              <a:rPr lang="en-US" sz="3600" dirty="0">
                <a:solidFill>
                  <a:srgbClr val="242021"/>
                </a:solidFill>
              </a:rPr>
              <a:t>so boring in his neighborhood.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64821-C7FF-F547-D344-FFA11157107E}"/>
              </a:ext>
            </a:extLst>
          </p:cNvPr>
          <p:cNvSpPr/>
          <p:nvPr/>
        </p:nvSpPr>
        <p:spPr>
          <a:xfrm>
            <a:off x="287047" y="1521981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We can use </a:t>
            </a:r>
            <a:r>
              <a:rPr lang="en-US" sz="3600" b="1" dirty="0"/>
              <a:t>was/wasn't </a:t>
            </a:r>
            <a:r>
              <a:rPr lang="en-US" sz="3600" dirty="0"/>
              <a:t>or </a:t>
            </a:r>
            <a:r>
              <a:rPr lang="en-US" sz="3600" b="1" dirty="0"/>
              <a:t>were/weren't </a:t>
            </a:r>
            <a:r>
              <a:rPr lang="en-US" sz="3600" dirty="0"/>
              <a:t>after </a:t>
            </a:r>
            <a:r>
              <a:rPr lang="en-US" sz="3600" i="1" dirty="0"/>
              <a:t>I/he/she/it/singular noun</a:t>
            </a:r>
            <a:r>
              <a:rPr lang="en-US" sz="36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B3973-188F-8950-B415-992B38E4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1A818-D765-37EE-D129-054F4474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4" y="540391"/>
            <a:ext cx="5640267" cy="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E5069-C747-C850-CE27-F1731F10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728"/>
            <a:ext cx="12192000" cy="50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6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C9897-CD4B-D434-9FCE-EB3F360FA16A}"/>
              </a:ext>
            </a:extLst>
          </p:cNvPr>
          <p:cNvSpPr txBox="1"/>
          <p:nvPr/>
        </p:nvSpPr>
        <p:spPr>
          <a:xfrm>
            <a:off x="193964" y="1394691"/>
            <a:ext cx="11804073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John _________ his apartment was in a nicer neighborhood. (wish)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We are shopping for a safety system that will __________ us in case of an emergency. (contact)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I wish there _______ more wildlife in our neighborhood. (be)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My brother wishes he ________ more people in his class. (know)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0DA68-1C96-1105-9511-31CD89638BD8}"/>
              </a:ext>
            </a:extLst>
          </p:cNvPr>
          <p:cNvSpPr txBox="1"/>
          <p:nvPr/>
        </p:nvSpPr>
        <p:spPr>
          <a:xfrm>
            <a:off x="193964" y="618836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ABCA7-954D-B4F0-F916-7D617D96597C}"/>
              </a:ext>
            </a:extLst>
          </p:cNvPr>
          <p:cNvSpPr txBox="1"/>
          <p:nvPr/>
        </p:nvSpPr>
        <p:spPr>
          <a:xfrm>
            <a:off x="1699491" y="1533236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wishes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8C0F0-D405-B990-3DFB-A2D7A7924EEA}"/>
              </a:ext>
            </a:extLst>
          </p:cNvPr>
          <p:cNvSpPr txBox="1"/>
          <p:nvPr/>
        </p:nvSpPr>
        <p:spPr>
          <a:xfrm>
            <a:off x="8289637" y="227676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contact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14EDA-4867-C736-29DC-83A335E295F1}"/>
              </a:ext>
            </a:extLst>
          </p:cNvPr>
          <p:cNvSpPr txBox="1"/>
          <p:nvPr/>
        </p:nvSpPr>
        <p:spPr>
          <a:xfrm>
            <a:off x="2849418" y="3737036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D9DFF-49DA-0F76-9033-CD4353679DAC}"/>
              </a:ext>
            </a:extLst>
          </p:cNvPr>
          <p:cNvSpPr txBox="1"/>
          <p:nvPr/>
        </p:nvSpPr>
        <p:spPr>
          <a:xfrm>
            <a:off x="4470400" y="4432827"/>
            <a:ext cx="13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knew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D7F3D-105E-E3CC-32D7-F5BDD584D070}"/>
              </a:ext>
            </a:extLst>
          </p:cNvPr>
          <p:cNvCxnSpPr/>
          <p:nvPr/>
        </p:nvCxnSpPr>
        <p:spPr>
          <a:xfrm>
            <a:off x="701964" y="2118011"/>
            <a:ext cx="655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6A8D3F-3A46-E4F1-3ED6-C655EB1C794C}"/>
              </a:ext>
            </a:extLst>
          </p:cNvPr>
          <p:cNvCxnSpPr>
            <a:cxnSpLocks/>
          </p:cNvCxnSpPr>
          <p:nvPr/>
        </p:nvCxnSpPr>
        <p:spPr>
          <a:xfrm>
            <a:off x="7430655" y="2832094"/>
            <a:ext cx="568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3F206C-4DC1-F0A5-FF27-7371DF7E87EB}"/>
              </a:ext>
            </a:extLst>
          </p:cNvPr>
          <p:cNvCxnSpPr>
            <a:cxnSpLocks/>
          </p:cNvCxnSpPr>
          <p:nvPr/>
        </p:nvCxnSpPr>
        <p:spPr>
          <a:xfrm>
            <a:off x="905164" y="4249069"/>
            <a:ext cx="655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73FB76-FBAF-C3BD-7577-B1626C4ABF0C}"/>
              </a:ext>
            </a:extLst>
          </p:cNvPr>
          <p:cNvCxnSpPr>
            <a:cxnSpLocks/>
          </p:cNvCxnSpPr>
          <p:nvPr/>
        </p:nvCxnSpPr>
        <p:spPr>
          <a:xfrm>
            <a:off x="2669310" y="5017602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82C29-1393-E0E5-EE27-4DED5BAFFFD4}"/>
              </a:ext>
            </a:extLst>
          </p:cNvPr>
          <p:cNvSpPr txBox="1"/>
          <p:nvPr/>
        </p:nvSpPr>
        <p:spPr>
          <a:xfrm>
            <a:off x="354446" y="678766"/>
            <a:ext cx="1148310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5. The family which ________ down the road is moving away. (live)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6. We wish you _________ live so far away. (do not)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7. Please give us some suggestions for smart appliances that __________ to our phones. (connect)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8. Our TV is so old. I wish we ______ a flat screen TV that also connected to the internet. (have)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F88D4-A889-DA05-96A1-4DA871C3D278}"/>
              </a:ext>
            </a:extLst>
          </p:cNvPr>
          <p:cNvSpPr txBox="1"/>
          <p:nvPr/>
        </p:nvSpPr>
        <p:spPr>
          <a:xfrm>
            <a:off x="4013201" y="826654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7FC9E-AEA8-BB8D-A716-1275CDE4635B}"/>
              </a:ext>
            </a:extLst>
          </p:cNvPr>
          <p:cNvSpPr txBox="1"/>
          <p:nvPr/>
        </p:nvSpPr>
        <p:spPr>
          <a:xfrm>
            <a:off x="3348182" y="1559317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296E8-7190-5E4F-78A7-A90DA1C14156}"/>
              </a:ext>
            </a:extLst>
          </p:cNvPr>
          <p:cNvSpPr txBox="1"/>
          <p:nvPr/>
        </p:nvSpPr>
        <p:spPr>
          <a:xfrm>
            <a:off x="641928" y="2969490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647AB-2D8C-EC98-CE7E-31D3791E455F}"/>
              </a:ext>
            </a:extLst>
          </p:cNvPr>
          <p:cNvSpPr txBox="1"/>
          <p:nvPr/>
        </p:nvSpPr>
        <p:spPr>
          <a:xfrm>
            <a:off x="5407892" y="3717637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CD3479-4B45-B751-A0C2-EA6C67398C73}"/>
              </a:ext>
            </a:extLst>
          </p:cNvPr>
          <p:cNvCxnSpPr>
            <a:cxnSpLocks/>
          </p:cNvCxnSpPr>
          <p:nvPr/>
        </p:nvCxnSpPr>
        <p:spPr>
          <a:xfrm>
            <a:off x="923637" y="1411429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273BAA-234D-E115-B381-6FD0F116EE4E}"/>
              </a:ext>
            </a:extLst>
          </p:cNvPr>
          <p:cNvCxnSpPr>
            <a:cxnSpLocks/>
          </p:cNvCxnSpPr>
          <p:nvPr/>
        </p:nvCxnSpPr>
        <p:spPr>
          <a:xfrm>
            <a:off x="1505528" y="2144092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58B8E8-774A-ED18-B48B-4332F177773A}"/>
              </a:ext>
            </a:extLst>
          </p:cNvPr>
          <p:cNvCxnSpPr>
            <a:cxnSpLocks/>
          </p:cNvCxnSpPr>
          <p:nvPr/>
        </p:nvCxnSpPr>
        <p:spPr>
          <a:xfrm>
            <a:off x="6839528" y="2826669"/>
            <a:ext cx="2720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9EB013-6FCE-DC36-8D99-17E6E87C7343}"/>
              </a:ext>
            </a:extLst>
          </p:cNvPr>
          <p:cNvCxnSpPr>
            <a:cxnSpLocks/>
          </p:cNvCxnSpPr>
          <p:nvPr/>
        </p:nvCxnSpPr>
        <p:spPr>
          <a:xfrm>
            <a:off x="3837710" y="4302412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51644" y="604917"/>
            <a:ext cx="3732902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51644" y="2766526"/>
            <a:ext cx="37546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the real world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32139" y="4735879"/>
            <a:ext cx="3742235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32139" y="5626169"/>
            <a:ext cx="3742235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459098" y="1876236"/>
            <a:ext cx="3732902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0480" y="616024"/>
            <a:ext cx="3742235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7168FBCD-26AF-5DAA-B9FF-9E6E8912DD90}"/>
              </a:ext>
            </a:extLst>
          </p:cNvPr>
          <p:cNvSpPr/>
          <p:nvPr/>
        </p:nvSpPr>
        <p:spPr>
          <a:xfrm>
            <a:off x="4532138" y="1876236"/>
            <a:ext cx="3732902" cy="66247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D343B562-BC2E-3E6C-2B48-2EC6CF9E6B0A}"/>
              </a:ext>
            </a:extLst>
          </p:cNvPr>
          <p:cNvSpPr/>
          <p:nvPr/>
        </p:nvSpPr>
        <p:spPr>
          <a:xfrm>
            <a:off x="8459098" y="2725197"/>
            <a:ext cx="3732902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Conversation </a:t>
            </a:r>
            <a:endParaRPr lang="en-US" b="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181D5978-5A11-F240-C6EE-527C7D1A9B45}"/>
              </a:ext>
            </a:extLst>
          </p:cNvPr>
          <p:cNvSpPr/>
          <p:nvPr/>
        </p:nvSpPr>
        <p:spPr>
          <a:xfrm>
            <a:off x="4532138" y="3648722"/>
            <a:ext cx="3742235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 </a:t>
            </a:r>
            <a:endParaRPr lang="en-US" b="1" dirty="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FC6024EE-F6F0-7EE1-CED6-CAD64C0A11D1}"/>
              </a:ext>
            </a:extLst>
          </p:cNvPr>
          <p:cNvSpPr/>
          <p:nvPr/>
        </p:nvSpPr>
        <p:spPr>
          <a:xfrm>
            <a:off x="8459098" y="3648722"/>
            <a:ext cx="3732902" cy="66247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537ED-1842-A9BD-3881-46733009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Pronunciation</a:t>
            </a:r>
          </a:p>
        </p:txBody>
      </p:sp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0D0BF-E58F-7A4A-AD6D-5D5C0E0B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302"/>
            <a:ext cx="12192000" cy="32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BB598-F218-51AE-175D-C7EB8E0C11AE}"/>
              </a:ext>
            </a:extLst>
          </p:cNvPr>
          <p:cNvSpPr txBox="1"/>
          <p:nvPr/>
        </p:nvSpPr>
        <p:spPr>
          <a:xfrm>
            <a:off x="1717964" y="494298"/>
            <a:ext cx="10474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a. Circle the word that differs from the other three in the position of primary stress in each of the following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43342-1CAF-6B36-C706-B0BEFD370EAF}"/>
              </a:ext>
            </a:extLst>
          </p:cNvPr>
          <p:cNvSpPr txBox="1"/>
          <p:nvPr/>
        </p:nvSpPr>
        <p:spPr>
          <a:xfrm>
            <a:off x="193964" y="618836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C22AC-1956-AE08-B1AE-11D60AA04A39}"/>
              </a:ext>
            </a:extLst>
          </p:cNvPr>
          <p:cNvSpPr txBox="1"/>
          <p:nvPr/>
        </p:nvSpPr>
        <p:spPr>
          <a:xfrm>
            <a:off x="323272" y="1898179"/>
            <a:ext cx="115454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A. appliance      B. generate         C. monitor               D. furniture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əˈplaɪəns</a:t>
            </a:r>
            <a:r>
              <a:rPr lang="en-US" sz="3200" dirty="0">
                <a:solidFill>
                  <a:srgbClr val="FF0000"/>
                </a:solidFill>
              </a:rPr>
              <a:t>/        /ˈ</a:t>
            </a:r>
            <a:r>
              <a:rPr lang="en-US" sz="3200" dirty="0" err="1">
                <a:solidFill>
                  <a:srgbClr val="FF0000"/>
                </a:solidFill>
              </a:rPr>
              <a:t>dʒenəreɪt</a:t>
            </a:r>
            <a:r>
              <a:rPr lang="en-US" sz="3200" dirty="0">
                <a:solidFill>
                  <a:srgbClr val="FF0000"/>
                </a:solidFill>
              </a:rPr>
              <a:t>/       /ˈ</a:t>
            </a:r>
            <a:r>
              <a:rPr lang="en-US" sz="3200" dirty="0" err="1">
                <a:solidFill>
                  <a:srgbClr val="FF0000"/>
                </a:solidFill>
              </a:rPr>
              <a:t>mɑːnətər</a:t>
            </a:r>
            <a:r>
              <a:rPr lang="en-US" sz="3200" dirty="0">
                <a:solidFill>
                  <a:srgbClr val="FF0000"/>
                </a:solidFill>
              </a:rPr>
              <a:t>/            /ˈfɜːnɪtʃər/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2. A. sensor           B. curtain            C. nearby                 D. console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FF0000"/>
                </a:solidFill>
              </a:rPr>
              <a:t>      /ˈsensər/            /ˈkɜːtən/             /nɪrˈbaɪ/                 /ˈkɑːnsoʊl/</a:t>
            </a:r>
          </a:p>
          <a:p>
            <a:endParaRPr lang="en-US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25B8E4-E242-4696-C066-76710AE4317A}"/>
              </a:ext>
            </a:extLst>
          </p:cNvPr>
          <p:cNvSpPr/>
          <p:nvPr/>
        </p:nvSpPr>
        <p:spPr>
          <a:xfrm>
            <a:off x="738909" y="2161309"/>
            <a:ext cx="424873" cy="464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D40F35-BEE7-8915-EF78-CD87AC032FF6}"/>
              </a:ext>
            </a:extLst>
          </p:cNvPr>
          <p:cNvSpPr/>
          <p:nvPr/>
        </p:nvSpPr>
        <p:spPr>
          <a:xfrm>
            <a:off x="5989782" y="3552440"/>
            <a:ext cx="424873" cy="464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54EC0-F2F6-3614-26DF-31A0986AA69C}"/>
              </a:ext>
            </a:extLst>
          </p:cNvPr>
          <p:cNvSpPr txBox="1"/>
          <p:nvPr/>
        </p:nvSpPr>
        <p:spPr>
          <a:xfrm>
            <a:off x="542637" y="762107"/>
            <a:ext cx="103100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b. Circle the word that has the underlined part pronounced differently from the others.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83519-94DC-D34F-BE79-67D4A4A559C7}"/>
              </a:ext>
            </a:extLst>
          </p:cNvPr>
          <p:cNvSpPr txBox="1"/>
          <p:nvPr/>
        </p:nvSpPr>
        <p:spPr>
          <a:xfrm>
            <a:off x="542637" y="2101379"/>
            <a:ext cx="11159836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A. appl</a:t>
            </a:r>
            <a:r>
              <a:rPr lang="en-US" sz="3200" u="sng" dirty="0"/>
              <a:t>i</a:t>
            </a:r>
            <a:r>
              <a:rPr lang="en-US" sz="3200" dirty="0"/>
              <a:t>ance      B. electr</a:t>
            </a:r>
            <a:r>
              <a:rPr lang="en-US" sz="3200" u="sng" dirty="0"/>
              <a:t>i</a:t>
            </a:r>
            <a:r>
              <a:rPr lang="en-US" sz="3200" dirty="0"/>
              <a:t>city       C. mon</a:t>
            </a:r>
            <a:r>
              <a:rPr lang="en-US" sz="3200" u="sng" dirty="0"/>
              <a:t>i</a:t>
            </a:r>
            <a:r>
              <a:rPr lang="en-US" sz="3200" dirty="0"/>
              <a:t>tor         D. ass</a:t>
            </a:r>
            <a:r>
              <a:rPr lang="en-US" sz="3200" u="sng" dirty="0"/>
              <a:t>i</a:t>
            </a:r>
            <a:r>
              <a:rPr lang="en-US" sz="3200" dirty="0"/>
              <a:t>stant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/</a:t>
            </a:r>
            <a:r>
              <a:rPr lang="en-US" sz="3200" dirty="0" err="1">
                <a:solidFill>
                  <a:srgbClr val="FF0000"/>
                </a:solidFill>
              </a:rPr>
              <a:t>əˈplaɪəns</a:t>
            </a:r>
            <a:r>
              <a:rPr lang="en-US" sz="3200" dirty="0">
                <a:solidFill>
                  <a:srgbClr val="FF0000"/>
                </a:solidFill>
              </a:rPr>
              <a:t>/          /</a:t>
            </a:r>
            <a:r>
              <a:rPr lang="en-US" sz="3200" dirty="0" err="1">
                <a:solidFill>
                  <a:srgbClr val="FF0000"/>
                </a:solidFill>
              </a:rPr>
              <a:t>ɪˌlekˈtrɪsəti</a:t>
            </a:r>
            <a:r>
              <a:rPr lang="en-US" sz="3200" dirty="0">
                <a:solidFill>
                  <a:srgbClr val="FF0000"/>
                </a:solidFill>
              </a:rPr>
              <a:t>/         /ˈmɑːnɪtər/      /əˈsɪstənt/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A. eleva</a:t>
            </a:r>
            <a:r>
              <a:rPr lang="en-US" sz="3200" u="sng" dirty="0"/>
              <a:t>t</a:t>
            </a:r>
            <a:r>
              <a:rPr lang="en-US" sz="3200" dirty="0"/>
              <a:t>or         B. furni</a:t>
            </a:r>
            <a:r>
              <a:rPr lang="en-US" sz="3200" u="sng" dirty="0"/>
              <a:t>t</a:t>
            </a:r>
            <a:r>
              <a:rPr lang="en-US" sz="3200" dirty="0"/>
              <a:t>ure         C. cur</a:t>
            </a:r>
            <a:r>
              <a:rPr lang="en-US" sz="3200" u="sng" dirty="0"/>
              <a:t>t</a:t>
            </a:r>
            <a:r>
              <a:rPr lang="en-US" sz="3200" dirty="0"/>
              <a:t>ain          D. fla</a:t>
            </a:r>
            <a:r>
              <a:rPr lang="en-US" sz="3200" u="sng" dirty="0"/>
              <a:t>t</a:t>
            </a:r>
            <a:r>
              <a:rPr lang="en-US" sz="3200" dirty="0"/>
              <a:t> screen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/ˈ</a:t>
            </a:r>
            <a:r>
              <a:rPr lang="en-US" sz="3200" dirty="0" err="1">
                <a:solidFill>
                  <a:srgbClr val="FF0000"/>
                </a:solidFill>
              </a:rPr>
              <a:t>eləveɪtər</a:t>
            </a:r>
            <a:r>
              <a:rPr lang="en-US" sz="3200" dirty="0">
                <a:solidFill>
                  <a:srgbClr val="FF0000"/>
                </a:solidFill>
              </a:rPr>
              <a:t>/        /ˈfɜːnɪtʃər/             /ˈ</a:t>
            </a:r>
            <a:r>
              <a:rPr lang="en-US" sz="3200" dirty="0" err="1">
                <a:solidFill>
                  <a:srgbClr val="FF0000"/>
                </a:solidFill>
              </a:rPr>
              <a:t>kɜːtən</a:t>
            </a:r>
            <a:r>
              <a:rPr lang="en-US" sz="3200" dirty="0">
                <a:solidFill>
                  <a:srgbClr val="FF0000"/>
                </a:solidFill>
              </a:rPr>
              <a:t>/           /</a:t>
            </a:r>
            <a:r>
              <a:rPr lang="en-US" sz="3200" dirty="0" err="1">
                <a:solidFill>
                  <a:srgbClr val="FF0000"/>
                </a:solidFill>
              </a:rPr>
              <a:t>flæt</a:t>
            </a:r>
            <a:r>
              <a:rPr lang="en-US" sz="3200" dirty="0">
                <a:solidFill>
                  <a:srgbClr val="FF0000"/>
                </a:solidFill>
              </a:rPr>
              <a:t> ˈ</a:t>
            </a:r>
            <a:r>
              <a:rPr lang="en-US" sz="3200" dirty="0" err="1">
                <a:solidFill>
                  <a:srgbClr val="FF0000"/>
                </a:solidFill>
              </a:rPr>
              <a:t>skriːn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2975CA-09D2-01ED-AEC5-17A891DAB5FE}"/>
              </a:ext>
            </a:extLst>
          </p:cNvPr>
          <p:cNvSpPr/>
          <p:nvPr/>
        </p:nvSpPr>
        <p:spPr>
          <a:xfrm>
            <a:off x="1080654" y="2364509"/>
            <a:ext cx="424873" cy="464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6E5F6-492C-4C2F-F17D-16BC6F97FD2B}"/>
              </a:ext>
            </a:extLst>
          </p:cNvPr>
          <p:cNvSpPr/>
          <p:nvPr/>
        </p:nvSpPr>
        <p:spPr>
          <a:xfrm>
            <a:off x="3602182" y="3805381"/>
            <a:ext cx="424873" cy="464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894239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CF3AE-8DFD-5F7D-208F-52AC3C86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070"/>
            <a:ext cx="12192000" cy="49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13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1366F0-0B53-D638-F6BC-D29CE0CB7CBC}"/>
              </a:ext>
            </a:extLst>
          </p:cNvPr>
          <p:cNvSpPr txBox="1"/>
          <p:nvPr/>
        </p:nvSpPr>
        <p:spPr>
          <a:xfrm>
            <a:off x="397164" y="1344595"/>
            <a:ext cx="115454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1.  What does this advertisement NOT say the house has?</a:t>
            </a:r>
          </a:p>
          <a:p>
            <a:r>
              <a:rPr lang="en-US" sz="3200" dirty="0"/>
              <a:t> A. a temperature sensor</a:t>
            </a:r>
          </a:p>
          <a:p>
            <a:r>
              <a:rPr lang="en-US" sz="3200" dirty="0"/>
              <a:t> B. safety locks</a:t>
            </a:r>
          </a:p>
          <a:p>
            <a:r>
              <a:rPr lang="en-US" sz="3200" dirty="0"/>
              <a:t> C. a garden</a:t>
            </a:r>
          </a:p>
          <a:p>
            <a:r>
              <a:rPr lang="en-US" sz="3200" dirty="0"/>
              <a:t> D. a voice assistant</a:t>
            </a:r>
          </a:p>
          <a:p>
            <a:r>
              <a:rPr lang="en-US" sz="3200" dirty="0"/>
              <a:t>2.  What can you NOT do in Haven Homes?</a:t>
            </a:r>
          </a:p>
          <a:p>
            <a:r>
              <a:rPr lang="en-US" sz="3200" dirty="0"/>
              <a:t> A. buy clothes at the mall</a:t>
            </a:r>
          </a:p>
          <a:p>
            <a:r>
              <a:rPr lang="en-US" sz="3200" dirty="0"/>
              <a:t> B. buy food in the town center</a:t>
            </a:r>
          </a:p>
          <a:p>
            <a:r>
              <a:rPr lang="en-US" sz="3200" dirty="0"/>
              <a:t> C. do exercise in the parks</a:t>
            </a:r>
          </a:p>
          <a:p>
            <a:r>
              <a:rPr lang="en-US" sz="3200" dirty="0"/>
              <a:t> D. watch movies comfortably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897CF-5E2B-0877-9292-FAB912F83A68}"/>
              </a:ext>
            </a:extLst>
          </p:cNvPr>
          <p:cNvSpPr txBox="1"/>
          <p:nvPr/>
        </p:nvSpPr>
        <p:spPr>
          <a:xfrm>
            <a:off x="397164" y="628073"/>
            <a:ext cx="1079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Underline the key words in the questions.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B7D0F5-6490-72B8-64F7-077668327911}"/>
              </a:ext>
            </a:extLst>
          </p:cNvPr>
          <p:cNvCxnSpPr/>
          <p:nvPr/>
        </p:nvCxnSpPr>
        <p:spPr>
          <a:xfrm>
            <a:off x="1219200" y="1864715"/>
            <a:ext cx="70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B0CBE1-73F3-F39D-6499-2A6029620293}"/>
              </a:ext>
            </a:extLst>
          </p:cNvPr>
          <p:cNvCxnSpPr>
            <a:cxnSpLocks/>
          </p:cNvCxnSpPr>
          <p:nvPr/>
        </p:nvCxnSpPr>
        <p:spPr>
          <a:xfrm>
            <a:off x="7615382" y="1864715"/>
            <a:ext cx="1556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4EB2C-8A8D-7837-E498-44ED584AD106}"/>
              </a:ext>
            </a:extLst>
          </p:cNvPr>
          <p:cNvCxnSpPr/>
          <p:nvPr/>
        </p:nvCxnSpPr>
        <p:spPr>
          <a:xfrm>
            <a:off x="6183746" y="1868303"/>
            <a:ext cx="70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E6FBFA-1E35-BD1B-310B-EA1D4D062203}"/>
              </a:ext>
            </a:extLst>
          </p:cNvPr>
          <p:cNvCxnSpPr>
            <a:cxnSpLocks/>
          </p:cNvCxnSpPr>
          <p:nvPr/>
        </p:nvCxnSpPr>
        <p:spPr>
          <a:xfrm>
            <a:off x="9324109" y="1864715"/>
            <a:ext cx="58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4F1523-0EE7-F41B-7E3F-C0BC18C10539}"/>
              </a:ext>
            </a:extLst>
          </p:cNvPr>
          <p:cNvCxnSpPr>
            <a:cxnSpLocks/>
          </p:cNvCxnSpPr>
          <p:nvPr/>
        </p:nvCxnSpPr>
        <p:spPr>
          <a:xfrm>
            <a:off x="1048328" y="4324144"/>
            <a:ext cx="872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A87CD8-9F76-A9E5-C06C-CD8D5F7AF5BA}"/>
              </a:ext>
            </a:extLst>
          </p:cNvPr>
          <p:cNvCxnSpPr>
            <a:cxnSpLocks/>
          </p:cNvCxnSpPr>
          <p:nvPr/>
        </p:nvCxnSpPr>
        <p:spPr>
          <a:xfrm>
            <a:off x="2729346" y="4329793"/>
            <a:ext cx="1777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7F9AEE-FAA8-7871-8CD5-7AD706D63089}"/>
              </a:ext>
            </a:extLst>
          </p:cNvPr>
          <p:cNvCxnSpPr>
            <a:cxnSpLocks/>
          </p:cNvCxnSpPr>
          <p:nvPr/>
        </p:nvCxnSpPr>
        <p:spPr>
          <a:xfrm>
            <a:off x="4682836" y="4329793"/>
            <a:ext cx="2650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016DF-54E7-219F-DBBF-CCB4D929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99" y="618836"/>
            <a:ext cx="10300637" cy="3091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CCCAFE-1B0D-DD2B-58B8-616360EA8407}"/>
              </a:ext>
            </a:extLst>
          </p:cNvPr>
          <p:cNvSpPr txBox="1"/>
          <p:nvPr/>
        </p:nvSpPr>
        <p:spPr>
          <a:xfrm>
            <a:off x="193964" y="618836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CDEED-918E-DC8A-D503-D6D6BBE23617}"/>
              </a:ext>
            </a:extLst>
          </p:cNvPr>
          <p:cNvSpPr txBox="1"/>
          <p:nvPr/>
        </p:nvSpPr>
        <p:spPr>
          <a:xfrm>
            <a:off x="2011217" y="3783782"/>
            <a:ext cx="98759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 What does this advertisement NOT say the house has?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A. a temperature sensor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B. safety locks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 a garden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D. a voice assistant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2D41F1-B0FC-EB43-EB06-BC1687032BF8}"/>
              </a:ext>
            </a:extLst>
          </p:cNvPr>
          <p:cNvSpPr/>
          <p:nvPr/>
        </p:nvSpPr>
        <p:spPr>
          <a:xfrm>
            <a:off x="2066634" y="5805055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3740AD-4AAD-5FC9-5441-242961E0C663}"/>
              </a:ext>
            </a:extLst>
          </p:cNvPr>
          <p:cNvCxnSpPr>
            <a:cxnSpLocks/>
          </p:cNvCxnSpPr>
          <p:nvPr/>
        </p:nvCxnSpPr>
        <p:spPr>
          <a:xfrm>
            <a:off x="7379855" y="3119830"/>
            <a:ext cx="1126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9DFE89-1A1C-9F9F-3EEC-EAA8796F6385}"/>
              </a:ext>
            </a:extLst>
          </p:cNvPr>
          <p:cNvCxnSpPr>
            <a:cxnSpLocks/>
          </p:cNvCxnSpPr>
          <p:nvPr/>
        </p:nvCxnSpPr>
        <p:spPr>
          <a:xfrm>
            <a:off x="2373745" y="3429000"/>
            <a:ext cx="3722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3C248A-D17D-0200-94E2-79C4DEE98411}"/>
              </a:ext>
            </a:extLst>
          </p:cNvPr>
          <p:cNvCxnSpPr>
            <a:cxnSpLocks/>
          </p:cNvCxnSpPr>
          <p:nvPr/>
        </p:nvCxnSpPr>
        <p:spPr>
          <a:xfrm>
            <a:off x="2373745" y="2445574"/>
            <a:ext cx="5098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4BE6A-5BE7-617C-B822-1ED553F489BF}"/>
              </a:ext>
            </a:extLst>
          </p:cNvPr>
          <p:cNvCxnSpPr>
            <a:cxnSpLocks/>
          </p:cNvCxnSpPr>
          <p:nvPr/>
        </p:nvCxnSpPr>
        <p:spPr>
          <a:xfrm>
            <a:off x="2373745" y="2796557"/>
            <a:ext cx="416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31422E-617F-26F8-3232-9976BC8E3CF4}"/>
              </a:ext>
            </a:extLst>
          </p:cNvPr>
          <p:cNvCxnSpPr>
            <a:cxnSpLocks/>
          </p:cNvCxnSpPr>
          <p:nvPr/>
        </p:nvCxnSpPr>
        <p:spPr>
          <a:xfrm>
            <a:off x="2373745" y="3119830"/>
            <a:ext cx="1579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C5212-4308-CA3D-EB02-DDBDB62E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511206"/>
            <a:ext cx="11403016" cy="340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E3918-1120-055A-099E-66A37D1B9C78}"/>
              </a:ext>
            </a:extLst>
          </p:cNvPr>
          <p:cNvSpPr txBox="1"/>
          <p:nvPr/>
        </p:nvSpPr>
        <p:spPr>
          <a:xfrm>
            <a:off x="598055" y="3792249"/>
            <a:ext cx="103470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What can you NOT do in Haven Homes?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A. buy clothes at the mall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B. buy food in the town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 do exercise in the parks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D. watch movies comfortably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B0867F-2E6D-77DE-A0C7-C3FF485E839F}"/>
              </a:ext>
            </a:extLst>
          </p:cNvPr>
          <p:cNvCxnSpPr>
            <a:cxnSpLocks/>
          </p:cNvCxnSpPr>
          <p:nvPr/>
        </p:nvCxnSpPr>
        <p:spPr>
          <a:xfrm>
            <a:off x="1103746" y="2750375"/>
            <a:ext cx="4881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FE846D-5E3B-E3BE-29B8-473BC08BFEB9}"/>
              </a:ext>
            </a:extLst>
          </p:cNvPr>
          <p:cNvCxnSpPr>
            <a:cxnSpLocks/>
          </p:cNvCxnSpPr>
          <p:nvPr/>
        </p:nvCxnSpPr>
        <p:spPr>
          <a:xfrm>
            <a:off x="4438074" y="3199946"/>
            <a:ext cx="35513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AEEA33-5EE2-5A6C-6063-8355A2C77086}"/>
              </a:ext>
            </a:extLst>
          </p:cNvPr>
          <p:cNvCxnSpPr>
            <a:cxnSpLocks/>
          </p:cNvCxnSpPr>
          <p:nvPr/>
        </p:nvCxnSpPr>
        <p:spPr>
          <a:xfrm>
            <a:off x="882073" y="3572411"/>
            <a:ext cx="5851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27012-A303-38D3-D053-7A50B84BF6C7}"/>
              </a:ext>
            </a:extLst>
          </p:cNvPr>
          <p:cNvCxnSpPr>
            <a:cxnSpLocks/>
          </p:cNvCxnSpPr>
          <p:nvPr/>
        </p:nvCxnSpPr>
        <p:spPr>
          <a:xfrm>
            <a:off x="3920837" y="1743611"/>
            <a:ext cx="3209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3300D57-7FA1-AE62-D1C7-5BD9B4F55ADD}"/>
              </a:ext>
            </a:extLst>
          </p:cNvPr>
          <p:cNvSpPr/>
          <p:nvPr/>
        </p:nvSpPr>
        <p:spPr>
          <a:xfrm>
            <a:off x="678873" y="4852466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Conversation</a:t>
            </a:r>
          </a:p>
        </p:txBody>
      </p:sp>
    </p:spTree>
    <p:extLst>
      <p:ext uri="{BB962C8B-B14F-4D97-AF65-F5344CB8AC3E}">
        <p14:creationId xmlns:p14="http://schemas.microsoft.com/office/powerpoint/2010/main" val="58163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8318" y="550893"/>
            <a:ext cx="642438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- To review the target language learned in the unit.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- To practice test-taking skills.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DDF2A-2EFE-D74B-F7D0-6C4DCEB0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798221"/>
            <a:ext cx="11600873" cy="52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2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EFEC2-9FB0-27F0-3367-1AE726AA36BD}"/>
              </a:ext>
            </a:extLst>
          </p:cNvPr>
          <p:cNvSpPr txBox="1"/>
          <p:nvPr/>
        </p:nvSpPr>
        <p:spPr>
          <a:xfrm>
            <a:off x="1634836" y="390811"/>
            <a:ext cx="10446328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/>
              <a:t>Megan</a:t>
            </a:r>
            <a:r>
              <a:rPr lang="en-US" sz="3200" dirty="0"/>
              <a:t>: "Why would people want to live here?"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</a:t>
            </a:r>
            <a:r>
              <a:rPr lang="en-US" sz="3200" b="1" dirty="0"/>
              <a:t>Tom</a:t>
            </a:r>
            <a:r>
              <a:rPr lang="en-US" sz="3200" dirty="0"/>
              <a:t>:     "These apartments are perfect for people ________ want to live in a quiet neighborhood."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A. to        B. who        C. because        D. which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</a:t>
            </a:r>
            <a:r>
              <a:rPr lang="en-US" sz="3200" b="1" dirty="0"/>
              <a:t>James</a:t>
            </a:r>
            <a:r>
              <a:rPr lang="en-US" sz="3200" dirty="0"/>
              <a:t>: "Do you like your bedroom?"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</a:t>
            </a:r>
            <a:r>
              <a:rPr lang="en-US" sz="3200" b="1" dirty="0"/>
              <a:t>Ella</a:t>
            </a:r>
            <a:r>
              <a:rPr lang="en-US" sz="3200" dirty="0"/>
              <a:t>:      "Yes, I do. But I wish it was bigger and had darker ____________. The sun is very bright in the morning."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A. voice assistants    B. elevators     C. curtains    D. spas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C821D-3413-34C4-B938-44549A5A4CFD}"/>
              </a:ext>
            </a:extLst>
          </p:cNvPr>
          <p:cNvSpPr txBox="1"/>
          <p:nvPr/>
        </p:nvSpPr>
        <p:spPr>
          <a:xfrm>
            <a:off x="110836" y="554181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B6DAC5-92B7-E426-0C67-0450FCBE249C}"/>
              </a:ext>
            </a:extLst>
          </p:cNvPr>
          <p:cNvSpPr/>
          <p:nvPr/>
        </p:nvSpPr>
        <p:spPr>
          <a:xfrm>
            <a:off x="3791528" y="2820466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9775E1-43AF-7C1F-3BB2-590B4DE5C3C5}"/>
              </a:ext>
            </a:extLst>
          </p:cNvPr>
          <p:cNvCxnSpPr>
            <a:cxnSpLocks/>
          </p:cNvCxnSpPr>
          <p:nvPr/>
        </p:nvCxnSpPr>
        <p:spPr>
          <a:xfrm>
            <a:off x="9250218" y="1780556"/>
            <a:ext cx="1039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C9413-1FBB-6400-FBCE-E73FD5C78BB7}"/>
              </a:ext>
            </a:extLst>
          </p:cNvPr>
          <p:cNvCxnSpPr>
            <a:cxnSpLocks/>
          </p:cNvCxnSpPr>
          <p:nvPr/>
        </p:nvCxnSpPr>
        <p:spPr>
          <a:xfrm>
            <a:off x="10446327" y="4722339"/>
            <a:ext cx="1039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939C6D9-E895-F1F0-B378-41EA71CC5D6A}"/>
              </a:ext>
            </a:extLst>
          </p:cNvPr>
          <p:cNvSpPr/>
          <p:nvPr/>
        </p:nvSpPr>
        <p:spPr>
          <a:xfrm>
            <a:off x="8017164" y="5799193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899F0-D5CA-FAE6-A737-E711DFFB9EDC}"/>
              </a:ext>
            </a:extLst>
          </p:cNvPr>
          <p:cNvSpPr txBox="1"/>
          <p:nvPr/>
        </p:nvSpPr>
        <p:spPr>
          <a:xfrm>
            <a:off x="382155" y="466330"/>
            <a:ext cx="11427689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3. </a:t>
            </a:r>
            <a:r>
              <a:rPr lang="en-US" sz="3200" b="1" dirty="0"/>
              <a:t>Chris</a:t>
            </a:r>
            <a:r>
              <a:rPr lang="en-US" sz="3200" dirty="0"/>
              <a:t>: "Do you like your neighborhood?"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</a:t>
            </a:r>
            <a:r>
              <a:rPr lang="en-US" sz="3200" b="1" dirty="0"/>
              <a:t>Jenny</a:t>
            </a:r>
            <a:r>
              <a:rPr lang="en-US" sz="3200" dirty="0"/>
              <a:t>: "Yes. There are lots of nice things nearby. _____________“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A. And you?                   B. I have a bunk bed.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C. That's great.              D. My bedrooms is big.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</a:t>
            </a:r>
            <a:r>
              <a:rPr lang="en-US" sz="3200" b="1" dirty="0"/>
              <a:t>David</a:t>
            </a:r>
            <a:r>
              <a:rPr lang="en-US" sz="3200" dirty="0"/>
              <a:t>: "Our smart mirror has sensors and cameras ___________ monitor your health."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</a:t>
            </a:r>
            <a:r>
              <a:rPr lang="en-US" sz="3200" b="1" dirty="0"/>
              <a:t>Emma</a:t>
            </a:r>
            <a:r>
              <a:rPr lang="en-US" sz="3200" dirty="0"/>
              <a:t>: "Wow. That sounds amazing."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A. so           B. which            C. who            D. can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34347F-6C77-4215-6418-B24941851C5E}"/>
              </a:ext>
            </a:extLst>
          </p:cNvPr>
          <p:cNvCxnSpPr>
            <a:cxnSpLocks/>
          </p:cNvCxnSpPr>
          <p:nvPr/>
        </p:nvCxnSpPr>
        <p:spPr>
          <a:xfrm>
            <a:off x="2156691" y="1161719"/>
            <a:ext cx="16117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6C2EAB1-201E-0AB4-FD21-4398B93A30DA}"/>
              </a:ext>
            </a:extLst>
          </p:cNvPr>
          <p:cNvSpPr/>
          <p:nvPr/>
        </p:nvSpPr>
        <p:spPr>
          <a:xfrm>
            <a:off x="762001" y="2183157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DE17D-A4BD-B01C-F57E-B8EBA89C9BDD}"/>
              </a:ext>
            </a:extLst>
          </p:cNvPr>
          <p:cNvCxnSpPr>
            <a:cxnSpLocks/>
          </p:cNvCxnSpPr>
          <p:nvPr/>
        </p:nvCxnSpPr>
        <p:spPr>
          <a:xfrm>
            <a:off x="7878619" y="4094265"/>
            <a:ext cx="13577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83E6B4F-CFAD-2178-924A-0B39A14B4474}"/>
              </a:ext>
            </a:extLst>
          </p:cNvPr>
          <p:cNvSpPr/>
          <p:nvPr/>
        </p:nvSpPr>
        <p:spPr>
          <a:xfrm>
            <a:off x="2537690" y="5863848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Speaking</a:t>
            </a:r>
          </a:p>
        </p:txBody>
      </p:sp>
    </p:spTree>
    <p:extLst>
      <p:ext uri="{BB962C8B-B14F-4D97-AF65-F5344CB8AC3E}">
        <p14:creationId xmlns:p14="http://schemas.microsoft.com/office/powerpoint/2010/main" val="1608642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24C13-0828-46F9-5CF4-6A08F121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13"/>
            <a:ext cx="11917438" cy="1000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17A57-A79F-1073-3BB2-F5C0CE68051C}"/>
              </a:ext>
            </a:extLst>
          </p:cNvPr>
          <p:cNvSpPr txBox="1"/>
          <p:nvPr/>
        </p:nvSpPr>
        <p:spPr>
          <a:xfrm>
            <a:off x="274562" y="1440873"/>
            <a:ext cx="193963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Suggested answer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A1E1D61-9096-684F-A37F-274B40647F99}"/>
              </a:ext>
            </a:extLst>
          </p:cNvPr>
          <p:cNvSpPr/>
          <p:nvPr/>
        </p:nvSpPr>
        <p:spPr>
          <a:xfrm>
            <a:off x="3017763" y="1796733"/>
            <a:ext cx="8096111" cy="1874982"/>
          </a:xfrm>
          <a:prstGeom prst="wedgeRoundRectCallout">
            <a:avLst>
              <a:gd name="adj1" fmla="val -35472"/>
              <a:gd name="adj2" fmla="val 772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think the best smart features a house can have are  smart appliances and sensors which allow you to control your house remotely.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8D612-E774-4E6D-690A-1AF3D618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95" y="3839170"/>
            <a:ext cx="1598761" cy="25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B99392F-C484-03AB-0BC1-0660AFE766AD}"/>
              </a:ext>
            </a:extLst>
          </p:cNvPr>
          <p:cNvSpPr/>
          <p:nvPr/>
        </p:nvSpPr>
        <p:spPr>
          <a:xfrm>
            <a:off x="286327" y="785092"/>
            <a:ext cx="5597238" cy="1874982"/>
          </a:xfrm>
          <a:prstGeom prst="wedgeRoundRectCallout">
            <a:avLst>
              <a:gd name="adj1" fmla="val -35472"/>
              <a:gd name="adj2" fmla="val 772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think houses in the future might have a voice assistant that controls everything.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20B38-2EB3-FBBA-DE25-305692039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6" y="3839170"/>
            <a:ext cx="1598761" cy="2538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D49334-CD8F-05AE-F7A6-B890F9A7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893" y="3685991"/>
            <a:ext cx="1715560" cy="273269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556877D-7C04-90F5-B3BF-D19F5427DB33}"/>
              </a:ext>
            </a:extLst>
          </p:cNvPr>
          <p:cNvSpPr/>
          <p:nvPr/>
        </p:nvSpPr>
        <p:spPr>
          <a:xfrm>
            <a:off x="6428509" y="794329"/>
            <a:ext cx="5384800" cy="1865745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also have solar panels that produce electricity using energy from the sun.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64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Writing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84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58A01-7319-E049-074A-3FDC89D0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7" y="611701"/>
            <a:ext cx="12060333" cy="924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FEF4E-01F6-CD62-B496-A2193EC2BC52}"/>
              </a:ext>
            </a:extLst>
          </p:cNvPr>
          <p:cNvSpPr txBox="1"/>
          <p:nvPr/>
        </p:nvSpPr>
        <p:spPr>
          <a:xfrm>
            <a:off x="720437" y="1695302"/>
            <a:ext cx="11000507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I really like my house and my neighborhood, but there are a few things I wish were different. I don't like my bedroom. I wish it was bigger and had thicker curtains. I also wish I had a game console and TV in my bedroom. My living room is OK, but I wish my sofa was more comfortable. </a:t>
            </a:r>
          </a:p>
          <a:p>
            <a:r>
              <a:rPr lang="en-US" sz="3200" dirty="0"/>
              <a:t>My neighborhood is OK. I just wish that my friends lived closer to me. I also wish it was a bit quieter at night. I hate hearing people sing karaoke. Finally, I wish there was a park near my house. I love playing soccer, but there's nowhere for me to play. </a:t>
            </a:r>
          </a:p>
        </p:txBody>
      </p:sp>
    </p:spTree>
    <p:extLst>
      <p:ext uri="{BB962C8B-B14F-4D97-AF65-F5344CB8AC3E}">
        <p14:creationId xmlns:p14="http://schemas.microsoft.com/office/powerpoint/2010/main" val="28278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1" y="645000"/>
            <a:ext cx="1085549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Talk to your partner about your house and neighborhood.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1EE8F-2D67-7D3D-C730-4739A156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085" y="2429825"/>
            <a:ext cx="5568195" cy="37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CDD6-F809-9618-69F9-586A8FF5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7D81-7247-84CD-1E56-B8C674E84FB6}"/>
              </a:ext>
            </a:extLst>
          </p:cNvPr>
          <p:cNvSpPr/>
          <p:nvPr/>
        </p:nvSpPr>
        <p:spPr>
          <a:xfrm>
            <a:off x="2598821" y="539817"/>
            <a:ext cx="4820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ea typeface="Times New Roman" panose="02020603050405020304" pitchFamily="18" charset="0"/>
              </a:rPr>
              <a:t>Sample answers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C8505-17ED-F2B8-75A7-DAD5F4AF1689}"/>
              </a:ext>
            </a:extLst>
          </p:cNvPr>
          <p:cNvSpPr/>
          <p:nvPr/>
        </p:nvSpPr>
        <p:spPr>
          <a:xfrm>
            <a:off x="288716" y="1463147"/>
            <a:ext cx="1162619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3600" i="0" dirty="0">
                <a:solidFill>
                  <a:schemeClr val="accent5">
                    <a:lumMod val="75000"/>
                  </a:schemeClr>
                </a:solidFill>
                <a:effectLst/>
              </a:rPr>
              <a:t>I like my bedroom, but I wish it was bigger and had thicker curtains. I also wish I had a game console and TV in my bedroom. My living room is OK, but I wish my sofa was more comfortable.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C24D35-C00E-724A-FD72-72ED2DFF009C}"/>
              </a:ext>
            </a:extLst>
          </p:cNvPr>
          <p:cNvSpPr/>
          <p:nvPr/>
        </p:nvSpPr>
        <p:spPr>
          <a:xfrm>
            <a:off x="288716" y="4009859"/>
            <a:ext cx="1162619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My neighborhood is OK. I just wish that my friends lived closer to me. I also wish it was a bit quieter at night. I hate hearing people sing karaoke. Finally, I wish there was a park near my house. </a:t>
            </a:r>
          </a:p>
        </p:txBody>
      </p:sp>
    </p:spTree>
    <p:extLst>
      <p:ext uri="{BB962C8B-B14F-4D97-AF65-F5344CB8AC3E}">
        <p14:creationId xmlns:p14="http://schemas.microsoft.com/office/powerpoint/2010/main" val="31187164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8706"/>
            <a:ext cx="8654195" cy="5900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559" y="1276476"/>
            <a:ext cx="11101761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Grammar: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- review the target grammar points learned in the unit.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Speaking &amp; Writing: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- practice speaking and writing.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2499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Review relative clauses and wishes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Prepare for the next lesson (Review Unit 4, page 20)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6DF9C-1586-BC33-655D-2A57900D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39FF8F-D97F-1F8B-EB75-AA61EDA339B2}"/>
              </a:ext>
            </a:extLst>
          </p:cNvPr>
          <p:cNvSpPr txBox="1"/>
          <p:nvPr/>
        </p:nvSpPr>
        <p:spPr>
          <a:xfrm>
            <a:off x="1" y="409644"/>
            <a:ext cx="12192000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Create groups/teams of 3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will be given some sentences with one mistake in each.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will work in group to find out the mistakes and correct them.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 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</p:spTree>
    <p:extLst>
      <p:ext uri="{BB962C8B-B14F-4D97-AF65-F5344CB8AC3E}">
        <p14:creationId xmlns:p14="http://schemas.microsoft.com/office/powerpoint/2010/main" val="18253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406B2-62ED-BC83-D2B1-CCBA330231E2}"/>
              </a:ext>
            </a:extLst>
          </p:cNvPr>
          <p:cNvSpPr txBox="1"/>
          <p:nvPr/>
        </p:nvSpPr>
        <p:spPr>
          <a:xfrm>
            <a:off x="406400" y="1209535"/>
            <a:ext cx="11610111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I wish I am taller.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I would like to live in a house which have smart appliances.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3600" dirty="0">
                <a:solidFill>
                  <a:srgbClr val="0D0D0D"/>
                </a:solidFill>
                <a:latin typeface="Calibri" panose="020F0502020204030204"/>
              </a:rPr>
              <a:t>My brother wish he could speak Korean.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There are a swimming pool, a bookstore and a park in my neighborhood.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I wish my friend doesn’t live far from my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1B626-71AE-F513-A0E0-25E75380884C}"/>
              </a:ext>
            </a:extLst>
          </p:cNvPr>
          <p:cNvSpPr txBox="1"/>
          <p:nvPr/>
        </p:nvSpPr>
        <p:spPr>
          <a:xfrm>
            <a:off x="406400" y="600364"/>
            <a:ext cx="1111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Find and correct the mistakes.</a:t>
            </a:r>
          </a:p>
        </p:txBody>
      </p:sp>
    </p:spTree>
    <p:extLst>
      <p:ext uri="{BB962C8B-B14F-4D97-AF65-F5344CB8AC3E}">
        <p14:creationId xmlns:p14="http://schemas.microsoft.com/office/powerpoint/2010/main" val="387237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A883A-52CE-CF57-8F13-D34FC0B00E9D}"/>
              </a:ext>
            </a:extLst>
          </p:cNvPr>
          <p:cNvSpPr txBox="1"/>
          <p:nvPr/>
        </p:nvSpPr>
        <p:spPr>
          <a:xfrm>
            <a:off x="290944" y="1203611"/>
            <a:ext cx="11610111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wish I am taller.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wish I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taller.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I would like to live in a house which have smart appliances.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would like to live in a house which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smart appliances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3600" dirty="0">
                <a:solidFill>
                  <a:srgbClr val="0D0D0D"/>
                </a:solidFill>
                <a:latin typeface="Calibri" panose="020F0502020204030204"/>
              </a:rPr>
              <a:t>My brother wish he could speak Korean.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brother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wishes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 could speak Korean.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B8AA6-0B76-E358-CD16-2143B382121A}"/>
              </a:ext>
            </a:extLst>
          </p:cNvPr>
          <p:cNvSpPr txBox="1"/>
          <p:nvPr/>
        </p:nvSpPr>
        <p:spPr>
          <a:xfrm>
            <a:off x="193964" y="618836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445EE9-CB87-9B31-DCCE-16225E49FCA2}"/>
              </a:ext>
            </a:extLst>
          </p:cNvPr>
          <p:cNvCxnSpPr/>
          <p:nvPr/>
        </p:nvCxnSpPr>
        <p:spPr>
          <a:xfrm>
            <a:off x="2530764" y="1995055"/>
            <a:ext cx="526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83ECEA-5CBF-CF7B-1764-A79EDF3D93F5}"/>
              </a:ext>
            </a:extLst>
          </p:cNvPr>
          <p:cNvCxnSpPr>
            <a:cxnSpLocks/>
          </p:cNvCxnSpPr>
          <p:nvPr/>
        </p:nvCxnSpPr>
        <p:spPr>
          <a:xfrm>
            <a:off x="7550728" y="3606801"/>
            <a:ext cx="761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7B3146-8EAD-A458-A5E0-162DA0B63470}"/>
              </a:ext>
            </a:extLst>
          </p:cNvPr>
          <p:cNvCxnSpPr>
            <a:cxnSpLocks/>
          </p:cNvCxnSpPr>
          <p:nvPr/>
        </p:nvCxnSpPr>
        <p:spPr>
          <a:xfrm>
            <a:off x="3126510" y="5250873"/>
            <a:ext cx="715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22CA44-A258-B45E-7848-4D00E599535A}"/>
              </a:ext>
            </a:extLst>
          </p:cNvPr>
          <p:cNvSpPr txBox="1"/>
          <p:nvPr/>
        </p:nvSpPr>
        <p:spPr>
          <a:xfrm>
            <a:off x="457200" y="750215"/>
            <a:ext cx="11277600" cy="49924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There are a swimming pool, a bookstore and a park in my neighborhood.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swimming pool, a bookstore and a park in my neighborhood.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I wish my friend doesn’t live far from me.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wish my friend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didn’t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 far from </a:t>
            </a:r>
            <a:r>
              <a:rPr lang="en-US" sz="3600">
                <a:solidFill>
                  <a:srgbClr val="0D0D0D"/>
                </a:solidFill>
                <a:latin typeface="Calibri" panose="020F0502020204030204"/>
              </a:rPr>
              <a:t>me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53FD63-6180-F10B-88D3-7D69DC4886DF}"/>
              </a:ext>
            </a:extLst>
          </p:cNvPr>
          <p:cNvCxnSpPr/>
          <p:nvPr/>
        </p:nvCxnSpPr>
        <p:spPr>
          <a:xfrm>
            <a:off x="2189018" y="1524000"/>
            <a:ext cx="526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3DAD31-7FB7-CF55-9A77-8AB4919C9DC0}"/>
              </a:ext>
            </a:extLst>
          </p:cNvPr>
          <p:cNvCxnSpPr>
            <a:cxnSpLocks/>
          </p:cNvCxnSpPr>
          <p:nvPr/>
        </p:nvCxnSpPr>
        <p:spPr>
          <a:xfrm>
            <a:off x="4124036" y="4835237"/>
            <a:ext cx="1325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7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Grammar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1795</Words>
  <Application>Microsoft Office PowerPoint</Application>
  <PresentationFormat>Widescreen</PresentationFormat>
  <Paragraphs>172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391</cp:revision>
  <dcterms:created xsi:type="dcterms:W3CDTF">2023-02-01T04:45:54Z</dcterms:created>
  <dcterms:modified xsi:type="dcterms:W3CDTF">2024-05-27T02:24:45Z</dcterms:modified>
</cp:coreProperties>
</file>