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sldIdLst>
    <p:sldId id="256" r:id="rId2"/>
    <p:sldId id="259" r:id="rId3"/>
    <p:sldId id="267" r:id="rId4"/>
    <p:sldId id="269" r:id="rId5"/>
    <p:sldId id="303" r:id="rId6"/>
    <p:sldId id="906" r:id="rId7"/>
    <p:sldId id="313" r:id="rId8"/>
    <p:sldId id="909" r:id="rId9"/>
    <p:sldId id="910" r:id="rId10"/>
    <p:sldId id="911" r:id="rId11"/>
    <p:sldId id="912" r:id="rId12"/>
    <p:sldId id="913" r:id="rId13"/>
    <p:sldId id="914" r:id="rId14"/>
    <p:sldId id="915" r:id="rId15"/>
    <p:sldId id="916" r:id="rId16"/>
    <p:sldId id="907" r:id="rId17"/>
    <p:sldId id="908" r:id="rId18"/>
    <p:sldId id="852" r:id="rId19"/>
    <p:sldId id="917" r:id="rId20"/>
    <p:sldId id="918" r:id="rId21"/>
    <p:sldId id="919" r:id="rId22"/>
    <p:sldId id="920" r:id="rId23"/>
    <p:sldId id="921" r:id="rId24"/>
    <p:sldId id="922" r:id="rId25"/>
    <p:sldId id="923" r:id="rId26"/>
    <p:sldId id="924" r:id="rId27"/>
    <p:sldId id="925" r:id="rId28"/>
    <p:sldId id="926" r:id="rId29"/>
    <p:sldId id="927" r:id="rId30"/>
    <p:sldId id="928" r:id="rId31"/>
    <p:sldId id="929" r:id="rId32"/>
    <p:sldId id="315" r:id="rId33"/>
    <p:sldId id="931" r:id="rId34"/>
    <p:sldId id="930" r:id="rId35"/>
    <p:sldId id="932" r:id="rId36"/>
    <p:sldId id="294" r:id="rId37"/>
    <p:sldId id="295" r:id="rId38"/>
    <p:sldId id="868" r:id="rId39"/>
    <p:sldId id="296" r:id="rId40"/>
    <p:sldId id="298" r:id="rId41"/>
    <p:sldId id="299" r:id="rId42"/>
    <p:sldId id="300"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 initials="A" lastIdx="1" clrIdx="0">
    <p:extLst>
      <p:ext uri="{19B8F6BF-5375-455C-9EA6-DF929625EA0E}">
        <p15:presenceInfo xmlns:p15="http://schemas.microsoft.com/office/powerpoint/2012/main" userId="A" providerId="None"/>
      </p:ext>
    </p:extLst>
  </p:cmAuthor>
  <p:cmAuthor id="2" name="Rieu Phan Van" initials="RPV" lastIdx="2" clrIdx="1">
    <p:extLst>
      <p:ext uri="{19B8F6BF-5375-455C-9EA6-DF929625EA0E}">
        <p15:presenceInfo xmlns:p15="http://schemas.microsoft.com/office/powerpoint/2012/main" userId="83b57fff0cc03ed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CC"/>
    <a:srgbClr val="F3C1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6159" autoAdjust="0"/>
  </p:normalViewPr>
  <p:slideViewPr>
    <p:cSldViewPr snapToGrid="0">
      <p:cViewPr varScale="1">
        <p:scale>
          <a:sx n="86" d="100"/>
          <a:sy n="86" d="100"/>
        </p:scale>
        <p:origin x="315" y="33"/>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han Van Rieu (Hugo)" userId="032e726b-b6b7-45df-b0ca-e82fb010a48a" providerId="ADAL" clId="{8C62807A-C00E-4C0D-8AC0-0D8FF54A710C}"/>
    <pc:docChg chg="undo custSel modSld">
      <pc:chgData name="Phan Van Rieu (Hugo)" userId="032e726b-b6b7-45df-b0ca-e82fb010a48a" providerId="ADAL" clId="{8C62807A-C00E-4C0D-8AC0-0D8FF54A710C}" dt="2024-05-27T02:24:31.058" v="33" actId="20577"/>
      <pc:docMkLst>
        <pc:docMk/>
      </pc:docMkLst>
      <pc:sldChg chg="modSp mod">
        <pc:chgData name="Phan Van Rieu (Hugo)" userId="032e726b-b6b7-45df-b0ca-e82fb010a48a" providerId="ADAL" clId="{8C62807A-C00E-4C0D-8AC0-0D8FF54A710C}" dt="2024-05-27T02:24:31.058" v="33" actId="20577"/>
        <pc:sldMkLst>
          <pc:docMk/>
          <pc:sldMk cId="1872779487" sldId="269"/>
        </pc:sldMkLst>
        <pc:spChg chg="mod">
          <ac:chgData name="Phan Van Rieu (Hugo)" userId="032e726b-b6b7-45df-b0ca-e82fb010a48a" providerId="ADAL" clId="{8C62807A-C00E-4C0D-8AC0-0D8FF54A710C}" dt="2024-05-27T02:24:31.058" v="33" actId="20577"/>
          <ac:spMkLst>
            <pc:docMk/>
            <pc:sldMk cId="1872779487" sldId="269"/>
            <ac:spMk id="7" creationId="{BA386DE9-345A-400C-B2BB-B32B155C2C38}"/>
          </ac:spMkLst>
        </pc:spChg>
      </pc:sldChg>
      <pc:sldChg chg="addSp delSp modSp mod">
        <pc:chgData name="Phan Van Rieu (Hugo)" userId="032e726b-b6b7-45df-b0ca-e82fb010a48a" providerId="ADAL" clId="{8C62807A-C00E-4C0D-8AC0-0D8FF54A710C}" dt="2024-05-14T05:31:46.048" v="31" actId="1076"/>
        <pc:sldMkLst>
          <pc:docMk/>
          <pc:sldMk cId="2855552533" sldId="295"/>
        </pc:sldMkLst>
        <pc:picChg chg="del">
          <ac:chgData name="Phan Van Rieu (Hugo)" userId="032e726b-b6b7-45df-b0ca-e82fb010a48a" providerId="ADAL" clId="{8C62807A-C00E-4C0D-8AC0-0D8FF54A710C}" dt="2024-05-14T05:29:30.216" v="29" actId="478"/>
          <ac:picMkLst>
            <pc:docMk/>
            <pc:sldMk cId="2855552533" sldId="295"/>
            <ac:picMk id="2" creationId="{10F1EE8F-2D67-7D3D-C730-4739A156AA3A}"/>
          </ac:picMkLst>
        </pc:picChg>
        <pc:picChg chg="add mod">
          <ac:chgData name="Phan Van Rieu (Hugo)" userId="032e726b-b6b7-45df-b0ca-e82fb010a48a" providerId="ADAL" clId="{8C62807A-C00E-4C0D-8AC0-0D8FF54A710C}" dt="2024-05-14T05:31:46.048" v="31" actId="1076"/>
          <ac:picMkLst>
            <pc:docMk/>
            <pc:sldMk cId="2855552533" sldId="295"/>
            <ac:picMk id="5" creationId="{0EB99448-7ACE-4F17-A965-A0C0E3711205}"/>
          </ac:picMkLst>
        </pc:picChg>
      </pc:sldChg>
      <pc:sldChg chg="addSp delSp modSp mod addAnim delAnim">
        <pc:chgData name="Phan Van Rieu (Hugo)" userId="032e726b-b6b7-45df-b0ca-e82fb010a48a" providerId="ADAL" clId="{8C62807A-C00E-4C0D-8AC0-0D8FF54A710C}" dt="2024-05-14T05:28:37.812" v="19" actId="1076"/>
        <pc:sldMkLst>
          <pc:docMk/>
          <pc:sldMk cId="2582794192" sldId="907"/>
        </pc:sldMkLst>
        <pc:picChg chg="add del mod ord">
          <ac:chgData name="Phan Van Rieu (Hugo)" userId="032e726b-b6b7-45df-b0ca-e82fb010a48a" providerId="ADAL" clId="{8C62807A-C00E-4C0D-8AC0-0D8FF54A710C}" dt="2024-05-14T05:28:25.442" v="15" actId="21"/>
          <ac:picMkLst>
            <pc:docMk/>
            <pc:sldMk cId="2582794192" sldId="907"/>
            <ac:picMk id="4" creationId="{D547D3D3-3FA5-45E9-9368-221A81503BEF}"/>
          </ac:picMkLst>
        </pc:picChg>
        <pc:picChg chg="add del mod">
          <ac:chgData name="Phan Van Rieu (Hugo)" userId="032e726b-b6b7-45df-b0ca-e82fb010a48a" providerId="ADAL" clId="{8C62807A-C00E-4C0D-8AC0-0D8FF54A710C}" dt="2024-05-14T05:28:35.623" v="18" actId="478"/>
          <ac:picMkLst>
            <pc:docMk/>
            <pc:sldMk cId="2582794192" sldId="907"/>
            <ac:picMk id="5" creationId="{3684F2F4-7A55-9CEA-3A08-3902FA846257}"/>
          </ac:picMkLst>
        </pc:picChg>
        <pc:picChg chg="add mod">
          <ac:chgData name="Phan Van Rieu (Hugo)" userId="032e726b-b6b7-45df-b0ca-e82fb010a48a" providerId="ADAL" clId="{8C62807A-C00E-4C0D-8AC0-0D8FF54A710C}" dt="2024-05-14T05:28:37.812" v="19" actId="1076"/>
          <ac:picMkLst>
            <pc:docMk/>
            <pc:sldMk cId="2582794192" sldId="907"/>
            <ac:picMk id="10" creationId="{2FFA9D25-7DD3-4E1D-84E6-EB9BE5AFA556}"/>
          </ac:picMkLst>
        </pc:picChg>
      </pc:sldChg>
      <pc:sldChg chg="addSp delSp modSp mod delAnim">
        <pc:chgData name="Phan Van Rieu (Hugo)" userId="032e726b-b6b7-45df-b0ca-e82fb010a48a" providerId="ADAL" clId="{8C62807A-C00E-4C0D-8AC0-0D8FF54A710C}" dt="2024-05-14T05:29:06.715" v="28" actId="1076"/>
        <pc:sldMkLst>
          <pc:docMk/>
          <pc:sldMk cId="1377597880" sldId="908"/>
        </pc:sldMkLst>
        <pc:picChg chg="del">
          <ac:chgData name="Phan Van Rieu (Hugo)" userId="032e726b-b6b7-45df-b0ca-e82fb010a48a" providerId="ADAL" clId="{8C62807A-C00E-4C0D-8AC0-0D8FF54A710C}" dt="2024-05-14T05:28:56.630" v="24" actId="478"/>
          <ac:picMkLst>
            <pc:docMk/>
            <pc:sldMk cId="1377597880" sldId="908"/>
            <ac:picMk id="2" creationId="{F5588FF2-068D-4D65-6C27-4150B19B227B}"/>
          </ac:picMkLst>
        </pc:picChg>
        <pc:picChg chg="add mod ord">
          <ac:chgData name="Phan Van Rieu (Hugo)" userId="032e726b-b6b7-45df-b0ca-e82fb010a48a" providerId="ADAL" clId="{8C62807A-C00E-4C0D-8AC0-0D8FF54A710C}" dt="2024-05-14T05:29:06.715" v="28" actId="1076"/>
          <ac:picMkLst>
            <pc:docMk/>
            <pc:sldMk cId="1377597880" sldId="908"/>
            <ac:picMk id="10" creationId="{3D67F8D7-974F-4543-8317-81CBB3727297}"/>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18BA33-26DB-4428-93D0-27EAE4D1DD9C}" type="datetimeFigureOut">
              <a:rPr lang="en-US" smtClean="0"/>
              <a:t>5/27/2024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63D410-B0AC-488E-A5F6-469EF3A10D11}" type="slidenum">
              <a:rPr lang="en-US" smtClean="0"/>
              <a:t>‹#›</a:t>
            </a:fld>
            <a:endParaRPr lang="en-US"/>
          </a:p>
        </p:txBody>
      </p:sp>
    </p:spTree>
    <p:extLst>
      <p:ext uri="{BB962C8B-B14F-4D97-AF65-F5344CB8AC3E}">
        <p14:creationId xmlns:p14="http://schemas.microsoft.com/office/powerpoint/2010/main" val="23404813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EF71FAA-8EC5-41BF-A839-F9E0167E2251}" type="datetimeFigureOut">
              <a:rPr lang="en-US" smtClean="0"/>
              <a:t>5/27/2024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124887240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F71FAA-8EC5-41BF-A839-F9E0167E2251}" type="datetimeFigureOut">
              <a:rPr lang="en-US" smtClean="0"/>
              <a:t>5/27/2024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3535514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F71FAA-8EC5-41BF-A839-F9E0167E2251}" type="datetimeFigureOut">
              <a:rPr lang="en-US" smtClean="0"/>
              <a:t>5/27/2024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3871910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40685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054279"/>
      </p:ext>
    </p:extLst>
  </p:cSld>
  <p:clrMapOvr>
    <a:masterClrMapping/>
  </p:clrMapOvr>
  <p:transition spd="med">
    <p:split orient="vert"/>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9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8853776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7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34208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8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03150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30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40179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9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39964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F71FAA-8EC5-41BF-A839-F9E0167E2251}" type="datetimeFigureOut">
              <a:rPr lang="en-US" smtClean="0"/>
              <a:t>5/27/2024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18026026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EF71FAA-8EC5-41BF-A839-F9E0167E2251}" type="datetimeFigureOut">
              <a:rPr lang="en-US" smtClean="0"/>
              <a:t>5/27/2024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41125334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EF71FAA-8EC5-41BF-A839-F9E0167E2251}" type="datetimeFigureOut">
              <a:rPr lang="en-US" smtClean="0"/>
              <a:t>5/27/2024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22794602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EF71FAA-8EC5-41BF-A839-F9E0167E2251}" type="datetimeFigureOut">
              <a:rPr lang="en-US" smtClean="0"/>
              <a:t>5/27/2024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7054275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EF71FAA-8EC5-41BF-A839-F9E0167E2251}" type="datetimeFigureOut">
              <a:rPr lang="en-US" smtClean="0"/>
              <a:t>5/27/2024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32761308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F71FAA-8EC5-41BF-A839-F9E0167E2251}" type="datetimeFigureOut">
              <a:rPr lang="en-US" smtClean="0"/>
              <a:t>5/27/2024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40543521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EF71FAA-8EC5-41BF-A839-F9E0167E2251}" type="datetimeFigureOut">
              <a:rPr lang="en-US" smtClean="0"/>
              <a:t>5/27/2024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24525288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EF71FAA-8EC5-41BF-A839-F9E0167E2251}" type="datetimeFigureOut">
              <a:rPr lang="en-US" smtClean="0"/>
              <a:t>5/27/2024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3453541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EB7DF582-2EDE-47CD-907D-2FAD5392E4B0}"/>
              </a:ext>
            </a:extLst>
          </p:cNvPr>
          <p:cNvSpPr/>
          <p:nvPr userDrawn="1"/>
        </p:nvSpPr>
        <p:spPr>
          <a:xfrm>
            <a:off x="0" y="6417586"/>
            <a:ext cx="12192000" cy="440414"/>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89DE8ED-96E6-4C79-B45E-4E9A6CB5FC5E}"/>
              </a:ext>
            </a:extLst>
          </p:cNvPr>
          <p:cNvSpPr/>
          <p:nvPr userDrawn="1"/>
        </p:nvSpPr>
        <p:spPr>
          <a:xfrm>
            <a:off x="0" y="0"/>
            <a:ext cx="12192000" cy="440414"/>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F71FAA-8EC5-41BF-A839-F9E0167E2251}" type="datetimeFigureOut">
              <a:rPr lang="en-US" smtClean="0"/>
              <a:t>5/27/2024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5686E4-946D-4BFF-AF44-8289C5ED502A}" type="slidenum">
              <a:rPr lang="en-US" smtClean="0"/>
              <a:t>‹#›</a:t>
            </a:fld>
            <a:endParaRPr lang="en-US"/>
          </a:p>
        </p:txBody>
      </p:sp>
      <p:sp>
        <p:nvSpPr>
          <p:cNvPr id="12" name="TextBox 9">
            <a:extLst>
              <a:ext uri="{FF2B5EF4-FFF2-40B4-BE49-F238E27FC236}">
                <a16:creationId xmlns:a16="http://schemas.microsoft.com/office/drawing/2014/main" id="{FE798370-27E2-9F41-A466-FC64C7FFD70A}"/>
              </a:ext>
            </a:extLst>
          </p:cNvPr>
          <p:cNvSpPr txBox="1"/>
          <p:nvPr userDrawn="1"/>
        </p:nvSpPr>
        <p:spPr>
          <a:xfrm>
            <a:off x="8475785" y="71082"/>
            <a:ext cx="3551446" cy="369332"/>
          </a:xfrm>
          <a:prstGeom prst="rect">
            <a:avLst/>
          </a:prstGeom>
          <a:noFill/>
          <a:effectLst>
            <a:outerShdw blurRad="50800" dist="38100" dir="2700000" algn="tl" rotWithShape="0">
              <a:prstClr val="black">
                <a:alpha val="40000"/>
              </a:prstClr>
            </a:outerShdw>
          </a:effectLst>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0" dirty="0">
                <a:solidFill>
                  <a:srgbClr val="002060"/>
                </a:solidFill>
              </a:rPr>
              <a:t>Review: Listening, Reading &amp; Vocab</a:t>
            </a:r>
            <a:r>
              <a:rPr lang="en-US" sz="1800" b="0" baseline="0" dirty="0">
                <a:solidFill>
                  <a:srgbClr val="002060"/>
                </a:solidFill>
              </a:rPr>
              <a:t> </a:t>
            </a:r>
            <a:endParaRPr lang="en-US" sz="1800" b="0" dirty="0">
              <a:solidFill>
                <a:srgbClr val="002060"/>
              </a:solidFill>
            </a:endParaRPr>
          </a:p>
        </p:txBody>
      </p:sp>
      <p:sp>
        <p:nvSpPr>
          <p:cNvPr id="14" name="TextBox 9">
            <a:extLst>
              <a:ext uri="{FF2B5EF4-FFF2-40B4-BE49-F238E27FC236}">
                <a16:creationId xmlns:a16="http://schemas.microsoft.com/office/drawing/2014/main" id="{FE798370-27E2-9F41-A466-FC64C7FFD70A}"/>
              </a:ext>
            </a:extLst>
          </p:cNvPr>
          <p:cNvSpPr txBox="1"/>
          <p:nvPr userDrawn="1"/>
        </p:nvSpPr>
        <p:spPr>
          <a:xfrm>
            <a:off x="164769" y="44183"/>
            <a:ext cx="2664447" cy="369332"/>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0" dirty="0">
                <a:solidFill>
                  <a:srgbClr val="002060"/>
                </a:solidFill>
              </a:rPr>
              <a:t>Unit 3: Living Environment</a:t>
            </a:r>
          </a:p>
        </p:txBody>
      </p:sp>
      <p:sp>
        <p:nvSpPr>
          <p:cNvPr id="15" name="TextBox 14">
            <a:extLst>
              <a:ext uri="{FF2B5EF4-FFF2-40B4-BE49-F238E27FC236}">
                <a16:creationId xmlns:a16="http://schemas.microsoft.com/office/drawing/2014/main" id="{D7889D60-3103-E54C-9167-2287BEE5C81A}"/>
              </a:ext>
            </a:extLst>
          </p:cNvPr>
          <p:cNvSpPr txBox="1"/>
          <p:nvPr userDrawn="1"/>
        </p:nvSpPr>
        <p:spPr>
          <a:xfrm>
            <a:off x="0" y="6449515"/>
            <a:ext cx="2934842" cy="338554"/>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600" baseline="0" dirty="0" err="1">
                <a:solidFill>
                  <a:srgbClr val="002060"/>
                </a:solidFill>
                <a:effectLst/>
              </a:rPr>
              <a:t>Tiếng</a:t>
            </a:r>
            <a:r>
              <a:rPr lang="en-US" sz="1600" baseline="0" dirty="0">
                <a:solidFill>
                  <a:srgbClr val="002060"/>
                </a:solidFill>
                <a:effectLst/>
              </a:rPr>
              <a:t> Anh 9 </a:t>
            </a:r>
            <a:r>
              <a:rPr lang="en-US" sz="1600" baseline="0" dirty="0" err="1">
                <a:solidFill>
                  <a:srgbClr val="002060"/>
                </a:solidFill>
                <a:effectLst/>
              </a:rPr>
              <a:t>i</a:t>
            </a:r>
            <a:r>
              <a:rPr lang="en-US" sz="1600" baseline="0" dirty="0">
                <a:solidFill>
                  <a:srgbClr val="002060"/>
                </a:solidFill>
                <a:effectLst/>
              </a:rPr>
              <a:t>-Learn Smart World </a:t>
            </a:r>
            <a:endParaRPr lang="en-US" sz="1600" dirty="0">
              <a:solidFill>
                <a:srgbClr val="002060"/>
              </a:solidFill>
              <a:effectLst/>
            </a:endParaRPr>
          </a:p>
        </p:txBody>
      </p:sp>
      <p:pic>
        <p:nvPicPr>
          <p:cNvPr id="16" name="Picture 15">
            <a:extLst>
              <a:ext uri="{FF2B5EF4-FFF2-40B4-BE49-F238E27FC236}">
                <a16:creationId xmlns:a16="http://schemas.microsoft.com/office/drawing/2014/main" id="{ECF13BED-1CB7-0146-BB6D-00DC4EC16FC0}"/>
              </a:ext>
            </a:extLst>
          </p:cNvPr>
          <p:cNvPicPr>
            <a:picLocks noChangeAspect="1"/>
          </p:cNvPicPr>
          <p:nvPr userDrawn="1"/>
        </p:nvPicPr>
        <p:blipFill>
          <a:blip r:embed="rId20"/>
          <a:stretch>
            <a:fillRect/>
          </a:stretch>
        </p:blipFill>
        <p:spPr>
          <a:xfrm>
            <a:off x="11212285" y="6405254"/>
            <a:ext cx="754179" cy="384484"/>
          </a:xfrm>
          <a:prstGeom prst="rect">
            <a:avLst/>
          </a:prstGeom>
          <a:effectLst>
            <a:outerShdw blurRad="50800" dist="38100" dir="2700000" algn="tl" rotWithShape="0">
              <a:prstClr val="black">
                <a:alpha val="40000"/>
              </a:prstClr>
            </a:outerShdw>
          </a:effectLst>
        </p:spPr>
      </p:pic>
      <p:sp>
        <p:nvSpPr>
          <p:cNvPr id="17" name="TextBox 16">
            <a:extLst>
              <a:ext uri="{FF2B5EF4-FFF2-40B4-BE49-F238E27FC236}">
                <a16:creationId xmlns:a16="http://schemas.microsoft.com/office/drawing/2014/main" id="{D7889D60-3103-E54C-9167-2287BEE5C81A}"/>
              </a:ext>
            </a:extLst>
          </p:cNvPr>
          <p:cNvSpPr txBox="1"/>
          <p:nvPr userDrawn="1"/>
        </p:nvSpPr>
        <p:spPr>
          <a:xfrm>
            <a:off x="5193275" y="6449514"/>
            <a:ext cx="2248372" cy="338554"/>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600" baseline="0" dirty="0">
                <a:solidFill>
                  <a:srgbClr val="002060"/>
                </a:solidFill>
                <a:effectLst/>
              </a:rPr>
              <a:t>DTP Education Solutions </a:t>
            </a:r>
            <a:endParaRPr lang="en-US" sz="1600" dirty="0">
              <a:solidFill>
                <a:srgbClr val="002060"/>
              </a:solidFill>
              <a:effectLst/>
            </a:endParaRPr>
          </a:p>
        </p:txBody>
      </p:sp>
    </p:spTree>
    <p:extLst>
      <p:ext uri="{BB962C8B-B14F-4D97-AF65-F5344CB8AC3E}">
        <p14:creationId xmlns:p14="http://schemas.microsoft.com/office/powerpoint/2010/main" val="42270810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8" r:id="rId13"/>
    <p:sldLayoutId id="2147483674" r:id="rId14"/>
    <p:sldLayoutId id="2147483689" r:id="rId15"/>
    <p:sldLayoutId id="2147483690" r:id="rId16"/>
    <p:sldLayoutId id="2147483691" r:id="rId17"/>
    <p:sldLayoutId id="2147483695"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8.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microsoft.com/office/2007/relationships/media" Target="../media/media1.mp3"/><Relationship Id="rId1" Type="http://schemas.openxmlformats.org/officeDocument/2006/relationships/audio" Target="NULL" TargetMode="External"/><Relationship Id="rId5" Type="http://schemas.openxmlformats.org/officeDocument/2006/relationships/image" Target="../media/image8.pn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microsoft.com/office/2007/relationships/media" Target="../media/media1.mp3"/><Relationship Id="rId1" Type="http://schemas.openxmlformats.org/officeDocument/2006/relationships/audio" Target="NULL" TargetMode="External"/><Relationship Id="rId5" Type="http://schemas.openxmlformats.org/officeDocument/2006/relationships/image" Target="../media/image8.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microsoft.com/office/2007/relationships/media" Target="../media/media1.mp3"/><Relationship Id="rId1" Type="http://schemas.openxmlformats.org/officeDocument/2006/relationships/audio" Target="NULL" TargetMode="External"/><Relationship Id="rId5" Type="http://schemas.openxmlformats.org/officeDocument/2006/relationships/image" Target="../media/image8.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microsoft.com/office/2007/relationships/media" Target="../media/media1.mp3"/><Relationship Id="rId1" Type="http://schemas.openxmlformats.org/officeDocument/2006/relationships/audio" Target="NULL" TargetMode="External"/><Relationship Id="rId5" Type="http://schemas.openxmlformats.org/officeDocument/2006/relationships/image" Target="../media/image8.png"/><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8.png"/><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hyperlink" Target="http://www.eduhome.com.vn/" TargetMode="Externa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rcRect/>
          <a:stretch/>
        </p:blipFill>
        <p:spPr>
          <a:xfrm>
            <a:off x="-20304" y="0"/>
            <a:ext cx="12191999" cy="6858000"/>
          </a:xfrm>
          <a:prstGeom prst="rect">
            <a:avLst/>
          </a:prstGeom>
        </p:spPr>
      </p:pic>
      <p:sp>
        <p:nvSpPr>
          <p:cNvPr id="3" name="TextBox 2"/>
          <p:cNvSpPr txBox="1"/>
          <p:nvPr/>
        </p:nvSpPr>
        <p:spPr>
          <a:xfrm>
            <a:off x="5406501" y="3429000"/>
            <a:ext cx="6356412" cy="1569660"/>
          </a:xfrm>
          <a:prstGeom prst="rect">
            <a:avLst/>
          </a:prstGeom>
          <a:noFill/>
        </p:spPr>
        <p:txBody>
          <a:bodyPr wrap="square" rtlCol="0">
            <a:spAutoFit/>
          </a:bodyPr>
          <a:lstStyle/>
          <a:p>
            <a:pPr lvl="0" algn="ctr"/>
            <a:r>
              <a:rPr lang="en-US" sz="3200" b="1" dirty="0">
                <a:solidFill>
                  <a:srgbClr val="0070C0"/>
                </a:solidFill>
              </a:rPr>
              <a:t>Unit 3: Living Environment</a:t>
            </a:r>
            <a:endParaRPr lang="en-US" sz="2000" b="1" dirty="0">
              <a:solidFill>
                <a:srgbClr val="0070C0"/>
              </a:solidFill>
            </a:endParaRPr>
          </a:p>
          <a:p>
            <a:pPr lvl="0" algn="ctr"/>
            <a:r>
              <a:rPr lang="en-US" sz="3200" b="1" dirty="0">
                <a:solidFill>
                  <a:srgbClr val="00B050"/>
                </a:solidFill>
              </a:rPr>
              <a:t>Review: Listening, Reading &amp; Vocab</a:t>
            </a:r>
            <a:r>
              <a:rPr lang="en-US" sz="3200" dirty="0">
                <a:solidFill>
                  <a:prstClr val="black"/>
                </a:solidFill>
              </a:rPr>
              <a:t> </a:t>
            </a:r>
          </a:p>
          <a:p>
            <a:pPr lvl="0" algn="ctr"/>
            <a:r>
              <a:rPr lang="en-US" sz="3200" dirty="0">
                <a:solidFill>
                  <a:srgbClr val="FF0000"/>
                </a:solidFill>
              </a:rPr>
              <a:t>Pages</a:t>
            </a:r>
            <a:r>
              <a:rPr lang="en-US" sz="3200" dirty="0">
                <a:solidFill>
                  <a:prstClr val="black"/>
                </a:solidFill>
              </a:rPr>
              <a:t> </a:t>
            </a:r>
            <a:r>
              <a:rPr lang="en-US" sz="3200" dirty="0">
                <a:solidFill>
                  <a:srgbClr val="FF0000"/>
                </a:solidFill>
              </a:rPr>
              <a:t>92 &amp; 93</a:t>
            </a:r>
          </a:p>
        </p:txBody>
      </p:sp>
    </p:spTree>
    <p:extLst>
      <p:ext uri="{BB962C8B-B14F-4D97-AF65-F5344CB8AC3E}">
        <p14:creationId xmlns:p14="http://schemas.microsoft.com/office/powerpoint/2010/main" val="17726800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5B602DE-0F2A-538C-1BA5-3D7D95B7C7E5}"/>
              </a:ext>
            </a:extLst>
          </p:cNvPr>
          <p:cNvSpPr txBox="1"/>
          <p:nvPr/>
        </p:nvSpPr>
        <p:spPr>
          <a:xfrm>
            <a:off x="385617" y="540435"/>
            <a:ext cx="11030527" cy="584775"/>
          </a:xfrm>
          <a:prstGeom prst="rect">
            <a:avLst/>
          </a:prstGeom>
          <a:noFill/>
        </p:spPr>
        <p:txBody>
          <a:bodyPr wrap="square">
            <a:spAutoFit/>
          </a:bodyPr>
          <a:lstStyle/>
          <a:p>
            <a:r>
              <a:rPr lang="en-US" sz="3200" b="1" dirty="0"/>
              <a:t>Underline key words.</a:t>
            </a:r>
          </a:p>
        </p:txBody>
      </p:sp>
      <p:pic>
        <p:nvPicPr>
          <p:cNvPr id="5" name="Picture 4">
            <a:extLst>
              <a:ext uri="{FF2B5EF4-FFF2-40B4-BE49-F238E27FC236}">
                <a16:creationId xmlns:a16="http://schemas.microsoft.com/office/drawing/2014/main" id="{7E6D307E-0962-AFBD-F60F-16DF7D4EC63D}"/>
              </a:ext>
            </a:extLst>
          </p:cNvPr>
          <p:cNvPicPr>
            <a:picLocks noChangeAspect="1"/>
          </p:cNvPicPr>
          <p:nvPr/>
        </p:nvPicPr>
        <p:blipFill>
          <a:blip r:embed="rId2"/>
          <a:stretch>
            <a:fillRect/>
          </a:stretch>
        </p:blipFill>
        <p:spPr>
          <a:xfrm>
            <a:off x="0" y="2030465"/>
            <a:ext cx="12192000" cy="3813069"/>
          </a:xfrm>
          <a:prstGeom prst="rect">
            <a:avLst/>
          </a:prstGeom>
        </p:spPr>
      </p:pic>
      <p:cxnSp>
        <p:nvCxnSpPr>
          <p:cNvPr id="4" name="Straight Connector 3">
            <a:extLst>
              <a:ext uri="{FF2B5EF4-FFF2-40B4-BE49-F238E27FC236}">
                <a16:creationId xmlns:a16="http://schemas.microsoft.com/office/drawing/2014/main" id="{AA595E6C-D826-39FE-EF28-1D509C2C4610}"/>
              </a:ext>
            </a:extLst>
          </p:cNvPr>
          <p:cNvCxnSpPr/>
          <p:nvPr/>
        </p:nvCxnSpPr>
        <p:spPr>
          <a:xfrm>
            <a:off x="277091" y="3260436"/>
            <a:ext cx="217054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61AD499A-7346-300C-E7FB-059593622FF5}"/>
              </a:ext>
            </a:extLst>
          </p:cNvPr>
          <p:cNvCxnSpPr>
            <a:cxnSpLocks/>
          </p:cNvCxnSpPr>
          <p:nvPr/>
        </p:nvCxnSpPr>
        <p:spPr>
          <a:xfrm>
            <a:off x="4622800" y="3260436"/>
            <a:ext cx="271087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95AE4F73-01FE-1EFF-5698-C5407CE874CD}"/>
              </a:ext>
            </a:extLst>
          </p:cNvPr>
          <p:cNvCxnSpPr>
            <a:cxnSpLocks/>
          </p:cNvCxnSpPr>
          <p:nvPr/>
        </p:nvCxnSpPr>
        <p:spPr>
          <a:xfrm>
            <a:off x="1362363" y="3967018"/>
            <a:ext cx="190731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F753C88F-DE74-1AB1-D374-46D5BB4A8B51}"/>
              </a:ext>
            </a:extLst>
          </p:cNvPr>
          <p:cNvCxnSpPr>
            <a:cxnSpLocks/>
          </p:cNvCxnSpPr>
          <p:nvPr/>
        </p:nvCxnSpPr>
        <p:spPr>
          <a:xfrm>
            <a:off x="9804401" y="3967018"/>
            <a:ext cx="168563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FF076189-D577-A31E-E37E-2C7C919074C7}"/>
              </a:ext>
            </a:extLst>
          </p:cNvPr>
          <p:cNvCxnSpPr>
            <a:cxnSpLocks/>
          </p:cNvCxnSpPr>
          <p:nvPr/>
        </p:nvCxnSpPr>
        <p:spPr>
          <a:xfrm>
            <a:off x="277090" y="4705927"/>
            <a:ext cx="144087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BBE8C5A-B15F-ABAC-A721-C1BC6953220C}"/>
              </a:ext>
            </a:extLst>
          </p:cNvPr>
          <p:cNvCxnSpPr>
            <a:cxnSpLocks/>
          </p:cNvCxnSpPr>
          <p:nvPr/>
        </p:nvCxnSpPr>
        <p:spPr>
          <a:xfrm>
            <a:off x="4835236" y="4668981"/>
            <a:ext cx="159327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68B5467-4A93-CCA4-D4E7-9756FC7E4F23}"/>
              </a:ext>
            </a:extLst>
          </p:cNvPr>
          <p:cNvCxnSpPr>
            <a:cxnSpLocks/>
          </p:cNvCxnSpPr>
          <p:nvPr/>
        </p:nvCxnSpPr>
        <p:spPr>
          <a:xfrm>
            <a:off x="4770581" y="5260109"/>
            <a:ext cx="182418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A8187C44-DBEF-3229-DAAC-E2E115B30297}"/>
              </a:ext>
            </a:extLst>
          </p:cNvPr>
          <p:cNvCxnSpPr>
            <a:cxnSpLocks/>
          </p:cNvCxnSpPr>
          <p:nvPr/>
        </p:nvCxnSpPr>
        <p:spPr>
          <a:xfrm>
            <a:off x="7333673" y="5260109"/>
            <a:ext cx="100676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212AC48-0E6F-3D65-7526-86AC345CCF8D}"/>
              </a:ext>
            </a:extLst>
          </p:cNvPr>
          <p:cNvCxnSpPr>
            <a:cxnSpLocks/>
          </p:cNvCxnSpPr>
          <p:nvPr/>
        </p:nvCxnSpPr>
        <p:spPr>
          <a:xfrm>
            <a:off x="715818" y="5684981"/>
            <a:ext cx="173181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0996E432-5744-EE4B-8A23-84F1D37607E6}"/>
              </a:ext>
            </a:extLst>
          </p:cNvPr>
          <p:cNvCxnSpPr>
            <a:cxnSpLocks/>
          </p:cNvCxnSpPr>
          <p:nvPr/>
        </p:nvCxnSpPr>
        <p:spPr>
          <a:xfrm>
            <a:off x="8557491" y="5671126"/>
            <a:ext cx="251690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30083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barn(inVertical)">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barn(inVertical)">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barn(inVertical)">
                                      <p:cBhvr>
                                        <p:cTn id="47" dur="500"/>
                                        <p:tgtEl>
                                          <p:spTgt spid="20"/>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barn(inVertical)">
                                      <p:cBhvr>
                                        <p:cTn id="5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5B602DE-0F2A-538C-1BA5-3D7D95B7C7E5}"/>
              </a:ext>
            </a:extLst>
          </p:cNvPr>
          <p:cNvSpPr txBox="1"/>
          <p:nvPr/>
        </p:nvSpPr>
        <p:spPr>
          <a:xfrm>
            <a:off x="385617" y="540435"/>
            <a:ext cx="11030527" cy="1077218"/>
          </a:xfrm>
          <a:prstGeom prst="rect">
            <a:avLst/>
          </a:prstGeom>
          <a:noFill/>
        </p:spPr>
        <p:txBody>
          <a:bodyPr wrap="square">
            <a:spAutoFit/>
          </a:bodyPr>
          <a:lstStyle/>
          <a:p>
            <a:r>
              <a:rPr lang="en-US" sz="3200" b="1" dirty="0"/>
              <a:t>You will hear a man talking about a smart apartment building. Listen and fill in the blanks. You will hear the information twice. </a:t>
            </a:r>
          </a:p>
        </p:txBody>
      </p:sp>
      <p:pic>
        <p:nvPicPr>
          <p:cNvPr id="5" name="Picture 4">
            <a:extLst>
              <a:ext uri="{FF2B5EF4-FFF2-40B4-BE49-F238E27FC236}">
                <a16:creationId xmlns:a16="http://schemas.microsoft.com/office/drawing/2014/main" id="{7E6D307E-0962-AFBD-F60F-16DF7D4EC63D}"/>
              </a:ext>
            </a:extLst>
          </p:cNvPr>
          <p:cNvPicPr>
            <a:picLocks noChangeAspect="1"/>
          </p:cNvPicPr>
          <p:nvPr/>
        </p:nvPicPr>
        <p:blipFill>
          <a:blip r:embed="rId4"/>
          <a:stretch>
            <a:fillRect/>
          </a:stretch>
        </p:blipFill>
        <p:spPr>
          <a:xfrm>
            <a:off x="0" y="2030465"/>
            <a:ext cx="12192000" cy="3813069"/>
          </a:xfrm>
          <a:prstGeom prst="rect">
            <a:avLst/>
          </a:prstGeom>
        </p:spPr>
      </p:pic>
      <p:pic>
        <p:nvPicPr>
          <p:cNvPr id="4" name="CD2 TRACK 39">
            <a:hlinkClick r:id="" action="ppaction://media"/>
            <a:extLst>
              <a:ext uri="{FF2B5EF4-FFF2-40B4-BE49-F238E27FC236}">
                <a16:creationId xmlns:a16="http://schemas.microsoft.com/office/drawing/2014/main" id="{C999DA69-47C8-5A39-9D0E-F38A540BB63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15256" y="709666"/>
            <a:ext cx="609600" cy="609600"/>
          </a:xfrm>
          <a:prstGeom prst="rect">
            <a:avLst/>
          </a:prstGeom>
        </p:spPr>
      </p:pic>
    </p:spTree>
    <p:extLst>
      <p:ext uri="{BB962C8B-B14F-4D97-AF65-F5344CB8AC3E}">
        <p14:creationId xmlns:p14="http://schemas.microsoft.com/office/powerpoint/2010/main" val="640734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370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6C9929D-B2E9-274A-420C-8371A274F6D9}"/>
              </a:ext>
            </a:extLst>
          </p:cNvPr>
          <p:cNvSpPr txBox="1"/>
          <p:nvPr/>
        </p:nvSpPr>
        <p:spPr>
          <a:xfrm>
            <a:off x="385617" y="540435"/>
            <a:ext cx="11030527" cy="584775"/>
          </a:xfrm>
          <a:prstGeom prst="rect">
            <a:avLst/>
          </a:prstGeom>
          <a:noFill/>
        </p:spPr>
        <p:txBody>
          <a:bodyPr wrap="square">
            <a:spAutoFit/>
          </a:bodyPr>
          <a:lstStyle/>
          <a:p>
            <a:r>
              <a:rPr lang="en-US" sz="3200" b="1" dirty="0"/>
              <a:t>Answers:</a:t>
            </a:r>
          </a:p>
        </p:txBody>
      </p:sp>
      <p:pic>
        <p:nvPicPr>
          <p:cNvPr id="4" name="Picture 3">
            <a:extLst>
              <a:ext uri="{FF2B5EF4-FFF2-40B4-BE49-F238E27FC236}">
                <a16:creationId xmlns:a16="http://schemas.microsoft.com/office/drawing/2014/main" id="{2DE09519-0478-5531-9F9D-847FE17C8B33}"/>
              </a:ext>
            </a:extLst>
          </p:cNvPr>
          <p:cNvPicPr>
            <a:picLocks noChangeAspect="1"/>
          </p:cNvPicPr>
          <p:nvPr/>
        </p:nvPicPr>
        <p:blipFill>
          <a:blip r:embed="rId4"/>
          <a:stretch>
            <a:fillRect/>
          </a:stretch>
        </p:blipFill>
        <p:spPr>
          <a:xfrm>
            <a:off x="0" y="1320062"/>
            <a:ext cx="12192000" cy="1114458"/>
          </a:xfrm>
          <a:prstGeom prst="rect">
            <a:avLst/>
          </a:prstGeom>
        </p:spPr>
      </p:pic>
      <p:sp>
        <p:nvSpPr>
          <p:cNvPr id="8" name="TextBox 7">
            <a:extLst>
              <a:ext uri="{FF2B5EF4-FFF2-40B4-BE49-F238E27FC236}">
                <a16:creationId xmlns:a16="http://schemas.microsoft.com/office/drawing/2014/main" id="{CB6A66B0-5B18-C41D-884D-5E7499E1AD9E}"/>
              </a:ext>
            </a:extLst>
          </p:cNvPr>
          <p:cNvSpPr txBox="1"/>
          <p:nvPr/>
        </p:nvSpPr>
        <p:spPr>
          <a:xfrm>
            <a:off x="385617" y="2568806"/>
            <a:ext cx="11418456" cy="3709349"/>
          </a:xfrm>
          <a:prstGeom prst="rect">
            <a:avLst/>
          </a:prstGeom>
          <a:solidFill>
            <a:schemeClr val="accent4">
              <a:lumMod val="20000"/>
              <a:lumOff val="80000"/>
            </a:schemeClr>
          </a:solidFill>
        </p:spPr>
        <p:txBody>
          <a:bodyPr wrap="square">
            <a:spAutoFit/>
          </a:bodyPr>
          <a:lstStyle/>
          <a:p>
            <a:pPr>
              <a:lnSpc>
                <a:spcPct val="150000"/>
              </a:lnSpc>
            </a:pPr>
            <a:r>
              <a:rPr lang="en-US" sz="3200" dirty="0"/>
              <a:t>John: Welcome to Cozy Apartments! I'm John Miller, and I'm the apartment manager. Let me introduce you to the features of our apartments. First, our apartments have solar panels which generate electricity for the elevator system and other equipment. It's always sunny here, so you never have to worry about not having electricity. </a:t>
            </a:r>
          </a:p>
        </p:txBody>
      </p:sp>
      <p:sp>
        <p:nvSpPr>
          <p:cNvPr id="9" name="TextBox 8">
            <a:extLst>
              <a:ext uri="{FF2B5EF4-FFF2-40B4-BE49-F238E27FC236}">
                <a16:creationId xmlns:a16="http://schemas.microsoft.com/office/drawing/2014/main" id="{699B5A2A-1701-54A6-B08F-A609DBE42849}"/>
              </a:ext>
            </a:extLst>
          </p:cNvPr>
          <p:cNvSpPr txBox="1"/>
          <p:nvPr/>
        </p:nvSpPr>
        <p:spPr>
          <a:xfrm>
            <a:off x="8839200" y="1624501"/>
            <a:ext cx="3251200" cy="584775"/>
          </a:xfrm>
          <a:prstGeom prst="rect">
            <a:avLst/>
          </a:prstGeom>
          <a:noFill/>
        </p:spPr>
        <p:txBody>
          <a:bodyPr wrap="square" rtlCol="0">
            <a:spAutoFit/>
          </a:bodyPr>
          <a:lstStyle/>
          <a:p>
            <a:r>
              <a:rPr lang="en-US" sz="3200" dirty="0">
                <a:solidFill>
                  <a:srgbClr val="FF0000"/>
                </a:solidFill>
              </a:rPr>
              <a:t>elevator system</a:t>
            </a:r>
          </a:p>
        </p:txBody>
      </p:sp>
      <p:cxnSp>
        <p:nvCxnSpPr>
          <p:cNvPr id="10" name="Straight Connector 9">
            <a:extLst>
              <a:ext uri="{FF2B5EF4-FFF2-40B4-BE49-F238E27FC236}">
                <a16:creationId xmlns:a16="http://schemas.microsoft.com/office/drawing/2014/main" id="{BF4559C0-EAF0-5798-8EB8-106F79D9D7C5}"/>
              </a:ext>
            </a:extLst>
          </p:cNvPr>
          <p:cNvCxnSpPr>
            <a:cxnSpLocks/>
          </p:cNvCxnSpPr>
          <p:nvPr/>
        </p:nvCxnSpPr>
        <p:spPr>
          <a:xfrm>
            <a:off x="7093528" y="4729018"/>
            <a:ext cx="190269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2B42766-465F-56B3-DA59-0827E33EA2C1}"/>
              </a:ext>
            </a:extLst>
          </p:cNvPr>
          <p:cNvCxnSpPr>
            <a:cxnSpLocks/>
          </p:cNvCxnSpPr>
          <p:nvPr/>
        </p:nvCxnSpPr>
        <p:spPr>
          <a:xfrm>
            <a:off x="480291" y="5449454"/>
            <a:ext cx="542174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15" name="CD2 TRACK 39">
            <a:hlinkClick r:id="" action="ppaction://media"/>
            <a:extLst>
              <a:ext uri="{FF2B5EF4-FFF2-40B4-BE49-F238E27FC236}">
                <a16:creationId xmlns:a16="http://schemas.microsoft.com/office/drawing/2014/main" id="{A69BB50C-ECA6-FF2F-99B6-044C93167486}"/>
              </a:ext>
            </a:extLst>
          </p:cNvPr>
          <p:cNvPicPr>
            <a:picLocks noChangeAspect="1"/>
          </p:cNvPicPr>
          <p:nvPr>
            <a:audioFile r:link="rId1"/>
            <p:extLst>
              <p:ext uri="{DAA4B4D4-6D71-4841-9C94-3DE7FCFB9230}">
                <p14:media xmlns:p14="http://schemas.microsoft.com/office/powerpoint/2010/main" r:embed="rId2">
                  <p14:trim end="154704"/>
                </p14:media>
              </p:ext>
            </p:extLst>
          </p:nvPr>
        </p:nvPicPr>
        <p:blipFill>
          <a:blip r:embed="rId5"/>
          <a:stretch>
            <a:fillRect/>
          </a:stretch>
        </p:blipFill>
        <p:spPr>
          <a:xfrm>
            <a:off x="2736274" y="582753"/>
            <a:ext cx="609600" cy="609600"/>
          </a:xfrm>
          <a:prstGeom prst="rect">
            <a:avLst/>
          </a:prstGeom>
        </p:spPr>
      </p:pic>
    </p:spTree>
    <p:extLst>
      <p:ext uri="{BB962C8B-B14F-4D97-AF65-F5344CB8AC3E}">
        <p14:creationId xmlns:p14="http://schemas.microsoft.com/office/powerpoint/2010/main" val="217364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000"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randombar(horizontal)">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arn(inVertical)">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arn(inVertical)">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31" presetClass="entr" presetSubtype="0" fill="hold" nodeType="clickEffect">
                                  <p:stCondLst>
                                    <p:cond delay="0"/>
                                  </p:stCondLst>
                                  <p:childTnLst>
                                    <p:set>
                                      <p:cBhvr>
                                        <p:cTn id="25" dur="1" fill="hold">
                                          <p:stCondLst>
                                            <p:cond delay="0"/>
                                          </p:stCondLst>
                                        </p:cTn>
                                        <p:tgtEl>
                                          <p:spTgt spid="9">
                                            <p:txEl>
                                              <p:pRg st="0" end="0"/>
                                            </p:txEl>
                                          </p:spTgt>
                                        </p:tgtEl>
                                        <p:attrNameLst>
                                          <p:attrName>style.visibility</p:attrName>
                                        </p:attrNameLst>
                                      </p:cBhvr>
                                      <p:to>
                                        <p:strVal val="visible"/>
                                      </p:to>
                                    </p:set>
                                    <p:anim calcmode="lin" valueType="num">
                                      <p:cBhvr>
                                        <p:cTn id="26" dur="1000" fill="hold"/>
                                        <p:tgtEl>
                                          <p:spTgt spid="9">
                                            <p:txEl>
                                              <p:pRg st="0" end="0"/>
                                            </p:txEl>
                                          </p:spTgt>
                                        </p:tgtEl>
                                        <p:attrNameLst>
                                          <p:attrName>ppt_w</p:attrName>
                                        </p:attrNameLst>
                                      </p:cBhvr>
                                      <p:tavLst>
                                        <p:tav tm="0">
                                          <p:val>
                                            <p:fltVal val="0"/>
                                          </p:val>
                                        </p:tav>
                                        <p:tav tm="100000">
                                          <p:val>
                                            <p:strVal val="#ppt_w"/>
                                          </p:val>
                                        </p:tav>
                                      </p:tavLst>
                                    </p:anim>
                                    <p:anim calcmode="lin" valueType="num">
                                      <p:cBhvr>
                                        <p:cTn id="27" dur="1000" fill="hold"/>
                                        <p:tgtEl>
                                          <p:spTgt spid="9">
                                            <p:txEl>
                                              <p:pRg st="0" end="0"/>
                                            </p:txEl>
                                          </p:spTgt>
                                        </p:tgtEl>
                                        <p:attrNameLst>
                                          <p:attrName>ppt_h</p:attrName>
                                        </p:attrNameLst>
                                      </p:cBhvr>
                                      <p:tavLst>
                                        <p:tav tm="0">
                                          <p:val>
                                            <p:fltVal val="0"/>
                                          </p:val>
                                        </p:tav>
                                        <p:tav tm="100000">
                                          <p:val>
                                            <p:strVal val="#ppt_h"/>
                                          </p:val>
                                        </p:tav>
                                      </p:tavLst>
                                    </p:anim>
                                    <p:anim calcmode="lin" valueType="num">
                                      <p:cBhvr>
                                        <p:cTn id="28" dur="1000" fill="hold"/>
                                        <p:tgtEl>
                                          <p:spTgt spid="9">
                                            <p:txEl>
                                              <p:pRg st="0" end="0"/>
                                            </p:txEl>
                                          </p:spTgt>
                                        </p:tgtEl>
                                        <p:attrNameLst>
                                          <p:attrName>style.rotation</p:attrName>
                                        </p:attrNameLst>
                                      </p:cBhvr>
                                      <p:tavLst>
                                        <p:tav tm="0">
                                          <p:val>
                                            <p:fltVal val="90"/>
                                          </p:val>
                                        </p:tav>
                                        <p:tav tm="100000">
                                          <p:val>
                                            <p:fltVal val="0"/>
                                          </p:val>
                                        </p:tav>
                                      </p:tavLst>
                                    </p:anim>
                                    <p:animEffect transition="in" filter="fade">
                                      <p:cBhvr>
                                        <p:cTn id="29" dur="10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15"/>
                </p:tgtEl>
              </p:cMediaNode>
            </p:audio>
          </p:childTnLst>
        </p:cTn>
      </p:par>
    </p:tnLst>
    <p:bldLst>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3B93A6-738D-F4F7-5F23-98E3E324B0F8}"/>
              </a:ext>
            </a:extLst>
          </p:cNvPr>
          <p:cNvPicPr>
            <a:picLocks noChangeAspect="1"/>
          </p:cNvPicPr>
          <p:nvPr/>
        </p:nvPicPr>
        <p:blipFill>
          <a:blip r:embed="rId4"/>
          <a:stretch>
            <a:fillRect/>
          </a:stretch>
        </p:blipFill>
        <p:spPr>
          <a:xfrm>
            <a:off x="0" y="1617307"/>
            <a:ext cx="12192000" cy="661971"/>
          </a:xfrm>
          <a:prstGeom prst="rect">
            <a:avLst/>
          </a:prstGeom>
        </p:spPr>
      </p:pic>
      <p:sp>
        <p:nvSpPr>
          <p:cNvPr id="5" name="TextBox 4">
            <a:extLst>
              <a:ext uri="{FF2B5EF4-FFF2-40B4-BE49-F238E27FC236}">
                <a16:creationId xmlns:a16="http://schemas.microsoft.com/office/drawing/2014/main" id="{13BB1AA2-484D-1657-33C5-A1071403E9E2}"/>
              </a:ext>
            </a:extLst>
          </p:cNvPr>
          <p:cNvSpPr txBox="1"/>
          <p:nvPr/>
        </p:nvSpPr>
        <p:spPr>
          <a:xfrm>
            <a:off x="409864" y="3041471"/>
            <a:ext cx="11372272" cy="2232021"/>
          </a:xfrm>
          <a:prstGeom prst="rect">
            <a:avLst/>
          </a:prstGeom>
          <a:solidFill>
            <a:schemeClr val="accent4">
              <a:lumMod val="20000"/>
              <a:lumOff val="80000"/>
            </a:schemeClr>
          </a:solidFill>
        </p:spPr>
        <p:txBody>
          <a:bodyPr wrap="square">
            <a:spAutoFit/>
          </a:bodyPr>
          <a:lstStyle/>
          <a:p>
            <a:pPr>
              <a:lnSpc>
                <a:spcPct val="150000"/>
              </a:lnSpc>
            </a:pPr>
            <a:r>
              <a:rPr lang="en-US" sz="3200" dirty="0"/>
              <a:t>Second, we try to build a friendly community here. There are lots of outdoor spaces which all connect to a larger garden. We'll organize weekly and monthly events so that everyone can meet. </a:t>
            </a:r>
          </a:p>
        </p:txBody>
      </p:sp>
      <p:pic>
        <p:nvPicPr>
          <p:cNvPr id="6" name="CD2 TRACK 39">
            <a:hlinkClick r:id="" action="ppaction://media"/>
            <a:extLst>
              <a:ext uri="{FF2B5EF4-FFF2-40B4-BE49-F238E27FC236}">
                <a16:creationId xmlns:a16="http://schemas.microsoft.com/office/drawing/2014/main" id="{F87794C1-A5EA-B718-243E-8025A1A8FC98}"/>
              </a:ext>
            </a:extLst>
          </p:cNvPr>
          <p:cNvPicPr>
            <a:picLocks noChangeAspect="1"/>
          </p:cNvPicPr>
          <p:nvPr>
            <a:audioFile r:link="rId1"/>
            <p:extLst>
              <p:ext uri="{DAA4B4D4-6D71-4841-9C94-3DE7FCFB9230}">
                <p14:media xmlns:p14="http://schemas.microsoft.com/office/powerpoint/2010/main" r:embed="rId2">
                  <p14:trim st="40000" end="136704"/>
                </p14:media>
              </p:ext>
            </p:extLst>
          </p:nvPr>
        </p:nvPicPr>
        <p:blipFill>
          <a:blip r:embed="rId5"/>
          <a:stretch>
            <a:fillRect/>
          </a:stretch>
        </p:blipFill>
        <p:spPr>
          <a:xfrm>
            <a:off x="5156201" y="521068"/>
            <a:ext cx="609600" cy="609600"/>
          </a:xfrm>
          <a:prstGeom prst="rect">
            <a:avLst/>
          </a:prstGeom>
        </p:spPr>
      </p:pic>
      <p:sp>
        <p:nvSpPr>
          <p:cNvPr id="7" name="TextBox 6">
            <a:extLst>
              <a:ext uri="{FF2B5EF4-FFF2-40B4-BE49-F238E27FC236}">
                <a16:creationId xmlns:a16="http://schemas.microsoft.com/office/drawing/2014/main" id="{187AA006-8611-D4E4-AB0E-784B3FDDCF6D}"/>
              </a:ext>
            </a:extLst>
          </p:cNvPr>
          <p:cNvSpPr txBox="1"/>
          <p:nvPr/>
        </p:nvSpPr>
        <p:spPr>
          <a:xfrm>
            <a:off x="6253018" y="1458246"/>
            <a:ext cx="3251200" cy="584775"/>
          </a:xfrm>
          <a:prstGeom prst="rect">
            <a:avLst/>
          </a:prstGeom>
          <a:noFill/>
        </p:spPr>
        <p:txBody>
          <a:bodyPr wrap="square" rtlCol="0">
            <a:spAutoFit/>
          </a:bodyPr>
          <a:lstStyle/>
          <a:p>
            <a:r>
              <a:rPr lang="en-US" sz="3200" dirty="0">
                <a:solidFill>
                  <a:srgbClr val="FF0000"/>
                </a:solidFill>
              </a:rPr>
              <a:t>outdoor spaces</a:t>
            </a:r>
          </a:p>
        </p:txBody>
      </p:sp>
      <p:cxnSp>
        <p:nvCxnSpPr>
          <p:cNvPr id="8" name="Straight Connector 7">
            <a:extLst>
              <a:ext uri="{FF2B5EF4-FFF2-40B4-BE49-F238E27FC236}">
                <a16:creationId xmlns:a16="http://schemas.microsoft.com/office/drawing/2014/main" id="{4AC65911-1C35-3431-13FE-47CCC6159BEF}"/>
              </a:ext>
            </a:extLst>
          </p:cNvPr>
          <p:cNvCxnSpPr>
            <a:cxnSpLocks/>
          </p:cNvCxnSpPr>
          <p:nvPr/>
        </p:nvCxnSpPr>
        <p:spPr>
          <a:xfrm>
            <a:off x="4692073" y="3713018"/>
            <a:ext cx="314036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BDAAF0B-CBEF-6B07-3002-67FDDDDCB033}"/>
              </a:ext>
            </a:extLst>
          </p:cNvPr>
          <p:cNvCxnSpPr>
            <a:cxnSpLocks/>
          </p:cNvCxnSpPr>
          <p:nvPr/>
        </p:nvCxnSpPr>
        <p:spPr>
          <a:xfrm>
            <a:off x="563419" y="4488872"/>
            <a:ext cx="240145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F52E37B-8D7B-8EE2-8BD0-CF830F287519}"/>
              </a:ext>
            </a:extLst>
          </p:cNvPr>
          <p:cNvCxnSpPr>
            <a:cxnSpLocks/>
          </p:cNvCxnSpPr>
          <p:nvPr/>
        </p:nvCxnSpPr>
        <p:spPr>
          <a:xfrm flipV="1">
            <a:off x="6520874" y="4488872"/>
            <a:ext cx="2410690" cy="923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9631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000"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randombar(horizontal)">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arn(inVertical)">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p:cTn id="31" dur="1000" fill="hold"/>
                                        <p:tgtEl>
                                          <p:spTgt spid="7"/>
                                        </p:tgtEl>
                                        <p:attrNameLst>
                                          <p:attrName>ppt_w</p:attrName>
                                        </p:attrNameLst>
                                      </p:cBhvr>
                                      <p:tavLst>
                                        <p:tav tm="0">
                                          <p:val>
                                            <p:fltVal val="0"/>
                                          </p:val>
                                        </p:tav>
                                        <p:tav tm="100000">
                                          <p:val>
                                            <p:strVal val="#ppt_w"/>
                                          </p:val>
                                        </p:tav>
                                      </p:tavLst>
                                    </p:anim>
                                    <p:anim calcmode="lin" valueType="num">
                                      <p:cBhvr>
                                        <p:cTn id="32" dur="1000" fill="hold"/>
                                        <p:tgtEl>
                                          <p:spTgt spid="7"/>
                                        </p:tgtEl>
                                        <p:attrNameLst>
                                          <p:attrName>ppt_h</p:attrName>
                                        </p:attrNameLst>
                                      </p:cBhvr>
                                      <p:tavLst>
                                        <p:tav tm="0">
                                          <p:val>
                                            <p:fltVal val="0"/>
                                          </p:val>
                                        </p:tav>
                                        <p:tav tm="100000">
                                          <p:val>
                                            <p:strVal val="#ppt_h"/>
                                          </p:val>
                                        </p:tav>
                                      </p:tavLst>
                                    </p:anim>
                                    <p:anim calcmode="lin" valueType="num">
                                      <p:cBhvr>
                                        <p:cTn id="33" dur="1000" fill="hold"/>
                                        <p:tgtEl>
                                          <p:spTgt spid="7"/>
                                        </p:tgtEl>
                                        <p:attrNameLst>
                                          <p:attrName>style.rotation</p:attrName>
                                        </p:attrNameLst>
                                      </p:cBhvr>
                                      <p:tavLst>
                                        <p:tav tm="0">
                                          <p:val>
                                            <p:fltVal val="90"/>
                                          </p:val>
                                        </p:tav>
                                        <p:tav tm="100000">
                                          <p:val>
                                            <p:fltVal val="0"/>
                                          </p:val>
                                        </p:tav>
                                      </p:tavLst>
                                    </p:anim>
                                    <p:animEffect transition="in" filter="fade">
                                      <p:cBhvr>
                                        <p:cTn id="3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5" fill="hold" display="0">
                  <p:stCondLst>
                    <p:cond delay="indefinite"/>
                  </p:stCondLst>
                  <p:endCondLst>
                    <p:cond evt="onStopAudio" delay="0">
                      <p:tgtEl>
                        <p:sldTgt/>
                      </p:tgtEl>
                    </p:cond>
                  </p:endCondLst>
                </p:cTn>
                <p:tgtEl>
                  <p:spTgt spid="6"/>
                </p:tgtEl>
              </p:cMediaNode>
            </p:audio>
          </p:childTnLst>
        </p:cTn>
      </p:par>
    </p:tnLst>
    <p:bldLst>
      <p:bldP spid="5" grpId="0" animBg="1"/>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511AB0A-D60C-102F-4B56-105B88CC9E8B}"/>
              </a:ext>
            </a:extLst>
          </p:cNvPr>
          <p:cNvPicPr>
            <a:picLocks noChangeAspect="1"/>
          </p:cNvPicPr>
          <p:nvPr/>
        </p:nvPicPr>
        <p:blipFill>
          <a:blip r:embed="rId4"/>
          <a:stretch>
            <a:fillRect/>
          </a:stretch>
        </p:blipFill>
        <p:spPr>
          <a:xfrm>
            <a:off x="0" y="1361604"/>
            <a:ext cx="12192000" cy="1031373"/>
          </a:xfrm>
          <a:prstGeom prst="rect">
            <a:avLst/>
          </a:prstGeom>
        </p:spPr>
      </p:pic>
      <p:sp>
        <p:nvSpPr>
          <p:cNvPr id="7" name="TextBox 6">
            <a:extLst>
              <a:ext uri="{FF2B5EF4-FFF2-40B4-BE49-F238E27FC236}">
                <a16:creationId xmlns:a16="http://schemas.microsoft.com/office/drawing/2014/main" id="{AD98EBB2-B73A-A44A-33D5-1D3C7B177BE9}"/>
              </a:ext>
            </a:extLst>
          </p:cNvPr>
          <p:cNvSpPr txBox="1"/>
          <p:nvPr/>
        </p:nvSpPr>
        <p:spPr>
          <a:xfrm>
            <a:off x="422563" y="2507917"/>
            <a:ext cx="11298382" cy="3709349"/>
          </a:xfrm>
          <a:prstGeom prst="rect">
            <a:avLst/>
          </a:prstGeom>
          <a:solidFill>
            <a:schemeClr val="accent4">
              <a:lumMod val="20000"/>
              <a:lumOff val="80000"/>
            </a:schemeClr>
          </a:solidFill>
        </p:spPr>
        <p:txBody>
          <a:bodyPr wrap="square">
            <a:spAutoFit/>
          </a:bodyPr>
          <a:lstStyle/>
          <a:p>
            <a:pPr>
              <a:lnSpc>
                <a:spcPct val="150000"/>
              </a:lnSpc>
            </a:pPr>
            <a:r>
              <a:rPr lang="en-US" sz="3200" dirty="0"/>
              <a:t>Third, each apartment has a smart bathroom which monitors your health and lets you know when to see a doctor. You'll also have lots of smart appliances which connect to a voice assistant. People who don't like these can tell us, and we'll turn off the smart features for you. </a:t>
            </a:r>
          </a:p>
        </p:txBody>
      </p:sp>
      <p:pic>
        <p:nvPicPr>
          <p:cNvPr id="8" name="CD2 TRACK 39">
            <a:hlinkClick r:id="" action="ppaction://media"/>
            <a:extLst>
              <a:ext uri="{FF2B5EF4-FFF2-40B4-BE49-F238E27FC236}">
                <a16:creationId xmlns:a16="http://schemas.microsoft.com/office/drawing/2014/main" id="{C3851789-B84D-FE3C-0ECB-1A8E627E34FD}"/>
              </a:ext>
            </a:extLst>
          </p:cNvPr>
          <p:cNvPicPr>
            <a:picLocks noChangeAspect="1"/>
          </p:cNvPicPr>
          <p:nvPr>
            <a:audioFile r:link="rId1"/>
            <p:extLst>
              <p:ext uri="{DAA4B4D4-6D71-4841-9C94-3DE7FCFB9230}">
                <p14:media xmlns:p14="http://schemas.microsoft.com/office/powerpoint/2010/main" r:embed="rId2">
                  <p14:trim st="58000" end="115704"/>
                </p14:media>
              </p:ext>
            </p:extLst>
          </p:nvPr>
        </p:nvPicPr>
        <p:blipFill>
          <a:blip r:embed="rId5"/>
          <a:stretch>
            <a:fillRect/>
          </a:stretch>
        </p:blipFill>
        <p:spPr>
          <a:xfrm>
            <a:off x="5766954" y="543411"/>
            <a:ext cx="609600" cy="609600"/>
          </a:xfrm>
          <a:prstGeom prst="rect">
            <a:avLst/>
          </a:prstGeom>
        </p:spPr>
      </p:pic>
      <p:cxnSp>
        <p:nvCxnSpPr>
          <p:cNvPr id="9" name="Straight Connector 8">
            <a:extLst>
              <a:ext uri="{FF2B5EF4-FFF2-40B4-BE49-F238E27FC236}">
                <a16:creationId xmlns:a16="http://schemas.microsoft.com/office/drawing/2014/main" id="{BCAF249B-4DA4-D0BB-7047-51E362B4D63E}"/>
              </a:ext>
            </a:extLst>
          </p:cNvPr>
          <p:cNvCxnSpPr>
            <a:cxnSpLocks/>
          </p:cNvCxnSpPr>
          <p:nvPr/>
        </p:nvCxnSpPr>
        <p:spPr>
          <a:xfrm>
            <a:off x="4913745" y="3177309"/>
            <a:ext cx="293716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7472A5D3-1618-B5CA-2860-4B6B7317113A}"/>
              </a:ext>
            </a:extLst>
          </p:cNvPr>
          <p:cNvCxnSpPr>
            <a:cxnSpLocks/>
          </p:cNvCxnSpPr>
          <p:nvPr/>
        </p:nvCxnSpPr>
        <p:spPr>
          <a:xfrm>
            <a:off x="9051637" y="3177309"/>
            <a:ext cx="241992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ED5F9DB-4D72-75AF-415E-65BAC08373A8}"/>
              </a:ext>
            </a:extLst>
          </p:cNvPr>
          <p:cNvCxnSpPr>
            <a:cxnSpLocks/>
          </p:cNvCxnSpPr>
          <p:nvPr/>
        </p:nvCxnSpPr>
        <p:spPr>
          <a:xfrm>
            <a:off x="535709" y="3934691"/>
            <a:ext cx="102523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E853C0D-B508-70B3-B4B3-6CE70089AC85}"/>
              </a:ext>
            </a:extLst>
          </p:cNvPr>
          <p:cNvCxnSpPr>
            <a:cxnSpLocks/>
          </p:cNvCxnSpPr>
          <p:nvPr/>
        </p:nvCxnSpPr>
        <p:spPr>
          <a:xfrm>
            <a:off x="988291" y="4682836"/>
            <a:ext cx="273396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EC35496F-34D0-4AFC-D899-59CD555E58C4}"/>
              </a:ext>
            </a:extLst>
          </p:cNvPr>
          <p:cNvCxnSpPr>
            <a:cxnSpLocks/>
          </p:cNvCxnSpPr>
          <p:nvPr/>
        </p:nvCxnSpPr>
        <p:spPr>
          <a:xfrm>
            <a:off x="4913745" y="4682836"/>
            <a:ext cx="448887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9C3DE703-41C4-5000-E8EE-6F47BCF7F0E7}"/>
              </a:ext>
            </a:extLst>
          </p:cNvPr>
          <p:cNvSpPr txBox="1"/>
          <p:nvPr/>
        </p:nvSpPr>
        <p:spPr>
          <a:xfrm>
            <a:off x="7472218" y="1175342"/>
            <a:ext cx="3592946" cy="584775"/>
          </a:xfrm>
          <a:prstGeom prst="rect">
            <a:avLst/>
          </a:prstGeom>
          <a:noFill/>
        </p:spPr>
        <p:txBody>
          <a:bodyPr wrap="square" rtlCol="0">
            <a:spAutoFit/>
          </a:bodyPr>
          <a:lstStyle/>
          <a:p>
            <a:r>
              <a:rPr lang="en-US" sz="3200" dirty="0">
                <a:solidFill>
                  <a:srgbClr val="FF0000"/>
                </a:solidFill>
              </a:rPr>
              <a:t>monitor your health</a:t>
            </a:r>
          </a:p>
        </p:txBody>
      </p:sp>
      <p:sp>
        <p:nvSpPr>
          <p:cNvPr id="20" name="TextBox 19">
            <a:extLst>
              <a:ext uri="{FF2B5EF4-FFF2-40B4-BE49-F238E27FC236}">
                <a16:creationId xmlns:a16="http://schemas.microsoft.com/office/drawing/2014/main" id="{5532A57F-CCDA-980C-4F01-FDF65634DA3C}"/>
              </a:ext>
            </a:extLst>
          </p:cNvPr>
          <p:cNvSpPr txBox="1"/>
          <p:nvPr/>
        </p:nvSpPr>
        <p:spPr>
          <a:xfrm>
            <a:off x="8940800" y="1760117"/>
            <a:ext cx="3251200" cy="584775"/>
          </a:xfrm>
          <a:prstGeom prst="rect">
            <a:avLst/>
          </a:prstGeom>
          <a:noFill/>
        </p:spPr>
        <p:txBody>
          <a:bodyPr wrap="square" rtlCol="0">
            <a:spAutoFit/>
          </a:bodyPr>
          <a:lstStyle/>
          <a:p>
            <a:r>
              <a:rPr lang="en-US" sz="3200" dirty="0">
                <a:solidFill>
                  <a:srgbClr val="FF0000"/>
                </a:solidFill>
              </a:rPr>
              <a:t>a voice assistant</a:t>
            </a:r>
          </a:p>
        </p:txBody>
      </p:sp>
    </p:spTree>
    <p:extLst>
      <p:ext uri="{BB962C8B-B14F-4D97-AF65-F5344CB8AC3E}">
        <p14:creationId xmlns:p14="http://schemas.microsoft.com/office/powerpoint/2010/main" val="1676797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000"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randombar(horizontal)">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barn(inVertical)">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barn(inVertical)">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barn(inVertical)">
                                      <p:cBhvr>
                                        <p:cTn id="36" dur="500"/>
                                        <p:tgtEl>
                                          <p:spTgt spid="17"/>
                                        </p:tgtEl>
                                      </p:cBhvr>
                                    </p:animEffect>
                                  </p:childTnLst>
                                </p:cTn>
                              </p:par>
                            </p:childTnLst>
                          </p:cTn>
                        </p:par>
                      </p:childTnLst>
                    </p:cTn>
                  </p:par>
                  <p:par>
                    <p:cTn id="37" fill="hold">
                      <p:stCondLst>
                        <p:cond delay="indefinite"/>
                      </p:stCondLst>
                      <p:childTnLst>
                        <p:par>
                          <p:cTn id="38" fill="hold">
                            <p:stCondLst>
                              <p:cond delay="0"/>
                            </p:stCondLst>
                            <p:childTnLst>
                              <p:par>
                                <p:cTn id="39" presetID="31" presetClass="entr" presetSubtype="0" fill="hold" grpId="0" nodeType="clickEffect">
                                  <p:stCondLst>
                                    <p:cond delay="0"/>
                                  </p:stCondLst>
                                  <p:childTnLst>
                                    <p:set>
                                      <p:cBhvr>
                                        <p:cTn id="40" dur="1" fill="hold">
                                          <p:stCondLst>
                                            <p:cond delay="0"/>
                                          </p:stCondLst>
                                        </p:cTn>
                                        <p:tgtEl>
                                          <p:spTgt spid="19"/>
                                        </p:tgtEl>
                                        <p:attrNameLst>
                                          <p:attrName>style.visibility</p:attrName>
                                        </p:attrNameLst>
                                      </p:cBhvr>
                                      <p:to>
                                        <p:strVal val="visible"/>
                                      </p:to>
                                    </p:set>
                                    <p:anim calcmode="lin" valueType="num">
                                      <p:cBhvr>
                                        <p:cTn id="41" dur="1000" fill="hold"/>
                                        <p:tgtEl>
                                          <p:spTgt spid="19"/>
                                        </p:tgtEl>
                                        <p:attrNameLst>
                                          <p:attrName>ppt_w</p:attrName>
                                        </p:attrNameLst>
                                      </p:cBhvr>
                                      <p:tavLst>
                                        <p:tav tm="0">
                                          <p:val>
                                            <p:fltVal val="0"/>
                                          </p:val>
                                        </p:tav>
                                        <p:tav tm="100000">
                                          <p:val>
                                            <p:strVal val="#ppt_w"/>
                                          </p:val>
                                        </p:tav>
                                      </p:tavLst>
                                    </p:anim>
                                    <p:anim calcmode="lin" valueType="num">
                                      <p:cBhvr>
                                        <p:cTn id="42" dur="1000" fill="hold"/>
                                        <p:tgtEl>
                                          <p:spTgt spid="19"/>
                                        </p:tgtEl>
                                        <p:attrNameLst>
                                          <p:attrName>ppt_h</p:attrName>
                                        </p:attrNameLst>
                                      </p:cBhvr>
                                      <p:tavLst>
                                        <p:tav tm="0">
                                          <p:val>
                                            <p:fltVal val="0"/>
                                          </p:val>
                                        </p:tav>
                                        <p:tav tm="100000">
                                          <p:val>
                                            <p:strVal val="#ppt_h"/>
                                          </p:val>
                                        </p:tav>
                                      </p:tavLst>
                                    </p:anim>
                                    <p:anim calcmode="lin" valueType="num">
                                      <p:cBhvr>
                                        <p:cTn id="43" dur="1000" fill="hold"/>
                                        <p:tgtEl>
                                          <p:spTgt spid="19"/>
                                        </p:tgtEl>
                                        <p:attrNameLst>
                                          <p:attrName>style.rotation</p:attrName>
                                        </p:attrNameLst>
                                      </p:cBhvr>
                                      <p:tavLst>
                                        <p:tav tm="0">
                                          <p:val>
                                            <p:fltVal val="90"/>
                                          </p:val>
                                        </p:tav>
                                        <p:tav tm="100000">
                                          <p:val>
                                            <p:fltVal val="0"/>
                                          </p:val>
                                        </p:tav>
                                      </p:tavLst>
                                    </p:anim>
                                    <p:animEffect transition="in" filter="fade">
                                      <p:cBhvr>
                                        <p:cTn id="44" dur="1000"/>
                                        <p:tgtEl>
                                          <p:spTgt spid="19"/>
                                        </p:tgtEl>
                                      </p:cBhvr>
                                    </p:animEffect>
                                  </p:childTnLst>
                                </p:cTn>
                              </p:par>
                            </p:childTnLst>
                          </p:cTn>
                        </p:par>
                      </p:childTnLst>
                    </p:cTn>
                  </p:par>
                  <p:par>
                    <p:cTn id="45" fill="hold">
                      <p:stCondLst>
                        <p:cond delay="indefinite"/>
                      </p:stCondLst>
                      <p:childTnLst>
                        <p:par>
                          <p:cTn id="46" fill="hold">
                            <p:stCondLst>
                              <p:cond delay="0"/>
                            </p:stCondLst>
                            <p:childTnLst>
                              <p:par>
                                <p:cTn id="47" presetID="31" presetClass="entr" presetSubtype="0"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anim calcmode="lin" valueType="num">
                                      <p:cBhvr>
                                        <p:cTn id="49" dur="1000" fill="hold"/>
                                        <p:tgtEl>
                                          <p:spTgt spid="20"/>
                                        </p:tgtEl>
                                        <p:attrNameLst>
                                          <p:attrName>ppt_w</p:attrName>
                                        </p:attrNameLst>
                                      </p:cBhvr>
                                      <p:tavLst>
                                        <p:tav tm="0">
                                          <p:val>
                                            <p:fltVal val="0"/>
                                          </p:val>
                                        </p:tav>
                                        <p:tav tm="100000">
                                          <p:val>
                                            <p:strVal val="#ppt_w"/>
                                          </p:val>
                                        </p:tav>
                                      </p:tavLst>
                                    </p:anim>
                                    <p:anim calcmode="lin" valueType="num">
                                      <p:cBhvr>
                                        <p:cTn id="50" dur="1000" fill="hold"/>
                                        <p:tgtEl>
                                          <p:spTgt spid="20"/>
                                        </p:tgtEl>
                                        <p:attrNameLst>
                                          <p:attrName>ppt_h</p:attrName>
                                        </p:attrNameLst>
                                      </p:cBhvr>
                                      <p:tavLst>
                                        <p:tav tm="0">
                                          <p:val>
                                            <p:fltVal val="0"/>
                                          </p:val>
                                        </p:tav>
                                        <p:tav tm="100000">
                                          <p:val>
                                            <p:strVal val="#ppt_h"/>
                                          </p:val>
                                        </p:tav>
                                      </p:tavLst>
                                    </p:anim>
                                    <p:anim calcmode="lin" valueType="num">
                                      <p:cBhvr>
                                        <p:cTn id="51" dur="1000" fill="hold"/>
                                        <p:tgtEl>
                                          <p:spTgt spid="20"/>
                                        </p:tgtEl>
                                        <p:attrNameLst>
                                          <p:attrName>style.rotation</p:attrName>
                                        </p:attrNameLst>
                                      </p:cBhvr>
                                      <p:tavLst>
                                        <p:tav tm="0">
                                          <p:val>
                                            <p:fltVal val="90"/>
                                          </p:val>
                                        </p:tav>
                                        <p:tav tm="100000">
                                          <p:val>
                                            <p:fltVal val="0"/>
                                          </p:val>
                                        </p:tav>
                                      </p:tavLst>
                                    </p:anim>
                                    <p:animEffect transition="in" filter="fade">
                                      <p:cBhvr>
                                        <p:cTn id="52"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3" fill="hold" display="0">
                  <p:stCondLst>
                    <p:cond delay="indefinite"/>
                  </p:stCondLst>
                  <p:endCondLst>
                    <p:cond evt="onStopAudio" delay="0">
                      <p:tgtEl>
                        <p:sldTgt/>
                      </p:tgtEl>
                    </p:cond>
                  </p:endCondLst>
                </p:cTn>
                <p:tgtEl>
                  <p:spTgt spid="8"/>
                </p:tgtEl>
              </p:cMediaNode>
            </p:audio>
          </p:childTnLst>
        </p:cTn>
      </p:par>
    </p:tnLst>
    <p:bldLst>
      <p:bldP spid="7" grpId="0" animBg="1"/>
      <p:bldP spid="19" grpId="0"/>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6B4771-7B26-4687-CE8F-947751F047D9}"/>
              </a:ext>
            </a:extLst>
          </p:cNvPr>
          <p:cNvPicPr>
            <a:picLocks noChangeAspect="1"/>
          </p:cNvPicPr>
          <p:nvPr/>
        </p:nvPicPr>
        <p:blipFill>
          <a:blip r:embed="rId4"/>
          <a:stretch>
            <a:fillRect/>
          </a:stretch>
        </p:blipFill>
        <p:spPr>
          <a:xfrm>
            <a:off x="0" y="1708286"/>
            <a:ext cx="12192000" cy="467318"/>
          </a:xfrm>
          <a:prstGeom prst="rect">
            <a:avLst/>
          </a:prstGeom>
        </p:spPr>
      </p:pic>
      <p:pic>
        <p:nvPicPr>
          <p:cNvPr id="4" name="CD2 TRACK 39">
            <a:hlinkClick r:id="" action="ppaction://media"/>
            <a:extLst>
              <a:ext uri="{FF2B5EF4-FFF2-40B4-BE49-F238E27FC236}">
                <a16:creationId xmlns:a16="http://schemas.microsoft.com/office/drawing/2014/main" id="{72A8AEBA-F5D2-9054-86F4-14B85663675F}"/>
              </a:ext>
            </a:extLst>
          </p:cNvPr>
          <p:cNvPicPr>
            <a:picLocks noChangeAspect="1"/>
          </p:cNvPicPr>
          <p:nvPr>
            <a:audioFile r:link="rId1"/>
            <p:extLst>
              <p:ext uri="{DAA4B4D4-6D71-4841-9C94-3DE7FCFB9230}">
                <p14:media xmlns:p14="http://schemas.microsoft.com/office/powerpoint/2010/main" r:embed="rId2">
                  <p14:trim st="78000" end="96704"/>
                </p14:media>
              </p:ext>
            </p:extLst>
          </p:nvPr>
        </p:nvPicPr>
        <p:blipFill>
          <a:blip r:embed="rId5"/>
          <a:stretch>
            <a:fillRect/>
          </a:stretch>
        </p:blipFill>
        <p:spPr>
          <a:xfrm>
            <a:off x="5791200" y="755848"/>
            <a:ext cx="609600" cy="609600"/>
          </a:xfrm>
          <a:prstGeom prst="rect">
            <a:avLst/>
          </a:prstGeom>
        </p:spPr>
      </p:pic>
      <p:sp>
        <p:nvSpPr>
          <p:cNvPr id="8" name="TextBox 7">
            <a:extLst>
              <a:ext uri="{FF2B5EF4-FFF2-40B4-BE49-F238E27FC236}">
                <a16:creationId xmlns:a16="http://schemas.microsoft.com/office/drawing/2014/main" id="{3BFE36DB-047E-9C53-B430-ADC655D898FF}"/>
              </a:ext>
            </a:extLst>
          </p:cNvPr>
          <p:cNvSpPr txBox="1"/>
          <p:nvPr/>
        </p:nvSpPr>
        <p:spPr>
          <a:xfrm>
            <a:off x="413327" y="2518442"/>
            <a:ext cx="11298382" cy="2970685"/>
          </a:xfrm>
          <a:prstGeom prst="rect">
            <a:avLst/>
          </a:prstGeom>
          <a:solidFill>
            <a:schemeClr val="accent4">
              <a:lumMod val="20000"/>
              <a:lumOff val="80000"/>
            </a:schemeClr>
          </a:solidFill>
        </p:spPr>
        <p:txBody>
          <a:bodyPr wrap="square">
            <a:spAutoFit/>
          </a:bodyPr>
          <a:lstStyle/>
          <a:p>
            <a:pPr>
              <a:lnSpc>
                <a:spcPct val="150000"/>
              </a:lnSpc>
            </a:pPr>
            <a:r>
              <a:rPr lang="en-US" sz="3200" dirty="0"/>
              <a:t>Finally, there are many places which will make your life more comfortable such as a spa, gym, pool, and movie theater. If you have any questions or problems, please feel free to contact me. You can find me in my office on the first floor.</a:t>
            </a:r>
          </a:p>
        </p:txBody>
      </p:sp>
      <p:cxnSp>
        <p:nvCxnSpPr>
          <p:cNvPr id="9" name="Straight Connector 8">
            <a:extLst>
              <a:ext uri="{FF2B5EF4-FFF2-40B4-BE49-F238E27FC236}">
                <a16:creationId xmlns:a16="http://schemas.microsoft.com/office/drawing/2014/main" id="{0BEAF305-B0A9-3845-4250-095F55B4E390}"/>
              </a:ext>
            </a:extLst>
          </p:cNvPr>
          <p:cNvCxnSpPr>
            <a:cxnSpLocks/>
          </p:cNvCxnSpPr>
          <p:nvPr/>
        </p:nvCxnSpPr>
        <p:spPr>
          <a:xfrm>
            <a:off x="4184072" y="3934691"/>
            <a:ext cx="555105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86F2FEC4-1CC4-BBCD-571E-D34CE945E7F7}"/>
              </a:ext>
            </a:extLst>
          </p:cNvPr>
          <p:cNvSpPr txBox="1"/>
          <p:nvPr/>
        </p:nvSpPr>
        <p:spPr>
          <a:xfrm>
            <a:off x="5333999" y="1521101"/>
            <a:ext cx="3251200" cy="584775"/>
          </a:xfrm>
          <a:prstGeom prst="rect">
            <a:avLst/>
          </a:prstGeom>
          <a:noFill/>
        </p:spPr>
        <p:txBody>
          <a:bodyPr wrap="square" rtlCol="0">
            <a:spAutoFit/>
          </a:bodyPr>
          <a:lstStyle/>
          <a:p>
            <a:r>
              <a:rPr lang="en-US" sz="3200" dirty="0">
                <a:solidFill>
                  <a:srgbClr val="FF0000"/>
                </a:solidFill>
              </a:rPr>
              <a:t>spa</a:t>
            </a:r>
          </a:p>
        </p:txBody>
      </p:sp>
    </p:spTree>
    <p:extLst>
      <p:ext uri="{BB962C8B-B14F-4D97-AF65-F5344CB8AC3E}">
        <p14:creationId xmlns:p14="http://schemas.microsoft.com/office/powerpoint/2010/main" val="2284397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000"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randombar(horizontal)">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1000" fill="hold"/>
                                        <p:tgtEl>
                                          <p:spTgt spid="11"/>
                                        </p:tgtEl>
                                        <p:attrNameLst>
                                          <p:attrName>ppt_w</p:attrName>
                                        </p:attrNameLst>
                                      </p:cBhvr>
                                      <p:tavLst>
                                        <p:tav tm="0">
                                          <p:val>
                                            <p:fltVal val="0"/>
                                          </p:val>
                                        </p:tav>
                                        <p:tav tm="100000">
                                          <p:val>
                                            <p:strVal val="#ppt_w"/>
                                          </p:val>
                                        </p:tav>
                                      </p:tavLst>
                                    </p:anim>
                                    <p:anim calcmode="lin" valueType="num">
                                      <p:cBhvr>
                                        <p:cTn id="22" dur="1000" fill="hold"/>
                                        <p:tgtEl>
                                          <p:spTgt spid="11"/>
                                        </p:tgtEl>
                                        <p:attrNameLst>
                                          <p:attrName>ppt_h</p:attrName>
                                        </p:attrNameLst>
                                      </p:cBhvr>
                                      <p:tavLst>
                                        <p:tav tm="0">
                                          <p:val>
                                            <p:fltVal val="0"/>
                                          </p:val>
                                        </p:tav>
                                        <p:tav tm="100000">
                                          <p:val>
                                            <p:strVal val="#ppt_h"/>
                                          </p:val>
                                        </p:tav>
                                      </p:tavLst>
                                    </p:anim>
                                    <p:anim calcmode="lin" valueType="num">
                                      <p:cBhvr>
                                        <p:cTn id="23" dur="1000" fill="hold"/>
                                        <p:tgtEl>
                                          <p:spTgt spid="11"/>
                                        </p:tgtEl>
                                        <p:attrNameLst>
                                          <p:attrName>style.rotation</p:attrName>
                                        </p:attrNameLst>
                                      </p:cBhvr>
                                      <p:tavLst>
                                        <p:tav tm="0">
                                          <p:val>
                                            <p:fltVal val="90"/>
                                          </p:val>
                                        </p:tav>
                                        <p:tav tm="100000">
                                          <p:val>
                                            <p:fltVal val="0"/>
                                          </p:val>
                                        </p:tav>
                                      </p:tavLst>
                                    </p:anim>
                                    <p:animEffect transition="in" filter="fade">
                                      <p:cBhvr>
                                        <p:cTn id="24"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4"/>
                </p:tgtEl>
              </p:cMediaNode>
            </p:audio>
          </p:childTnLst>
        </p:cTn>
      </p:par>
    </p:tnLst>
    <p:bldLst>
      <p:bldP spid="8" grpId="0" animBg="1"/>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810C9FB-7343-6B13-E81F-0AD81479A8AC}"/>
              </a:ext>
            </a:extLst>
          </p:cNvPr>
          <p:cNvSpPr txBox="1"/>
          <p:nvPr/>
        </p:nvSpPr>
        <p:spPr>
          <a:xfrm>
            <a:off x="3971051" y="494390"/>
            <a:ext cx="8275782" cy="1077218"/>
          </a:xfrm>
          <a:prstGeom prst="rect">
            <a:avLst/>
          </a:prstGeom>
          <a:noFill/>
        </p:spPr>
        <p:txBody>
          <a:bodyPr wrap="square">
            <a:spAutoFit/>
          </a:bodyPr>
          <a:lstStyle/>
          <a:p>
            <a:r>
              <a:rPr lang="en-US" sz="3200" b="1" dirty="0"/>
              <a:t>You will hear Peter and Betty talking about their neighborhoods and houses. </a:t>
            </a:r>
          </a:p>
        </p:txBody>
      </p:sp>
      <p:sp>
        <p:nvSpPr>
          <p:cNvPr id="7" name="TextBox 6">
            <a:extLst>
              <a:ext uri="{FF2B5EF4-FFF2-40B4-BE49-F238E27FC236}">
                <a16:creationId xmlns:a16="http://schemas.microsoft.com/office/drawing/2014/main" id="{AD72160D-89DC-B156-A324-A9EF59A13669}"/>
              </a:ext>
            </a:extLst>
          </p:cNvPr>
          <p:cNvSpPr txBox="1"/>
          <p:nvPr/>
        </p:nvSpPr>
        <p:spPr>
          <a:xfrm>
            <a:off x="240143" y="1876407"/>
            <a:ext cx="3893124" cy="403187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What does each person wish was different? For each question, write a letter (A– H) next to each person.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You will hear the conversation twice. </a:t>
            </a:r>
          </a:p>
        </p:txBody>
      </p:sp>
      <p:sp>
        <p:nvSpPr>
          <p:cNvPr id="8" name="TextBox 7">
            <a:extLst>
              <a:ext uri="{FF2B5EF4-FFF2-40B4-BE49-F238E27FC236}">
                <a16:creationId xmlns:a16="http://schemas.microsoft.com/office/drawing/2014/main" id="{89B91D7F-62C3-DE1E-67BD-99BE2777A821}"/>
              </a:ext>
            </a:extLst>
          </p:cNvPr>
          <p:cNvSpPr txBox="1"/>
          <p:nvPr/>
        </p:nvSpPr>
        <p:spPr>
          <a:xfrm>
            <a:off x="240143" y="494390"/>
            <a:ext cx="3175577" cy="584775"/>
          </a:xfrm>
          <a:prstGeom prst="rect">
            <a:avLst/>
          </a:prstGeom>
          <a:solidFill>
            <a:srgbClr val="FFFF00"/>
          </a:solidFill>
        </p:spPr>
        <p:txBody>
          <a:bodyPr wrap="square">
            <a:spAutoFit/>
          </a:bodyPr>
          <a:lstStyle/>
          <a:p>
            <a:r>
              <a:rPr lang="en-US" sz="3200" b="1" dirty="0"/>
              <a:t>Further practice</a:t>
            </a:r>
          </a:p>
        </p:txBody>
      </p:sp>
      <p:sp>
        <p:nvSpPr>
          <p:cNvPr id="9" name="TextBox 8">
            <a:extLst>
              <a:ext uri="{FF2B5EF4-FFF2-40B4-BE49-F238E27FC236}">
                <a16:creationId xmlns:a16="http://schemas.microsoft.com/office/drawing/2014/main" id="{7F6CE641-C159-C249-1A49-99338F140594}"/>
              </a:ext>
            </a:extLst>
          </p:cNvPr>
          <p:cNvSpPr txBox="1"/>
          <p:nvPr/>
        </p:nvSpPr>
        <p:spPr>
          <a:xfrm>
            <a:off x="240143" y="1079165"/>
            <a:ext cx="3175577" cy="584775"/>
          </a:xfrm>
          <a:prstGeom prst="rect">
            <a:avLst/>
          </a:prstGeom>
          <a:noFill/>
        </p:spPr>
        <p:txBody>
          <a:bodyPr wrap="square">
            <a:spAutoFit/>
          </a:bodyPr>
          <a:lstStyle/>
          <a:p>
            <a:r>
              <a:rPr lang="en-US" sz="3200" b="1" dirty="0">
                <a:solidFill>
                  <a:srgbClr val="FF0000"/>
                </a:solidFill>
              </a:rPr>
              <a:t>Workbook p.52</a:t>
            </a:r>
          </a:p>
        </p:txBody>
      </p:sp>
      <p:pic>
        <p:nvPicPr>
          <p:cNvPr id="10" name="Picture 9">
            <a:extLst>
              <a:ext uri="{FF2B5EF4-FFF2-40B4-BE49-F238E27FC236}">
                <a16:creationId xmlns:a16="http://schemas.microsoft.com/office/drawing/2014/main" id="{2FFA9D25-7DD3-4E1D-84E6-EB9BE5AFA556}"/>
              </a:ext>
            </a:extLst>
          </p:cNvPr>
          <p:cNvPicPr>
            <a:picLocks noChangeAspect="1"/>
          </p:cNvPicPr>
          <p:nvPr/>
        </p:nvPicPr>
        <p:blipFill>
          <a:blip r:embed="rId2"/>
          <a:stretch>
            <a:fillRect/>
          </a:stretch>
        </p:blipFill>
        <p:spPr>
          <a:xfrm>
            <a:off x="3831392" y="1571608"/>
            <a:ext cx="7905808" cy="4276756"/>
          </a:xfrm>
          <a:prstGeom prst="rect">
            <a:avLst/>
          </a:prstGeom>
        </p:spPr>
      </p:pic>
    </p:spTree>
    <p:extLst>
      <p:ext uri="{BB962C8B-B14F-4D97-AF65-F5344CB8AC3E}">
        <p14:creationId xmlns:p14="http://schemas.microsoft.com/office/powerpoint/2010/main" val="2582794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D67F8D7-974F-4543-8317-81CBB3727297}"/>
              </a:ext>
            </a:extLst>
          </p:cNvPr>
          <p:cNvPicPr>
            <a:picLocks noChangeAspect="1"/>
          </p:cNvPicPr>
          <p:nvPr/>
        </p:nvPicPr>
        <p:blipFill>
          <a:blip r:embed="rId4"/>
          <a:stretch>
            <a:fillRect/>
          </a:stretch>
        </p:blipFill>
        <p:spPr>
          <a:xfrm>
            <a:off x="1161604" y="856055"/>
            <a:ext cx="9813376" cy="5308681"/>
          </a:xfrm>
          <a:prstGeom prst="rect">
            <a:avLst/>
          </a:prstGeom>
        </p:spPr>
      </p:pic>
      <p:pic>
        <p:nvPicPr>
          <p:cNvPr id="3" name="TRACK 20">
            <a:hlinkClick r:id="" action="ppaction://media"/>
            <a:extLst>
              <a:ext uri="{FF2B5EF4-FFF2-40B4-BE49-F238E27FC236}">
                <a16:creationId xmlns:a16="http://schemas.microsoft.com/office/drawing/2014/main" id="{69D4617A-DB08-B532-9D0B-2FBED8E544E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123709" y="609698"/>
            <a:ext cx="609600" cy="609600"/>
          </a:xfrm>
          <a:prstGeom prst="rect">
            <a:avLst/>
          </a:prstGeom>
        </p:spPr>
      </p:pic>
      <p:sp>
        <p:nvSpPr>
          <p:cNvPr id="4" name="TextBox 3">
            <a:extLst>
              <a:ext uri="{FF2B5EF4-FFF2-40B4-BE49-F238E27FC236}">
                <a16:creationId xmlns:a16="http://schemas.microsoft.com/office/drawing/2014/main" id="{E702851A-FC58-E174-6972-5FA3040D94E0}"/>
              </a:ext>
            </a:extLst>
          </p:cNvPr>
          <p:cNvSpPr txBox="1"/>
          <p:nvPr/>
        </p:nvSpPr>
        <p:spPr>
          <a:xfrm>
            <a:off x="5495636" y="2715491"/>
            <a:ext cx="526473" cy="584775"/>
          </a:xfrm>
          <a:prstGeom prst="rect">
            <a:avLst/>
          </a:prstGeom>
          <a:noFill/>
        </p:spPr>
        <p:txBody>
          <a:bodyPr wrap="square" rtlCol="0">
            <a:spAutoFit/>
          </a:bodyPr>
          <a:lstStyle/>
          <a:p>
            <a:r>
              <a:rPr lang="en-US" sz="3200" b="1" dirty="0">
                <a:solidFill>
                  <a:srgbClr val="FF0000"/>
                </a:solidFill>
              </a:rPr>
              <a:t>F</a:t>
            </a:r>
          </a:p>
        </p:txBody>
      </p:sp>
      <p:sp>
        <p:nvSpPr>
          <p:cNvPr id="5" name="TextBox 4">
            <a:extLst>
              <a:ext uri="{FF2B5EF4-FFF2-40B4-BE49-F238E27FC236}">
                <a16:creationId xmlns:a16="http://schemas.microsoft.com/office/drawing/2014/main" id="{54807A3B-4207-2554-84FC-2406E759C0C2}"/>
              </a:ext>
            </a:extLst>
          </p:cNvPr>
          <p:cNvSpPr txBox="1"/>
          <p:nvPr/>
        </p:nvSpPr>
        <p:spPr>
          <a:xfrm>
            <a:off x="5495635" y="3429000"/>
            <a:ext cx="526473" cy="584775"/>
          </a:xfrm>
          <a:prstGeom prst="rect">
            <a:avLst/>
          </a:prstGeom>
          <a:noFill/>
        </p:spPr>
        <p:txBody>
          <a:bodyPr wrap="square" rtlCol="0">
            <a:spAutoFit/>
          </a:bodyPr>
          <a:lstStyle/>
          <a:p>
            <a:r>
              <a:rPr lang="en-US" sz="3200" b="1" dirty="0">
                <a:solidFill>
                  <a:srgbClr val="FF0000"/>
                </a:solidFill>
              </a:rPr>
              <a:t>A</a:t>
            </a:r>
          </a:p>
        </p:txBody>
      </p:sp>
      <p:sp>
        <p:nvSpPr>
          <p:cNvPr id="6" name="TextBox 5">
            <a:extLst>
              <a:ext uri="{FF2B5EF4-FFF2-40B4-BE49-F238E27FC236}">
                <a16:creationId xmlns:a16="http://schemas.microsoft.com/office/drawing/2014/main" id="{B6B73BE9-AF82-0DEB-F951-EBDA24D5DE3C}"/>
              </a:ext>
            </a:extLst>
          </p:cNvPr>
          <p:cNvSpPr txBox="1"/>
          <p:nvPr/>
        </p:nvSpPr>
        <p:spPr>
          <a:xfrm>
            <a:off x="5495635" y="4026187"/>
            <a:ext cx="526473" cy="584775"/>
          </a:xfrm>
          <a:prstGeom prst="rect">
            <a:avLst/>
          </a:prstGeom>
          <a:noFill/>
        </p:spPr>
        <p:txBody>
          <a:bodyPr wrap="square" rtlCol="0">
            <a:spAutoFit/>
          </a:bodyPr>
          <a:lstStyle/>
          <a:p>
            <a:r>
              <a:rPr lang="en-US" sz="3200" b="1" dirty="0">
                <a:solidFill>
                  <a:srgbClr val="FF0000"/>
                </a:solidFill>
              </a:rPr>
              <a:t>E</a:t>
            </a:r>
          </a:p>
        </p:txBody>
      </p:sp>
      <p:sp>
        <p:nvSpPr>
          <p:cNvPr id="7" name="TextBox 6">
            <a:extLst>
              <a:ext uri="{FF2B5EF4-FFF2-40B4-BE49-F238E27FC236}">
                <a16:creationId xmlns:a16="http://schemas.microsoft.com/office/drawing/2014/main" id="{63540508-ACA7-3C89-DA4C-282B1CBE7D31}"/>
              </a:ext>
            </a:extLst>
          </p:cNvPr>
          <p:cNvSpPr txBox="1"/>
          <p:nvPr/>
        </p:nvSpPr>
        <p:spPr>
          <a:xfrm>
            <a:off x="5495635" y="4724400"/>
            <a:ext cx="526473" cy="584775"/>
          </a:xfrm>
          <a:prstGeom prst="rect">
            <a:avLst/>
          </a:prstGeom>
          <a:noFill/>
        </p:spPr>
        <p:txBody>
          <a:bodyPr wrap="square" rtlCol="0">
            <a:spAutoFit/>
          </a:bodyPr>
          <a:lstStyle/>
          <a:p>
            <a:r>
              <a:rPr lang="en-US" sz="3200" b="1" dirty="0">
                <a:solidFill>
                  <a:srgbClr val="FF0000"/>
                </a:solidFill>
              </a:rPr>
              <a:t>C</a:t>
            </a:r>
          </a:p>
        </p:txBody>
      </p:sp>
      <p:sp>
        <p:nvSpPr>
          <p:cNvPr id="8" name="TextBox 7">
            <a:extLst>
              <a:ext uri="{FF2B5EF4-FFF2-40B4-BE49-F238E27FC236}">
                <a16:creationId xmlns:a16="http://schemas.microsoft.com/office/drawing/2014/main" id="{82FD1CC8-BE35-CF7E-0CBC-988FAE0FCB11}"/>
              </a:ext>
            </a:extLst>
          </p:cNvPr>
          <p:cNvSpPr txBox="1"/>
          <p:nvPr/>
        </p:nvSpPr>
        <p:spPr>
          <a:xfrm>
            <a:off x="5495635" y="5417170"/>
            <a:ext cx="526473" cy="584775"/>
          </a:xfrm>
          <a:prstGeom prst="rect">
            <a:avLst/>
          </a:prstGeom>
          <a:noFill/>
        </p:spPr>
        <p:txBody>
          <a:bodyPr wrap="square" rtlCol="0">
            <a:spAutoFit/>
          </a:bodyPr>
          <a:lstStyle/>
          <a:p>
            <a:r>
              <a:rPr lang="en-US" sz="3200" b="1" dirty="0">
                <a:solidFill>
                  <a:srgbClr val="FF0000"/>
                </a:solidFill>
              </a:rPr>
              <a:t>B</a:t>
            </a:r>
          </a:p>
        </p:txBody>
      </p:sp>
      <p:sp>
        <p:nvSpPr>
          <p:cNvPr id="9" name="TextBox 8">
            <a:extLst>
              <a:ext uri="{FF2B5EF4-FFF2-40B4-BE49-F238E27FC236}">
                <a16:creationId xmlns:a16="http://schemas.microsoft.com/office/drawing/2014/main" id="{A134F60B-2CDD-C4C9-5BFE-D7F55FC56F52}"/>
              </a:ext>
            </a:extLst>
          </p:cNvPr>
          <p:cNvSpPr txBox="1"/>
          <p:nvPr/>
        </p:nvSpPr>
        <p:spPr>
          <a:xfrm>
            <a:off x="240144" y="494390"/>
            <a:ext cx="1930402" cy="584775"/>
          </a:xfrm>
          <a:prstGeom prst="rect">
            <a:avLst/>
          </a:prstGeom>
          <a:solidFill>
            <a:srgbClr val="FFFF00"/>
          </a:solidFill>
        </p:spPr>
        <p:txBody>
          <a:bodyPr wrap="square">
            <a:spAutoFit/>
          </a:bodyPr>
          <a:lstStyle/>
          <a:p>
            <a:r>
              <a:rPr lang="en-US" sz="3200" b="1" dirty="0"/>
              <a:t>ANSWERS</a:t>
            </a:r>
          </a:p>
        </p:txBody>
      </p:sp>
    </p:spTree>
    <p:extLst>
      <p:ext uri="{BB962C8B-B14F-4D97-AF65-F5344CB8AC3E}">
        <p14:creationId xmlns:p14="http://schemas.microsoft.com/office/powerpoint/2010/main" val="1377597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957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barn(inVertical)">
                                      <p:cBhvr>
                                        <p:cTn id="11" dur="500"/>
                                        <p:tgtEl>
                                          <p:spTgt spid="4">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5">
                                            <p:txEl>
                                              <p:pRg st="0" end="0"/>
                                            </p:txEl>
                                          </p:spTgt>
                                        </p:tgtEl>
                                        <p:attrNameLst>
                                          <p:attrName>style.visibility</p:attrName>
                                        </p:attrNameLst>
                                      </p:cBhvr>
                                      <p:to>
                                        <p:strVal val="visible"/>
                                      </p:to>
                                    </p:set>
                                    <p:animEffect transition="in" filter="barn(inVertical)">
                                      <p:cBhvr>
                                        <p:cTn id="16" dur="500"/>
                                        <p:tgtEl>
                                          <p:spTgt spid="5">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animEffect transition="in" filter="barn(inVertical)">
                                      <p:cBhvr>
                                        <p:cTn id="21" dur="500"/>
                                        <p:tgtEl>
                                          <p:spTgt spid="6">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7">
                                            <p:txEl>
                                              <p:pRg st="0" end="0"/>
                                            </p:txEl>
                                          </p:spTgt>
                                        </p:tgtEl>
                                        <p:attrNameLst>
                                          <p:attrName>style.visibility</p:attrName>
                                        </p:attrNameLst>
                                      </p:cBhvr>
                                      <p:to>
                                        <p:strVal val="visible"/>
                                      </p:to>
                                    </p:set>
                                    <p:animEffect transition="in" filter="barn(inVertical)">
                                      <p:cBhvr>
                                        <p:cTn id="26" dur="500"/>
                                        <p:tgtEl>
                                          <p:spTgt spid="7">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8">
                                            <p:txEl>
                                              <p:pRg st="0" end="0"/>
                                            </p:txEl>
                                          </p:spTgt>
                                        </p:tgtEl>
                                        <p:attrNameLst>
                                          <p:attrName>style.visibility</p:attrName>
                                        </p:attrNameLst>
                                      </p:cBhvr>
                                      <p:to>
                                        <p:strVal val="visible"/>
                                      </p:to>
                                    </p:set>
                                    <p:animEffect transition="in" filter="barn(inVertical)">
                                      <p:cBhvr>
                                        <p:cTn id="31"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2"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C6D1DC-CBD2-0E0E-54A3-A217D2F9B60B}"/>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950537ED-1842-A9BD-3881-4673300902B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137" r="2366"/>
          <a:stretch/>
        </p:blipFill>
        <p:spPr>
          <a:xfrm>
            <a:off x="1936401" y="601510"/>
            <a:ext cx="7957536" cy="5613939"/>
          </a:xfrm>
          <a:prstGeom prst="rect">
            <a:avLst/>
          </a:prstGeom>
        </p:spPr>
      </p:pic>
      <p:sp>
        <p:nvSpPr>
          <p:cNvPr id="3" name="TextBox 2">
            <a:extLst>
              <a:ext uri="{FF2B5EF4-FFF2-40B4-BE49-F238E27FC236}">
                <a16:creationId xmlns:a16="http://schemas.microsoft.com/office/drawing/2014/main" id="{93CA2F67-51A6-67D5-1871-0E8EDF9F8AB5}"/>
              </a:ext>
            </a:extLst>
          </p:cNvPr>
          <p:cNvSpPr txBox="1"/>
          <p:nvPr/>
        </p:nvSpPr>
        <p:spPr>
          <a:xfrm>
            <a:off x="4714734" y="3991238"/>
            <a:ext cx="3267732" cy="646331"/>
          </a:xfrm>
          <a:prstGeom prst="rect">
            <a:avLst/>
          </a:prstGeom>
          <a:noFill/>
        </p:spPr>
        <p:txBody>
          <a:bodyPr wrap="square" rtlCol="0">
            <a:spAutoFit/>
          </a:bodyPr>
          <a:lstStyle/>
          <a:p>
            <a:pPr algn="ctr"/>
            <a:r>
              <a:rPr lang="en-US" sz="3600" dirty="0">
                <a:solidFill>
                  <a:schemeClr val="bg1"/>
                </a:solidFill>
              </a:rPr>
              <a:t> Reading </a:t>
            </a:r>
          </a:p>
        </p:txBody>
      </p:sp>
    </p:spTree>
    <p:extLst>
      <p:ext uri="{BB962C8B-B14F-4D97-AF65-F5344CB8AC3E}">
        <p14:creationId xmlns:p14="http://schemas.microsoft.com/office/powerpoint/2010/main" val="30592968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6E4DDB9-0022-FD82-4450-E457303EC655}"/>
              </a:ext>
            </a:extLst>
          </p:cNvPr>
          <p:cNvSpPr txBox="1"/>
          <p:nvPr/>
        </p:nvSpPr>
        <p:spPr>
          <a:xfrm>
            <a:off x="225136" y="484321"/>
            <a:ext cx="11741728" cy="584775"/>
          </a:xfrm>
          <a:prstGeom prst="rect">
            <a:avLst/>
          </a:prstGeom>
          <a:noFill/>
        </p:spPr>
        <p:txBody>
          <a:bodyPr wrap="square">
            <a:spAutoFit/>
          </a:bodyPr>
          <a:lstStyle/>
          <a:p>
            <a:r>
              <a:rPr lang="en-US" sz="3200" b="1" dirty="0"/>
              <a:t>Read the email. Choose the best word (A, B, C, or D) for each space.</a:t>
            </a:r>
          </a:p>
        </p:txBody>
      </p:sp>
      <p:pic>
        <p:nvPicPr>
          <p:cNvPr id="5" name="Picture 4">
            <a:extLst>
              <a:ext uri="{FF2B5EF4-FFF2-40B4-BE49-F238E27FC236}">
                <a16:creationId xmlns:a16="http://schemas.microsoft.com/office/drawing/2014/main" id="{57207249-9CBD-E1E3-8749-938CBCD3642E}"/>
              </a:ext>
            </a:extLst>
          </p:cNvPr>
          <p:cNvPicPr>
            <a:picLocks noChangeAspect="1"/>
          </p:cNvPicPr>
          <p:nvPr/>
        </p:nvPicPr>
        <p:blipFill>
          <a:blip r:embed="rId2"/>
          <a:stretch>
            <a:fillRect/>
          </a:stretch>
        </p:blipFill>
        <p:spPr>
          <a:xfrm>
            <a:off x="674254" y="971367"/>
            <a:ext cx="10843491" cy="5402312"/>
          </a:xfrm>
          <a:prstGeom prst="rect">
            <a:avLst/>
          </a:prstGeom>
        </p:spPr>
      </p:pic>
    </p:spTree>
    <p:extLst>
      <p:ext uri="{BB962C8B-B14F-4D97-AF65-F5344CB8AC3E}">
        <p14:creationId xmlns:p14="http://schemas.microsoft.com/office/powerpoint/2010/main" val="42124091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4789906" y="1630351"/>
            <a:ext cx="3256378" cy="662474"/>
          </a:xfrm>
          <a:prstGeom prst="roundRect">
            <a:avLst/>
          </a:prstGeom>
          <a:solidFill>
            <a:srgbClr val="00B05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Warm-up</a:t>
            </a:r>
            <a:endParaRPr lang="en-US" b="1" dirty="0"/>
          </a:p>
        </p:txBody>
      </p:sp>
      <p:sp>
        <p:nvSpPr>
          <p:cNvPr id="12" name="Rounded Rectangle 11"/>
          <p:cNvSpPr/>
          <p:nvPr/>
        </p:nvSpPr>
        <p:spPr>
          <a:xfrm>
            <a:off x="4811682" y="3962624"/>
            <a:ext cx="3256378" cy="662474"/>
          </a:xfrm>
          <a:prstGeom prst="roundRect">
            <a:avLst/>
          </a:prstGeom>
          <a:solidFill>
            <a:srgbClr val="7030A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Vocabulary</a:t>
            </a:r>
            <a:endParaRPr lang="en-US" b="1" dirty="0"/>
          </a:p>
        </p:txBody>
      </p:sp>
      <p:sp>
        <p:nvSpPr>
          <p:cNvPr id="13" name="Rounded Rectangle 12"/>
          <p:cNvSpPr/>
          <p:nvPr/>
        </p:nvSpPr>
        <p:spPr>
          <a:xfrm>
            <a:off x="4789906" y="4735879"/>
            <a:ext cx="3256378" cy="662474"/>
          </a:xfrm>
          <a:prstGeom prst="roundRect">
            <a:avLst/>
          </a:prstGeom>
          <a:solidFill>
            <a:srgbClr val="FFC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Consolidation</a:t>
            </a:r>
            <a:endParaRPr lang="en-US" b="1" dirty="0"/>
          </a:p>
        </p:txBody>
      </p:sp>
      <p:sp>
        <p:nvSpPr>
          <p:cNvPr id="14" name="Rounded Rectangle 13"/>
          <p:cNvSpPr/>
          <p:nvPr/>
        </p:nvSpPr>
        <p:spPr>
          <a:xfrm>
            <a:off x="4789906" y="5626169"/>
            <a:ext cx="3256378" cy="662474"/>
          </a:xfrm>
          <a:prstGeom prst="roundRect">
            <a:avLst/>
          </a:prstGeom>
          <a:solidFill>
            <a:schemeClr val="accent2">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Wrap-up</a:t>
            </a:r>
            <a:endParaRPr lang="en-US" b="1" dirty="0"/>
          </a:p>
        </p:txBody>
      </p:sp>
      <p:sp>
        <p:nvSpPr>
          <p:cNvPr id="15" name="Rounded Rectangle 14"/>
          <p:cNvSpPr/>
          <p:nvPr/>
        </p:nvSpPr>
        <p:spPr>
          <a:xfrm>
            <a:off x="4789906" y="3183115"/>
            <a:ext cx="3256378" cy="662474"/>
          </a:xfrm>
          <a:prstGeom prst="round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Reading</a:t>
            </a:r>
            <a:endParaRPr lang="en-US" b="1" dirty="0"/>
          </a:p>
        </p:txBody>
      </p:sp>
      <p:sp>
        <p:nvSpPr>
          <p:cNvPr id="16" name="Rounded Rectangle 15"/>
          <p:cNvSpPr/>
          <p:nvPr/>
        </p:nvSpPr>
        <p:spPr>
          <a:xfrm>
            <a:off x="4799239" y="579079"/>
            <a:ext cx="3256378" cy="662474"/>
          </a:xfrm>
          <a:prstGeom prst="roundRect">
            <a:avLst/>
          </a:prstGeom>
          <a:solidFill>
            <a:srgbClr val="C0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Lesson Outline</a:t>
            </a:r>
            <a:endParaRPr lang="en-US" b="1" dirty="0"/>
          </a:p>
        </p:txBody>
      </p:sp>
      <p:sp>
        <p:nvSpPr>
          <p:cNvPr id="2" name="Rounded Rectangle 15">
            <a:extLst>
              <a:ext uri="{FF2B5EF4-FFF2-40B4-BE49-F238E27FC236}">
                <a16:creationId xmlns:a16="http://schemas.microsoft.com/office/drawing/2014/main" id="{7168FBCD-26AF-5DAA-B9FF-9E6E8912DD90}"/>
              </a:ext>
            </a:extLst>
          </p:cNvPr>
          <p:cNvSpPr/>
          <p:nvPr/>
        </p:nvSpPr>
        <p:spPr>
          <a:xfrm>
            <a:off x="4789906" y="2409860"/>
            <a:ext cx="3256378" cy="662474"/>
          </a:xfrm>
          <a:prstGeom prst="roundRect">
            <a:avLst/>
          </a:prstGeom>
          <a:solidFill>
            <a:schemeClr val="accent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Listening</a:t>
            </a:r>
            <a:endParaRPr lang="en-US" b="1" dirty="0"/>
          </a:p>
        </p:txBody>
      </p:sp>
    </p:spTree>
    <p:extLst>
      <p:ext uri="{BB962C8B-B14F-4D97-AF65-F5344CB8AC3E}">
        <p14:creationId xmlns:p14="http://schemas.microsoft.com/office/powerpoint/2010/main" val="32544814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DFE1DBA-0FD9-F0BC-0103-001E2E2B2DFE}"/>
              </a:ext>
            </a:extLst>
          </p:cNvPr>
          <p:cNvPicPr>
            <a:picLocks noChangeAspect="1"/>
          </p:cNvPicPr>
          <p:nvPr/>
        </p:nvPicPr>
        <p:blipFill>
          <a:blip r:embed="rId2"/>
          <a:stretch>
            <a:fillRect/>
          </a:stretch>
        </p:blipFill>
        <p:spPr>
          <a:xfrm>
            <a:off x="0" y="1670284"/>
            <a:ext cx="12192000" cy="3517431"/>
          </a:xfrm>
          <a:prstGeom prst="rect">
            <a:avLst/>
          </a:prstGeom>
        </p:spPr>
      </p:pic>
    </p:spTree>
    <p:extLst>
      <p:ext uri="{BB962C8B-B14F-4D97-AF65-F5344CB8AC3E}">
        <p14:creationId xmlns:p14="http://schemas.microsoft.com/office/powerpoint/2010/main" val="39195023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23A9B9-22EB-9F3A-3462-436BDB0A8B9C}"/>
              </a:ext>
            </a:extLst>
          </p:cNvPr>
          <p:cNvSpPr txBox="1"/>
          <p:nvPr/>
        </p:nvSpPr>
        <p:spPr>
          <a:xfrm>
            <a:off x="240144" y="494390"/>
            <a:ext cx="1930402" cy="584775"/>
          </a:xfrm>
          <a:prstGeom prst="rect">
            <a:avLst/>
          </a:prstGeom>
          <a:solidFill>
            <a:srgbClr val="FFFF00"/>
          </a:solidFill>
        </p:spPr>
        <p:txBody>
          <a:bodyPr wrap="square">
            <a:spAutoFit/>
          </a:bodyPr>
          <a:lstStyle/>
          <a:p>
            <a:r>
              <a:rPr lang="en-US" sz="3200" b="1" dirty="0"/>
              <a:t>ANSWERS</a:t>
            </a:r>
          </a:p>
        </p:txBody>
      </p:sp>
      <p:sp>
        <p:nvSpPr>
          <p:cNvPr id="4" name="TextBox 3">
            <a:extLst>
              <a:ext uri="{FF2B5EF4-FFF2-40B4-BE49-F238E27FC236}">
                <a16:creationId xmlns:a16="http://schemas.microsoft.com/office/drawing/2014/main" id="{6E0878F5-59E8-7DCF-53EE-A0BE3C71C815}"/>
              </a:ext>
            </a:extLst>
          </p:cNvPr>
          <p:cNvSpPr txBox="1"/>
          <p:nvPr/>
        </p:nvSpPr>
        <p:spPr>
          <a:xfrm>
            <a:off x="240144" y="1174100"/>
            <a:ext cx="11739420" cy="3046988"/>
          </a:xfrm>
          <a:prstGeom prst="rect">
            <a:avLst/>
          </a:prstGeom>
          <a:solidFill>
            <a:schemeClr val="accent4">
              <a:lumMod val="20000"/>
              <a:lumOff val="80000"/>
            </a:schemeClr>
          </a:solidFill>
        </p:spPr>
        <p:txBody>
          <a:bodyPr wrap="square">
            <a:spAutoFit/>
          </a:bodyPr>
          <a:lstStyle/>
          <a:p>
            <a:r>
              <a:rPr lang="en-US" sz="3200" dirty="0"/>
              <a:t>Dear Linda, </a:t>
            </a:r>
          </a:p>
          <a:p>
            <a:r>
              <a:rPr lang="en-US" sz="3200" dirty="0"/>
              <a:t>How are you? We moved to our new house three weeks ago, and… I don't know if I like it or not. I'm so far away from you now. Our neighborhood is on the other side of town. I wish we still (0) _______ near each other. Another thing I don't like is there (1) _________ any movie theaters or swimming pools nearby.</a:t>
            </a:r>
          </a:p>
        </p:txBody>
      </p:sp>
      <p:pic>
        <p:nvPicPr>
          <p:cNvPr id="6" name="Picture 5">
            <a:extLst>
              <a:ext uri="{FF2B5EF4-FFF2-40B4-BE49-F238E27FC236}">
                <a16:creationId xmlns:a16="http://schemas.microsoft.com/office/drawing/2014/main" id="{76371417-5649-3F0D-5BA1-019B941B25B8}"/>
              </a:ext>
            </a:extLst>
          </p:cNvPr>
          <p:cNvPicPr>
            <a:picLocks noChangeAspect="1"/>
          </p:cNvPicPr>
          <p:nvPr/>
        </p:nvPicPr>
        <p:blipFill>
          <a:blip r:embed="rId2"/>
          <a:stretch>
            <a:fillRect/>
          </a:stretch>
        </p:blipFill>
        <p:spPr>
          <a:xfrm>
            <a:off x="240144" y="4572602"/>
            <a:ext cx="11739420" cy="1502160"/>
          </a:xfrm>
          <a:prstGeom prst="rect">
            <a:avLst/>
          </a:prstGeom>
        </p:spPr>
      </p:pic>
      <p:cxnSp>
        <p:nvCxnSpPr>
          <p:cNvPr id="7" name="Straight Connector 6">
            <a:extLst>
              <a:ext uri="{FF2B5EF4-FFF2-40B4-BE49-F238E27FC236}">
                <a16:creationId xmlns:a16="http://schemas.microsoft.com/office/drawing/2014/main" id="{F90A4DD9-C253-C5F7-991F-6141AE3CCA03}"/>
              </a:ext>
            </a:extLst>
          </p:cNvPr>
          <p:cNvCxnSpPr>
            <a:cxnSpLocks/>
          </p:cNvCxnSpPr>
          <p:nvPr/>
        </p:nvCxnSpPr>
        <p:spPr>
          <a:xfrm>
            <a:off x="7712364" y="3149600"/>
            <a:ext cx="76661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23273E1C-D428-4EBB-CC89-8BC4573DE2B6}"/>
              </a:ext>
            </a:extLst>
          </p:cNvPr>
          <p:cNvSpPr/>
          <p:nvPr/>
        </p:nvSpPr>
        <p:spPr>
          <a:xfrm>
            <a:off x="4719782" y="5061527"/>
            <a:ext cx="406400" cy="415637"/>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15CBEEBA-B5AB-FE9B-E924-0DD1615894C2}"/>
              </a:ext>
            </a:extLst>
          </p:cNvPr>
          <p:cNvCxnSpPr>
            <a:cxnSpLocks/>
          </p:cNvCxnSpPr>
          <p:nvPr/>
        </p:nvCxnSpPr>
        <p:spPr>
          <a:xfrm>
            <a:off x="7712364" y="3680691"/>
            <a:ext cx="76661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BD7F17F-3935-1079-DD84-3D9CCEC4DFEC}"/>
              </a:ext>
            </a:extLst>
          </p:cNvPr>
          <p:cNvCxnSpPr>
            <a:cxnSpLocks/>
          </p:cNvCxnSpPr>
          <p:nvPr/>
        </p:nvCxnSpPr>
        <p:spPr>
          <a:xfrm>
            <a:off x="11032837" y="3685309"/>
            <a:ext cx="76661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5A658C1A-D408-7702-93D5-1728F4231922}"/>
              </a:ext>
            </a:extLst>
          </p:cNvPr>
          <p:cNvSpPr/>
          <p:nvPr/>
        </p:nvSpPr>
        <p:spPr>
          <a:xfrm>
            <a:off x="4719782" y="5656191"/>
            <a:ext cx="406400" cy="415637"/>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1513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heel(1)">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heel(1)">
                                      <p:cBhvr>
                                        <p:cTn id="2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074B5E1-70F4-302E-348C-07961269BBAC}"/>
              </a:ext>
            </a:extLst>
          </p:cNvPr>
          <p:cNvSpPr txBox="1"/>
          <p:nvPr/>
        </p:nvSpPr>
        <p:spPr>
          <a:xfrm>
            <a:off x="339436" y="817571"/>
            <a:ext cx="11492345" cy="2232021"/>
          </a:xfrm>
          <a:prstGeom prst="rect">
            <a:avLst/>
          </a:prstGeom>
          <a:solidFill>
            <a:schemeClr val="accent4">
              <a:lumMod val="20000"/>
              <a:lumOff val="80000"/>
            </a:schemeClr>
          </a:solidFill>
        </p:spPr>
        <p:txBody>
          <a:bodyPr wrap="square">
            <a:spAutoFit/>
          </a:bodyPr>
          <a:lstStyle/>
          <a:p>
            <a:pPr>
              <a:lnSpc>
                <a:spcPct val="150000"/>
              </a:lnSpc>
            </a:pPr>
            <a:r>
              <a:rPr lang="en-US" sz="3200" dirty="0"/>
              <a:t>The boys who live next to us (2) ________ so loud. They play music and sing karaoke a lot. I wish they were a bit quieter, especially (3) __________ the weekends.</a:t>
            </a:r>
          </a:p>
        </p:txBody>
      </p:sp>
      <p:pic>
        <p:nvPicPr>
          <p:cNvPr id="5" name="Picture 4">
            <a:extLst>
              <a:ext uri="{FF2B5EF4-FFF2-40B4-BE49-F238E27FC236}">
                <a16:creationId xmlns:a16="http://schemas.microsoft.com/office/drawing/2014/main" id="{7AA3E2DD-C1FD-F00C-04DC-BA7B5BD9D645}"/>
              </a:ext>
            </a:extLst>
          </p:cNvPr>
          <p:cNvPicPr>
            <a:picLocks noChangeAspect="1"/>
          </p:cNvPicPr>
          <p:nvPr/>
        </p:nvPicPr>
        <p:blipFill>
          <a:blip r:embed="rId2"/>
          <a:stretch>
            <a:fillRect/>
          </a:stretch>
        </p:blipFill>
        <p:spPr>
          <a:xfrm>
            <a:off x="339435" y="3558969"/>
            <a:ext cx="11492345" cy="1141707"/>
          </a:xfrm>
          <a:prstGeom prst="rect">
            <a:avLst/>
          </a:prstGeom>
        </p:spPr>
      </p:pic>
      <p:cxnSp>
        <p:nvCxnSpPr>
          <p:cNvPr id="6" name="Straight Connector 5">
            <a:extLst>
              <a:ext uri="{FF2B5EF4-FFF2-40B4-BE49-F238E27FC236}">
                <a16:creationId xmlns:a16="http://schemas.microsoft.com/office/drawing/2014/main" id="{B2019B97-BB88-2F51-8B2A-0F57913EF82A}"/>
              </a:ext>
            </a:extLst>
          </p:cNvPr>
          <p:cNvCxnSpPr>
            <a:cxnSpLocks/>
          </p:cNvCxnSpPr>
          <p:nvPr/>
        </p:nvCxnSpPr>
        <p:spPr>
          <a:xfrm>
            <a:off x="1145310" y="1496291"/>
            <a:ext cx="76661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D48CE8EE-82B1-3032-D1E8-E2A3246F1084}"/>
              </a:ext>
            </a:extLst>
          </p:cNvPr>
          <p:cNvCxnSpPr>
            <a:cxnSpLocks/>
          </p:cNvCxnSpPr>
          <p:nvPr/>
        </p:nvCxnSpPr>
        <p:spPr>
          <a:xfrm>
            <a:off x="2780146" y="1496291"/>
            <a:ext cx="60959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EFEB0426-3D42-FCDC-5390-5D12F6A49DDA}"/>
              </a:ext>
            </a:extLst>
          </p:cNvPr>
          <p:cNvSpPr/>
          <p:nvPr/>
        </p:nvSpPr>
        <p:spPr>
          <a:xfrm>
            <a:off x="10390909" y="3558969"/>
            <a:ext cx="406400" cy="415637"/>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5556F506-FCA4-AC1D-DF35-716F730CA1F7}"/>
              </a:ext>
            </a:extLst>
          </p:cNvPr>
          <p:cNvCxnSpPr>
            <a:cxnSpLocks/>
          </p:cNvCxnSpPr>
          <p:nvPr/>
        </p:nvCxnSpPr>
        <p:spPr>
          <a:xfrm>
            <a:off x="2535382" y="2960255"/>
            <a:ext cx="230447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0B7E578D-1182-CFDD-FE18-32954B04A5A2}"/>
              </a:ext>
            </a:extLst>
          </p:cNvPr>
          <p:cNvSpPr/>
          <p:nvPr/>
        </p:nvSpPr>
        <p:spPr>
          <a:xfrm>
            <a:off x="7042727" y="4219369"/>
            <a:ext cx="406400" cy="415637"/>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39525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heel(1)">
                                      <p:cBhvr>
                                        <p:cTn id="17" dur="2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heel(1)">
                                      <p:cBhvr>
                                        <p:cTn id="2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35DBF8D-D1BB-BEA5-0B29-1E62297D4323}"/>
              </a:ext>
            </a:extLst>
          </p:cNvPr>
          <p:cNvSpPr txBox="1"/>
          <p:nvPr/>
        </p:nvSpPr>
        <p:spPr>
          <a:xfrm>
            <a:off x="394854" y="771436"/>
            <a:ext cx="11344564" cy="2970685"/>
          </a:xfrm>
          <a:prstGeom prst="rect">
            <a:avLst/>
          </a:prstGeom>
          <a:solidFill>
            <a:schemeClr val="accent4">
              <a:lumMod val="20000"/>
              <a:lumOff val="80000"/>
            </a:schemeClr>
          </a:solidFill>
        </p:spPr>
        <p:txBody>
          <a:bodyPr wrap="square">
            <a:spAutoFit/>
          </a:bodyPr>
          <a:lstStyle/>
          <a:p>
            <a:pPr>
              <a:lnSpc>
                <a:spcPct val="150000"/>
              </a:lnSpc>
            </a:pPr>
            <a:r>
              <a:rPr lang="en-US" sz="3200" dirty="0"/>
              <a:t>The good thing is I have my own bedroom now, and I don't have to sleep in a bunk bed. (4) _________ I wish my room was a bit bigger. I also wish my room had a balcony. I want to have a small garden there.</a:t>
            </a:r>
          </a:p>
        </p:txBody>
      </p:sp>
      <p:pic>
        <p:nvPicPr>
          <p:cNvPr id="5" name="Picture 4">
            <a:extLst>
              <a:ext uri="{FF2B5EF4-FFF2-40B4-BE49-F238E27FC236}">
                <a16:creationId xmlns:a16="http://schemas.microsoft.com/office/drawing/2014/main" id="{2A851626-8FCF-0452-398E-E2F0E6E7637A}"/>
              </a:ext>
            </a:extLst>
          </p:cNvPr>
          <p:cNvPicPr>
            <a:picLocks noChangeAspect="1"/>
          </p:cNvPicPr>
          <p:nvPr/>
        </p:nvPicPr>
        <p:blipFill>
          <a:blip r:embed="rId2"/>
          <a:stretch>
            <a:fillRect/>
          </a:stretch>
        </p:blipFill>
        <p:spPr>
          <a:xfrm>
            <a:off x="632530" y="4044480"/>
            <a:ext cx="10755906" cy="662458"/>
          </a:xfrm>
          <a:prstGeom prst="rect">
            <a:avLst/>
          </a:prstGeom>
        </p:spPr>
      </p:pic>
      <p:cxnSp>
        <p:nvCxnSpPr>
          <p:cNvPr id="6" name="Straight Connector 5">
            <a:extLst>
              <a:ext uri="{FF2B5EF4-FFF2-40B4-BE49-F238E27FC236}">
                <a16:creationId xmlns:a16="http://schemas.microsoft.com/office/drawing/2014/main" id="{4D9A5677-FADF-AE73-B397-4067F2B03AEF}"/>
              </a:ext>
            </a:extLst>
          </p:cNvPr>
          <p:cNvCxnSpPr>
            <a:cxnSpLocks/>
          </p:cNvCxnSpPr>
          <p:nvPr/>
        </p:nvCxnSpPr>
        <p:spPr>
          <a:xfrm>
            <a:off x="544946" y="1477818"/>
            <a:ext cx="688109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65C95E8E-7B30-BE0B-5FF9-D0F082350A9E}"/>
              </a:ext>
            </a:extLst>
          </p:cNvPr>
          <p:cNvCxnSpPr>
            <a:cxnSpLocks/>
          </p:cNvCxnSpPr>
          <p:nvPr/>
        </p:nvCxnSpPr>
        <p:spPr>
          <a:xfrm>
            <a:off x="6382327" y="2216727"/>
            <a:ext cx="512618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ACA02A6D-6923-0E47-CA6F-010FD47D110F}"/>
              </a:ext>
            </a:extLst>
          </p:cNvPr>
          <p:cNvSpPr/>
          <p:nvPr/>
        </p:nvSpPr>
        <p:spPr>
          <a:xfrm>
            <a:off x="10303163" y="4167890"/>
            <a:ext cx="406400" cy="415637"/>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63020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heel(1)">
                                      <p:cBhvr>
                                        <p:cTn id="1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F0AB908-1600-A6C8-9176-052D7F4D4259}"/>
              </a:ext>
            </a:extLst>
          </p:cNvPr>
          <p:cNvSpPr txBox="1"/>
          <p:nvPr/>
        </p:nvSpPr>
        <p:spPr>
          <a:xfrm>
            <a:off x="376383" y="688353"/>
            <a:ext cx="11270671" cy="2970685"/>
          </a:xfrm>
          <a:prstGeom prst="rect">
            <a:avLst/>
          </a:prstGeom>
          <a:solidFill>
            <a:schemeClr val="accent4">
              <a:lumMod val="20000"/>
              <a:lumOff val="80000"/>
            </a:schemeClr>
          </a:solidFill>
        </p:spPr>
        <p:txBody>
          <a:bodyPr wrap="square">
            <a:spAutoFit/>
          </a:bodyPr>
          <a:lstStyle/>
          <a:p>
            <a:pPr>
              <a:lnSpc>
                <a:spcPct val="150000"/>
              </a:lnSpc>
            </a:pPr>
            <a:r>
              <a:rPr lang="en-US" sz="3200" dirty="0"/>
              <a:t>We have some new appliances in our apartment, and they're nice. I don't have to do the dishes or sort the trash now (5) __________ we have appliances to do that. I wish we had a robot cleaner, though. Mopping the floor is my least favorite chore.</a:t>
            </a:r>
          </a:p>
        </p:txBody>
      </p:sp>
      <p:pic>
        <p:nvPicPr>
          <p:cNvPr id="5" name="Picture 4">
            <a:extLst>
              <a:ext uri="{FF2B5EF4-FFF2-40B4-BE49-F238E27FC236}">
                <a16:creationId xmlns:a16="http://schemas.microsoft.com/office/drawing/2014/main" id="{59FF7546-51AB-3725-13D7-85389AEE4C1F}"/>
              </a:ext>
            </a:extLst>
          </p:cNvPr>
          <p:cNvPicPr>
            <a:picLocks noChangeAspect="1"/>
          </p:cNvPicPr>
          <p:nvPr/>
        </p:nvPicPr>
        <p:blipFill>
          <a:blip r:embed="rId2"/>
          <a:stretch>
            <a:fillRect/>
          </a:stretch>
        </p:blipFill>
        <p:spPr>
          <a:xfrm>
            <a:off x="468016" y="4201498"/>
            <a:ext cx="11068202" cy="690977"/>
          </a:xfrm>
          <a:prstGeom prst="rect">
            <a:avLst/>
          </a:prstGeom>
        </p:spPr>
      </p:pic>
      <p:cxnSp>
        <p:nvCxnSpPr>
          <p:cNvPr id="6" name="Straight Connector 5">
            <a:extLst>
              <a:ext uri="{FF2B5EF4-FFF2-40B4-BE49-F238E27FC236}">
                <a16:creationId xmlns:a16="http://schemas.microsoft.com/office/drawing/2014/main" id="{728FAE8A-0DCD-41A2-35E0-AF3E381AD1D0}"/>
              </a:ext>
            </a:extLst>
          </p:cNvPr>
          <p:cNvCxnSpPr>
            <a:cxnSpLocks/>
          </p:cNvCxnSpPr>
          <p:nvPr/>
        </p:nvCxnSpPr>
        <p:spPr>
          <a:xfrm>
            <a:off x="468016" y="2087418"/>
            <a:ext cx="737365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06489A9-DCFA-C21C-4EFA-41DB425EBFA4}"/>
              </a:ext>
            </a:extLst>
          </p:cNvPr>
          <p:cNvCxnSpPr>
            <a:cxnSpLocks/>
          </p:cNvCxnSpPr>
          <p:nvPr/>
        </p:nvCxnSpPr>
        <p:spPr>
          <a:xfrm>
            <a:off x="468016" y="2844800"/>
            <a:ext cx="491678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C802AD6F-6DF7-4AC1-297A-2ED975DB2374}"/>
              </a:ext>
            </a:extLst>
          </p:cNvPr>
          <p:cNvSpPr/>
          <p:nvPr/>
        </p:nvSpPr>
        <p:spPr>
          <a:xfrm>
            <a:off x="992908" y="4339167"/>
            <a:ext cx="406400" cy="415637"/>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25684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heel(1)">
                                      <p:cBhvr>
                                        <p:cTn id="1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F8A7C76-52EE-1458-ECB9-392EF493C1A8}"/>
              </a:ext>
            </a:extLst>
          </p:cNvPr>
          <p:cNvSpPr txBox="1"/>
          <p:nvPr/>
        </p:nvSpPr>
        <p:spPr>
          <a:xfrm>
            <a:off x="240143" y="494390"/>
            <a:ext cx="2900221" cy="584775"/>
          </a:xfrm>
          <a:prstGeom prst="rect">
            <a:avLst/>
          </a:prstGeom>
          <a:solidFill>
            <a:srgbClr val="FFFF00"/>
          </a:solidFill>
        </p:spPr>
        <p:txBody>
          <a:bodyPr wrap="square">
            <a:spAutoFit/>
          </a:bodyPr>
          <a:lstStyle/>
          <a:p>
            <a:r>
              <a:rPr lang="en-US" sz="3200" b="1" dirty="0"/>
              <a:t>Further practice</a:t>
            </a:r>
          </a:p>
        </p:txBody>
      </p:sp>
      <p:sp>
        <p:nvSpPr>
          <p:cNvPr id="3" name="TextBox 2">
            <a:extLst>
              <a:ext uri="{FF2B5EF4-FFF2-40B4-BE49-F238E27FC236}">
                <a16:creationId xmlns:a16="http://schemas.microsoft.com/office/drawing/2014/main" id="{FC8890E5-0AEB-2770-FE48-7BF496C15AB5}"/>
              </a:ext>
            </a:extLst>
          </p:cNvPr>
          <p:cNvSpPr txBox="1"/>
          <p:nvPr/>
        </p:nvSpPr>
        <p:spPr>
          <a:xfrm>
            <a:off x="240143" y="1079165"/>
            <a:ext cx="2900221" cy="584775"/>
          </a:xfrm>
          <a:prstGeom prst="rect">
            <a:avLst/>
          </a:prstGeom>
          <a:noFill/>
        </p:spPr>
        <p:txBody>
          <a:bodyPr wrap="square">
            <a:spAutoFit/>
          </a:bodyPr>
          <a:lstStyle/>
          <a:p>
            <a:r>
              <a:rPr lang="en-US" sz="3200" b="1" dirty="0">
                <a:solidFill>
                  <a:srgbClr val="FF0000"/>
                </a:solidFill>
              </a:rPr>
              <a:t>Workbook p.52</a:t>
            </a:r>
          </a:p>
        </p:txBody>
      </p:sp>
      <p:sp>
        <p:nvSpPr>
          <p:cNvPr id="5" name="TextBox 4">
            <a:extLst>
              <a:ext uri="{FF2B5EF4-FFF2-40B4-BE49-F238E27FC236}">
                <a16:creationId xmlns:a16="http://schemas.microsoft.com/office/drawing/2014/main" id="{49F82129-C459-7086-7FA5-276668B544B0}"/>
              </a:ext>
            </a:extLst>
          </p:cNvPr>
          <p:cNvSpPr txBox="1"/>
          <p:nvPr/>
        </p:nvSpPr>
        <p:spPr>
          <a:xfrm>
            <a:off x="3304308" y="533645"/>
            <a:ext cx="8887691" cy="1077218"/>
          </a:xfrm>
          <a:prstGeom prst="rect">
            <a:avLst/>
          </a:prstGeom>
          <a:noFill/>
        </p:spPr>
        <p:txBody>
          <a:bodyPr wrap="square">
            <a:spAutoFit/>
          </a:bodyPr>
          <a:lstStyle/>
          <a:p>
            <a:r>
              <a:rPr lang="en-US" sz="3200" b="1" dirty="0"/>
              <a:t>Read the passages about three smart apartments. Choose the correct answer (A, B, or C).</a:t>
            </a:r>
          </a:p>
        </p:txBody>
      </p:sp>
      <p:pic>
        <p:nvPicPr>
          <p:cNvPr id="9" name="Picture 8">
            <a:extLst>
              <a:ext uri="{FF2B5EF4-FFF2-40B4-BE49-F238E27FC236}">
                <a16:creationId xmlns:a16="http://schemas.microsoft.com/office/drawing/2014/main" id="{0B25BF33-1C58-E4F4-7AFF-F453DA33C31E}"/>
              </a:ext>
            </a:extLst>
          </p:cNvPr>
          <p:cNvPicPr>
            <a:picLocks noChangeAspect="1"/>
          </p:cNvPicPr>
          <p:nvPr/>
        </p:nvPicPr>
        <p:blipFill>
          <a:blip r:embed="rId2"/>
          <a:stretch>
            <a:fillRect/>
          </a:stretch>
        </p:blipFill>
        <p:spPr>
          <a:xfrm>
            <a:off x="240143" y="1860426"/>
            <a:ext cx="11499275" cy="4473174"/>
          </a:xfrm>
          <a:prstGeom prst="rect">
            <a:avLst/>
          </a:prstGeom>
        </p:spPr>
      </p:pic>
    </p:spTree>
    <p:extLst>
      <p:ext uri="{BB962C8B-B14F-4D97-AF65-F5344CB8AC3E}">
        <p14:creationId xmlns:p14="http://schemas.microsoft.com/office/powerpoint/2010/main" val="15529103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AB04A30-27EF-F774-D723-67E27561EACB}"/>
              </a:ext>
            </a:extLst>
          </p:cNvPr>
          <p:cNvPicPr>
            <a:picLocks noChangeAspect="1"/>
          </p:cNvPicPr>
          <p:nvPr/>
        </p:nvPicPr>
        <p:blipFill>
          <a:blip r:embed="rId2"/>
          <a:stretch>
            <a:fillRect/>
          </a:stretch>
        </p:blipFill>
        <p:spPr>
          <a:xfrm>
            <a:off x="0" y="1382937"/>
            <a:ext cx="12192000" cy="4092125"/>
          </a:xfrm>
          <a:prstGeom prst="rect">
            <a:avLst/>
          </a:prstGeom>
        </p:spPr>
      </p:pic>
    </p:spTree>
    <p:extLst>
      <p:ext uri="{BB962C8B-B14F-4D97-AF65-F5344CB8AC3E}">
        <p14:creationId xmlns:p14="http://schemas.microsoft.com/office/powerpoint/2010/main" val="10207567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5E3183A-27B2-4A43-29A0-4F168C47E588}"/>
              </a:ext>
            </a:extLst>
          </p:cNvPr>
          <p:cNvSpPr txBox="1"/>
          <p:nvPr/>
        </p:nvSpPr>
        <p:spPr>
          <a:xfrm>
            <a:off x="240144" y="494390"/>
            <a:ext cx="1930402" cy="584775"/>
          </a:xfrm>
          <a:prstGeom prst="rect">
            <a:avLst/>
          </a:prstGeom>
          <a:solidFill>
            <a:srgbClr val="FFFF00"/>
          </a:solidFill>
        </p:spPr>
        <p:txBody>
          <a:bodyPr wrap="square">
            <a:spAutoFit/>
          </a:bodyPr>
          <a:lstStyle/>
          <a:p>
            <a:r>
              <a:rPr lang="en-US" sz="3200" b="1" dirty="0"/>
              <a:t>ANSWERS</a:t>
            </a:r>
          </a:p>
        </p:txBody>
      </p:sp>
      <p:sp>
        <p:nvSpPr>
          <p:cNvPr id="4" name="TextBox 3">
            <a:extLst>
              <a:ext uri="{FF2B5EF4-FFF2-40B4-BE49-F238E27FC236}">
                <a16:creationId xmlns:a16="http://schemas.microsoft.com/office/drawing/2014/main" id="{776AA342-6632-408F-B5A5-9B2C1EC29A6F}"/>
              </a:ext>
            </a:extLst>
          </p:cNvPr>
          <p:cNvSpPr txBox="1"/>
          <p:nvPr/>
        </p:nvSpPr>
        <p:spPr>
          <a:xfrm>
            <a:off x="286327" y="5608916"/>
            <a:ext cx="10725727" cy="754694"/>
          </a:xfrm>
          <a:prstGeom prst="rect">
            <a:avLst/>
          </a:prstGeom>
          <a:noFill/>
        </p:spPr>
        <p:txBody>
          <a:bodyPr wrap="square">
            <a:spAutoFit/>
          </a:bodyPr>
          <a:lstStyle/>
          <a:p>
            <a:pPr>
              <a:lnSpc>
                <a:spcPct val="150000"/>
              </a:lnSpc>
            </a:pPr>
            <a:r>
              <a:rPr lang="en-US" sz="3200" dirty="0"/>
              <a:t>0. Which apartments have sensors to monitor air conditioners? </a:t>
            </a:r>
          </a:p>
        </p:txBody>
      </p:sp>
      <p:sp>
        <p:nvSpPr>
          <p:cNvPr id="8" name="TextBox 7">
            <a:extLst>
              <a:ext uri="{FF2B5EF4-FFF2-40B4-BE49-F238E27FC236}">
                <a16:creationId xmlns:a16="http://schemas.microsoft.com/office/drawing/2014/main" id="{AA1BF30A-7A25-32B2-7F00-74A8673C50A1}"/>
              </a:ext>
            </a:extLst>
          </p:cNvPr>
          <p:cNvSpPr txBox="1"/>
          <p:nvPr/>
        </p:nvSpPr>
        <p:spPr>
          <a:xfrm>
            <a:off x="265543" y="1204993"/>
            <a:ext cx="11640130" cy="4448013"/>
          </a:xfrm>
          <a:prstGeom prst="rect">
            <a:avLst/>
          </a:prstGeom>
          <a:solidFill>
            <a:schemeClr val="accent4">
              <a:lumMod val="20000"/>
              <a:lumOff val="80000"/>
            </a:schemeClr>
          </a:solidFill>
        </p:spPr>
        <p:txBody>
          <a:bodyPr wrap="square">
            <a:spAutoFit/>
          </a:bodyPr>
          <a:lstStyle/>
          <a:p>
            <a:pPr>
              <a:lnSpc>
                <a:spcPct val="150000"/>
              </a:lnSpc>
            </a:pPr>
            <a:r>
              <a:rPr lang="en-US" sz="3200" b="1" dirty="0"/>
              <a:t>A. Cozy Homes: </a:t>
            </a:r>
            <a:r>
              <a:rPr lang="en-US" sz="3200" dirty="0"/>
              <a:t>These apartments have sensors that can monitor the temperature of your house. They can also turn off the lights when you're not at home. The apartments are the perfect size for people who live alone. There are only a few rooms, and each room is pretty small. But they still have all the important features you look for in a home. </a:t>
            </a:r>
          </a:p>
        </p:txBody>
      </p:sp>
      <p:cxnSp>
        <p:nvCxnSpPr>
          <p:cNvPr id="9" name="Straight Connector 8">
            <a:extLst>
              <a:ext uri="{FF2B5EF4-FFF2-40B4-BE49-F238E27FC236}">
                <a16:creationId xmlns:a16="http://schemas.microsoft.com/office/drawing/2014/main" id="{60AAB58C-1717-41D1-D2CF-6243069A08DF}"/>
              </a:ext>
            </a:extLst>
          </p:cNvPr>
          <p:cNvCxnSpPr>
            <a:cxnSpLocks/>
          </p:cNvCxnSpPr>
          <p:nvPr/>
        </p:nvCxnSpPr>
        <p:spPr>
          <a:xfrm>
            <a:off x="4873762" y="6299200"/>
            <a:ext cx="573882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FAD92661-7A94-C846-6677-B18BB00CE973}"/>
              </a:ext>
            </a:extLst>
          </p:cNvPr>
          <p:cNvCxnSpPr>
            <a:cxnSpLocks/>
          </p:cNvCxnSpPr>
          <p:nvPr/>
        </p:nvCxnSpPr>
        <p:spPr>
          <a:xfrm>
            <a:off x="6988889" y="1884218"/>
            <a:ext cx="491678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F567C1A6-FF41-3FA2-6903-1EE4395A5084}"/>
              </a:ext>
            </a:extLst>
          </p:cNvPr>
          <p:cNvCxnSpPr>
            <a:cxnSpLocks/>
          </p:cNvCxnSpPr>
          <p:nvPr/>
        </p:nvCxnSpPr>
        <p:spPr>
          <a:xfrm>
            <a:off x="375652" y="2604655"/>
            <a:ext cx="449811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A2D529E3-80F1-6447-D87B-4B646952A13C}"/>
              </a:ext>
            </a:extLst>
          </p:cNvPr>
          <p:cNvSpPr txBox="1"/>
          <p:nvPr/>
        </p:nvSpPr>
        <p:spPr>
          <a:xfrm>
            <a:off x="10908145" y="5745018"/>
            <a:ext cx="794328" cy="646331"/>
          </a:xfrm>
          <a:prstGeom prst="rect">
            <a:avLst/>
          </a:prstGeom>
          <a:noFill/>
        </p:spPr>
        <p:txBody>
          <a:bodyPr wrap="square" rtlCol="0">
            <a:spAutoFit/>
          </a:bodyPr>
          <a:lstStyle/>
          <a:p>
            <a:r>
              <a:rPr lang="en-US" sz="3600" b="1" dirty="0">
                <a:solidFill>
                  <a:srgbClr val="FF0000"/>
                </a:solidFill>
              </a:rPr>
              <a:t>A</a:t>
            </a:r>
          </a:p>
        </p:txBody>
      </p:sp>
    </p:spTree>
    <p:extLst>
      <p:ext uri="{BB962C8B-B14F-4D97-AF65-F5344CB8AC3E}">
        <p14:creationId xmlns:p14="http://schemas.microsoft.com/office/powerpoint/2010/main" val="3423263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nodeType="clickEffect">
                                  <p:stCondLst>
                                    <p:cond delay="0"/>
                                  </p:stCondLst>
                                  <p:childTnLst>
                                    <p:set>
                                      <p:cBhvr>
                                        <p:cTn id="21" dur="1" fill="hold">
                                          <p:stCondLst>
                                            <p:cond delay="0"/>
                                          </p:stCondLst>
                                        </p:cTn>
                                        <p:tgtEl>
                                          <p:spTgt spid="14">
                                            <p:txEl>
                                              <p:pRg st="0" end="0"/>
                                            </p:txEl>
                                          </p:spTgt>
                                        </p:tgtEl>
                                        <p:attrNameLst>
                                          <p:attrName>style.visibility</p:attrName>
                                        </p:attrNameLst>
                                      </p:cBhvr>
                                      <p:to>
                                        <p:strVal val="visible"/>
                                      </p:to>
                                    </p:set>
                                    <p:anim calcmode="lin" valueType="num">
                                      <p:cBhvr>
                                        <p:cTn id="22" dur="1000" fill="hold"/>
                                        <p:tgtEl>
                                          <p:spTgt spid="14">
                                            <p:txEl>
                                              <p:pRg st="0" end="0"/>
                                            </p:txEl>
                                          </p:spTgt>
                                        </p:tgtEl>
                                        <p:attrNameLst>
                                          <p:attrName>ppt_w</p:attrName>
                                        </p:attrNameLst>
                                      </p:cBhvr>
                                      <p:tavLst>
                                        <p:tav tm="0">
                                          <p:val>
                                            <p:fltVal val="0"/>
                                          </p:val>
                                        </p:tav>
                                        <p:tav tm="100000">
                                          <p:val>
                                            <p:strVal val="#ppt_w"/>
                                          </p:val>
                                        </p:tav>
                                      </p:tavLst>
                                    </p:anim>
                                    <p:anim calcmode="lin" valueType="num">
                                      <p:cBhvr>
                                        <p:cTn id="23" dur="1000" fill="hold"/>
                                        <p:tgtEl>
                                          <p:spTgt spid="14">
                                            <p:txEl>
                                              <p:pRg st="0" end="0"/>
                                            </p:txEl>
                                          </p:spTgt>
                                        </p:tgtEl>
                                        <p:attrNameLst>
                                          <p:attrName>ppt_h</p:attrName>
                                        </p:attrNameLst>
                                      </p:cBhvr>
                                      <p:tavLst>
                                        <p:tav tm="0">
                                          <p:val>
                                            <p:fltVal val="0"/>
                                          </p:val>
                                        </p:tav>
                                        <p:tav tm="100000">
                                          <p:val>
                                            <p:strVal val="#ppt_h"/>
                                          </p:val>
                                        </p:tav>
                                      </p:tavLst>
                                    </p:anim>
                                    <p:anim calcmode="lin" valueType="num">
                                      <p:cBhvr>
                                        <p:cTn id="24" dur="1000" fill="hold"/>
                                        <p:tgtEl>
                                          <p:spTgt spid="14">
                                            <p:txEl>
                                              <p:pRg st="0" end="0"/>
                                            </p:txEl>
                                          </p:spTgt>
                                        </p:tgtEl>
                                        <p:attrNameLst>
                                          <p:attrName>style.rotation</p:attrName>
                                        </p:attrNameLst>
                                      </p:cBhvr>
                                      <p:tavLst>
                                        <p:tav tm="0">
                                          <p:val>
                                            <p:fltVal val="90"/>
                                          </p:val>
                                        </p:tav>
                                        <p:tav tm="100000">
                                          <p:val>
                                            <p:fltVal val="0"/>
                                          </p:val>
                                        </p:tav>
                                      </p:tavLst>
                                    </p:anim>
                                    <p:animEffect transition="in" filter="fade">
                                      <p:cBhvr>
                                        <p:cTn id="25" dur="10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763704E-E4C4-07E7-827E-543AA934FA0E}"/>
              </a:ext>
            </a:extLst>
          </p:cNvPr>
          <p:cNvSpPr txBox="1"/>
          <p:nvPr/>
        </p:nvSpPr>
        <p:spPr>
          <a:xfrm>
            <a:off x="275935" y="5292788"/>
            <a:ext cx="8258465" cy="584775"/>
          </a:xfrm>
          <a:prstGeom prst="rect">
            <a:avLst/>
          </a:prstGeom>
          <a:noFill/>
        </p:spPr>
        <p:txBody>
          <a:bodyPr wrap="square">
            <a:spAutoFit/>
          </a:bodyPr>
          <a:lstStyle/>
          <a:p>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1. Which apartments aren't very big?</a:t>
            </a:r>
            <a:endParaRPr lang="en-US" dirty="0"/>
          </a:p>
        </p:txBody>
      </p:sp>
      <p:sp>
        <p:nvSpPr>
          <p:cNvPr id="4" name="TextBox 3">
            <a:extLst>
              <a:ext uri="{FF2B5EF4-FFF2-40B4-BE49-F238E27FC236}">
                <a16:creationId xmlns:a16="http://schemas.microsoft.com/office/drawing/2014/main" id="{D03E0907-2099-C890-CB35-8E7CA55B8359}"/>
              </a:ext>
            </a:extLst>
          </p:cNvPr>
          <p:cNvSpPr txBox="1"/>
          <p:nvPr/>
        </p:nvSpPr>
        <p:spPr>
          <a:xfrm>
            <a:off x="275935" y="696993"/>
            <a:ext cx="11640130" cy="4448013"/>
          </a:xfrm>
          <a:prstGeom prst="rect">
            <a:avLst/>
          </a:prstGeom>
          <a:solidFill>
            <a:schemeClr val="accent4">
              <a:lumMod val="20000"/>
              <a:lumOff val="80000"/>
            </a:schemeClr>
          </a:solidFill>
        </p:spPr>
        <p:txBody>
          <a:bodyPr wrap="square">
            <a:spAutoFit/>
          </a:bodyPr>
          <a:lstStyle/>
          <a:p>
            <a:pPr>
              <a:lnSpc>
                <a:spcPct val="150000"/>
              </a:lnSpc>
            </a:pPr>
            <a:r>
              <a:rPr lang="en-US" sz="3200" b="1" dirty="0"/>
              <a:t>A. Cozy Homes: </a:t>
            </a:r>
            <a:r>
              <a:rPr lang="en-US" sz="3200" dirty="0"/>
              <a:t>These apartments have sensors that can monitor the temperature of your house. They can also turn off the lights when you're not at home. The apartments are the perfect size for people who live alone. There are only a few rooms, and each room is pretty small. But they still have all the important features you look for in a home. </a:t>
            </a:r>
          </a:p>
        </p:txBody>
      </p:sp>
      <p:cxnSp>
        <p:nvCxnSpPr>
          <p:cNvPr id="5" name="Straight Connector 4">
            <a:extLst>
              <a:ext uri="{FF2B5EF4-FFF2-40B4-BE49-F238E27FC236}">
                <a16:creationId xmlns:a16="http://schemas.microsoft.com/office/drawing/2014/main" id="{D8BBD8FD-3418-0A21-4F84-947410B78C77}"/>
              </a:ext>
            </a:extLst>
          </p:cNvPr>
          <p:cNvCxnSpPr>
            <a:cxnSpLocks/>
          </p:cNvCxnSpPr>
          <p:nvPr/>
        </p:nvCxnSpPr>
        <p:spPr>
          <a:xfrm>
            <a:off x="3940889" y="5800437"/>
            <a:ext cx="246914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19C30A6F-1906-0145-6007-0898E945C581}"/>
              </a:ext>
            </a:extLst>
          </p:cNvPr>
          <p:cNvCxnSpPr>
            <a:cxnSpLocks/>
          </p:cNvCxnSpPr>
          <p:nvPr/>
        </p:nvCxnSpPr>
        <p:spPr>
          <a:xfrm>
            <a:off x="7136670" y="2863273"/>
            <a:ext cx="449811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1D348EC2-219C-28BE-8FCB-C7CFAC8AB781}"/>
              </a:ext>
            </a:extLst>
          </p:cNvPr>
          <p:cNvCxnSpPr>
            <a:cxnSpLocks/>
          </p:cNvCxnSpPr>
          <p:nvPr/>
        </p:nvCxnSpPr>
        <p:spPr>
          <a:xfrm>
            <a:off x="458779" y="3620655"/>
            <a:ext cx="232136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78852B8-D710-779E-DFFD-74FB65D677FE}"/>
              </a:ext>
            </a:extLst>
          </p:cNvPr>
          <p:cNvCxnSpPr>
            <a:cxnSpLocks/>
          </p:cNvCxnSpPr>
          <p:nvPr/>
        </p:nvCxnSpPr>
        <p:spPr>
          <a:xfrm>
            <a:off x="4642852" y="3620655"/>
            <a:ext cx="684718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34DBA80-5F2C-3F04-7D43-E247F7C062FC}"/>
              </a:ext>
            </a:extLst>
          </p:cNvPr>
          <p:cNvCxnSpPr>
            <a:cxnSpLocks/>
          </p:cNvCxnSpPr>
          <p:nvPr/>
        </p:nvCxnSpPr>
        <p:spPr>
          <a:xfrm>
            <a:off x="366416" y="4341091"/>
            <a:ext cx="98209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58E9D1D4-80F0-D151-A2E6-4A4DDBEB4EA8}"/>
              </a:ext>
            </a:extLst>
          </p:cNvPr>
          <p:cNvSpPr txBox="1"/>
          <p:nvPr/>
        </p:nvSpPr>
        <p:spPr>
          <a:xfrm>
            <a:off x="6739506" y="5260849"/>
            <a:ext cx="794328" cy="646331"/>
          </a:xfrm>
          <a:prstGeom prst="rect">
            <a:avLst/>
          </a:prstGeom>
          <a:noFill/>
        </p:spPr>
        <p:txBody>
          <a:bodyPr wrap="square" rtlCol="0">
            <a:spAutoFit/>
          </a:bodyPr>
          <a:lstStyle/>
          <a:p>
            <a:r>
              <a:rPr lang="en-US" sz="3600" b="1" dirty="0">
                <a:solidFill>
                  <a:srgbClr val="FF0000"/>
                </a:solidFill>
              </a:rPr>
              <a:t>A</a:t>
            </a:r>
          </a:p>
        </p:txBody>
      </p:sp>
    </p:spTree>
    <p:extLst>
      <p:ext uri="{BB962C8B-B14F-4D97-AF65-F5344CB8AC3E}">
        <p14:creationId xmlns:p14="http://schemas.microsoft.com/office/powerpoint/2010/main" val="4279451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31" presetClass="entr" presetSubtype="0" fill="hold" nodeType="clickEffect">
                                  <p:stCondLst>
                                    <p:cond delay="0"/>
                                  </p:stCondLst>
                                  <p:childTnLst>
                                    <p:set>
                                      <p:cBhvr>
                                        <p:cTn id="31" dur="1" fill="hold">
                                          <p:stCondLst>
                                            <p:cond delay="0"/>
                                          </p:stCondLst>
                                        </p:cTn>
                                        <p:tgtEl>
                                          <p:spTgt spid="14">
                                            <p:txEl>
                                              <p:pRg st="0" end="0"/>
                                            </p:txEl>
                                          </p:spTgt>
                                        </p:tgtEl>
                                        <p:attrNameLst>
                                          <p:attrName>style.visibility</p:attrName>
                                        </p:attrNameLst>
                                      </p:cBhvr>
                                      <p:to>
                                        <p:strVal val="visible"/>
                                      </p:to>
                                    </p:set>
                                    <p:anim calcmode="lin" valueType="num">
                                      <p:cBhvr>
                                        <p:cTn id="32" dur="1000" fill="hold"/>
                                        <p:tgtEl>
                                          <p:spTgt spid="14">
                                            <p:txEl>
                                              <p:pRg st="0" end="0"/>
                                            </p:txEl>
                                          </p:spTgt>
                                        </p:tgtEl>
                                        <p:attrNameLst>
                                          <p:attrName>ppt_w</p:attrName>
                                        </p:attrNameLst>
                                      </p:cBhvr>
                                      <p:tavLst>
                                        <p:tav tm="0">
                                          <p:val>
                                            <p:fltVal val="0"/>
                                          </p:val>
                                        </p:tav>
                                        <p:tav tm="100000">
                                          <p:val>
                                            <p:strVal val="#ppt_w"/>
                                          </p:val>
                                        </p:tav>
                                      </p:tavLst>
                                    </p:anim>
                                    <p:anim calcmode="lin" valueType="num">
                                      <p:cBhvr>
                                        <p:cTn id="33" dur="1000" fill="hold"/>
                                        <p:tgtEl>
                                          <p:spTgt spid="14">
                                            <p:txEl>
                                              <p:pRg st="0" end="0"/>
                                            </p:txEl>
                                          </p:spTgt>
                                        </p:tgtEl>
                                        <p:attrNameLst>
                                          <p:attrName>ppt_h</p:attrName>
                                        </p:attrNameLst>
                                      </p:cBhvr>
                                      <p:tavLst>
                                        <p:tav tm="0">
                                          <p:val>
                                            <p:fltVal val="0"/>
                                          </p:val>
                                        </p:tav>
                                        <p:tav tm="100000">
                                          <p:val>
                                            <p:strVal val="#ppt_h"/>
                                          </p:val>
                                        </p:tav>
                                      </p:tavLst>
                                    </p:anim>
                                    <p:anim calcmode="lin" valueType="num">
                                      <p:cBhvr>
                                        <p:cTn id="34" dur="1000" fill="hold"/>
                                        <p:tgtEl>
                                          <p:spTgt spid="14">
                                            <p:txEl>
                                              <p:pRg st="0" end="0"/>
                                            </p:txEl>
                                          </p:spTgt>
                                        </p:tgtEl>
                                        <p:attrNameLst>
                                          <p:attrName>style.rotation</p:attrName>
                                        </p:attrNameLst>
                                      </p:cBhvr>
                                      <p:tavLst>
                                        <p:tav tm="0">
                                          <p:val>
                                            <p:fltVal val="90"/>
                                          </p:val>
                                        </p:tav>
                                        <p:tav tm="100000">
                                          <p:val>
                                            <p:fltVal val="0"/>
                                          </p:val>
                                        </p:tav>
                                      </p:tavLst>
                                    </p:anim>
                                    <p:animEffect transition="in" filter="fade">
                                      <p:cBhvr>
                                        <p:cTn id="35" dur="10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FBB2120-A8AE-0346-2651-75A93DCC1512}"/>
              </a:ext>
            </a:extLst>
          </p:cNvPr>
          <p:cNvSpPr txBox="1"/>
          <p:nvPr/>
        </p:nvSpPr>
        <p:spPr>
          <a:xfrm>
            <a:off x="348673" y="725345"/>
            <a:ext cx="11473872" cy="3709349"/>
          </a:xfrm>
          <a:prstGeom prst="rect">
            <a:avLst/>
          </a:prstGeom>
          <a:solidFill>
            <a:schemeClr val="accent4">
              <a:lumMod val="20000"/>
              <a:lumOff val="80000"/>
            </a:schemeClr>
          </a:solidFill>
        </p:spPr>
        <p:txBody>
          <a:bodyPr wrap="square">
            <a:spAutoFit/>
          </a:bodyPr>
          <a:lstStyle/>
          <a:p>
            <a:pPr>
              <a:lnSpc>
                <a:spcPct val="150000"/>
              </a:lnSpc>
            </a:pPr>
            <a:r>
              <a:rPr lang="en-US" sz="3200" b="1" dirty="0"/>
              <a:t>B. Smart Cubes</a:t>
            </a:r>
            <a:r>
              <a:rPr lang="en-US" sz="3200" dirty="0"/>
              <a:t>: These modern-looking apartments have voice assistants that can control all the smart appliances, such as the flat screen TV, the stove, and the fridge. The voice assistants can also create shopping lists and remind you about your appointments. These apartments are great for anyone with a busy lifestyle. </a:t>
            </a:r>
          </a:p>
        </p:txBody>
      </p:sp>
      <p:sp>
        <p:nvSpPr>
          <p:cNvPr id="5" name="TextBox 4">
            <a:extLst>
              <a:ext uri="{FF2B5EF4-FFF2-40B4-BE49-F238E27FC236}">
                <a16:creationId xmlns:a16="http://schemas.microsoft.com/office/drawing/2014/main" id="{03B4369F-EAC4-F0F7-B66C-F5917D3337B9}"/>
              </a:ext>
            </a:extLst>
          </p:cNvPr>
          <p:cNvSpPr txBox="1"/>
          <p:nvPr/>
        </p:nvSpPr>
        <p:spPr>
          <a:xfrm>
            <a:off x="348673" y="4807588"/>
            <a:ext cx="10651836" cy="584775"/>
          </a:xfrm>
          <a:prstGeom prst="rect">
            <a:avLst/>
          </a:prstGeom>
          <a:noFill/>
        </p:spPr>
        <p:txBody>
          <a:bodyPr wrap="square">
            <a:spAutoFit/>
          </a:bodyPr>
          <a:lstStyle/>
          <a:p>
            <a:r>
              <a:rPr lang="en-US" sz="3200" dirty="0"/>
              <a:t>2. Which apartments can tell you what you need to buy?</a:t>
            </a:r>
          </a:p>
        </p:txBody>
      </p:sp>
      <p:cxnSp>
        <p:nvCxnSpPr>
          <p:cNvPr id="6" name="Straight Connector 5">
            <a:extLst>
              <a:ext uri="{FF2B5EF4-FFF2-40B4-BE49-F238E27FC236}">
                <a16:creationId xmlns:a16="http://schemas.microsoft.com/office/drawing/2014/main" id="{5B38D6AF-EBD5-94D6-A481-92CF2159DDA4}"/>
              </a:ext>
            </a:extLst>
          </p:cNvPr>
          <p:cNvCxnSpPr>
            <a:cxnSpLocks/>
          </p:cNvCxnSpPr>
          <p:nvPr/>
        </p:nvCxnSpPr>
        <p:spPr>
          <a:xfrm>
            <a:off x="4735215" y="5355418"/>
            <a:ext cx="481518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879961C-3C9D-F994-68B9-1046193A2F03}"/>
              </a:ext>
            </a:extLst>
          </p:cNvPr>
          <p:cNvCxnSpPr>
            <a:cxnSpLocks/>
          </p:cNvCxnSpPr>
          <p:nvPr/>
        </p:nvCxnSpPr>
        <p:spPr>
          <a:xfrm>
            <a:off x="6536307" y="2872510"/>
            <a:ext cx="455656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A2BCE41-E940-19BC-4590-BDF8B34E0E9D}"/>
              </a:ext>
            </a:extLst>
          </p:cNvPr>
          <p:cNvCxnSpPr>
            <a:cxnSpLocks/>
          </p:cNvCxnSpPr>
          <p:nvPr/>
        </p:nvCxnSpPr>
        <p:spPr>
          <a:xfrm>
            <a:off x="458779" y="3620655"/>
            <a:ext cx="329118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F30DEE5D-B16F-BD47-4CE7-5DA4AF7C564A}"/>
              </a:ext>
            </a:extLst>
          </p:cNvPr>
          <p:cNvSpPr txBox="1"/>
          <p:nvPr/>
        </p:nvSpPr>
        <p:spPr>
          <a:xfrm>
            <a:off x="10076872" y="4807588"/>
            <a:ext cx="794328" cy="646331"/>
          </a:xfrm>
          <a:prstGeom prst="rect">
            <a:avLst/>
          </a:prstGeom>
          <a:noFill/>
        </p:spPr>
        <p:txBody>
          <a:bodyPr wrap="square" rtlCol="0">
            <a:spAutoFit/>
          </a:bodyPr>
          <a:lstStyle/>
          <a:p>
            <a:r>
              <a:rPr lang="en-US" sz="3600" b="1" dirty="0">
                <a:solidFill>
                  <a:srgbClr val="FF0000"/>
                </a:solidFill>
              </a:rPr>
              <a:t>B</a:t>
            </a:r>
          </a:p>
        </p:txBody>
      </p:sp>
    </p:spTree>
    <p:extLst>
      <p:ext uri="{BB962C8B-B14F-4D97-AF65-F5344CB8AC3E}">
        <p14:creationId xmlns:p14="http://schemas.microsoft.com/office/powerpoint/2010/main" val="382123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nodeType="clickEffect">
                                  <p:stCondLst>
                                    <p:cond delay="0"/>
                                  </p:stCondLst>
                                  <p:childTnLst>
                                    <p:set>
                                      <p:cBhvr>
                                        <p:cTn id="21" dur="1" fill="hold">
                                          <p:stCondLst>
                                            <p:cond delay="0"/>
                                          </p:stCondLst>
                                        </p:cTn>
                                        <p:tgtEl>
                                          <p:spTgt spid="12">
                                            <p:txEl>
                                              <p:pRg st="0" end="0"/>
                                            </p:txEl>
                                          </p:spTgt>
                                        </p:tgtEl>
                                        <p:attrNameLst>
                                          <p:attrName>style.visibility</p:attrName>
                                        </p:attrNameLst>
                                      </p:cBhvr>
                                      <p:to>
                                        <p:strVal val="visible"/>
                                      </p:to>
                                    </p:set>
                                    <p:anim calcmode="lin" valueType="num">
                                      <p:cBhvr>
                                        <p:cTn id="22" dur="10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23" dur="1000" fill="hold"/>
                                        <p:tgtEl>
                                          <p:spTgt spid="12">
                                            <p:txEl>
                                              <p:pRg st="0" end="0"/>
                                            </p:txEl>
                                          </p:spTgt>
                                        </p:tgtEl>
                                        <p:attrNameLst>
                                          <p:attrName>ppt_h</p:attrName>
                                        </p:attrNameLst>
                                      </p:cBhvr>
                                      <p:tavLst>
                                        <p:tav tm="0">
                                          <p:val>
                                            <p:fltVal val="0"/>
                                          </p:val>
                                        </p:tav>
                                        <p:tav tm="100000">
                                          <p:val>
                                            <p:strVal val="#ppt_h"/>
                                          </p:val>
                                        </p:tav>
                                      </p:tavLst>
                                    </p:anim>
                                    <p:anim calcmode="lin" valueType="num">
                                      <p:cBhvr>
                                        <p:cTn id="24" dur="1000" fill="hold"/>
                                        <p:tgtEl>
                                          <p:spTgt spid="12">
                                            <p:txEl>
                                              <p:pRg st="0" end="0"/>
                                            </p:txEl>
                                          </p:spTgt>
                                        </p:tgtEl>
                                        <p:attrNameLst>
                                          <p:attrName>style.rotation</p:attrName>
                                        </p:attrNameLst>
                                      </p:cBhvr>
                                      <p:tavLst>
                                        <p:tav tm="0">
                                          <p:val>
                                            <p:fltVal val="90"/>
                                          </p:val>
                                        </p:tav>
                                        <p:tav tm="100000">
                                          <p:val>
                                            <p:fltVal val="0"/>
                                          </p:val>
                                        </p:tav>
                                      </p:tavLst>
                                    </p:anim>
                                    <p:animEffect transition="in" filter="fade">
                                      <p:cBhvr>
                                        <p:cTn id="25" dur="10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6317" r="20451"/>
          <a:stretch/>
        </p:blipFill>
        <p:spPr>
          <a:xfrm>
            <a:off x="10878" y="525984"/>
            <a:ext cx="5640929" cy="5806031"/>
          </a:xfrm>
          <a:prstGeom prst="rect">
            <a:avLst/>
          </a:prstGeom>
        </p:spPr>
      </p:pic>
      <p:sp>
        <p:nvSpPr>
          <p:cNvPr id="3" name="TextBox 2"/>
          <p:cNvSpPr txBox="1"/>
          <p:nvPr/>
        </p:nvSpPr>
        <p:spPr>
          <a:xfrm>
            <a:off x="6195531" y="588368"/>
            <a:ext cx="5980924" cy="5632311"/>
          </a:xfrm>
          <a:prstGeom prst="rect">
            <a:avLst/>
          </a:prstGeom>
          <a:noFill/>
        </p:spPr>
        <p:txBody>
          <a:bodyPr wrap="square" rtlCol="0">
            <a:spAutoFit/>
          </a:bodyPr>
          <a:lstStyle/>
          <a:p>
            <a:r>
              <a:rPr lang="en-US" sz="3600" dirty="0">
                <a:solidFill>
                  <a:srgbClr val="FF0000"/>
                </a:solidFill>
                <a:ea typeface="Times New Roman" panose="02020603050405020304" pitchFamily="18" charset="0"/>
              </a:rPr>
              <a:t>By the end of this lesson, students will be able to…</a:t>
            </a:r>
          </a:p>
          <a:p>
            <a:endParaRPr lang="en-US" sz="5400" dirty="0">
              <a:solidFill>
                <a:srgbClr val="FF0000"/>
              </a:solidFill>
              <a:ea typeface="Times New Roman" panose="02020603050405020304" pitchFamily="18" charset="0"/>
            </a:endParaRPr>
          </a:p>
          <a:p>
            <a:pPr>
              <a:lnSpc>
                <a:spcPct val="150000"/>
              </a:lnSpc>
            </a:pPr>
            <a:r>
              <a:rPr lang="en-US" sz="3600" i="1" dirty="0">
                <a:solidFill>
                  <a:schemeClr val="accent1">
                    <a:lumMod val="75000"/>
                  </a:schemeClr>
                </a:solidFill>
              </a:rPr>
              <a:t>- To review the target language learned in the unit</a:t>
            </a:r>
          </a:p>
          <a:p>
            <a:pPr>
              <a:lnSpc>
                <a:spcPct val="150000"/>
              </a:lnSpc>
            </a:pPr>
            <a:r>
              <a:rPr lang="en-US" sz="3600" i="1" dirty="0">
                <a:solidFill>
                  <a:schemeClr val="accent1">
                    <a:lumMod val="75000"/>
                  </a:schemeClr>
                </a:solidFill>
              </a:rPr>
              <a:t>- To practice test-taking skills</a:t>
            </a:r>
          </a:p>
          <a:p>
            <a:pPr>
              <a:lnSpc>
                <a:spcPct val="150000"/>
              </a:lnSpc>
            </a:pPr>
            <a:r>
              <a:rPr lang="en-US" sz="3600" i="1" dirty="0">
                <a:solidFill>
                  <a:schemeClr val="accent1">
                    <a:lumMod val="75000"/>
                  </a:schemeClr>
                </a:solidFill>
              </a:rPr>
              <a:t>.</a:t>
            </a:r>
          </a:p>
          <a:p>
            <a:endParaRPr lang="en-US" dirty="0">
              <a:solidFill>
                <a:srgbClr val="FF0000"/>
              </a:solidFill>
              <a:ea typeface="Times New Roman" panose="02020603050405020304" pitchFamily="18" charset="0"/>
            </a:endParaRPr>
          </a:p>
        </p:txBody>
      </p:sp>
    </p:spTree>
    <p:extLst>
      <p:ext uri="{BB962C8B-B14F-4D97-AF65-F5344CB8AC3E}">
        <p14:creationId xmlns:p14="http://schemas.microsoft.com/office/powerpoint/2010/main" val="3407293652"/>
      </p:ext>
    </p:extLst>
  </p:cSld>
  <p:clrMapOvr>
    <a:masterClrMapping/>
  </p:clrMapOvr>
  <p:transition spd="med">
    <p:split orient="vert"/>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C0335A0-FD76-BEE6-BE94-ABF6FFA30B23}"/>
              </a:ext>
            </a:extLst>
          </p:cNvPr>
          <p:cNvSpPr txBox="1"/>
          <p:nvPr/>
        </p:nvSpPr>
        <p:spPr>
          <a:xfrm>
            <a:off x="81973" y="679163"/>
            <a:ext cx="12028054" cy="3709349"/>
          </a:xfrm>
          <a:prstGeom prst="rect">
            <a:avLst/>
          </a:prstGeom>
          <a:solidFill>
            <a:schemeClr val="accent4">
              <a:lumMod val="20000"/>
              <a:lumOff val="80000"/>
            </a:schemeClr>
          </a:solidFill>
        </p:spPr>
        <p:txBody>
          <a:bodyPr wrap="square">
            <a:spAutoFit/>
          </a:bodyPr>
          <a:lstStyle/>
          <a:p>
            <a:pPr>
              <a:lnSpc>
                <a:spcPct val="150000"/>
              </a:lnSpc>
            </a:pPr>
            <a:r>
              <a:rPr lang="en-US" sz="3200" b="1" dirty="0"/>
              <a:t>C. Happy Homes</a:t>
            </a:r>
            <a:r>
              <a:rPr lang="en-US" sz="3200" dirty="0"/>
              <a:t>: These smart apartments have solar panels that generate electricity for all the special features, such as the elevator, gym, and spa. They also provide electricity for some of your appliances, so you don't have to worry about your electricity bill. You can also sleep well at night knowing you are helping protect the planet. </a:t>
            </a:r>
          </a:p>
        </p:txBody>
      </p:sp>
      <p:sp>
        <p:nvSpPr>
          <p:cNvPr id="5" name="TextBox 4">
            <a:extLst>
              <a:ext uri="{FF2B5EF4-FFF2-40B4-BE49-F238E27FC236}">
                <a16:creationId xmlns:a16="http://schemas.microsoft.com/office/drawing/2014/main" id="{DACE109F-3789-F735-F181-F482EB35D713}"/>
              </a:ext>
            </a:extLst>
          </p:cNvPr>
          <p:cNvSpPr txBox="1"/>
          <p:nvPr/>
        </p:nvSpPr>
        <p:spPr>
          <a:xfrm>
            <a:off x="411017" y="4696752"/>
            <a:ext cx="10746509" cy="584775"/>
          </a:xfrm>
          <a:prstGeom prst="rect">
            <a:avLst/>
          </a:prstGeom>
          <a:noFill/>
        </p:spPr>
        <p:txBody>
          <a:bodyPr wrap="square">
            <a:spAutoFit/>
          </a:bodyPr>
          <a:lstStyle/>
          <a:p>
            <a:r>
              <a:rPr lang="en-US" sz="3200" dirty="0"/>
              <a:t>3. Which apartments can help you save money?</a:t>
            </a:r>
          </a:p>
        </p:txBody>
      </p:sp>
      <p:cxnSp>
        <p:nvCxnSpPr>
          <p:cNvPr id="6" name="Straight Connector 5">
            <a:extLst>
              <a:ext uri="{FF2B5EF4-FFF2-40B4-BE49-F238E27FC236}">
                <a16:creationId xmlns:a16="http://schemas.microsoft.com/office/drawing/2014/main" id="{38C70F04-E476-68B7-0350-DA190A5975E4}"/>
              </a:ext>
            </a:extLst>
          </p:cNvPr>
          <p:cNvCxnSpPr>
            <a:cxnSpLocks/>
          </p:cNvCxnSpPr>
          <p:nvPr/>
        </p:nvCxnSpPr>
        <p:spPr>
          <a:xfrm>
            <a:off x="4790633" y="5252145"/>
            <a:ext cx="348514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8EABA91B-70A3-DDA8-8698-A5EEE294CD0A}"/>
              </a:ext>
            </a:extLst>
          </p:cNvPr>
          <p:cNvCxnSpPr>
            <a:cxnSpLocks/>
          </p:cNvCxnSpPr>
          <p:nvPr/>
        </p:nvCxnSpPr>
        <p:spPr>
          <a:xfrm>
            <a:off x="4208743" y="2833891"/>
            <a:ext cx="752143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C565EB8-762D-DFC8-54BC-227FF34EC871}"/>
              </a:ext>
            </a:extLst>
          </p:cNvPr>
          <p:cNvCxnSpPr>
            <a:cxnSpLocks/>
          </p:cNvCxnSpPr>
          <p:nvPr/>
        </p:nvCxnSpPr>
        <p:spPr>
          <a:xfrm>
            <a:off x="754343" y="3572800"/>
            <a:ext cx="797402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B8E634E8-31D2-1C1D-BAD6-2624FA9AD45B}"/>
              </a:ext>
            </a:extLst>
          </p:cNvPr>
          <p:cNvSpPr txBox="1"/>
          <p:nvPr/>
        </p:nvSpPr>
        <p:spPr>
          <a:xfrm>
            <a:off x="8728364" y="4696752"/>
            <a:ext cx="794328" cy="646331"/>
          </a:xfrm>
          <a:prstGeom prst="rect">
            <a:avLst/>
          </a:prstGeom>
          <a:noFill/>
        </p:spPr>
        <p:txBody>
          <a:bodyPr wrap="square" rtlCol="0">
            <a:spAutoFit/>
          </a:bodyPr>
          <a:lstStyle/>
          <a:p>
            <a:r>
              <a:rPr lang="en-US" sz="3600" b="1" dirty="0">
                <a:solidFill>
                  <a:srgbClr val="FF0000"/>
                </a:solidFill>
              </a:rPr>
              <a:t>C</a:t>
            </a:r>
          </a:p>
        </p:txBody>
      </p:sp>
    </p:spTree>
    <p:extLst>
      <p:ext uri="{BB962C8B-B14F-4D97-AF65-F5344CB8AC3E}">
        <p14:creationId xmlns:p14="http://schemas.microsoft.com/office/powerpoint/2010/main" val="1054885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nodeType="clickEffect">
                                  <p:stCondLst>
                                    <p:cond delay="0"/>
                                  </p:stCondLst>
                                  <p:childTnLst>
                                    <p:set>
                                      <p:cBhvr>
                                        <p:cTn id="21" dur="1" fill="hold">
                                          <p:stCondLst>
                                            <p:cond delay="0"/>
                                          </p:stCondLst>
                                        </p:cTn>
                                        <p:tgtEl>
                                          <p:spTgt spid="12">
                                            <p:txEl>
                                              <p:pRg st="0" end="0"/>
                                            </p:txEl>
                                          </p:spTgt>
                                        </p:tgtEl>
                                        <p:attrNameLst>
                                          <p:attrName>style.visibility</p:attrName>
                                        </p:attrNameLst>
                                      </p:cBhvr>
                                      <p:to>
                                        <p:strVal val="visible"/>
                                      </p:to>
                                    </p:set>
                                    <p:anim calcmode="lin" valueType="num">
                                      <p:cBhvr>
                                        <p:cTn id="22" dur="10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23" dur="1000" fill="hold"/>
                                        <p:tgtEl>
                                          <p:spTgt spid="12">
                                            <p:txEl>
                                              <p:pRg st="0" end="0"/>
                                            </p:txEl>
                                          </p:spTgt>
                                        </p:tgtEl>
                                        <p:attrNameLst>
                                          <p:attrName>ppt_h</p:attrName>
                                        </p:attrNameLst>
                                      </p:cBhvr>
                                      <p:tavLst>
                                        <p:tav tm="0">
                                          <p:val>
                                            <p:fltVal val="0"/>
                                          </p:val>
                                        </p:tav>
                                        <p:tav tm="100000">
                                          <p:val>
                                            <p:strVal val="#ppt_h"/>
                                          </p:val>
                                        </p:tav>
                                      </p:tavLst>
                                    </p:anim>
                                    <p:anim calcmode="lin" valueType="num">
                                      <p:cBhvr>
                                        <p:cTn id="24" dur="1000" fill="hold"/>
                                        <p:tgtEl>
                                          <p:spTgt spid="12">
                                            <p:txEl>
                                              <p:pRg st="0" end="0"/>
                                            </p:txEl>
                                          </p:spTgt>
                                        </p:tgtEl>
                                        <p:attrNameLst>
                                          <p:attrName>style.rotation</p:attrName>
                                        </p:attrNameLst>
                                      </p:cBhvr>
                                      <p:tavLst>
                                        <p:tav tm="0">
                                          <p:val>
                                            <p:fltVal val="90"/>
                                          </p:val>
                                        </p:tav>
                                        <p:tav tm="100000">
                                          <p:val>
                                            <p:fltVal val="0"/>
                                          </p:val>
                                        </p:tav>
                                      </p:tavLst>
                                    </p:anim>
                                    <p:animEffect transition="in" filter="fade">
                                      <p:cBhvr>
                                        <p:cTn id="25" dur="10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F53E406-B21F-82DD-7C93-B6AC9F5F155C}"/>
              </a:ext>
            </a:extLst>
          </p:cNvPr>
          <p:cNvSpPr txBox="1"/>
          <p:nvPr/>
        </p:nvSpPr>
        <p:spPr>
          <a:xfrm>
            <a:off x="238991" y="475964"/>
            <a:ext cx="11714017" cy="3709349"/>
          </a:xfrm>
          <a:prstGeom prst="rect">
            <a:avLst/>
          </a:prstGeom>
          <a:solidFill>
            <a:schemeClr val="accent4">
              <a:lumMod val="20000"/>
              <a:lumOff val="80000"/>
            </a:schemeClr>
          </a:solidFill>
        </p:spPr>
        <p:txBody>
          <a:bodyPr wrap="square">
            <a:spAutoFit/>
          </a:bodyPr>
          <a:lstStyle/>
          <a:p>
            <a:pPr>
              <a:lnSpc>
                <a:spcPct val="150000"/>
              </a:lnSpc>
            </a:pPr>
            <a:r>
              <a:rPr lang="en-US" sz="3200" b="1" dirty="0"/>
              <a:t>B. Smart Cubes</a:t>
            </a:r>
            <a:r>
              <a:rPr lang="en-US" sz="3200" dirty="0"/>
              <a:t>: These modern-looking apartments have voice assistants that can control all the smart appliances, such as the flat screen TV, the stove, and the fridge. The voice assistants can also create shopping lists and remind you about your appointments. These apartments are great for anyone with a busy lifestyle. </a:t>
            </a:r>
          </a:p>
        </p:txBody>
      </p:sp>
      <p:sp>
        <p:nvSpPr>
          <p:cNvPr id="4" name="TextBox 3">
            <a:extLst>
              <a:ext uri="{FF2B5EF4-FFF2-40B4-BE49-F238E27FC236}">
                <a16:creationId xmlns:a16="http://schemas.microsoft.com/office/drawing/2014/main" id="{8170D917-DD2C-2C2C-A722-092BDCBD5110}"/>
              </a:ext>
            </a:extLst>
          </p:cNvPr>
          <p:cNvSpPr txBox="1"/>
          <p:nvPr/>
        </p:nvSpPr>
        <p:spPr>
          <a:xfrm>
            <a:off x="174336" y="4150015"/>
            <a:ext cx="11778672" cy="2232021"/>
          </a:xfrm>
          <a:prstGeom prst="rect">
            <a:avLst/>
          </a:prstGeom>
          <a:noFill/>
        </p:spPr>
        <p:txBody>
          <a:bodyPr wrap="square">
            <a:spAutoFit/>
          </a:bodyPr>
          <a:lstStyle/>
          <a:p>
            <a:pPr>
              <a:lnSpc>
                <a:spcPct val="150000"/>
              </a:lnSpc>
            </a:pPr>
            <a:r>
              <a:rPr lang="en-US" sz="3200" dirty="0"/>
              <a:t>4. Which apartments let you control your TV with your voice? </a:t>
            </a:r>
          </a:p>
          <a:p>
            <a:pPr>
              <a:lnSpc>
                <a:spcPct val="150000"/>
              </a:lnSpc>
            </a:pPr>
            <a:r>
              <a:rPr lang="en-US" sz="3200" dirty="0"/>
              <a:t>5. Which apartments can tell you when you need to meet someone or go somewhere?</a:t>
            </a:r>
          </a:p>
        </p:txBody>
      </p:sp>
      <p:cxnSp>
        <p:nvCxnSpPr>
          <p:cNvPr id="5" name="Straight Connector 4">
            <a:extLst>
              <a:ext uri="{FF2B5EF4-FFF2-40B4-BE49-F238E27FC236}">
                <a16:creationId xmlns:a16="http://schemas.microsoft.com/office/drawing/2014/main" id="{B0394F98-67E5-C18E-E944-6C33801F414B}"/>
              </a:ext>
            </a:extLst>
          </p:cNvPr>
          <p:cNvCxnSpPr>
            <a:cxnSpLocks/>
          </p:cNvCxnSpPr>
          <p:nvPr/>
        </p:nvCxnSpPr>
        <p:spPr>
          <a:xfrm>
            <a:off x="3876233" y="4827273"/>
            <a:ext cx="628376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E27C05DC-A0D8-AA5C-58FB-76CA6EBBAEBB}"/>
              </a:ext>
            </a:extLst>
          </p:cNvPr>
          <p:cNvCxnSpPr>
            <a:cxnSpLocks/>
          </p:cNvCxnSpPr>
          <p:nvPr/>
        </p:nvCxnSpPr>
        <p:spPr>
          <a:xfrm>
            <a:off x="3479069" y="1880873"/>
            <a:ext cx="787242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FF0E834C-8F57-959E-670E-68F099E5D429}"/>
              </a:ext>
            </a:extLst>
          </p:cNvPr>
          <p:cNvCxnSpPr>
            <a:cxnSpLocks/>
          </p:cNvCxnSpPr>
          <p:nvPr/>
        </p:nvCxnSpPr>
        <p:spPr>
          <a:xfrm>
            <a:off x="391084" y="2610545"/>
            <a:ext cx="141924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6A130BA-0A34-CD54-A249-C1F62A224741}"/>
              </a:ext>
            </a:extLst>
          </p:cNvPr>
          <p:cNvCxnSpPr>
            <a:cxnSpLocks/>
          </p:cNvCxnSpPr>
          <p:nvPr/>
        </p:nvCxnSpPr>
        <p:spPr>
          <a:xfrm>
            <a:off x="4522778" y="5603127"/>
            <a:ext cx="717969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66DE648-5678-963F-8151-392608BB7939}"/>
              </a:ext>
            </a:extLst>
          </p:cNvPr>
          <p:cNvCxnSpPr>
            <a:cxnSpLocks/>
          </p:cNvCxnSpPr>
          <p:nvPr/>
        </p:nvCxnSpPr>
        <p:spPr>
          <a:xfrm>
            <a:off x="238991" y="6286326"/>
            <a:ext cx="259657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659DCA4-7203-C573-D996-FAC430140F31}"/>
              </a:ext>
            </a:extLst>
          </p:cNvPr>
          <p:cNvCxnSpPr>
            <a:cxnSpLocks/>
          </p:cNvCxnSpPr>
          <p:nvPr/>
        </p:nvCxnSpPr>
        <p:spPr>
          <a:xfrm>
            <a:off x="4522778" y="3351763"/>
            <a:ext cx="620064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CF90C162-FA7A-25DB-8AC9-3E4DA7197447}"/>
              </a:ext>
            </a:extLst>
          </p:cNvPr>
          <p:cNvSpPr txBox="1"/>
          <p:nvPr/>
        </p:nvSpPr>
        <p:spPr>
          <a:xfrm>
            <a:off x="10659340" y="4350387"/>
            <a:ext cx="794328" cy="646331"/>
          </a:xfrm>
          <a:prstGeom prst="rect">
            <a:avLst/>
          </a:prstGeom>
          <a:noFill/>
        </p:spPr>
        <p:txBody>
          <a:bodyPr wrap="square" rtlCol="0">
            <a:spAutoFit/>
          </a:bodyPr>
          <a:lstStyle/>
          <a:p>
            <a:r>
              <a:rPr lang="en-US" sz="3600" b="1" dirty="0">
                <a:solidFill>
                  <a:srgbClr val="FF0000"/>
                </a:solidFill>
              </a:rPr>
              <a:t>C</a:t>
            </a:r>
          </a:p>
        </p:txBody>
      </p:sp>
      <p:sp>
        <p:nvSpPr>
          <p:cNvPr id="18" name="TextBox 17">
            <a:extLst>
              <a:ext uri="{FF2B5EF4-FFF2-40B4-BE49-F238E27FC236}">
                <a16:creationId xmlns:a16="http://schemas.microsoft.com/office/drawing/2014/main" id="{0A93C251-F92C-17B6-227A-B00759B2EA9A}"/>
              </a:ext>
            </a:extLst>
          </p:cNvPr>
          <p:cNvSpPr txBox="1"/>
          <p:nvPr/>
        </p:nvSpPr>
        <p:spPr>
          <a:xfrm>
            <a:off x="3081905" y="5808123"/>
            <a:ext cx="794328" cy="646331"/>
          </a:xfrm>
          <a:prstGeom prst="rect">
            <a:avLst/>
          </a:prstGeom>
          <a:noFill/>
        </p:spPr>
        <p:txBody>
          <a:bodyPr wrap="square" rtlCol="0">
            <a:spAutoFit/>
          </a:bodyPr>
          <a:lstStyle/>
          <a:p>
            <a:r>
              <a:rPr lang="en-US" sz="3600" b="1" dirty="0">
                <a:solidFill>
                  <a:srgbClr val="FF0000"/>
                </a:solidFill>
              </a:rPr>
              <a:t>C</a:t>
            </a:r>
          </a:p>
        </p:txBody>
      </p:sp>
    </p:spTree>
    <p:extLst>
      <p:ext uri="{BB962C8B-B14F-4D97-AF65-F5344CB8AC3E}">
        <p14:creationId xmlns:p14="http://schemas.microsoft.com/office/powerpoint/2010/main" val="3615545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nodeType="clickEffect">
                                  <p:stCondLst>
                                    <p:cond delay="0"/>
                                  </p:stCondLst>
                                  <p:childTnLst>
                                    <p:set>
                                      <p:cBhvr>
                                        <p:cTn id="21" dur="1" fill="hold">
                                          <p:stCondLst>
                                            <p:cond delay="0"/>
                                          </p:stCondLst>
                                        </p:cTn>
                                        <p:tgtEl>
                                          <p:spTgt spid="17">
                                            <p:txEl>
                                              <p:pRg st="0" end="0"/>
                                            </p:txEl>
                                          </p:spTgt>
                                        </p:tgtEl>
                                        <p:attrNameLst>
                                          <p:attrName>style.visibility</p:attrName>
                                        </p:attrNameLst>
                                      </p:cBhvr>
                                      <p:to>
                                        <p:strVal val="visible"/>
                                      </p:to>
                                    </p:set>
                                    <p:anim calcmode="lin" valueType="num">
                                      <p:cBhvr>
                                        <p:cTn id="22" dur="1000" fill="hold"/>
                                        <p:tgtEl>
                                          <p:spTgt spid="17">
                                            <p:txEl>
                                              <p:pRg st="0" end="0"/>
                                            </p:txEl>
                                          </p:spTgt>
                                        </p:tgtEl>
                                        <p:attrNameLst>
                                          <p:attrName>ppt_w</p:attrName>
                                        </p:attrNameLst>
                                      </p:cBhvr>
                                      <p:tavLst>
                                        <p:tav tm="0">
                                          <p:val>
                                            <p:fltVal val="0"/>
                                          </p:val>
                                        </p:tav>
                                        <p:tav tm="100000">
                                          <p:val>
                                            <p:strVal val="#ppt_w"/>
                                          </p:val>
                                        </p:tav>
                                      </p:tavLst>
                                    </p:anim>
                                    <p:anim calcmode="lin" valueType="num">
                                      <p:cBhvr>
                                        <p:cTn id="23" dur="1000" fill="hold"/>
                                        <p:tgtEl>
                                          <p:spTgt spid="17">
                                            <p:txEl>
                                              <p:pRg st="0" end="0"/>
                                            </p:txEl>
                                          </p:spTgt>
                                        </p:tgtEl>
                                        <p:attrNameLst>
                                          <p:attrName>ppt_h</p:attrName>
                                        </p:attrNameLst>
                                      </p:cBhvr>
                                      <p:tavLst>
                                        <p:tav tm="0">
                                          <p:val>
                                            <p:fltVal val="0"/>
                                          </p:val>
                                        </p:tav>
                                        <p:tav tm="100000">
                                          <p:val>
                                            <p:strVal val="#ppt_h"/>
                                          </p:val>
                                        </p:tav>
                                      </p:tavLst>
                                    </p:anim>
                                    <p:anim calcmode="lin" valueType="num">
                                      <p:cBhvr>
                                        <p:cTn id="24" dur="1000" fill="hold"/>
                                        <p:tgtEl>
                                          <p:spTgt spid="17">
                                            <p:txEl>
                                              <p:pRg st="0" end="0"/>
                                            </p:txEl>
                                          </p:spTgt>
                                        </p:tgtEl>
                                        <p:attrNameLst>
                                          <p:attrName>style.rotation</p:attrName>
                                        </p:attrNameLst>
                                      </p:cBhvr>
                                      <p:tavLst>
                                        <p:tav tm="0">
                                          <p:val>
                                            <p:fltVal val="90"/>
                                          </p:val>
                                        </p:tav>
                                        <p:tav tm="100000">
                                          <p:val>
                                            <p:fltVal val="0"/>
                                          </p:val>
                                        </p:tav>
                                      </p:tavLst>
                                    </p:anim>
                                    <p:animEffect transition="in" filter="fade">
                                      <p:cBhvr>
                                        <p:cTn id="25" dur="1000"/>
                                        <p:tgtEl>
                                          <p:spTgt spid="17">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barn(inVertical)">
                                      <p:cBhvr>
                                        <p:cTn id="35" dur="500"/>
                                        <p:tgtEl>
                                          <p:spTgt spid="13"/>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barn(inVertical)">
                                      <p:cBhvr>
                                        <p:cTn id="40" dur="500"/>
                                        <p:tgtEl>
                                          <p:spTgt spid="15"/>
                                        </p:tgtEl>
                                      </p:cBhvr>
                                    </p:animEffect>
                                  </p:childTnLst>
                                </p:cTn>
                              </p:par>
                            </p:childTnLst>
                          </p:cTn>
                        </p:par>
                      </p:childTnLst>
                    </p:cTn>
                  </p:par>
                  <p:par>
                    <p:cTn id="41" fill="hold">
                      <p:stCondLst>
                        <p:cond delay="indefinite"/>
                      </p:stCondLst>
                      <p:childTnLst>
                        <p:par>
                          <p:cTn id="42" fill="hold">
                            <p:stCondLst>
                              <p:cond delay="0"/>
                            </p:stCondLst>
                            <p:childTnLst>
                              <p:par>
                                <p:cTn id="43" presetID="31" presetClass="entr" presetSubtype="0" fill="hold" grpId="0" nodeType="clickEffect">
                                  <p:stCondLst>
                                    <p:cond delay="0"/>
                                  </p:stCondLst>
                                  <p:childTnLst>
                                    <p:set>
                                      <p:cBhvr>
                                        <p:cTn id="44" dur="1" fill="hold">
                                          <p:stCondLst>
                                            <p:cond delay="0"/>
                                          </p:stCondLst>
                                        </p:cTn>
                                        <p:tgtEl>
                                          <p:spTgt spid="18"/>
                                        </p:tgtEl>
                                        <p:attrNameLst>
                                          <p:attrName>style.visibility</p:attrName>
                                        </p:attrNameLst>
                                      </p:cBhvr>
                                      <p:to>
                                        <p:strVal val="visible"/>
                                      </p:to>
                                    </p:set>
                                    <p:anim calcmode="lin" valueType="num">
                                      <p:cBhvr>
                                        <p:cTn id="45" dur="1000" fill="hold"/>
                                        <p:tgtEl>
                                          <p:spTgt spid="18"/>
                                        </p:tgtEl>
                                        <p:attrNameLst>
                                          <p:attrName>ppt_w</p:attrName>
                                        </p:attrNameLst>
                                      </p:cBhvr>
                                      <p:tavLst>
                                        <p:tav tm="0">
                                          <p:val>
                                            <p:fltVal val="0"/>
                                          </p:val>
                                        </p:tav>
                                        <p:tav tm="100000">
                                          <p:val>
                                            <p:strVal val="#ppt_w"/>
                                          </p:val>
                                        </p:tav>
                                      </p:tavLst>
                                    </p:anim>
                                    <p:anim calcmode="lin" valueType="num">
                                      <p:cBhvr>
                                        <p:cTn id="46" dur="1000" fill="hold"/>
                                        <p:tgtEl>
                                          <p:spTgt spid="18"/>
                                        </p:tgtEl>
                                        <p:attrNameLst>
                                          <p:attrName>ppt_h</p:attrName>
                                        </p:attrNameLst>
                                      </p:cBhvr>
                                      <p:tavLst>
                                        <p:tav tm="0">
                                          <p:val>
                                            <p:fltVal val="0"/>
                                          </p:val>
                                        </p:tav>
                                        <p:tav tm="100000">
                                          <p:val>
                                            <p:strVal val="#ppt_h"/>
                                          </p:val>
                                        </p:tav>
                                      </p:tavLst>
                                    </p:anim>
                                    <p:anim calcmode="lin" valueType="num">
                                      <p:cBhvr>
                                        <p:cTn id="47" dur="1000" fill="hold"/>
                                        <p:tgtEl>
                                          <p:spTgt spid="18"/>
                                        </p:tgtEl>
                                        <p:attrNameLst>
                                          <p:attrName>style.rotation</p:attrName>
                                        </p:attrNameLst>
                                      </p:cBhvr>
                                      <p:tavLst>
                                        <p:tav tm="0">
                                          <p:val>
                                            <p:fltVal val="90"/>
                                          </p:val>
                                        </p:tav>
                                        <p:tav tm="100000">
                                          <p:val>
                                            <p:fltVal val="0"/>
                                          </p:val>
                                        </p:tav>
                                      </p:tavLst>
                                    </p:anim>
                                    <p:animEffect transition="in" filter="fade">
                                      <p:cBhvr>
                                        <p:cTn id="48"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3137" r="2366"/>
          <a:stretch/>
        </p:blipFill>
        <p:spPr>
          <a:xfrm>
            <a:off x="1936401" y="601510"/>
            <a:ext cx="7957536" cy="5613939"/>
          </a:xfrm>
          <a:prstGeom prst="rect">
            <a:avLst/>
          </a:prstGeom>
        </p:spPr>
      </p:pic>
      <p:sp>
        <p:nvSpPr>
          <p:cNvPr id="3" name="TextBox 2"/>
          <p:cNvSpPr txBox="1"/>
          <p:nvPr/>
        </p:nvSpPr>
        <p:spPr>
          <a:xfrm>
            <a:off x="4714734" y="3991238"/>
            <a:ext cx="3267732" cy="646331"/>
          </a:xfrm>
          <a:prstGeom prst="rect">
            <a:avLst/>
          </a:prstGeom>
          <a:noFill/>
        </p:spPr>
        <p:txBody>
          <a:bodyPr wrap="square" rtlCol="0">
            <a:spAutoFit/>
          </a:bodyPr>
          <a:lstStyle/>
          <a:p>
            <a:pPr algn="ctr"/>
            <a:r>
              <a:rPr lang="en-US" sz="3600" dirty="0">
                <a:solidFill>
                  <a:schemeClr val="bg1"/>
                </a:solidFill>
              </a:rPr>
              <a:t> Vocabulary </a:t>
            </a:r>
          </a:p>
        </p:txBody>
      </p:sp>
    </p:spTree>
    <p:extLst>
      <p:ext uri="{BB962C8B-B14F-4D97-AF65-F5344CB8AC3E}">
        <p14:creationId xmlns:p14="http://schemas.microsoft.com/office/powerpoint/2010/main" val="8942392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DA5C015-F453-F94F-A111-E6759444D702}"/>
              </a:ext>
            </a:extLst>
          </p:cNvPr>
          <p:cNvSpPr txBox="1"/>
          <p:nvPr/>
        </p:nvSpPr>
        <p:spPr>
          <a:xfrm>
            <a:off x="3433619" y="531152"/>
            <a:ext cx="6128326" cy="646331"/>
          </a:xfrm>
          <a:prstGeom prst="rect">
            <a:avLst/>
          </a:prstGeom>
          <a:noFill/>
        </p:spPr>
        <p:txBody>
          <a:bodyPr wrap="square">
            <a:spAutoFit/>
          </a:bodyPr>
          <a:lstStyle/>
          <a:p>
            <a:r>
              <a:rPr lang="en-US" sz="3600" b="1" dirty="0"/>
              <a:t>Circle the correct answers.</a:t>
            </a:r>
          </a:p>
        </p:txBody>
      </p:sp>
      <p:sp>
        <p:nvSpPr>
          <p:cNvPr id="5" name="TextBox 4">
            <a:extLst>
              <a:ext uri="{FF2B5EF4-FFF2-40B4-BE49-F238E27FC236}">
                <a16:creationId xmlns:a16="http://schemas.microsoft.com/office/drawing/2014/main" id="{9F9FDE52-901F-540F-700E-83F29F699F59}"/>
              </a:ext>
            </a:extLst>
          </p:cNvPr>
          <p:cNvSpPr txBox="1"/>
          <p:nvPr/>
        </p:nvSpPr>
        <p:spPr>
          <a:xfrm>
            <a:off x="258618" y="1464393"/>
            <a:ext cx="11785600" cy="4161460"/>
          </a:xfrm>
          <a:prstGeom prst="rect">
            <a:avLst/>
          </a:prstGeom>
          <a:noFill/>
        </p:spPr>
        <p:txBody>
          <a:bodyPr wrap="square">
            <a:spAutoFit/>
          </a:bodyPr>
          <a:lstStyle/>
          <a:p>
            <a:pPr>
              <a:lnSpc>
                <a:spcPct val="150000"/>
              </a:lnSpc>
            </a:pPr>
            <a:r>
              <a:rPr lang="en-US" sz="3600" dirty="0"/>
              <a:t>1. The ____________ in my building broke down, and I had to climb the stairs to my apartment. </a:t>
            </a:r>
          </a:p>
          <a:p>
            <a:pPr>
              <a:lnSpc>
                <a:spcPct val="150000"/>
              </a:lnSpc>
            </a:pPr>
            <a:r>
              <a:rPr lang="en-US" sz="3600" dirty="0"/>
              <a:t>A. furniture             B. sensor                C. curtain         D. elevator </a:t>
            </a:r>
          </a:p>
          <a:p>
            <a:pPr>
              <a:lnSpc>
                <a:spcPct val="150000"/>
              </a:lnSpc>
            </a:pPr>
            <a:r>
              <a:rPr lang="en-US" sz="3600" dirty="0"/>
              <a:t>2. I think the ____________ is broken. It's getting too hot. </a:t>
            </a:r>
          </a:p>
          <a:p>
            <a:pPr>
              <a:lnSpc>
                <a:spcPct val="150000"/>
              </a:lnSpc>
            </a:pPr>
            <a:r>
              <a:rPr lang="en-US" sz="3600" dirty="0"/>
              <a:t>A. air conditioner  B. voice assistant  C. bunk bed      D. monitor</a:t>
            </a:r>
          </a:p>
        </p:txBody>
      </p:sp>
      <p:cxnSp>
        <p:nvCxnSpPr>
          <p:cNvPr id="6" name="Straight Connector 5">
            <a:extLst>
              <a:ext uri="{FF2B5EF4-FFF2-40B4-BE49-F238E27FC236}">
                <a16:creationId xmlns:a16="http://schemas.microsoft.com/office/drawing/2014/main" id="{FDA23FCD-948A-CA6D-058B-03CCA6905574}"/>
              </a:ext>
            </a:extLst>
          </p:cNvPr>
          <p:cNvCxnSpPr>
            <a:cxnSpLocks/>
          </p:cNvCxnSpPr>
          <p:nvPr/>
        </p:nvCxnSpPr>
        <p:spPr>
          <a:xfrm>
            <a:off x="7235229" y="2194909"/>
            <a:ext cx="201037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1CCE46CF-0EEA-060E-7F42-58880591B362}"/>
              </a:ext>
            </a:extLst>
          </p:cNvPr>
          <p:cNvCxnSpPr>
            <a:cxnSpLocks/>
          </p:cNvCxnSpPr>
          <p:nvPr/>
        </p:nvCxnSpPr>
        <p:spPr>
          <a:xfrm>
            <a:off x="391084" y="3053890"/>
            <a:ext cx="263844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7F0409C3-1C84-00AD-80EB-E917BF12752F}"/>
              </a:ext>
            </a:extLst>
          </p:cNvPr>
          <p:cNvSpPr/>
          <p:nvPr/>
        </p:nvSpPr>
        <p:spPr>
          <a:xfrm>
            <a:off x="9725892" y="3334328"/>
            <a:ext cx="535708" cy="510310"/>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163B3FC4-E442-AE2A-8B3B-C2968D4E295F}"/>
              </a:ext>
            </a:extLst>
          </p:cNvPr>
          <p:cNvCxnSpPr>
            <a:cxnSpLocks/>
          </p:cNvCxnSpPr>
          <p:nvPr/>
        </p:nvCxnSpPr>
        <p:spPr>
          <a:xfrm>
            <a:off x="6096000" y="4739526"/>
            <a:ext cx="113922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39EEB17-416E-EC4B-02C1-EF59675B84AC}"/>
              </a:ext>
            </a:extLst>
          </p:cNvPr>
          <p:cNvCxnSpPr>
            <a:cxnSpLocks/>
          </p:cNvCxnSpPr>
          <p:nvPr/>
        </p:nvCxnSpPr>
        <p:spPr>
          <a:xfrm>
            <a:off x="9561945" y="4703852"/>
            <a:ext cx="149398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DEEEE793-5D80-0D46-F29A-FBDCD5D61648}"/>
              </a:ext>
            </a:extLst>
          </p:cNvPr>
          <p:cNvSpPr/>
          <p:nvPr/>
        </p:nvSpPr>
        <p:spPr>
          <a:xfrm>
            <a:off x="258618" y="5010728"/>
            <a:ext cx="535708" cy="510310"/>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39395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heel(1)">
                                      <p:cBhvr>
                                        <p:cTn id="17" dur="2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heel(1)">
                                      <p:cBhvr>
                                        <p:cTn id="32"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1D60B31-E8CC-C450-A8D0-B96769F91F2F}"/>
              </a:ext>
            </a:extLst>
          </p:cNvPr>
          <p:cNvSpPr txBox="1"/>
          <p:nvPr/>
        </p:nvSpPr>
        <p:spPr>
          <a:xfrm>
            <a:off x="9236" y="466330"/>
            <a:ext cx="12385964" cy="5925340"/>
          </a:xfrm>
          <a:prstGeom prst="rect">
            <a:avLst/>
          </a:prstGeom>
          <a:noFill/>
        </p:spPr>
        <p:txBody>
          <a:bodyPr wrap="square">
            <a:spAutoFit/>
          </a:bodyPr>
          <a:lstStyle/>
          <a:p>
            <a:pPr marR="0" lvl="0" algn="l" defTabSz="914400" rtl="0" eaLnBrk="1" fontAlgn="auto" latinLnBrk="0" hangingPunct="1">
              <a:lnSpc>
                <a:spcPct val="150000"/>
              </a:lnSpc>
              <a:spcBef>
                <a:spcPts val="0"/>
              </a:spcBef>
              <a:spcAft>
                <a:spcPts val="0"/>
              </a:spcAft>
              <a:buClrTx/>
              <a:buSzTx/>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3. We live in a pretty nice ____________. There's a big park, supermarket, and lots of things to do. </a:t>
            </a:r>
          </a:p>
          <a:p>
            <a:pPr marR="0" lvl="0" algn="l" defTabSz="914400" rtl="0" eaLnBrk="1" fontAlgn="auto" latinLnBrk="0" hangingPunct="1">
              <a:lnSpc>
                <a:spcPct val="150000"/>
              </a:lnSpc>
              <a:spcBef>
                <a:spcPts val="0"/>
              </a:spcBef>
              <a:spcAft>
                <a:spcPts val="0"/>
              </a:spcAft>
              <a:buClrTx/>
              <a:buSzTx/>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 sensor         B. neighborhood        C. game console         D. spa </a:t>
            </a:r>
          </a:p>
          <a:p>
            <a:pPr marR="0" lvl="0" algn="l" defTabSz="914400" rtl="0" eaLnBrk="1" fontAlgn="auto" latinLnBrk="0" hangingPunct="1">
              <a:lnSpc>
                <a:spcPct val="150000"/>
              </a:lnSpc>
              <a:spcBef>
                <a:spcPts val="0"/>
              </a:spcBef>
              <a:spcAft>
                <a:spcPts val="0"/>
              </a:spcAft>
              <a:buClrTx/>
              <a:buSzTx/>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4. Can you please close the ____________s? It's too bright in here. </a:t>
            </a:r>
          </a:p>
          <a:p>
            <a:pPr marR="0" lvl="0" algn="l" defTabSz="914400" rtl="0" eaLnBrk="1" fontAlgn="auto" latinLnBrk="0" hangingPunct="1">
              <a:lnSpc>
                <a:spcPct val="150000"/>
              </a:lnSpc>
              <a:spcBef>
                <a:spcPts val="0"/>
              </a:spcBef>
              <a:spcAft>
                <a:spcPts val="0"/>
              </a:spcAft>
              <a:buClrTx/>
              <a:buSzTx/>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 appliance   B. monitor                   C. curtain                     D. system</a:t>
            </a:r>
          </a:p>
          <a:p>
            <a:pPr marR="0" lvl="0" algn="l" defTabSz="914400" rtl="0" eaLnBrk="1" fontAlgn="auto" latinLnBrk="0" hangingPunct="1">
              <a:lnSpc>
                <a:spcPct val="150000"/>
              </a:lnSpc>
              <a:spcBef>
                <a:spcPts val="0"/>
              </a:spcBef>
              <a:spcAft>
                <a:spcPts val="0"/>
              </a:spcAft>
              <a:buClrTx/>
              <a:buSzTx/>
              <a:tabLst/>
              <a:defRPr/>
            </a:pPr>
            <a:r>
              <a:rPr lang="en-US" sz="3200" dirty="0"/>
              <a:t>5. My mom's taking me to a ____________ this weekend. It's going to be relaxing. </a:t>
            </a:r>
          </a:p>
          <a:p>
            <a:pPr marR="0" lvl="0" algn="l" defTabSz="914400" rtl="0" eaLnBrk="1" fontAlgn="auto" latinLnBrk="0" hangingPunct="1">
              <a:lnSpc>
                <a:spcPct val="150000"/>
              </a:lnSpc>
              <a:spcBef>
                <a:spcPts val="0"/>
              </a:spcBef>
              <a:spcAft>
                <a:spcPts val="0"/>
              </a:spcAft>
              <a:buClrTx/>
              <a:buSzTx/>
              <a:tabLst/>
              <a:defRPr/>
            </a:pPr>
            <a:r>
              <a:rPr lang="en-US" sz="3200" dirty="0"/>
              <a:t>A. nearby       B. neighborhood         C. spa                           D. elevator</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4" name="Straight Connector 3">
            <a:extLst>
              <a:ext uri="{FF2B5EF4-FFF2-40B4-BE49-F238E27FC236}">
                <a16:creationId xmlns:a16="http://schemas.microsoft.com/office/drawing/2014/main" id="{E3EF469D-C17F-501B-5E30-72CDCE0E53B7}"/>
              </a:ext>
            </a:extLst>
          </p:cNvPr>
          <p:cNvCxnSpPr>
            <a:cxnSpLocks/>
          </p:cNvCxnSpPr>
          <p:nvPr/>
        </p:nvCxnSpPr>
        <p:spPr>
          <a:xfrm>
            <a:off x="8315884" y="1160436"/>
            <a:ext cx="387611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Oval 5">
            <a:extLst>
              <a:ext uri="{FF2B5EF4-FFF2-40B4-BE49-F238E27FC236}">
                <a16:creationId xmlns:a16="http://schemas.microsoft.com/office/drawing/2014/main" id="{5F71FCC2-D7AC-46F8-4B32-F216CB7E8715}"/>
              </a:ext>
            </a:extLst>
          </p:cNvPr>
          <p:cNvSpPr/>
          <p:nvPr/>
        </p:nvSpPr>
        <p:spPr>
          <a:xfrm>
            <a:off x="2309090" y="2156692"/>
            <a:ext cx="535708" cy="510310"/>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D6ED595F-7CE9-4B98-F3EC-14690AD68DCB}"/>
              </a:ext>
            </a:extLst>
          </p:cNvPr>
          <p:cNvCxnSpPr>
            <a:cxnSpLocks/>
          </p:cNvCxnSpPr>
          <p:nvPr/>
        </p:nvCxnSpPr>
        <p:spPr>
          <a:xfrm>
            <a:off x="3101957" y="3344836"/>
            <a:ext cx="87891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B2DC987E-48CF-EE01-2A74-801E3494C2B2}"/>
              </a:ext>
            </a:extLst>
          </p:cNvPr>
          <p:cNvCxnSpPr>
            <a:cxnSpLocks/>
          </p:cNvCxnSpPr>
          <p:nvPr/>
        </p:nvCxnSpPr>
        <p:spPr>
          <a:xfrm>
            <a:off x="8172720" y="3355345"/>
            <a:ext cx="153469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076E3439-1D7F-9418-4467-A9A8A60FCF4A}"/>
              </a:ext>
            </a:extLst>
          </p:cNvPr>
          <p:cNvSpPr/>
          <p:nvPr/>
        </p:nvSpPr>
        <p:spPr>
          <a:xfrm>
            <a:off x="5740399" y="3629892"/>
            <a:ext cx="535708" cy="510310"/>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4F5D8DA3-A846-4D97-512F-8C5F145A96B4}"/>
              </a:ext>
            </a:extLst>
          </p:cNvPr>
          <p:cNvCxnSpPr>
            <a:cxnSpLocks/>
          </p:cNvCxnSpPr>
          <p:nvPr/>
        </p:nvCxnSpPr>
        <p:spPr>
          <a:xfrm>
            <a:off x="132465" y="5567454"/>
            <a:ext cx="130840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0F429D68-3AD2-9F97-BF2E-5D555C5279CD}"/>
              </a:ext>
            </a:extLst>
          </p:cNvPr>
          <p:cNvSpPr/>
          <p:nvPr/>
        </p:nvSpPr>
        <p:spPr>
          <a:xfrm>
            <a:off x="5740399" y="5768110"/>
            <a:ext cx="535708" cy="510310"/>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11137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heel(1)">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heel(1)">
                                      <p:cBhvr>
                                        <p:cTn id="27" dur="20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inVertical)">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heel(1)">
                                      <p:cBhvr>
                                        <p:cTn id="3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animBg="1"/>
      <p:bldP spid="1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1820B88-1227-E1E5-28C0-156EA938B01D}"/>
              </a:ext>
            </a:extLst>
          </p:cNvPr>
          <p:cNvSpPr txBox="1"/>
          <p:nvPr/>
        </p:nvSpPr>
        <p:spPr>
          <a:xfrm>
            <a:off x="155864" y="374411"/>
            <a:ext cx="11880272" cy="5925340"/>
          </a:xfrm>
          <a:prstGeom prst="rect">
            <a:avLst/>
          </a:prstGeom>
          <a:noFill/>
        </p:spPr>
        <p:txBody>
          <a:bodyPr wrap="square">
            <a:spAutoFit/>
          </a:bodyPr>
          <a:lstStyle/>
          <a:p>
            <a:pPr>
              <a:lnSpc>
                <a:spcPct val="150000"/>
              </a:lnSpc>
            </a:pPr>
            <a:r>
              <a:rPr lang="en-US" sz="3200" dirty="0"/>
              <a:t>6. The lights in my bedroom have ____________s. I don't have to worry about forgetting to turn off the lights. </a:t>
            </a:r>
          </a:p>
          <a:p>
            <a:pPr>
              <a:lnSpc>
                <a:spcPct val="150000"/>
              </a:lnSpc>
            </a:pPr>
            <a:r>
              <a:rPr lang="en-US" sz="3200" dirty="0"/>
              <a:t>A. sensor                   B. system         C. generate            D. appliance </a:t>
            </a:r>
          </a:p>
          <a:p>
            <a:pPr>
              <a:lnSpc>
                <a:spcPct val="150000"/>
              </a:lnSpc>
            </a:pPr>
            <a:r>
              <a:rPr lang="en-US" sz="3200" dirty="0"/>
              <a:t>7. My aunt gave me a ____________ for my birthday. I use it to play lots of games. </a:t>
            </a:r>
          </a:p>
          <a:p>
            <a:pPr>
              <a:lnSpc>
                <a:spcPct val="150000"/>
              </a:lnSpc>
            </a:pPr>
            <a:r>
              <a:rPr lang="en-US" sz="3200" dirty="0"/>
              <a:t>A. air conditioner     B. curtain        C. game console    D. voice assistant </a:t>
            </a:r>
          </a:p>
          <a:p>
            <a:pPr>
              <a:lnSpc>
                <a:spcPct val="150000"/>
              </a:lnSpc>
            </a:pPr>
            <a:r>
              <a:rPr lang="en-US" sz="3200" dirty="0"/>
              <a:t>8. The biggest piece of ____________ in my room is my bed. </a:t>
            </a:r>
          </a:p>
          <a:p>
            <a:pPr>
              <a:lnSpc>
                <a:spcPct val="150000"/>
              </a:lnSpc>
            </a:pPr>
            <a:r>
              <a:rPr lang="en-US" sz="3200" dirty="0"/>
              <a:t>A. bunk bed              B. flat screen   C. sensor                D. furniture</a:t>
            </a:r>
          </a:p>
        </p:txBody>
      </p:sp>
      <p:cxnSp>
        <p:nvCxnSpPr>
          <p:cNvPr id="5" name="Straight Connector 4">
            <a:extLst>
              <a:ext uri="{FF2B5EF4-FFF2-40B4-BE49-F238E27FC236}">
                <a16:creationId xmlns:a16="http://schemas.microsoft.com/office/drawing/2014/main" id="{80B25208-50E1-5246-895D-959A95ED67B1}"/>
              </a:ext>
            </a:extLst>
          </p:cNvPr>
          <p:cNvCxnSpPr>
            <a:cxnSpLocks/>
          </p:cNvCxnSpPr>
          <p:nvPr/>
        </p:nvCxnSpPr>
        <p:spPr>
          <a:xfrm>
            <a:off x="1351665" y="1041636"/>
            <a:ext cx="86506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D41330EB-291B-EE35-4CE4-143B646A68E6}"/>
              </a:ext>
            </a:extLst>
          </p:cNvPr>
          <p:cNvCxnSpPr>
            <a:cxnSpLocks/>
          </p:cNvCxnSpPr>
          <p:nvPr/>
        </p:nvCxnSpPr>
        <p:spPr>
          <a:xfrm>
            <a:off x="8768465" y="1041636"/>
            <a:ext cx="225051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4A6B027-46A4-9744-EC80-26B741613FEA}"/>
              </a:ext>
            </a:extLst>
          </p:cNvPr>
          <p:cNvCxnSpPr>
            <a:cxnSpLocks/>
          </p:cNvCxnSpPr>
          <p:nvPr/>
        </p:nvCxnSpPr>
        <p:spPr>
          <a:xfrm>
            <a:off x="289484" y="1808254"/>
            <a:ext cx="708113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648303C0-76DA-D268-BFD9-88D7E6D9A4FD}"/>
              </a:ext>
            </a:extLst>
          </p:cNvPr>
          <p:cNvSpPr/>
          <p:nvPr/>
        </p:nvSpPr>
        <p:spPr>
          <a:xfrm>
            <a:off x="155864" y="2064562"/>
            <a:ext cx="535708" cy="510310"/>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4786812E-7089-1545-11CB-8AAAF3D12D89}"/>
              </a:ext>
            </a:extLst>
          </p:cNvPr>
          <p:cNvCxnSpPr>
            <a:cxnSpLocks/>
          </p:cNvCxnSpPr>
          <p:nvPr/>
        </p:nvCxnSpPr>
        <p:spPr>
          <a:xfrm>
            <a:off x="9299555" y="3262981"/>
            <a:ext cx="225051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E7A6ED3-4D28-0DA9-F1E6-1E155802E69F}"/>
              </a:ext>
            </a:extLst>
          </p:cNvPr>
          <p:cNvCxnSpPr>
            <a:cxnSpLocks/>
          </p:cNvCxnSpPr>
          <p:nvPr/>
        </p:nvCxnSpPr>
        <p:spPr>
          <a:xfrm>
            <a:off x="289484" y="3992654"/>
            <a:ext cx="225051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CA65395A-5DB3-4AC5-8AE5-BBE4BA3E930C}"/>
              </a:ext>
            </a:extLst>
          </p:cNvPr>
          <p:cNvSpPr/>
          <p:nvPr/>
        </p:nvSpPr>
        <p:spPr>
          <a:xfrm>
            <a:off x="5730009" y="4276671"/>
            <a:ext cx="535708" cy="510310"/>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C625398C-3D37-3B83-6787-7EE6B2CA69F7}"/>
              </a:ext>
            </a:extLst>
          </p:cNvPr>
          <p:cNvCxnSpPr>
            <a:cxnSpLocks/>
          </p:cNvCxnSpPr>
          <p:nvPr/>
        </p:nvCxnSpPr>
        <p:spPr>
          <a:xfrm>
            <a:off x="1351665" y="5484326"/>
            <a:ext cx="225051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9244B10-52C5-ADBC-E566-A06C4969F7C1}"/>
              </a:ext>
            </a:extLst>
          </p:cNvPr>
          <p:cNvCxnSpPr>
            <a:cxnSpLocks/>
          </p:cNvCxnSpPr>
          <p:nvPr/>
        </p:nvCxnSpPr>
        <p:spPr>
          <a:xfrm>
            <a:off x="8920866" y="5484326"/>
            <a:ext cx="122989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4213AC4C-AB32-54CC-8DBB-43295EFBB767}"/>
              </a:ext>
            </a:extLst>
          </p:cNvPr>
          <p:cNvSpPr/>
          <p:nvPr/>
        </p:nvSpPr>
        <p:spPr>
          <a:xfrm>
            <a:off x="8763847" y="5745804"/>
            <a:ext cx="535708" cy="510310"/>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12977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heel(1)">
                                      <p:cBhvr>
                                        <p:cTn id="22" dur="20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heel(1)">
                                      <p:cBhvr>
                                        <p:cTn id="37" dur="20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barn(inVertical)">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barn(inVertical)">
                                      <p:cBhvr>
                                        <p:cTn id="47" dur="500"/>
                                        <p:tgtEl>
                                          <p:spTgt spid="17"/>
                                        </p:tgtEl>
                                      </p:cBhvr>
                                    </p:animEffect>
                                  </p:childTnLst>
                                </p:cTn>
                              </p:par>
                            </p:childTnLst>
                          </p:cTn>
                        </p:par>
                      </p:childTnLst>
                    </p:cTn>
                  </p:par>
                  <p:par>
                    <p:cTn id="48" fill="hold">
                      <p:stCondLst>
                        <p:cond delay="indefinite"/>
                      </p:stCondLst>
                      <p:childTnLst>
                        <p:par>
                          <p:cTn id="49" fill="hold">
                            <p:stCondLst>
                              <p:cond delay="0"/>
                            </p:stCondLst>
                            <p:childTnLst>
                              <p:par>
                                <p:cTn id="50" presetID="21" presetClass="entr" presetSubtype="1" fill="hold" grpId="0" nodeType="click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wheel(1)">
                                      <p:cBhvr>
                                        <p:cTn id="52"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5" grpId="0" animBg="1"/>
      <p:bldP spid="1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86462"/>
            <a:ext cx="8790639" cy="5859910"/>
          </a:xfrm>
          <a:prstGeom prst="rect">
            <a:avLst/>
          </a:prstGeom>
        </p:spPr>
      </p:pic>
      <p:sp>
        <p:nvSpPr>
          <p:cNvPr id="4" name="Rectangle 3">
            <a:extLst>
              <a:ext uri="{FF2B5EF4-FFF2-40B4-BE49-F238E27FC236}">
                <a16:creationId xmlns:a16="http://schemas.microsoft.com/office/drawing/2014/main" id="{F6649C3A-3028-1045-9050-8B4D037870AD}"/>
              </a:ext>
            </a:extLst>
          </p:cNvPr>
          <p:cNvSpPr/>
          <p:nvPr/>
        </p:nvSpPr>
        <p:spPr>
          <a:xfrm>
            <a:off x="6989335" y="880873"/>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CONSOLIDATION</a:t>
            </a:r>
          </a:p>
        </p:txBody>
      </p:sp>
    </p:spTree>
    <p:extLst>
      <p:ext uri="{BB962C8B-B14F-4D97-AF65-F5344CB8AC3E}">
        <p14:creationId xmlns:p14="http://schemas.microsoft.com/office/powerpoint/2010/main" val="19388098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46981" y="645000"/>
            <a:ext cx="9927771" cy="1200329"/>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70C0"/>
                </a:solidFill>
              </a:rPr>
              <a:t>Talk to your partner about the technology you would like to have in your house. </a:t>
            </a:r>
          </a:p>
        </p:txBody>
      </p:sp>
      <p:pic>
        <p:nvPicPr>
          <p:cNvPr id="5" name="Picture 4">
            <a:extLst>
              <a:ext uri="{FF2B5EF4-FFF2-40B4-BE49-F238E27FC236}">
                <a16:creationId xmlns:a16="http://schemas.microsoft.com/office/drawing/2014/main" id="{0EB99448-7ACE-4F17-A965-A0C0E3711205}"/>
              </a:ext>
            </a:extLst>
          </p:cNvPr>
          <p:cNvPicPr>
            <a:picLocks noChangeAspect="1"/>
          </p:cNvPicPr>
          <p:nvPr/>
        </p:nvPicPr>
        <p:blipFill>
          <a:blip r:embed="rId2"/>
          <a:stretch>
            <a:fillRect/>
          </a:stretch>
        </p:blipFill>
        <p:spPr>
          <a:xfrm>
            <a:off x="4096353" y="2295165"/>
            <a:ext cx="3429025" cy="3752877"/>
          </a:xfrm>
          <a:prstGeom prst="rect">
            <a:avLst/>
          </a:prstGeom>
        </p:spPr>
      </p:pic>
    </p:spTree>
    <p:extLst>
      <p:ext uri="{BB962C8B-B14F-4D97-AF65-F5344CB8AC3E}">
        <p14:creationId xmlns:p14="http://schemas.microsoft.com/office/powerpoint/2010/main" val="28555525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49CDD6-F809-9618-69F9-586A8FF5C88E}"/>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3BDD7D81-7247-84CD-1E56-B8C674E84FB6}"/>
              </a:ext>
            </a:extLst>
          </p:cNvPr>
          <p:cNvSpPr/>
          <p:nvPr/>
        </p:nvSpPr>
        <p:spPr>
          <a:xfrm>
            <a:off x="2598821" y="539817"/>
            <a:ext cx="4820935" cy="923330"/>
          </a:xfrm>
          <a:prstGeom prst="rect">
            <a:avLst/>
          </a:prstGeom>
        </p:spPr>
        <p:txBody>
          <a:bodyPr wrap="none">
            <a:spAutoFit/>
          </a:bodyPr>
          <a:lstStyle/>
          <a:p>
            <a:r>
              <a:rPr lang="en-US" sz="5400" b="1">
                <a:solidFill>
                  <a:srgbClr val="7030A0"/>
                </a:solidFill>
                <a:ea typeface="Times New Roman" panose="02020603050405020304" pitchFamily="18" charset="0"/>
              </a:rPr>
              <a:t>Sample answers</a:t>
            </a:r>
            <a:endParaRPr lang="en-US" sz="5400" b="1" dirty="0">
              <a:solidFill>
                <a:srgbClr val="7030A0"/>
              </a:solidFill>
            </a:endParaRPr>
          </a:p>
        </p:txBody>
      </p:sp>
      <p:sp>
        <p:nvSpPr>
          <p:cNvPr id="3" name="Rectangle 2">
            <a:extLst>
              <a:ext uri="{FF2B5EF4-FFF2-40B4-BE49-F238E27FC236}">
                <a16:creationId xmlns:a16="http://schemas.microsoft.com/office/drawing/2014/main" id="{EACC8505-17ED-F2B8-75A7-DAD5F4AF1689}"/>
              </a:ext>
            </a:extLst>
          </p:cNvPr>
          <p:cNvSpPr/>
          <p:nvPr/>
        </p:nvSpPr>
        <p:spPr>
          <a:xfrm>
            <a:off x="288715" y="1463147"/>
            <a:ext cx="11762113" cy="1200329"/>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algn="l"/>
            <a:r>
              <a:rPr lang="en-US" sz="3600" i="0" dirty="0">
                <a:solidFill>
                  <a:schemeClr val="accent5">
                    <a:lumMod val="75000"/>
                  </a:schemeClr>
                </a:solidFill>
                <a:effectLst/>
              </a:rPr>
              <a:t>I would like </a:t>
            </a:r>
            <a:r>
              <a:rPr lang="en-US" sz="3600" dirty="0">
                <a:solidFill>
                  <a:schemeClr val="accent5">
                    <a:lumMod val="75000"/>
                  </a:schemeClr>
                </a:solidFill>
              </a:rPr>
              <a:t>my house to have sensors so that I don’t have to turn on or turn off the lights. </a:t>
            </a:r>
            <a:endParaRPr lang="en-US" sz="3600" i="0" dirty="0">
              <a:solidFill>
                <a:schemeClr val="accent5">
                  <a:lumMod val="75000"/>
                </a:schemeClr>
              </a:solidFill>
              <a:effectLst/>
            </a:endParaRPr>
          </a:p>
        </p:txBody>
      </p:sp>
      <p:sp>
        <p:nvSpPr>
          <p:cNvPr id="8" name="Rectangle 7">
            <a:extLst>
              <a:ext uri="{FF2B5EF4-FFF2-40B4-BE49-F238E27FC236}">
                <a16:creationId xmlns:a16="http://schemas.microsoft.com/office/drawing/2014/main" id="{949C6B1F-8A9D-2E30-23EE-60FF8F9C242E}"/>
              </a:ext>
            </a:extLst>
          </p:cNvPr>
          <p:cNvSpPr/>
          <p:nvPr/>
        </p:nvSpPr>
        <p:spPr>
          <a:xfrm>
            <a:off x="214943" y="2999495"/>
            <a:ext cx="11762113" cy="1200329"/>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dirty="0">
                <a:solidFill>
                  <a:schemeClr val="accent2">
                    <a:lumMod val="75000"/>
                  </a:schemeClr>
                </a:solidFill>
              </a:rPr>
              <a:t>I would like my kitchen to have  voice assistants that can control all the smart appliances.</a:t>
            </a:r>
          </a:p>
        </p:txBody>
      </p:sp>
      <p:sp>
        <p:nvSpPr>
          <p:cNvPr id="9" name="Rectangle 8">
            <a:extLst>
              <a:ext uri="{FF2B5EF4-FFF2-40B4-BE49-F238E27FC236}">
                <a16:creationId xmlns:a16="http://schemas.microsoft.com/office/drawing/2014/main" id="{5EC24D35-C00E-724A-FD72-72ED2DFF009C}"/>
              </a:ext>
            </a:extLst>
          </p:cNvPr>
          <p:cNvSpPr/>
          <p:nvPr/>
        </p:nvSpPr>
        <p:spPr>
          <a:xfrm>
            <a:off x="214942" y="4535843"/>
            <a:ext cx="11762113" cy="1200329"/>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dirty="0">
                <a:solidFill>
                  <a:schemeClr val="accent6">
                    <a:lumMod val="50000"/>
                  </a:schemeClr>
                </a:solidFill>
              </a:rPr>
              <a:t>I would like to  solar panels that generate electricity for the whole house.</a:t>
            </a:r>
          </a:p>
        </p:txBody>
      </p:sp>
    </p:spTree>
    <p:extLst>
      <p:ext uri="{BB962C8B-B14F-4D97-AF65-F5344CB8AC3E}">
        <p14:creationId xmlns:p14="http://schemas.microsoft.com/office/powerpoint/2010/main" val="3118716488"/>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80">
                                          <p:stCondLst>
                                            <p:cond delay="0"/>
                                          </p:stCondLst>
                                        </p:cTn>
                                        <p:tgtEl>
                                          <p:spTgt spid="9"/>
                                        </p:tgtEl>
                                      </p:cBhvr>
                                    </p:animEffect>
                                    <p:anim calcmode="lin" valueType="num">
                                      <p:cBhvr>
                                        <p:cTn id="13"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8" dur="26">
                                          <p:stCondLst>
                                            <p:cond delay="650"/>
                                          </p:stCondLst>
                                        </p:cTn>
                                        <p:tgtEl>
                                          <p:spTgt spid="9"/>
                                        </p:tgtEl>
                                      </p:cBhvr>
                                      <p:to x="100000" y="60000"/>
                                    </p:animScale>
                                    <p:animScale>
                                      <p:cBhvr>
                                        <p:cTn id="19" dur="166" decel="50000">
                                          <p:stCondLst>
                                            <p:cond delay="676"/>
                                          </p:stCondLst>
                                        </p:cTn>
                                        <p:tgtEl>
                                          <p:spTgt spid="9"/>
                                        </p:tgtEl>
                                      </p:cBhvr>
                                      <p:to x="100000" y="100000"/>
                                    </p:animScale>
                                    <p:animScale>
                                      <p:cBhvr>
                                        <p:cTn id="20" dur="26">
                                          <p:stCondLst>
                                            <p:cond delay="1312"/>
                                          </p:stCondLst>
                                        </p:cTn>
                                        <p:tgtEl>
                                          <p:spTgt spid="9"/>
                                        </p:tgtEl>
                                      </p:cBhvr>
                                      <p:to x="100000" y="80000"/>
                                    </p:animScale>
                                    <p:animScale>
                                      <p:cBhvr>
                                        <p:cTn id="21" dur="166" decel="50000">
                                          <p:stCondLst>
                                            <p:cond delay="1338"/>
                                          </p:stCondLst>
                                        </p:cTn>
                                        <p:tgtEl>
                                          <p:spTgt spid="9"/>
                                        </p:tgtEl>
                                      </p:cBhvr>
                                      <p:to x="100000" y="100000"/>
                                    </p:animScale>
                                    <p:animScale>
                                      <p:cBhvr>
                                        <p:cTn id="22" dur="26">
                                          <p:stCondLst>
                                            <p:cond delay="1642"/>
                                          </p:stCondLst>
                                        </p:cTn>
                                        <p:tgtEl>
                                          <p:spTgt spid="9"/>
                                        </p:tgtEl>
                                      </p:cBhvr>
                                      <p:to x="100000" y="90000"/>
                                    </p:animScale>
                                    <p:animScale>
                                      <p:cBhvr>
                                        <p:cTn id="23" dur="166" decel="50000">
                                          <p:stCondLst>
                                            <p:cond delay="1668"/>
                                          </p:stCondLst>
                                        </p:cTn>
                                        <p:tgtEl>
                                          <p:spTgt spid="9"/>
                                        </p:tgtEl>
                                      </p:cBhvr>
                                      <p:to x="100000" y="100000"/>
                                    </p:animScale>
                                    <p:animScale>
                                      <p:cBhvr>
                                        <p:cTn id="24" dur="26">
                                          <p:stCondLst>
                                            <p:cond delay="1808"/>
                                          </p:stCondLst>
                                        </p:cTn>
                                        <p:tgtEl>
                                          <p:spTgt spid="9"/>
                                        </p:tgtEl>
                                      </p:cBhvr>
                                      <p:to x="100000" y="95000"/>
                                    </p:animScale>
                                    <p:animScale>
                                      <p:cBhvr>
                                        <p:cTn id="25"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692" y="478706"/>
            <a:ext cx="8654195" cy="5900588"/>
          </a:xfrm>
          <a:prstGeom prst="rect">
            <a:avLst/>
          </a:prstGeom>
        </p:spPr>
      </p:pic>
      <p:sp>
        <p:nvSpPr>
          <p:cNvPr id="5" name="Rectangle 4">
            <a:extLst>
              <a:ext uri="{FF2B5EF4-FFF2-40B4-BE49-F238E27FC236}">
                <a16:creationId xmlns:a16="http://schemas.microsoft.com/office/drawing/2014/main" id="{F6649C3A-3028-1045-9050-8B4D037870AD}"/>
              </a:ext>
            </a:extLst>
          </p:cNvPr>
          <p:cNvSpPr/>
          <p:nvPr/>
        </p:nvSpPr>
        <p:spPr>
          <a:xfrm>
            <a:off x="6989335" y="880873"/>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WRAP-UP</a:t>
            </a:r>
          </a:p>
        </p:txBody>
      </p:sp>
    </p:spTree>
    <p:extLst>
      <p:ext uri="{BB962C8B-B14F-4D97-AF65-F5344CB8AC3E}">
        <p14:creationId xmlns:p14="http://schemas.microsoft.com/office/powerpoint/2010/main" val="21836091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70091"/>
            <a:ext cx="8784771" cy="5855916"/>
          </a:xfrm>
          <a:prstGeom prst="rect">
            <a:avLst/>
          </a:prstGeom>
        </p:spPr>
      </p:pic>
      <p:sp>
        <p:nvSpPr>
          <p:cNvPr id="7" name="Rectangle 6">
            <a:extLst>
              <a:ext uri="{FF2B5EF4-FFF2-40B4-BE49-F238E27FC236}">
                <a16:creationId xmlns:a16="http://schemas.microsoft.com/office/drawing/2014/main" id="{BA386DE9-345A-400C-B2BB-B32B155C2C38}"/>
              </a:ext>
            </a:extLst>
          </p:cNvPr>
          <p:cNvSpPr/>
          <p:nvPr/>
        </p:nvSpPr>
        <p:spPr>
          <a:xfrm>
            <a:off x="8124825" y="552140"/>
            <a:ext cx="4026834"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a:solidFill>
                  <a:schemeClr val="accent6">
                    <a:lumMod val="75000"/>
                  </a:schemeClr>
                </a:solidFill>
              </a:rPr>
              <a:t>WARM-UP</a:t>
            </a:r>
            <a:endParaRPr lang="en-US" sz="5400" b="1" dirty="0">
              <a:solidFill>
                <a:schemeClr val="accent6">
                  <a:lumMod val="75000"/>
                </a:schemeClr>
              </a:solidFill>
            </a:endParaRPr>
          </a:p>
        </p:txBody>
      </p:sp>
    </p:spTree>
    <p:extLst>
      <p:ext uri="{BB962C8B-B14F-4D97-AF65-F5344CB8AC3E}">
        <p14:creationId xmlns:p14="http://schemas.microsoft.com/office/powerpoint/2010/main" val="1872779487"/>
      </p:ext>
    </p:extLst>
  </p:cSld>
  <p:clrMapOvr>
    <a:masterClrMapping/>
  </p:clrMapOvr>
  <p:transition spd="med">
    <p:split orient="vert"/>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02559" y="353146"/>
            <a:ext cx="4276107" cy="923330"/>
          </a:xfrm>
          <a:prstGeom prst="rect">
            <a:avLst/>
          </a:prstGeom>
        </p:spPr>
        <p:txBody>
          <a:bodyPr wrap="none">
            <a:spAutoFit/>
          </a:bodyPr>
          <a:lstStyle/>
          <a:p>
            <a:r>
              <a:rPr lang="en-US" sz="5400" b="1" dirty="0">
                <a:solidFill>
                  <a:srgbClr val="FF0000"/>
                </a:solidFill>
              </a:rPr>
              <a:t>Today’s lesson</a:t>
            </a:r>
          </a:p>
        </p:txBody>
      </p:sp>
      <p:sp>
        <p:nvSpPr>
          <p:cNvPr id="5" name="Rectangle 4"/>
          <p:cNvSpPr/>
          <p:nvPr/>
        </p:nvSpPr>
        <p:spPr>
          <a:xfrm>
            <a:off x="602559" y="1276476"/>
            <a:ext cx="11101761" cy="3330464"/>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a:lnSpc>
                <a:spcPct val="150000"/>
              </a:lnSpc>
            </a:pPr>
            <a:r>
              <a:rPr lang="en-US" sz="3600" b="1" i="1" dirty="0">
                <a:solidFill>
                  <a:schemeClr val="accent5">
                    <a:lumMod val="75000"/>
                  </a:schemeClr>
                </a:solidFill>
                <a:highlight>
                  <a:srgbClr val="FFFF00"/>
                </a:highlight>
              </a:rPr>
              <a:t>Vocabulary:</a:t>
            </a:r>
          </a:p>
          <a:p>
            <a:pPr>
              <a:lnSpc>
                <a:spcPct val="150000"/>
              </a:lnSpc>
            </a:pPr>
            <a:r>
              <a:rPr lang="en-US" sz="3600" i="1" dirty="0">
                <a:solidFill>
                  <a:schemeClr val="accent5">
                    <a:lumMod val="75000"/>
                  </a:schemeClr>
                </a:solidFill>
              </a:rPr>
              <a:t>- review the target language learned in the unit.</a:t>
            </a:r>
          </a:p>
          <a:p>
            <a:pPr>
              <a:lnSpc>
                <a:spcPct val="150000"/>
              </a:lnSpc>
            </a:pPr>
            <a:r>
              <a:rPr lang="en-US" sz="3600" b="1" i="1" dirty="0">
                <a:solidFill>
                  <a:schemeClr val="accent5">
                    <a:lumMod val="75000"/>
                  </a:schemeClr>
                </a:solidFill>
                <a:highlight>
                  <a:srgbClr val="FFFF00"/>
                </a:highlight>
              </a:rPr>
              <a:t>Listening &amp; Reading: </a:t>
            </a:r>
          </a:p>
          <a:p>
            <a:pPr>
              <a:lnSpc>
                <a:spcPct val="150000"/>
              </a:lnSpc>
            </a:pPr>
            <a:r>
              <a:rPr lang="en-US" sz="3600" i="1" dirty="0">
                <a:solidFill>
                  <a:schemeClr val="accent5">
                    <a:lumMod val="75000"/>
                  </a:schemeClr>
                </a:solidFill>
              </a:rPr>
              <a:t>- practice test-taking skills.</a:t>
            </a:r>
          </a:p>
        </p:txBody>
      </p:sp>
    </p:spTree>
    <p:extLst>
      <p:ext uri="{BB962C8B-B14F-4D97-AF65-F5344CB8AC3E}">
        <p14:creationId xmlns:p14="http://schemas.microsoft.com/office/powerpoint/2010/main" val="2781470669"/>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wipe(down)">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wipe(down)">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barn(inVertical)">
                                      <p:cBhvr>
                                        <p:cTn id="17"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3052" y="693071"/>
            <a:ext cx="3362267" cy="923330"/>
          </a:xfrm>
          <a:prstGeom prst="rect">
            <a:avLst/>
          </a:prstGeom>
        </p:spPr>
        <p:txBody>
          <a:bodyPr wrap="none">
            <a:spAutoFit/>
          </a:bodyPr>
          <a:lstStyle/>
          <a:p>
            <a:r>
              <a:rPr lang="en-US" sz="5400" b="1" dirty="0">
                <a:solidFill>
                  <a:srgbClr val="FF0000"/>
                </a:solidFill>
              </a:rPr>
              <a:t>Homework</a:t>
            </a:r>
          </a:p>
        </p:txBody>
      </p:sp>
      <p:sp>
        <p:nvSpPr>
          <p:cNvPr id="5" name="Rectangle 4"/>
          <p:cNvSpPr/>
          <p:nvPr/>
        </p:nvSpPr>
        <p:spPr>
          <a:xfrm>
            <a:off x="333052" y="1734681"/>
            <a:ext cx="11764213" cy="3330464"/>
          </a:xfrm>
          <a:prstGeom prst="rect">
            <a:avLst/>
          </a:prstGeom>
          <a:solidFill>
            <a:schemeClr val="bg1"/>
          </a:solidFill>
          <a:ln>
            <a:noFill/>
          </a:ln>
          <a:effectLst>
            <a:outerShdw blurRad="50800" dist="38100" dir="5400000" algn="t" rotWithShape="0">
              <a:prstClr val="black">
                <a:alpha val="40000"/>
              </a:prstClr>
            </a:outerShdw>
          </a:effectLst>
        </p:spPr>
        <p:txBody>
          <a:bodyPr wrap="square" lIns="91440" tIns="45720" rIns="91440" bIns="45720" anchor="t">
            <a:spAutoFit/>
          </a:bodyPr>
          <a:lstStyle/>
          <a:p>
            <a:pPr marL="571500" indent="-571500">
              <a:lnSpc>
                <a:spcPct val="150000"/>
              </a:lnSpc>
              <a:buFontTx/>
              <a:buChar char="-"/>
            </a:pPr>
            <a:r>
              <a:rPr lang="en-US" sz="3600" i="1" dirty="0">
                <a:solidFill>
                  <a:schemeClr val="accent1">
                    <a:lumMod val="75000"/>
                  </a:schemeClr>
                </a:solidFill>
              </a:rPr>
              <a:t>Review new words to describe living environment</a:t>
            </a:r>
          </a:p>
          <a:p>
            <a:pPr marL="571500" indent="-571500">
              <a:lnSpc>
                <a:spcPct val="150000"/>
              </a:lnSpc>
              <a:buFontTx/>
              <a:buChar char="-"/>
            </a:pPr>
            <a:r>
              <a:rPr lang="en-US" sz="3600" i="1" dirty="0">
                <a:solidFill>
                  <a:schemeClr val="accent1">
                    <a:lumMod val="75000"/>
                  </a:schemeClr>
                </a:solidFill>
              </a:rPr>
              <a:t>Make sentences using the new words in SB</a:t>
            </a:r>
          </a:p>
          <a:p>
            <a:pPr marL="571500" indent="-571500">
              <a:lnSpc>
                <a:spcPct val="150000"/>
              </a:lnSpc>
              <a:buFontTx/>
              <a:buChar char="-"/>
            </a:pPr>
            <a:r>
              <a:rPr lang="en-US" sz="3600" i="1" dirty="0">
                <a:solidFill>
                  <a:schemeClr val="accent1">
                    <a:lumMod val="75000"/>
                  </a:schemeClr>
                </a:solidFill>
              </a:rPr>
              <a:t>Prepare for the next lesson (Review Unit 3, pages 93 &amp; 94</a:t>
            </a:r>
          </a:p>
          <a:p>
            <a:pPr marL="571500" indent="-571500">
              <a:lnSpc>
                <a:spcPct val="150000"/>
              </a:lnSpc>
              <a:buFontTx/>
              <a:buChar char="-"/>
            </a:pPr>
            <a:r>
              <a:rPr lang="en-US" sz="3600" i="1" dirty="0">
                <a:solidFill>
                  <a:schemeClr val="accent1">
                    <a:lumMod val="75000"/>
                  </a:schemeClr>
                </a:solidFill>
              </a:rPr>
              <a:t>Play the consolidation games on </a:t>
            </a:r>
            <a:r>
              <a:rPr lang="en-US" sz="3600" i="1" dirty="0">
                <a:solidFill>
                  <a:schemeClr val="accent1">
                    <a:lumMod val="75000"/>
                  </a:schemeClr>
                </a:solidFill>
                <a:hlinkClick r:id="rId2">
                  <a:extLst>
                    <a:ext uri="{A12FA001-AC4F-418D-AE19-62706E023703}">
                      <ahyp:hlinkClr xmlns:ahyp="http://schemas.microsoft.com/office/drawing/2018/hyperlinkcolor" val="tx"/>
                    </a:ext>
                  </a:extLst>
                </a:hlinkClick>
              </a:rPr>
              <a:t>www.eduhome.com.vn</a:t>
            </a:r>
            <a:r>
              <a:rPr lang="en-US" sz="3600" i="1" dirty="0">
                <a:solidFill>
                  <a:schemeClr val="accent1">
                    <a:lumMod val="75000"/>
                  </a:schemeClr>
                </a:solidFill>
              </a:rPr>
              <a:t> </a:t>
            </a:r>
          </a:p>
        </p:txBody>
      </p:sp>
    </p:spTree>
    <p:extLst>
      <p:ext uri="{BB962C8B-B14F-4D97-AF65-F5344CB8AC3E}">
        <p14:creationId xmlns:p14="http://schemas.microsoft.com/office/powerpoint/2010/main" val="4125832061"/>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heel(1)">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heel(1)">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heel(1)">
                                      <p:cBhvr>
                                        <p:cTn id="17" dur="20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heel(1)">
                                      <p:cBhvr>
                                        <p:cTn id="22" dur="20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9">
            <a:extLst>
              <a:ext uri="{FF2B5EF4-FFF2-40B4-BE49-F238E27FC236}">
                <a16:creationId xmlns:a16="http://schemas.microsoft.com/office/drawing/2014/main" id="{C1AE92E2-D3C2-D442-B076-E384D7056C45}"/>
              </a:ext>
            </a:extLst>
          </p:cNvPr>
          <p:cNvSpPr txBox="1"/>
          <p:nvPr/>
        </p:nvSpPr>
        <p:spPr>
          <a:xfrm>
            <a:off x="11126761" y="-52937"/>
            <a:ext cx="997389" cy="369332"/>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1" dirty="0">
                <a:solidFill>
                  <a:schemeClr val="bg1"/>
                </a:solidFill>
              </a:rPr>
              <a:t>Lesson 3</a:t>
            </a: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6805" b="7188"/>
          <a:stretch/>
        </p:blipFill>
        <p:spPr>
          <a:xfrm>
            <a:off x="0" y="-52937"/>
            <a:ext cx="12382500" cy="7099300"/>
          </a:xfrm>
          <a:prstGeom prst="rect">
            <a:avLst/>
          </a:prstGeom>
        </p:spPr>
      </p:pic>
      <p:sp>
        <p:nvSpPr>
          <p:cNvPr id="6" name="TextBox 5"/>
          <p:cNvSpPr txBox="1"/>
          <p:nvPr/>
        </p:nvSpPr>
        <p:spPr>
          <a:xfrm>
            <a:off x="3111500" y="5575300"/>
            <a:ext cx="6451600" cy="646331"/>
          </a:xfrm>
          <a:prstGeom prst="rect">
            <a:avLst/>
          </a:prstGeom>
          <a:noFill/>
        </p:spPr>
        <p:txBody>
          <a:bodyPr wrap="square" rtlCol="0">
            <a:spAutoFit/>
          </a:bodyPr>
          <a:lstStyle/>
          <a:p>
            <a:r>
              <a:rPr lang="en-US" sz="3600" dirty="0">
                <a:solidFill>
                  <a:srgbClr val="0070C0"/>
                </a:solidFill>
              </a:rPr>
              <a:t>Stay positive and have a nice day!</a:t>
            </a:r>
            <a:endParaRPr lang="en-US" dirty="0">
              <a:solidFill>
                <a:srgbClr val="0070C0"/>
              </a:solidFill>
            </a:endParaRPr>
          </a:p>
        </p:txBody>
      </p:sp>
    </p:spTree>
    <p:extLst>
      <p:ext uri="{BB962C8B-B14F-4D97-AF65-F5344CB8AC3E}">
        <p14:creationId xmlns:p14="http://schemas.microsoft.com/office/powerpoint/2010/main" val="2782761131"/>
      </p:ext>
    </p:extLst>
  </p:cSld>
  <p:clrMapOvr>
    <a:masterClrMapping/>
  </p:clrMapOvr>
  <p:transition spd="med">
    <p:split orient="ver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56DF9C-1586-BC33-655D-2A57900DAE6B}"/>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1639FF8F-D97F-1F8B-EB75-AA61EDA339B2}"/>
              </a:ext>
            </a:extLst>
          </p:cNvPr>
          <p:cNvSpPr txBox="1"/>
          <p:nvPr/>
        </p:nvSpPr>
        <p:spPr>
          <a:xfrm>
            <a:off x="275207" y="612844"/>
            <a:ext cx="12083047" cy="5823454"/>
          </a:xfrm>
          <a:prstGeom prst="rect">
            <a:avLst/>
          </a:prstGeom>
          <a:noFill/>
        </p:spPr>
        <p:txBody>
          <a:bodyPr wrap="square" rtlCol="0">
            <a:spAutoFit/>
          </a:bodyPr>
          <a:lstStyle/>
          <a:p>
            <a:pPr>
              <a:lnSpc>
                <a:spcPct val="150000"/>
              </a:lnSpc>
            </a:pPr>
            <a:r>
              <a:rPr lang="en-US" sz="3600" dirty="0">
                <a:highlight>
                  <a:srgbClr val="FFFF00"/>
                </a:highlight>
              </a:rPr>
              <a:t>COMPETITION TIME:</a:t>
            </a:r>
          </a:p>
          <a:p>
            <a:pPr marL="285750" indent="-285750">
              <a:lnSpc>
                <a:spcPct val="150000"/>
              </a:lnSpc>
              <a:buFont typeface="Wingdings" panose="05000000000000000000" pitchFamily="2" charset="2"/>
              <a:buChar char="q"/>
            </a:pPr>
            <a:r>
              <a:rPr lang="en-US" sz="3600" dirty="0"/>
              <a:t>Create groups/teams of 3 students.</a:t>
            </a:r>
          </a:p>
          <a:p>
            <a:pPr marL="285750" indent="-285750">
              <a:lnSpc>
                <a:spcPct val="150000"/>
              </a:lnSpc>
              <a:buFont typeface="Wingdings" panose="05000000000000000000" pitchFamily="2" charset="2"/>
              <a:buChar char="q"/>
            </a:pPr>
            <a:r>
              <a:rPr lang="en-US" sz="3600" dirty="0"/>
              <a:t>You will be given some words with letters in incorrect order.</a:t>
            </a:r>
          </a:p>
          <a:p>
            <a:pPr marL="285750" indent="-285750">
              <a:lnSpc>
                <a:spcPct val="150000"/>
              </a:lnSpc>
              <a:buFont typeface="Wingdings" panose="05000000000000000000" pitchFamily="2" charset="2"/>
              <a:buChar char="q"/>
            </a:pPr>
            <a:r>
              <a:rPr lang="en-US" sz="3600" dirty="0"/>
              <a:t>You will work in group to unscramble the words.</a:t>
            </a:r>
          </a:p>
          <a:p>
            <a:pPr marL="285750" indent="-285750">
              <a:lnSpc>
                <a:spcPct val="150000"/>
              </a:lnSpc>
              <a:buFont typeface="Wingdings" panose="05000000000000000000" pitchFamily="2" charset="2"/>
              <a:buChar char="q"/>
            </a:pPr>
            <a:r>
              <a:rPr lang="en-US" sz="3600" dirty="0"/>
              <a:t>You will use the numbered letters to find out the secret word.</a:t>
            </a:r>
          </a:p>
          <a:p>
            <a:pPr marL="285750" indent="-285750">
              <a:lnSpc>
                <a:spcPct val="150000"/>
              </a:lnSpc>
              <a:buFont typeface="Wingdings" panose="05000000000000000000" pitchFamily="2" charset="2"/>
              <a:buChar char="q"/>
            </a:pPr>
            <a:r>
              <a:rPr lang="en-US" sz="3600" dirty="0"/>
              <a:t>The team(s) with the most correct answers win (s).</a:t>
            </a:r>
          </a:p>
          <a:p>
            <a:pPr marL="285750" indent="-285750">
              <a:lnSpc>
                <a:spcPct val="150000"/>
              </a:lnSpc>
              <a:buFont typeface="Wingdings" panose="05000000000000000000" pitchFamily="2" charset="2"/>
              <a:buChar char="q"/>
            </a:pPr>
            <a:r>
              <a:rPr lang="en-US" sz="3600" dirty="0"/>
              <a:t>Time limit: 5 minutes</a:t>
            </a:r>
          </a:p>
        </p:txBody>
      </p:sp>
    </p:spTree>
    <p:extLst>
      <p:ext uri="{BB962C8B-B14F-4D97-AF65-F5344CB8AC3E}">
        <p14:creationId xmlns:p14="http://schemas.microsoft.com/office/powerpoint/2010/main" val="1825314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Effect transition="in" filter="fade">
                                      <p:cBhvr>
                                        <p:cTn id="7" dur="1000"/>
                                        <p:tgtEl>
                                          <p:spTgt spid="6">
                                            <p:txEl>
                                              <p:pRg st="2" end="2"/>
                                            </p:txEl>
                                          </p:spTgt>
                                        </p:tgtEl>
                                      </p:cBhvr>
                                    </p:animEffect>
                                    <p:anim calcmode="lin" valueType="num">
                                      <p:cBhvr>
                                        <p:cTn id="8"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3" end="3"/>
                                            </p:txEl>
                                          </p:spTgt>
                                        </p:tgtEl>
                                        <p:attrNameLst>
                                          <p:attrName>style.visibility</p:attrName>
                                        </p:attrNameLst>
                                      </p:cBhvr>
                                      <p:to>
                                        <p:strVal val="visible"/>
                                      </p:to>
                                    </p:set>
                                    <p:animEffect transition="in" filter="fade">
                                      <p:cBhvr>
                                        <p:cTn id="14" dur="1000"/>
                                        <p:tgtEl>
                                          <p:spTgt spid="6">
                                            <p:txEl>
                                              <p:pRg st="3" end="3"/>
                                            </p:txEl>
                                          </p:spTgt>
                                        </p:tgtEl>
                                      </p:cBhvr>
                                    </p:animEffect>
                                    <p:anim calcmode="lin" valueType="num">
                                      <p:cBhvr>
                                        <p:cTn id="15"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4" end="4"/>
                                            </p:txEl>
                                          </p:spTgt>
                                        </p:tgtEl>
                                        <p:attrNameLst>
                                          <p:attrName>style.visibility</p:attrName>
                                        </p:attrNameLst>
                                      </p:cBhvr>
                                      <p:to>
                                        <p:strVal val="visible"/>
                                      </p:to>
                                    </p:set>
                                    <p:animEffect transition="in" filter="fade">
                                      <p:cBhvr>
                                        <p:cTn id="21" dur="1000"/>
                                        <p:tgtEl>
                                          <p:spTgt spid="6">
                                            <p:txEl>
                                              <p:pRg st="4" end="4"/>
                                            </p:txEl>
                                          </p:spTgt>
                                        </p:tgtEl>
                                      </p:cBhvr>
                                    </p:animEffect>
                                    <p:anim calcmode="lin" valueType="num">
                                      <p:cBhvr>
                                        <p:cTn id="22"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6">
                                            <p:txEl>
                                              <p:pRg st="5" end="5"/>
                                            </p:txEl>
                                          </p:spTgt>
                                        </p:tgtEl>
                                        <p:attrNameLst>
                                          <p:attrName>style.visibility</p:attrName>
                                        </p:attrNameLst>
                                      </p:cBhvr>
                                      <p:to>
                                        <p:strVal val="visible"/>
                                      </p:to>
                                    </p:set>
                                    <p:animEffect transition="in" filter="wipe(down)">
                                      <p:cBhvr>
                                        <p:cTn id="28" dur="500"/>
                                        <p:tgtEl>
                                          <p:spTgt spid="6">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6">
                                            <p:txEl>
                                              <p:pRg st="6" end="6"/>
                                            </p:txEl>
                                          </p:spTgt>
                                        </p:tgtEl>
                                        <p:attrNameLst>
                                          <p:attrName>style.visibility</p:attrName>
                                        </p:attrNameLst>
                                      </p:cBhvr>
                                      <p:to>
                                        <p:strVal val="visible"/>
                                      </p:to>
                                    </p:set>
                                    <p:animEffect transition="in" filter="barn(inVertical)">
                                      <p:cBhvr>
                                        <p:cTn id="33"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A012F73-9EEC-8331-4022-1B5ED47EB9BB}"/>
              </a:ext>
            </a:extLst>
          </p:cNvPr>
          <p:cNvSpPr txBox="1"/>
          <p:nvPr/>
        </p:nvSpPr>
        <p:spPr>
          <a:xfrm>
            <a:off x="184727" y="550636"/>
            <a:ext cx="5153891" cy="1754326"/>
          </a:xfrm>
          <a:prstGeom prst="rect">
            <a:avLst/>
          </a:prstGeom>
          <a:noFill/>
        </p:spPr>
        <p:txBody>
          <a:bodyPr wrap="square">
            <a:spAutoFit/>
          </a:bodyPr>
          <a:lstStyle/>
          <a:p>
            <a:r>
              <a:rPr lang="en-US" sz="3600" b="1" dirty="0">
                <a:solidFill>
                  <a:prstClr val="black"/>
                </a:solidFill>
                <a:latin typeface="Calibri" panose="020F0502020204030204"/>
              </a:rPr>
              <a:t>U</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nscramble</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the following words and find the secret word.</a:t>
            </a:r>
          </a:p>
        </p:txBody>
      </p:sp>
      <p:pic>
        <p:nvPicPr>
          <p:cNvPr id="5" name="Picture 4">
            <a:extLst>
              <a:ext uri="{FF2B5EF4-FFF2-40B4-BE49-F238E27FC236}">
                <a16:creationId xmlns:a16="http://schemas.microsoft.com/office/drawing/2014/main" id="{72005C10-ACED-57E4-8517-F6F65E21DC95}"/>
              </a:ext>
            </a:extLst>
          </p:cNvPr>
          <p:cNvPicPr>
            <a:picLocks noChangeAspect="1"/>
          </p:cNvPicPr>
          <p:nvPr/>
        </p:nvPicPr>
        <p:blipFill>
          <a:blip r:embed="rId2"/>
          <a:stretch>
            <a:fillRect/>
          </a:stretch>
        </p:blipFill>
        <p:spPr>
          <a:xfrm>
            <a:off x="6853384" y="509180"/>
            <a:ext cx="4363059" cy="5839640"/>
          </a:xfrm>
          <a:prstGeom prst="rect">
            <a:avLst/>
          </a:prstGeom>
        </p:spPr>
      </p:pic>
      <p:sp>
        <p:nvSpPr>
          <p:cNvPr id="6" name="TextBox 5">
            <a:extLst>
              <a:ext uri="{FF2B5EF4-FFF2-40B4-BE49-F238E27FC236}">
                <a16:creationId xmlns:a16="http://schemas.microsoft.com/office/drawing/2014/main" id="{1EF902FA-AB35-90FA-5732-A1A7071C6059}"/>
              </a:ext>
            </a:extLst>
          </p:cNvPr>
          <p:cNvSpPr txBox="1"/>
          <p:nvPr/>
        </p:nvSpPr>
        <p:spPr>
          <a:xfrm>
            <a:off x="6973455" y="757382"/>
            <a:ext cx="2189018" cy="369332"/>
          </a:xfrm>
          <a:prstGeom prst="rect">
            <a:avLst/>
          </a:prstGeom>
          <a:noFill/>
        </p:spPr>
        <p:txBody>
          <a:bodyPr wrap="square" rtlCol="0">
            <a:spAutoFit/>
          </a:bodyPr>
          <a:lstStyle/>
          <a:p>
            <a:r>
              <a:rPr lang="en-US" b="1" dirty="0">
                <a:solidFill>
                  <a:srgbClr val="FF0000"/>
                </a:solidFill>
              </a:rPr>
              <a:t>T   R    A   F    </a:t>
            </a:r>
            <a:r>
              <a:rPr lang="en-US" b="1" dirty="0" err="1">
                <a:solidFill>
                  <a:srgbClr val="FF0000"/>
                </a:solidFill>
              </a:rPr>
              <a:t>F</a:t>
            </a:r>
            <a:r>
              <a:rPr lang="en-US" b="1" dirty="0">
                <a:solidFill>
                  <a:srgbClr val="FF0000"/>
                </a:solidFill>
              </a:rPr>
              <a:t>     I    C</a:t>
            </a:r>
          </a:p>
        </p:txBody>
      </p:sp>
      <p:sp>
        <p:nvSpPr>
          <p:cNvPr id="7" name="TextBox 6">
            <a:extLst>
              <a:ext uri="{FF2B5EF4-FFF2-40B4-BE49-F238E27FC236}">
                <a16:creationId xmlns:a16="http://schemas.microsoft.com/office/drawing/2014/main" id="{7E70B545-F75F-5594-9819-60C92DE2CF55}"/>
              </a:ext>
            </a:extLst>
          </p:cNvPr>
          <p:cNvSpPr txBox="1"/>
          <p:nvPr/>
        </p:nvSpPr>
        <p:spPr>
          <a:xfrm>
            <a:off x="6973454" y="1495050"/>
            <a:ext cx="3084945" cy="369332"/>
          </a:xfrm>
          <a:prstGeom prst="rect">
            <a:avLst/>
          </a:prstGeom>
          <a:noFill/>
        </p:spPr>
        <p:txBody>
          <a:bodyPr wrap="square" rtlCol="0">
            <a:spAutoFit/>
          </a:bodyPr>
          <a:lstStyle/>
          <a:p>
            <a:r>
              <a:rPr lang="en-US" b="1" dirty="0">
                <a:solidFill>
                  <a:srgbClr val="FF0000"/>
                </a:solidFill>
              </a:rPr>
              <a:t>R   E    S    T    A   U   R    A   N   T</a:t>
            </a:r>
          </a:p>
        </p:txBody>
      </p:sp>
      <p:sp>
        <p:nvSpPr>
          <p:cNvPr id="8" name="TextBox 7">
            <a:extLst>
              <a:ext uri="{FF2B5EF4-FFF2-40B4-BE49-F238E27FC236}">
                <a16:creationId xmlns:a16="http://schemas.microsoft.com/office/drawing/2014/main" id="{3124EC98-7F5C-0E9A-24F6-B4E0A7147AF6}"/>
              </a:ext>
            </a:extLst>
          </p:cNvPr>
          <p:cNvSpPr txBox="1"/>
          <p:nvPr/>
        </p:nvSpPr>
        <p:spPr>
          <a:xfrm>
            <a:off x="6973454" y="2232718"/>
            <a:ext cx="4363059" cy="369332"/>
          </a:xfrm>
          <a:prstGeom prst="rect">
            <a:avLst/>
          </a:prstGeom>
          <a:noFill/>
        </p:spPr>
        <p:txBody>
          <a:bodyPr wrap="square" rtlCol="0">
            <a:spAutoFit/>
          </a:bodyPr>
          <a:lstStyle/>
          <a:p>
            <a:r>
              <a:rPr lang="en-US" b="1" dirty="0">
                <a:solidFill>
                  <a:srgbClr val="FF0000"/>
                </a:solidFill>
              </a:rPr>
              <a:t>S   W   I    M  </a:t>
            </a:r>
            <a:r>
              <a:rPr lang="en-US" b="1" dirty="0" err="1">
                <a:solidFill>
                  <a:srgbClr val="FF0000"/>
                </a:solidFill>
              </a:rPr>
              <a:t>M</a:t>
            </a:r>
            <a:r>
              <a:rPr lang="en-US" b="1" dirty="0">
                <a:solidFill>
                  <a:srgbClr val="FF0000"/>
                </a:solidFill>
              </a:rPr>
              <a:t>   I    N    G         P   O   </a:t>
            </a:r>
            <a:r>
              <a:rPr lang="en-US" b="1" dirty="0" err="1">
                <a:solidFill>
                  <a:srgbClr val="FF0000"/>
                </a:solidFill>
              </a:rPr>
              <a:t>O</a:t>
            </a:r>
            <a:r>
              <a:rPr lang="en-US" b="1" dirty="0">
                <a:solidFill>
                  <a:srgbClr val="FF0000"/>
                </a:solidFill>
              </a:rPr>
              <a:t>    L </a:t>
            </a:r>
          </a:p>
        </p:txBody>
      </p:sp>
      <p:sp>
        <p:nvSpPr>
          <p:cNvPr id="9" name="TextBox 8">
            <a:extLst>
              <a:ext uri="{FF2B5EF4-FFF2-40B4-BE49-F238E27FC236}">
                <a16:creationId xmlns:a16="http://schemas.microsoft.com/office/drawing/2014/main" id="{19BC342F-21C3-7898-AFA7-BCE5BA275E07}"/>
              </a:ext>
            </a:extLst>
          </p:cNvPr>
          <p:cNvSpPr txBox="1"/>
          <p:nvPr/>
        </p:nvSpPr>
        <p:spPr>
          <a:xfrm>
            <a:off x="6973455" y="2970386"/>
            <a:ext cx="4137890" cy="369332"/>
          </a:xfrm>
          <a:prstGeom prst="rect">
            <a:avLst/>
          </a:prstGeom>
          <a:noFill/>
        </p:spPr>
        <p:txBody>
          <a:bodyPr wrap="square" rtlCol="0">
            <a:spAutoFit/>
          </a:bodyPr>
          <a:lstStyle/>
          <a:p>
            <a:r>
              <a:rPr lang="en-US" b="1" dirty="0">
                <a:solidFill>
                  <a:srgbClr val="FF0000"/>
                </a:solidFill>
              </a:rPr>
              <a:t>N   E    I    G    H   B   O   R    H   O   </a:t>
            </a:r>
            <a:r>
              <a:rPr lang="en-US" b="1" dirty="0" err="1">
                <a:solidFill>
                  <a:srgbClr val="FF0000"/>
                </a:solidFill>
              </a:rPr>
              <a:t>O</a:t>
            </a:r>
            <a:r>
              <a:rPr lang="en-US" b="1" dirty="0">
                <a:solidFill>
                  <a:srgbClr val="FF0000"/>
                </a:solidFill>
              </a:rPr>
              <a:t>   D</a:t>
            </a:r>
          </a:p>
        </p:txBody>
      </p:sp>
      <p:sp>
        <p:nvSpPr>
          <p:cNvPr id="10" name="TextBox 9">
            <a:extLst>
              <a:ext uri="{FF2B5EF4-FFF2-40B4-BE49-F238E27FC236}">
                <a16:creationId xmlns:a16="http://schemas.microsoft.com/office/drawing/2014/main" id="{731C865D-A46D-B399-957A-92C07FB01A7E}"/>
              </a:ext>
            </a:extLst>
          </p:cNvPr>
          <p:cNvSpPr txBox="1"/>
          <p:nvPr/>
        </p:nvSpPr>
        <p:spPr>
          <a:xfrm>
            <a:off x="6973453" y="3708054"/>
            <a:ext cx="3168073" cy="369332"/>
          </a:xfrm>
          <a:prstGeom prst="rect">
            <a:avLst/>
          </a:prstGeom>
          <a:noFill/>
        </p:spPr>
        <p:txBody>
          <a:bodyPr wrap="square" rtlCol="0">
            <a:spAutoFit/>
          </a:bodyPr>
          <a:lstStyle/>
          <a:p>
            <a:r>
              <a:rPr lang="en-US" b="1" dirty="0">
                <a:solidFill>
                  <a:srgbClr val="FF0000"/>
                </a:solidFill>
              </a:rPr>
              <a:t>A   P    </a:t>
            </a:r>
            <a:r>
              <a:rPr lang="en-US" b="1" dirty="0" err="1">
                <a:solidFill>
                  <a:srgbClr val="FF0000"/>
                </a:solidFill>
              </a:rPr>
              <a:t>P</a:t>
            </a:r>
            <a:r>
              <a:rPr lang="en-US" b="1" dirty="0">
                <a:solidFill>
                  <a:srgbClr val="FF0000"/>
                </a:solidFill>
              </a:rPr>
              <a:t>    L    I    A   N    C    E</a:t>
            </a:r>
          </a:p>
        </p:txBody>
      </p:sp>
      <p:sp>
        <p:nvSpPr>
          <p:cNvPr id="11" name="TextBox 10">
            <a:extLst>
              <a:ext uri="{FF2B5EF4-FFF2-40B4-BE49-F238E27FC236}">
                <a16:creationId xmlns:a16="http://schemas.microsoft.com/office/drawing/2014/main" id="{D54E360E-BDC0-9091-E669-294A29009F45}"/>
              </a:ext>
            </a:extLst>
          </p:cNvPr>
          <p:cNvSpPr txBox="1"/>
          <p:nvPr/>
        </p:nvSpPr>
        <p:spPr>
          <a:xfrm>
            <a:off x="6973453" y="4438232"/>
            <a:ext cx="3315856" cy="369332"/>
          </a:xfrm>
          <a:prstGeom prst="rect">
            <a:avLst/>
          </a:prstGeom>
          <a:noFill/>
        </p:spPr>
        <p:txBody>
          <a:bodyPr wrap="square" rtlCol="0">
            <a:spAutoFit/>
          </a:bodyPr>
          <a:lstStyle/>
          <a:p>
            <a:r>
              <a:rPr lang="en-US" b="1" dirty="0">
                <a:solidFill>
                  <a:srgbClr val="FF0000"/>
                </a:solidFill>
              </a:rPr>
              <a:t>A   P   A    R    T   M   E   N    T</a:t>
            </a:r>
          </a:p>
        </p:txBody>
      </p:sp>
      <p:sp>
        <p:nvSpPr>
          <p:cNvPr id="12" name="TextBox 11">
            <a:extLst>
              <a:ext uri="{FF2B5EF4-FFF2-40B4-BE49-F238E27FC236}">
                <a16:creationId xmlns:a16="http://schemas.microsoft.com/office/drawing/2014/main" id="{EB7E5884-2752-BCDE-587A-03F990C6E48E}"/>
              </a:ext>
            </a:extLst>
          </p:cNvPr>
          <p:cNvSpPr txBox="1"/>
          <p:nvPr/>
        </p:nvSpPr>
        <p:spPr>
          <a:xfrm>
            <a:off x="6973454" y="5175900"/>
            <a:ext cx="3639128" cy="369332"/>
          </a:xfrm>
          <a:prstGeom prst="rect">
            <a:avLst/>
          </a:prstGeom>
          <a:noFill/>
        </p:spPr>
        <p:txBody>
          <a:bodyPr wrap="square" rtlCol="0">
            <a:spAutoFit/>
          </a:bodyPr>
          <a:lstStyle/>
          <a:p>
            <a:r>
              <a:rPr lang="en-US" b="1" dirty="0">
                <a:solidFill>
                  <a:srgbClr val="FF0000"/>
                </a:solidFill>
              </a:rPr>
              <a:t>E    L    E    C    T   R    I    C    I     T    Y</a:t>
            </a:r>
          </a:p>
        </p:txBody>
      </p:sp>
      <p:sp>
        <p:nvSpPr>
          <p:cNvPr id="13" name="TextBox 12">
            <a:extLst>
              <a:ext uri="{FF2B5EF4-FFF2-40B4-BE49-F238E27FC236}">
                <a16:creationId xmlns:a16="http://schemas.microsoft.com/office/drawing/2014/main" id="{EF8C31C1-C57D-EB79-004D-D7825D082975}"/>
              </a:ext>
            </a:extLst>
          </p:cNvPr>
          <p:cNvSpPr txBox="1"/>
          <p:nvPr/>
        </p:nvSpPr>
        <p:spPr>
          <a:xfrm>
            <a:off x="6973454" y="5909823"/>
            <a:ext cx="2189018" cy="369332"/>
          </a:xfrm>
          <a:prstGeom prst="rect">
            <a:avLst/>
          </a:prstGeom>
          <a:noFill/>
        </p:spPr>
        <p:txBody>
          <a:bodyPr wrap="square" rtlCol="0">
            <a:spAutoFit/>
          </a:bodyPr>
          <a:lstStyle/>
          <a:p>
            <a:r>
              <a:rPr lang="en-US" b="1" dirty="0">
                <a:solidFill>
                  <a:srgbClr val="FF0000"/>
                </a:solidFill>
              </a:rPr>
              <a:t>S   E    N    S   O   R</a:t>
            </a:r>
          </a:p>
        </p:txBody>
      </p:sp>
      <p:sp>
        <p:nvSpPr>
          <p:cNvPr id="14" name="TextBox 13">
            <a:extLst>
              <a:ext uri="{FF2B5EF4-FFF2-40B4-BE49-F238E27FC236}">
                <a16:creationId xmlns:a16="http://schemas.microsoft.com/office/drawing/2014/main" id="{5E1AF39B-6B65-963D-276C-FD7BD26D951D}"/>
              </a:ext>
            </a:extLst>
          </p:cNvPr>
          <p:cNvSpPr txBox="1"/>
          <p:nvPr/>
        </p:nvSpPr>
        <p:spPr>
          <a:xfrm>
            <a:off x="1080655" y="2970386"/>
            <a:ext cx="4165600" cy="646331"/>
          </a:xfrm>
          <a:prstGeom prst="rect">
            <a:avLst/>
          </a:prstGeom>
          <a:noFill/>
        </p:spPr>
        <p:txBody>
          <a:bodyPr wrap="square" rtlCol="0">
            <a:spAutoFit/>
          </a:bodyPr>
          <a:lstStyle/>
          <a:p>
            <a:r>
              <a:rPr lang="en-US" sz="3600" b="1" dirty="0">
                <a:solidFill>
                  <a:srgbClr val="FF0000"/>
                </a:solidFill>
              </a:rPr>
              <a:t>ACCOMMODATION</a:t>
            </a:r>
          </a:p>
        </p:txBody>
      </p:sp>
    </p:spTree>
    <p:extLst>
      <p:ext uri="{BB962C8B-B14F-4D97-AF65-F5344CB8AC3E}">
        <p14:creationId xmlns:p14="http://schemas.microsoft.com/office/powerpoint/2010/main" val="597144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arn(inVertical)">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barn(inVertical)">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barn(inVertical)">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nodeType="clickEffect">
                                  <p:stCondLst>
                                    <p:cond delay="0"/>
                                  </p:stCondLst>
                                  <p:childTnLst>
                                    <p:set>
                                      <p:cBhvr>
                                        <p:cTn id="46" dur="1" fill="hold">
                                          <p:stCondLst>
                                            <p:cond delay="0"/>
                                          </p:stCondLst>
                                        </p:cTn>
                                        <p:tgtEl>
                                          <p:spTgt spid="14">
                                            <p:txEl>
                                              <p:pRg st="0" end="0"/>
                                            </p:txEl>
                                          </p:spTgt>
                                        </p:tgtEl>
                                        <p:attrNameLst>
                                          <p:attrName>style.visibility</p:attrName>
                                        </p:attrNameLst>
                                      </p:cBhvr>
                                      <p:to>
                                        <p:strVal val="visible"/>
                                      </p:to>
                                    </p:set>
                                    <p:anim calcmode="lin" valueType="num">
                                      <p:cBhvr>
                                        <p:cTn id="47" dur="1000" fill="hold"/>
                                        <p:tgtEl>
                                          <p:spTgt spid="14">
                                            <p:txEl>
                                              <p:pRg st="0" end="0"/>
                                            </p:txEl>
                                          </p:spTgt>
                                        </p:tgtEl>
                                        <p:attrNameLst>
                                          <p:attrName>ppt_w</p:attrName>
                                        </p:attrNameLst>
                                      </p:cBhvr>
                                      <p:tavLst>
                                        <p:tav tm="0">
                                          <p:val>
                                            <p:fltVal val="0"/>
                                          </p:val>
                                        </p:tav>
                                        <p:tav tm="100000">
                                          <p:val>
                                            <p:strVal val="#ppt_w"/>
                                          </p:val>
                                        </p:tav>
                                      </p:tavLst>
                                    </p:anim>
                                    <p:anim calcmode="lin" valueType="num">
                                      <p:cBhvr>
                                        <p:cTn id="48" dur="1000" fill="hold"/>
                                        <p:tgtEl>
                                          <p:spTgt spid="14">
                                            <p:txEl>
                                              <p:pRg st="0" end="0"/>
                                            </p:txEl>
                                          </p:spTgt>
                                        </p:tgtEl>
                                        <p:attrNameLst>
                                          <p:attrName>ppt_h</p:attrName>
                                        </p:attrNameLst>
                                      </p:cBhvr>
                                      <p:tavLst>
                                        <p:tav tm="0">
                                          <p:val>
                                            <p:fltVal val="0"/>
                                          </p:val>
                                        </p:tav>
                                        <p:tav tm="100000">
                                          <p:val>
                                            <p:strVal val="#ppt_h"/>
                                          </p:val>
                                        </p:tav>
                                      </p:tavLst>
                                    </p:anim>
                                    <p:anim calcmode="lin" valueType="num">
                                      <p:cBhvr>
                                        <p:cTn id="49" dur="1000" fill="hold"/>
                                        <p:tgtEl>
                                          <p:spTgt spid="14">
                                            <p:txEl>
                                              <p:pRg st="0" end="0"/>
                                            </p:txEl>
                                          </p:spTgt>
                                        </p:tgtEl>
                                        <p:attrNameLst>
                                          <p:attrName>style.rotation</p:attrName>
                                        </p:attrNameLst>
                                      </p:cBhvr>
                                      <p:tavLst>
                                        <p:tav tm="0">
                                          <p:val>
                                            <p:fltVal val="90"/>
                                          </p:val>
                                        </p:tav>
                                        <p:tav tm="100000">
                                          <p:val>
                                            <p:fltVal val="0"/>
                                          </p:val>
                                        </p:tav>
                                      </p:tavLst>
                                    </p:anim>
                                    <p:animEffect transition="in" filter="fade">
                                      <p:cBhvr>
                                        <p:cTn id="50" dur="10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3137" r="2366"/>
          <a:stretch/>
        </p:blipFill>
        <p:spPr>
          <a:xfrm>
            <a:off x="1936401" y="601510"/>
            <a:ext cx="7957536" cy="5613939"/>
          </a:xfrm>
          <a:prstGeom prst="rect">
            <a:avLst/>
          </a:prstGeom>
        </p:spPr>
      </p:pic>
      <p:sp>
        <p:nvSpPr>
          <p:cNvPr id="3" name="TextBox 2"/>
          <p:cNvSpPr txBox="1"/>
          <p:nvPr/>
        </p:nvSpPr>
        <p:spPr>
          <a:xfrm>
            <a:off x="4714734" y="3991238"/>
            <a:ext cx="3267732" cy="646331"/>
          </a:xfrm>
          <a:prstGeom prst="rect">
            <a:avLst/>
          </a:prstGeom>
          <a:noFill/>
        </p:spPr>
        <p:txBody>
          <a:bodyPr wrap="square" rtlCol="0">
            <a:spAutoFit/>
          </a:bodyPr>
          <a:lstStyle/>
          <a:p>
            <a:pPr algn="ctr"/>
            <a:r>
              <a:rPr lang="en-US" sz="3600" dirty="0">
                <a:solidFill>
                  <a:schemeClr val="bg1"/>
                </a:solidFill>
              </a:rPr>
              <a:t>Listening </a:t>
            </a:r>
          </a:p>
        </p:txBody>
      </p:sp>
    </p:spTree>
    <p:extLst>
      <p:ext uri="{BB962C8B-B14F-4D97-AF65-F5344CB8AC3E}">
        <p14:creationId xmlns:p14="http://schemas.microsoft.com/office/powerpoint/2010/main" val="26276952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5B602DE-0F2A-538C-1BA5-3D7D95B7C7E5}"/>
              </a:ext>
            </a:extLst>
          </p:cNvPr>
          <p:cNvSpPr txBox="1"/>
          <p:nvPr/>
        </p:nvSpPr>
        <p:spPr>
          <a:xfrm>
            <a:off x="385617" y="540435"/>
            <a:ext cx="11030527" cy="1077218"/>
          </a:xfrm>
          <a:prstGeom prst="rect">
            <a:avLst/>
          </a:prstGeom>
          <a:noFill/>
        </p:spPr>
        <p:txBody>
          <a:bodyPr wrap="square">
            <a:spAutoFit/>
          </a:bodyPr>
          <a:lstStyle/>
          <a:p>
            <a:r>
              <a:rPr lang="en-US" sz="3200" b="1" dirty="0"/>
              <a:t>You will hear a man talking about a smart apartment building. Listen and fill in the blanks. You will hear the information twice. </a:t>
            </a:r>
          </a:p>
        </p:txBody>
      </p:sp>
      <p:pic>
        <p:nvPicPr>
          <p:cNvPr id="5" name="Picture 4">
            <a:extLst>
              <a:ext uri="{FF2B5EF4-FFF2-40B4-BE49-F238E27FC236}">
                <a16:creationId xmlns:a16="http://schemas.microsoft.com/office/drawing/2014/main" id="{7E6D307E-0962-AFBD-F60F-16DF7D4EC63D}"/>
              </a:ext>
            </a:extLst>
          </p:cNvPr>
          <p:cNvPicPr>
            <a:picLocks noChangeAspect="1"/>
          </p:cNvPicPr>
          <p:nvPr/>
        </p:nvPicPr>
        <p:blipFill>
          <a:blip r:embed="rId2"/>
          <a:stretch>
            <a:fillRect/>
          </a:stretch>
        </p:blipFill>
        <p:spPr>
          <a:xfrm>
            <a:off x="0" y="2030465"/>
            <a:ext cx="12192000" cy="3813069"/>
          </a:xfrm>
          <a:prstGeom prst="rect">
            <a:avLst/>
          </a:prstGeom>
        </p:spPr>
      </p:pic>
    </p:spTree>
    <p:extLst>
      <p:ext uri="{BB962C8B-B14F-4D97-AF65-F5344CB8AC3E}">
        <p14:creationId xmlns:p14="http://schemas.microsoft.com/office/powerpoint/2010/main" val="29052637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5B602DE-0F2A-538C-1BA5-3D7D95B7C7E5}"/>
              </a:ext>
            </a:extLst>
          </p:cNvPr>
          <p:cNvSpPr txBox="1"/>
          <p:nvPr/>
        </p:nvSpPr>
        <p:spPr>
          <a:xfrm>
            <a:off x="385617" y="577380"/>
            <a:ext cx="11030527" cy="584775"/>
          </a:xfrm>
          <a:prstGeom prst="rect">
            <a:avLst/>
          </a:prstGeom>
          <a:noFill/>
        </p:spPr>
        <p:txBody>
          <a:bodyPr wrap="square">
            <a:spAutoFit/>
          </a:bodyPr>
          <a:lstStyle/>
          <a:p>
            <a:r>
              <a:rPr lang="en-US" sz="3200" b="1" dirty="0"/>
              <a:t>Guess the type of the missing words.</a:t>
            </a:r>
          </a:p>
        </p:txBody>
      </p:sp>
      <p:pic>
        <p:nvPicPr>
          <p:cNvPr id="5" name="Picture 4">
            <a:extLst>
              <a:ext uri="{FF2B5EF4-FFF2-40B4-BE49-F238E27FC236}">
                <a16:creationId xmlns:a16="http://schemas.microsoft.com/office/drawing/2014/main" id="{7E6D307E-0962-AFBD-F60F-16DF7D4EC63D}"/>
              </a:ext>
            </a:extLst>
          </p:cNvPr>
          <p:cNvPicPr>
            <a:picLocks noChangeAspect="1"/>
          </p:cNvPicPr>
          <p:nvPr/>
        </p:nvPicPr>
        <p:blipFill>
          <a:blip r:embed="rId2"/>
          <a:stretch>
            <a:fillRect/>
          </a:stretch>
        </p:blipFill>
        <p:spPr>
          <a:xfrm>
            <a:off x="0" y="2030465"/>
            <a:ext cx="12192000" cy="3813069"/>
          </a:xfrm>
          <a:prstGeom prst="rect">
            <a:avLst/>
          </a:prstGeom>
        </p:spPr>
      </p:pic>
      <p:sp>
        <p:nvSpPr>
          <p:cNvPr id="2" name="TextBox 1">
            <a:extLst>
              <a:ext uri="{FF2B5EF4-FFF2-40B4-BE49-F238E27FC236}">
                <a16:creationId xmlns:a16="http://schemas.microsoft.com/office/drawing/2014/main" id="{38A9C274-DA1B-5DF1-AF10-F5E8B355D6CD}"/>
              </a:ext>
            </a:extLst>
          </p:cNvPr>
          <p:cNvSpPr txBox="1"/>
          <p:nvPr/>
        </p:nvSpPr>
        <p:spPr>
          <a:xfrm>
            <a:off x="8682182" y="2733964"/>
            <a:ext cx="3251200" cy="584775"/>
          </a:xfrm>
          <a:prstGeom prst="rect">
            <a:avLst/>
          </a:prstGeom>
          <a:noFill/>
        </p:spPr>
        <p:txBody>
          <a:bodyPr wrap="square" rtlCol="0">
            <a:spAutoFit/>
          </a:bodyPr>
          <a:lstStyle/>
          <a:p>
            <a:r>
              <a:rPr lang="en-US" sz="3200" dirty="0">
                <a:solidFill>
                  <a:srgbClr val="FF0000"/>
                </a:solidFill>
              </a:rPr>
              <a:t>noun</a:t>
            </a:r>
          </a:p>
        </p:txBody>
      </p:sp>
      <p:sp>
        <p:nvSpPr>
          <p:cNvPr id="4" name="TextBox 3">
            <a:extLst>
              <a:ext uri="{FF2B5EF4-FFF2-40B4-BE49-F238E27FC236}">
                <a16:creationId xmlns:a16="http://schemas.microsoft.com/office/drawing/2014/main" id="{C413B211-8C93-634E-C9FD-340BC43822F6}"/>
              </a:ext>
            </a:extLst>
          </p:cNvPr>
          <p:cNvSpPr txBox="1"/>
          <p:nvPr/>
        </p:nvSpPr>
        <p:spPr>
          <a:xfrm>
            <a:off x="6257636" y="3429000"/>
            <a:ext cx="3251200" cy="584775"/>
          </a:xfrm>
          <a:prstGeom prst="rect">
            <a:avLst/>
          </a:prstGeom>
          <a:noFill/>
        </p:spPr>
        <p:txBody>
          <a:bodyPr wrap="square" rtlCol="0">
            <a:spAutoFit/>
          </a:bodyPr>
          <a:lstStyle/>
          <a:p>
            <a:r>
              <a:rPr lang="en-US" sz="3200" dirty="0">
                <a:solidFill>
                  <a:srgbClr val="FF0000"/>
                </a:solidFill>
              </a:rPr>
              <a:t>noun</a:t>
            </a:r>
          </a:p>
        </p:txBody>
      </p:sp>
      <p:sp>
        <p:nvSpPr>
          <p:cNvPr id="6" name="TextBox 5">
            <a:extLst>
              <a:ext uri="{FF2B5EF4-FFF2-40B4-BE49-F238E27FC236}">
                <a16:creationId xmlns:a16="http://schemas.microsoft.com/office/drawing/2014/main" id="{F586A00E-0000-02C2-8D79-59C6ECB361F3}"/>
              </a:ext>
            </a:extLst>
          </p:cNvPr>
          <p:cNvSpPr txBox="1"/>
          <p:nvPr/>
        </p:nvSpPr>
        <p:spPr>
          <a:xfrm>
            <a:off x="8243455" y="4132499"/>
            <a:ext cx="3251200" cy="584775"/>
          </a:xfrm>
          <a:prstGeom prst="rect">
            <a:avLst/>
          </a:prstGeom>
          <a:noFill/>
        </p:spPr>
        <p:txBody>
          <a:bodyPr wrap="square" rtlCol="0">
            <a:spAutoFit/>
          </a:bodyPr>
          <a:lstStyle/>
          <a:p>
            <a:r>
              <a:rPr lang="en-US" sz="3200" dirty="0">
                <a:solidFill>
                  <a:srgbClr val="FF0000"/>
                </a:solidFill>
              </a:rPr>
              <a:t>verb</a:t>
            </a:r>
          </a:p>
        </p:txBody>
      </p:sp>
      <p:sp>
        <p:nvSpPr>
          <p:cNvPr id="7" name="TextBox 6">
            <a:extLst>
              <a:ext uri="{FF2B5EF4-FFF2-40B4-BE49-F238E27FC236}">
                <a16:creationId xmlns:a16="http://schemas.microsoft.com/office/drawing/2014/main" id="{63423743-D2FF-19B6-83E2-CEAD479DE551}"/>
              </a:ext>
            </a:extLst>
          </p:cNvPr>
          <p:cNvSpPr txBox="1"/>
          <p:nvPr/>
        </p:nvSpPr>
        <p:spPr>
          <a:xfrm>
            <a:off x="9289473" y="4695628"/>
            <a:ext cx="3251200" cy="584775"/>
          </a:xfrm>
          <a:prstGeom prst="rect">
            <a:avLst/>
          </a:prstGeom>
          <a:noFill/>
        </p:spPr>
        <p:txBody>
          <a:bodyPr wrap="square" rtlCol="0">
            <a:spAutoFit/>
          </a:bodyPr>
          <a:lstStyle/>
          <a:p>
            <a:r>
              <a:rPr lang="en-US" sz="3200" dirty="0">
                <a:solidFill>
                  <a:srgbClr val="FF0000"/>
                </a:solidFill>
              </a:rPr>
              <a:t>noun</a:t>
            </a:r>
          </a:p>
        </p:txBody>
      </p:sp>
      <p:sp>
        <p:nvSpPr>
          <p:cNvPr id="8" name="TextBox 7">
            <a:extLst>
              <a:ext uri="{FF2B5EF4-FFF2-40B4-BE49-F238E27FC236}">
                <a16:creationId xmlns:a16="http://schemas.microsoft.com/office/drawing/2014/main" id="{F57D4E6D-4C9C-1169-0020-2A6D45003FA2}"/>
              </a:ext>
            </a:extLst>
          </p:cNvPr>
          <p:cNvSpPr txBox="1"/>
          <p:nvPr/>
        </p:nvSpPr>
        <p:spPr>
          <a:xfrm>
            <a:off x="5195455" y="5119922"/>
            <a:ext cx="3251200" cy="584775"/>
          </a:xfrm>
          <a:prstGeom prst="rect">
            <a:avLst/>
          </a:prstGeom>
          <a:noFill/>
        </p:spPr>
        <p:txBody>
          <a:bodyPr wrap="square" rtlCol="0">
            <a:spAutoFit/>
          </a:bodyPr>
          <a:lstStyle/>
          <a:p>
            <a:r>
              <a:rPr lang="en-US" sz="3200" dirty="0">
                <a:solidFill>
                  <a:srgbClr val="FF0000"/>
                </a:solidFill>
              </a:rPr>
              <a:t>noun</a:t>
            </a:r>
          </a:p>
        </p:txBody>
      </p:sp>
    </p:spTree>
    <p:extLst>
      <p:ext uri="{BB962C8B-B14F-4D97-AF65-F5344CB8AC3E}">
        <p14:creationId xmlns:p14="http://schemas.microsoft.com/office/powerpoint/2010/main" val="179780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arn(inVertical)">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barn(inVertical)">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barn(inVertical)">
                                      <p:cBhvr>
                                        <p:cTn id="22" dur="500"/>
                                        <p:tgtEl>
                                          <p:spTgt spid="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animEffect transition="in" filter="barn(inVertical)">
                                      <p:cBhvr>
                                        <p:cTn id="2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2941</TotalTime>
  <Words>1647</Words>
  <Application>Microsoft Office PowerPoint</Application>
  <PresentationFormat>Widescreen</PresentationFormat>
  <Paragraphs>130</Paragraphs>
  <Slides>42</Slides>
  <Notes>0</Notes>
  <HiddenSlides>0</HiddenSlides>
  <MMClips>6</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42</vt:i4>
      </vt:variant>
    </vt:vector>
  </HeadingPairs>
  <TitlesOfParts>
    <vt:vector size="47" baseType="lpstr">
      <vt:lpstr>Arial</vt:lpstr>
      <vt:lpstr>Calibri</vt:lpstr>
      <vt:lpstr>Calibri Light</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Rieu Phan Van</dc:creator>
  <cp:lastModifiedBy>Phan Van Rieu (Hugo)</cp:lastModifiedBy>
  <cp:revision>369</cp:revision>
  <dcterms:created xsi:type="dcterms:W3CDTF">2023-02-01T04:45:54Z</dcterms:created>
  <dcterms:modified xsi:type="dcterms:W3CDTF">2024-05-27T02:24:32Z</dcterms:modified>
</cp:coreProperties>
</file>