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9" r:id="rId3"/>
    <p:sldId id="267" r:id="rId4"/>
    <p:sldId id="269" r:id="rId5"/>
    <p:sldId id="912" r:id="rId6"/>
    <p:sldId id="1025" r:id="rId7"/>
    <p:sldId id="918" r:id="rId8"/>
    <p:sldId id="946" r:id="rId9"/>
    <p:sldId id="947" r:id="rId10"/>
    <p:sldId id="948" r:id="rId11"/>
    <p:sldId id="949" r:id="rId12"/>
    <p:sldId id="950" r:id="rId13"/>
    <p:sldId id="1000" r:id="rId14"/>
    <p:sldId id="967" r:id="rId15"/>
    <p:sldId id="1035" r:id="rId16"/>
    <p:sldId id="1036" r:id="rId17"/>
    <p:sldId id="1037" r:id="rId18"/>
    <p:sldId id="970" r:id="rId19"/>
    <p:sldId id="1038" r:id="rId20"/>
    <p:sldId id="1039" r:id="rId21"/>
    <p:sldId id="1040" r:id="rId22"/>
    <p:sldId id="1041" r:id="rId23"/>
    <p:sldId id="927" r:id="rId24"/>
    <p:sldId id="976" r:id="rId25"/>
    <p:sldId id="1042" r:id="rId26"/>
    <p:sldId id="1048" r:id="rId27"/>
    <p:sldId id="1049" r:id="rId28"/>
    <p:sldId id="1050" r:id="rId29"/>
    <p:sldId id="1051" r:id="rId30"/>
    <p:sldId id="1052" r:id="rId31"/>
    <p:sldId id="1011" r:id="rId32"/>
    <p:sldId id="964" r:id="rId33"/>
    <p:sldId id="1021" r:id="rId34"/>
    <p:sldId id="1022" r:id="rId35"/>
    <p:sldId id="1053" r:id="rId36"/>
    <p:sldId id="294" r:id="rId37"/>
    <p:sldId id="987" r:id="rId38"/>
    <p:sldId id="296" r:id="rId39"/>
    <p:sldId id="298" r:id="rId40"/>
    <p:sldId id="299" r:id="rId41"/>
    <p:sldId id="300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3C1FF"/>
    <a:srgbClr val="99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7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BE3F6997-7C13-4D31-8AE5-E2F5BD829D91}"/>
    <pc:docChg chg="modSld">
      <pc:chgData name="Phan Van Rieu (Hugo)" userId="032e726b-b6b7-45df-b0ca-e82fb010a48a" providerId="ADAL" clId="{BE3F6997-7C13-4D31-8AE5-E2F5BD829D91}" dt="2024-05-27T02:23:59.977" v="3" actId="20577"/>
      <pc:docMkLst>
        <pc:docMk/>
      </pc:docMkLst>
      <pc:sldChg chg="modSp mod">
        <pc:chgData name="Phan Van Rieu (Hugo)" userId="032e726b-b6b7-45df-b0ca-e82fb010a48a" providerId="ADAL" clId="{BE3F6997-7C13-4D31-8AE5-E2F5BD829D91}" dt="2024-05-27T02:23:59.977" v="3" actId="20577"/>
        <pc:sldMkLst>
          <pc:docMk/>
          <pc:sldMk cId="1872779487" sldId="269"/>
        </pc:sldMkLst>
        <pc:spChg chg="mod">
          <ac:chgData name="Phan Van Rieu (Hugo)" userId="032e726b-b6b7-45df-b0ca-e82fb010a48a" providerId="ADAL" clId="{BE3F6997-7C13-4D31-8AE5-E2F5BD829D91}" dt="2024-05-27T02:23:59.977" v="3" actId="20577"/>
          <ac:spMkLst>
            <pc:docMk/>
            <pc:sldMk cId="1872779487" sldId="269"/>
            <ac:spMk id="7" creationId="{BA386DE9-345A-400C-B2BB-B32B155C2C38}"/>
          </ac:spMkLst>
        </pc:spChg>
      </pc:sldChg>
    </pc:docChg>
  </pc:docChgLst>
  <pc:docChgLst>
    <pc:chgData name="Phan Van Rieu (Hugo)" userId="032e726b-b6b7-45df-b0ca-e82fb010a48a" providerId="ADAL" clId="{70E4C219-8991-4576-9FD1-D49D4961EB92}"/>
    <pc:docChg chg="addSld modSld">
      <pc:chgData name="Phan Van Rieu (Hugo)" userId="032e726b-b6b7-45df-b0ca-e82fb010a48a" providerId="ADAL" clId="{70E4C219-8991-4576-9FD1-D49D4961EB92}" dt="2024-04-27T15:50:48.460" v="120" actId="20577"/>
      <pc:docMkLst>
        <pc:docMk/>
      </pc:docMkLst>
      <pc:sldChg chg="modSp">
        <pc:chgData name="Phan Van Rieu (Hugo)" userId="032e726b-b6b7-45df-b0ca-e82fb010a48a" providerId="ADAL" clId="{70E4C219-8991-4576-9FD1-D49D4961EB92}" dt="2024-04-27T15:50:48.460" v="120" actId="20577"/>
        <pc:sldMkLst>
          <pc:docMk/>
          <pc:sldMk cId="2967527447" sldId="912"/>
        </pc:sldMkLst>
        <pc:spChg chg="mod">
          <ac:chgData name="Phan Van Rieu (Hugo)" userId="032e726b-b6b7-45df-b0ca-e82fb010a48a" providerId="ADAL" clId="{70E4C219-8991-4576-9FD1-D49D4961EB92}" dt="2024-04-27T15:50:48.460" v="120" actId="20577"/>
          <ac:spMkLst>
            <pc:docMk/>
            <pc:sldMk cId="2967527447" sldId="912"/>
            <ac:spMk id="4" creationId="{5E48C511-5E68-5BC3-5A88-5E7F5A94D57D}"/>
          </ac:spMkLst>
        </pc:spChg>
      </pc:sldChg>
      <pc:sldChg chg="modSp mod">
        <pc:chgData name="Phan Van Rieu (Hugo)" userId="032e726b-b6b7-45df-b0ca-e82fb010a48a" providerId="ADAL" clId="{70E4C219-8991-4576-9FD1-D49D4961EB92}" dt="2024-04-27T15:50:38.794" v="118" actId="20577"/>
        <pc:sldMkLst>
          <pc:docMk/>
          <pc:sldMk cId="3138970494" sldId="1025"/>
        </pc:sldMkLst>
        <pc:spChg chg="mod">
          <ac:chgData name="Phan Van Rieu (Hugo)" userId="032e726b-b6b7-45df-b0ca-e82fb010a48a" providerId="ADAL" clId="{70E4C219-8991-4576-9FD1-D49D4961EB92}" dt="2024-04-27T15:50:38.794" v="118" actId="20577"/>
          <ac:spMkLst>
            <pc:docMk/>
            <pc:sldMk cId="3138970494" sldId="1025"/>
            <ac:spMk id="4" creationId="{E46815C9-D9D0-B22D-DBBA-80540AC742F3}"/>
          </ac:spMkLst>
        </pc:spChg>
      </pc:sldChg>
      <pc:sldChg chg="addSp modSp new mod">
        <pc:chgData name="Phan Van Rieu (Hugo)" userId="032e726b-b6b7-45df-b0ca-e82fb010a48a" providerId="ADAL" clId="{70E4C219-8991-4576-9FD1-D49D4961EB92}" dt="2024-04-27T15:33:40.803" v="116" actId="14100"/>
        <pc:sldMkLst>
          <pc:docMk/>
          <pc:sldMk cId="1415668908" sldId="1053"/>
        </pc:sldMkLst>
        <pc:spChg chg="add mod">
          <ac:chgData name="Phan Van Rieu (Hugo)" userId="032e726b-b6b7-45df-b0ca-e82fb010a48a" providerId="ADAL" clId="{70E4C219-8991-4576-9FD1-D49D4961EB92}" dt="2024-04-27T15:33:22.258" v="97" actId="1076"/>
          <ac:spMkLst>
            <pc:docMk/>
            <pc:sldMk cId="1415668908" sldId="1053"/>
            <ac:spMk id="2" creationId="{B47A01C8-0328-4ABA-8D16-A84DDB54E9C5}"/>
          </ac:spMkLst>
        </pc:spChg>
        <pc:spChg chg="add mod">
          <ac:chgData name="Phan Van Rieu (Hugo)" userId="032e726b-b6b7-45df-b0ca-e82fb010a48a" providerId="ADAL" clId="{70E4C219-8991-4576-9FD1-D49D4961EB92}" dt="2024-04-27T15:33:40.803" v="116" actId="14100"/>
          <ac:spMkLst>
            <pc:docMk/>
            <pc:sldMk cId="1415668908" sldId="1053"/>
            <ac:spMk id="3" creationId="{81D31522-A5C9-4F52-9E51-67545FD71C8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B7DF582-2EDE-47CD-907D-2FAD5392E4B0}"/>
              </a:ext>
            </a:extLst>
          </p:cNvPr>
          <p:cNvSpPr/>
          <p:nvPr userDrawn="1"/>
        </p:nvSpPr>
        <p:spPr>
          <a:xfrm>
            <a:off x="0" y="6417586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DE8ED-96E6-4C79-B45E-4E9A6CB5FC5E}"/>
              </a:ext>
            </a:extLst>
          </p:cNvPr>
          <p:cNvSpPr/>
          <p:nvPr userDrawn="1"/>
        </p:nvSpPr>
        <p:spPr>
          <a:xfrm>
            <a:off x="0" y="0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212667" y="71082"/>
            <a:ext cx="381456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Lesson 2.3: Pronunciation &amp; Speaking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26676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Unit 3: Living environment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rgbClr val="002060"/>
                </a:solidFill>
                <a:effectLst/>
              </a:rPr>
              <a:t>Tiếng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 Anh 9 </a:t>
            </a:r>
            <a:r>
              <a:rPr lang="en-US" sz="1600" baseline="0" dirty="0" err="1">
                <a:solidFill>
                  <a:srgbClr val="002060"/>
                </a:solidFill>
                <a:effectLst/>
              </a:rPr>
              <a:t>i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-Learn Smart World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rgbClr val="002060"/>
                </a:solidFill>
                <a:effectLst/>
              </a:rPr>
              <a:t>DTP Education Solutions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89" r:id="rId14"/>
    <p:sldLayoutId id="2147483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304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80075" y="3429000"/>
            <a:ext cx="65177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3: Living Environment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2800" b="1" dirty="0">
                <a:solidFill>
                  <a:srgbClr val="00B050"/>
                </a:solidFill>
              </a:rPr>
              <a:t>Lesson 2.3: Pronunciation &amp; Speaking</a:t>
            </a:r>
            <a:endParaRPr lang="en-US" sz="2800" dirty="0">
              <a:solidFill>
                <a:prstClr val="black"/>
              </a:solidFill>
            </a:endParaRP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Pages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30 &amp; 31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EFC0E2-65C7-7ACA-A1AA-058F728241C6}"/>
              </a:ext>
            </a:extLst>
          </p:cNvPr>
          <p:cNvSpPr txBox="1"/>
          <p:nvPr/>
        </p:nvSpPr>
        <p:spPr>
          <a:xfrm>
            <a:off x="-77637" y="483079"/>
            <a:ext cx="1310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Task 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10A7EA-093F-3490-4EEE-CBC11C2871A7}"/>
              </a:ext>
            </a:extLst>
          </p:cNvPr>
          <p:cNvSpPr txBox="1"/>
          <p:nvPr/>
        </p:nvSpPr>
        <p:spPr>
          <a:xfrm>
            <a:off x="1232658" y="483079"/>
            <a:ext cx="1095934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242021"/>
                </a:solidFill>
                <a:effectLst/>
              </a:rPr>
              <a:t>Listen and circle the words you hear. </a:t>
            </a:r>
            <a:endParaRPr 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7B2EEA-00C1-C664-3BA0-5979EA7BBD69}"/>
              </a:ext>
            </a:extLst>
          </p:cNvPr>
          <p:cNvSpPr txBox="1"/>
          <p:nvPr/>
        </p:nvSpPr>
        <p:spPr>
          <a:xfrm>
            <a:off x="4057095" y="2594765"/>
            <a:ext cx="5897787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Way         why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White      wait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Buy          bay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endParaRPr lang="en-US" sz="3600" dirty="0"/>
          </a:p>
        </p:txBody>
      </p:sp>
      <p:pic>
        <p:nvPicPr>
          <p:cNvPr id="2" name="CD1 TRACK 36">
            <a:hlinkClick r:id="" action="ppaction://media"/>
            <a:extLst>
              <a:ext uri="{FF2B5EF4-FFF2-40B4-BE49-F238E27FC236}">
                <a16:creationId xmlns:a16="http://schemas.microsoft.com/office/drawing/2014/main" id="{F6D0666B-E004-6CC5-293C-8D0D0CA312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79976" y="1612772"/>
            <a:ext cx="609600" cy="6096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F27E748-6504-5BF6-8A99-654F93029CA8}"/>
              </a:ext>
            </a:extLst>
          </p:cNvPr>
          <p:cNvSpPr/>
          <p:nvPr/>
        </p:nvSpPr>
        <p:spPr>
          <a:xfrm>
            <a:off x="4802820" y="2778975"/>
            <a:ext cx="997257" cy="650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9A31D2-7556-542A-3377-018A49378487}"/>
              </a:ext>
            </a:extLst>
          </p:cNvPr>
          <p:cNvSpPr/>
          <p:nvPr/>
        </p:nvSpPr>
        <p:spPr>
          <a:xfrm>
            <a:off x="4802819" y="3603314"/>
            <a:ext cx="1293181" cy="650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1A1FA3-E0FB-1EBA-D3F3-EB08AE59AA6B}"/>
              </a:ext>
            </a:extLst>
          </p:cNvPr>
          <p:cNvSpPr/>
          <p:nvPr/>
        </p:nvSpPr>
        <p:spPr>
          <a:xfrm>
            <a:off x="4802820" y="4439768"/>
            <a:ext cx="923277" cy="650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8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8044DD-67BF-B373-BE10-952E2581B27D}"/>
              </a:ext>
            </a:extLst>
          </p:cNvPr>
          <p:cNvSpPr txBox="1"/>
          <p:nvPr/>
        </p:nvSpPr>
        <p:spPr>
          <a:xfrm>
            <a:off x="1199371" y="472095"/>
            <a:ext cx="110212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Take turns saying the words in Task c. while your partner points to them.</a:t>
            </a:r>
            <a:br>
              <a:rPr lang="en-US" sz="3600" b="1" dirty="0"/>
            </a:b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DE3F5-07D7-550D-7F7F-3925090FEFB3}"/>
              </a:ext>
            </a:extLst>
          </p:cNvPr>
          <p:cNvSpPr txBox="1"/>
          <p:nvPr/>
        </p:nvSpPr>
        <p:spPr>
          <a:xfrm>
            <a:off x="-77637" y="483079"/>
            <a:ext cx="136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Task 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0144D0-6979-AF13-655A-13B4173A2BF8}"/>
              </a:ext>
            </a:extLst>
          </p:cNvPr>
          <p:cNvSpPr/>
          <p:nvPr/>
        </p:nvSpPr>
        <p:spPr>
          <a:xfrm>
            <a:off x="3888419" y="3997192"/>
            <a:ext cx="4199138" cy="2357923"/>
          </a:xfrm>
          <a:prstGeom prst="roundRect">
            <a:avLst/>
          </a:prstGeom>
          <a:solidFill>
            <a:srgbClr val="CCECFF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Way         why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White      wait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Buy          bay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3F398D-E3D5-4611-972E-01C2C25E4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646" y="1884343"/>
            <a:ext cx="3707016" cy="195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23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BB11C5-2864-52A5-76D0-5C80EB6E976C}"/>
              </a:ext>
            </a:extLst>
          </p:cNvPr>
          <p:cNvSpPr txBox="1"/>
          <p:nvPr/>
        </p:nvSpPr>
        <p:spPr>
          <a:xfrm>
            <a:off x="201651" y="1554839"/>
            <a:ext cx="11892039" cy="16684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242021"/>
                </a:solidFill>
                <a:effectLst/>
              </a:rPr>
              <a:t>a.  In pairs: Take turns making sentences using the pictures and prompts.</a:t>
            </a:r>
            <a:endParaRPr lang="en-US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636F0-D6D4-CB30-3F74-32FC4AD3651B}"/>
              </a:ext>
            </a:extLst>
          </p:cNvPr>
          <p:cNvSpPr txBox="1"/>
          <p:nvPr/>
        </p:nvSpPr>
        <p:spPr>
          <a:xfrm>
            <a:off x="-77637" y="483079"/>
            <a:ext cx="136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Task 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4889F6-8BD1-AF4C-C0E1-53EAFA526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260" y="466241"/>
            <a:ext cx="3048157" cy="7239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36DDE0-00A1-4204-E733-55474CE7F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25" y="3429000"/>
            <a:ext cx="1843607" cy="29276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69480-0E02-14E2-FFE6-DE3C763F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185" y="3495191"/>
            <a:ext cx="1754102" cy="27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40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6DDE0-00A1-4204-E733-55474CE7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2" y="4065089"/>
            <a:ext cx="1377780" cy="2187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69480-0E02-14E2-FFE6-DE3C763F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815" y="4061919"/>
            <a:ext cx="1375556" cy="219110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F650837-8875-B6D0-684D-F2624A4ED838}"/>
              </a:ext>
            </a:extLst>
          </p:cNvPr>
          <p:cNvSpPr/>
          <p:nvPr/>
        </p:nvSpPr>
        <p:spPr>
          <a:xfrm>
            <a:off x="8486988" y="1251308"/>
            <a:ext cx="3598304" cy="1915399"/>
          </a:xfrm>
          <a:prstGeom prst="wedgeRoundRectCallout">
            <a:avLst>
              <a:gd name="adj1" fmla="val 1510"/>
              <a:gd name="adj2" fmla="val 754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 I wish my friends came over more often. And you?</a:t>
            </a:r>
            <a:endParaRPr lang="en-US" sz="32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0B92D20-9B6E-7358-13F9-7A19BB385CD3}"/>
              </a:ext>
            </a:extLst>
          </p:cNvPr>
          <p:cNvSpPr/>
          <p:nvPr/>
        </p:nvSpPr>
        <p:spPr>
          <a:xfrm>
            <a:off x="121076" y="525960"/>
            <a:ext cx="4134427" cy="1746723"/>
          </a:xfrm>
          <a:prstGeom prst="wedgeRoundRectCallout">
            <a:avLst>
              <a:gd name="adj1" fmla="val -36967"/>
              <a:gd name="adj2" fmla="val 68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I wish my friends didn't live so far away. What about yours?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22C58D-3CCB-2D2C-542E-97D27CBFDE38}"/>
              </a:ext>
            </a:extLst>
          </p:cNvPr>
          <p:cNvSpPr txBox="1"/>
          <p:nvPr/>
        </p:nvSpPr>
        <p:spPr>
          <a:xfrm>
            <a:off x="4754835" y="604977"/>
            <a:ext cx="1915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Example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E1020A-6698-E17E-98F7-8BC34F340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561" y="1961704"/>
            <a:ext cx="4134427" cy="436305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55754CC-C027-4E89-1138-7E9DFAC491F5}"/>
              </a:ext>
            </a:extLst>
          </p:cNvPr>
          <p:cNvSpPr/>
          <p:nvPr/>
        </p:nvSpPr>
        <p:spPr>
          <a:xfrm>
            <a:off x="121076" y="2633451"/>
            <a:ext cx="4134427" cy="1317112"/>
          </a:xfrm>
          <a:prstGeom prst="wedgeRoundRectCallout">
            <a:avLst>
              <a:gd name="adj1" fmla="val -38041"/>
              <a:gd name="adj2" fmla="val 6903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Yeah, I wish they liked my neighborhood.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177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F4B13-0ED6-704F-72F2-B4B943409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385B09-569D-B91C-9B86-68378264548F}"/>
              </a:ext>
            </a:extLst>
          </p:cNvPr>
          <p:cNvSpPr txBox="1"/>
          <p:nvPr/>
        </p:nvSpPr>
        <p:spPr>
          <a:xfrm>
            <a:off x="149980" y="1704186"/>
            <a:ext cx="11892039" cy="8374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</a:rPr>
              <a:t>Now, role-play the conversations in front of the class.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E0633D-4CC8-23A4-63FD-431CC2AC6F56}"/>
              </a:ext>
            </a:extLst>
          </p:cNvPr>
          <p:cNvSpPr txBox="1"/>
          <p:nvPr/>
        </p:nvSpPr>
        <p:spPr>
          <a:xfrm>
            <a:off x="-77637" y="483079"/>
            <a:ext cx="136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Task 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49F47D-B28A-6D58-2B0F-CCAEF7938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260" y="466241"/>
            <a:ext cx="3048157" cy="7239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66E1E7-334F-F03D-415E-81656EDED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396" y="2898276"/>
            <a:ext cx="2128840" cy="33806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D6A408-D7E0-34B2-9726-FA2C45814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185" y="2898276"/>
            <a:ext cx="2128840" cy="33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22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6DDE0-00A1-4204-E733-55474CE7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76" y="4144106"/>
            <a:ext cx="1377780" cy="2187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69480-0E02-14E2-FFE6-DE3C763F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815" y="4061919"/>
            <a:ext cx="1375556" cy="219110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F650837-8875-B6D0-684D-F2624A4ED838}"/>
              </a:ext>
            </a:extLst>
          </p:cNvPr>
          <p:cNvSpPr/>
          <p:nvPr/>
        </p:nvSpPr>
        <p:spPr>
          <a:xfrm>
            <a:off x="8486988" y="1251308"/>
            <a:ext cx="3598304" cy="1915399"/>
          </a:xfrm>
          <a:prstGeom prst="wedgeRoundRectCallout">
            <a:avLst>
              <a:gd name="adj1" fmla="val 1510"/>
              <a:gd name="adj2" fmla="val 754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 I wish  my bedroom wasn’t messy. And you?</a:t>
            </a:r>
            <a:endParaRPr lang="en-US" sz="32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0B92D20-9B6E-7358-13F9-7A19BB385CD3}"/>
              </a:ext>
            </a:extLst>
          </p:cNvPr>
          <p:cNvSpPr/>
          <p:nvPr/>
        </p:nvSpPr>
        <p:spPr>
          <a:xfrm>
            <a:off x="121076" y="525960"/>
            <a:ext cx="4134427" cy="1746723"/>
          </a:xfrm>
          <a:prstGeom prst="wedgeRoundRectCallout">
            <a:avLst>
              <a:gd name="adj1" fmla="val -36967"/>
              <a:gd name="adj2" fmla="val 68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I wish my bedroom had bunk beds. What about yours?</a:t>
            </a:r>
            <a:endParaRPr lang="en-US" sz="32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55754CC-C027-4E89-1138-7E9DFAC491F5}"/>
              </a:ext>
            </a:extLst>
          </p:cNvPr>
          <p:cNvSpPr/>
          <p:nvPr/>
        </p:nvSpPr>
        <p:spPr>
          <a:xfrm>
            <a:off x="855355" y="2792911"/>
            <a:ext cx="3400147" cy="1317112"/>
          </a:xfrm>
          <a:prstGeom prst="wedgeRoundRectCallout">
            <a:avLst>
              <a:gd name="adj1" fmla="val -38041"/>
              <a:gd name="adj2" fmla="val 6903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Yeah, I wish it had thicker curtains.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D5CF24-309C-1887-FBB9-7634A1E73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058" y="2116650"/>
            <a:ext cx="3934374" cy="41630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D4A5CD-0989-4339-F94A-4B9D4849670F}"/>
              </a:ext>
            </a:extLst>
          </p:cNvPr>
          <p:cNvSpPr txBox="1"/>
          <p:nvPr/>
        </p:nvSpPr>
        <p:spPr>
          <a:xfrm>
            <a:off x="4684868" y="684904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Suggested answer</a:t>
            </a:r>
          </a:p>
        </p:txBody>
      </p:sp>
    </p:spTree>
    <p:extLst>
      <p:ext uri="{BB962C8B-B14F-4D97-AF65-F5344CB8AC3E}">
        <p14:creationId xmlns:p14="http://schemas.microsoft.com/office/powerpoint/2010/main" val="215863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6DDE0-00A1-4204-E733-55474CE7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2" y="4065089"/>
            <a:ext cx="1377780" cy="2187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69480-0E02-14E2-FFE6-DE3C763F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815" y="4061919"/>
            <a:ext cx="1375556" cy="219110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F650837-8875-B6D0-684D-F2624A4ED838}"/>
              </a:ext>
            </a:extLst>
          </p:cNvPr>
          <p:cNvSpPr/>
          <p:nvPr/>
        </p:nvSpPr>
        <p:spPr>
          <a:xfrm>
            <a:off x="8486988" y="1251308"/>
            <a:ext cx="3598304" cy="1915399"/>
          </a:xfrm>
          <a:prstGeom prst="wedgeRoundRectCallout">
            <a:avLst>
              <a:gd name="adj1" fmla="val 1510"/>
              <a:gd name="adj2" fmla="val 754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 I wish my neighborhood had a clothes store nearby. And you?</a:t>
            </a:r>
            <a:endParaRPr lang="en-US" sz="32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0B92D20-9B6E-7358-13F9-7A19BB385CD3}"/>
              </a:ext>
            </a:extLst>
          </p:cNvPr>
          <p:cNvSpPr/>
          <p:nvPr/>
        </p:nvSpPr>
        <p:spPr>
          <a:xfrm>
            <a:off x="121075" y="525960"/>
            <a:ext cx="4500705" cy="1746723"/>
          </a:xfrm>
          <a:prstGeom prst="wedgeRoundRectCallout">
            <a:avLst>
              <a:gd name="adj1" fmla="val -36967"/>
              <a:gd name="adj2" fmla="val 68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I wish my neighborhood was more exciting. What about yours?</a:t>
            </a:r>
            <a:endParaRPr lang="en-US" sz="32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55754CC-C027-4E89-1138-7E9DFAC491F5}"/>
              </a:ext>
            </a:extLst>
          </p:cNvPr>
          <p:cNvSpPr/>
          <p:nvPr/>
        </p:nvSpPr>
        <p:spPr>
          <a:xfrm>
            <a:off x="1313895" y="2633451"/>
            <a:ext cx="2941608" cy="1317112"/>
          </a:xfrm>
          <a:prstGeom prst="wedgeRoundRectCallout">
            <a:avLst>
              <a:gd name="adj1" fmla="val -38041"/>
              <a:gd name="adj2" fmla="val 6903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Yeah, I wish it had a spa.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808E88-9E0A-ED65-A6B6-146D95D34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367" y="2123354"/>
            <a:ext cx="3862448" cy="4307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91AEE9-992C-A58A-C90F-005915BE5D1C}"/>
              </a:ext>
            </a:extLst>
          </p:cNvPr>
          <p:cNvSpPr txBox="1"/>
          <p:nvPr/>
        </p:nvSpPr>
        <p:spPr>
          <a:xfrm>
            <a:off x="4793838" y="830906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Suggested answer</a:t>
            </a:r>
          </a:p>
        </p:txBody>
      </p:sp>
    </p:spTree>
    <p:extLst>
      <p:ext uri="{BB962C8B-B14F-4D97-AF65-F5344CB8AC3E}">
        <p14:creationId xmlns:p14="http://schemas.microsoft.com/office/powerpoint/2010/main" val="264256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6DDE0-00A1-4204-E733-55474CE7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2" y="4065089"/>
            <a:ext cx="1377780" cy="2187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69480-0E02-14E2-FFE6-DE3C763F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815" y="4061919"/>
            <a:ext cx="1375556" cy="219110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F650837-8875-B6D0-684D-F2624A4ED838}"/>
              </a:ext>
            </a:extLst>
          </p:cNvPr>
          <p:cNvSpPr/>
          <p:nvPr/>
        </p:nvSpPr>
        <p:spPr>
          <a:xfrm>
            <a:off x="8407815" y="1251308"/>
            <a:ext cx="3677477" cy="1915399"/>
          </a:xfrm>
          <a:prstGeom prst="wedgeRoundRectCallout">
            <a:avLst>
              <a:gd name="adj1" fmla="val 1510"/>
              <a:gd name="adj2" fmla="val 754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 I wish my living room had nice paintings. And you?</a:t>
            </a:r>
            <a:endParaRPr lang="en-US" sz="32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0B92D20-9B6E-7358-13F9-7A19BB385CD3}"/>
              </a:ext>
            </a:extLst>
          </p:cNvPr>
          <p:cNvSpPr/>
          <p:nvPr/>
        </p:nvSpPr>
        <p:spPr>
          <a:xfrm>
            <a:off x="121076" y="525960"/>
            <a:ext cx="4134427" cy="1746723"/>
          </a:xfrm>
          <a:prstGeom prst="wedgeRoundRectCallout">
            <a:avLst>
              <a:gd name="adj1" fmla="val -36967"/>
              <a:gd name="adj2" fmla="val 68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I wish my living room had a flat screen TV. What about yours?</a:t>
            </a:r>
            <a:endParaRPr lang="en-US" sz="32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55754CC-C027-4E89-1138-7E9DFAC491F5}"/>
              </a:ext>
            </a:extLst>
          </p:cNvPr>
          <p:cNvSpPr/>
          <p:nvPr/>
        </p:nvSpPr>
        <p:spPr>
          <a:xfrm>
            <a:off x="665825" y="2633451"/>
            <a:ext cx="3589678" cy="1317112"/>
          </a:xfrm>
          <a:prstGeom prst="wedgeRoundRectCallout">
            <a:avLst>
              <a:gd name="adj1" fmla="val -38041"/>
              <a:gd name="adj2" fmla="val 6903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Yeah, I wish it had a new game console.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1AEE9-992C-A58A-C90F-005915BE5D1C}"/>
              </a:ext>
            </a:extLst>
          </p:cNvPr>
          <p:cNvSpPr txBox="1"/>
          <p:nvPr/>
        </p:nvSpPr>
        <p:spPr>
          <a:xfrm>
            <a:off x="4621781" y="853580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Suggested answer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2CEC1B-F7CB-CF29-2B27-9FD25C946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410" y="2127434"/>
            <a:ext cx="3829584" cy="42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3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D75B7-2059-D0DE-988A-799F3684D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4F9D87-639D-3FF7-6D6C-6B277549582B}"/>
              </a:ext>
            </a:extLst>
          </p:cNvPr>
          <p:cNvSpPr txBox="1"/>
          <p:nvPr/>
        </p:nvSpPr>
        <p:spPr>
          <a:xfrm>
            <a:off x="-77637" y="483079"/>
            <a:ext cx="136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Task 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0C9BA8-1E3D-4CA0-A3A3-74E3035E5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6" y="1136797"/>
            <a:ext cx="992431" cy="107096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BC52509-716F-5C3E-5711-D8D8BCA3754B}"/>
              </a:ext>
            </a:extLst>
          </p:cNvPr>
          <p:cNvSpPr/>
          <p:nvPr/>
        </p:nvSpPr>
        <p:spPr>
          <a:xfrm>
            <a:off x="1904057" y="806244"/>
            <a:ext cx="9590739" cy="11324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</a:rPr>
              <a:t>Practice with your own </a:t>
            </a:r>
            <a:r>
              <a:rPr lang="en-US" sz="3600" b="0" i="0">
                <a:solidFill>
                  <a:srgbClr val="242021"/>
                </a:solidFill>
                <a:effectLst/>
              </a:rPr>
              <a:t>ideas.</a:t>
            </a: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823429-B965-786B-18D0-37AA9BAFB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866" y="3049452"/>
            <a:ext cx="1716383" cy="27256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407FBE-8DFE-EB5F-E9CA-DF892DD52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500" y="3160931"/>
            <a:ext cx="1716383" cy="273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39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6DDE0-00A1-4204-E733-55474CE7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2" y="4065089"/>
            <a:ext cx="1377780" cy="2187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69480-0E02-14E2-FFE6-DE3C763F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815" y="4061919"/>
            <a:ext cx="1375556" cy="219110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F650837-8875-B6D0-684D-F2624A4ED838}"/>
              </a:ext>
            </a:extLst>
          </p:cNvPr>
          <p:cNvSpPr/>
          <p:nvPr/>
        </p:nvSpPr>
        <p:spPr>
          <a:xfrm>
            <a:off x="7864054" y="1648983"/>
            <a:ext cx="3838633" cy="1746723"/>
          </a:xfrm>
          <a:prstGeom prst="wedgeRoundRectCallout">
            <a:avLst>
              <a:gd name="adj1" fmla="val 1510"/>
              <a:gd name="adj2" fmla="val 754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 I wish my friends helped each other  more.</a:t>
            </a:r>
            <a:endParaRPr lang="en-US" sz="32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0B92D20-9B6E-7358-13F9-7A19BB385CD3}"/>
              </a:ext>
            </a:extLst>
          </p:cNvPr>
          <p:cNvSpPr/>
          <p:nvPr/>
        </p:nvSpPr>
        <p:spPr>
          <a:xfrm>
            <a:off x="487354" y="1648984"/>
            <a:ext cx="4350976" cy="1746723"/>
          </a:xfrm>
          <a:prstGeom prst="wedgeRoundRectCallout">
            <a:avLst>
              <a:gd name="adj1" fmla="val -36967"/>
              <a:gd name="adj2" fmla="val 68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I wish my friends spent more time with me . What about yours?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1AEE9-992C-A58A-C90F-005915BE5D1C}"/>
              </a:ext>
            </a:extLst>
          </p:cNvPr>
          <p:cNvSpPr txBox="1"/>
          <p:nvPr/>
        </p:nvSpPr>
        <p:spPr>
          <a:xfrm>
            <a:off x="4522771" y="656436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Suggested answer</a:t>
            </a:r>
          </a:p>
        </p:txBody>
      </p:sp>
    </p:spTree>
    <p:extLst>
      <p:ext uri="{BB962C8B-B14F-4D97-AF65-F5344CB8AC3E}">
        <p14:creationId xmlns:p14="http://schemas.microsoft.com/office/powerpoint/2010/main" val="84042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14798" y="194027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817906" y="2778564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811682" y="4502995"/>
            <a:ext cx="3256378" cy="64343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824125" y="5352342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811682" y="3587464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9239" y="579079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6DDE0-00A1-4204-E733-55474CE7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2" y="4065089"/>
            <a:ext cx="1377780" cy="2187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69480-0E02-14E2-FFE6-DE3C763F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815" y="4061919"/>
            <a:ext cx="1375556" cy="219110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F650837-8875-B6D0-684D-F2624A4ED838}"/>
              </a:ext>
            </a:extLst>
          </p:cNvPr>
          <p:cNvSpPr/>
          <p:nvPr/>
        </p:nvSpPr>
        <p:spPr>
          <a:xfrm>
            <a:off x="7004482" y="1802166"/>
            <a:ext cx="4698205" cy="1593540"/>
          </a:xfrm>
          <a:prstGeom prst="wedgeRoundRectCallout">
            <a:avLst>
              <a:gd name="adj1" fmla="val 1510"/>
              <a:gd name="adj2" fmla="val 754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 I wish my neighborhood was cleaner.</a:t>
            </a:r>
            <a:endParaRPr lang="en-US" sz="32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0B92D20-9B6E-7358-13F9-7A19BB385CD3}"/>
              </a:ext>
            </a:extLst>
          </p:cNvPr>
          <p:cNvSpPr/>
          <p:nvPr/>
        </p:nvSpPr>
        <p:spPr>
          <a:xfrm>
            <a:off x="487354" y="1802167"/>
            <a:ext cx="5149966" cy="1593540"/>
          </a:xfrm>
          <a:prstGeom prst="wedgeRoundRectCallout">
            <a:avLst>
              <a:gd name="adj1" fmla="val -36967"/>
              <a:gd name="adj2" fmla="val 68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I wish my neighborhood was busier. What about yours?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1AEE9-992C-A58A-C90F-005915BE5D1C}"/>
              </a:ext>
            </a:extLst>
          </p:cNvPr>
          <p:cNvSpPr txBox="1"/>
          <p:nvPr/>
        </p:nvSpPr>
        <p:spPr>
          <a:xfrm>
            <a:off x="4522771" y="656436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Suggested answer</a:t>
            </a:r>
          </a:p>
        </p:txBody>
      </p:sp>
    </p:spTree>
    <p:extLst>
      <p:ext uri="{BB962C8B-B14F-4D97-AF65-F5344CB8AC3E}">
        <p14:creationId xmlns:p14="http://schemas.microsoft.com/office/powerpoint/2010/main" val="53729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6DDE0-00A1-4204-E733-55474CE7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2" y="4065089"/>
            <a:ext cx="1377780" cy="2187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69480-0E02-14E2-FFE6-DE3C763F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815" y="4061919"/>
            <a:ext cx="1375556" cy="219110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F650837-8875-B6D0-684D-F2624A4ED838}"/>
              </a:ext>
            </a:extLst>
          </p:cNvPr>
          <p:cNvSpPr/>
          <p:nvPr/>
        </p:nvSpPr>
        <p:spPr>
          <a:xfrm>
            <a:off x="7199790" y="1908698"/>
            <a:ext cx="4502897" cy="1487008"/>
          </a:xfrm>
          <a:prstGeom prst="wedgeRoundRectCallout">
            <a:avLst>
              <a:gd name="adj1" fmla="val 1510"/>
              <a:gd name="adj2" fmla="val 754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 I wish my bedroom had a comfortable bed</a:t>
            </a:r>
            <a:endParaRPr lang="en-US" sz="32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0B92D20-9B6E-7358-13F9-7A19BB385CD3}"/>
              </a:ext>
            </a:extLst>
          </p:cNvPr>
          <p:cNvSpPr/>
          <p:nvPr/>
        </p:nvSpPr>
        <p:spPr>
          <a:xfrm>
            <a:off x="487353" y="1908699"/>
            <a:ext cx="5016801" cy="1487008"/>
          </a:xfrm>
          <a:prstGeom prst="wedgeRoundRectCallout">
            <a:avLst>
              <a:gd name="adj1" fmla="val -36967"/>
              <a:gd name="adj2" fmla="val 68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I wish my bedroom had a balcony. What about yours?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1AEE9-992C-A58A-C90F-005915BE5D1C}"/>
              </a:ext>
            </a:extLst>
          </p:cNvPr>
          <p:cNvSpPr txBox="1"/>
          <p:nvPr/>
        </p:nvSpPr>
        <p:spPr>
          <a:xfrm>
            <a:off x="4522771" y="656436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Suggested answer</a:t>
            </a:r>
          </a:p>
        </p:txBody>
      </p:sp>
    </p:spTree>
    <p:extLst>
      <p:ext uri="{BB962C8B-B14F-4D97-AF65-F5344CB8AC3E}">
        <p14:creationId xmlns:p14="http://schemas.microsoft.com/office/powerpoint/2010/main" val="328260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6DDE0-00A1-4204-E733-55474CE7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2" y="4065089"/>
            <a:ext cx="1377780" cy="2187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69480-0E02-14E2-FFE6-DE3C763F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815" y="4061919"/>
            <a:ext cx="1375556" cy="219110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F650837-8875-B6D0-684D-F2624A4ED838}"/>
              </a:ext>
            </a:extLst>
          </p:cNvPr>
          <p:cNvSpPr/>
          <p:nvPr/>
        </p:nvSpPr>
        <p:spPr>
          <a:xfrm>
            <a:off x="7864054" y="1837677"/>
            <a:ext cx="3552629" cy="1558029"/>
          </a:xfrm>
          <a:prstGeom prst="wedgeRoundRectCallout">
            <a:avLst>
              <a:gd name="adj1" fmla="val 1510"/>
              <a:gd name="adj2" fmla="val 754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 I wish my living room was bigger.</a:t>
            </a:r>
            <a:endParaRPr lang="en-US" sz="32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0B92D20-9B6E-7358-13F9-7A19BB385CD3}"/>
              </a:ext>
            </a:extLst>
          </p:cNvPr>
          <p:cNvSpPr/>
          <p:nvPr/>
        </p:nvSpPr>
        <p:spPr>
          <a:xfrm>
            <a:off x="487354" y="1837678"/>
            <a:ext cx="5061190" cy="1558029"/>
          </a:xfrm>
          <a:prstGeom prst="wedgeRoundRectCallout">
            <a:avLst>
              <a:gd name="adj1" fmla="val -36967"/>
              <a:gd name="adj2" fmla="val 68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I wish my living room had a stereo. What about yours?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1AEE9-992C-A58A-C90F-005915BE5D1C}"/>
              </a:ext>
            </a:extLst>
          </p:cNvPr>
          <p:cNvSpPr txBox="1"/>
          <p:nvPr/>
        </p:nvSpPr>
        <p:spPr>
          <a:xfrm>
            <a:off x="4522771" y="656436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Suggested answer</a:t>
            </a:r>
          </a:p>
        </p:txBody>
      </p:sp>
    </p:spTree>
    <p:extLst>
      <p:ext uri="{BB962C8B-B14F-4D97-AF65-F5344CB8AC3E}">
        <p14:creationId xmlns:p14="http://schemas.microsoft.com/office/powerpoint/2010/main" val="11133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2166B-82AB-908B-3C5D-90CE36B63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6C468D-9703-A622-E644-B3F9136CEF07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D3E56D-5ABE-D4C1-4350-62FB506A3C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2088801" y="753910"/>
            <a:ext cx="7957536" cy="5613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75AB6A-9335-E1BD-9390-DCDBAE82A15A}"/>
              </a:ext>
            </a:extLst>
          </p:cNvPr>
          <p:cNvSpPr txBox="1"/>
          <p:nvPr/>
        </p:nvSpPr>
        <p:spPr>
          <a:xfrm>
            <a:off x="4867134" y="4143638"/>
            <a:ext cx="3267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Speaking </a:t>
            </a:r>
          </a:p>
        </p:txBody>
      </p:sp>
    </p:spTree>
    <p:extLst>
      <p:ext uri="{BB962C8B-B14F-4D97-AF65-F5344CB8AC3E}">
        <p14:creationId xmlns:p14="http://schemas.microsoft.com/office/powerpoint/2010/main" val="780914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DF00F-ECBD-BDD8-EE4C-ACE24F327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3CF4F1-6CB9-5648-703F-41F3204A7983}"/>
              </a:ext>
            </a:extLst>
          </p:cNvPr>
          <p:cNvSpPr txBox="1"/>
          <p:nvPr/>
        </p:nvSpPr>
        <p:spPr>
          <a:xfrm>
            <a:off x="216603" y="2245989"/>
            <a:ext cx="11892039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You are talking about things you don't like about where you live. In pairs: Use the topics in the boxes below to talk about things you wish were different in your house or neighborhood.</a:t>
            </a: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FDFDB1-66C4-793A-F476-8A63A775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518" y="4000315"/>
            <a:ext cx="1518723" cy="2411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FDFB95-1D10-9DFA-CA7D-72C5CFE3D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799" y="3992918"/>
            <a:ext cx="1518723" cy="24191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A5060B-26B2-46DE-3FD0-2FC1AAC87760}"/>
              </a:ext>
            </a:extLst>
          </p:cNvPr>
          <p:cNvSpPr txBox="1"/>
          <p:nvPr/>
        </p:nvSpPr>
        <p:spPr>
          <a:xfrm>
            <a:off x="-77637" y="483079"/>
            <a:ext cx="136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Task 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39788B-EA90-6D54-6B7E-1558F0796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568" y="520827"/>
            <a:ext cx="6801799" cy="7335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C10D17-46AF-20B4-7390-14BB97AB6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6838" y="1165430"/>
            <a:ext cx="4458322" cy="10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42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17AB4-4B22-ACB9-1A83-C5B5806FE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840" y="525583"/>
            <a:ext cx="2648320" cy="10097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64A9EA-4DFC-EF0B-1402-87FA5A3E10F7}"/>
              </a:ext>
            </a:extLst>
          </p:cNvPr>
          <p:cNvSpPr txBox="1"/>
          <p:nvPr/>
        </p:nvSpPr>
        <p:spPr>
          <a:xfrm>
            <a:off x="2774592" y="586739"/>
            <a:ext cx="1915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Example 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0017544-62D4-3404-BA86-40BE37815C85}"/>
              </a:ext>
            </a:extLst>
          </p:cNvPr>
          <p:cNvSpPr/>
          <p:nvPr/>
        </p:nvSpPr>
        <p:spPr>
          <a:xfrm>
            <a:off x="239697" y="1704514"/>
            <a:ext cx="6187736" cy="1691194"/>
          </a:xfrm>
          <a:prstGeom prst="wedgeRoundRectCallout">
            <a:avLst>
              <a:gd name="adj1" fmla="val -36967"/>
              <a:gd name="adj2" fmla="val 68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There isn't anything to do near my house. I wish my neighborhood had a coffee shop.</a:t>
            </a:r>
            <a:endParaRPr lang="en-US" sz="32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9C908E1-E804-1C51-3D84-0F73297092C1}"/>
              </a:ext>
            </a:extLst>
          </p:cNvPr>
          <p:cNvSpPr/>
          <p:nvPr/>
        </p:nvSpPr>
        <p:spPr>
          <a:xfrm>
            <a:off x="7093257" y="1704513"/>
            <a:ext cx="4714043" cy="1691193"/>
          </a:xfrm>
          <a:prstGeom prst="wedgeRoundRectCallout">
            <a:avLst>
              <a:gd name="adj1" fmla="val 1510"/>
              <a:gd name="adj2" fmla="val 754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 There's lots to do near my house, but I wish my neighbors were quieter. 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781D06-FCF8-C570-A3C2-828E2337A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518" y="4000315"/>
            <a:ext cx="1518723" cy="2411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46126C-FD48-23BC-B50A-AA93234B9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799" y="3992918"/>
            <a:ext cx="1518723" cy="241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1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0017544-62D4-3404-BA86-40BE37815C85}"/>
              </a:ext>
            </a:extLst>
          </p:cNvPr>
          <p:cNvSpPr/>
          <p:nvPr/>
        </p:nvSpPr>
        <p:spPr>
          <a:xfrm>
            <a:off x="239697" y="1704514"/>
            <a:ext cx="5856303" cy="1691194"/>
          </a:xfrm>
          <a:prstGeom prst="wedgeRoundRectCallout">
            <a:avLst>
              <a:gd name="adj1" fmla="val -36967"/>
              <a:gd name="adj2" fmla="val 68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My neighbors hardly talk. I wish they were more sociable.</a:t>
            </a:r>
            <a:endParaRPr lang="en-US" sz="32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9C908E1-E804-1C51-3D84-0F73297092C1}"/>
              </a:ext>
            </a:extLst>
          </p:cNvPr>
          <p:cNvSpPr/>
          <p:nvPr/>
        </p:nvSpPr>
        <p:spPr>
          <a:xfrm>
            <a:off x="6889073" y="1704513"/>
            <a:ext cx="4918228" cy="1691193"/>
          </a:xfrm>
          <a:prstGeom prst="wedgeRoundRectCallout">
            <a:avLst>
              <a:gd name="adj1" fmla="val 1510"/>
              <a:gd name="adj2" fmla="val 754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 I wish my neighbors didn’t sing karaoke every day.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781D06-FCF8-C570-A3C2-828E2337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518" y="4000315"/>
            <a:ext cx="1518723" cy="2411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46126C-FD48-23BC-B50A-AA93234B9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799" y="3992918"/>
            <a:ext cx="1518723" cy="2419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95B203-12AE-E7D8-46A8-0340B9D7CAD4}"/>
              </a:ext>
            </a:extLst>
          </p:cNvPr>
          <p:cNvSpPr txBox="1"/>
          <p:nvPr/>
        </p:nvSpPr>
        <p:spPr>
          <a:xfrm>
            <a:off x="1118276" y="707312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Suggested answer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89B157-93B3-1B97-E1E4-C53FA8D37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893" y="568450"/>
            <a:ext cx="2248214" cy="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4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0017544-62D4-3404-BA86-40BE37815C85}"/>
              </a:ext>
            </a:extLst>
          </p:cNvPr>
          <p:cNvSpPr/>
          <p:nvPr/>
        </p:nvSpPr>
        <p:spPr>
          <a:xfrm>
            <a:off x="239697" y="1704514"/>
            <a:ext cx="5974672" cy="1691194"/>
          </a:xfrm>
          <a:prstGeom prst="wedgeRoundRectCallout">
            <a:avLst>
              <a:gd name="adj1" fmla="val -36967"/>
              <a:gd name="adj2" fmla="val 68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There isn’t a garden in my house. I wish there was a garden in my house so that I can plant flowers.</a:t>
            </a:r>
            <a:endParaRPr lang="en-US" sz="32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9C908E1-E804-1C51-3D84-0F73297092C1}"/>
              </a:ext>
            </a:extLst>
          </p:cNvPr>
          <p:cNvSpPr/>
          <p:nvPr/>
        </p:nvSpPr>
        <p:spPr>
          <a:xfrm>
            <a:off x="7093257" y="1704513"/>
            <a:ext cx="4714043" cy="1691193"/>
          </a:xfrm>
          <a:prstGeom prst="wedgeRoundRectCallout">
            <a:avLst>
              <a:gd name="adj1" fmla="val 1510"/>
              <a:gd name="adj2" fmla="val 754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 I wish my house was near my school so that I can walk to school. 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781D06-FCF8-C570-A3C2-828E2337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518" y="4000315"/>
            <a:ext cx="1518723" cy="2411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46126C-FD48-23BC-B50A-AA93234B9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799" y="3992918"/>
            <a:ext cx="1518723" cy="2419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2F454E-87DD-AA4E-0FE7-771234848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551" y="600053"/>
            <a:ext cx="2314898" cy="9335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C46F0D-8390-C72D-0475-84FBECFBD470}"/>
              </a:ext>
            </a:extLst>
          </p:cNvPr>
          <p:cNvSpPr txBox="1"/>
          <p:nvPr/>
        </p:nvSpPr>
        <p:spPr>
          <a:xfrm>
            <a:off x="1118276" y="707312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Suggested answer</a:t>
            </a:r>
          </a:p>
        </p:txBody>
      </p:sp>
    </p:spTree>
    <p:extLst>
      <p:ext uri="{BB962C8B-B14F-4D97-AF65-F5344CB8AC3E}">
        <p14:creationId xmlns:p14="http://schemas.microsoft.com/office/powerpoint/2010/main" val="319757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0017544-62D4-3404-BA86-40BE37815C85}"/>
              </a:ext>
            </a:extLst>
          </p:cNvPr>
          <p:cNvSpPr/>
          <p:nvPr/>
        </p:nvSpPr>
        <p:spPr>
          <a:xfrm>
            <a:off x="239697" y="1704514"/>
            <a:ext cx="6187736" cy="1691194"/>
          </a:xfrm>
          <a:prstGeom prst="wedgeRoundRectCallout">
            <a:avLst>
              <a:gd name="adj1" fmla="val -36967"/>
              <a:gd name="adj2" fmla="val 68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I wish there was a market near my house so that I can buy fresh food every day. </a:t>
            </a:r>
            <a:endParaRPr lang="en-US" sz="32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9C908E1-E804-1C51-3D84-0F73297092C1}"/>
              </a:ext>
            </a:extLst>
          </p:cNvPr>
          <p:cNvSpPr/>
          <p:nvPr/>
        </p:nvSpPr>
        <p:spPr>
          <a:xfrm>
            <a:off x="7093257" y="1704513"/>
            <a:ext cx="4714043" cy="1691193"/>
          </a:xfrm>
          <a:prstGeom prst="wedgeRoundRectCallout">
            <a:avLst>
              <a:gd name="adj1" fmla="val 1510"/>
              <a:gd name="adj2" fmla="val 754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 I wish it wasn’t crowded near my house. 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781D06-FCF8-C570-A3C2-828E2337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518" y="4000315"/>
            <a:ext cx="1518723" cy="2411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46126C-FD48-23BC-B50A-AA93234B9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799" y="3992918"/>
            <a:ext cx="1518723" cy="2419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F2A874-EA6F-ACAE-1F65-43CE8B01D2EE}"/>
              </a:ext>
            </a:extLst>
          </p:cNvPr>
          <p:cNvSpPr txBox="1"/>
          <p:nvPr/>
        </p:nvSpPr>
        <p:spPr>
          <a:xfrm>
            <a:off x="1118276" y="707312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Suggested answer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1CB6BC-9E55-50C6-7844-7439E45C3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840" y="633116"/>
            <a:ext cx="3057952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1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0017544-62D4-3404-BA86-40BE37815C85}"/>
              </a:ext>
            </a:extLst>
          </p:cNvPr>
          <p:cNvSpPr/>
          <p:nvPr/>
        </p:nvSpPr>
        <p:spPr>
          <a:xfrm>
            <a:off x="452761" y="1704514"/>
            <a:ext cx="5255581" cy="1691194"/>
          </a:xfrm>
          <a:prstGeom prst="wedgeRoundRectCallout">
            <a:avLst>
              <a:gd name="adj1" fmla="val -36967"/>
              <a:gd name="adj2" fmla="val 68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I really like sushi. I wish my house was near a Japanese restaurant.</a:t>
            </a:r>
            <a:endParaRPr lang="en-US" sz="32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9C908E1-E804-1C51-3D84-0F73297092C1}"/>
              </a:ext>
            </a:extLst>
          </p:cNvPr>
          <p:cNvSpPr/>
          <p:nvPr/>
        </p:nvSpPr>
        <p:spPr>
          <a:xfrm>
            <a:off x="6764785" y="1704513"/>
            <a:ext cx="5042516" cy="1691193"/>
          </a:xfrm>
          <a:prstGeom prst="wedgeRoundRectCallout">
            <a:avLst>
              <a:gd name="adj1" fmla="val 1510"/>
              <a:gd name="adj2" fmla="val 754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I wish my neighborhood had more places where I can enjoy street food.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781D06-FCF8-C570-A3C2-828E2337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518" y="4000315"/>
            <a:ext cx="1518723" cy="2411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46126C-FD48-23BC-B50A-AA93234B9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799" y="3992918"/>
            <a:ext cx="1518723" cy="2419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3BE839-B497-EDA8-08F9-8C6B46D71A45}"/>
              </a:ext>
            </a:extLst>
          </p:cNvPr>
          <p:cNvSpPr txBox="1"/>
          <p:nvPr/>
        </p:nvSpPr>
        <p:spPr>
          <a:xfrm>
            <a:off x="1118276" y="707312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Suggested answer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876094-D339-778E-26F9-4A6431FF1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000" y="630984"/>
            <a:ext cx="259116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0878" y="525984"/>
            <a:ext cx="5640929" cy="5806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0085" y="536612"/>
            <a:ext cx="6301866" cy="439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practice the /</a:t>
            </a:r>
            <a:r>
              <a:rPr lang="en-US" sz="3600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aɪ</a:t>
            </a: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 sound</a:t>
            </a: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practice talking about things you don’t like about where you live</a:t>
            </a: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0017544-62D4-3404-BA86-40BE37815C85}"/>
              </a:ext>
            </a:extLst>
          </p:cNvPr>
          <p:cNvSpPr/>
          <p:nvPr/>
        </p:nvSpPr>
        <p:spPr>
          <a:xfrm>
            <a:off x="239696" y="1704514"/>
            <a:ext cx="6329779" cy="1691194"/>
          </a:xfrm>
          <a:prstGeom prst="wedgeRoundRectCallout">
            <a:avLst>
              <a:gd name="adj1" fmla="val -36967"/>
              <a:gd name="adj2" fmla="val 68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There isn’t anything to relax in my bedroom. I wish it had a desk top so that I can play games after study. </a:t>
            </a:r>
            <a:endParaRPr lang="en-US" sz="32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9C908E1-E804-1C51-3D84-0F73297092C1}"/>
              </a:ext>
            </a:extLst>
          </p:cNvPr>
          <p:cNvSpPr/>
          <p:nvPr/>
        </p:nvSpPr>
        <p:spPr>
          <a:xfrm>
            <a:off x="7093257" y="1704513"/>
            <a:ext cx="4859047" cy="1691193"/>
          </a:xfrm>
          <a:prstGeom prst="wedgeRoundRectCallout">
            <a:avLst>
              <a:gd name="adj1" fmla="val 1510"/>
              <a:gd name="adj2" fmla="val 754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 I wish my bedroom had a window so that I enjoy the sunshine in the morning.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781D06-FCF8-C570-A3C2-828E2337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518" y="4000315"/>
            <a:ext cx="1518723" cy="2411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46126C-FD48-23BC-B50A-AA93234B9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799" y="3992918"/>
            <a:ext cx="1518723" cy="2419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4E1119-4379-C46D-045C-BC089F259CF6}"/>
              </a:ext>
            </a:extLst>
          </p:cNvPr>
          <p:cNvSpPr txBox="1"/>
          <p:nvPr/>
        </p:nvSpPr>
        <p:spPr>
          <a:xfrm>
            <a:off x="1118276" y="707312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Suggested answer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65D0BB-FEF0-01C7-8092-5B27AFAD9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111" y="597029"/>
            <a:ext cx="2781688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3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88CA20-3ADF-3FFC-6107-942AEF23E279}"/>
              </a:ext>
            </a:extLst>
          </p:cNvPr>
          <p:cNvSpPr txBox="1"/>
          <p:nvPr/>
        </p:nvSpPr>
        <p:spPr>
          <a:xfrm>
            <a:off x="1447800" y="462790"/>
            <a:ext cx="10611928" cy="1493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1" i="0" dirty="0">
                <a:solidFill>
                  <a:srgbClr val="242021"/>
                </a:solidFill>
                <a:effectLst/>
              </a:rPr>
              <a:t>Join a new partner. Tell them about the changes you and your partner want to make to your living environment. </a:t>
            </a:r>
            <a:endParaRPr lang="en-U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541AD-CCC5-78C2-C6C7-5E4802389156}"/>
              </a:ext>
            </a:extLst>
          </p:cNvPr>
          <p:cNvSpPr txBox="1"/>
          <p:nvPr/>
        </p:nvSpPr>
        <p:spPr>
          <a:xfrm>
            <a:off x="-77637" y="483079"/>
            <a:ext cx="136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Task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C598C9-C056-4EAE-874E-767E63585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7" y="3697064"/>
            <a:ext cx="4503618" cy="23725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2D5A7-63C1-286F-C2D8-BBD0A9216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887" y="2643078"/>
            <a:ext cx="6954220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49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05117B-8AAA-0C34-3CAD-7B64B59EB740}"/>
              </a:ext>
            </a:extLst>
          </p:cNvPr>
          <p:cNvSpPr txBox="1"/>
          <p:nvPr/>
        </p:nvSpPr>
        <p:spPr>
          <a:xfrm>
            <a:off x="2604238" y="469960"/>
            <a:ext cx="5660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F3C1FF"/>
                </a:highlight>
              </a:rPr>
              <a:t>Extra practice - WB - page 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45F79A-DE1A-5799-038F-833DD4A23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3650" y="469960"/>
            <a:ext cx="1920270" cy="2193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05E60A-20CF-59A3-F712-56AC7FE1F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287" y="1291064"/>
            <a:ext cx="8054874" cy="49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79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05117B-8AAA-0C34-3CAD-7B64B59EB740}"/>
              </a:ext>
            </a:extLst>
          </p:cNvPr>
          <p:cNvSpPr txBox="1"/>
          <p:nvPr/>
        </p:nvSpPr>
        <p:spPr>
          <a:xfrm>
            <a:off x="8556196" y="491276"/>
            <a:ext cx="3635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F3C1FF"/>
                </a:highlight>
              </a:rPr>
              <a:t>Suggested answer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D2AED1-4B57-BDC9-E523-A9F37BE5C3A6}"/>
              </a:ext>
            </a:extLst>
          </p:cNvPr>
          <p:cNvSpPr txBox="1"/>
          <p:nvPr/>
        </p:nvSpPr>
        <p:spPr>
          <a:xfrm>
            <a:off x="388768" y="1348800"/>
            <a:ext cx="11414464" cy="37093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 I really like my house and my neighborhood, but there are a few things I wish were different.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I don't like my bedroom. I wish it was bigger and had thicker curtains. I also wish I had a game console and TV in my bedroom. My living room is OK, but I wish my sofa was more comfortable.</a:t>
            </a:r>
          </a:p>
        </p:txBody>
      </p:sp>
    </p:spTree>
    <p:extLst>
      <p:ext uri="{BB962C8B-B14F-4D97-AF65-F5344CB8AC3E}">
        <p14:creationId xmlns:p14="http://schemas.microsoft.com/office/powerpoint/2010/main" val="2255185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05117B-8AAA-0C34-3CAD-7B64B59EB740}"/>
              </a:ext>
            </a:extLst>
          </p:cNvPr>
          <p:cNvSpPr txBox="1"/>
          <p:nvPr/>
        </p:nvSpPr>
        <p:spPr>
          <a:xfrm>
            <a:off x="8556196" y="487213"/>
            <a:ext cx="3635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F3C1FF"/>
                </a:highlight>
              </a:rPr>
              <a:t>Suggested answer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CFEF57-71C2-E0E2-C0DC-8667C3D9CD77}"/>
              </a:ext>
            </a:extLst>
          </p:cNvPr>
          <p:cNvSpPr txBox="1"/>
          <p:nvPr/>
        </p:nvSpPr>
        <p:spPr>
          <a:xfrm>
            <a:off x="363983" y="1649654"/>
            <a:ext cx="11523217" cy="4161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i="0" dirty="0">
                <a:solidFill>
                  <a:srgbClr val="0D0D0D"/>
                </a:solidFill>
                <a:effectLst/>
              </a:rPr>
              <a:t>My neighborhood is OK. I just wish that my friends lived closer to me. I also wish it was a bit quieter at night. I hate </a:t>
            </a:r>
          </a:p>
          <a:p>
            <a:pPr>
              <a:lnSpc>
                <a:spcPct val="150000"/>
              </a:lnSpc>
            </a:pPr>
            <a:r>
              <a:rPr lang="en-US" sz="3600" i="0" dirty="0">
                <a:solidFill>
                  <a:srgbClr val="0D0D0D"/>
                </a:solidFill>
                <a:effectLst/>
              </a:rPr>
              <a:t>hearing people sing karaoke. </a:t>
            </a:r>
          </a:p>
          <a:p>
            <a:pPr>
              <a:lnSpc>
                <a:spcPct val="150000"/>
              </a:lnSpc>
            </a:pPr>
            <a:r>
              <a:rPr lang="en-US" sz="3600" i="0" dirty="0">
                <a:solidFill>
                  <a:srgbClr val="0D0D0D"/>
                </a:solidFill>
                <a:effectLst/>
              </a:rPr>
              <a:t>Finally, I wish there was a park near my house. I love playing soccer, but there's nowhere for me to play.</a:t>
            </a:r>
          </a:p>
        </p:txBody>
      </p:sp>
    </p:spTree>
    <p:extLst>
      <p:ext uri="{BB962C8B-B14F-4D97-AF65-F5344CB8AC3E}">
        <p14:creationId xmlns:p14="http://schemas.microsoft.com/office/powerpoint/2010/main" val="3661723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7A01C8-0328-4ABA-8D16-A84DDB54E9C5}"/>
              </a:ext>
            </a:extLst>
          </p:cNvPr>
          <p:cNvSpPr txBox="1"/>
          <p:nvPr/>
        </p:nvSpPr>
        <p:spPr>
          <a:xfrm>
            <a:off x="356191" y="1573618"/>
            <a:ext cx="1153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Present what you have just written about your house to your class.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D31522-A5C9-4F52-9E51-67545FD71C8F}"/>
              </a:ext>
            </a:extLst>
          </p:cNvPr>
          <p:cNvSpPr txBox="1"/>
          <p:nvPr/>
        </p:nvSpPr>
        <p:spPr>
          <a:xfrm>
            <a:off x="10409274" y="696433"/>
            <a:ext cx="148324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Extra Practice</a:t>
            </a:r>
          </a:p>
        </p:txBody>
      </p:sp>
    </p:spTree>
    <p:extLst>
      <p:ext uri="{BB962C8B-B14F-4D97-AF65-F5344CB8AC3E}">
        <p14:creationId xmlns:p14="http://schemas.microsoft.com/office/powerpoint/2010/main" val="1415668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6DD39-C046-5333-A7C8-D18305C7F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1BEA08-27CC-B1B6-6072-0052C8D42842}"/>
              </a:ext>
            </a:extLst>
          </p:cNvPr>
          <p:cNvSpPr txBox="1"/>
          <p:nvPr/>
        </p:nvSpPr>
        <p:spPr>
          <a:xfrm>
            <a:off x="0" y="483079"/>
            <a:ext cx="12192000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Practice saying these by focusing on the /</a:t>
            </a:r>
            <a:r>
              <a:rPr lang="en-US" sz="3600" b="1" dirty="0" err="1"/>
              <a:t>aɪ</a:t>
            </a:r>
            <a:r>
              <a:rPr lang="en-US" sz="3600" b="1" dirty="0"/>
              <a:t>/ sound.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F6E62F-4CC2-DD3A-B3E0-117EF10AF46B}"/>
              </a:ext>
            </a:extLst>
          </p:cNvPr>
          <p:cNvSpPr txBox="1"/>
          <p:nvPr/>
        </p:nvSpPr>
        <p:spPr>
          <a:xfrm>
            <a:off x="4429957" y="1564955"/>
            <a:ext cx="3668304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 crime 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nearby 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like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02A7B1-2D43-4E35-A5B4-A43A6EB58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604" y="4263235"/>
            <a:ext cx="3818657" cy="201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78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10"/>
            <a:ext cx="8787102" cy="5991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59" y="35314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45119" y="1763768"/>
            <a:ext cx="11226671" cy="3330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2060"/>
                </a:solidFill>
                <a:highlight>
                  <a:srgbClr val="FFFF00"/>
                </a:highlight>
              </a:rPr>
              <a:t>Pronunciation</a:t>
            </a:r>
            <a:r>
              <a:rPr lang="en-US" sz="3600" b="1" i="1" dirty="0">
                <a:solidFill>
                  <a:srgbClr val="002060"/>
                </a:solidFill>
              </a:rPr>
              <a:t>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/</a:t>
            </a:r>
            <a:r>
              <a:rPr lang="en-US" sz="3600" i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aɪ</a:t>
            </a:r>
            <a:r>
              <a:rPr lang="en-US" sz="36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 sound</a:t>
            </a:r>
          </a:p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2060"/>
                </a:solidFill>
                <a:highlight>
                  <a:srgbClr val="FFFF00"/>
                </a:highlight>
                <a:ea typeface="Calibri" panose="020F0502020204030204" pitchFamily="34" charset="0"/>
              </a:rPr>
              <a:t>Speaking</a:t>
            </a:r>
            <a:r>
              <a:rPr lang="en-US" sz="3600" b="1" i="1" dirty="0">
                <a:solidFill>
                  <a:srgbClr val="002060"/>
                </a:solidFill>
                <a:ea typeface="Calibri" panose="020F0502020204030204" pitchFamily="34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</a:rPr>
              <a:t>talking about things you don’t like about where you live.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41614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Practice saying words in the Pronunciation(SB) focusing on the /</a:t>
            </a:r>
            <a:r>
              <a:rPr lang="en-US" sz="3600" i="1" dirty="0" err="1">
                <a:solidFill>
                  <a:schemeClr val="accent5">
                    <a:lumMod val="75000"/>
                  </a:schemeClr>
                </a:solidFill>
              </a:rPr>
              <a:t>aɪ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/ sound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>
                <a:solidFill>
                  <a:schemeClr val="accent5">
                    <a:lumMod val="75000"/>
                  </a:schemeClr>
                </a:solidFill>
              </a:rPr>
              <a:t> Prepare 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for the next lesson (Reading &amp; Listening - </a:t>
            </a:r>
            <a:r>
              <a:rPr lang="en-US" sz="3600" i="1">
                <a:solidFill>
                  <a:schemeClr val="accent5">
                    <a:lumMod val="75000"/>
                  </a:schemeClr>
                </a:solidFill>
              </a:rPr>
              <a:t>pages 32 &amp; 33 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- SB).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Play the consolidation games on 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www.eduhome.com.vn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48C511-5E68-5BC3-5A88-5E7F5A94D57D}"/>
              </a:ext>
            </a:extLst>
          </p:cNvPr>
          <p:cNvSpPr txBox="1"/>
          <p:nvPr/>
        </p:nvSpPr>
        <p:spPr>
          <a:xfrm>
            <a:off x="653988" y="517273"/>
            <a:ext cx="10884023" cy="58234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highlight>
                  <a:srgbClr val="FFFF00"/>
                </a:highlight>
              </a:rPr>
              <a:t>COMPETITION TIME: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Create groups/teams of 5 students.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You will be given 5 groups of words.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You have to circle the word whose underlined part is pronounced </a:t>
            </a:r>
            <a:r>
              <a:rPr lang="en-US" sz="3600"/>
              <a:t>differently from </a:t>
            </a:r>
            <a:r>
              <a:rPr lang="en-US" sz="3600" dirty="0"/>
              <a:t>that of the others.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The team(s) with the most correct answers win(s).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Time limit: 5 minutes</a:t>
            </a:r>
          </a:p>
        </p:txBody>
      </p:sp>
    </p:spTree>
    <p:extLst>
      <p:ext uri="{BB962C8B-B14F-4D97-AF65-F5344CB8AC3E}">
        <p14:creationId xmlns:p14="http://schemas.microsoft.com/office/powerpoint/2010/main" val="29675274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6815C9-D9D0-B22D-DBBA-80540AC742F3}"/>
              </a:ext>
            </a:extLst>
          </p:cNvPr>
          <p:cNvSpPr txBox="1"/>
          <p:nvPr/>
        </p:nvSpPr>
        <p:spPr>
          <a:xfrm>
            <a:off x="112143" y="379562"/>
            <a:ext cx="11904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Choose the word whose underlined part is pronounced differently from that of the others.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F27A9-B508-5268-0AB9-B424CB7445E7}"/>
              </a:ext>
            </a:extLst>
          </p:cNvPr>
          <p:cNvSpPr txBox="1"/>
          <p:nvPr/>
        </p:nvSpPr>
        <p:spPr>
          <a:xfrm>
            <a:off x="192657" y="1456780"/>
            <a:ext cx="11887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1. A. </a:t>
            </a:r>
            <a:r>
              <a:rPr lang="en-US" sz="3200" u="sng" dirty="0">
                <a:solidFill>
                  <a:prstClr val="black"/>
                </a:solidFill>
              </a:rPr>
              <a:t>a</a:t>
            </a:r>
            <a:r>
              <a:rPr lang="en-US" sz="3200" dirty="0">
                <a:solidFill>
                  <a:prstClr val="black"/>
                </a:solidFill>
              </a:rPr>
              <a:t>ir                       B. g</a:t>
            </a:r>
            <a:r>
              <a:rPr lang="en-US" sz="3200" u="sng" dirty="0">
                <a:solidFill>
                  <a:prstClr val="black"/>
                </a:solidFill>
              </a:rPr>
              <a:t>a</a:t>
            </a:r>
            <a:r>
              <a:rPr lang="en-US" sz="3200" dirty="0">
                <a:solidFill>
                  <a:prstClr val="black"/>
                </a:solidFill>
              </a:rPr>
              <a:t>me                C. n</a:t>
            </a:r>
            <a:r>
              <a:rPr lang="en-US" sz="3200" u="sng" dirty="0">
                <a:solidFill>
                  <a:prstClr val="black"/>
                </a:solidFill>
              </a:rPr>
              <a:t>a</a:t>
            </a:r>
            <a:r>
              <a:rPr lang="en-US" sz="3200" dirty="0">
                <a:solidFill>
                  <a:prstClr val="black"/>
                </a:solidFill>
              </a:rPr>
              <a:t>me                    D. f</a:t>
            </a:r>
            <a:r>
              <a:rPr lang="en-US" sz="3200" u="sng" dirty="0">
                <a:solidFill>
                  <a:prstClr val="black"/>
                </a:solidFill>
              </a:rPr>
              <a:t>a</a:t>
            </a:r>
            <a:r>
              <a:rPr lang="en-US" sz="3200" dirty="0">
                <a:solidFill>
                  <a:prstClr val="black"/>
                </a:solidFill>
              </a:rPr>
              <a:t>me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      /er/                         /ɡeɪm/                   /</a:t>
            </a:r>
            <a:r>
              <a:rPr lang="en-US" sz="3200" dirty="0" err="1">
                <a:solidFill>
                  <a:srgbClr val="FF0000"/>
                </a:solidFill>
              </a:rPr>
              <a:t>neɪm</a:t>
            </a:r>
            <a:r>
              <a:rPr lang="en-US" sz="3200" dirty="0">
                <a:solidFill>
                  <a:srgbClr val="FF0000"/>
                </a:solidFill>
              </a:rPr>
              <a:t>/                      /</a:t>
            </a:r>
            <a:r>
              <a:rPr lang="en-US" sz="3200" dirty="0" err="1">
                <a:solidFill>
                  <a:srgbClr val="FF0000"/>
                </a:solidFill>
              </a:rPr>
              <a:t>feɪm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  <a:p>
            <a:r>
              <a:rPr lang="en-US" sz="3200" dirty="0">
                <a:solidFill>
                  <a:prstClr val="black"/>
                </a:solidFill>
              </a:rPr>
              <a:t>2. A. m</a:t>
            </a:r>
            <a:r>
              <a:rPr lang="en-US" sz="3200" u="sng" dirty="0">
                <a:solidFill>
                  <a:prstClr val="black"/>
                </a:solidFill>
              </a:rPr>
              <a:t>e</a:t>
            </a:r>
            <a:r>
              <a:rPr lang="en-US" sz="3200" dirty="0">
                <a:solidFill>
                  <a:prstClr val="black"/>
                </a:solidFill>
              </a:rPr>
              <a:t>thod             B. n</a:t>
            </a:r>
            <a:r>
              <a:rPr lang="en-US" sz="3200" u="sng" dirty="0">
                <a:solidFill>
                  <a:prstClr val="black"/>
                </a:solidFill>
              </a:rPr>
              <a:t>e</a:t>
            </a:r>
            <a:r>
              <a:rPr lang="en-US" sz="3200" dirty="0">
                <a:solidFill>
                  <a:prstClr val="black"/>
                </a:solidFill>
              </a:rPr>
              <a:t>phew            C. cont</a:t>
            </a:r>
            <a:r>
              <a:rPr lang="en-US" sz="3200" u="sng" dirty="0">
                <a:solidFill>
                  <a:prstClr val="black"/>
                </a:solidFill>
              </a:rPr>
              <a:t>e</a:t>
            </a:r>
            <a:r>
              <a:rPr lang="en-US" sz="3200" dirty="0">
                <a:solidFill>
                  <a:prstClr val="black"/>
                </a:solidFill>
              </a:rPr>
              <a:t>nt                D. syst</a:t>
            </a:r>
            <a:r>
              <a:rPr lang="en-US" sz="3200" u="sng" dirty="0">
                <a:solidFill>
                  <a:prstClr val="black"/>
                </a:solidFill>
              </a:rPr>
              <a:t>e</a:t>
            </a:r>
            <a:r>
              <a:rPr lang="en-US" sz="3200" dirty="0">
                <a:solidFill>
                  <a:prstClr val="black"/>
                </a:solidFill>
              </a:rPr>
              <a:t>m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      /ˈme</a:t>
            </a:r>
            <a:r>
              <a:rPr lang="el-GR" sz="3200" dirty="0">
                <a:solidFill>
                  <a:srgbClr val="FF0000"/>
                </a:solidFill>
              </a:rPr>
              <a:t>θ</a:t>
            </a:r>
            <a:r>
              <a:rPr lang="en-US" sz="3200" dirty="0" err="1">
                <a:solidFill>
                  <a:srgbClr val="FF0000"/>
                </a:solidFill>
              </a:rPr>
              <a:t>əd</a:t>
            </a:r>
            <a:r>
              <a:rPr lang="en-US" sz="3200" dirty="0">
                <a:solidFill>
                  <a:srgbClr val="FF0000"/>
                </a:solidFill>
              </a:rPr>
              <a:t>/              /ˈ</a:t>
            </a:r>
            <a:r>
              <a:rPr lang="en-US" sz="3200" dirty="0" err="1">
                <a:solidFill>
                  <a:srgbClr val="FF0000"/>
                </a:solidFill>
              </a:rPr>
              <a:t>nefju</a:t>
            </a:r>
            <a:r>
              <a:rPr lang="en-US" sz="3200" dirty="0">
                <a:solidFill>
                  <a:srgbClr val="FF0000"/>
                </a:solidFill>
              </a:rPr>
              <a:t>ː/               /ˈ</a:t>
            </a:r>
            <a:r>
              <a:rPr lang="en-US" sz="3200" dirty="0" err="1">
                <a:solidFill>
                  <a:srgbClr val="FF0000"/>
                </a:solidFill>
              </a:rPr>
              <a:t>kɑːntent</a:t>
            </a:r>
            <a:r>
              <a:rPr lang="en-US" sz="3200" dirty="0">
                <a:solidFill>
                  <a:srgbClr val="FF0000"/>
                </a:solidFill>
              </a:rPr>
              <a:t>/                /ˈ</a:t>
            </a:r>
            <a:r>
              <a:rPr lang="en-US" sz="3200" dirty="0" err="1">
                <a:solidFill>
                  <a:srgbClr val="FF0000"/>
                </a:solidFill>
              </a:rPr>
              <a:t>sɪstəm</a:t>
            </a:r>
            <a:r>
              <a:rPr lang="en-US" sz="3200" dirty="0">
                <a:solidFill>
                  <a:srgbClr val="FF0000"/>
                </a:solidFill>
              </a:rPr>
              <a:t>/        </a:t>
            </a:r>
            <a:r>
              <a:rPr lang="en-US" sz="3200" dirty="0">
                <a:solidFill>
                  <a:prstClr val="black"/>
                </a:solidFill>
              </a:rPr>
              <a:t>3. A. r</a:t>
            </a:r>
            <a:r>
              <a:rPr lang="en-US" sz="3200" u="sng" dirty="0">
                <a:solidFill>
                  <a:prstClr val="black"/>
                </a:solidFill>
              </a:rPr>
              <a:t>o</a:t>
            </a:r>
            <a:r>
              <a:rPr lang="en-US" sz="3200" dirty="0">
                <a:solidFill>
                  <a:prstClr val="black"/>
                </a:solidFill>
              </a:rPr>
              <a:t>ller                  B. s</a:t>
            </a:r>
            <a:r>
              <a:rPr lang="en-US" sz="3200" u="sng" dirty="0">
                <a:solidFill>
                  <a:prstClr val="black"/>
                </a:solidFill>
              </a:rPr>
              <a:t>o</a:t>
            </a:r>
            <a:r>
              <a:rPr lang="en-US" sz="3200" dirty="0">
                <a:solidFill>
                  <a:prstClr val="black"/>
                </a:solidFill>
              </a:rPr>
              <a:t>lar                 C. sens</a:t>
            </a:r>
            <a:r>
              <a:rPr lang="en-US" sz="3200" u="sng" dirty="0">
                <a:solidFill>
                  <a:prstClr val="black"/>
                </a:solidFill>
              </a:rPr>
              <a:t>o</a:t>
            </a:r>
            <a:r>
              <a:rPr lang="en-US" sz="3200" dirty="0">
                <a:solidFill>
                  <a:prstClr val="black"/>
                </a:solidFill>
              </a:rPr>
              <a:t>r                   D. cons</a:t>
            </a:r>
            <a:r>
              <a:rPr lang="en-US" sz="3200" u="sng" dirty="0">
                <a:solidFill>
                  <a:prstClr val="black"/>
                </a:solidFill>
              </a:rPr>
              <a:t>o</a:t>
            </a:r>
            <a:r>
              <a:rPr lang="en-US" sz="3200" dirty="0">
                <a:solidFill>
                  <a:prstClr val="black"/>
                </a:solidFill>
              </a:rPr>
              <a:t>le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     /ˈ</a:t>
            </a:r>
            <a:r>
              <a:rPr lang="en-US" sz="3200" dirty="0" err="1">
                <a:solidFill>
                  <a:srgbClr val="FF0000"/>
                </a:solidFill>
              </a:rPr>
              <a:t>roʊlər</a:t>
            </a:r>
            <a:r>
              <a:rPr lang="en-US" sz="3200" dirty="0">
                <a:solidFill>
                  <a:srgbClr val="FF0000"/>
                </a:solidFill>
              </a:rPr>
              <a:t>/                /</a:t>
            </a:r>
            <a:r>
              <a:rPr lang="en-US" sz="3200" dirty="0" err="1">
                <a:solidFill>
                  <a:srgbClr val="FF0000"/>
                </a:solidFill>
              </a:rPr>
              <a:t>soʊlər</a:t>
            </a:r>
            <a:r>
              <a:rPr lang="en-US" sz="3200" dirty="0">
                <a:solidFill>
                  <a:srgbClr val="FF0000"/>
                </a:solidFill>
              </a:rPr>
              <a:t>/                /ˈ</a:t>
            </a:r>
            <a:r>
              <a:rPr lang="en-US" sz="3200" dirty="0" err="1">
                <a:solidFill>
                  <a:srgbClr val="FF0000"/>
                </a:solidFill>
              </a:rPr>
              <a:t>sensər</a:t>
            </a:r>
            <a:r>
              <a:rPr lang="en-US" sz="3200" dirty="0">
                <a:solidFill>
                  <a:srgbClr val="FF0000"/>
                </a:solidFill>
              </a:rPr>
              <a:t>/                   /</a:t>
            </a:r>
            <a:r>
              <a:rPr lang="en-US" sz="3200" dirty="0" err="1">
                <a:solidFill>
                  <a:srgbClr val="FF0000"/>
                </a:solidFill>
              </a:rPr>
              <a:t>kɑːnsoʊl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  <a:p>
            <a:r>
              <a:rPr lang="en-US" sz="3200" dirty="0"/>
              <a:t>4. A. </a:t>
            </a:r>
            <a:r>
              <a:rPr lang="en-US" sz="3200" u="sng" dirty="0"/>
              <a:t>ch</a:t>
            </a:r>
            <a:r>
              <a:rPr lang="en-US" sz="3200" dirty="0"/>
              <a:t>ildren             B. </a:t>
            </a:r>
            <a:r>
              <a:rPr lang="en-US" sz="3200" u="sng" dirty="0"/>
              <a:t>ch</a:t>
            </a:r>
            <a:r>
              <a:rPr lang="en-US" sz="3200" dirty="0"/>
              <a:t>ildhood        C. tea</a:t>
            </a:r>
            <a:r>
              <a:rPr lang="en-US" sz="3200" u="sng" dirty="0"/>
              <a:t>ch</a:t>
            </a:r>
            <a:r>
              <a:rPr lang="en-US" sz="3200" dirty="0"/>
              <a:t>er                 D. s</a:t>
            </a:r>
            <a:r>
              <a:rPr lang="en-US" sz="3200" u="sng" dirty="0"/>
              <a:t>ch</a:t>
            </a:r>
            <a:r>
              <a:rPr lang="en-US" sz="3200" dirty="0"/>
              <a:t>edule</a:t>
            </a:r>
          </a:p>
          <a:p>
            <a:r>
              <a:rPr lang="en-US" sz="3200" dirty="0"/>
              <a:t>      </a:t>
            </a: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tʃɪldrən</a:t>
            </a:r>
            <a:r>
              <a:rPr lang="en-US" sz="3200" dirty="0">
                <a:solidFill>
                  <a:srgbClr val="FF0000"/>
                </a:solidFill>
              </a:rPr>
              <a:t>/               /ˈ</a:t>
            </a:r>
            <a:r>
              <a:rPr lang="en-US" sz="3200" dirty="0" err="1">
                <a:solidFill>
                  <a:srgbClr val="FF0000"/>
                </a:solidFill>
              </a:rPr>
              <a:t>tʃaɪldhʊd</a:t>
            </a:r>
            <a:r>
              <a:rPr lang="en-US" sz="3200" dirty="0">
                <a:solidFill>
                  <a:srgbClr val="FF0000"/>
                </a:solidFill>
              </a:rPr>
              <a:t>/          /ˈ</a:t>
            </a:r>
            <a:r>
              <a:rPr lang="en-US" sz="3200" dirty="0" err="1">
                <a:solidFill>
                  <a:srgbClr val="FF0000"/>
                </a:solidFill>
              </a:rPr>
              <a:t>tiːtʃər</a:t>
            </a:r>
            <a:r>
              <a:rPr lang="en-US" sz="3200" dirty="0">
                <a:solidFill>
                  <a:srgbClr val="FF0000"/>
                </a:solidFill>
              </a:rPr>
              <a:t>/                   /ˈ</a:t>
            </a:r>
            <a:r>
              <a:rPr lang="en-US" sz="3200" dirty="0" err="1">
                <a:solidFill>
                  <a:srgbClr val="FF0000"/>
                </a:solidFill>
              </a:rPr>
              <a:t>skedʒuːl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  <a:p>
            <a:r>
              <a:rPr lang="en-US" sz="3200" dirty="0"/>
              <a:t>5.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prstClr val="black"/>
                </a:solidFill>
              </a:rPr>
              <a:t>A. furn</a:t>
            </a:r>
            <a:r>
              <a:rPr lang="en-US" sz="3200" u="sng" dirty="0">
                <a:solidFill>
                  <a:prstClr val="black"/>
                </a:solidFill>
              </a:rPr>
              <a:t>i</a:t>
            </a:r>
            <a:r>
              <a:rPr lang="en-US" sz="3200" dirty="0">
                <a:solidFill>
                  <a:prstClr val="black"/>
                </a:solidFill>
              </a:rPr>
              <a:t>ture            B. appl</a:t>
            </a:r>
            <a:r>
              <a:rPr lang="en-US" sz="3200" u="sng" dirty="0">
                <a:solidFill>
                  <a:prstClr val="black"/>
                </a:solidFill>
              </a:rPr>
              <a:t>i</a:t>
            </a:r>
            <a:r>
              <a:rPr lang="en-US" sz="3200" dirty="0">
                <a:solidFill>
                  <a:prstClr val="black"/>
                </a:solidFill>
              </a:rPr>
              <a:t>ance        C. </a:t>
            </a:r>
            <a:r>
              <a:rPr lang="en-US" sz="3200" u="sng" dirty="0">
                <a:solidFill>
                  <a:prstClr val="black"/>
                </a:solidFill>
              </a:rPr>
              <a:t>i</a:t>
            </a:r>
            <a:r>
              <a:rPr lang="en-US" sz="3200" dirty="0">
                <a:solidFill>
                  <a:prstClr val="black"/>
                </a:solidFill>
              </a:rPr>
              <a:t>mportance          D. ass</a:t>
            </a:r>
            <a:r>
              <a:rPr lang="en-US" sz="3200" u="sng" dirty="0">
                <a:solidFill>
                  <a:prstClr val="black"/>
                </a:solidFill>
              </a:rPr>
              <a:t>i</a:t>
            </a:r>
            <a:r>
              <a:rPr lang="en-US" sz="3200" dirty="0">
                <a:solidFill>
                  <a:prstClr val="black"/>
                </a:solidFill>
              </a:rPr>
              <a:t>stant</a:t>
            </a:r>
          </a:p>
          <a:p>
            <a:pPr lvl="0"/>
            <a:r>
              <a:rPr lang="en-US" sz="3200" dirty="0">
                <a:solidFill>
                  <a:srgbClr val="FF0000"/>
                </a:solidFill>
              </a:rPr>
              <a:t>     /ˈ</a:t>
            </a:r>
            <a:r>
              <a:rPr lang="en-US" sz="3200" dirty="0" err="1">
                <a:solidFill>
                  <a:srgbClr val="FF0000"/>
                </a:solidFill>
              </a:rPr>
              <a:t>fɜːrnɪtʃər</a:t>
            </a:r>
            <a:r>
              <a:rPr lang="en-US" sz="3200" dirty="0">
                <a:solidFill>
                  <a:srgbClr val="FF0000"/>
                </a:solidFill>
              </a:rPr>
              <a:t>/            /əˈplaɪəns/             /</a:t>
            </a:r>
            <a:r>
              <a:rPr lang="en-US" sz="3200" dirty="0" err="1">
                <a:solidFill>
                  <a:srgbClr val="FF0000"/>
                </a:solidFill>
              </a:rPr>
              <a:t>ɪmˈpɔːrtns</a:t>
            </a:r>
            <a:r>
              <a:rPr lang="en-US" sz="3200" dirty="0">
                <a:solidFill>
                  <a:srgbClr val="FF0000"/>
                </a:solidFill>
              </a:rPr>
              <a:t>/            /</a:t>
            </a:r>
            <a:r>
              <a:rPr lang="en-US" sz="3200" dirty="0" err="1">
                <a:solidFill>
                  <a:srgbClr val="FF0000"/>
                </a:solidFill>
              </a:rPr>
              <a:t>əˈsɪstənt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46FB08-1574-5879-30F6-E25A8F79C67E}"/>
              </a:ext>
            </a:extLst>
          </p:cNvPr>
          <p:cNvSpPr/>
          <p:nvPr/>
        </p:nvSpPr>
        <p:spPr>
          <a:xfrm>
            <a:off x="612559" y="1526959"/>
            <a:ext cx="399495" cy="4527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705628-EB00-245F-6346-F69CAF988184}"/>
              </a:ext>
            </a:extLst>
          </p:cNvPr>
          <p:cNvSpPr/>
          <p:nvPr/>
        </p:nvSpPr>
        <p:spPr>
          <a:xfrm>
            <a:off x="9607117" y="2513541"/>
            <a:ext cx="399495" cy="4527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7EC329-A4C8-C468-5D4D-50AF358CEBE8}"/>
              </a:ext>
            </a:extLst>
          </p:cNvPr>
          <p:cNvSpPr/>
          <p:nvPr/>
        </p:nvSpPr>
        <p:spPr>
          <a:xfrm>
            <a:off x="6383044" y="3526654"/>
            <a:ext cx="399495" cy="4527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AAEFC20-9D69-A65F-4AEF-6B19006E95AB}"/>
              </a:ext>
            </a:extLst>
          </p:cNvPr>
          <p:cNvSpPr/>
          <p:nvPr/>
        </p:nvSpPr>
        <p:spPr>
          <a:xfrm>
            <a:off x="9615996" y="4475825"/>
            <a:ext cx="399495" cy="4527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3F72199-DF04-FA4D-C8EF-19AB83F8FAC7}"/>
              </a:ext>
            </a:extLst>
          </p:cNvPr>
          <p:cNvSpPr/>
          <p:nvPr/>
        </p:nvSpPr>
        <p:spPr>
          <a:xfrm>
            <a:off x="3631580" y="5401220"/>
            <a:ext cx="399495" cy="4527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704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Pronunciation</a:t>
            </a:r>
          </a:p>
        </p:txBody>
      </p:sp>
    </p:spTree>
    <p:extLst>
      <p:ext uri="{BB962C8B-B14F-4D97-AF65-F5344CB8AC3E}">
        <p14:creationId xmlns:p14="http://schemas.microsoft.com/office/powerpoint/2010/main" val="404944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800989-20B0-D471-9DF5-8D9A44AC6CF1}"/>
              </a:ext>
            </a:extLst>
          </p:cNvPr>
          <p:cNvSpPr txBox="1"/>
          <p:nvPr/>
        </p:nvSpPr>
        <p:spPr>
          <a:xfrm>
            <a:off x="-77637" y="483079"/>
            <a:ext cx="136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Task 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85F1AD-B928-2D03-0303-1A01601D9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808" y="483079"/>
            <a:ext cx="6236020" cy="9779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43E975-E659-DED1-9435-2ACFD49C4140}"/>
              </a:ext>
            </a:extLst>
          </p:cNvPr>
          <p:cNvSpPr/>
          <p:nvPr/>
        </p:nvSpPr>
        <p:spPr>
          <a:xfrm>
            <a:off x="312930" y="2221002"/>
            <a:ext cx="11428118" cy="166847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highlight>
                  <a:srgbClr val="F3C1FF"/>
                </a:highlight>
              </a:rPr>
              <a:t>Notes: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 Focus on the /</a:t>
            </a:r>
            <a:r>
              <a:rPr lang="en-US" sz="3600" dirty="0" err="1"/>
              <a:t>aɪ</a:t>
            </a:r>
            <a:r>
              <a:rPr lang="en-US" sz="3600" dirty="0"/>
              <a:t>/ sound.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47389-3CA1-BB02-880A-C7532F4F2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400" y="677796"/>
            <a:ext cx="1733792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562256-BD60-771A-CAF9-B053C0A44362}"/>
              </a:ext>
            </a:extLst>
          </p:cNvPr>
          <p:cNvSpPr txBox="1"/>
          <p:nvPr/>
        </p:nvSpPr>
        <p:spPr>
          <a:xfrm>
            <a:off x="-77637" y="483079"/>
            <a:ext cx="136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Task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4F774E-7865-296E-7990-264E32387D8A}"/>
              </a:ext>
            </a:extLst>
          </p:cNvPr>
          <p:cNvSpPr txBox="1"/>
          <p:nvPr/>
        </p:nvSpPr>
        <p:spPr>
          <a:xfrm>
            <a:off x="1183974" y="500178"/>
            <a:ext cx="1100802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Listen to the words and focus on the underlined letters.</a:t>
            </a:r>
            <a:endParaRPr 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62D389-7380-0707-3D58-D5745E8BF916}"/>
              </a:ext>
            </a:extLst>
          </p:cNvPr>
          <p:cNvSpPr txBox="1"/>
          <p:nvPr/>
        </p:nvSpPr>
        <p:spPr>
          <a:xfrm>
            <a:off x="4802819" y="2655354"/>
            <a:ext cx="6773829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Cr</a:t>
            </a:r>
            <a:r>
              <a:rPr lang="en-US" sz="3600" u="sng" dirty="0"/>
              <a:t>i</a:t>
            </a:r>
            <a:r>
              <a:rPr lang="en-US" sz="3600" dirty="0"/>
              <a:t>me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Nearb</a:t>
            </a:r>
            <a:r>
              <a:rPr lang="en-US" sz="3600" u="sng" dirty="0"/>
              <a:t>y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L</a:t>
            </a:r>
            <a:r>
              <a:rPr lang="en-US" sz="3600" u="sng" dirty="0"/>
              <a:t>i</a:t>
            </a:r>
            <a:r>
              <a:rPr lang="en-US" sz="3600" dirty="0"/>
              <a:t>ke </a:t>
            </a:r>
          </a:p>
        </p:txBody>
      </p:sp>
      <p:pic>
        <p:nvPicPr>
          <p:cNvPr id="2" name="CD1 TRACK 35">
            <a:hlinkClick r:id="" action="ppaction://media"/>
            <a:extLst>
              <a:ext uri="{FF2B5EF4-FFF2-40B4-BE49-F238E27FC236}">
                <a16:creationId xmlns:a16="http://schemas.microsoft.com/office/drawing/2014/main" id="{6043D65B-09B4-2D44-839E-EEF37BFC9F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15084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4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1159</Words>
  <Application>Microsoft Office PowerPoint</Application>
  <PresentationFormat>Widescreen</PresentationFormat>
  <Paragraphs>134</Paragraphs>
  <Slides>41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Phan Van Rieu (Hugo)</cp:lastModifiedBy>
  <cp:revision>813</cp:revision>
  <dcterms:created xsi:type="dcterms:W3CDTF">2023-02-01T04:45:54Z</dcterms:created>
  <dcterms:modified xsi:type="dcterms:W3CDTF">2024-05-27T02:24:02Z</dcterms:modified>
</cp:coreProperties>
</file>