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67" r:id="rId4"/>
    <p:sldId id="269" r:id="rId5"/>
    <p:sldId id="912" r:id="rId6"/>
    <p:sldId id="914" r:id="rId7"/>
    <p:sldId id="971" r:id="rId8"/>
    <p:sldId id="972" r:id="rId9"/>
    <p:sldId id="918" r:id="rId10"/>
    <p:sldId id="948" r:id="rId11"/>
    <p:sldId id="947" r:id="rId12"/>
    <p:sldId id="852" r:id="rId13"/>
    <p:sldId id="951" r:id="rId14"/>
    <p:sldId id="957" r:id="rId15"/>
    <p:sldId id="949" r:id="rId16"/>
    <p:sldId id="973" r:id="rId17"/>
    <p:sldId id="955" r:id="rId18"/>
    <p:sldId id="974" r:id="rId19"/>
    <p:sldId id="980" r:id="rId20"/>
    <p:sldId id="981" r:id="rId21"/>
    <p:sldId id="927" r:id="rId22"/>
    <p:sldId id="944" r:id="rId23"/>
    <p:sldId id="945" r:id="rId24"/>
    <p:sldId id="956" r:id="rId25"/>
    <p:sldId id="953" r:id="rId26"/>
    <p:sldId id="982" r:id="rId27"/>
    <p:sldId id="983" r:id="rId28"/>
    <p:sldId id="294" r:id="rId29"/>
    <p:sldId id="295" r:id="rId30"/>
    <p:sldId id="984" r:id="rId31"/>
    <p:sldId id="985" r:id="rId32"/>
    <p:sldId id="296" r:id="rId33"/>
    <p:sldId id="298" r:id="rId34"/>
    <p:sldId id="299" r:id="rId35"/>
    <p:sldId id="30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1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C6442788-D349-426C-A532-5BB71D5793C7}"/>
    <pc:docChg chg="modSld">
      <pc:chgData name="Phan Van Rieu (Hugo)" userId="032e726b-b6b7-45df-b0ca-e82fb010a48a" providerId="ADAL" clId="{C6442788-D349-426C-A532-5BB71D5793C7}" dt="2024-04-27T15:29:47.853" v="5" actId="20577"/>
      <pc:docMkLst>
        <pc:docMk/>
      </pc:docMkLst>
      <pc:sldChg chg="modSp">
        <pc:chgData name="Phan Van Rieu (Hugo)" userId="032e726b-b6b7-45df-b0ca-e82fb010a48a" providerId="ADAL" clId="{C6442788-D349-426C-A532-5BB71D5793C7}" dt="2024-04-27T15:29:47.853" v="5" actId="20577"/>
        <pc:sldMkLst>
          <pc:docMk/>
          <pc:sldMk cId="1666319848" sldId="948"/>
        </pc:sldMkLst>
        <pc:spChg chg="mod">
          <ac:chgData name="Phan Van Rieu (Hugo)" userId="032e726b-b6b7-45df-b0ca-e82fb010a48a" providerId="ADAL" clId="{C6442788-D349-426C-A532-5BB71D5793C7}" dt="2024-04-27T15:29:47.853" v="5" actId="20577"/>
          <ac:spMkLst>
            <pc:docMk/>
            <pc:sldMk cId="1666319848" sldId="948"/>
            <ac:spMk id="7" creationId="{3E5F3576-6517-FC7D-E5F5-0D01ACEE10D5}"/>
          </ac:spMkLst>
        </pc:spChg>
      </pc:sldChg>
    </pc:docChg>
  </pc:docChgLst>
  <pc:docChgLst>
    <pc:chgData name="Phan Van Rieu (Hugo)" userId="032e726b-b6b7-45df-b0ca-e82fb010a48a" providerId="ADAL" clId="{84760553-38FE-44D4-93F1-445209F42531}"/>
    <pc:docChg chg="modSld">
      <pc:chgData name="Phan Van Rieu (Hugo)" userId="032e726b-b6b7-45df-b0ca-e82fb010a48a" providerId="ADAL" clId="{84760553-38FE-44D4-93F1-445209F42531}" dt="2024-05-27T02:23:50.321" v="1" actId="20577"/>
      <pc:docMkLst>
        <pc:docMk/>
      </pc:docMkLst>
      <pc:sldChg chg="modSp mod">
        <pc:chgData name="Phan Van Rieu (Hugo)" userId="032e726b-b6b7-45df-b0ca-e82fb010a48a" providerId="ADAL" clId="{84760553-38FE-44D4-93F1-445209F42531}" dt="2024-05-27T02:23:50.321" v="1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84760553-38FE-44D4-93F1-445209F42531}" dt="2024-05-27T02:23:50.321" v="1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6676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3: Living environment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3494" y="342900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3: Living Environment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2.2: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29 &amp; 30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86BD4-8D2C-7673-8EFC-12E08B519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F1FEED-61BC-ED4A-81DD-A8E129261D78}"/>
              </a:ext>
            </a:extLst>
          </p:cNvPr>
          <p:cNvSpPr/>
          <p:nvPr/>
        </p:nvSpPr>
        <p:spPr>
          <a:xfrm>
            <a:off x="342811" y="3448418"/>
            <a:ext cx="11100315" cy="297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242021"/>
                </a:solidFill>
              </a:rPr>
              <a:t>Ex</a:t>
            </a:r>
            <a:r>
              <a:rPr lang="en-US" sz="3200" dirty="0">
                <a:solidFill>
                  <a:srgbClr val="242021"/>
                </a:solidFill>
              </a:rPr>
              <a:t>: I </a:t>
            </a:r>
            <a:r>
              <a:rPr lang="en-US" sz="3200" b="1" dirty="0">
                <a:solidFill>
                  <a:srgbClr val="242021"/>
                </a:solidFill>
              </a:rPr>
              <a:t>wish</a:t>
            </a:r>
            <a:r>
              <a:rPr lang="en-US" sz="3200" dirty="0">
                <a:solidFill>
                  <a:srgbClr val="242021"/>
                </a:solidFill>
              </a:rPr>
              <a:t> my house </a:t>
            </a:r>
            <a:r>
              <a:rPr lang="en-US" sz="3200" dirty="0">
                <a:solidFill>
                  <a:srgbClr val="FF0000"/>
                </a:solidFill>
              </a:rPr>
              <a:t>was</a:t>
            </a:r>
            <a:r>
              <a:rPr lang="en-US" sz="3200" dirty="0">
                <a:solidFill>
                  <a:srgbClr val="242021"/>
                </a:solidFill>
              </a:rPr>
              <a:t> closer to the park.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(My house </a:t>
            </a:r>
            <a:r>
              <a:rPr lang="en-US" sz="3200" dirty="0">
                <a:solidFill>
                  <a:srgbClr val="FF0000"/>
                </a:solidFill>
              </a:rPr>
              <a:t>isn't</a:t>
            </a:r>
            <a:r>
              <a:rPr lang="en-US" sz="3200" dirty="0">
                <a:solidFill>
                  <a:srgbClr val="242021"/>
                </a:solidFill>
              </a:rPr>
              <a:t> close to the park.)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John </a:t>
            </a:r>
            <a:r>
              <a:rPr lang="en-US" sz="3200" b="1" dirty="0"/>
              <a:t>wishes</a:t>
            </a:r>
            <a:r>
              <a:rPr lang="en-US" sz="3200" dirty="0"/>
              <a:t> he </a:t>
            </a:r>
            <a:r>
              <a:rPr lang="en-US" sz="3200" dirty="0">
                <a:solidFill>
                  <a:srgbClr val="FF0000"/>
                </a:solidFill>
              </a:rPr>
              <a:t>had</a:t>
            </a:r>
            <a:r>
              <a:rPr lang="en-US" sz="3200" dirty="0"/>
              <a:t> a flat screen TV.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(John </a:t>
            </a:r>
            <a:r>
              <a:rPr lang="en-US" sz="3200" dirty="0">
                <a:solidFill>
                  <a:srgbClr val="FF0000"/>
                </a:solidFill>
              </a:rPr>
              <a:t>doesn't have </a:t>
            </a:r>
            <a:r>
              <a:rPr lang="en-US" sz="3200" dirty="0"/>
              <a:t>a flat screen TV.)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F3576-6517-FC7D-E5F5-0D01ACEE10D5}"/>
              </a:ext>
            </a:extLst>
          </p:cNvPr>
          <p:cNvSpPr/>
          <p:nvPr/>
        </p:nvSpPr>
        <p:spPr>
          <a:xfrm>
            <a:off x="342811" y="1196979"/>
            <a:ext cx="11100315" cy="2232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FORM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S + wish/wishes + S +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past tense verb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+ ….</a:t>
            </a:r>
            <a:endParaRPr lang="en-US" sz="3200" b="0" dirty="0">
              <a:solidFill>
                <a:srgbClr val="242021"/>
              </a:solidFill>
              <a:effectLst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USE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express a wish for a thing / situation that is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not real in the present.</a:t>
            </a:r>
            <a:endParaRPr lang="en-US" sz="3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114E52-F162-ACCA-9B23-53E5B8E0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541AA1-20AC-EFF5-4265-D5589B499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94" y="540391"/>
            <a:ext cx="5640267" cy="5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5FC45-AD7B-7F32-DCFE-AF25AF379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D5E35A-887F-DB9B-EAE7-38B40C3F6F66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5BECAA-FF05-291C-DDBC-608B40745627}"/>
              </a:ext>
            </a:extLst>
          </p:cNvPr>
          <p:cNvSpPr/>
          <p:nvPr/>
        </p:nvSpPr>
        <p:spPr>
          <a:xfrm>
            <a:off x="287047" y="3429000"/>
            <a:ext cx="11725950" cy="2499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242021"/>
                </a:solidFill>
              </a:rPr>
              <a:t>I </a:t>
            </a:r>
            <a:r>
              <a:rPr lang="en-US" sz="3600" b="1" dirty="0">
                <a:solidFill>
                  <a:srgbClr val="242021"/>
                </a:solidFill>
              </a:rPr>
              <a:t>wish</a:t>
            </a:r>
            <a:r>
              <a:rPr lang="en-US" sz="3600" dirty="0">
                <a:solidFill>
                  <a:srgbClr val="242021"/>
                </a:solidFill>
              </a:rPr>
              <a:t> my house </a:t>
            </a:r>
            <a:r>
              <a:rPr lang="en-US" sz="3600" b="1" dirty="0">
                <a:solidFill>
                  <a:srgbClr val="242021"/>
                </a:solidFill>
              </a:rPr>
              <a:t>was/were </a:t>
            </a:r>
            <a:r>
              <a:rPr lang="en-US" sz="3600" dirty="0">
                <a:solidFill>
                  <a:srgbClr val="242021"/>
                </a:solidFill>
              </a:rPr>
              <a:t>closer to the beach.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242021"/>
                </a:solidFill>
              </a:rPr>
              <a:t>He </a:t>
            </a:r>
            <a:r>
              <a:rPr lang="en-US" sz="3600" b="1" dirty="0">
                <a:solidFill>
                  <a:srgbClr val="242021"/>
                </a:solidFill>
              </a:rPr>
              <a:t>wishes</a:t>
            </a:r>
            <a:r>
              <a:rPr lang="en-US" sz="3600" dirty="0">
                <a:solidFill>
                  <a:srgbClr val="242021"/>
                </a:solidFill>
              </a:rPr>
              <a:t> it </a:t>
            </a:r>
            <a:r>
              <a:rPr lang="en-US" sz="3600" b="1" dirty="0">
                <a:solidFill>
                  <a:srgbClr val="242021"/>
                </a:solidFill>
              </a:rPr>
              <a:t>wasn't/weren't </a:t>
            </a:r>
            <a:r>
              <a:rPr lang="en-US" sz="3600" dirty="0">
                <a:solidFill>
                  <a:srgbClr val="242021"/>
                </a:solidFill>
              </a:rPr>
              <a:t>so boring in his neighborhood.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64821-C7FF-F547-D344-FFA11157107E}"/>
              </a:ext>
            </a:extLst>
          </p:cNvPr>
          <p:cNvSpPr/>
          <p:nvPr/>
        </p:nvSpPr>
        <p:spPr>
          <a:xfrm>
            <a:off x="287047" y="1521981"/>
            <a:ext cx="11764055" cy="1668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/>
              <a:t>Note: We can use </a:t>
            </a:r>
            <a:r>
              <a:rPr lang="en-US" sz="3600" b="1" dirty="0"/>
              <a:t>was/wasn't </a:t>
            </a:r>
            <a:r>
              <a:rPr lang="en-US" sz="3600" dirty="0"/>
              <a:t>or </a:t>
            </a:r>
            <a:r>
              <a:rPr lang="en-US" sz="3600" b="1" dirty="0"/>
              <a:t>were/weren't </a:t>
            </a:r>
            <a:r>
              <a:rPr lang="en-US" sz="3600" dirty="0"/>
              <a:t>after </a:t>
            </a:r>
            <a:r>
              <a:rPr lang="en-US" sz="3600" i="1" dirty="0"/>
              <a:t>I/he/she/it/singular noun</a:t>
            </a:r>
            <a:r>
              <a:rPr lang="en-US" sz="3600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4B3973-188F-8950-B415-992B38E46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258" y="457763"/>
            <a:ext cx="2806844" cy="63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31A818-D765-37EE-D129-054F44749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94" y="540391"/>
            <a:ext cx="5640267" cy="5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7B0F7-F074-3D32-22B4-BD9B21D31DD4}"/>
              </a:ext>
            </a:extLst>
          </p:cNvPr>
          <p:cNvSpPr txBox="1"/>
          <p:nvPr/>
        </p:nvSpPr>
        <p:spPr>
          <a:xfrm>
            <a:off x="61906" y="1032552"/>
            <a:ext cx="4170017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a.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 Read about </a:t>
            </a:r>
            <a:r>
              <a:rPr lang="en-US" sz="3600" b="1" i="1" dirty="0">
                <a:solidFill>
                  <a:srgbClr val="242021"/>
                </a:solidFill>
                <a:effectLst/>
              </a:rPr>
              <a:t>wish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 with the Past Simple, then fill in the blanks.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C57586-1527-9EAB-D003-66E83A1D0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44" y="694943"/>
            <a:ext cx="8011643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96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9233B-2B96-E1A2-9902-1EA01EA63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00F029-0AFC-17EF-3B53-2E5FD9DF8AA8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040A3-93B4-CA69-EC86-99E27103D397}"/>
              </a:ext>
            </a:extLst>
          </p:cNvPr>
          <p:cNvSpPr txBox="1"/>
          <p:nvPr/>
        </p:nvSpPr>
        <p:spPr>
          <a:xfrm>
            <a:off x="61906" y="2214355"/>
            <a:ext cx="4544599" cy="3326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b.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 Listen and check.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42021"/>
                </a:solidFill>
                <a:effectLst/>
              </a:rPr>
              <a:t>Listen again and repeat.</a:t>
            </a:r>
            <a:r>
              <a:rPr lang="en-US" sz="3600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7E181-01F9-6703-CA52-BA152800C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06" y="647838"/>
            <a:ext cx="887602" cy="1335827"/>
          </a:xfrm>
          <a:prstGeom prst="rect">
            <a:avLst/>
          </a:prstGeom>
        </p:spPr>
      </p:pic>
      <p:pic>
        <p:nvPicPr>
          <p:cNvPr id="9" name="CD1 TRACK 34">
            <a:hlinkClick r:id="" action="ppaction://media"/>
            <a:extLst>
              <a:ext uri="{FF2B5EF4-FFF2-40B4-BE49-F238E27FC236}">
                <a16:creationId xmlns:a16="http://schemas.microsoft.com/office/drawing/2014/main" id="{51AEBC89-1A41-21F6-2076-E7DC4AF05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7888" y="1150046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BA0EEE-12C8-A4B5-9B55-F683AAD3C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6644" y="694943"/>
            <a:ext cx="8011643" cy="5468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F8710F-B544-78EE-89DD-B50E62EA630D}"/>
              </a:ext>
            </a:extLst>
          </p:cNvPr>
          <p:cNvSpPr txBox="1"/>
          <p:nvPr/>
        </p:nvSpPr>
        <p:spPr>
          <a:xfrm>
            <a:off x="5048435" y="5248262"/>
            <a:ext cx="140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BBA3A2-90ED-3029-5A37-E7AB72EF26B3}"/>
              </a:ext>
            </a:extLst>
          </p:cNvPr>
          <p:cNvSpPr txBox="1"/>
          <p:nvPr/>
        </p:nvSpPr>
        <p:spPr>
          <a:xfrm>
            <a:off x="7409792" y="5353361"/>
            <a:ext cx="164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Was/were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8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DC7BF-0FC2-5D39-ACB8-6355911C7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8B7521-CFDF-5B60-D76D-66C737FA4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16D22-5488-5F86-52DE-5231DD4661BB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46929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0" y="664083"/>
            <a:ext cx="11375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c.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Fill in the blanks with the correct form of the verbs.</a:t>
            </a:r>
            <a:endParaRPr lang="en-US" sz="3600" b="1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49277-12C3-246A-432A-CCA7D35E10FC}"/>
              </a:ext>
            </a:extLst>
          </p:cNvPr>
          <p:cNvSpPr txBox="1"/>
          <p:nvPr/>
        </p:nvSpPr>
        <p:spPr>
          <a:xfrm>
            <a:off x="299621" y="1379517"/>
            <a:ext cx="11614212" cy="4909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</a:t>
            </a:r>
            <a:r>
              <a:rPr lang="en-US" sz="3600" dirty="0"/>
              <a:t>1. I wish I ________ (have) a bigger bed.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2. He wishes it _________ (be) more exciting in his neighborhood.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3. They wish their friends ________ (live) by their house.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4. I wish my TV _______________ (not be) so small.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6159C-3E0A-161D-4455-7802920C4C89}"/>
              </a:ext>
            </a:extLst>
          </p:cNvPr>
          <p:cNvSpPr txBox="1"/>
          <p:nvPr/>
        </p:nvSpPr>
        <p:spPr>
          <a:xfrm>
            <a:off x="2405849" y="1571348"/>
            <a:ext cx="169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B24E2-9857-66A9-4F40-ED3CE399FD8B}"/>
              </a:ext>
            </a:extLst>
          </p:cNvPr>
          <p:cNvSpPr txBox="1"/>
          <p:nvPr/>
        </p:nvSpPr>
        <p:spPr>
          <a:xfrm>
            <a:off x="3240350" y="2370079"/>
            <a:ext cx="201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was/were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6D6C9-D454-85E4-3E1D-B14B6450D171}"/>
              </a:ext>
            </a:extLst>
          </p:cNvPr>
          <p:cNvSpPr txBox="1"/>
          <p:nvPr/>
        </p:nvSpPr>
        <p:spPr>
          <a:xfrm>
            <a:off x="5687513" y="4023065"/>
            <a:ext cx="169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lived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2AF175-79C3-DF3F-469C-FDC6F85399EA}"/>
              </a:ext>
            </a:extLst>
          </p:cNvPr>
          <p:cNvSpPr txBox="1"/>
          <p:nvPr/>
        </p:nvSpPr>
        <p:spPr>
          <a:xfrm>
            <a:off x="3558465" y="4832152"/>
            <a:ext cx="331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wasn’t / weren’t</a:t>
            </a:r>
          </a:p>
        </p:txBody>
      </p:sp>
    </p:spTree>
    <p:extLst>
      <p:ext uri="{BB962C8B-B14F-4D97-AF65-F5344CB8AC3E}">
        <p14:creationId xmlns:p14="http://schemas.microsoft.com/office/powerpoint/2010/main" val="16178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534D78-F791-1515-FEE0-1B1C97C2731A}"/>
              </a:ext>
            </a:extLst>
          </p:cNvPr>
          <p:cNvSpPr txBox="1"/>
          <p:nvPr/>
        </p:nvSpPr>
        <p:spPr>
          <a:xfrm>
            <a:off x="443883" y="1165446"/>
            <a:ext cx="11141476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She wishes she ________ (know) her neighbors better.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I wish my yard ___________ (be) bigger.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They wish they ________ (see) their grandparents more.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He wishes it _________________ (not be) so noisy on his street.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DEE4B-BCF3-7BE8-17A3-8B0C0AB8AE76}"/>
              </a:ext>
            </a:extLst>
          </p:cNvPr>
          <p:cNvSpPr txBox="1"/>
          <p:nvPr/>
        </p:nvSpPr>
        <p:spPr>
          <a:xfrm>
            <a:off x="4190260" y="1363293"/>
            <a:ext cx="169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knew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F2F4A-721B-DA6C-7A62-686CDB4D0BDF}"/>
              </a:ext>
            </a:extLst>
          </p:cNvPr>
          <p:cNvSpPr txBox="1"/>
          <p:nvPr/>
        </p:nvSpPr>
        <p:spPr>
          <a:xfrm>
            <a:off x="3826275" y="2162024"/>
            <a:ext cx="239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was / were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77890-C48F-0609-BA42-C046B25589D2}"/>
              </a:ext>
            </a:extLst>
          </p:cNvPr>
          <p:cNvSpPr txBox="1"/>
          <p:nvPr/>
        </p:nvSpPr>
        <p:spPr>
          <a:xfrm>
            <a:off x="4131076" y="2960755"/>
            <a:ext cx="169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CE2CC-BB08-931B-48F8-008963EF467B}"/>
              </a:ext>
            </a:extLst>
          </p:cNvPr>
          <p:cNvSpPr txBox="1"/>
          <p:nvPr/>
        </p:nvSpPr>
        <p:spPr>
          <a:xfrm>
            <a:off x="3342443" y="3804932"/>
            <a:ext cx="367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wasn’t / weren’t</a:t>
            </a:r>
          </a:p>
        </p:txBody>
      </p:sp>
    </p:spTree>
    <p:extLst>
      <p:ext uri="{BB962C8B-B14F-4D97-AF65-F5344CB8AC3E}">
        <p14:creationId xmlns:p14="http://schemas.microsoft.com/office/powerpoint/2010/main" val="11397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7735F-04D0-EAE2-EF29-E64252DBF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2ACBC1-B184-AB3A-3E00-DD3B230CDE84}"/>
              </a:ext>
            </a:extLst>
          </p:cNvPr>
          <p:cNvSpPr txBox="1"/>
          <p:nvPr/>
        </p:nvSpPr>
        <p:spPr>
          <a:xfrm>
            <a:off x="0" y="664083"/>
            <a:ext cx="1137502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d.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Use the table to write sentences about what each person wishes to change about their living environment.</a:t>
            </a:r>
            <a:endParaRPr lang="en-US" sz="3600" b="1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CF27A-6D74-7CB6-6EDC-F4A0E38CF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702" y="2040437"/>
            <a:ext cx="6268325" cy="4153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54373D-09F7-4BD6-040C-A3FBC982D53A}"/>
              </a:ext>
            </a:extLst>
          </p:cNvPr>
          <p:cNvSpPr txBox="1"/>
          <p:nvPr/>
        </p:nvSpPr>
        <p:spPr>
          <a:xfrm>
            <a:off x="399495" y="2363225"/>
            <a:ext cx="4456590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1. Sue wishes her bedroom was bigger.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458E39-FE3D-8446-A9B5-B3351855C4DD}"/>
              </a:ext>
            </a:extLst>
          </p:cNvPr>
          <p:cNvSpPr/>
          <p:nvPr/>
        </p:nvSpPr>
        <p:spPr>
          <a:xfrm>
            <a:off x="5237825" y="2636668"/>
            <a:ext cx="6137202" cy="4793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F3A6EB-C8A9-CD75-9228-ECEF2C34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442" y="1188181"/>
            <a:ext cx="6268325" cy="415348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4F5BA-7305-DBE6-67D6-61B33EDD3A62}"/>
              </a:ext>
            </a:extLst>
          </p:cNvPr>
          <p:cNvSpPr/>
          <p:nvPr/>
        </p:nvSpPr>
        <p:spPr>
          <a:xfrm>
            <a:off x="5619565" y="2290439"/>
            <a:ext cx="6137202" cy="4793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A7FEC-2A46-A009-DF5E-7D6D619E7E89}"/>
              </a:ext>
            </a:extLst>
          </p:cNvPr>
          <p:cNvSpPr txBox="1"/>
          <p:nvPr/>
        </p:nvSpPr>
        <p:spPr>
          <a:xfrm>
            <a:off x="301839" y="771198"/>
            <a:ext cx="482057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2. Paul wishes his house was/were closer to the mall.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64C912-E759-6A6D-DAED-3E511831A447}"/>
              </a:ext>
            </a:extLst>
          </p:cNvPr>
          <p:cNvSpPr/>
          <p:nvPr/>
        </p:nvSpPr>
        <p:spPr>
          <a:xfrm>
            <a:off x="5619565" y="2785527"/>
            <a:ext cx="6137202" cy="4793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C3EB1-9CB7-B98C-A135-ABD20A9EBA34}"/>
              </a:ext>
            </a:extLst>
          </p:cNvPr>
          <p:cNvSpPr txBox="1"/>
          <p:nvPr/>
        </p:nvSpPr>
        <p:spPr>
          <a:xfrm>
            <a:off x="368535" y="3347638"/>
            <a:ext cx="4687183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3.  John and Bob wish their bedroom had an air conditioner.</a:t>
            </a:r>
          </a:p>
        </p:txBody>
      </p:sp>
    </p:spTree>
    <p:extLst>
      <p:ext uri="{BB962C8B-B14F-4D97-AF65-F5344CB8AC3E}">
        <p14:creationId xmlns:p14="http://schemas.microsoft.com/office/powerpoint/2010/main" val="39473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F3A6EB-C8A9-CD75-9228-ECEF2C34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442" y="1188181"/>
            <a:ext cx="6268325" cy="415348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4F5BA-7305-DBE6-67D6-61B33EDD3A62}"/>
              </a:ext>
            </a:extLst>
          </p:cNvPr>
          <p:cNvSpPr/>
          <p:nvPr/>
        </p:nvSpPr>
        <p:spPr>
          <a:xfrm>
            <a:off x="5619565" y="3264921"/>
            <a:ext cx="6137202" cy="4793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A7FEC-2A46-A009-DF5E-7D6D619E7E89}"/>
              </a:ext>
            </a:extLst>
          </p:cNvPr>
          <p:cNvSpPr txBox="1"/>
          <p:nvPr/>
        </p:nvSpPr>
        <p:spPr>
          <a:xfrm>
            <a:off x="368535" y="389459"/>
            <a:ext cx="482057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4.  Lauren wishes her bed was/were (more) comfortable.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64C912-E759-6A6D-DAED-3E511831A447}"/>
              </a:ext>
            </a:extLst>
          </p:cNvPr>
          <p:cNvSpPr/>
          <p:nvPr/>
        </p:nvSpPr>
        <p:spPr>
          <a:xfrm>
            <a:off x="5619565" y="3816050"/>
            <a:ext cx="6137202" cy="4793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C3EB1-9CB7-B98C-A135-ABD20A9EBA34}"/>
              </a:ext>
            </a:extLst>
          </p:cNvPr>
          <p:cNvSpPr txBox="1"/>
          <p:nvPr/>
        </p:nvSpPr>
        <p:spPr>
          <a:xfrm>
            <a:off x="218869" y="2832648"/>
            <a:ext cx="5269573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5.  Steve wishes his neighbors were friendlier. / Steve wishes his neighbors weren't (so) unfriendly.</a:t>
            </a:r>
          </a:p>
        </p:txBody>
      </p:sp>
    </p:spTree>
    <p:extLst>
      <p:ext uri="{BB962C8B-B14F-4D97-AF65-F5344CB8AC3E}">
        <p14:creationId xmlns:p14="http://schemas.microsoft.com/office/powerpoint/2010/main" val="22507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93022" y="149755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96130" y="23358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99239" y="4761788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11682" y="561113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89906" y="31447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F96C0F0-2456-D6F6-B9D3-60CA48E2197C}"/>
              </a:ext>
            </a:extLst>
          </p:cNvPr>
          <p:cNvSpPr/>
          <p:nvPr/>
        </p:nvSpPr>
        <p:spPr>
          <a:xfrm>
            <a:off x="4830869" y="3976689"/>
            <a:ext cx="3256378" cy="6434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F3A6EB-C8A9-CD75-9228-ECEF2C34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442" y="1188181"/>
            <a:ext cx="6268325" cy="415348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4F5BA-7305-DBE6-67D6-61B33EDD3A62}"/>
              </a:ext>
            </a:extLst>
          </p:cNvPr>
          <p:cNvSpPr/>
          <p:nvPr/>
        </p:nvSpPr>
        <p:spPr>
          <a:xfrm>
            <a:off x="5619565" y="4312486"/>
            <a:ext cx="6137202" cy="4793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A7FEC-2A46-A009-DF5E-7D6D619E7E89}"/>
              </a:ext>
            </a:extLst>
          </p:cNvPr>
          <p:cNvSpPr txBox="1"/>
          <p:nvPr/>
        </p:nvSpPr>
        <p:spPr>
          <a:xfrm>
            <a:off x="266554" y="584767"/>
            <a:ext cx="5007008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6. Mary wishes her living room had windows.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64C912-E759-6A6D-DAED-3E511831A447}"/>
              </a:ext>
            </a:extLst>
          </p:cNvPr>
          <p:cNvSpPr/>
          <p:nvPr/>
        </p:nvSpPr>
        <p:spPr>
          <a:xfrm>
            <a:off x="5619565" y="4791880"/>
            <a:ext cx="6137202" cy="4793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C3EB1-9CB7-B98C-A135-ABD20A9EBA34}"/>
              </a:ext>
            </a:extLst>
          </p:cNvPr>
          <p:cNvSpPr txBox="1"/>
          <p:nvPr/>
        </p:nvSpPr>
        <p:spPr>
          <a:xfrm>
            <a:off x="266554" y="2231756"/>
            <a:ext cx="5093515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7.  Tony and Ella wish their friends lived closer. / Tony and Ella wish their friends didn't live (so) far away.</a:t>
            </a:r>
          </a:p>
        </p:txBody>
      </p:sp>
    </p:spTree>
    <p:extLst>
      <p:ext uri="{BB962C8B-B14F-4D97-AF65-F5344CB8AC3E}">
        <p14:creationId xmlns:p14="http://schemas.microsoft.com/office/powerpoint/2010/main" val="5624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12E0-0B4B-5B58-3B99-94D0EE96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67B0-D72E-4EA8-D8CE-EFA925B83EFF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A369-E9E0-D819-EF54-23D7D832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0389D-B94C-8435-EB11-251AD3C991E8}"/>
              </a:ext>
            </a:extLst>
          </p:cNvPr>
          <p:cNvSpPr txBox="1"/>
          <p:nvPr/>
        </p:nvSpPr>
        <p:spPr>
          <a:xfrm>
            <a:off x="4884387" y="3712317"/>
            <a:ext cx="3267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Extra practice </a:t>
            </a:r>
          </a:p>
        </p:txBody>
      </p:sp>
    </p:spTree>
    <p:extLst>
      <p:ext uri="{BB962C8B-B14F-4D97-AF65-F5344CB8AC3E}">
        <p14:creationId xmlns:p14="http://schemas.microsoft.com/office/powerpoint/2010/main" val="3823414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42C51-9E33-EC32-1943-743A28385D66}"/>
              </a:ext>
            </a:extLst>
          </p:cNvPr>
          <p:cNvSpPr txBox="1"/>
          <p:nvPr/>
        </p:nvSpPr>
        <p:spPr>
          <a:xfrm>
            <a:off x="2957" y="1168601"/>
            <a:ext cx="12338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a.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 Fill in the blanks using the correct form of the words in the box. </a:t>
            </a:r>
            <a:endParaRPr lang="en-US" sz="3200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7235301" y="455738"/>
            <a:ext cx="4956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– WB, P 17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99CE7-1B9A-6DBF-A95A-FCD1BC63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8" y="457594"/>
            <a:ext cx="3511845" cy="670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877434-7F7A-6FBC-0676-AC105068871F}"/>
              </a:ext>
            </a:extLst>
          </p:cNvPr>
          <p:cNvSpPr txBox="1"/>
          <p:nvPr/>
        </p:nvSpPr>
        <p:spPr>
          <a:xfrm>
            <a:off x="175333" y="1856644"/>
            <a:ext cx="9270507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1. She wishes she _________ her neighbors better.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2. I __________ there was a mall near my house.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3. John wishes he _________ a flat screen TV in his bedroom.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4. She wishes her curtains _______________ so red.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5. They wish their yard _______________ bigger.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F8196C-B6AD-3E52-FD8C-20B99E5F2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240" y="1923290"/>
            <a:ext cx="2252152" cy="4135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B38883-715E-D612-28B6-7631A7A13423}"/>
              </a:ext>
            </a:extLst>
          </p:cNvPr>
          <p:cNvSpPr txBox="1"/>
          <p:nvPr/>
        </p:nvSpPr>
        <p:spPr>
          <a:xfrm>
            <a:off x="3600586" y="2008387"/>
            <a:ext cx="222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knew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950551-BC84-EE6B-831C-E53DEB748654}"/>
              </a:ext>
            </a:extLst>
          </p:cNvPr>
          <p:cNvSpPr txBox="1"/>
          <p:nvPr/>
        </p:nvSpPr>
        <p:spPr>
          <a:xfrm>
            <a:off x="1581706" y="2686583"/>
            <a:ext cx="222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B7478B-CF72-467C-D16A-1DD2BC35202F}"/>
              </a:ext>
            </a:extLst>
          </p:cNvPr>
          <p:cNvSpPr txBox="1"/>
          <p:nvPr/>
        </p:nvSpPr>
        <p:spPr>
          <a:xfrm>
            <a:off x="3721925" y="3435259"/>
            <a:ext cx="222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B679FA-F495-C0B1-AA4C-9987380C7A89}"/>
              </a:ext>
            </a:extLst>
          </p:cNvPr>
          <p:cNvSpPr txBox="1"/>
          <p:nvPr/>
        </p:nvSpPr>
        <p:spPr>
          <a:xfrm>
            <a:off x="4836072" y="4869958"/>
            <a:ext cx="3512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wasn’t / weren’t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2F4DEF-6C86-8B98-9E5A-80B50A3C0284}"/>
              </a:ext>
            </a:extLst>
          </p:cNvPr>
          <p:cNvSpPr txBox="1"/>
          <p:nvPr/>
        </p:nvSpPr>
        <p:spPr>
          <a:xfrm>
            <a:off x="4714733" y="5598649"/>
            <a:ext cx="222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 / were </a:t>
            </a:r>
          </a:p>
        </p:txBody>
      </p:sp>
    </p:spTree>
    <p:extLst>
      <p:ext uri="{BB962C8B-B14F-4D97-AF65-F5344CB8AC3E}">
        <p14:creationId xmlns:p14="http://schemas.microsoft.com/office/powerpoint/2010/main" val="8741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7068F-1860-AA69-5BEB-3B2D1AD07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1F74A3-0051-5608-67AE-E3CBC68D9E6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749E4-E9A8-2B91-F524-D677D6542ED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84D05-A378-75B7-0667-4CC438CCEC79}"/>
              </a:ext>
            </a:extLst>
          </p:cNvPr>
          <p:cNvSpPr txBox="1"/>
          <p:nvPr/>
        </p:nvSpPr>
        <p:spPr>
          <a:xfrm>
            <a:off x="92016" y="507175"/>
            <a:ext cx="68325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b.</a:t>
            </a:r>
            <a:r>
              <a:rPr lang="en-US" sz="3600" b="1" dirty="0"/>
              <a:t> Choose the correct answer.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415D1-2707-415D-BC8E-61FBF7F28F60}"/>
              </a:ext>
            </a:extLst>
          </p:cNvPr>
          <p:cNvSpPr txBox="1"/>
          <p:nvPr/>
        </p:nvSpPr>
        <p:spPr>
          <a:xfrm>
            <a:off x="6924583" y="455738"/>
            <a:ext cx="5267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– WB P 17</a:t>
            </a:r>
            <a:endParaRPr lang="en-US" sz="3600" dirty="0">
              <a:highlight>
                <a:srgbClr val="F3C1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4613B0-13D4-AABB-5B74-EBC71DE630BC}"/>
              </a:ext>
            </a:extLst>
          </p:cNvPr>
          <p:cNvSpPr txBox="1"/>
          <p:nvPr/>
        </p:nvSpPr>
        <p:spPr>
          <a:xfrm>
            <a:off x="173648" y="1204943"/>
            <a:ext cx="11684906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</a:t>
            </a:r>
            <a:r>
              <a:rPr lang="en-US" sz="3600" dirty="0"/>
              <a:t>1. I wish my friends live/lived closer to my house.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2. They wish/wishes they had an air conditioner in their living room.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3. She wishes her bedroom isn't/wasn't so small.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4. I wish there was/were more things to do nearby.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5. My mom wishes our neighborhood has/had bigger roads.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E9E6B3-ADDE-B3D9-E104-886CD277106C}"/>
              </a:ext>
            </a:extLst>
          </p:cNvPr>
          <p:cNvSpPr/>
          <p:nvPr/>
        </p:nvSpPr>
        <p:spPr>
          <a:xfrm>
            <a:off x="4778358" y="1413287"/>
            <a:ext cx="1045394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C1F126-85CB-3C9B-0F5C-C5DAAAED7559}"/>
              </a:ext>
            </a:extLst>
          </p:cNvPr>
          <p:cNvSpPr/>
          <p:nvPr/>
        </p:nvSpPr>
        <p:spPr>
          <a:xfrm>
            <a:off x="1717042" y="2267023"/>
            <a:ext cx="1045394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77997F-C6D1-1764-C180-13F6A7E3C774}"/>
              </a:ext>
            </a:extLst>
          </p:cNvPr>
          <p:cNvSpPr/>
          <p:nvPr/>
        </p:nvSpPr>
        <p:spPr>
          <a:xfrm>
            <a:off x="6348599" y="3863641"/>
            <a:ext cx="1428239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4D576C-A80C-0E4B-400D-627B68434F22}"/>
              </a:ext>
            </a:extLst>
          </p:cNvPr>
          <p:cNvSpPr/>
          <p:nvPr/>
        </p:nvSpPr>
        <p:spPr>
          <a:xfrm>
            <a:off x="3918703" y="4694953"/>
            <a:ext cx="1045394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44D68C-D282-379E-240D-0A12EDC23BFC}"/>
              </a:ext>
            </a:extLst>
          </p:cNvPr>
          <p:cNvSpPr/>
          <p:nvPr/>
        </p:nvSpPr>
        <p:spPr>
          <a:xfrm>
            <a:off x="8205889" y="5531295"/>
            <a:ext cx="822702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DC47F-019C-F933-F087-7C3136DB6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49F6B-77DC-70A9-589E-7C012F396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C6F2BB-793D-A437-BC3F-6E049A994F0D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 </a:t>
            </a:r>
          </a:p>
        </p:txBody>
      </p:sp>
    </p:spTree>
    <p:extLst>
      <p:ext uri="{BB962C8B-B14F-4D97-AF65-F5344CB8AC3E}">
        <p14:creationId xmlns:p14="http://schemas.microsoft.com/office/powerpoint/2010/main" val="1771310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EE0304-BC8B-8E20-A5E7-86A32738981D}"/>
              </a:ext>
            </a:extLst>
          </p:cNvPr>
          <p:cNvSpPr txBox="1"/>
          <p:nvPr/>
        </p:nvSpPr>
        <p:spPr>
          <a:xfrm>
            <a:off x="-33068" y="509285"/>
            <a:ext cx="1222506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e.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In pairs: Look at the sentences in Tasks c. and d. Discuss which sentences you also wish were true.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11C6C1-8240-4B14-2E49-91D57FAF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" y="4048217"/>
            <a:ext cx="1467170" cy="23298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923FE8-D3C4-6FCC-EB61-C9AD4656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830" y="4075549"/>
            <a:ext cx="1396732" cy="2224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EF6464-A156-FD62-99D1-F794652F0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89" y="2138243"/>
            <a:ext cx="7325747" cy="1609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B3148D-63ED-C586-0F8F-223B1E611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170" y="3682807"/>
            <a:ext cx="8354591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F01CCF-99B6-793A-2D91-9CC10F09B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8" y="3882116"/>
            <a:ext cx="1571767" cy="2495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7E03F-8F85-A9B5-898E-B3BE02C6D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606" y="3950563"/>
            <a:ext cx="1486081" cy="2367158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FB8C0A8-F0BC-D74F-6FD3-19F8BA384A1E}"/>
              </a:ext>
            </a:extLst>
          </p:cNvPr>
          <p:cNvSpPr/>
          <p:nvPr/>
        </p:nvSpPr>
        <p:spPr>
          <a:xfrm>
            <a:off x="674703" y="1473693"/>
            <a:ext cx="5421297" cy="1748901"/>
          </a:xfrm>
          <a:prstGeom prst="wedgeRoundRectCallout">
            <a:avLst>
              <a:gd name="adj1" fmla="val -37536"/>
              <a:gd name="adj2" fmla="val 7617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also wish my yard wasn't so small.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D13E25D-1573-C5D1-6995-6806AD393172}"/>
              </a:ext>
            </a:extLst>
          </p:cNvPr>
          <p:cNvSpPr/>
          <p:nvPr/>
        </p:nvSpPr>
        <p:spPr>
          <a:xfrm>
            <a:off x="6526567" y="1473693"/>
            <a:ext cx="5421297" cy="1748901"/>
          </a:xfrm>
          <a:prstGeom prst="wedgeRoundRectCallout">
            <a:avLst>
              <a:gd name="adj1" fmla="val 35335"/>
              <a:gd name="adj2" fmla="val 7959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I wish my bedroom was bigger, too.</a:t>
            </a:r>
          </a:p>
        </p:txBody>
      </p:sp>
    </p:spTree>
    <p:extLst>
      <p:ext uri="{BB962C8B-B14F-4D97-AF65-F5344CB8AC3E}">
        <p14:creationId xmlns:p14="http://schemas.microsoft.com/office/powerpoint/2010/main" val="12257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BCA1BD-4C67-6D60-1381-F2C04D2F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" y="4495771"/>
            <a:ext cx="1185338" cy="1882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F34620-1D14-8ADE-46BD-923484C01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606" y="4435387"/>
            <a:ext cx="1181713" cy="188233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1098505-CE00-C15D-5DC8-950B692D62D6}"/>
              </a:ext>
            </a:extLst>
          </p:cNvPr>
          <p:cNvSpPr/>
          <p:nvPr/>
        </p:nvSpPr>
        <p:spPr>
          <a:xfrm>
            <a:off x="674703" y="1145219"/>
            <a:ext cx="5421297" cy="2077375"/>
          </a:xfrm>
          <a:prstGeom prst="wedgeRoundRectCallout">
            <a:avLst>
              <a:gd name="adj1" fmla="val -37536"/>
              <a:gd name="adj2" fmla="val 7617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wish there was a skatepark near my house, too. I love skateboarding.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515EF43-5E35-7B55-CC7C-019796A56FB1}"/>
              </a:ext>
            </a:extLst>
          </p:cNvPr>
          <p:cNvSpPr/>
          <p:nvPr/>
        </p:nvSpPr>
        <p:spPr>
          <a:xfrm>
            <a:off x="6526567" y="1145219"/>
            <a:ext cx="5421297" cy="2077375"/>
          </a:xfrm>
          <a:prstGeom prst="wedgeRoundRectCallout">
            <a:avLst>
              <a:gd name="adj1" fmla="val 35335"/>
              <a:gd name="adj2" fmla="val 7959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 I also wish I had an air conditioner in my room.</a:t>
            </a:r>
          </a:p>
        </p:txBody>
      </p:sp>
    </p:spTree>
    <p:extLst>
      <p:ext uri="{BB962C8B-B14F-4D97-AF65-F5344CB8AC3E}">
        <p14:creationId xmlns:p14="http://schemas.microsoft.com/office/powerpoint/2010/main" val="25211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74" y="566678"/>
            <a:ext cx="1184247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Ask and answer the question below with your partner, using </a:t>
            </a:r>
            <a:r>
              <a:rPr lang="en-US" sz="3600" b="1" i="1" dirty="0">
                <a:solidFill>
                  <a:srgbClr val="0070C0"/>
                </a:solidFill>
              </a:rPr>
              <a:t>wish </a:t>
            </a:r>
            <a:r>
              <a:rPr lang="en-US" sz="3600" i="1" dirty="0">
                <a:solidFill>
                  <a:srgbClr val="0070C0"/>
                </a:solidFill>
              </a:rPr>
              <a:t>with</a:t>
            </a:r>
            <a:r>
              <a:rPr lang="en-US" sz="3600" b="1" i="1" dirty="0">
                <a:solidFill>
                  <a:srgbClr val="0070C0"/>
                </a:solidFill>
              </a:rPr>
              <a:t> simple past tense.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pPr algn="ctr"/>
            <a:r>
              <a:rPr lang="en-US" sz="3600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What do you wish for your living environment?</a:t>
            </a:r>
            <a:endParaRPr lang="en-US" sz="3600" i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EB371-2369-47E1-8594-96A113D45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105" y="3925894"/>
            <a:ext cx="1521026" cy="2422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95AFB-E8BF-40CD-A412-580238018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8" y="3721938"/>
            <a:ext cx="1573526" cy="249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0085" y="467604"/>
            <a:ext cx="6301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practice and use </a:t>
            </a:r>
            <a:r>
              <a:rPr lang="en-US" sz="3600" i="1" dirty="0"/>
              <a:t>wish</a:t>
            </a:r>
            <a:r>
              <a:rPr lang="en-US" sz="3600" dirty="0"/>
              <a:t> with </a:t>
            </a:r>
            <a:r>
              <a:rPr lang="en-US" sz="3600" i="1" dirty="0"/>
              <a:t>the past simple </a:t>
            </a:r>
            <a:r>
              <a:rPr lang="en-US" sz="3600" dirty="0"/>
              <a:t>correctly.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/>
          </a:p>
          <a:p>
            <a:endParaRPr lang="en-US" sz="3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BCA1BD-4C67-6D60-1381-F2C04D2F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" y="4495771"/>
            <a:ext cx="1185338" cy="1882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F34620-1D14-8ADE-46BD-923484C01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606" y="4435387"/>
            <a:ext cx="1181713" cy="188233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1098505-CE00-C15D-5DC8-950B692D62D6}"/>
              </a:ext>
            </a:extLst>
          </p:cNvPr>
          <p:cNvSpPr/>
          <p:nvPr/>
        </p:nvSpPr>
        <p:spPr>
          <a:xfrm>
            <a:off x="674703" y="1145219"/>
            <a:ext cx="5421297" cy="2077375"/>
          </a:xfrm>
          <a:prstGeom prst="wedgeRoundRectCallout">
            <a:avLst>
              <a:gd name="adj1" fmla="val -37536"/>
              <a:gd name="adj2" fmla="val 7617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wish there was a big park near my house. I love jogging.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515EF43-5E35-7B55-CC7C-019796A56FB1}"/>
              </a:ext>
            </a:extLst>
          </p:cNvPr>
          <p:cNvSpPr/>
          <p:nvPr/>
        </p:nvSpPr>
        <p:spPr>
          <a:xfrm>
            <a:off x="6526567" y="1145219"/>
            <a:ext cx="5421297" cy="2077375"/>
          </a:xfrm>
          <a:prstGeom prst="wedgeRoundRectCallout">
            <a:avLst>
              <a:gd name="adj1" fmla="val 35335"/>
              <a:gd name="adj2" fmla="val 7959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 I wish there was a swimming pool near my house. I enjoy swimming.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6A649-313E-0ED5-A144-AC10F560B945}"/>
              </a:ext>
            </a:extLst>
          </p:cNvPr>
          <p:cNvSpPr/>
          <p:nvPr/>
        </p:nvSpPr>
        <p:spPr>
          <a:xfrm>
            <a:off x="589525" y="498888"/>
            <a:ext cx="3814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a typeface="Times New Roman" panose="02020603050405020304" pitchFamily="18" charset="0"/>
              </a:rPr>
              <a:t>Suggested answers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8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BCA1BD-4C67-6D60-1381-F2C04D2F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" y="4495771"/>
            <a:ext cx="1185338" cy="1882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F34620-1D14-8ADE-46BD-923484C01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606" y="4435387"/>
            <a:ext cx="1181713" cy="188233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1098505-CE00-C15D-5DC8-950B692D62D6}"/>
              </a:ext>
            </a:extLst>
          </p:cNvPr>
          <p:cNvSpPr/>
          <p:nvPr/>
        </p:nvSpPr>
        <p:spPr>
          <a:xfrm>
            <a:off x="674703" y="1145219"/>
            <a:ext cx="5421297" cy="2077375"/>
          </a:xfrm>
          <a:prstGeom prst="wedgeRoundRectCallout">
            <a:avLst>
              <a:gd name="adj1" fmla="val -37536"/>
              <a:gd name="adj2" fmla="val 7617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wish I had a flat screen TV in my room so that I watch my favorite program.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515EF43-5E35-7B55-CC7C-019796A56FB1}"/>
              </a:ext>
            </a:extLst>
          </p:cNvPr>
          <p:cNvSpPr/>
          <p:nvPr/>
        </p:nvSpPr>
        <p:spPr>
          <a:xfrm>
            <a:off x="6526567" y="1145219"/>
            <a:ext cx="5421297" cy="2077375"/>
          </a:xfrm>
          <a:prstGeom prst="wedgeRoundRectCallout">
            <a:avLst>
              <a:gd name="adj1" fmla="val 35335"/>
              <a:gd name="adj2" fmla="val 7959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 I wish I had an air conditioner in my room. It’s too hot these days.</a:t>
            </a:r>
          </a:p>
        </p:txBody>
      </p:sp>
    </p:spTree>
    <p:extLst>
      <p:ext uri="{BB962C8B-B14F-4D97-AF65-F5344CB8AC3E}">
        <p14:creationId xmlns:p14="http://schemas.microsoft.com/office/powerpoint/2010/main" val="221090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64" y="1203051"/>
            <a:ext cx="11441137" cy="4161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2060"/>
                </a:solidFill>
              </a:rPr>
              <a:t>Grammar: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practice and use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wish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with the past simple.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Speaking: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Make wishes for the living environment using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wish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with 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Review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wish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with the past simple.</a:t>
            </a:r>
            <a:endParaRPr lang="en-US" sz="3600" dirty="0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Prepare for the next lesson (Pronunciation &amp; Speaking - pages 30 &amp; 31 - SB).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Play the consolidation games on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7004A2-32D5-7D6D-1946-44BBAECF0417}"/>
              </a:ext>
            </a:extLst>
          </p:cNvPr>
          <p:cNvSpPr txBox="1"/>
          <p:nvPr/>
        </p:nvSpPr>
        <p:spPr>
          <a:xfrm>
            <a:off x="6156474" y="612844"/>
            <a:ext cx="59693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COMPETITION TIME: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Create groups/teams of 5 students.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You will be given some sentences but in the wrong order, you have to unscramble the sentences.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The team(s) with the most correct answers win (s).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Time limit: 5 minutes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98A31-36A4-76A5-26C7-0D355CB5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0" y="1107473"/>
            <a:ext cx="5969307" cy="45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27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8DE0AC-0BF8-B219-F747-6EA21C02BF17}"/>
              </a:ext>
            </a:extLst>
          </p:cNvPr>
          <p:cNvSpPr txBox="1"/>
          <p:nvPr/>
        </p:nvSpPr>
        <p:spPr>
          <a:xfrm>
            <a:off x="5750883" y="382012"/>
            <a:ext cx="6441117" cy="6093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D0D0D"/>
                </a:solidFill>
              </a:rPr>
              <a:t>1. Wish / my / I / closer / I / lived / to / friends.</a:t>
            </a:r>
          </a:p>
          <a:p>
            <a:r>
              <a:rPr lang="en-US" sz="3000" dirty="0">
                <a:solidFill>
                  <a:srgbClr val="0D0D0D"/>
                </a:solidFill>
              </a:rPr>
              <a:t>2. My / her / sister / bedroom / a / bigger./ wishes / was / bit</a:t>
            </a:r>
          </a:p>
          <a:p>
            <a:r>
              <a:rPr lang="en-US" sz="3000" dirty="0">
                <a:solidFill>
                  <a:srgbClr val="0D0D0D"/>
                </a:solidFill>
              </a:rPr>
              <a:t>3. we / a / and / a / swimming pool / house. My / family / wish / had / bath / in / our</a:t>
            </a:r>
          </a:p>
          <a:p>
            <a:r>
              <a:rPr lang="en-US" sz="3000" dirty="0">
                <a:solidFill>
                  <a:srgbClr val="0D0D0D"/>
                </a:solidFill>
              </a:rPr>
              <a:t>4. The / wish / in / there / more / residents  / entertainment / the / was / neighborhood.</a:t>
            </a:r>
          </a:p>
          <a:p>
            <a:r>
              <a:rPr lang="en-US" sz="3000" dirty="0">
                <a:solidFill>
                  <a:srgbClr val="0D0D0D"/>
                </a:solidFill>
              </a:rPr>
              <a:t>5. principal / to / install / an / the / air conditioner / The / agreed / students / every / wish / in / classroom.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B53E0-016B-1710-EE3E-A04CC16C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1" y="1322773"/>
            <a:ext cx="5684662" cy="42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56845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AAAB25-E731-5FF2-774B-0D131C65B14E}"/>
              </a:ext>
            </a:extLst>
          </p:cNvPr>
          <p:cNvSpPr txBox="1"/>
          <p:nvPr/>
        </p:nvSpPr>
        <p:spPr>
          <a:xfrm>
            <a:off x="0" y="1168222"/>
            <a:ext cx="12192000" cy="51866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D0D0D"/>
                </a:solidFill>
              </a:rPr>
              <a:t>1. Wish / my / I / closer / I / lived / to / friends.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I wish I lived closer to my friends.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D0D0D"/>
                </a:solidFill>
              </a:rPr>
              <a:t>2. My / her / sister / bedroom / a / bigger./ wishes / was / bit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My sister wishes her bedroom was a bit bigger.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D0D0D"/>
                </a:solidFill>
              </a:rPr>
              <a:t>3. we / a / and / a / swimming pool / house. My / family / wish / had / bath / in / our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My family wish we had a bath and a swimming pool in our house.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4605D-B09B-5921-CA0B-7A0CA847CF36}"/>
              </a:ext>
            </a:extLst>
          </p:cNvPr>
          <p:cNvSpPr txBox="1"/>
          <p:nvPr/>
        </p:nvSpPr>
        <p:spPr>
          <a:xfrm>
            <a:off x="97768" y="583447"/>
            <a:ext cx="61744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3C1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Answers:</a:t>
            </a:r>
          </a:p>
        </p:txBody>
      </p:sp>
    </p:spTree>
    <p:extLst>
      <p:ext uri="{BB962C8B-B14F-4D97-AF65-F5344CB8AC3E}">
        <p14:creationId xmlns:p14="http://schemas.microsoft.com/office/powerpoint/2010/main" val="37178886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A5BEB-A27F-A79F-77F7-4A3C6CD06F4B}"/>
              </a:ext>
            </a:extLst>
          </p:cNvPr>
          <p:cNvSpPr txBox="1"/>
          <p:nvPr/>
        </p:nvSpPr>
        <p:spPr>
          <a:xfrm>
            <a:off x="0" y="466330"/>
            <a:ext cx="12192000" cy="5925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The / wish / in / there / more / residents  / entertainment / the / was / neighborhood.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residents wish there was more entertainment in the neighborhood.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principal / to / install / an / the / air conditioner / The / agreed / students / every / wish / in / classroom.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students wish the principal agreed to install an air conditioner in every classroom.</a:t>
            </a:r>
          </a:p>
        </p:txBody>
      </p:sp>
    </p:spTree>
    <p:extLst>
      <p:ext uri="{BB962C8B-B14F-4D97-AF65-F5344CB8AC3E}">
        <p14:creationId xmlns:p14="http://schemas.microsoft.com/office/powerpoint/2010/main" val="42894922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1213</Words>
  <Application>Microsoft Office PowerPoint</Application>
  <PresentationFormat>Widescreen</PresentationFormat>
  <Paragraphs>132</Paragraphs>
  <Slides>35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648</cp:revision>
  <dcterms:created xsi:type="dcterms:W3CDTF">2023-02-01T04:45:54Z</dcterms:created>
  <dcterms:modified xsi:type="dcterms:W3CDTF">2024-11-27T01:18:31Z</dcterms:modified>
</cp:coreProperties>
</file>