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9" r:id="rId3"/>
    <p:sldId id="267" r:id="rId4"/>
    <p:sldId id="269" r:id="rId5"/>
    <p:sldId id="912" r:id="rId6"/>
    <p:sldId id="983" r:id="rId7"/>
    <p:sldId id="984" r:id="rId8"/>
    <p:sldId id="1010" r:id="rId9"/>
    <p:sldId id="1011" r:id="rId10"/>
    <p:sldId id="918" r:id="rId11"/>
    <p:sldId id="946" r:id="rId12"/>
    <p:sldId id="947" r:id="rId13"/>
    <p:sldId id="948" r:id="rId14"/>
    <p:sldId id="949" r:id="rId15"/>
    <p:sldId id="950" r:id="rId16"/>
    <p:sldId id="951" r:id="rId17"/>
    <p:sldId id="967" r:id="rId18"/>
    <p:sldId id="991" r:id="rId19"/>
    <p:sldId id="999" r:id="rId20"/>
    <p:sldId id="1000" r:id="rId21"/>
    <p:sldId id="1001" r:id="rId22"/>
    <p:sldId id="1002" r:id="rId23"/>
    <p:sldId id="1003" r:id="rId24"/>
    <p:sldId id="1004" r:id="rId25"/>
    <p:sldId id="970" r:id="rId26"/>
    <p:sldId id="1005" r:id="rId27"/>
    <p:sldId id="1006" r:id="rId28"/>
    <p:sldId id="927" r:id="rId29"/>
    <p:sldId id="976" r:id="rId30"/>
    <p:sldId id="977" r:id="rId31"/>
    <p:sldId id="1007" r:id="rId32"/>
    <p:sldId id="1008" r:id="rId33"/>
    <p:sldId id="1009" r:id="rId34"/>
    <p:sldId id="962" r:id="rId35"/>
    <p:sldId id="978" r:id="rId36"/>
    <p:sldId id="964" r:id="rId37"/>
    <p:sldId id="979" r:id="rId38"/>
    <p:sldId id="981" r:id="rId39"/>
    <p:sldId id="294" r:id="rId40"/>
    <p:sldId id="987" r:id="rId41"/>
    <p:sldId id="296"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CCECFF"/>
    <a:srgbClr val="99CC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68EC87B-25D6-426D-B2DD-110F465F4896}"/>
    <pc:docChg chg="modSld">
      <pc:chgData name="Phan Van Rieu (Hugo)" userId="032e726b-b6b7-45df-b0ca-e82fb010a48a" providerId="ADAL" clId="{268EC87B-25D6-426D-B2DD-110F465F4896}" dt="2024-05-27T02:23:30.787" v="1" actId="20577"/>
      <pc:docMkLst>
        <pc:docMk/>
      </pc:docMkLst>
      <pc:sldChg chg="modSp mod">
        <pc:chgData name="Phan Van Rieu (Hugo)" userId="032e726b-b6b7-45df-b0ca-e82fb010a48a" providerId="ADAL" clId="{268EC87B-25D6-426D-B2DD-110F465F4896}" dt="2024-05-27T02:23:30.787" v="1" actId="20577"/>
        <pc:sldMkLst>
          <pc:docMk/>
          <pc:sldMk cId="1872779487" sldId="269"/>
        </pc:sldMkLst>
        <pc:spChg chg="mod">
          <ac:chgData name="Phan Van Rieu (Hugo)" userId="032e726b-b6b7-45df-b0ca-e82fb010a48a" providerId="ADAL" clId="{268EC87B-25D6-426D-B2DD-110F465F4896}" dt="2024-05-27T02:23:30.787" v="1" actId="20577"/>
          <ac:spMkLst>
            <pc:docMk/>
            <pc:sldMk cId="1872779487" sldId="269"/>
            <ac:spMk id="7" creationId="{BA386DE9-345A-400C-B2BB-B32B155C2C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212667" y="71082"/>
            <a:ext cx="3814564"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1.3: Pronunciation &amp; Speaking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66444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3: Living Environment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279065" y="3383548"/>
            <a:ext cx="6597502" cy="1508105"/>
          </a:xfrm>
          <a:prstGeom prst="rect">
            <a:avLst/>
          </a:prstGeom>
          <a:noFill/>
        </p:spPr>
        <p:txBody>
          <a:bodyPr wrap="square" rtlCol="0">
            <a:spAutoFit/>
          </a:bodyPr>
          <a:lstStyle/>
          <a:p>
            <a:pPr lvl="0" algn="ctr"/>
            <a:r>
              <a:rPr lang="en-US" sz="3200" b="1" dirty="0">
                <a:solidFill>
                  <a:srgbClr val="0070C0"/>
                </a:solidFill>
              </a:rPr>
              <a:t>Unit 3: Living Environment</a:t>
            </a:r>
            <a:endParaRPr lang="en-US" sz="2000" b="1" dirty="0">
              <a:solidFill>
                <a:srgbClr val="0070C0"/>
              </a:solidFill>
            </a:endParaRPr>
          </a:p>
          <a:p>
            <a:pPr lvl="0" algn="ctr"/>
            <a:r>
              <a:rPr lang="en-US" sz="2800" b="1" dirty="0">
                <a:solidFill>
                  <a:srgbClr val="00B050"/>
                </a:solidFill>
              </a:rPr>
              <a:t>Lesson 1.3: Pronunciation. &amp; Speaking</a:t>
            </a:r>
            <a:endParaRPr lang="en-US" sz="2800" dirty="0">
              <a:solidFill>
                <a:prstClr val="black"/>
              </a:solidFill>
            </a:endParaRP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26 &amp; 27</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7EA0-70B1-B58B-0AB3-F0464957F0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C46E9C-2605-A562-D85F-FFD9D9C9B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7F2615B6-9E93-F74A-A3D4-286C3316461C}"/>
              </a:ext>
            </a:extLst>
          </p:cNvPr>
          <p:cNvSpPr txBox="1"/>
          <p:nvPr/>
        </p:nvSpPr>
        <p:spPr>
          <a:xfrm>
            <a:off x="4542206" y="4008491"/>
            <a:ext cx="3644262" cy="769441"/>
          </a:xfrm>
          <a:prstGeom prst="rect">
            <a:avLst/>
          </a:prstGeom>
          <a:noFill/>
        </p:spPr>
        <p:txBody>
          <a:bodyPr wrap="square" rtlCol="0">
            <a:spAutoFit/>
          </a:bodyPr>
          <a:lstStyle/>
          <a:p>
            <a:pPr algn="ctr"/>
            <a:r>
              <a:rPr lang="en-US" sz="4400" dirty="0">
                <a:solidFill>
                  <a:schemeClr val="bg1"/>
                </a:solidFill>
              </a:rPr>
              <a:t>Pronunciation</a:t>
            </a:r>
          </a:p>
        </p:txBody>
      </p:sp>
    </p:spTree>
    <p:extLst>
      <p:ext uri="{BB962C8B-B14F-4D97-AF65-F5344CB8AC3E}">
        <p14:creationId xmlns:p14="http://schemas.microsoft.com/office/powerpoint/2010/main" val="4049441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800989-20B0-D471-9DF5-8D9A44AC6CF1}"/>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a</a:t>
            </a:r>
          </a:p>
        </p:txBody>
      </p:sp>
      <p:pic>
        <p:nvPicPr>
          <p:cNvPr id="8" name="Picture 7">
            <a:extLst>
              <a:ext uri="{FF2B5EF4-FFF2-40B4-BE49-F238E27FC236}">
                <a16:creationId xmlns:a16="http://schemas.microsoft.com/office/drawing/2014/main" id="{EA85F1AD-B928-2D03-0303-1A01601D9465}"/>
              </a:ext>
            </a:extLst>
          </p:cNvPr>
          <p:cNvPicPr>
            <a:picLocks noChangeAspect="1"/>
          </p:cNvPicPr>
          <p:nvPr/>
        </p:nvPicPr>
        <p:blipFill>
          <a:blip r:embed="rId2"/>
          <a:stretch>
            <a:fillRect/>
          </a:stretch>
        </p:blipFill>
        <p:spPr>
          <a:xfrm>
            <a:off x="1287160" y="483079"/>
            <a:ext cx="6236020" cy="977950"/>
          </a:xfrm>
          <a:prstGeom prst="rect">
            <a:avLst/>
          </a:prstGeom>
        </p:spPr>
      </p:pic>
      <p:sp>
        <p:nvSpPr>
          <p:cNvPr id="9" name="Rectangle 8">
            <a:extLst>
              <a:ext uri="{FF2B5EF4-FFF2-40B4-BE49-F238E27FC236}">
                <a16:creationId xmlns:a16="http://schemas.microsoft.com/office/drawing/2014/main" id="{2143E975-E659-DED1-9435-2ACFD49C4140}"/>
              </a:ext>
            </a:extLst>
          </p:cNvPr>
          <p:cNvSpPr/>
          <p:nvPr/>
        </p:nvSpPr>
        <p:spPr>
          <a:xfrm>
            <a:off x="312930" y="2221002"/>
            <a:ext cx="11428118" cy="2499467"/>
          </a:xfrm>
          <a:prstGeom prst="rect">
            <a:avLst/>
          </a:prstGeom>
          <a:solidFill>
            <a:srgbClr val="99CCFF"/>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dirty="0">
                <a:solidFill>
                  <a:srgbClr val="242021"/>
                </a:solidFill>
                <a:highlight>
                  <a:srgbClr val="F3C1FF"/>
                </a:highlight>
              </a:rPr>
              <a:t>Notes:</a:t>
            </a:r>
          </a:p>
          <a:p>
            <a:pPr marL="742950" indent="-742950">
              <a:lnSpc>
                <a:spcPct val="150000"/>
              </a:lnSpc>
              <a:buFont typeface="+mj-lt"/>
              <a:buAutoNum type="arabicPeriod"/>
            </a:pPr>
            <a:r>
              <a:rPr lang="en-US" sz="3600" b="1" dirty="0">
                <a:solidFill>
                  <a:srgbClr val="242021"/>
                </a:solidFill>
              </a:rPr>
              <a:t> '...that can...' </a:t>
            </a:r>
            <a:r>
              <a:rPr lang="en-US" sz="3600" dirty="0">
                <a:solidFill>
                  <a:srgbClr val="242021"/>
                </a:solidFill>
              </a:rPr>
              <a:t>often sounds like </a:t>
            </a:r>
            <a:r>
              <a:rPr lang="en-US" sz="3600" b="1" dirty="0">
                <a:solidFill>
                  <a:srgbClr val="242021"/>
                </a:solidFill>
              </a:rPr>
              <a:t>/</a:t>
            </a:r>
            <a:r>
              <a:rPr lang="en-US" sz="3600" b="1" dirty="0" err="1">
                <a:solidFill>
                  <a:srgbClr val="242021"/>
                </a:solidFill>
              </a:rPr>
              <a:t>ðækən</a:t>
            </a:r>
            <a:r>
              <a:rPr lang="en-US" sz="3600" b="1" dirty="0">
                <a:solidFill>
                  <a:srgbClr val="242021"/>
                </a:solidFill>
              </a:rPr>
              <a:t>/. </a:t>
            </a:r>
          </a:p>
          <a:p>
            <a:pPr marL="742950" indent="-742950">
              <a:lnSpc>
                <a:spcPct val="150000"/>
              </a:lnSpc>
              <a:buFont typeface="+mj-lt"/>
              <a:buAutoNum type="arabicPeriod"/>
            </a:pPr>
            <a:r>
              <a:rPr lang="en-US" sz="3600" b="1" dirty="0">
                <a:solidFill>
                  <a:srgbClr val="242021"/>
                </a:solidFill>
              </a:rPr>
              <a:t>'...that care...' </a:t>
            </a:r>
            <a:r>
              <a:rPr lang="en-US" sz="3600" dirty="0">
                <a:solidFill>
                  <a:srgbClr val="242021"/>
                </a:solidFill>
              </a:rPr>
              <a:t>often sounds like </a:t>
            </a:r>
            <a:r>
              <a:rPr lang="en-US" sz="3600" b="1" dirty="0">
                <a:solidFill>
                  <a:srgbClr val="242021"/>
                </a:solidFill>
              </a:rPr>
              <a:t>/</a:t>
            </a:r>
            <a:r>
              <a:rPr lang="en-US" sz="3600" b="1" dirty="0" err="1">
                <a:solidFill>
                  <a:srgbClr val="242021"/>
                </a:solidFill>
              </a:rPr>
              <a:t>ðæker</a:t>
            </a:r>
            <a:r>
              <a:rPr lang="en-US" sz="3600" b="1" dirty="0">
                <a:solidFill>
                  <a:srgbClr val="242021"/>
                </a:solidFill>
              </a:rPr>
              <a:t>/.</a:t>
            </a:r>
            <a:endParaRPr lang="en-US" sz="3600" b="1" dirty="0"/>
          </a:p>
        </p:txBody>
      </p:sp>
      <p:pic>
        <p:nvPicPr>
          <p:cNvPr id="3" name="Picture 2">
            <a:extLst>
              <a:ext uri="{FF2B5EF4-FFF2-40B4-BE49-F238E27FC236}">
                <a16:creationId xmlns:a16="http://schemas.microsoft.com/office/drawing/2014/main" id="{0A0DBC48-1579-7A76-CE96-694C4B33DE54}"/>
              </a:ext>
            </a:extLst>
          </p:cNvPr>
          <p:cNvPicPr>
            <a:picLocks noChangeAspect="1"/>
          </p:cNvPicPr>
          <p:nvPr/>
        </p:nvPicPr>
        <p:blipFill>
          <a:blip r:embed="rId3"/>
          <a:stretch>
            <a:fillRect/>
          </a:stretch>
        </p:blipFill>
        <p:spPr>
          <a:xfrm>
            <a:off x="7523180" y="630196"/>
            <a:ext cx="4668820" cy="1111624"/>
          </a:xfrm>
          <a:prstGeom prst="rect">
            <a:avLst/>
          </a:prstGeom>
        </p:spPr>
      </p:pic>
    </p:spTree>
    <p:extLst>
      <p:ext uri="{BB962C8B-B14F-4D97-AF65-F5344CB8AC3E}">
        <p14:creationId xmlns:p14="http://schemas.microsoft.com/office/powerpoint/2010/main" val="12215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562256-BD60-771A-CAF9-B053C0A44362}"/>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pic>
        <p:nvPicPr>
          <p:cNvPr id="6" name="Picture 5">
            <a:extLst>
              <a:ext uri="{FF2B5EF4-FFF2-40B4-BE49-F238E27FC236}">
                <a16:creationId xmlns:a16="http://schemas.microsoft.com/office/drawing/2014/main" id="{60883CC5-D458-E320-4902-9B881FB80439}"/>
              </a:ext>
            </a:extLst>
          </p:cNvPr>
          <p:cNvPicPr>
            <a:picLocks noChangeAspect="1"/>
          </p:cNvPicPr>
          <p:nvPr/>
        </p:nvPicPr>
        <p:blipFill>
          <a:blip r:embed="rId4"/>
          <a:stretch>
            <a:fillRect/>
          </a:stretch>
        </p:blipFill>
        <p:spPr>
          <a:xfrm>
            <a:off x="1385230" y="1557076"/>
            <a:ext cx="9421540" cy="3743847"/>
          </a:xfrm>
          <a:prstGeom prst="rect">
            <a:avLst/>
          </a:prstGeom>
        </p:spPr>
      </p:pic>
      <p:pic>
        <p:nvPicPr>
          <p:cNvPr id="7" name="CD1 TRACK 29">
            <a:hlinkClick r:id="" action="ppaction://media"/>
            <a:extLst>
              <a:ext uri="{FF2B5EF4-FFF2-40B4-BE49-F238E27FC236}">
                <a16:creationId xmlns:a16="http://schemas.microsoft.com/office/drawing/2014/main" id="{1608BB43-0E63-BA00-D218-E5A3F25E2D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08093" y="2564907"/>
            <a:ext cx="609600" cy="609600"/>
          </a:xfrm>
          <a:prstGeom prst="rect">
            <a:avLst/>
          </a:prstGeom>
        </p:spPr>
      </p:pic>
    </p:spTree>
    <p:extLst>
      <p:ext uri="{BB962C8B-B14F-4D97-AF65-F5344CB8AC3E}">
        <p14:creationId xmlns:p14="http://schemas.microsoft.com/office/powerpoint/2010/main" val="26035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EFC0E2-65C7-7ACA-A1AA-058F728241C6}"/>
              </a:ext>
            </a:extLst>
          </p:cNvPr>
          <p:cNvSpPr txBox="1"/>
          <p:nvPr/>
        </p:nvSpPr>
        <p:spPr>
          <a:xfrm>
            <a:off x="-77637" y="483079"/>
            <a:ext cx="1310295" cy="646331"/>
          </a:xfrm>
          <a:prstGeom prst="rect">
            <a:avLst/>
          </a:prstGeom>
          <a:noFill/>
        </p:spPr>
        <p:txBody>
          <a:bodyPr wrap="none" rtlCol="0">
            <a:spAutoFit/>
          </a:bodyPr>
          <a:lstStyle/>
          <a:p>
            <a:r>
              <a:rPr lang="en-US" sz="3600" b="1" dirty="0">
                <a:highlight>
                  <a:srgbClr val="00FF00"/>
                </a:highlight>
              </a:rPr>
              <a:t>Task c</a:t>
            </a:r>
          </a:p>
        </p:txBody>
      </p:sp>
      <p:pic>
        <p:nvPicPr>
          <p:cNvPr id="6" name="Picture 5">
            <a:extLst>
              <a:ext uri="{FF2B5EF4-FFF2-40B4-BE49-F238E27FC236}">
                <a16:creationId xmlns:a16="http://schemas.microsoft.com/office/drawing/2014/main" id="{6C7DDF5E-F67D-F736-4DBD-F4CA49801CA4}"/>
              </a:ext>
            </a:extLst>
          </p:cNvPr>
          <p:cNvPicPr>
            <a:picLocks noChangeAspect="1"/>
          </p:cNvPicPr>
          <p:nvPr/>
        </p:nvPicPr>
        <p:blipFill>
          <a:blip r:embed="rId4"/>
          <a:stretch>
            <a:fillRect/>
          </a:stretch>
        </p:blipFill>
        <p:spPr>
          <a:xfrm>
            <a:off x="0" y="2409083"/>
            <a:ext cx="12192000" cy="2039833"/>
          </a:xfrm>
          <a:prstGeom prst="rect">
            <a:avLst/>
          </a:prstGeom>
        </p:spPr>
      </p:pic>
      <p:pic>
        <p:nvPicPr>
          <p:cNvPr id="7" name="CD1 TRACK 30">
            <a:hlinkClick r:id="" action="ppaction://media"/>
            <a:extLst>
              <a:ext uri="{FF2B5EF4-FFF2-40B4-BE49-F238E27FC236}">
                <a16:creationId xmlns:a16="http://schemas.microsoft.com/office/drawing/2014/main" id="{9C847088-965A-F7C0-3692-D366E67AD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71782" y="2884503"/>
            <a:ext cx="609600" cy="609600"/>
          </a:xfrm>
          <a:prstGeom prst="rect">
            <a:avLst/>
          </a:prstGeom>
        </p:spPr>
      </p:pic>
      <p:cxnSp>
        <p:nvCxnSpPr>
          <p:cNvPr id="9" name="Straight Connector 8">
            <a:extLst>
              <a:ext uri="{FF2B5EF4-FFF2-40B4-BE49-F238E27FC236}">
                <a16:creationId xmlns:a16="http://schemas.microsoft.com/office/drawing/2014/main" id="{75086FF6-CE77-15FF-15D8-DC7B85242273}"/>
              </a:ext>
            </a:extLst>
          </p:cNvPr>
          <p:cNvCxnSpPr/>
          <p:nvPr/>
        </p:nvCxnSpPr>
        <p:spPr>
          <a:xfrm>
            <a:off x="648070" y="4234649"/>
            <a:ext cx="112302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08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8044DD-67BF-B373-BE10-952E2581B27D}"/>
              </a:ext>
            </a:extLst>
          </p:cNvPr>
          <p:cNvSpPr txBox="1"/>
          <p:nvPr/>
        </p:nvSpPr>
        <p:spPr>
          <a:xfrm>
            <a:off x="1199371" y="472095"/>
            <a:ext cx="11021204" cy="1200329"/>
          </a:xfrm>
          <a:prstGeom prst="rect">
            <a:avLst/>
          </a:prstGeom>
          <a:noFill/>
        </p:spPr>
        <p:txBody>
          <a:bodyPr wrap="square">
            <a:spAutoFit/>
          </a:bodyPr>
          <a:lstStyle/>
          <a:p>
            <a:r>
              <a:rPr lang="en-US" sz="3600" b="1" i="0" dirty="0">
                <a:solidFill>
                  <a:schemeClr val="accent6">
                    <a:lumMod val="75000"/>
                  </a:schemeClr>
                </a:solidFill>
                <a:effectLst/>
              </a:rPr>
              <a:t> Read the sentences with the sound change noted in Task a. to a partner.</a:t>
            </a:r>
            <a:r>
              <a:rPr lang="en-US" sz="3600" b="1" dirty="0">
                <a:solidFill>
                  <a:schemeClr val="accent6">
                    <a:lumMod val="75000"/>
                  </a:schemeClr>
                </a:solidFill>
              </a:rPr>
              <a:t> </a:t>
            </a:r>
          </a:p>
        </p:txBody>
      </p:sp>
      <p:sp>
        <p:nvSpPr>
          <p:cNvPr id="4" name="TextBox 3">
            <a:extLst>
              <a:ext uri="{FF2B5EF4-FFF2-40B4-BE49-F238E27FC236}">
                <a16:creationId xmlns:a16="http://schemas.microsoft.com/office/drawing/2014/main" id="{E19DE3F5-07D7-550D-7F7F-3925090FEFB3}"/>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d</a:t>
            </a:r>
          </a:p>
        </p:txBody>
      </p:sp>
      <p:sp>
        <p:nvSpPr>
          <p:cNvPr id="7" name="Rectangle: Rounded Corners 6">
            <a:extLst>
              <a:ext uri="{FF2B5EF4-FFF2-40B4-BE49-F238E27FC236}">
                <a16:creationId xmlns:a16="http://schemas.microsoft.com/office/drawing/2014/main" id="{530144D0-6979-AF13-655A-13B4173A2BF8}"/>
              </a:ext>
            </a:extLst>
          </p:cNvPr>
          <p:cNvSpPr/>
          <p:nvPr/>
        </p:nvSpPr>
        <p:spPr>
          <a:xfrm>
            <a:off x="216532" y="3772915"/>
            <a:ext cx="11758936" cy="2357923"/>
          </a:xfrm>
          <a:prstGeom prst="roundRect">
            <a:avLst/>
          </a:prstGeom>
          <a:solidFill>
            <a:srgbClr val="CCECFF"/>
          </a:solidFill>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0" i="1" dirty="0">
                <a:solidFill>
                  <a:srgbClr val="242021"/>
                </a:solidFill>
                <a:effectLst/>
              </a:rPr>
              <a:t>1. People </a:t>
            </a:r>
            <a:r>
              <a:rPr lang="en-US" sz="3600" b="0" i="1" dirty="0" err="1">
                <a:solidFill>
                  <a:srgbClr val="242021"/>
                </a:solidFill>
                <a:effectLst/>
              </a:rPr>
              <a:t>that_care</a:t>
            </a:r>
            <a:r>
              <a:rPr lang="en-US" sz="3600" b="0" i="1" dirty="0">
                <a:solidFill>
                  <a:srgbClr val="242021"/>
                </a:solidFill>
                <a:effectLst/>
              </a:rPr>
              <a:t> about the environment should live here.</a:t>
            </a:r>
          </a:p>
          <a:p>
            <a:pPr algn="ctr">
              <a:lnSpc>
                <a:spcPct val="150000"/>
              </a:lnSpc>
            </a:pPr>
            <a:r>
              <a:rPr lang="en-US" sz="3600" b="0" i="1" dirty="0">
                <a:solidFill>
                  <a:srgbClr val="242021"/>
                </a:solidFill>
                <a:effectLst/>
              </a:rPr>
              <a:t>2. Our house has walls </a:t>
            </a:r>
            <a:r>
              <a:rPr lang="en-US" sz="3600" b="0" i="1" dirty="0" err="1">
                <a:solidFill>
                  <a:srgbClr val="242021"/>
                </a:solidFill>
                <a:effectLst/>
              </a:rPr>
              <a:t>that_can</a:t>
            </a:r>
            <a:r>
              <a:rPr lang="en-US" sz="3600" b="0" i="1" dirty="0">
                <a:solidFill>
                  <a:srgbClr val="242021"/>
                </a:solidFill>
                <a:effectLst/>
              </a:rPr>
              <a:t> move.</a:t>
            </a:r>
            <a:endParaRPr lang="en-US" sz="3600" dirty="0"/>
          </a:p>
        </p:txBody>
      </p:sp>
      <p:pic>
        <p:nvPicPr>
          <p:cNvPr id="6" name="Picture 5">
            <a:extLst>
              <a:ext uri="{FF2B5EF4-FFF2-40B4-BE49-F238E27FC236}">
                <a16:creationId xmlns:a16="http://schemas.microsoft.com/office/drawing/2014/main" id="{C299BD00-288B-456B-ADBF-1B444B57F687}"/>
              </a:ext>
            </a:extLst>
          </p:cNvPr>
          <p:cNvPicPr>
            <a:picLocks noChangeAspect="1"/>
          </p:cNvPicPr>
          <p:nvPr/>
        </p:nvPicPr>
        <p:blipFill>
          <a:blip r:embed="rId2"/>
          <a:stretch>
            <a:fillRect/>
          </a:stretch>
        </p:blipFill>
        <p:spPr>
          <a:xfrm>
            <a:off x="3923895" y="1533511"/>
            <a:ext cx="4038630" cy="1895489"/>
          </a:xfrm>
          <a:prstGeom prst="rect">
            <a:avLst/>
          </a:prstGeom>
        </p:spPr>
      </p:pic>
    </p:spTree>
    <p:extLst>
      <p:ext uri="{BB962C8B-B14F-4D97-AF65-F5344CB8AC3E}">
        <p14:creationId xmlns:p14="http://schemas.microsoft.com/office/powerpoint/2010/main" val="287932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B11C5-2864-52A5-76D0-5C80EB6E976C}"/>
              </a:ext>
            </a:extLst>
          </p:cNvPr>
          <p:cNvSpPr txBox="1"/>
          <p:nvPr/>
        </p:nvSpPr>
        <p:spPr>
          <a:xfrm>
            <a:off x="80885" y="1218411"/>
            <a:ext cx="11892039" cy="1668470"/>
          </a:xfrm>
          <a:prstGeom prst="rect">
            <a:avLst/>
          </a:prstGeom>
          <a:solidFill>
            <a:schemeClr val="accent4">
              <a:lumMod val="20000"/>
              <a:lumOff val="80000"/>
            </a:schemeClr>
          </a:solidFill>
        </p:spPr>
        <p:txBody>
          <a:bodyPr wrap="square">
            <a:spAutoFit/>
          </a:bodyPr>
          <a:lstStyle/>
          <a:p>
            <a:pPr algn="ctr">
              <a:lnSpc>
                <a:spcPct val="150000"/>
              </a:lnSpc>
            </a:pPr>
            <a:r>
              <a:rPr lang="en-US" sz="3600" b="0" i="0" dirty="0">
                <a:solidFill>
                  <a:srgbClr val="242021"/>
                </a:solidFill>
                <a:effectLst/>
              </a:rPr>
              <a:t>In pairs: Take turns talking about the smart homes below.</a:t>
            </a:r>
            <a:r>
              <a:rPr lang="en-US" sz="3600" dirty="0"/>
              <a:t> Follow the example on the next slide.</a:t>
            </a:r>
          </a:p>
        </p:txBody>
      </p:sp>
      <p:sp>
        <p:nvSpPr>
          <p:cNvPr id="4" name="TextBox 3">
            <a:extLst>
              <a:ext uri="{FF2B5EF4-FFF2-40B4-BE49-F238E27FC236}">
                <a16:creationId xmlns:a16="http://schemas.microsoft.com/office/drawing/2014/main" id="{06D636F0-D6D4-CB30-3F74-32FC4AD3651B}"/>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a</a:t>
            </a:r>
          </a:p>
        </p:txBody>
      </p:sp>
      <p:pic>
        <p:nvPicPr>
          <p:cNvPr id="6" name="Picture 5">
            <a:extLst>
              <a:ext uri="{FF2B5EF4-FFF2-40B4-BE49-F238E27FC236}">
                <a16:creationId xmlns:a16="http://schemas.microsoft.com/office/drawing/2014/main" id="{E24889F6-8BD1-AF4C-C0E1-53EAFA5264D7}"/>
              </a:ext>
            </a:extLst>
          </p:cNvPr>
          <p:cNvPicPr>
            <a:picLocks noChangeAspect="1"/>
          </p:cNvPicPr>
          <p:nvPr/>
        </p:nvPicPr>
        <p:blipFill>
          <a:blip r:embed="rId2"/>
          <a:stretch>
            <a:fillRect/>
          </a:stretch>
        </p:blipFill>
        <p:spPr>
          <a:xfrm>
            <a:off x="3992260" y="466241"/>
            <a:ext cx="3048157" cy="723937"/>
          </a:xfrm>
          <a:prstGeom prst="rect">
            <a:avLst/>
          </a:prstGeom>
        </p:spPr>
      </p:pic>
      <p:pic>
        <p:nvPicPr>
          <p:cNvPr id="2" name="Picture 1">
            <a:extLst>
              <a:ext uri="{FF2B5EF4-FFF2-40B4-BE49-F238E27FC236}">
                <a16:creationId xmlns:a16="http://schemas.microsoft.com/office/drawing/2014/main" id="{5E36DDE0-00A1-4204-E733-55474CE7FFB2}"/>
              </a:ext>
            </a:extLst>
          </p:cNvPr>
          <p:cNvPicPr>
            <a:picLocks noChangeAspect="1"/>
          </p:cNvPicPr>
          <p:nvPr/>
        </p:nvPicPr>
        <p:blipFill>
          <a:blip r:embed="rId3"/>
          <a:stretch>
            <a:fillRect/>
          </a:stretch>
        </p:blipFill>
        <p:spPr>
          <a:xfrm>
            <a:off x="3513396" y="2898276"/>
            <a:ext cx="2128840" cy="3380629"/>
          </a:xfrm>
          <a:prstGeom prst="rect">
            <a:avLst/>
          </a:prstGeom>
        </p:spPr>
      </p:pic>
      <p:pic>
        <p:nvPicPr>
          <p:cNvPr id="5" name="Picture 4">
            <a:extLst>
              <a:ext uri="{FF2B5EF4-FFF2-40B4-BE49-F238E27FC236}">
                <a16:creationId xmlns:a16="http://schemas.microsoft.com/office/drawing/2014/main" id="{91069480-0E02-14E2-FFE6-DE3C763FF712}"/>
              </a:ext>
            </a:extLst>
          </p:cNvPr>
          <p:cNvPicPr>
            <a:picLocks noChangeAspect="1"/>
          </p:cNvPicPr>
          <p:nvPr/>
        </p:nvPicPr>
        <p:blipFill>
          <a:blip r:embed="rId4"/>
          <a:stretch>
            <a:fillRect/>
          </a:stretch>
        </p:blipFill>
        <p:spPr>
          <a:xfrm>
            <a:off x="7614185" y="2898276"/>
            <a:ext cx="2128840" cy="3390999"/>
          </a:xfrm>
          <a:prstGeom prst="rect">
            <a:avLst/>
          </a:prstGeom>
        </p:spPr>
      </p:pic>
    </p:spTree>
    <p:extLst>
      <p:ext uri="{BB962C8B-B14F-4D97-AF65-F5344CB8AC3E}">
        <p14:creationId xmlns:p14="http://schemas.microsoft.com/office/powerpoint/2010/main" val="113874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29060C-E1D8-7F7B-54F2-45BE71D7BF43}"/>
              </a:ext>
            </a:extLst>
          </p:cNvPr>
          <p:cNvPicPr>
            <a:picLocks noChangeAspect="1"/>
          </p:cNvPicPr>
          <p:nvPr/>
        </p:nvPicPr>
        <p:blipFill>
          <a:blip r:embed="rId2"/>
          <a:stretch>
            <a:fillRect/>
          </a:stretch>
        </p:blipFill>
        <p:spPr>
          <a:xfrm>
            <a:off x="1223027" y="4218888"/>
            <a:ext cx="1385198" cy="2199715"/>
          </a:xfrm>
          <a:prstGeom prst="rect">
            <a:avLst/>
          </a:prstGeom>
        </p:spPr>
      </p:pic>
      <p:pic>
        <p:nvPicPr>
          <p:cNvPr id="9" name="Picture 8">
            <a:extLst>
              <a:ext uri="{FF2B5EF4-FFF2-40B4-BE49-F238E27FC236}">
                <a16:creationId xmlns:a16="http://schemas.microsoft.com/office/drawing/2014/main" id="{C0E2F028-D1F9-8FC8-C27F-4728C261EA97}"/>
              </a:ext>
            </a:extLst>
          </p:cNvPr>
          <p:cNvPicPr>
            <a:picLocks noChangeAspect="1"/>
          </p:cNvPicPr>
          <p:nvPr/>
        </p:nvPicPr>
        <p:blipFill>
          <a:blip r:embed="rId3"/>
          <a:stretch>
            <a:fillRect/>
          </a:stretch>
        </p:blipFill>
        <p:spPr>
          <a:xfrm>
            <a:off x="8611406" y="4309692"/>
            <a:ext cx="1295260" cy="2063201"/>
          </a:xfrm>
          <a:prstGeom prst="rect">
            <a:avLst/>
          </a:prstGeom>
        </p:spPr>
      </p:pic>
      <p:sp>
        <p:nvSpPr>
          <p:cNvPr id="10" name="TextBox 9">
            <a:extLst>
              <a:ext uri="{FF2B5EF4-FFF2-40B4-BE49-F238E27FC236}">
                <a16:creationId xmlns:a16="http://schemas.microsoft.com/office/drawing/2014/main" id="{9A65BB75-425A-5EE0-1F4B-ACC79A8F723B}"/>
              </a:ext>
            </a:extLst>
          </p:cNvPr>
          <p:cNvSpPr txBox="1"/>
          <p:nvPr/>
        </p:nvSpPr>
        <p:spPr>
          <a:xfrm>
            <a:off x="374715" y="666997"/>
            <a:ext cx="1915845" cy="646331"/>
          </a:xfrm>
          <a:prstGeom prst="rect">
            <a:avLst/>
          </a:prstGeom>
          <a:noFill/>
        </p:spPr>
        <p:txBody>
          <a:bodyPr wrap="none" rtlCol="0">
            <a:spAutoFit/>
          </a:bodyPr>
          <a:lstStyle/>
          <a:p>
            <a:r>
              <a:rPr lang="en-US" sz="3600" b="1" dirty="0">
                <a:highlight>
                  <a:srgbClr val="00FF00"/>
                </a:highlight>
              </a:rPr>
              <a:t>Example </a:t>
            </a:r>
          </a:p>
        </p:txBody>
      </p:sp>
      <p:pic>
        <p:nvPicPr>
          <p:cNvPr id="13" name="Picture 12">
            <a:extLst>
              <a:ext uri="{FF2B5EF4-FFF2-40B4-BE49-F238E27FC236}">
                <a16:creationId xmlns:a16="http://schemas.microsoft.com/office/drawing/2014/main" id="{DF6C38F3-794B-CD50-85DF-CDD5C353156B}"/>
              </a:ext>
            </a:extLst>
          </p:cNvPr>
          <p:cNvPicPr>
            <a:picLocks noChangeAspect="1"/>
          </p:cNvPicPr>
          <p:nvPr/>
        </p:nvPicPr>
        <p:blipFill>
          <a:blip r:embed="rId4"/>
          <a:stretch>
            <a:fillRect/>
          </a:stretch>
        </p:blipFill>
        <p:spPr>
          <a:xfrm>
            <a:off x="85307" y="2003878"/>
            <a:ext cx="6988278" cy="1143370"/>
          </a:xfrm>
          <a:prstGeom prst="rect">
            <a:avLst/>
          </a:prstGeom>
        </p:spPr>
      </p:pic>
      <p:pic>
        <p:nvPicPr>
          <p:cNvPr id="15" name="Picture 14">
            <a:extLst>
              <a:ext uri="{FF2B5EF4-FFF2-40B4-BE49-F238E27FC236}">
                <a16:creationId xmlns:a16="http://schemas.microsoft.com/office/drawing/2014/main" id="{590B5762-11BC-09C2-D2D4-D93F97A05AD9}"/>
              </a:ext>
            </a:extLst>
          </p:cNvPr>
          <p:cNvPicPr>
            <a:picLocks noChangeAspect="1"/>
          </p:cNvPicPr>
          <p:nvPr/>
        </p:nvPicPr>
        <p:blipFill>
          <a:blip r:embed="rId5"/>
          <a:stretch>
            <a:fillRect/>
          </a:stretch>
        </p:blipFill>
        <p:spPr>
          <a:xfrm>
            <a:off x="5343000" y="2976994"/>
            <a:ext cx="6763693" cy="1603857"/>
          </a:xfrm>
          <a:prstGeom prst="rect">
            <a:avLst/>
          </a:prstGeom>
        </p:spPr>
      </p:pic>
      <p:pic>
        <p:nvPicPr>
          <p:cNvPr id="17" name="Picture 16">
            <a:extLst>
              <a:ext uri="{FF2B5EF4-FFF2-40B4-BE49-F238E27FC236}">
                <a16:creationId xmlns:a16="http://schemas.microsoft.com/office/drawing/2014/main" id="{5931F121-A42A-6E9C-C538-CB2B8FF24CD1}"/>
              </a:ext>
            </a:extLst>
          </p:cNvPr>
          <p:cNvPicPr>
            <a:picLocks noChangeAspect="1"/>
          </p:cNvPicPr>
          <p:nvPr/>
        </p:nvPicPr>
        <p:blipFill>
          <a:blip r:embed="rId6"/>
          <a:stretch>
            <a:fillRect/>
          </a:stretch>
        </p:blipFill>
        <p:spPr>
          <a:xfrm>
            <a:off x="2528407" y="4289299"/>
            <a:ext cx="4448796" cy="1219370"/>
          </a:xfrm>
          <a:prstGeom prst="rect">
            <a:avLst/>
          </a:prstGeom>
        </p:spPr>
      </p:pic>
      <p:pic>
        <p:nvPicPr>
          <p:cNvPr id="19" name="Picture 18">
            <a:extLst>
              <a:ext uri="{FF2B5EF4-FFF2-40B4-BE49-F238E27FC236}">
                <a16:creationId xmlns:a16="http://schemas.microsoft.com/office/drawing/2014/main" id="{5F68862B-70E0-E9AB-53DF-08B72925BF1E}"/>
              </a:ext>
            </a:extLst>
          </p:cNvPr>
          <p:cNvPicPr>
            <a:picLocks noChangeAspect="1"/>
          </p:cNvPicPr>
          <p:nvPr/>
        </p:nvPicPr>
        <p:blipFill>
          <a:blip r:embed="rId7"/>
          <a:stretch>
            <a:fillRect/>
          </a:stretch>
        </p:blipFill>
        <p:spPr>
          <a:xfrm>
            <a:off x="2181815" y="570275"/>
            <a:ext cx="9783540" cy="1486107"/>
          </a:xfrm>
          <a:prstGeom prst="rect">
            <a:avLst/>
          </a:prstGeom>
        </p:spPr>
      </p:pic>
    </p:spTree>
    <p:extLst>
      <p:ext uri="{BB962C8B-B14F-4D97-AF65-F5344CB8AC3E}">
        <p14:creationId xmlns:p14="http://schemas.microsoft.com/office/powerpoint/2010/main" val="21036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4B13-0ED6-704F-72F2-B4B9434098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385B09-569D-B91C-9B86-68378264548F}"/>
              </a:ext>
            </a:extLst>
          </p:cNvPr>
          <p:cNvSpPr txBox="1"/>
          <p:nvPr/>
        </p:nvSpPr>
        <p:spPr>
          <a:xfrm>
            <a:off x="149980" y="1704186"/>
            <a:ext cx="11892039" cy="837473"/>
          </a:xfrm>
          <a:prstGeom prst="rect">
            <a:avLst/>
          </a:prstGeom>
          <a:solidFill>
            <a:schemeClr val="accent4">
              <a:lumMod val="20000"/>
              <a:lumOff val="80000"/>
            </a:schemeClr>
          </a:solidFill>
        </p:spPr>
        <p:txBody>
          <a:bodyPr wrap="square">
            <a:spAutoFit/>
          </a:bodyPr>
          <a:lstStyle/>
          <a:p>
            <a:pPr algn="ctr">
              <a:lnSpc>
                <a:spcPct val="150000"/>
              </a:lnSpc>
            </a:pPr>
            <a:r>
              <a:rPr lang="en-US" sz="3600" b="0" i="0" dirty="0">
                <a:solidFill>
                  <a:srgbClr val="242021"/>
                </a:solidFill>
                <a:effectLst/>
              </a:rPr>
              <a:t>Now, role-play the conversations in front of the class.</a:t>
            </a:r>
            <a:endParaRPr lang="en-US" sz="3600" dirty="0"/>
          </a:p>
        </p:txBody>
      </p:sp>
      <p:sp>
        <p:nvSpPr>
          <p:cNvPr id="4" name="TextBox 3">
            <a:extLst>
              <a:ext uri="{FF2B5EF4-FFF2-40B4-BE49-F238E27FC236}">
                <a16:creationId xmlns:a16="http://schemas.microsoft.com/office/drawing/2014/main" id="{BCE0633D-4CC8-23A4-63FD-431CC2AC6F56}"/>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a</a:t>
            </a:r>
          </a:p>
        </p:txBody>
      </p:sp>
      <p:pic>
        <p:nvPicPr>
          <p:cNvPr id="6" name="Picture 5">
            <a:extLst>
              <a:ext uri="{FF2B5EF4-FFF2-40B4-BE49-F238E27FC236}">
                <a16:creationId xmlns:a16="http://schemas.microsoft.com/office/drawing/2014/main" id="{B549F47D-B28A-6D58-2B0F-CCAEF7938E93}"/>
              </a:ext>
            </a:extLst>
          </p:cNvPr>
          <p:cNvPicPr>
            <a:picLocks noChangeAspect="1"/>
          </p:cNvPicPr>
          <p:nvPr/>
        </p:nvPicPr>
        <p:blipFill>
          <a:blip r:embed="rId2"/>
          <a:stretch>
            <a:fillRect/>
          </a:stretch>
        </p:blipFill>
        <p:spPr>
          <a:xfrm>
            <a:off x="3992260" y="466241"/>
            <a:ext cx="3048157" cy="723937"/>
          </a:xfrm>
          <a:prstGeom prst="rect">
            <a:avLst/>
          </a:prstGeom>
        </p:spPr>
      </p:pic>
      <p:pic>
        <p:nvPicPr>
          <p:cNvPr id="2" name="Picture 1">
            <a:extLst>
              <a:ext uri="{FF2B5EF4-FFF2-40B4-BE49-F238E27FC236}">
                <a16:creationId xmlns:a16="http://schemas.microsoft.com/office/drawing/2014/main" id="{4366E1E7-334F-F03D-415E-81656EDED9D0}"/>
              </a:ext>
            </a:extLst>
          </p:cNvPr>
          <p:cNvPicPr>
            <a:picLocks noChangeAspect="1"/>
          </p:cNvPicPr>
          <p:nvPr/>
        </p:nvPicPr>
        <p:blipFill>
          <a:blip r:embed="rId3"/>
          <a:stretch>
            <a:fillRect/>
          </a:stretch>
        </p:blipFill>
        <p:spPr>
          <a:xfrm>
            <a:off x="3513396" y="2898276"/>
            <a:ext cx="2128840" cy="3380629"/>
          </a:xfrm>
          <a:prstGeom prst="rect">
            <a:avLst/>
          </a:prstGeom>
        </p:spPr>
      </p:pic>
      <p:pic>
        <p:nvPicPr>
          <p:cNvPr id="5" name="Picture 4">
            <a:extLst>
              <a:ext uri="{FF2B5EF4-FFF2-40B4-BE49-F238E27FC236}">
                <a16:creationId xmlns:a16="http://schemas.microsoft.com/office/drawing/2014/main" id="{A7D6A408-D7E0-34B2-9726-FA2C45814046}"/>
              </a:ext>
            </a:extLst>
          </p:cNvPr>
          <p:cNvPicPr>
            <a:picLocks noChangeAspect="1"/>
          </p:cNvPicPr>
          <p:nvPr/>
        </p:nvPicPr>
        <p:blipFill>
          <a:blip r:embed="rId4"/>
          <a:stretch>
            <a:fillRect/>
          </a:stretch>
        </p:blipFill>
        <p:spPr>
          <a:xfrm>
            <a:off x="7614185" y="2898276"/>
            <a:ext cx="2128840" cy="3390999"/>
          </a:xfrm>
          <a:prstGeom prst="rect">
            <a:avLst/>
          </a:prstGeom>
        </p:spPr>
      </p:pic>
    </p:spTree>
    <p:extLst>
      <p:ext uri="{BB962C8B-B14F-4D97-AF65-F5344CB8AC3E}">
        <p14:creationId xmlns:p14="http://schemas.microsoft.com/office/powerpoint/2010/main" val="335117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0002" y="4019806"/>
            <a:ext cx="1385198" cy="2199715"/>
          </a:xfrm>
          <a:prstGeom prst="rect">
            <a:avLst/>
          </a:prstGeom>
        </p:spPr>
      </p:pic>
      <p:pic>
        <p:nvPicPr>
          <p:cNvPr id="9" name="Picture 8">
            <a:extLst>
              <a:ext uri="{FF2B5EF4-FFF2-40B4-BE49-F238E27FC236}">
                <a16:creationId xmlns:a16="http://schemas.microsoft.com/office/drawing/2014/main" id="{309D0561-C165-8D3D-FBF1-C3FBE1819493}"/>
              </a:ext>
            </a:extLst>
          </p:cNvPr>
          <p:cNvPicPr>
            <a:picLocks noChangeAspect="1"/>
          </p:cNvPicPr>
          <p:nvPr/>
        </p:nvPicPr>
        <p:blipFill>
          <a:blip r:embed="rId3"/>
          <a:stretch>
            <a:fillRect/>
          </a:stretch>
        </p:blipFill>
        <p:spPr>
          <a:xfrm>
            <a:off x="10879846" y="4298363"/>
            <a:ext cx="1295260" cy="206320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61944" y="496436"/>
            <a:ext cx="3251384" cy="584775"/>
          </a:xfrm>
          <a:prstGeom prst="rect">
            <a:avLst/>
          </a:prstGeom>
          <a:noFill/>
        </p:spPr>
        <p:txBody>
          <a:bodyPr wrap="square" rtlCol="0">
            <a:spAutoFit/>
          </a:bodyPr>
          <a:lstStyle/>
          <a:p>
            <a:r>
              <a:rPr lang="en-US" sz="3200" dirty="0">
                <a:highlight>
                  <a:srgbClr val="F3C1FF"/>
                </a:highlight>
              </a:rPr>
              <a:t>Suggested answer</a:t>
            </a:r>
          </a:p>
        </p:txBody>
      </p:sp>
      <p:pic>
        <p:nvPicPr>
          <p:cNvPr id="4" name="Picture 3">
            <a:extLst>
              <a:ext uri="{FF2B5EF4-FFF2-40B4-BE49-F238E27FC236}">
                <a16:creationId xmlns:a16="http://schemas.microsoft.com/office/drawing/2014/main" id="{4F1D8227-93CE-9512-1AEF-4A6EFE209FAF}"/>
              </a:ext>
            </a:extLst>
          </p:cNvPr>
          <p:cNvPicPr>
            <a:picLocks noChangeAspect="1"/>
          </p:cNvPicPr>
          <p:nvPr/>
        </p:nvPicPr>
        <p:blipFill>
          <a:blip r:embed="rId4"/>
          <a:stretch>
            <a:fillRect/>
          </a:stretch>
        </p:blipFill>
        <p:spPr>
          <a:xfrm>
            <a:off x="0" y="485655"/>
            <a:ext cx="9130799" cy="3196630"/>
          </a:xfrm>
          <a:prstGeom prst="rect">
            <a:avLst/>
          </a:prstGeom>
        </p:spPr>
      </p:pic>
      <p:sp>
        <p:nvSpPr>
          <p:cNvPr id="15" name="Speech Bubble: Rectangle with Corners Rounded 14">
            <a:extLst>
              <a:ext uri="{FF2B5EF4-FFF2-40B4-BE49-F238E27FC236}">
                <a16:creationId xmlns:a16="http://schemas.microsoft.com/office/drawing/2014/main" id="{EBF69065-C9F5-1966-7341-6E881CEDFF70}"/>
              </a:ext>
            </a:extLst>
          </p:cNvPr>
          <p:cNvSpPr/>
          <p:nvPr/>
        </p:nvSpPr>
        <p:spPr>
          <a:xfrm>
            <a:off x="6727796" y="3808520"/>
            <a:ext cx="4278538" cy="1589103"/>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They have solar panels that generate electricity.</a:t>
            </a:r>
          </a:p>
        </p:txBody>
      </p:sp>
      <p:sp>
        <p:nvSpPr>
          <p:cNvPr id="16" name="Speech Bubble: Rectangle with Corners Rounded 15">
            <a:extLst>
              <a:ext uri="{FF2B5EF4-FFF2-40B4-BE49-F238E27FC236}">
                <a16:creationId xmlns:a16="http://schemas.microsoft.com/office/drawing/2014/main" id="{040FF6F2-05C8-4A2E-5796-5A2FDAE5C734}"/>
              </a:ext>
            </a:extLst>
          </p:cNvPr>
          <p:cNvSpPr/>
          <p:nvPr/>
        </p:nvSpPr>
        <p:spPr>
          <a:xfrm>
            <a:off x="2024109" y="3808520"/>
            <a:ext cx="4053141" cy="1589103"/>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 the Lake View Apartments have?</a:t>
            </a:r>
          </a:p>
        </p:txBody>
      </p:sp>
      <p:sp>
        <p:nvSpPr>
          <p:cNvPr id="17" name="Rectangle: Rounded Corners 16">
            <a:extLst>
              <a:ext uri="{FF2B5EF4-FFF2-40B4-BE49-F238E27FC236}">
                <a16:creationId xmlns:a16="http://schemas.microsoft.com/office/drawing/2014/main" id="{389E1EAB-09A7-7852-1EFB-C7720EFBC006}"/>
              </a:ext>
            </a:extLst>
          </p:cNvPr>
          <p:cNvSpPr/>
          <p:nvPr/>
        </p:nvSpPr>
        <p:spPr>
          <a:xfrm>
            <a:off x="417250" y="2068497"/>
            <a:ext cx="4749554"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40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0002" y="4019806"/>
            <a:ext cx="1385198" cy="2199715"/>
          </a:xfrm>
          <a:prstGeom prst="rect">
            <a:avLst/>
          </a:prstGeom>
        </p:spPr>
      </p:pic>
      <p:pic>
        <p:nvPicPr>
          <p:cNvPr id="9" name="Picture 8">
            <a:extLst>
              <a:ext uri="{FF2B5EF4-FFF2-40B4-BE49-F238E27FC236}">
                <a16:creationId xmlns:a16="http://schemas.microsoft.com/office/drawing/2014/main" id="{309D0561-C165-8D3D-FBF1-C3FBE1819493}"/>
              </a:ext>
            </a:extLst>
          </p:cNvPr>
          <p:cNvPicPr>
            <a:picLocks noChangeAspect="1"/>
          </p:cNvPicPr>
          <p:nvPr/>
        </p:nvPicPr>
        <p:blipFill>
          <a:blip r:embed="rId3"/>
          <a:stretch>
            <a:fillRect/>
          </a:stretch>
        </p:blipFill>
        <p:spPr>
          <a:xfrm>
            <a:off x="10879846" y="4298363"/>
            <a:ext cx="1295260" cy="206320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61944" y="496436"/>
            <a:ext cx="3251384" cy="584775"/>
          </a:xfrm>
          <a:prstGeom prst="rect">
            <a:avLst/>
          </a:prstGeom>
          <a:noFill/>
        </p:spPr>
        <p:txBody>
          <a:bodyPr wrap="square" rtlCol="0">
            <a:spAutoFit/>
          </a:bodyPr>
          <a:lstStyle/>
          <a:p>
            <a:r>
              <a:rPr lang="en-US" sz="3200" dirty="0">
                <a:highlight>
                  <a:srgbClr val="F3C1FF"/>
                </a:highlight>
              </a:rPr>
              <a:t>Suggested answer</a:t>
            </a:r>
          </a:p>
        </p:txBody>
      </p:sp>
      <p:pic>
        <p:nvPicPr>
          <p:cNvPr id="4" name="Picture 3">
            <a:extLst>
              <a:ext uri="{FF2B5EF4-FFF2-40B4-BE49-F238E27FC236}">
                <a16:creationId xmlns:a16="http://schemas.microsoft.com/office/drawing/2014/main" id="{4F1D8227-93CE-9512-1AEF-4A6EFE209FAF}"/>
              </a:ext>
            </a:extLst>
          </p:cNvPr>
          <p:cNvPicPr>
            <a:picLocks noChangeAspect="1"/>
          </p:cNvPicPr>
          <p:nvPr/>
        </p:nvPicPr>
        <p:blipFill>
          <a:blip r:embed="rId4"/>
          <a:stretch>
            <a:fillRect/>
          </a:stretch>
        </p:blipFill>
        <p:spPr>
          <a:xfrm>
            <a:off x="0" y="485655"/>
            <a:ext cx="9130799" cy="3196630"/>
          </a:xfrm>
          <a:prstGeom prst="rect">
            <a:avLst/>
          </a:prstGeom>
        </p:spPr>
      </p:pic>
      <p:sp>
        <p:nvSpPr>
          <p:cNvPr id="15" name="Speech Bubble: Rectangle with Corners Rounded 14">
            <a:extLst>
              <a:ext uri="{FF2B5EF4-FFF2-40B4-BE49-F238E27FC236}">
                <a16:creationId xmlns:a16="http://schemas.microsoft.com/office/drawing/2014/main" id="{EBF69065-C9F5-1966-7341-6E881CEDFF70}"/>
              </a:ext>
            </a:extLst>
          </p:cNvPr>
          <p:cNvSpPr/>
          <p:nvPr/>
        </p:nvSpPr>
        <p:spPr>
          <a:xfrm>
            <a:off x="6727796" y="3808520"/>
            <a:ext cx="4278538" cy="2007023"/>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They have smart elevator system that sends you from car to your door.</a:t>
            </a:r>
          </a:p>
        </p:txBody>
      </p:sp>
      <p:sp>
        <p:nvSpPr>
          <p:cNvPr id="16" name="Speech Bubble: Rectangle with Corners Rounded 15">
            <a:extLst>
              <a:ext uri="{FF2B5EF4-FFF2-40B4-BE49-F238E27FC236}">
                <a16:creationId xmlns:a16="http://schemas.microsoft.com/office/drawing/2014/main" id="{040FF6F2-05C8-4A2E-5796-5A2FDAE5C734}"/>
              </a:ext>
            </a:extLst>
          </p:cNvPr>
          <p:cNvSpPr/>
          <p:nvPr/>
        </p:nvSpPr>
        <p:spPr>
          <a:xfrm>
            <a:off x="2024109" y="3808520"/>
            <a:ext cx="4053141" cy="1589103"/>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 the Lake View Apartments have?</a:t>
            </a:r>
          </a:p>
        </p:txBody>
      </p:sp>
      <p:sp>
        <p:nvSpPr>
          <p:cNvPr id="17" name="Rectangle: Rounded Corners 16">
            <a:extLst>
              <a:ext uri="{FF2B5EF4-FFF2-40B4-BE49-F238E27FC236}">
                <a16:creationId xmlns:a16="http://schemas.microsoft.com/office/drawing/2014/main" id="{389E1EAB-09A7-7852-1EFB-C7720EFBC006}"/>
              </a:ext>
            </a:extLst>
          </p:cNvPr>
          <p:cNvSpPr/>
          <p:nvPr/>
        </p:nvSpPr>
        <p:spPr>
          <a:xfrm>
            <a:off x="443883" y="2618913"/>
            <a:ext cx="8469298"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89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814798" y="194027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17906" y="277856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Pronunciation</a:t>
            </a:r>
            <a:endParaRPr lang="en-US" b="1" dirty="0"/>
          </a:p>
        </p:txBody>
      </p:sp>
      <p:sp>
        <p:nvSpPr>
          <p:cNvPr id="13" name="Rounded Rectangle 12"/>
          <p:cNvSpPr/>
          <p:nvPr/>
        </p:nvSpPr>
        <p:spPr>
          <a:xfrm>
            <a:off x="4811682" y="4502995"/>
            <a:ext cx="3256378" cy="643436"/>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24125" y="5352342"/>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11682" y="3587464"/>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0002" y="4019806"/>
            <a:ext cx="1385198" cy="2199715"/>
          </a:xfrm>
          <a:prstGeom prst="rect">
            <a:avLst/>
          </a:prstGeom>
        </p:spPr>
      </p:pic>
      <p:pic>
        <p:nvPicPr>
          <p:cNvPr id="9" name="Picture 8">
            <a:extLst>
              <a:ext uri="{FF2B5EF4-FFF2-40B4-BE49-F238E27FC236}">
                <a16:creationId xmlns:a16="http://schemas.microsoft.com/office/drawing/2014/main" id="{309D0561-C165-8D3D-FBF1-C3FBE1819493}"/>
              </a:ext>
            </a:extLst>
          </p:cNvPr>
          <p:cNvPicPr>
            <a:picLocks noChangeAspect="1"/>
          </p:cNvPicPr>
          <p:nvPr/>
        </p:nvPicPr>
        <p:blipFill>
          <a:blip r:embed="rId3"/>
          <a:stretch>
            <a:fillRect/>
          </a:stretch>
        </p:blipFill>
        <p:spPr>
          <a:xfrm>
            <a:off x="10879846" y="4298363"/>
            <a:ext cx="1295260" cy="206320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61944" y="496436"/>
            <a:ext cx="3251384" cy="584775"/>
          </a:xfrm>
          <a:prstGeom prst="rect">
            <a:avLst/>
          </a:prstGeom>
          <a:noFill/>
        </p:spPr>
        <p:txBody>
          <a:bodyPr wrap="square" rtlCol="0">
            <a:spAutoFit/>
          </a:bodyPr>
          <a:lstStyle/>
          <a:p>
            <a:r>
              <a:rPr lang="en-US" sz="3200" dirty="0">
                <a:highlight>
                  <a:srgbClr val="F3C1FF"/>
                </a:highlight>
              </a:rPr>
              <a:t>Suggested answer</a:t>
            </a:r>
          </a:p>
        </p:txBody>
      </p:sp>
      <p:pic>
        <p:nvPicPr>
          <p:cNvPr id="4" name="Picture 3">
            <a:extLst>
              <a:ext uri="{FF2B5EF4-FFF2-40B4-BE49-F238E27FC236}">
                <a16:creationId xmlns:a16="http://schemas.microsoft.com/office/drawing/2014/main" id="{4F1D8227-93CE-9512-1AEF-4A6EFE209FAF}"/>
              </a:ext>
            </a:extLst>
          </p:cNvPr>
          <p:cNvPicPr>
            <a:picLocks noChangeAspect="1"/>
          </p:cNvPicPr>
          <p:nvPr/>
        </p:nvPicPr>
        <p:blipFill>
          <a:blip r:embed="rId4"/>
          <a:stretch>
            <a:fillRect/>
          </a:stretch>
        </p:blipFill>
        <p:spPr>
          <a:xfrm>
            <a:off x="0" y="485655"/>
            <a:ext cx="9130799" cy="3196630"/>
          </a:xfrm>
          <a:prstGeom prst="rect">
            <a:avLst/>
          </a:prstGeom>
        </p:spPr>
      </p:pic>
      <p:sp>
        <p:nvSpPr>
          <p:cNvPr id="15" name="Speech Bubble: Rectangle with Corners Rounded 14">
            <a:extLst>
              <a:ext uri="{FF2B5EF4-FFF2-40B4-BE49-F238E27FC236}">
                <a16:creationId xmlns:a16="http://schemas.microsoft.com/office/drawing/2014/main" id="{EBF69065-C9F5-1966-7341-6E881CEDFF70}"/>
              </a:ext>
            </a:extLst>
          </p:cNvPr>
          <p:cNvSpPr/>
          <p:nvPr/>
        </p:nvSpPr>
        <p:spPr>
          <a:xfrm>
            <a:off x="6727796" y="3808520"/>
            <a:ext cx="4278538" cy="1589103"/>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They have walls with plants that keep your house cooler.</a:t>
            </a:r>
          </a:p>
        </p:txBody>
      </p:sp>
      <p:sp>
        <p:nvSpPr>
          <p:cNvPr id="16" name="Speech Bubble: Rectangle with Corners Rounded 15">
            <a:extLst>
              <a:ext uri="{FF2B5EF4-FFF2-40B4-BE49-F238E27FC236}">
                <a16:creationId xmlns:a16="http://schemas.microsoft.com/office/drawing/2014/main" id="{040FF6F2-05C8-4A2E-5796-5A2FDAE5C734}"/>
              </a:ext>
            </a:extLst>
          </p:cNvPr>
          <p:cNvSpPr/>
          <p:nvPr/>
        </p:nvSpPr>
        <p:spPr>
          <a:xfrm>
            <a:off x="2024109" y="3808520"/>
            <a:ext cx="4053141" cy="1589103"/>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 the Lake View Apartments have?</a:t>
            </a:r>
          </a:p>
        </p:txBody>
      </p:sp>
      <p:sp>
        <p:nvSpPr>
          <p:cNvPr id="17" name="Rectangle: Rounded Corners 16">
            <a:extLst>
              <a:ext uri="{FF2B5EF4-FFF2-40B4-BE49-F238E27FC236}">
                <a16:creationId xmlns:a16="http://schemas.microsoft.com/office/drawing/2014/main" id="{389E1EAB-09A7-7852-1EFB-C7720EFBC006}"/>
              </a:ext>
            </a:extLst>
          </p:cNvPr>
          <p:cNvSpPr/>
          <p:nvPr/>
        </p:nvSpPr>
        <p:spPr>
          <a:xfrm>
            <a:off x="399494" y="3158587"/>
            <a:ext cx="6010184"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90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0002" y="4019806"/>
            <a:ext cx="1385198" cy="2199715"/>
          </a:xfrm>
          <a:prstGeom prst="rect">
            <a:avLst/>
          </a:prstGeom>
        </p:spPr>
      </p:pic>
      <p:pic>
        <p:nvPicPr>
          <p:cNvPr id="9" name="Picture 8">
            <a:extLst>
              <a:ext uri="{FF2B5EF4-FFF2-40B4-BE49-F238E27FC236}">
                <a16:creationId xmlns:a16="http://schemas.microsoft.com/office/drawing/2014/main" id="{309D0561-C165-8D3D-FBF1-C3FBE1819493}"/>
              </a:ext>
            </a:extLst>
          </p:cNvPr>
          <p:cNvPicPr>
            <a:picLocks noChangeAspect="1"/>
          </p:cNvPicPr>
          <p:nvPr/>
        </p:nvPicPr>
        <p:blipFill>
          <a:blip r:embed="rId3"/>
          <a:stretch>
            <a:fillRect/>
          </a:stretch>
        </p:blipFill>
        <p:spPr>
          <a:xfrm>
            <a:off x="10879846" y="4298363"/>
            <a:ext cx="1295260" cy="206320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61944" y="496436"/>
            <a:ext cx="3251384" cy="584775"/>
          </a:xfrm>
          <a:prstGeom prst="rect">
            <a:avLst/>
          </a:prstGeom>
          <a:noFill/>
        </p:spPr>
        <p:txBody>
          <a:bodyPr wrap="square" rtlCol="0">
            <a:spAutoFit/>
          </a:bodyPr>
          <a:lstStyle/>
          <a:p>
            <a:r>
              <a:rPr lang="en-US" sz="3200" dirty="0">
                <a:highlight>
                  <a:srgbClr val="F3C1FF"/>
                </a:highlight>
              </a:rPr>
              <a:t>Suggested answer</a:t>
            </a:r>
          </a:p>
        </p:txBody>
      </p:sp>
      <p:sp>
        <p:nvSpPr>
          <p:cNvPr id="15" name="Speech Bubble: Rectangle with Corners Rounded 14">
            <a:extLst>
              <a:ext uri="{FF2B5EF4-FFF2-40B4-BE49-F238E27FC236}">
                <a16:creationId xmlns:a16="http://schemas.microsoft.com/office/drawing/2014/main" id="{EBF69065-C9F5-1966-7341-6E881CEDFF70}"/>
              </a:ext>
            </a:extLst>
          </p:cNvPr>
          <p:cNvSpPr/>
          <p:nvPr/>
        </p:nvSpPr>
        <p:spPr>
          <a:xfrm>
            <a:off x="6727796" y="4119239"/>
            <a:ext cx="4278538" cy="1589103"/>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It has walls that can move to change size/shape of rooms.</a:t>
            </a:r>
          </a:p>
        </p:txBody>
      </p:sp>
      <p:sp>
        <p:nvSpPr>
          <p:cNvPr id="16" name="Speech Bubble: Rectangle with Corners Rounded 15">
            <a:extLst>
              <a:ext uri="{FF2B5EF4-FFF2-40B4-BE49-F238E27FC236}">
                <a16:creationId xmlns:a16="http://schemas.microsoft.com/office/drawing/2014/main" id="{040FF6F2-05C8-4A2E-5796-5A2FDAE5C734}"/>
              </a:ext>
            </a:extLst>
          </p:cNvPr>
          <p:cNvSpPr/>
          <p:nvPr/>
        </p:nvSpPr>
        <p:spPr>
          <a:xfrm>
            <a:off x="2024109" y="4119239"/>
            <a:ext cx="4053141" cy="1589103"/>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does the Flexi-House have?</a:t>
            </a:r>
          </a:p>
        </p:txBody>
      </p:sp>
      <p:pic>
        <p:nvPicPr>
          <p:cNvPr id="3" name="Picture 2">
            <a:extLst>
              <a:ext uri="{FF2B5EF4-FFF2-40B4-BE49-F238E27FC236}">
                <a16:creationId xmlns:a16="http://schemas.microsoft.com/office/drawing/2014/main" id="{9F218AA7-8C92-AF6A-4394-95931E5F988F}"/>
              </a:ext>
            </a:extLst>
          </p:cNvPr>
          <p:cNvPicPr>
            <a:picLocks noChangeAspect="1"/>
          </p:cNvPicPr>
          <p:nvPr/>
        </p:nvPicPr>
        <p:blipFill>
          <a:blip r:embed="rId4"/>
          <a:stretch>
            <a:fillRect/>
          </a:stretch>
        </p:blipFill>
        <p:spPr>
          <a:xfrm>
            <a:off x="0" y="448548"/>
            <a:ext cx="9069066" cy="3477110"/>
          </a:xfrm>
          <a:prstGeom prst="rect">
            <a:avLst/>
          </a:prstGeom>
        </p:spPr>
      </p:pic>
      <p:sp>
        <p:nvSpPr>
          <p:cNvPr id="5" name="Rectangle: Rounded Corners 4">
            <a:extLst>
              <a:ext uri="{FF2B5EF4-FFF2-40B4-BE49-F238E27FC236}">
                <a16:creationId xmlns:a16="http://schemas.microsoft.com/office/drawing/2014/main" id="{5C237777-E6D7-68B0-E9E7-57D0B2A32F44}"/>
              </a:ext>
            </a:extLst>
          </p:cNvPr>
          <p:cNvSpPr/>
          <p:nvPr/>
        </p:nvSpPr>
        <p:spPr>
          <a:xfrm>
            <a:off x="540002" y="1526960"/>
            <a:ext cx="7840518"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27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0002" y="4019806"/>
            <a:ext cx="1385198" cy="2199715"/>
          </a:xfrm>
          <a:prstGeom prst="rect">
            <a:avLst/>
          </a:prstGeom>
        </p:spPr>
      </p:pic>
      <p:pic>
        <p:nvPicPr>
          <p:cNvPr id="9" name="Picture 8">
            <a:extLst>
              <a:ext uri="{FF2B5EF4-FFF2-40B4-BE49-F238E27FC236}">
                <a16:creationId xmlns:a16="http://schemas.microsoft.com/office/drawing/2014/main" id="{309D0561-C165-8D3D-FBF1-C3FBE1819493}"/>
              </a:ext>
            </a:extLst>
          </p:cNvPr>
          <p:cNvPicPr>
            <a:picLocks noChangeAspect="1"/>
          </p:cNvPicPr>
          <p:nvPr/>
        </p:nvPicPr>
        <p:blipFill>
          <a:blip r:embed="rId3"/>
          <a:stretch>
            <a:fillRect/>
          </a:stretch>
        </p:blipFill>
        <p:spPr>
          <a:xfrm>
            <a:off x="10879846" y="4298363"/>
            <a:ext cx="1295260" cy="206320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61944" y="496436"/>
            <a:ext cx="3251384" cy="584775"/>
          </a:xfrm>
          <a:prstGeom prst="rect">
            <a:avLst/>
          </a:prstGeom>
          <a:noFill/>
        </p:spPr>
        <p:txBody>
          <a:bodyPr wrap="square" rtlCol="0">
            <a:spAutoFit/>
          </a:bodyPr>
          <a:lstStyle/>
          <a:p>
            <a:r>
              <a:rPr lang="en-US" sz="3200" dirty="0">
                <a:highlight>
                  <a:srgbClr val="F3C1FF"/>
                </a:highlight>
              </a:rPr>
              <a:t>Suggested answer</a:t>
            </a:r>
          </a:p>
        </p:txBody>
      </p:sp>
      <p:sp>
        <p:nvSpPr>
          <p:cNvPr id="15" name="Speech Bubble: Rectangle with Corners Rounded 14">
            <a:extLst>
              <a:ext uri="{FF2B5EF4-FFF2-40B4-BE49-F238E27FC236}">
                <a16:creationId xmlns:a16="http://schemas.microsoft.com/office/drawing/2014/main" id="{EBF69065-C9F5-1966-7341-6E881CEDFF70}"/>
              </a:ext>
            </a:extLst>
          </p:cNvPr>
          <p:cNvSpPr/>
          <p:nvPr/>
        </p:nvSpPr>
        <p:spPr>
          <a:xfrm>
            <a:off x="6727796" y="4119239"/>
            <a:ext cx="4278538" cy="1589103"/>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It has smart furniture that has many uses.</a:t>
            </a:r>
          </a:p>
        </p:txBody>
      </p:sp>
      <p:sp>
        <p:nvSpPr>
          <p:cNvPr id="16" name="Speech Bubble: Rectangle with Corners Rounded 15">
            <a:extLst>
              <a:ext uri="{FF2B5EF4-FFF2-40B4-BE49-F238E27FC236}">
                <a16:creationId xmlns:a16="http://schemas.microsoft.com/office/drawing/2014/main" id="{040FF6F2-05C8-4A2E-5796-5A2FDAE5C734}"/>
              </a:ext>
            </a:extLst>
          </p:cNvPr>
          <p:cNvSpPr/>
          <p:nvPr/>
        </p:nvSpPr>
        <p:spPr>
          <a:xfrm>
            <a:off x="2024109" y="4119239"/>
            <a:ext cx="4053141" cy="1589103"/>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does the Flexi-House have?</a:t>
            </a:r>
          </a:p>
        </p:txBody>
      </p:sp>
      <p:pic>
        <p:nvPicPr>
          <p:cNvPr id="3" name="Picture 2">
            <a:extLst>
              <a:ext uri="{FF2B5EF4-FFF2-40B4-BE49-F238E27FC236}">
                <a16:creationId xmlns:a16="http://schemas.microsoft.com/office/drawing/2014/main" id="{9F218AA7-8C92-AF6A-4394-95931E5F988F}"/>
              </a:ext>
            </a:extLst>
          </p:cNvPr>
          <p:cNvPicPr>
            <a:picLocks noChangeAspect="1"/>
          </p:cNvPicPr>
          <p:nvPr/>
        </p:nvPicPr>
        <p:blipFill>
          <a:blip r:embed="rId4"/>
          <a:stretch>
            <a:fillRect/>
          </a:stretch>
        </p:blipFill>
        <p:spPr>
          <a:xfrm>
            <a:off x="0" y="448548"/>
            <a:ext cx="9069066" cy="3477110"/>
          </a:xfrm>
          <a:prstGeom prst="rect">
            <a:avLst/>
          </a:prstGeom>
        </p:spPr>
      </p:pic>
      <p:sp>
        <p:nvSpPr>
          <p:cNvPr id="5" name="Rectangle: Rounded Corners 4">
            <a:extLst>
              <a:ext uri="{FF2B5EF4-FFF2-40B4-BE49-F238E27FC236}">
                <a16:creationId xmlns:a16="http://schemas.microsoft.com/office/drawing/2014/main" id="{5C237777-E6D7-68B0-E9E7-57D0B2A32F44}"/>
              </a:ext>
            </a:extLst>
          </p:cNvPr>
          <p:cNvSpPr/>
          <p:nvPr/>
        </p:nvSpPr>
        <p:spPr>
          <a:xfrm>
            <a:off x="540002" y="2138586"/>
            <a:ext cx="5017419"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3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0002" y="4019806"/>
            <a:ext cx="1385198" cy="2199715"/>
          </a:xfrm>
          <a:prstGeom prst="rect">
            <a:avLst/>
          </a:prstGeom>
        </p:spPr>
      </p:pic>
      <p:pic>
        <p:nvPicPr>
          <p:cNvPr id="9" name="Picture 8">
            <a:extLst>
              <a:ext uri="{FF2B5EF4-FFF2-40B4-BE49-F238E27FC236}">
                <a16:creationId xmlns:a16="http://schemas.microsoft.com/office/drawing/2014/main" id="{309D0561-C165-8D3D-FBF1-C3FBE1819493}"/>
              </a:ext>
            </a:extLst>
          </p:cNvPr>
          <p:cNvPicPr>
            <a:picLocks noChangeAspect="1"/>
          </p:cNvPicPr>
          <p:nvPr/>
        </p:nvPicPr>
        <p:blipFill>
          <a:blip r:embed="rId3"/>
          <a:stretch>
            <a:fillRect/>
          </a:stretch>
        </p:blipFill>
        <p:spPr>
          <a:xfrm>
            <a:off x="10879846" y="4298363"/>
            <a:ext cx="1295260" cy="206320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61944" y="496436"/>
            <a:ext cx="3251384" cy="584775"/>
          </a:xfrm>
          <a:prstGeom prst="rect">
            <a:avLst/>
          </a:prstGeom>
          <a:noFill/>
        </p:spPr>
        <p:txBody>
          <a:bodyPr wrap="square" rtlCol="0">
            <a:spAutoFit/>
          </a:bodyPr>
          <a:lstStyle/>
          <a:p>
            <a:r>
              <a:rPr lang="en-US" sz="3200" dirty="0">
                <a:highlight>
                  <a:srgbClr val="F3C1FF"/>
                </a:highlight>
              </a:rPr>
              <a:t>Suggested answer</a:t>
            </a:r>
          </a:p>
        </p:txBody>
      </p:sp>
      <p:sp>
        <p:nvSpPr>
          <p:cNvPr id="15" name="Speech Bubble: Rectangle with Corners Rounded 14">
            <a:extLst>
              <a:ext uri="{FF2B5EF4-FFF2-40B4-BE49-F238E27FC236}">
                <a16:creationId xmlns:a16="http://schemas.microsoft.com/office/drawing/2014/main" id="{EBF69065-C9F5-1966-7341-6E881CEDFF70}"/>
              </a:ext>
            </a:extLst>
          </p:cNvPr>
          <p:cNvSpPr/>
          <p:nvPr/>
        </p:nvSpPr>
        <p:spPr>
          <a:xfrm>
            <a:off x="6727796" y="4119239"/>
            <a:ext cx="4278538" cy="1589103"/>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It has smart bathroom  that has sensors to monitor your health.</a:t>
            </a:r>
          </a:p>
        </p:txBody>
      </p:sp>
      <p:sp>
        <p:nvSpPr>
          <p:cNvPr id="16" name="Speech Bubble: Rectangle with Corners Rounded 15">
            <a:extLst>
              <a:ext uri="{FF2B5EF4-FFF2-40B4-BE49-F238E27FC236}">
                <a16:creationId xmlns:a16="http://schemas.microsoft.com/office/drawing/2014/main" id="{040FF6F2-05C8-4A2E-5796-5A2FDAE5C734}"/>
              </a:ext>
            </a:extLst>
          </p:cNvPr>
          <p:cNvSpPr/>
          <p:nvPr/>
        </p:nvSpPr>
        <p:spPr>
          <a:xfrm>
            <a:off x="2024109" y="4119239"/>
            <a:ext cx="4053141" cy="1589103"/>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does the Flexi-House have?</a:t>
            </a:r>
          </a:p>
        </p:txBody>
      </p:sp>
      <p:pic>
        <p:nvPicPr>
          <p:cNvPr id="3" name="Picture 2">
            <a:extLst>
              <a:ext uri="{FF2B5EF4-FFF2-40B4-BE49-F238E27FC236}">
                <a16:creationId xmlns:a16="http://schemas.microsoft.com/office/drawing/2014/main" id="{9F218AA7-8C92-AF6A-4394-95931E5F988F}"/>
              </a:ext>
            </a:extLst>
          </p:cNvPr>
          <p:cNvPicPr>
            <a:picLocks noChangeAspect="1"/>
          </p:cNvPicPr>
          <p:nvPr/>
        </p:nvPicPr>
        <p:blipFill>
          <a:blip r:embed="rId4"/>
          <a:stretch>
            <a:fillRect/>
          </a:stretch>
        </p:blipFill>
        <p:spPr>
          <a:xfrm>
            <a:off x="0" y="448548"/>
            <a:ext cx="9069066" cy="3477110"/>
          </a:xfrm>
          <a:prstGeom prst="rect">
            <a:avLst/>
          </a:prstGeom>
        </p:spPr>
      </p:pic>
      <p:sp>
        <p:nvSpPr>
          <p:cNvPr id="5" name="Rectangle: Rounded Corners 4">
            <a:extLst>
              <a:ext uri="{FF2B5EF4-FFF2-40B4-BE49-F238E27FC236}">
                <a16:creationId xmlns:a16="http://schemas.microsoft.com/office/drawing/2014/main" id="{5C237777-E6D7-68B0-E9E7-57D0B2A32F44}"/>
              </a:ext>
            </a:extLst>
          </p:cNvPr>
          <p:cNvSpPr/>
          <p:nvPr/>
        </p:nvSpPr>
        <p:spPr>
          <a:xfrm>
            <a:off x="540001" y="2734323"/>
            <a:ext cx="8160115"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8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6B1A-2245-C004-AF35-55AA4D229ED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02A12FD-62C9-B3CE-1A90-6C8436ED372D}"/>
              </a:ext>
            </a:extLst>
          </p:cNvPr>
          <p:cNvPicPr>
            <a:picLocks noChangeAspect="1"/>
          </p:cNvPicPr>
          <p:nvPr/>
        </p:nvPicPr>
        <p:blipFill>
          <a:blip r:embed="rId2"/>
          <a:stretch>
            <a:fillRect/>
          </a:stretch>
        </p:blipFill>
        <p:spPr>
          <a:xfrm>
            <a:off x="540002" y="4019806"/>
            <a:ext cx="1385198" cy="2199715"/>
          </a:xfrm>
          <a:prstGeom prst="rect">
            <a:avLst/>
          </a:prstGeom>
        </p:spPr>
      </p:pic>
      <p:pic>
        <p:nvPicPr>
          <p:cNvPr id="9" name="Picture 8">
            <a:extLst>
              <a:ext uri="{FF2B5EF4-FFF2-40B4-BE49-F238E27FC236}">
                <a16:creationId xmlns:a16="http://schemas.microsoft.com/office/drawing/2014/main" id="{309D0561-C165-8D3D-FBF1-C3FBE1819493}"/>
              </a:ext>
            </a:extLst>
          </p:cNvPr>
          <p:cNvPicPr>
            <a:picLocks noChangeAspect="1"/>
          </p:cNvPicPr>
          <p:nvPr/>
        </p:nvPicPr>
        <p:blipFill>
          <a:blip r:embed="rId3"/>
          <a:stretch>
            <a:fillRect/>
          </a:stretch>
        </p:blipFill>
        <p:spPr>
          <a:xfrm>
            <a:off x="10879846" y="4298363"/>
            <a:ext cx="1295260" cy="2063201"/>
          </a:xfrm>
          <a:prstGeom prst="rect">
            <a:avLst/>
          </a:prstGeom>
        </p:spPr>
      </p:pic>
      <p:sp>
        <p:nvSpPr>
          <p:cNvPr id="10" name="TextBox 9">
            <a:extLst>
              <a:ext uri="{FF2B5EF4-FFF2-40B4-BE49-F238E27FC236}">
                <a16:creationId xmlns:a16="http://schemas.microsoft.com/office/drawing/2014/main" id="{FE7A43A1-B975-C98E-06B9-36173CCD05DD}"/>
              </a:ext>
            </a:extLst>
          </p:cNvPr>
          <p:cNvSpPr txBox="1"/>
          <p:nvPr/>
        </p:nvSpPr>
        <p:spPr>
          <a:xfrm>
            <a:off x="9061944" y="496436"/>
            <a:ext cx="3251384" cy="584775"/>
          </a:xfrm>
          <a:prstGeom prst="rect">
            <a:avLst/>
          </a:prstGeom>
          <a:noFill/>
        </p:spPr>
        <p:txBody>
          <a:bodyPr wrap="square" rtlCol="0">
            <a:spAutoFit/>
          </a:bodyPr>
          <a:lstStyle/>
          <a:p>
            <a:r>
              <a:rPr lang="en-US" sz="3200" dirty="0">
                <a:highlight>
                  <a:srgbClr val="F3C1FF"/>
                </a:highlight>
              </a:rPr>
              <a:t>Suggested answer</a:t>
            </a:r>
          </a:p>
        </p:txBody>
      </p:sp>
      <p:sp>
        <p:nvSpPr>
          <p:cNvPr id="15" name="Speech Bubble: Rectangle with Corners Rounded 14">
            <a:extLst>
              <a:ext uri="{FF2B5EF4-FFF2-40B4-BE49-F238E27FC236}">
                <a16:creationId xmlns:a16="http://schemas.microsoft.com/office/drawing/2014/main" id="{EBF69065-C9F5-1966-7341-6E881CEDFF70}"/>
              </a:ext>
            </a:extLst>
          </p:cNvPr>
          <p:cNvSpPr/>
          <p:nvPr/>
        </p:nvSpPr>
        <p:spPr>
          <a:xfrm>
            <a:off x="6727796" y="4119239"/>
            <a:ext cx="4278538" cy="1589103"/>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It has smart cooking appliances that cook healthy food for you.</a:t>
            </a:r>
          </a:p>
        </p:txBody>
      </p:sp>
      <p:sp>
        <p:nvSpPr>
          <p:cNvPr id="16" name="Speech Bubble: Rectangle with Corners Rounded 15">
            <a:extLst>
              <a:ext uri="{FF2B5EF4-FFF2-40B4-BE49-F238E27FC236}">
                <a16:creationId xmlns:a16="http://schemas.microsoft.com/office/drawing/2014/main" id="{040FF6F2-05C8-4A2E-5796-5A2FDAE5C734}"/>
              </a:ext>
            </a:extLst>
          </p:cNvPr>
          <p:cNvSpPr/>
          <p:nvPr/>
        </p:nvSpPr>
        <p:spPr>
          <a:xfrm>
            <a:off x="2024109" y="4119239"/>
            <a:ext cx="4053141" cy="1589103"/>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does the Flexi-House have?</a:t>
            </a:r>
          </a:p>
        </p:txBody>
      </p:sp>
      <p:pic>
        <p:nvPicPr>
          <p:cNvPr id="3" name="Picture 2">
            <a:extLst>
              <a:ext uri="{FF2B5EF4-FFF2-40B4-BE49-F238E27FC236}">
                <a16:creationId xmlns:a16="http://schemas.microsoft.com/office/drawing/2014/main" id="{9F218AA7-8C92-AF6A-4394-95931E5F988F}"/>
              </a:ext>
            </a:extLst>
          </p:cNvPr>
          <p:cNvPicPr>
            <a:picLocks noChangeAspect="1"/>
          </p:cNvPicPr>
          <p:nvPr/>
        </p:nvPicPr>
        <p:blipFill>
          <a:blip r:embed="rId4"/>
          <a:stretch>
            <a:fillRect/>
          </a:stretch>
        </p:blipFill>
        <p:spPr>
          <a:xfrm>
            <a:off x="0" y="448548"/>
            <a:ext cx="9069066" cy="3477110"/>
          </a:xfrm>
          <a:prstGeom prst="rect">
            <a:avLst/>
          </a:prstGeom>
        </p:spPr>
      </p:pic>
      <p:sp>
        <p:nvSpPr>
          <p:cNvPr id="5" name="Rectangle: Rounded Corners 4">
            <a:extLst>
              <a:ext uri="{FF2B5EF4-FFF2-40B4-BE49-F238E27FC236}">
                <a16:creationId xmlns:a16="http://schemas.microsoft.com/office/drawing/2014/main" id="{5C237777-E6D7-68B0-E9E7-57D0B2A32F44}"/>
              </a:ext>
            </a:extLst>
          </p:cNvPr>
          <p:cNvSpPr/>
          <p:nvPr/>
        </p:nvSpPr>
        <p:spPr>
          <a:xfrm>
            <a:off x="540002" y="3429000"/>
            <a:ext cx="8435322"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75B7-2059-D0DE-988A-799F3684DE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4F9D87-639D-3FF7-6D6C-6B277549582B}"/>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pic>
        <p:nvPicPr>
          <p:cNvPr id="6" name="Picture 5">
            <a:extLst>
              <a:ext uri="{FF2B5EF4-FFF2-40B4-BE49-F238E27FC236}">
                <a16:creationId xmlns:a16="http://schemas.microsoft.com/office/drawing/2014/main" id="{A70C9BA8-1E3D-4CA0-A3A3-74E3035E5847}"/>
              </a:ext>
            </a:extLst>
          </p:cNvPr>
          <p:cNvPicPr>
            <a:picLocks noChangeAspect="1"/>
          </p:cNvPicPr>
          <p:nvPr/>
        </p:nvPicPr>
        <p:blipFill>
          <a:blip r:embed="rId2"/>
          <a:stretch>
            <a:fillRect/>
          </a:stretch>
        </p:blipFill>
        <p:spPr>
          <a:xfrm>
            <a:off x="53436" y="1136797"/>
            <a:ext cx="992431" cy="1070969"/>
          </a:xfrm>
          <a:prstGeom prst="rect">
            <a:avLst/>
          </a:prstGeom>
        </p:spPr>
      </p:pic>
      <p:sp>
        <p:nvSpPr>
          <p:cNvPr id="2" name="Rectangle: Rounded Corners 1">
            <a:extLst>
              <a:ext uri="{FF2B5EF4-FFF2-40B4-BE49-F238E27FC236}">
                <a16:creationId xmlns:a16="http://schemas.microsoft.com/office/drawing/2014/main" id="{3BC52509-716F-5C3E-5711-D8D8BCA3754B}"/>
              </a:ext>
            </a:extLst>
          </p:cNvPr>
          <p:cNvSpPr/>
          <p:nvPr/>
        </p:nvSpPr>
        <p:spPr>
          <a:xfrm>
            <a:off x="2020235" y="570567"/>
            <a:ext cx="9590739" cy="1132460"/>
          </a:xfrm>
          <a:prstGeom prst="roundRect">
            <a:avLst/>
          </a:prstGeom>
          <a:solidFill>
            <a:schemeClr val="accent6">
              <a:lumMod val="20000"/>
              <a:lumOff val="80000"/>
            </a:schemeClr>
          </a:solidFill>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0" dirty="0">
                <a:solidFill>
                  <a:srgbClr val="242021"/>
                </a:solidFill>
                <a:effectLst/>
              </a:rPr>
              <a:t>Take turns saying which groups of people would love the apartment and house in Task a</a:t>
            </a:r>
            <a:r>
              <a:rPr lang="en-US" sz="3600" b="0" i="0" dirty="0">
                <a:solidFill>
                  <a:srgbClr val="242021"/>
                </a:solidFill>
                <a:effectLst/>
              </a:rPr>
              <a:t>.</a:t>
            </a:r>
            <a:endParaRPr lang="en-US" sz="3600" dirty="0"/>
          </a:p>
        </p:txBody>
      </p:sp>
      <p:pic>
        <p:nvPicPr>
          <p:cNvPr id="11" name="Picture 10">
            <a:extLst>
              <a:ext uri="{FF2B5EF4-FFF2-40B4-BE49-F238E27FC236}">
                <a16:creationId xmlns:a16="http://schemas.microsoft.com/office/drawing/2014/main" id="{74823429-B965-786B-18D0-37AA9BAFB073}"/>
              </a:ext>
            </a:extLst>
          </p:cNvPr>
          <p:cNvPicPr>
            <a:picLocks noChangeAspect="1"/>
          </p:cNvPicPr>
          <p:nvPr/>
        </p:nvPicPr>
        <p:blipFill>
          <a:blip r:embed="rId3"/>
          <a:stretch>
            <a:fillRect/>
          </a:stretch>
        </p:blipFill>
        <p:spPr>
          <a:xfrm>
            <a:off x="6205979" y="4167937"/>
            <a:ext cx="1385198" cy="2199715"/>
          </a:xfrm>
          <a:prstGeom prst="rect">
            <a:avLst/>
          </a:prstGeom>
        </p:spPr>
      </p:pic>
      <p:pic>
        <p:nvPicPr>
          <p:cNvPr id="12" name="Picture 11">
            <a:extLst>
              <a:ext uri="{FF2B5EF4-FFF2-40B4-BE49-F238E27FC236}">
                <a16:creationId xmlns:a16="http://schemas.microsoft.com/office/drawing/2014/main" id="{91407FBE-8DFE-EB5F-E9CA-DF892DD52850}"/>
              </a:ext>
            </a:extLst>
          </p:cNvPr>
          <p:cNvPicPr>
            <a:picLocks noChangeAspect="1"/>
          </p:cNvPicPr>
          <p:nvPr/>
        </p:nvPicPr>
        <p:blipFill>
          <a:blip r:embed="rId4"/>
          <a:stretch>
            <a:fillRect/>
          </a:stretch>
        </p:blipFill>
        <p:spPr>
          <a:xfrm>
            <a:off x="10701875" y="4279036"/>
            <a:ext cx="1295260" cy="2063201"/>
          </a:xfrm>
          <a:prstGeom prst="rect">
            <a:avLst/>
          </a:prstGeom>
        </p:spPr>
      </p:pic>
      <p:pic>
        <p:nvPicPr>
          <p:cNvPr id="5" name="Picture 4">
            <a:extLst>
              <a:ext uri="{FF2B5EF4-FFF2-40B4-BE49-F238E27FC236}">
                <a16:creationId xmlns:a16="http://schemas.microsoft.com/office/drawing/2014/main" id="{02BFFEE8-8BDA-713F-2EC4-9A1A0E76B1A7}"/>
              </a:ext>
            </a:extLst>
          </p:cNvPr>
          <p:cNvPicPr>
            <a:picLocks noChangeAspect="1"/>
          </p:cNvPicPr>
          <p:nvPr/>
        </p:nvPicPr>
        <p:blipFill>
          <a:blip r:embed="rId5"/>
          <a:stretch>
            <a:fillRect/>
          </a:stretch>
        </p:blipFill>
        <p:spPr>
          <a:xfrm>
            <a:off x="194865" y="2196758"/>
            <a:ext cx="6011114" cy="3677163"/>
          </a:xfrm>
          <a:prstGeom prst="rect">
            <a:avLst/>
          </a:prstGeom>
        </p:spPr>
      </p:pic>
      <p:pic>
        <p:nvPicPr>
          <p:cNvPr id="14" name="Picture 13">
            <a:extLst>
              <a:ext uri="{FF2B5EF4-FFF2-40B4-BE49-F238E27FC236}">
                <a16:creationId xmlns:a16="http://schemas.microsoft.com/office/drawing/2014/main" id="{44A7BD4C-2A27-42D9-975B-DEF9E29409A6}"/>
              </a:ext>
            </a:extLst>
          </p:cNvPr>
          <p:cNvPicPr>
            <a:picLocks noChangeAspect="1"/>
          </p:cNvPicPr>
          <p:nvPr/>
        </p:nvPicPr>
        <p:blipFill>
          <a:blip r:embed="rId6"/>
          <a:stretch>
            <a:fillRect/>
          </a:stretch>
        </p:blipFill>
        <p:spPr>
          <a:xfrm>
            <a:off x="6205979" y="1841912"/>
            <a:ext cx="5721659" cy="1282709"/>
          </a:xfrm>
          <a:prstGeom prst="rect">
            <a:avLst/>
          </a:prstGeom>
        </p:spPr>
      </p:pic>
      <p:pic>
        <p:nvPicPr>
          <p:cNvPr id="16" name="Picture 15">
            <a:extLst>
              <a:ext uri="{FF2B5EF4-FFF2-40B4-BE49-F238E27FC236}">
                <a16:creationId xmlns:a16="http://schemas.microsoft.com/office/drawing/2014/main" id="{01BCC0E4-A21B-B93F-2418-BE834D62719D}"/>
              </a:ext>
            </a:extLst>
          </p:cNvPr>
          <p:cNvPicPr>
            <a:picLocks noChangeAspect="1"/>
          </p:cNvPicPr>
          <p:nvPr/>
        </p:nvPicPr>
        <p:blipFill>
          <a:blip r:embed="rId7"/>
          <a:stretch>
            <a:fillRect/>
          </a:stretch>
        </p:blipFill>
        <p:spPr>
          <a:xfrm>
            <a:off x="6696176" y="3124619"/>
            <a:ext cx="5434753" cy="1154417"/>
          </a:xfrm>
          <a:prstGeom prst="rect">
            <a:avLst/>
          </a:prstGeom>
        </p:spPr>
      </p:pic>
      <p:sp>
        <p:nvSpPr>
          <p:cNvPr id="18" name="Rectangle: Rounded Corners 17">
            <a:extLst>
              <a:ext uri="{FF2B5EF4-FFF2-40B4-BE49-F238E27FC236}">
                <a16:creationId xmlns:a16="http://schemas.microsoft.com/office/drawing/2014/main" id="{55AFA4A6-7BFD-ACC2-2BC8-3D44C3D57C10}"/>
              </a:ext>
            </a:extLst>
          </p:cNvPr>
          <p:cNvSpPr/>
          <p:nvPr/>
        </p:nvSpPr>
        <p:spPr>
          <a:xfrm>
            <a:off x="727969" y="2470677"/>
            <a:ext cx="3844031"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4B3DD59-0D80-E216-A03A-AF280001A016}"/>
              </a:ext>
            </a:extLst>
          </p:cNvPr>
          <p:cNvSpPr/>
          <p:nvPr/>
        </p:nvSpPr>
        <p:spPr>
          <a:xfrm>
            <a:off x="745111" y="2986110"/>
            <a:ext cx="4696901"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53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75B7-2059-D0DE-988A-799F3684DE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4F9D87-639D-3FF7-6D6C-6B277549582B}"/>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pic>
        <p:nvPicPr>
          <p:cNvPr id="6" name="Picture 5">
            <a:extLst>
              <a:ext uri="{FF2B5EF4-FFF2-40B4-BE49-F238E27FC236}">
                <a16:creationId xmlns:a16="http://schemas.microsoft.com/office/drawing/2014/main" id="{A70C9BA8-1E3D-4CA0-A3A3-74E3035E5847}"/>
              </a:ext>
            </a:extLst>
          </p:cNvPr>
          <p:cNvPicPr>
            <a:picLocks noChangeAspect="1"/>
          </p:cNvPicPr>
          <p:nvPr/>
        </p:nvPicPr>
        <p:blipFill>
          <a:blip r:embed="rId2"/>
          <a:stretch>
            <a:fillRect/>
          </a:stretch>
        </p:blipFill>
        <p:spPr>
          <a:xfrm>
            <a:off x="53436" y="1136797"/>
            <a:ext cx="992431" cy="1070969"/>
          </a:xfrm>
          <a:prstGeom prst="rect">
            <a:avLst/>
          </a:prstGeom>
        </p:spPr>
      </p:pic>
      <p:sp>
        <p:nvSpPr>
          <p:cNvPr id="2" name="Rectangle: Rounded Corners 1">
            <a:extLst>
              <a:ext uri="{FF2B5EF4-FFF2-40B4-BE49-F238E27FC236}">
                <a16:creationId xmlns:a16="http://schemas.microsoft.com/office/drawing/2014/main" id="{3BC52509-716F-5C3E-5711-D8D8BCA3754B}"/>
              </a:ext>
            </a:extLst>
          </p:cNvPr>
          <p:cNvSpPr/>
          <p:nvPr/>
        </p:nvSpPr>
        <p:spPr>
          <a:xfrm>
            <a:off x="2020235" y="570567"/>
            <a:ext cx="9590739" cy="1132460"/>
          </a:xfrm>
          <a:prstGeom prst="roundRect">
            <a:avLst/>
          </a:prstGeom>
          <a:solidFill>
            <a:schemeClr val="accent6">
              <a:lumMod val="20000"/>
              <a:lumOff val="80000"/>
            </a:schemeClr>
          </a:solidFill>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0" dirty="0">
                <a:solidFill>
                  <a:srgbClr val="242021"/>
                </a:solidFill>
                <a:effectLst/>
              </a:rPr>
              <a:t>Take turns saying which groups of people would love the apartment and house in Task a</a:t>
            </a:r>
            <a:r>
              <a:rPr lang="en-US" sz="3600" b="0" i="0" dirty="0">
                <a:solidFill>
                  <a:srgbClr val="242021"/>
                </a:solidFill>
                <a:effectLst/>
              </a:rPr>
              <a:t>.</a:t>
            </a:r>
            <a:endParaRPr lang="en-US" sz="3600" dirty="0"/>
          </a:p>
        </p:txBody>
      </p:sp>
      <p:pic>
        <p:nvPicPr>
          <p:cNvPr id="11" name="Picture 10">
            <a:extLst>
              <a:ext uri="{FF2B5EF4-FFF2-40B4-BE49-F238E27FC236}">
                <a16:creationId xmlns:a16="http://schemas.microsoft.com/office/drawing/2014/main" id="{74823429-B965-786B-18D0-37AA9BAFB073}"/>
              </a:ext>
            </a:extLst>
          </p:cNvPr>
          <p:cNvPicPr>
            <a:picLocks noChangeAspect="1"/>
          </p:cNvPicPr>
          <p:nvPr/>
        </p:nvPicPr>
        <p:blipFill>
          <a:blip r:embed="rId3"/>
          <a:stretch>
            <a:fillRect/>
          </a:stretch>
        </p:blipFill>
        <p:spPr>
          <a:xfrm>
            <a:off x="6001274" y="3326280"/>
            <a:ext cx="1113981" cy="1769019"/>
          </a:xfrm>
          <a:prstGeom prst="rect">
            <a:avLst/>
          </a:prstGeom>
        </p:spPr>
      </p:pic>
      <p:pic>
        <p:nvPicPr>
          <p:cNvPr id="12" name="Picture 11">
            <a:extLst>
              <a:ext uri="{FF2B5EF4-FFF2-40B4-BE49-F238E27FC236}">
                <a16:creationId xmlns:a16="http://schemas.microsoft.com/office/drawing/2014/main" id="{91407FBE-8DFE-EB5F-E9CA-DF892DD52850}"/>
              </a:ext>
            </a:extLst>
          </p:cNvPr>
          <p:cNvPicPr>
            <a:picLocks noChangeAspect="1"/>
          </p:cNvPicPr>
          <p:nvPr/>
        </p:nvPicPr>
        <p:blipFill>
          <a:blip r:embed="rId4"/>
          <a:stretch>
            <a:fillRect/>
          </a:stretch>
        </p:blipFill>
        <p:spPr>
          <a:xfrm>
            <a:off x="10902515" y="4598633"/>
            <a:ext cx="1094620" cy="1743604"/>
          </a:xfrm>
          <a:prstGeom prst="rect">
            <a:avLst/>
          </a:prstGeom>
        </p:spPr>
      </p:pic>
      <p:pic>
        <p:nvPicPr>
          <p:cNvPr id="5" name="Picture 4">
            <a:extLst>
              <a:ext uri="{FF2B5EF4-FFF2-40B4-BE49-F238E27FC236}">
                <a16:creationId xmlns:a16="http://schemas.microsoft.com/office/drawing/2014/main" id="{02BFFEE8-8BDA-713F-2EC4-9A1A0E76B1A7}"/>
              </a:ext>
            </a:extLst>
          </p:cNvPr>
          <p:cNvPicPr>
            <a:picLocks noChangeAspect="1"/>
          </p:cNvPicPr>
          <p:nvPr/>
        </p:nvPicPr>
        <p:blipFill>
          <a:blip r:embed="rId5"/>
          <a:stretch>
            <a:fillRect/>
          </a:stretch>
        </p:blipFill>
        <p:spPr>
          <a:xfrm>
            <a:off x="194865" y="2196758"/>
            <a:ext cx="6011114" cy="3677163"/>
          </a:xfrm>
          <a:prstGeom prst="rect">
            <a:avLst/>
          </a:prstGeom>
        </p:spPr>
      </p:pic>
      <p:sp>
        <p:nvSpPr>
          <p:cNvPr id="3" name="Rectangle: Rounded Corners 2">
            <a:extLst>
              <a:ext uri="{FF2B5EF4-FFF2-40B4-BE49-F238E27FC236}">
                <a16:creationId xmlns:a16="http://schemas.microsoft.com/office/drawing/2014/main" id="{3C526FA3-9EA5-D998-07A4-2AD17EFC7AC7}"/>
              </a:ext>
            </a:extLst>
          </p:cNvPr>
          <p:cNvSpPr/>
          <p:nvPr/>
        </p:nvSpPr>
        <p:spPr>
          <a:xfrm>
            <a:off x="685031" y="3471007"/>
            <a:ext cx="3844031"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147F9AD0-5C4F-E5A3-11CD-1C1146C3C8AE}"/>
              </a:ext>
            </a:extLst>
          </p:cNvPr>
          <p:cNvSpPr/>
          <p:nvPr/>
        </p:nvSpPr>
        <p:spPr>
          <a:xfrm>
            <a:off x="6265877" y="1894248"/>
            <a:ext cx="5783521" cy="1256581"/>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People who like new technology would love the Flexi-House.</a:t>
            </a:r>
          </a:p>
        </p:txBody>
      </p:sp>
      <p:sp>
        <p:nvSpPr>
          <p:cNvPr id="8" name="Speech Bubble: Rectangle with Corners Rounded 7">
            <a:extLst>
              <a:ext uri="{FF2B5EF4-FFF2-40B4-BE49-F238E27FC236}">
                <a16:creationId xmlns:a16="http://schemas.microsoft.com/office/drawing/2014/main" id="{06BF7E58-03AE-0D54-0E14-270131A15E3F}"/>
              </a:ext>
            </a:extLst>
          </p:cNvPr>
          <p:cNvSpPr/>
          <p:nvPr/>
        </p:nvSpPr>
        <p:spPr>
          <a:xfrm>
            <a:off x="7293327" y="3490982"/>
            <a:ext cx="3675356" cy="1944194"/>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People who are old would love the Lake View apartments </a:t>
            </a:r>
          </a:p>
        </p:txBody>
      </p:sp>
      <p:sp>
        <p:nvSpPr>
          <p:cNvPr id="9" name="Rectangle: Rounded Corners 8">
            <a:extLst>
              <a:ext uri="{FF2B5EF4-FFF2-40B4-BE49-F238E27FC236}">
                <a16:creationId xmlns:a16="http://schemas.microsoft.com/office/drawing/2014/main" id="{7190B46E-7EB9-C8B4-D363-4A351358035C}"/>
              </a:ext>
            </a:extLst>
          </p:cNvPr>
          <p:cNvSpPr/>
          <p:nvPr/>
        </p:nvSpPr>
        <p:spPr>
          <a:xfrm>
            <a:off x="685030" y="4048216"/>
            <a:ext cx="1836228"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75B7-2059-D0DE-988A-799F3684DE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4F9D87-639D-3FF7-6D6C-6B277549582B}"/>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pic>
        <p:nvPicPr>
          <p:cNvPr id="6" name="Picture 5">
            <a:extLst>
              <a:ext uri="{FF2B5EF4-FFF2-40B4-BE49-F238E27FC236}">
                <a16:creationId xmlns:a16="http://schemas.microsoft.com/office/drawing/2014/main" id="{A70C9BA8-1E3D-4CA0-A3A3-74E3035E5847}"/>
              </a:ext>
            </a:extLst>
          </p:cNvPr>
          <p:cNvPicPr>
            <a:picLocks noChangeAspect="1"/>
          </p:cNvPicPr>
          <p:nvPr/>
        </p:nvPicPr>
        <p:blipFill>
          <a:blip r:embed="rId2"/>
          <a:stretch>
            <a:fillRect/>
          </a:stretch>
        </p:blipFill>
        <p:spPr>
          <a:xfrm>
            <a:off x="53436" y="1136797"/>
            <a:ext cx="992431" cy="1070969"/>
          </a:xfrm>
          <a:prstGeom prst="rect">
            <a:avLst/>
          </a:prstGeom>
        </p:spPr>
      </p:pic>
      <p:sp>
        <p:nvSpPr>
          <p:cNvPr id="2" name="Rectangle: Rounded Corners 1">
            <a:extLst>
              <a:ext uri="{FF2B5EF4-FFF2-40B4-BE49-F238E27FC236}">
                <a16:creationId xmlns:a16="http://schemas.microsoft.com/office/drawing/2014/main" id="{3BC52509-716F-5C3E-5711-D8D8BCA3754B}"/>
              </a:ext>
            </a:extLst>
          </p:cNvPr>
          <p:cNvSpPr/>
          <p:nvPr/>
        </p:nvSpPr>
        <p:spPr>
          <a:xfrm>
            <a:off x="2020235" y="570567"/>
            <a:ext cx="9590739" cy="1132460"/>
          </a:xfrm>
          <a:prstGeom prst="roundRect">
            <a:avLst/>
          </a:prstGeom>
          <a:solidFill>
            <a:schemeClr val="accent6">
              <a:lumMod val="20000"/>
              <a:lumOff val="80000"/>
            </a:schemeClr>
          </a:solidFill>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0" dirty="0">
                <a:solidFill>
                  <a:srgbClr val="242021"/>
                </a:solidFill>
                <a:effectLst/>
              </a:rPr>
              <a:t>Take turns saying which groups of people would love the apartment and house in Task a</a:t>
            </a:r>
            <a:r>
              <a:rPr lang="en-US" sz="3600" b="0" i="0" dirty="0">
                <a:solidFill>
                  <a:srgbClr val="242021"/>
                </a:solidFill>
                <a:effectLst/>
              </a:rPr>
              <a:t>.</a:t>
            </a:r>
            <a:endParaRPr lang="en-US" sz="3600" dirty="0"/>
          </a:p>
        </p:txBody>
      </p:sp>
      <p:pic>
        <p:nvPicPr>
          <p:cNvPr id="11" name="Picture 10">
            <a:extLst>
              <a:ext uri="{FF2B5EF4-FFF2-40B4-BE49-F238E27FC236}">
                <a16:creationId xmlns:a16="http://schemas.microsoft.com/office/drawing/2014/main" id="{74823429-B965-786B-18D0-37AA9BAFB073}"/>
              </a:ext>
            </a:extLst>
          </p:cNvPr>
          <p:cNvPicPr>
            <a:picLocks noChangeAspect="1"/>
          </p:cNvPicPr>
          <p:nvPr/>
        </p:nvPicPr>
        <p:blipFill>
          <a:blip r:embed="rId3"/>
          <a:stretch>
            <a:fillRect/>
          </a:stretch>
        </p:blipFill>
        <p:spPr>
          <a:xfrm>
            <a:off x="6086313" y="3238693"/>
            <a:ext cx="1224292" cy="1944194"/>
          </a:xfrm>
          <a:prstGeom prst="rect">
            <a:avLst/>
          </a:prstGeom>
        </p:spPr>
      </p:pic>
      <p:pic>
        <p:nvPicPr>
          <p:cNvPr id="12" name="Picture 11">
            <a:extLst>
              <a:ext uri="{FF2B5EF4-FFF2-40B4-BE49-F238E27FC236}">
                <a16:creationId xmlns:a16="http://schemas.microsoft.com/office/drawing/2014/main" id="{91407FBE-8DFE-EB5F-E9CA-DF892DD52850}"/>
              </a:ext>
            </a:extLst>
          </p:cNvPr>
          <p:cNvPicPr>
            <a:picLocks noChangeAspect="1"/>
          </p:cNvPicPr>
          <p:nvPr/>
        </p:nvPicPr>
        <p:blipFill>
          <a:blip r:embed="rId4"/>
          <a:stretch>
            <a:fillRect/>
          </a:stretch>
        </p:blipFill>
        <p:spPr>
          <a:xfrm>
            <a:off x="10701875" y="4279036"/>
            <a:ext cx="1295260" cy="2063201"/>
          </a:xfrm>
          <a:prstGeom prst="rect">
            <a:avLst/>
          </a:prstGeom>
        </p:spPr>
      </p:pic>
      <p:pic>
        <p:nvPicPr>
          <p:cNvPr id="5" name="Picture 4">
            <a:extLst>
              <a:ext uri="{FF2B5EF4-FFF2-40B4-BE49-F238E27FC236}">
                <a16:creationId xmlns:a16="http://schemas.microsoft.com/office/drawing/2014/main" id="{02BFFEE8-8BDA-713F-2EC4-9A1A0E76B1A7}"/>
              </a:ext>
            </a:extLst>
          </p:cNvPr>
          <p:cNvPicPr>
            <a:picLocks noChangeAspect="1"/>
          </p:cNvPicPr>
          <p:nvPr/>
        </p:nvPicPr>
        <p:blipFill>
          <a:blip r:embed="rId5"/>
          <a:stretch>
            <a:fillRect/>
          </a:stretch>
        </p:blipFill>
        <p:spPr>
          <a:xfrm>
            <a:off x="194865" y="2196758"/>
            <a:ext cx="6011114" cy="3677163"/>
          </a:xfrm>
          <a:prstGeom prst="rect">
            <a:avLst/>
          </a:prstGeom>
        </p:spPr>
      </p:pic>
      <p:sp>
        <p:nvSpPr>
          <p:cNvPr id="3" name="Rectangle: Rounded Corners 2">
            <a:extLst>
              <a:ext uri="{FF2B5EF4-FFF2-40B4-BE49-F238E27FC236}">
                <a16:creationId xmlns:a16="http://schemas.microsoft.com/office/drawing/2014/main" id="{05D675A5-2347-8C78-24DE-ED1F232FE496}"/>
              </a:ext>
            </a:extLst>
          </p:cNvPr>
          <p:cNvSpPr/>
          <p:nvPr/>
        </p:nvSpPr>
        <p:spPr>
          <a:xfrm>
            <a:off x="806599" y="4580716"/>
            <a:ext cx="4014182"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7495CCAE-B8FE-5D47-519C-D714F36D5692}"/>
              </a:ext>
            </a:extLst>
          </p:cNvPr>
          <p:cNvSpPr/>
          <p:nvPr/>
        </p:nvSpPr>
        <p:spPr>
          <a:xfrm>
            <a:off x="6265877" y="1894248"/>
            <a:ext cx="5783521" cy="1256581"/>
          </a:xfrm>
          <a:prstGeom prst="wedgeRoundRectCallout">
            <a:avLst>
              <a:gd name="adj1" fmla="val 717"/>
              <a:gd name="adj2" fmla="val 70332"/>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People who often have guests over would love the Flexi-House.</a:t>
            </a:r>
          </a:p>
        </p:txBody>
      </p:sp>
      <p:sp>
        <p:nvSpPr>
          <p:cNvPr id="8" name="Rectangle: Rounded Corners 7">
            <a:extLst>
              <a:ext uri="{FF2B5EF4-FFF2-40B4-BE49-F238E27FC236}">
                <a16:creationId xmlns:a16="http://schemas.microsoft.com/office/drawing/2014/main" id="{B5E3543A-2A1D-F6EA-D01B-ED00B621DA81}"/>
              </a:ext>
            </a:extLst>
          </p:cNvPr>
          <p:cNvSpPr/>
          <p:nvPr/>
        </p:nvSpPr>
        <p:spPr>
          <a:xfrm>
            <a:off x="806599" y="5079816"/>
            <a:ext cx="2194053" cy="4616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with Corners Rounded 8">
            <a:extLst>
              <a:ext uri="{FF2B5EF4-FFF2-40B4-BE49-F238E27FC236}">
                <a16:creationId xmlns:a16="http://schemas.microsoft.com/office/drawing/2014/main" id="{0677D6F6-BD97-7F3F-709E-2096F24AEC30}"/>
              </a:ext>
            </a:extLst>
          </p:cNvPr>
          <p:cNvSpPr/>
          <p:nvPr/>
        </p:nvSpPr>
        <p:spPr>
          <a:xfrm>
            <a:off x="7496547" y="3490982"/>
            <a:ext cx="3472135" cy="1691905"/>
          </a:xfrm>
          <a:prstGeom prst="wedgeRoundRectCallout">
            <a:avLst>
              <a:gd name="adj1" fmla="val 46710"/>
              <a:gd name="adj2" fmla="val 73464"/>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People who cook often would love the Flexi-House.</a:t>
            </a:r>
          </a:p>
        </p:txBody>
      </p:sp>
    </p:spTree>
    <p:extLst>
      <p:ext uri="{BB962C8B-B14F-4D97-AF65-F5344CB8AC3E}">
        <p14:creationId xmlns:p14="http://schemas.microsoft.com/office/powerpoint/2010/main" val="306631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166B-82AB-908B-3C5D-90CE36B63B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6C468D-9703-A622-E644-B3F9136CEF07}"/>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05D3E56D-5ABE-D4C1-4350-62FB506A3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EA75AB6A-9335-E1BD-9390-DCDBAE82A15A}"/>
              </a:ext>
            </a:extLst>
          </p:cNvPr>
          <p:cNvSpPr txBox="1"/>
          <p:nvPr/>
        </p:nvSpPr>
        <p:spPr>
          <a:xfrm>
            <a:off x="4867134" y="4143638"/>
            <a:ext cx="3267732" cy="830997"/>
          </a:xfrm>
          <a:prstGeom prst="rect">
            <a:avLst/>
          </a:prstGeom>
          <a:noFill/>
        </p:spPr>
        <p:txBody>
          <a:bodyPr wrap="square" rtlCol="0">
            <a:spAutoFit/>
          </a:bodyPr>
          <a:lstStyle/>
          <a:p>
            <a:pPr algn="ctr"/>
            <a:r>
              <a:rPr lang="en-US" sz="4800" dirty="0">
                <a:solidFill>
                  <a:schemeClr val="bg1"/>
                </a:solidFill>
              </a:rPr>
              <a:t>Speaking </a:t>
            </a:r>
          </a:p>
        </p:txBody>
      </p:sp>
    </p:spTree>
    <p:extLst>
      <p:ext uri="{BB962C8B-B14F-4D97-AF65-F5344CB8AC3E}">
        <p14:creationId xmlns:p14="http://schemas.microsoft.com/office/powerpoint/2010/main" val="780914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F00F-ECBD-BDD8-EE4C-ACE24F327A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3CF4F1-6CB9-5648-703F-41F3204A7983}"/>
              </a:ext>
            </a:extLst>
          </p:cNvPr>
          <p:cNvSpPr txBox="1"/>
          <p:nvPr/>
        </p:nvSpPr>
        <p:spPr>
          <a:xfrm>
            <a:off x="138035" y="1542261"/>
            <a:ext cx="11892039" cy="1754326"/>
          </a:xfrm>
          <a:prstGeom prst="rect">
            <a:avLst/>
          </a:prstGeom>
          <a:solidFill>
            <a:schemeClr val="accent4">
              <a:lumMod val="20000"/>
              <a:lumOff val="80000"/>
            </a:schemeClr>
          </a:solidFill>
        </p:spPr>
        <p:txBody>
          <a:bodyPr wrap="square">
            <a:spAutoFit/>
          </a:bodyPr>
          <a:lstStyle/>
          <a:p>
            <a:pPr algn="ctr"/>
            <a:r>
              <a:rPr lang="en-US" sz="3600" b="0" i="0" dirty="0">
                <a:solidFill>
                  <a:srgbClr val="242021"/>
                </a:solidFill>
                <a:effectLst/>
              </a:rPr>
              <a:t> You're designing a smart house for one of the types of people below. In pairs: Choose one, then discuss and design a house with at least four smart features for them.</a:t>
            </a:r>
            <a:endParaRPr lang="en-US" sz="3600" dirty="0"/>
          </a:p>
        </p:txBody>
      </p:sp>
      <p:pic>
        <p:nvPicPr>
          <p:cNvPr id="2" name="Picture 1">
            <a:extLst>
              <a:ext uri="{FF2B5EF4-FFF2-40B4-BE49-F238E27FC236}">
                <a16:creationId xmlns:a16="http://schemas.microsoft.com/office/drawing/2014/main" id="{26FDFDB1-66C4-793A-F476-8A63A775FA63}"/>
              </a:ext>
            </a:extLst>
          </p:cNvPr>
          <p:cNvPicPr>
            <a:picLocks noChangeAspect="1"/>
          </p:cNvPicPr>
          <p:nvPr/>
        </p:nvPicPr>
        <p:blipFill>
          <a:blip r:embed="rId2"/>
          <a:stretch>
            <a:fillRect/>
          </a:stretch>
        </p:blipFill>
        <p:spPr>
          <a:xfrm>
            <a:off x="3513396" y="3867150"/>
            <a:ext cx="1518723" cy="2411755"/>
          </a:xfrm>
          <a:prstGeom prst="rect">
            <a:avLst/>
          </a:prstGeom>
        </p:spPr>
      </p:pic>
      <p:pic>
        <p:nvPicPr>
          <p:cNvPr id="5" name="Picture 4">
            <a:extLst>
              <a:ext uri="{FF2B5EF4-FFF2-40B4-BE49-F238E27FC236}">
                <a16:creationId xmlns:a16="http://schemas.microsoft.com/office/drawing/2014/main" id="{51FDFB95-1D10-9DFA-CA7D-72C5CFE3DC46}"/>
              </a:ext>
            </a:extLst>
          </p:cNvPr>
          <p:cNvPicPr>
            <a:picLocks noChangeAspect="1"/>
          </p:cNvPicPr>
          <p:nvPr/>
        </p:nvPicPr>
        <p:blipFill>
          <a:blip r:embed="rId3"/>
          <a:stretch>
            <a:fillRect/>
          </a:stretch>
        </p:blipFill>
        <p:spPr>
          <a:xfrm>
            <a:off x="7614185" y="3870123"/>
            <a:ext cx="1518723" cy="2419152"/>
          </a:xfrm>
          <a:prstGeom prst="rect">
            <a:avLst/>
          </a:prstGeom>
        </p:spPr>
      </p:pic>
      <p:sp>
        <p:nvSpPr>
          <p:cNvPr id="8" name="TextBox 7">
            <a:extLst>
              <a:ext uri="{FF2B5EF4-FFF2-40B4-BE49-F238E27FC236}">
                <a16:creationId xmlns:a16="http://schemas.microsoft.com/office/drawing/2014/main" id="{57A5060B-26B2-46DE-3FD0-2FC1AAC87760}"/>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a</a:t>
            </a:r>
          </a:p>
        </p:txBody>
      </p:sp>
      <p:pic>
        <p:nvPicPr>
          <p:cNvPr id="6" name="Picture 5">
            <a:extLst>
              <a:ext uri="{FF2B5EF4-FFF2-40B4-BE49-F238E27FC236}">
                <a16:creationId xmlns:a16="http://schemas.microsoft.com/office/drawing/2014/main" id="{62B429F1-5C88-D05F-F9AB-9B283B82A9DE}"/>
              </a:ext>
            </a:extLst>
          </p:cNvPr>
          <p:cNvPicPr>
            <a:picLocks noChangeAspect="1"/>
          </p:cNvPicPr>
          <p:nvPr/>
        </p:nvPicPr>
        <p:blipFill>
          <a:blip r:embed="rId4"/>
          <a:stretch>
            <a:fillRect/>
          </a:stretch>
        </p:blipFill>
        <p:spPr>
          <a:xfrm>
            <a:off x="1287160" y="449788"/>
            <a:ext cx="10679015" cy="971686"/>
          </a:xfrm>
          <a:prstGeom prst="rect">
            <a:avLst/>
          </a:prstGeom>
        </p:spPr>
      </p:pic>
      <p:cxnSp>
        <p:nvCxnSpPr>
          <p:cNvPr id="10" name="Straight Connector 9">
            <a:extLst>
              <a:ext uri="{FF2B5EF4-FFF2-40B4-BE49-F238E27FC236}">
                <a16:creationId xmlns:a16="http://schemas.microsoft.com/office/drawing/2014/main" id="{81EE7F2C-0583-5C6D-EDD2-F085A6C51B3C}"/>
              </a:ext>
            </a:extLst>
          </p:cNvPr>
          <p:cNvCxnSpPr/>
          <p:nvPr/>
        </p:nvCxnSpPr>
        <p:spPr>
          <a:xfrm>
            <a:off x="1784412" y="2112885"/>
            <a:ext cx="43115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57E1F0-C152-A6D3-A342-055EB2F5127E}"/>
              </a:ext>
            </a:extLst>
          </p:cNvPr>
          <p:cNvCxnSpPr>
            <a:cxnSpLocks/>
          </p:cNvCxnSpPr>
          <p:nvPr/>
        </p:nvCxnSpPr>
        <p:spPr>
          <a:xfrm flipV="1">
            <a:off x="7068105" y="2112885"/>
            <a:ext cx="4739196" cy="14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8B88EA-7B87-1F05-A871-02E21C54334E}"/>
              </a:ext>
            </a:extLst>
          </p:cNvPr>
          <p:cNvCxnSpPr>
            <a:cxnSpLocks/>
          </p:cNvCxnSpPr>
          <p:nvPr/>
        </p:nvCxnSpPr>
        <p:spPr>
          <a:xfrm>
            <a:off x="3513396" y="2673658"/>
            <a:ext cx="81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02E7EA-4B3E-2EC4-205F-E38CB485D383}"/>
              </a:ext>
            </a:extLst>
          </p:cNvPr>
          <p:cNvCxnSpPr>
            <a:cxnSpLocks/>
          </p:cNvCxnSpPr>
          <p:nvPr/>
        </p:nvCxnSpPr>
        <p:spPr>
          <a:xfrm>
            <a:off x="3117542" y="3224073"/>
            <a:ext cx="50055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0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6301866" cy="729430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practice </a:t>
            </a:r>
            <a:r>
              <a:rPr lang="en-US" sz="3600" b="1" dirty="0">
                <a:solidFill>
                  <a:srgbClr val="002060"/>
                </a:solidFill>
                <a:ea typeface="Calibri" panose="020F0502020204030204" pitchFamily="34" charset="0"/>
              </a:rPr>
              <a:t>‘…that can...’ </a:t>
            </a:r>
            <a:r>
              <a:rPr lang="en-US" sz="3600" dirty="0">
                <a:solidFill>
                  <a:srgbClr val="002060"/>
                </a:solidFill>
                <a:ea typeface="Calibri" panose="020F0502020204030204" pitchFamily="34" charset="0"/>
              </a:rPr>
              <a:t>and </a:t>
            </a:r>
            <a:r>
              <a:rPr lang="en-US" sz="3600" b="1" dirty="0">
                <a:solidFill>
                  <a:srgbClr val="002060"/>
                </a:solidFill>
                <a:ea typeface="Calibri" panose="020F0502020204030204" pitchFamily="34" charset="0"/>
              </a:rPr>
              <a:t>‘…that care…’ </a:t>
            </a:r>
            <a:r>
              <a:rPr lang="en-US" sz="3600" dirty="0">
                <a:solidFill>
                  <a:srgbClr val="002060"/>
                </a:solidFill>
                <a:ea typeface="Calibri" panose="020F0502020204030204" pitchFamily="34" charset="0"/>
              </a:rPr>
              <a:t>(Sound changes and Rhythm) </a:t>
            </a: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talk about a cool and smart house </a:t>
            </a:r>
          </a:p>
          <a:p>
            <a:pPr>
              <a:lnSpc>
                <a:spcPct val="150000"/>
              </a:lnSpc>
            </a:pPr>
            <a:endParaRPr lang="en-US" sz="3600" dirty="0">
              <a:solidFill>
                <a:srgbClr val="002060"/>
              </a:solidFill>
              <a:ea typeface="Calibri" panose="020F0502020204030204" pitchFamily="34" charset="0"/>
            </a:endParaRPr>
          </a:p>
          <a:p>
            <a:pPr marL="571500" indent="-571500">
              <a:buFont typeface="Wingdings" panose="05000000000000000000" pitchFamily="2" charset="2"/>
              <a:buChar char="Ø"/>
            </a:pPr>
            <a:endParaRPr lang="en-US" sz="3600" i="1"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1789608" y="4125191"/>
            <a:ext cx="1385198" cy="2199715"/>
          </a:xfrm>
          <a:prstGeom prst="rect">
            <a:avLst/>
          </a:prstGeom>
        </p:spPr>
      </p:pic>
      <p:pic>
        <p:nvPicPr>
          <p:cNvPr id="9" name="Picture 8">
            <a:extLst>
              <a:ext uri="{FF2B5EF4-FFF2-40B4-BE49-F238E27FC236}">
                <a16:creationId xmlns:a16="http://schemas.microsoft.com/office/drawing/2014/main" id="{5DB4A28A-D227-4E3D-FB5F-7F301B85685F}"/>
              </a:ext>
            </a:extLst>
          </p:cNvPr>
          <p:cNvPicPr>
            <a:picLocks noChangeAspect="1"/>
          </p:cNvPicPr>
          <p:nvPr/>
        </p:nvPicPr>
        <p:blipFill>
          <a:blip r:embed="rId3"/>
          <a:stretch>
            <a:fillRect/>
          </a:stretch>
        </p:blipFill>
        <p:spPr>
          <a:xfrm>
            <a:off x="10445065" y="4261705"/>
            <a:ext cx="1295260" cy="2063201"/>
          </a:xfrm>
          <a:prstGeom prst="rect">
            <a:avLst/>
          </a:prstGeom>
        </p:spPr>
      </p:pic>
      <p:sp>
        <p:nvSpPr>
          <p:cNvPr id="10" name="TextBox 9">
            <a:extLst>
              <a:ext uri="{FF2B5EF4-FFF2-40B4-BE49-F238E27FC236}">
                <a16:creationId xmlns:a16="http://schemas.microsoft.com/office/drawing/2014/main" id="{2C5B6DEE-64A1-7243-C486-F7BD35E46AEF}"/>
              </a:ext>
            </a:extLst>
          </p:cNvPr>
          <p:cNvSpPr txBox="1"/>
          <p:nvPr/>
        </p:nvSpPr>
        <p:spPr>
          <a:xfrm>
            <a:off x="566362" y="436721"/>
            <a:ext cx="1915845" cy="646331"/>
          </a:xfrm>
          <a:prstGeom prst="rect">
            <a:avLst/>
          </a:prstGeom>
          <a:noFill/>
        </p:spPr>
        <p:txBody>
          <a:bodyPr wrap="none" rtlCol="0">
            <a:spAutoFit/>
          </a:bodyPr>
          <a:lstStyle/>
          <a:p>
            <a:r>
              <a:rPr lang="en-US" sz="3600" b="1" dirty="0">
                <a:highlight>
                  <a:srgbClr val="00FF00"/>
                </a:highlight>
              </a:rPr>
              <a:t>Example </a:t>
            </a:r>
          </a:p>
        </p:txBody>
      </p:sp>
      <p:pic>
        <p:nvPicPr>
          <p:cNvPr id="4" name="Picture 3">
            <a:extLst>
              <a:ext uri="{FF2B5EF4-FFF2-40B4-BE49-F238E27FC236}">
                <a16:creationId xmlns:a16="http://schemas.microsoft.com/office/drawing/2014/main" id="{02405CD3-6C68-4947-6832-663B27CA0903}"/>
              </a:ext>
            </a:extLst>
          </p:cNvPr>
          <p:cNvPicPr>
            <a:picLocks noChangeAspect="1"/>
          </p:cNvPicPr>
          <p:nvPr/>
        </p:nvPicPr>
        <p:blipFill>
          <a:blip r:embed="rId4"/>
          <a:stretch>
            <a:fillRect/>
          </a:stretch>
        </p:blipFill>
        <p:spPr>
          <a:xfrm>
            <a:off x="253169" y="998879"/>
            <a:ext cx="4173197" cy="1503388"/>
          </a:xfrm>
          <a:prstGeom prst="rect">
            <a:avLst/>
          </a:prstGeom>
        </p:spPr>
      </p:pic>
      <p:pic>
        <p:nvPicPr>
          <p:cNvPr id="6" name="Picture 5">
            <a:extLst>
              <a:ext uri="{FF2B5EF4-FFF2-40B4-BE49-F238E27FC236}">
                <a16:creationId xmlns:a16="http://schemas.microsoft.com/office/drawing/2014/main" id="{8DC01191-C4D1-D294-4D2A-81CE8747EF7B}"/>
              </a:ext>
            </a:extLst>
          </p:cNvPr>
          <p:cNvPicPr>
            <a:picLocks noChangeAspect="1"/>
          </p:cNvPicPr>
          <p:nvPr/>
        </p:nvPicPr>
        <p:blipFill>
          <a:blip r:embed="rId5"/>
          <a:stretch>
            <a:fillRect/>
          </a:stretch>
        </p:blipFill>
        <p:spPr>
          <a:xfrm>
            <a:off x="4807772" y="1083052"/>
            <a:ext cx="7054353" cy="1503387"/>
          </a:xfrm>
          <a:prstGeom prst="rect">
            <a:avLst/>
          </a:prstGeom>
        </p:spPr>
      </p:pic>
      <p:pic>
        <p:nvPicPr>
          <p:cNvPr id="11" name="Picture 10">
            <a:extLst>
              <a:ext uri="{FF2B5EF4-FFF2-40B4-BE49-F238E27FC236}">
                <a16:creationId xmlns:a16="http://schemas.microsoft.com/office/drawing/2014/main" id="{F166561E-5D9A-984A-6B15-EC1269B4E091}"/>
              </a:ext>
            </a:extLst>
          </p:cNvPr>
          <p:cNvPicPr>
            <a:picLocks noChangeAspect="1"/>
          </p:cNvPicPr>
          <p:nvPr/>
        </p:nvPicPr>
        <p:blipFill>
          <a:blip r:embed="rId6"/>
          <a:stretch>
            <a:fillRect/>
          </a:stretch>
        </p:blipFill>
        <p:spPr>
          <a:xfrm>
            <a:off x="2904296" y="2754784"/>
            <a:ext cx="8836029" cy="1566387"/>
          </a:xfrm>
          <a:prstGeom prst="rect">
            <a:avLst/>
          </a:prstGeom>
        </p:spPr>
      </p:pic>
    </p:spTree>
    <p:extLst>
      <p:ext uri="{BB962C8B-B14F-4D97-AF65-F5344CB8AC3E}">
        <p14:creationId xmlns:p14="http://schemas.microsoft.com/office/powerpoint/2010/main" val="269919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1789608" y="4125191"/>
            <a:ext cx="1385198" cy="2199715"/>
          </a:xfrm>
          <a:prstGeom prst="rect">
            <a:avLst/>
          </a:prstGeom>
        </p:spPr>
      </p:pic>
      <p:pic>
        <p:nvPicPr>
          <p:cNvPr id="9" name="Picture 8">
            <a:extLst>
              <a:ext uri="{FF2B5EF4-FFF2-40B4-BE49-F238E27FC236}">
                <a16:creationId xmlns:a16="http://schemas.microsoft.com/office/drawing/2014/main" id="{5DB4A28A-D227-4E3D-FB5F-7F301B85685F}"/>
              </a:ext>
            </a:extLst>
          </p:cNvPr>
          <p:cNvPicPr>
            <a:picLocks noChangeAspect="1"/>
          </p:cNvPicPr>
          <p:nvPr/>
        </p:nvPicPr>
        <p:blipFill>
          <a:blip r:embed="rId3"/>
          <a:stretch>
            <a:fillRect/>
          </a:stretch>
        </p:blipFill>
        <p:spPr>
          <a:xfrm>
            <a:off x="10445065" y="4261705"/>
            <a:ext cx="1295260" cy="2063201"/>
          </a:xfrm>
          <a:prstGeom prst="rect">
            <a:avLst/>
          </a:prstGeom>
        </p:spPr>
      </p:pic>
      <p:pic>
        <p:nvPicPr>
          <p:cNvPr id="3" name="Picture 2">
            <a:extLst>
              <a:ext uri="{FF2B5EF4-FFF2-40B4-BE49-F238E27FC236}">
                <a16:creationId xmlns:a16="http://schemas.microsoft.com/office/drawing/2014/main" id="{F49C66AC-16A9-9A93-52B6-86FA4348201F}"/>
              </a:ext>
            </a:extLst>
          </p:cNvPr>
          <p:cNvPicPr>
            <a:picLocks noChangeAspect="1"/>
          </p:cNvPicPr>
          <p:nvPr/>
        </p:nvPicPr>
        <p:blipFill>
          <a:blip r:embed="rId4"/>
          <a:stretch>
            <a:fillRect/>
          </a:stretch>
        </p:blipFill>
        <p:spPr>
          <a:xfrm>
            <a:off x="365975" y="1112936"/>
            <a:ext cx="3858163" cy="1247949"/>
          </a:xfrm>
          <a:prstGeom prst="rect">
            <a:avLst/>
          </a:prstGeom>
        </p:spPr>
      </p:pic>
      <p:sp>
        <p:nvSpPr>
          <p:cNvPr id="5" name="Speech Bubble: Rectangle with Corners Rounded 4">
            <a:extLst>
              <a:ext uri="{FF2B5EF4-FFF2-40B4-BE49-F238E27FC236}">
                <a16:creationId xmlns:a16="http://schemas.microsoft.com/office/drawing/2014/main" id="{FD09E271-604D-0CB7-AF71-DCBC84AED8A8}"/>
              </a:ext>
            </a:extLst>
          </p:cNvPr>
          <p:cNvSpPr/>
          <p:nvPr/>
        </p:nvSpPr>
        <p:spPr>
          <a:xfrm>
            <a:off x="4555795" y="862066"/>
            <a:ext cx="7184529" cy="1096817"/>
          </a:xfrm>
          <a:prstGeom prst="wedgeRoundRectCallout">
            <a:avLst>
              <a:gd name="adj1" fmla="val -52482"/>
              <a:gd name="adj2" fmla="val 7768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People that are old and weak want a safe house with a safety system.</a:t>
            </a:r>
          </a:p>
        </p:txBody>
      </p:sp>
      <p:sp>
        <p:nvSpPr>
          <p:cNvPr id="7" name="Speech Bubble: Rectangle with Corners Rounded 6">
            <a:extLst>
              <a:ext uri="{FF2B5EF4-FFF2-40B4-BE49-F238E27FC236}">
                <a16:creationId xmlns:a16="http://schemas.microsoft.com/office/drawing/2014/main" id="{6FF05C49-44FE-EC4B-9092-F59E7AF7AE02}"/>
              </a:ext>
            </a:extLst>
          </p:cNvPr>
          <p:cNvSpPr/>
          <p:nvPr/>
        </p:nvSpPr>
        <p:spPr>
          <a:xfrm>
            <a:off x="3547668" y="2360885"/>
            <a:ext cx="8392798" cy="1096816"/>
          </a:xfrm>
          <a:prstGeom prst="wedgeRoundRectCallout">
            <a:avLst>
              <a:gd name="adj1" fmla="val 48225"/>
              <a:gd name="adj2" fmla="val 72423"/>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Yeah. They want a safety system which reminds them to lock the door or turn off their stove.</a:t>
            </a:r>
          </a:p>
        </p:txBody>
      </p:sp>
      <p:sp>
        <p:nvSpPr>
          <p:cNvPr id="14" name="TextBox 13">
            <a:extLst>
              <a:ext uri="{FF2B5EF4-FFF2-40B4-BE49-F238E27FC236}">
                <a16:creationId xmlns:a16="http://schemas.microsoft.com/office/drawing/2014/main" id="{6B9BC089-8306-4C95-E142-202F0E8BEBCE}"/>
              </a:ext>
            </a:extLst>
          </p:cNvPr>
          <p:cNvSpPr txBox="1"/>
          <p:nvPr/>
        </p:nvSpPr>
        <p:spPr>
          <a:xfrm>
            <a:off x="451676" y="466605"/>
            <a:ext cx="3858163" cy="646331"/>
          </a:xfrm>
          <a:prstGeom prst="rect">
            <a:avLst/>
          </a:prstGeom>
          <a:noFill/>
        </p:spPr>
        <p:txBody>
          <a:bodyPr wrap="square" rtlCol="0">
            <a:spAutoFit/>
          </a:bodyPr>
          <a:lstStyle/>
          <a:p>
            <a:r>
              <a:rPr lang="en-US" sz="3600" b="1" dirty="0">
                <a:highlight>
                  <a:srgbClr val="00FF00"/>
                </a:highlight>
              </a:rPr>
              <a:t>Suggested answer: </a:t>
            </a:r>
          </a:p>
        </p:txBody>
      </p:sp>
      <p:sp>
        <p:nvSpPr>
          <p:cNvPr id="15" name="Speech Bubble: Rectangle with Corners Rounded 14">
            <a:extLst>
              <a:ext uri="{FF2B5EF4-FFF2-40B4-BE49-F238E27FC236}">
                <a16:creationId xmlns:a16="http://schemas.microsoft.com/office/drawing/2014/main" id="{4EA4B959-B0CE-285A-57E3-F16CC6DA8D7B}"/>
              </a:ext>
            </a:extLst>
          </p:cNvPr>
          <p:cNvSpPr/>
          <p:nvPr/>
        </p:nvSpPr>
        <p:spPr>
          <a:xfrm>
            <a:off x="3483076" y="3859703"/>
            <a:ext cx="7184529" cy="1520165"/>
          </a:xfrm>
          <a:prstGeom prst="wedgeRoundRectCallout">
            <a:avLst>
              <a:gd name="adj1" fmla="val -52482"/>
              <a:gd name="adj2" fmla="val 7768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They also want their house to have a smart bathroom that has sensors to monitor their health.</a:t>
            </a:r>
          </a:p>
        </p:txBody>
      </p:sp>
    </p:spTree>
    <p:extLst>
      <p:ext uri="{BB962C8B-B14F-4D97-AF65-F5344CB8AC3E}">
        <p14:creationId xmlns:p14="http://schemas.microsoft.com/office/powerpoint/2010/main" val="23377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1789608" y="4125191"/>
            <a:ext cx="1385198" cy="2199715"/>
          </a:xfrm>
          <a:prstGeom prst="rect">
            <a:avLst/>
          </a:prstGeom>
        </p:spPr>
      </p:pic>
      <p:pic>
        <p:nvPicPr>
          <p:cNvPr id="9" name="Picture 8">
            <a:extLst>
              <a:ext uri="{FF2B5EF4-FFF2-40B4-BE49-F238E27FC236}">
                <a16:creationId xmlns:a16="http://schemas.microsoft.com/office/drawing/2014/main" id="{5DB4A28A-D227-4E3D-FB5F-7F301B85685F}"/>
              </a:ext>
            </a:extLst>
          </p:cNvPr>
          <p:cNvPicPr>
            <a:picLocks noChangeAspect="1"/>
          </p:cNvPicPr>
          <p:nvPr/>
        </p:nvPicPr>
        <p:blipFill>
          <a:blip r:embed="rId3"/>
          <a:stretch>
            <a:fillRect/>
          </a:stretch>
        </p:blipFill>
        <p:spPr>
          <a:xfrm>
            <a:off x="10445065" y="4261705"/>
            <a:ext cx="1295260" cy="2063201"/>
          </a:xfrm>
          <a:prstGeom prst="rect">
            <a:avLst/>
          </a:prstGeom>
        </p:spPr>
      </p:pic>
      <p:sp>
        <p:nvSpPr>
          <p:cNvPr id="5" name="Speech Bubble: Rectangle with Corners Rounded 4">
            <a:extLst>
              <a:ext uri="{FF2B5EF4-FFF2-40B4-BE49-F238E27FC236}">
                <a16:creationId xmlns:a16="http://schemas.microsoft.com/office/drawing/2014/main" id="{FD09E271-604D-0CB7-AF71-DCBC84AED8A8}"/>
              </a:ext>
            </a:extLst>
          </p:cNvPr>
          <p:cNvSpPr/>
          <p:nvPr/>
        </p:nvSpPr>
        <p:spPr>
          <a:xfrm>
            <a:off x="4555794" y="607152"/>
            <a:ext cx="7184529" cy="1314633"/>
          </a:xfrm>
          <a:prstGeom prst="wedgeRoundRectCallout">
            <a:avLst>
              <a:gd name="adj1" fmla="val -52482"/>
              <a:gd name="adj2" fmla="val 7768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People that have small kids love a  house with voice assistants.</a:t>
            </a:r>
          </a:p>
        </p:txBody>
      </p:sp>
      <p:sp>
        <p:nvSpPr>
          <p:cNvPr id="7" name="Speech Bubble: Rectangle with Corners Rounded 6">
            <a:extLst>
              <a:ext uri="{FF2B5EF4-FFF2-40B4-BE49-F238E27FC236}">
                <a16:creationId xmlns:a16="http://schemas.microsoft.com/office/drawing/2014/main" id="{6FF05C49-44FE-EC4B-9092-F59E7AF7AE02}"/>
              </a:ext>
            </a:extLst>
          </p:cNvPr>
          <p:cNvSpPr/>
          <p:nvPr/>
        </p:nvSpPr>
        <p:spPr>
          <a:xfrm>
            <a:off x="4231499" y="2511932"/>
            <a:ext cx="7336105" cy="1314633"/>
          </a:xfrm>
          <a:prstGeom prst="wedgeRoundRectCallout">
            <a:avLst>
              <a:gd name="adj1" fmla="val 48225"/>
              <a:gd name="adj2" fmla="val 72423"/>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Yeah. They want voice assistants which can entertain their kids.</a:t>
            </a:r>
          </a:p>
        </p:txBody>
      </p:sp>
      <p:sp>
        <p:nvSpPr>
          <p:cNvPr id="14" name="TextBox 13">
            <a:extLst>
              <a:ext uri="{FF2B5EF4-FFF2-40B4-BE49-F238E27FC236}">
                <a16:creationId xmlns:a16="http://schemas.microsoft.com/office/drawing/2014/main" id="{6B9BC089-8306-4C95-E142-202F0E8BEBCE}"/>
              </a:ext>
            </a:extLst>
          </p:cNvPr>
          <p:cNvSpPr txBox="1"/>
          <p:nvPr/>
        </p:nvSpPr>
        <p:spPr>
          <a:xfrm>
            <a:off x="451676" y="466605"/>
            <a:ext cx="3858163" cy="646331"/>
          </a:xfrm>
          <a:prstGeom prst="rect">
            <a:avLst/>
          </a:prstGeom>
          <a:noFill/>
        </p:spPr>
        <p:txBody>
          <a:bodyPr wrap="square" rtlCol="0">
            <a:spAutoFit/>
          </a:bodyPr>
          <a:lstStyle/>
          <a:p>
            <a:r>
              <a:rPr lang="en-US" sz="3600" b="1" dirty="0">
                <a:highlight>
                  <a:srgbClr val="00FF00"/>
                </a:highlight>
              </a:rPr>
              <a:t>Suggested answer: </a:t>
            </a:r>
          </a:p>
        </p:txBody>
      </p:sp>
      <p:pic>
        <p:nvPicPr>
          <p:cNvPr id="4" name="Picture 3">
            <a:extLst>
              <a:ext uri="{FF2B5EF4-FFF2-40B4-BE49-F238E27FC236}">
                <a16:creationId xmlns:a16="http://schemas.microsoft.com/office/drawing/2014/main" id="{71D9CCE5-5303-3DAC-2E48-DB40EB1248BC}"/>
              </a:ext>
            </a:extLst>
          </p:cNvPr>
          <p:cNvPicPr>
            <a:picLocks noChangeAspect="1"/>
          </p:cNvPicPr>
          <p:nvPr/>
        </p:nvPicPr>
        <p:blipFill>
          <a:blip r:embed="rId4"/>
          <a:stretch>
            <a:fillRect/>
          </a:stretch>
        </p:blipFill>
        <p:spPr>
          <a:xfrm>
            <a:off x="325704" y="1197299"/>
            <a:ext cx="3905795" cy="1314633"/>
          </a:xfrm>
          <a:prstGeom prst="rect">
            <a:avLst/>
          </a:prstGeom>
        </p:spPr>
      </p:pic>
      <p:sp>
        <p:nvSpPr>
          <p:cNvPr id="6" name="Speech Bubble: Rectangle with Corners Rounded 5">
            <a:extLst>
              <a:ext uri="{FF2B5EF4-FFF2-40B4-BE49-F238E27FC236}">
                <a16:creationId xmlns:a16="http://schemas.microsoft.com/office/drawing/2014/main" id="{2BD0A152-C707-87D7-9DA6-355BFBDAABFA}"/>
              </a:ext>
            </a:extLst>
          </p:cNvPr>
          <p:cNvSpPr/>
          <p:nvPr/>
        </p:nvSpPr>
        <p:spPr>
          <a:xfrm>
            <a:off x="3260536" y="4346069"/>
            <a:ext cx="7184529" cy="1520165"/>
          </a:xfrm>
          <a:prstGeom prst="wedgeRoundRectCallout">
            <a:avLst>
              <a:gd name="adj1" fmla="val -52482"/>
              <a:gd name="adj2" fmla="val 7768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They also want their house to have sensors that control lights, temperature, water to save energy.</a:t>
            </a:r>
          </a:p>
        </p:txBody>
      </p:sp>
    </p:spTree>
    <p:extLst>
      <p:ext uri="{BB962C8B-B14F-4D97-AF65-F5344CB8AC3E}">
        <p14:creationId xmlns:p14="http://schemas.microsoft.com/office/powerpoint/2010/main" val="170350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DBC0-2678-4420-E65B-590FFC4BC0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EE61E20-3EA1-98A9-84A5-239DD5D84EA7}"/>
              </a:ext>
            </a:extLst>
          </p:cNvPr>
          <p:cNvPicPr>
            <a:picLocks noChangeAspect="1"/>
          </p:cNvPicPr>
          <p:nvPr/>
        </p:nvPicPr>
        <p:blipFill>
          <a:blip r:embed="rId2"/>
          <a:stretch>
            <a:fillRect/>
          </a:stretch>
        </p:blipFill>
        <p:spPr>
          <a:xfrm>
            <a:off x="1789608" y="4125191"/>
            <a:ext cx="1385198" cy="2199715"/>
          </a:xfrm>
          <a:prstGeom prst="rect">
            <a:avLst/>
          </a:prstGeom>
        </p:spPr>
      </p:pic>
      <p:pic>
        <p:nvPicPr>
          <p:cNvPr id="9" name="Picture 8">
            <a:extLst>
              <a:ext uri="{FF2B5EF4-FFF2-40B4-BE49-F238E27FC236}">
                <a16:creationId xmlns:a16="http://schemas.microsoft.com/office/drawing/2014/main" id="{5DB4A28A-D227-4E3D-FB5F-7F301B85685F}"/>
              </a:ext>
            </a:extLst>
          </p:cNvPr>
          <p:cNvPicPr>
            <a:picLocks noChangeAspect="1"/>
          </p:cNvPicPr>
          <p:nvPr/>
        </p:nvPicPr>
        <p:blipFill>
          <a:blip r:embed="rId3"/>
          <a:stretch>
            <a:fillRect/>
          </a:stretch>
        </p:blipFill>
        <p:spPr>
          <a:xfrm>
            <a:off x="10445065" y="4261705"/>
            <a:ext cx="1295260" cy="2063201"/>
          </a:xfrm>
          <a:prstGeom prst="rect">
            <a:avLst/>
          </a:prstGeom>
        </p:spPr>
      </p:pic>
      <p:sp>
        <p:nvSpPr>
          <p:cNvPr id="5" name="Speech Bubble: Rectangle with Corners Rounded 4">
            <a:extLst>
              <a:ext uri="{FF2B5EF4-FFF2-40B4-BE49-F238E27FC236}">
                <a16:creationId xmlns:a16="http://schemas.microsoft.com/office/drawing/2014/main" id="{FD09E271-604D-0CB7-AF71-DCBC84AED8A8}"/>
              </a:ext>
            </a:extLst>
          </p:cNvPr>
          <p:cNvSpPr/>
          <p:nvPr/>
        </p:nvSpPr>
        <p:spPr>
          <a:xfrm>
            <a:off x="4555794" y="607152"/>
            <a:ext cx="7184529" cy="1230526"/>
          </a:xfrm>
          <a:prstGeom prst="wedgeRoundRectCallout">
            <a:avLst>
              <a:gd name="adj1" fmla="val -52482"/>
              <a:gd name="adj2" fmla="val 7768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People that love gardening like a safe house with an outdoor space.</a:t>
            </a:r>
          </a:p>
        </p:txBody>
      </p:sp>
      <p:sp>
        <p:nvSpPr>
          <p:cNvPr id="7" name="Speech Bubble: Rectangle with Corners Rounded 6">
            <a:extLst>
              <a:ext uri="{FF2B5EF4-FFF2-40B4-BE49-F238E27FC236}">
                <a16:creationId xmlns:a16="http://schemas.microsoft.com/office/drawing/2014/main" id="{6FF05C49-44FE-EC4B-9092-F59E7AF7AE02}"/>
              </a:ext>
            </a:extLst>
          </p:cNvPr>
          <p:cNvSpPr/>
          <p:nvPr/>
        </p:nvSpPr>
        <p:spPr>
          <a:xfrm>
            <a:off x="4482558" y="2290529"/>
            <a:ext cx="7257765" cy="1384826"/>
          </a:xfrm>
          <a:prstGeom prst="wedgeRoundRectCallout">
            <a:avLst>
              <a:gd name="adj1" fmla="val 48225"/>
              <a:gd name="adj2" fmla="val 72423"/>
              <a:gd name="adj3" fmla="val 16667"/>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Yeah. They want an outdoor space that connects to a larger garden.</a:t>
            </a:r>
          </a:p>
        </p:txBody>
      </p:sp>
      <p:sp>
        <p:nvSpPr>
          <p:cNvPr id="14" name="TextBox 13">
            <a:extLst>
              <a:ext uri="{FF2B5EF4-FFF2-40B4-BE49-F238E27FC236}">
                <a16:creationId xmlns:a16="http://schemas.microsoft.com/office/drawing/2014/main" id="{6B9BC089-8306-4C95-E142-202F0E8BEBCE}"/>
              </a:ext>
            </a:extLst>
          </p:cNvPr>
          <p:cNvSpPr txBox="1"/>
          <p:nvPr/>
        </p:nvSpPr>
        <p:spPr>
          <a:xfrm>
            <a:off x="451676" y="466605"/>
            <a:ext cx="3858163" cy="646331"/>
          </a:xfrm>
          <a:prstGeom prst="rect">
            <a:avLst/>
          </a:prstGeom>
          <a:noFill/>
        </p:spPr>
        <p:txBody>
          <a:bodyPr wrap="square" rtlCol="0">
            <a:spAutoFit/>
          </a:bodyPr>
          <a:lstStyle/>
          <a:p>
            <a:r>
              <a:rPr lang="en-US" sz="3600" b="1" dirty="0">
                <a:highlight>
                  <a:srgbClr val="00FF00"/>
                </a:highlight>
              </a:rPr>
              <a:t>Suggested answer: </a:t>
            </a:r>
          </a:p>
        </p:txBody>
      </p:sp>
      <p:pic>
        <p:nvPicPr>
          <p:cNvPr id="4" name="Picture 3">
            <a:extLst>
              <a:ext uri="{FF2B5EF4-FFF2-40B4-BE49-F238E27FC236}">
                <a16:creationId xmlns:a16="http://schemas.microsoft.com/office/drawing/2014/main" id="{67A4C952-C099-BC8E-E541-83293509ACE3}"/>
              </a:ext>
            </a:extLst>
          </p:cNvPr>
          <p:cNvPicPr>
            <a:picLocks noChangeAspect="1"/>
          </p:cNvPicPr>
          <p:nvPr/>
        </p:nvPicPr>
        <p:blipFill>
          <a:blip r:embed="rId4"/>
          <a:stretch>
            <a:fillRect/>
          </a:stretch>
        </p:blipFill>
        <p:spPr>
          <a:xfrm>
            <a:off x="394518" y="1134576"/>
            <a:ext cx="3915321" cy="1314633"/>
          </a:xfrm>
          <a:prstGeom prst="rect">
            <a:avLst/>
          </a:prstGeom>
        </p:spPr>
      </p:pic>
      <p:sp>
        <p:nvSpPr>
          <p:cNvPr id="10" name="Speech Bubble: Rectangle with Corners Rounded 9">
            <a:extLst>
              <a:ext uri="{FF2B5EF4-FFF2-40B4-BE49-F238E27FC236}">
                <a16:creationId xmlns:a16="http://schemas.microsoft.com/office/drawing/2014/main" id="{3DCE1974-264A-39AA-0080-83DA18975F88}"/>
              </a:ext>
            </a:extLst>
          </p:cNvPr>
          <p:cNvSpPr/>
          <p:nvPr/>
        </p:nvSpPr>
        <p:spPr>
          <a:xfrm>
            <a:off x="3260536" y="4113153"/>
            <a:ext cx="7184529" cy="1728354"/>
          </a:xfrm>
          <a:prstGeom prst="wedgeRoundRectCallout">
            <a:avLst>
              <a:gd name="adj1" fmla="val -52482"/>
              <a:gd name="adj2" fmla="val 7768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 They also want their house to have  smart cooking appliances that cook healthy food for them.</a:t>
            </a:r>
          </a:p>
        </p:txBody>
      </p:sp>
    </p:spTree>
    <p:extLst>
      <p:ext uri="{BB962C8B-B14F-4D97-AF65-F5344CB8AC3E}">
        <p14:creationId xmlns:p14="http://schemas.microsoft.com/office/powerpoint/2010/main" val="68671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88CA20-3ADF-3FFC-6107-942AEF23E279}"/>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dirty="0">
                <a:solidFill>
                  <a:srgbClr val="242021"/>
                </a:solidFill>
                <a:effectLst/>
              </a:rPr>
              <a:t> </a:t>
            </a:r>
            <a:r>
              <a:rPr lang="en-US" sz="3600" b="1" i="0" dirty="0">
                <a:solidFill>
                  <a:srgbClr val="242021"/>
                </a:solidFill>
                <a:effectLst/>
              </a:rPr>
              <a:t>Join another pair and tell them about your house.</a:t>
            </a:r>
            <a:endParaRPr lang="en-US" sz="3600" b="1" dirty="0"/>
          </a:p>
        </p:txBody>
      </p:sp>
      <p:sp>
        <p:nvSpPr>
          <p:cNvPr id="8" name="TextBox 7">
            <a:extLst>
              <a:ext uri="{FF2B5EF4-FFF2-40B4-BE49-F238E27FC236}">
                <a16:creationId xmlns:a16="http://schemas.microsoft.com/office/drawing/2014/main" id="{3EC541AD-CCC5-78C2-C6C7-5E4802389156}"/>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pic>
        <p:nvPicPr>
          <p:cNvPr id="6" name="Picture 5">
            <a:extLst>
              <a:ext uri="{FF2B5EF4-FFF2-40B4-BE49-F238E27FC236}">
                <a16:creationId xmlns:a16="http://schemas.microsoft.com/office/drawing/2014/main" id="{C54CF923-8B40-4F39-B5CC-51BBD9DE74DD}"/>
              </a:ext>
            </a:extLst>
          </p:cNvPr>
          <p:cNvPicPr>
            <a:picLocks noChangeAspect="1"/>
          </p:cNvPicPr>
          <p:nvPr/>
        </p:nvPicPr>
        <p:blipFill>
          <a:blip r:embed="rId2"/>
          <a:stretch>
            <a:fillRect/>
          </a:stretch>
        </p:blipFill>
        <p:spPr>
          <a:xfrm>
            <a:off x="4076685" y="3641930"/>
            <a:ext cx="4038630" cy="1895489"/>
          </a:xfrm>
          <a:prstGeom prst="rect">
            <a:avLst/>
          </a:prstGeom>
        </p:spPr>
      </p:pic>
      <p:pic>
        <p:nvPicPr>
          <p:cNvPr id="4" name="Picture 3">
            <a:extLst>
              <a:ext uri="{FF2B5EF4-FFF2-40B4-BE49-F238E27FC236}">
                <a16:creationId xmlns:a16="http://schemas.microsoft.com/office/drawing/2014/main" id="{3355C88F-8F6C-44F8-BDB4-7560C6BE08A2}"/>
              </a:ext>
            </a:extLst>
          </p:cNvPr>
          <p:cNvPicPr>
            <a:picLocks noChangeAspect="1"/>
          </p:cNvPicPr>
          <p:nvPr/>
        </p:nvPicPr>
        <p:blipFill>
          <a:blip r:embed="rId3"/>
          <a:stretch>
            <a:fillRect/>
          </a:stretch>
        </p:blipFill>
        <p:spPr>
          <a:xfrm>
            <a:off x="720952" y="1660125"/>
            <a:ext cx="10682771" cy="1555946"/>
          </a:xfrm>
          <a:prstGeom prst="rect">
            <a:avLst/>
          </a:prstGeom>
        </p:spPr>
      </p:pic>
    </p:spTree>
    <p:extLst>
      <p:ext uri="{BB962C8B-B14F-4D97-AF65-F5344CB8AC3E}">
        <p14:creationId xmlns:p14="http://schemas.microsoft.com/office/powerpoint/2010/main" val="3912895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CE586-B2C5-FA98-83B4-671B5675BE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7BA5E8-1772-7BEA-EDA3-F4CA27D6AC72}"/>
              </a:ext>
            </a:extLst>
          </p:cNvPr>
          <p:cNvSpPr txBox="1"/>
          <p:nvPr/>
        </p:nvSpPr>
        <p:spPr>
          <a:xfrm>
            <a:off x="1447800" y="462790"/>
            <a:ext cx="10611928" cy="646331"/>
          </a:xfrm>
          <a:prstGeom prst="rect">
            <a:avLst/>
          </a:prstGeom>
          <a:solidFill>
            <a:schemeClr val="accent6">
              <a:lumMod val="20000"/>
              <a:lumOff val="80000"/>
            </a:schemeClr>
          </a:solidFill>
        </p:spPr>
        <p:txBody>
          <a:bodyPr wrap="square">
            <a:spAutoFit/>
          </a:bodyPr>
          <a:lstStyle/>
          <a:p>
            <a:pPr algn="ctr"/>
            <a:r>
              <a:rPr lang="en-US" sz="3600" b="0" i="0" dirty="0">
                <a:solidFill>
                  <a:srgbClr val="242021"/>
                </a:solidFill>
                <a:effectLst/>
              </a:rPr>
              <a:t>Suggested answer</a:t>
            </a:r>
            <a:endParaRPr lang="en-US" sz="3600" dirty="0"/>
          </a:p>
        </p:txBody>
      </p:sp>
      <p:sp>
        <p:nvSpPr>
          <p:cNvPr id="8" name="TextBox 7">
            <a:extLst>
              <a:ext uri="{FF2B5EF4-FFF2-40B4-BE49-F238E27FC236}">
                <a16:creationId xmlns:a16="http://schemas.microsoft.com/office/drawing/2014/main" id="{250EA369-F8DE-353C-5068-74CAD43468BD}"/>
              </a:ext>
            </a:extLst>
          </p:cNvPr>
          <p:cNvSpPr txBox="1"/>
          <p:nvPr/>
        </p:nvSpPr>
        <p:spPr>
          <a:xfrm>
            <a:off x="-77637" y="483079"/>
            <a:ext cx="1364797" cy="646331"/>
          </a:xfrm>
          <a:prstGeom prst="rect">
            <a:avLst/>
          </a:prstGeom>
          <a:noFill/>
        </p:spPr>
        <p:txBody>
          <a:bodyPr wrap="none" rtlCol="0">
            <a:spAutoFit/>
          </a:bodyPr>
          <a:lstStyle/>
          <a:p>
            <a:r>
              <a:rPr lang="en-US" sz="3600" b="1" dirty="0">
                <a:highlight>
                  <a:srgbClr val="00FF00"/>
                </a:highlight>
              </a:rPr>
              <a:t>Task b</a:t>
            </a:r>
          </a:p>
        </p:txBody>
      </p:sp>
      <p:sp>
        <p:nvSpPr>
          <p:cNvPr id="2" name="Speech Bubble: Rectangle with Corners Rounded 1">
            <a:extLst>
              <a:ext uri="{FF2B5EF4-FFF2-40B4-BE49-F238E27FC236}">
                <a16:creationId xmlns:a16="http://schemas.microsoft.com/office/drawing/2014/main" id="{BBBEBF9C-AA1B-15E8-0C1C-D755A9A33E14}"/>
              </a:ext>
            </a:extLst>
          </p:cNvPr>
          <p:cNvSpPr/>
          <p:nvPr/>
        </p:nvSpPr>
        <p:spPr>
          <a:xfrm>
            <a:off x="213957" y="1212449"/>
            <a:ext cx="11845771" cy="3107675"/>
          </a:xfrm>
          <a:prstGeom prst="wedgeRoundRectCallout">
            <a:avLst>
              <a:gd name="adj1" fmla="val -11154"/>
              <a:gd name="adj2" fmla="val 63949"/>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We designed a house for people that are very busy, live alone, and want a small house. It has smart appliances that they can control remotely, so they can control them from everywhere. It also has refrigerators that can order food and drinks for them. In addition, it has walls that can move to change size/shape of rooms and kitchen robots that can make a whole meal and clean themselves.</a:t>
            </a:r>
          </a:p>
        </p:txBody>
      </p:sp>
      <p:pic>
        <p:nvPicPr>
          <p:cNvPr id="7" name="Picture 6">
            <a:extLst>
              <a:ext uri="{FF2B5EF4-FFF2-40B4-BE49-F238E27FC236}">
                <a16:creationId xmlns:a16="http://schemas.microsoft.com/office/drawing/2014/main" id="{4D1ACFA3-45B3-415C-A6CB-EEDA7E5E9681}"/>
              </a:ext>
            </a:extLst>
          </p:cNvPr>
          <p:cNvPicPr>
            <a:picLocks noChangeAspect="1"/>
          </p:cNvPicPr>
          <p:nvPr/>
        </p:nvPicPr>
        <p:blipFill>
          <a:blip r:embed="rId2"/>
          <a:stretch>
            <a:fillRect/>
          </a:stretch>
        </p:blipFill>
        <p:spPr>
          <a:xfrm>
            <a:off x="4999962" y="4608936"/>
            <a:ext cx="3673521" cy="1724129"/>
          </a:xfrm>
          <a:prstGeom prst="rect">
            <a:avLst/>
          </a:prstGeom>
        </p:spPr>
      </p:pic>
    </p:spTree>
    <p:extLst>
      <p:ext uri="{BB962C8B-B14F-4D97-AF65-F5344CB8AC3E}">
        <p14:creationId xmlns:p14="http://schemas.microsoft.com/office/powerpoint/2010/main" val="731327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05117B-8AAA-0C34-3CAD-7B64B59EB740}"/>
              </a:ext>
            </a:extLst>
          </p:cNvPr>
          <p:cNvSpPr txBox="1"/>
          <p:nvPr/>
        </p:nvSpPr>
        <p:spPr>
          <a:xfrm>
            <a:off x="2604238" y="469960"/>
            <a:ext cx="5660973" cy="646331"/>
          </a:xfrm>
          <a:prstGeom prst="rect">
            <a:avLst/>
          </a:prstGeom>
          <a:noFill/>
        </p:spPr>
        <p:txBody>
          <a:bodyPr wrap="none" rtlCol="0">
            <a:spAutoFit/>
          </a:bodyPr>
          <a:lstStyle/>
          <a:p>
            <a:r>
              <a:rPr lang="en-US" sz="3600" b="1" dirty="0">
                <a:highlight>
                  <a:srgbClr val="F3C1FF"/>
                </a:highlight>
              </a:rPr>
              <a:t>Extra practice - WB - page 15</a:t>
            </a:r>
          </a:p>
        </p:txBody>
      </p:sp>
      <p:pic>
        <p:nvPicPr>
          <p:cNvPr id="6" name="Picture 5">
            <a:extLst>
              <a:ext uri="{FF2B5EF4-FFF2-40B4-BE49-F238E27FC236}">
                <a16:creationId xmlns:a16="http://schemas.microsoft.com/office/drawing/2014/main" id="{6A45F79A-DE1A-5799-038F-833DD4A238E6}"/>
              </a:ext>
            </a:extLst>
          </p:cNvPr>
          <p:cNvPicPr>
            <a:picLocks noChangeAspect="1"/>
          </p:cNvPicPr>
          <p:nvPr/>
        </p:nvPicPr>
        <p:blipFill>
          <a:blip r:embed="rId2"/>
          <a:stretch>
            <a:fillRect/>
          </a:stretch>
        </p:blipFill>
        <p:spPr>
          <a:xfrm>
            <a:off x="10153650" y="469960"/>
            <a:ext cx="1920270" cy="2193250"/>
          </a:xfrm>
          <a:prstGeom prst="rect">
            <a:avLst/>
          </a:prstGeom>
        </p:spPr>
      </p:pic>
      <p:pic>
        <p:nvPicPr>
          <p:cNvPr id="5" name="Picture 4">
            <a:extLst>
              <a:ext uri="{FF2B5EF4-FFF2-40B4-BE49-F238E27FC236}">
                <a16:creationId xmlns:a16="http://schemas.microsoft.com/office/drawing/2014/main" id="{D63DEC7C-6752-3635-7025-D3A6A7704377}"/>
              </a:ext>
            </a:extLst>
          </p:cNvPr>
          <p:cNvPicPr>
            <a:picLocks noChangeAspect="1"/>
          </p:cNvPicPr>
          <p:nvPr/>
        </p:nvPicPr>
        <p:blipFill>
          <a:blip r:embed="rId3"/>
          <a:stretch>
            <a:fillRect/>
          </a:stretch>
        </p:blipFill>
        <p:spPr>
          <a:xfrm>
            <a:off x="0" y="2663210"/>
            <a:ext cx="12192000" cy="3623159"/>
          </a:xfrm>
          <a:prstGeom prst="rect">
            <a:avLst/>
          </a:prstGeom>
        </p:spPr>
      </p:pic>
    </p:spTree>
    <p:extLst>
      <p:ext uri="{BB962C8B-B14F-4D97-AF65-F5344CB8AC3E}">
        <p14:creationId xmlns:p14="http://schemas.microsoft.com/office/powerpoint/2010/main" val="3760369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5DD7-7657-5F0F-8B8C-D8CD231CB1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87BA5AC-BD9C-70BA-8C34-BCF0DEB791D1}"/>
              </a:ext>
            </a:extLst>
          </p:cNvPr>
          <p:cNvSpPr txBox="1"/>
          <p:nvPr/>
        </p:nvSpPr>
        <p:spPr>
          <a:xfrm>
            <a:off x="2604238" y="469960"/>
            <a:ext cx="3635804" cy="646331"/>
          </a:xfrm>
          <a:prstGeom prst="rect">
            <a:avLst/>
          </a:prstGeom>
          <a:noFill/>
        </p:spPr>
        <p:txBody>
          <a:bodyPr wrap="none" rtlCol="0">
            <a:spAutoFit/>
          </a:bodyPr>
          <a:lstStyle/>
          <a:p>
            <a:r>
              <a:rPr lang="en-US" sz="3600" b="1" dirty="0">
                <a:highlight>
                  <a:srgbClr val="00FFFF"/>
                </a:highlight>
              </a:rPr>
              <a:t>Suggested answer</a:t>
            </a:r>
          </a:p>
        </p:txBody>
      </p:sp>
      <p:sp>
        <p:nvSpPr>
          <p:cNvPr id="2" name="TextBox 1">
            <a:extLst>
              <a:ext uri="{FF2B5EF4-FFF2-40B4-BE49-F238E27FC236}">
                <a16:creationId xmlns:a16="http://schemas.microsoft.com/office/drawing/2014/main" id="{4781C11E-B645-3058-07BC-B4B0E5A3773C}"/>
              </a:ext>
            </a:extLst>
          </p:cNvPr>
          <p:cNvSpPr txBox="1"/>
          <p:nvPr/>
        </p:nvSpPr>
        <p:spPr>
          <a:xfrm>
            <a:off x="226218" y="1261199"/>
            <a:ext cx="11851482" cy="4992457"/>
          </a:xfrm>
          <a:prstGeom prst="rect">
            <a:avLst/>
          </a:prstGeom>
          <a:solidFill>
            <a:schemeClr val="accent4">
              <a:lumMod val="20000"/>
              <a:lumOff val="80000"/>
            </a:schemeClr>
          </a:solidFill>
        </p:spPr>
        <p:txBody>
          <a:bodyPr wrap="square">
            <a:spAutoFit/>
          </a:bodyPr>
          <a:lstStyle/>
          <a:p>
            <a:pPr algn="ctr">
              <a:lnSpc>
                <a:spcPct val="150000"/>
              </a:lnSpc>
            </a:pPr>
            <a:r>
              <a:rPr lang="en-US" sz="3600" b="1" dirty="0">
                <a:solidFill>
                  <a:srgbClr val="0D0D0D"/>
                </a:solidFill>
                <a:highlight>
                  <a:srgbClr val="F3C1FF"/>
                </a:highlight>
              </a:rPr>
              <a:t>My house of the future</a:t>
            </a:r>
            <a:endParaRPr lang="en-US" sz="3600" b="1" i="0" dirty="0">
              <a:solidFill>
                <a:srgbClr val="0D0D0D"/>
              </a:solidFill>
              <a:effectLst/>
              <a:highlight>
                <a:srgbClr val="F3C1FF"/>
              </a:highlight>
            </a:endParaRPr>
          </a:p>
          <a:p>
            <a:pPr>
              <a:lnSpc>
                <a:spcPct val="150000"/>
              </a:lnSpc>
            </a:pPr>
            <a:r>
              <a:rPr lang="en-US" sz="3600" dirty="0"/>
              <a:t>My dream house will be in the country. The living room will be huge. It will have a big TV, a comfy sofa, and a big window to make it nice and bright. The kitchen will be small, but it will have all the best modern equipment. It will have an oven, a fridge, and a big sink. </a:t>
            </a:r>
            <a:endParaRPr lang="en-US" sz="3600" b="0" i="0" dirty="0">
              <a:solidFill>
                <a:srgbClr val="0D0D0D"/>
              </a:solidFill>
              <a:effectLst/>
            </a:endParaRPr>
          </a:p>
        </p:txBody>
      </p:sp>
      <p:pic>
        <p:nvPicPr>
          <p:cNvPr id="6" name="Picture 5">
            <a:extLst>
              <a:ext uri="{FF2B5EF4-FFF2-40B4-BE49-F238E27FC236}">
                <a16:creationId xmlns:a16="http://schemas.microsoft.com/office/drawing/2014/main" id="{078A5976-1246-533B-D2DC-F51BEA8238E1}"/>
              </a:ext>
            </a:extLst>
          </p:cNvPr>
          <p:cNvPicPr>
            <a:picLocks noChangeAspect="1"/>
          </p:cNvPicPr>
          <p:nvPr/>
        </p:nvPicPr>
        <p:blipFill>
          <a:blip r:embed="rId2"/>
          <a:stretch>
            <a:fillRect/>
          </a:stretch>
        </p:blipFill>
        <p:spPr>
          <a:xfrm>
            <a:off x="8614760" y="441385"/>
            <a:ext cx="3549832" cy="1733639"/>
          </a:xfrm>
          <a:prstGeom prst="rect">
            <a:avLst/>
          </a:prstGeom>
        </p:spPr>
      </p:pic>
    </p:spTree>
    <p:extLst>
      <p:ext uri="{BB962C8B-B14F-4D97-AF65-F5344CB8AC3E}">
        <p14:creationId xmlns:p14="http://schemas.microsoft.com/office/powerpoint/2010/main" val="364942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ACD3B-7A5C-AF66-9DC6-DF4B003A8E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00A59F-6912-5610-179A-32831D2C9D4C}"/>
              </a:ext>
            </a:extLst>
          </p:cNvPr>
          <p:cNvSpPr txBox="1"/>
          <p:nvPr/>
        </p:nvSpPr>
        <p:spPr>
          <a:xfrm>
            <a:off x="2604238" y="469960"/>
            <a:ext cx="3635804" cy="646331"/>
          </a:xfrm>
          <a:prstGeom prst="rect">
            <a:avLst/>
          </a:prstGeom>
          <a:noFill/>
        </p:spPr>
        <p:txBody>
          <a:bodyPr wrap="none" rtlCol="0">
            <a:spAutoFit/>
          </a:bodyPr>
          <a:lstStyle/>
          <a:p>
            <a:r>
              <a:rPr lang="en-US" sz="3600" b="1" dirty="0">
                <a:highlight>
                  <a:srgbClr val="00FFFF"/>
                </a:highlight>
              </a:rPr>
              <a:t>Suggested answer</a:t>
            </a:r>
          </a:p>
        </p:txBody>
      </p:sp>
      <p:sp>
        <p:nvSpPr>
          <p:cNvPr id="2" name="TextBox 1">
            <a:extLst>
              <a:ext uri="{FF2B5EF4-FFF2-40B4-BE49-F238E27FC236}">
                <a16:creationId xmlns:a16="http://schemas.microsoft.com/office/drawing/2014/main" id="{2434697B-F6C4-712B-C17C-8B5169D338AB}"/>
              </a:ext>
            </a:extLst>
          </p:cNvPr>
          <p:cNvSpPr txBox="1"/>
          <p:nvPr/>
        </p:nvSpPr>
        <p:spPr>
          <a:xfrm>
            <a:off x="208359" y="1395583"/>
            <a:ext cx="11775282" cy="4992457"/>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0D0D"/>
                </a:solidFill>
                <a:effectLst/>
                <a:highlight>
                  <a:srgbClr val="F3C1FF"/>
                </a:highlight>
                <a:uLnTx/>
                <a:uFillTx/>
                <a:latin typeface="Calibri" panose="020F0502020204030204"/>
                <a:ea typeface="+mn-ea"/>
                <a:cs typeface="+mn-cs"/>
              </a:rPr>
              <a:t>My house of the future</a:t>
            </a:r>
          </a:p>
          <a:p>
            <a:pPr>
              <a:lnSpc>
                <a:spcPct val="150000"/>
              </a:lnSpc>
            </a:pPr>
            <a:r>
              <a:rPr lang="en-US" sz="3600" i="0" dirty="0">
                <a:solidFill>
                  <a:srgbClr val="0D0D0D"/>
                </a:solidFill>
                <a:effectLst/>
              </a:rPr>
              <a:t>My bedroom will be great. It will have thick curtains, a huge bed, and a nice wardrobe with all my clothes in it. It will also have a really nice bathroom with a bathtub and a shower. The best part will be the balcony. I will be able to see birds, farms, and trees from it.</a:t>
            </a:r>
            <a:endParaRPr lang="en-US" sz="3600" dirty="0"/>
          </a:p>
        </p:txBody>
      </p:sp>
      <p:pic>
        <p:nvPicPr>
          <p:cNvPr id="5" name="Picture 4">
            <a:extLst>
              <a:ext uri="{FF2B5EF4-FFF2-40B4-BE49-F238E27FC236}">
                <a16:creationId xmlns:a16="http://schemas.microsoft.com/office/drawing/2014/main" id="{76E16A77-47C9-6512-15ED-7FA2F974B37A}"/>
              </a:ext>
            </a:extLst>
          </p:cNvPr>
          <p:cNvPicPr>
            <a:picLocks noChangeAspect="1"/>
          </p:cNvPicPr>
          <p:nvPr/>
        </p:nvPicPr>
        <p:blipFill>
          <a:blip r:embed="rId2"/>
          <a:stretch>
            <a:fillRect/>
          </a:stretch>
        </p:blipFill>
        <p:spPr>
          <a:xfrm>
            <a:off x="10086975" y="469960"/>
            <a:ext cx="2105025" cy="2024235"/>
          </a:xfrm>
          <a:prstGeom prst="rect">
            <a:avLst/>
          </a:prstGeom>
        </p:spPr>
      </p:pic>
    </p:spTree>
    <p:extLst>
      <p:ext uri="{BB962C8B-B14F-4D97-AF65-F5344CB8AC3E}">
        <p14:creationId xmlns:p14="http://schemas.microsoft.com/office/powerpoint/2010/main" val="24707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6DD39-C046-5333-A7C8-D18305C7FB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1BEA08-27CC-B1B6-6072-0052C8D42842}"/>
              </a:ext>
            </a:extLst>
          </p:cNvPr>
          <p:cNvSpPr txBox="1"/>
          <p:nvPr/>
        </p:nvSpPr>
        <p:spPr>
          <a:xfrm>
            <a:off x="0" y="483079"/>
            <a:ext cx="12192000" cy="646331"/>
          </a:xfrm>
          <a:prstGeom prst="rect">
            <a:avLst/>
          </a:prstGeom>
          <a:solidFill>
            <a:srgbClr val="CCECFF"/>
          </a:solidFill>
        </p:spPr>
        <p:txBody>
          <a:bodyPr wrap="square" rtlCol="0">
            <a:spAutoFit/>
          </a:bodyPr>
          <a:lstStyle/>
          <a:p>
            <a:pPr algn="ctr"/>
            <a:r>
              <a:rPr lang="en-US" sz="3600" b="1" dirty="0"/>
              <a:t>Practice saying these sentences.</a:t>
            </a:r>
          </a:p>
        </p:txBody>
      </p:sp>
      <p:pic>
        <p:nvPicPr>
          <p:cNvPr id="8" name="Picture 7">
            <a:extLst>
              <a:ext uri="{FF2B5EF4-FFF2-40B4-BE49-F238E27FC236}">
                <a16:creationId xmlns:a16="http://schemas.microsoft.com/office/drawing/2014/main" id="{BE0BFC24-C943-4429-B894-61FA077C17AE}"/>
              </a:ext>
            </a:extLst>
          </p:cNvPr>
          <p:cNvPicPr>
            <a:picLocks noChangeAspect="1"/>
          </p:cNvPicPr>
          <p:nvPr/>
        </p:nvPicPr>
        <p:blipFill>
          <a:blip r:embed="rId4"/>
          <a:stretch>
            <a:fillRect/>
          </a:stretch>
        </p:blipFill>
        <p:spPr>
          <a:xfrm>
            <a:off x="3296574" y="4361772"/>
            <a:ext cx="4038630" cy="1895489"/>
          </a:xfrm>
          <a:prstGeom prst="rect">
            <a:avLst/>
          </a:prstGeom>
        </p:spPr>
      </p:pic>
      <p:pic>
        <p:nvPicPr>
          <p:cNvPr id="3" name="CD1 TRACK 29">
            <a:hlinkClick r:id="" action="ppaction://media"/>
            <a:extLst>
              <a:ext uri="{FF2B5EF4-FFF2-40B4-BE49-F238E27FC236}">
                <a16:creationId xmlns:a16="http://schemas.microsoft.com/office/drawing/2014/main" id="{4EEB3891-5168-200E-3D81-0737379C3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4109" y="501444"/>
            <a:ext cx="609600" cy="609600"/>
          </a:xfrm>
          <a:prstGeom prst="rect">
            <a:avLst/>
          </a:prstGeom>
        </p:spPr>
      </p:pic>
      <p:sp>
        <p:nvSpPr>
          <p:cNvPr id="7" name="TextBox 6">
            <a:extLst>
              <a:ext uri="{FF2B5EF4-FFF2-40B4-BE49-F238E27FC236}">
                <a16:creationId xmlns:a16="http://schemas.microsoft.com/office/drawing/2014/main" id="{2AF6451E-BDB6-C4C5-D49C-75DA82F42D12}"/>
              </a:ext>
            </a:extLst>
          </p:cNvPr>
          <p:cNvSpPr txBox="1"/>
          <p:nvPr/>
        </p:nvSpPr>
        <p:spPr>
          <a:xfrm>
            <a:off x="594804" y="1722242"/>
            <a:ext cx="11230252" cy="1668470"/>
          </a:xfrm>
          <a:prstGeom prst="rect">
            <a:avLst/>
          </a:prstGeom>
          <a:noFill/>
        </p:spPr>
        <p:txBody>
          <a:bodyPr wrap="square">
            <a:spAutoFit/>
          </a:bodyPr>
          <a:lstStyle/>
          <a:p>
            <a:pPr>
              <a:lnSpc>
                <a:spcPct val="150000"/>
              </a:lnSpc>
            </a:pPr>
            <a:r>
              <a:rPr lang="en-US" sz="3600" dirty="0"/>
              <a:t>People </a:t>
            </a:r>
            <a:r>
              <a:rPr lang="en-US" sz="3600" dirty="0" err="1"/>
              <a:t>that_care</a:t>
            </a:r>
            <a:r>
              <a:rPr lang="en-US" sz="3600" dirty="0"/>
              <a:t> about the environment should live here.</a:t>
            </a:r>
          </a:p>
          <a:p>
            <a:pPr>
              <a:lnSpc>
                <a:spcPct val="150000"/>
              </a:lnSpc>
            </a:pPr>
            <a:r>
              <a:rPr lang="en-US" sz="3600" dirty="0"/>
              <a:t>Our house has walls </a:t>
            </a:r>
            <a:r>
              <a:rPr lang="en-US" sz="3600" dirty="0" err="1"/>
              <a:t>that_can</a:t>
            </a:r>
            <a:r>
              <a:rPr lang="en-US" sz="3600" dirty="0"/>
              <a:t> move.</a:t>
            </a:r>
          </a:p>
        </p:txBody>
      </p:sp>
    </p:spTree>
    <p:extLst>
      <p:ext uri="{BB962C8B-B14F-4D97-AF65-F5344CB8AC3E}">
        <p14:creationId xmlns:p14="http://schemas.microsoft.com/office/powerpoint/2010/main" val="29081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5119" y="1763768"/>
            <a:ext cx="11208916" cy="41614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rgbClr val="002060"/>
                </a:solidFill>
                <a:highlight>
                  <a:srgbClr val="FFFF00"/>
                </a:highlight>
              </a:rPr>
              <a:t>Pronunciation</a:t>
            </a:r>
            <a:r>
              <a:rPr lang="en-US" sz="3600" b="1" i="1" dirty="0">
                <a:solidFill>
                  <a:srgbClr val="002060"/>
                </a:solidFill>
              </a:rPr>
              <a:t>:</a:t>
            </a: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practice ‘..that can….’ And ‘…that care…’ (Sound changes and Rhythm) .</a:t>
            </a:r>
            <a:endParaRPr lang="en-US" sz="3600" dirty="0"/>
          </a:p>
          <a:p>
            <a:pPr>
              <a:lnSpc>
                <a:spcPct val="150000"/>
              </a:lnSpc>
            </a:pPr>
            <a:r>
              <a:rPr lang="en-US" sz="3600" b="1" i="1" dirty="0">
                <a:solidFill>
                  <a:srgbClr val="002060"/>
                </a:solidFill>
                <a:highlight>
                  <a:srgbClr val="FFFF00"/>
                </a:highlight>
                <a:ea typeface="Calibri" panose="020F0502020204030204" pitchFamily="34" charset="0"/>
              </a:rPr>
              <a:t>Speaking</a:t>
            </a:r>
            <a:r>
              <a:rPr lang="en-US" sz="3600" b="1" i="1" dirty="0">
                <a:solidFill>
                  <a:srgbClr val="002060"/>
                </a:solidFill>
                <a:ea typeface="Calibri" panose="020F0502020204030204" pitchFamily="34" charset="0"/>
              </a:rPr>
              <a:t>:</a:t>
            </a:r>
          </a:p>
          <a:p>
            <a:pPr marL="571500" indent="-571500">
              <a:lnSpc>
                <a:spcPct val="150000"/>
              </a:lnSpc>
              <a:buFont typeface="Wingdings" panose="05000000000000000000" pitchFamily="2" charset="2"/>
              <a:buChar char="Ø"/>
            </a:pPr>
            <a:r>
              <a:rPr lang="en-US" sz="3600" dirty="0">
                <a:solidFill>
                  <a:srgbClr val="002060"/>
                </a:solidFill>
                <a:ea typeface="Calibri" panose="020F0502020204030204" pitchFamily="34" charset="0"/>
              </a:rPr>
              <a:t>talk about a cool and smart house. </a:t>
            </a:r>
          </a:p>
        </p:txBody>
      </p:sp>
    </p:spTree>
    <p:extLst>
      <p:ext uri="{BB962C8B-B14F-4D97-AF65-F5344CB8AC3E}">
        <p14:creationId xmlns:p14="http://schemas.microsoft.com/office/powerpoint/2010/main" val="2781470669"/>
      </p:ext>
    </p:extLst>
  </p:cSld>
  <p:clrMapOvr>
    <a:masterClrMapping/>
  </p:clrMapOvr>
  <p:transition spd="med">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 typeface="Wingdings" panose="05000000000000000000" pitchFamily="2" charset="2"/>
              <a:buChar char="q"/>
            </a:pPr>
            <a:r>
              <a:rPr lang="en-US" sz="3600" i="1" dirty="0">
                <a:solidFill>
                  <a:schemeClr val="accent5">
                    <a:lumMod val="75000"/>
                  </a:schemeClr>
                </a:solidFill>
              </a:rPr>
              <a:t>Practice saying sentences in the Pronunciation(SB)</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Prepare for the next lesson (Vocabulary &amp; Listening - pages 28 &amp; 29 - SB).</a:t>
            </a:r>
          </a:p>
          <a:p>
            <a:pPr marL="571500" indent="-571500">
              <a:lnSpc>
                <a:spcPct val="150000"/>
              </a:lnSpc>
              <a:buFont typeface="Wingdings" panose="05000000000000000000" pitchFamily="2" charset="2"/>
              <a:buChar char="q"/>
            </a:pPr>
            <a:r>
              <a:rPr lang="en-US" sz="3600" i="1" dirty="0">
                <a:solidFill>
                  <a:schemeClr val="accent5">
                    <a:lumMod val="75000"/>
                  </a:schemeClr>
                </a:solidFill>
              </a:rPr>
              <a:t>Play the consolidation games on </a:t>
            </a:r>
            <a:r>
              <a:rPr lang="en-US" sz="3600" i="1" dirty="0">
                <a:solidFill>
                  <a:schemeClr val="accent5">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5">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48C511-5E68-5BC3-5A88-5E7F5A94D57D}"/>
              </a:ext>
            </a:extLst>
          </p:cNvPr>
          <p:cNvSpPr txBox="1"/>
          <p:nvPr/>
        </p:nvSpPr>
        <p:spPr>
          <a:xfrm>
            <a:off x="5327351" y="444023"/>
            <a:ext cx="6864649" cy="5632311"/>
          </a:xfrm>
          <a:prstGeom prst="rect">
            <a:avLst/>
          </a:prstGeom>
          <a:noFill/>
        </p:spPr>
        <p:txBody>
          <a:bodyPr wrap="square" rtlCol="0">
            <a:spAutoFit/>
          </a:bodyPr>
          <a:lstStyle/>
          <a:p>
            <a:r>
              <a:rPr lang="en-US" sz="3600" dirty="0">
                <a:highlight>
                  <a:srgbClr val="FFFF00"/>
                </a:highlight>
              </a:rPr>
              <a:t>COMPETITION TIME:</a:t>
            </a:r>
          </a:p>
          <a:p>
            <a:pPr marL="285750" indent="-285750">
              <a:buFont typeface="Wingdings" panose="05000000000000000000" pitchFamily="2" charset="2"/>
              <a:buChar char="q"/>
            </a:pPr>
            <a:r>
              <a:rPr lang="en-US" sz="3600" dirty="0"/>
              <a:t>Create groups/teams of 5 students.</a:t>
            </a:r>
          </a:p>
          <a:p>
            <a:pPr marL="285750" indent="-285750">
              <a:buFont typeface="Wingdings" panose="05000000000000000000" pitchFamily="2" charset="2"/>
              <a:buChar char="q"/>
            </a:pPr>
            <a:r>
              <a:rPr lang="en-US" sz="3600" dirty="0"/>
              <a:t>You will be given the transcription of 10 sentences.</a:t>
            </a:r>
          </a:p>
          <a:p>
            <a:pPr marL="285750" indent="-285750">
              <a:buFont typeface="Wingdings" panose="05000000000000000000" pitchFamily="2" charset="2"/>
              <a:buChar char="q"/>
            </a:pPr>
            <a:r>
              <a:rPr lang="en-US" sz="3600" dirty="0"/>
              <a:t>You have to write the 10 sentences.</a:t>
            </a:r>
          </a:p>
          <a:p>
            <a:pPr marL="285750" indent="-285750">
              <a:buFont typeface="Wingdings" panose="05000000000000000000" pitchFamily="2" charset="2"/>
              <a:buChar char="q"/>
            </a:pPr>
            <a:r>
              <a:rPr lang="en-US" sz="3600" dirty="0"/>
              <a:t>The team(s) with the most correct answers win(s).</a:t>
            </a:r>
          </a:p>
          <a:p>
            <a:pPr marL="285750" indent="-285750">
              <a:buFont typeface="Wingdings" panose="05000000000000000000" pitchFamily="2" charset="2"/>
              <a:buChar char="q"/>
            </a:pPr>
            <a:r>
              <a:rPr lang="en-US" sz="3600" dirty="0"/>
              <a:t>Time limit: 5 minutes</a:t>
            </a:r>
          </a:p>
        </p:txBody>
      </p:sp>
      <p:pic>
        <p:nvPicPr>
          <p:cNvPr id="5" name="Picture 4">
            <a:extLst>
              <a:ext uri="{FF2B5EF4-FFF2-40B4-BE49-F238E27FC236}">
                <a16:creationId xmlns:a16="http://schemas.microsoft.com/office/drawing/2014/main" id="{D3DFC3AC-9B8F-FC11-7D48-7CD2C387586C}"/>
              </a:ext>
            </a:extLst>
          </p:cNvPr>
          <p:cNvPicPr>
            <a:picLocks noChangeAspect="1"/>
          </p:cNvPicPr>
          <p:nvPr/>
        </p:nvPicPr>
        <p:blipFill>
          <a:blip r:embed="rId2"/>
          <a:stretch>
            <a:fillRect/>
          </a:stretch>
        </p:blipFill>
        <p:spPr>
          <a:xfrm>
            <a:off x="0" y="1638299"/>
            <a:ext cx="5327351" cy="2952909"/>
          </a:xfrm>
          <a:prstGeom prst="rect">
            <a:avLst/>
          </a:prstGeom>
        </p:spPr>
      </p:pic>
    </p:spTree>
    <p:extLst>
      <p:ext uri="{BB962C8B-B14F-4D97-AF65-F5344CB8AC3E}">
        <p14:creationId xmlns:p14="http://schemas.microsoft.com/office/powerpoint/2010/main" val="29675274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down)">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barn(inVertical)">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73EBF-583D-7FA2-3AF4-2BFD6A7F30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493CEB-5F1C-F466-7621-3A9D5D6E5551}"/>
              </a:ext>
            </a:extLst>
          </p:cNvPr>
          <p:cNvSpPr txBox="1"/>
          <p:nvPr/>
        </p:nvSpPr>
        <p:spPr>
          <a:xfrm>
            <a:off x="5717876" y="454954"/>
            <a:ext cx="6045499" cy="3965381"/>
          </a:xfrm>
          <a:prstGeom prst="rect">
            <a:avLst/>
          </a:prstGeom>
          <a:noFill/>
        </p:spPr>
        <p:txBody>
          <a:bodyPr wrap="square" rtlCol="0">
            <a:spAutoFit/>
          </a:bodyPr>
          <a:lstStyle/>
          <a:p>
            <a:pPr>
              <a:lnSpc>
                <a:spcPct val="200000"/>
              </a:lnSpc>
            </a:pPr>
            <a:r>
              <a:rPr lang="en-US" sz="4400" dirty="0">
                <a:highlight>
                  <a:srgbClr val="FFFF00"/>
                </a:highlight>
              </a:rPr>
              <a:t>Example:</a:t>
            </a:r>
          </a:p>
          <a:p>
            <a:pPr>
              <a:lnSpc>
                <a:spcPct val="200000"/>
              </a:lnSpc>
              <a:buFont typeface="+mj-lt"/>
              <a:buAutoNum type="arabicPeriod"/>
            </a:pPr>
            <a:r>
              <a:rPr lang="en-US" sz="4400" dirty="0">
                <a:solidFill>
                  <a:srgbClr val="0D0D0D"/>
                </a:solidFill>
              </a:rPr>
              <a:t>/</a:t>
            </a:r>
            <a:r>
              <a:rPr lang="en-US" sz="4400" dirty="0" err="1">
                <a:solidFill>
                  <a:srgbClr val="0D0D0D"/>
                </a:solidFill>
              </a:rPr>
              <a:t>aɪ</a:t>
            </a:r>
            <a:r>
              <a:rPr lang="en-US" sz="4400" dirty="0">
                <a:solidFill>
                  <a:srgbClr val="0D0D0D"/>
                </a:solidFill>
              </a:rPr>
              <a:t> </a:t>
            </a:r>
            <a:r>
              <a:rPr lang="en-US" sz="4400" dirty="0" err="1">
                <a:solidFill>
                  <a:srgbClr val="0D0D0D"/>
                </a:solidFill>
              </a:rPr>
              <a:t>lɪv</a:t>
            </a:r>
            <a:r>
              <a:rPr lang="en-US" sz="4400" dirty="0">
                <a:solidFill>
                  <a:srgbClr val="0D0D0D"/>
                </a:solidFill>
              </a:rPr>
              <a:t> </a:t>
            </a:r>
            <a:r>
              <a:rPr lang="en-US" sz="4400" dirty="0" err="1">
                <a:solidFill>
                  <a:srgbClr val="0D0D0D"/>
                </a:solidFill>
              </a:rPr>
              <a:t>ɪn</a:t>
            </a:r>
            <a:r>
              <a:rPr lang="en-US" sz="4400" dirty="0">
                <a:solidFill>
                  <a:srgbClr val="0D0D0D"/>
                </a:solidFill>
              </a:rPr>
              <a:t> </a:t>
            </a:r>
            <a:r>
              <a:rPr lang="en-US" sz="4400" dirty="0" err="1">
                <a:solidFill>
                  <a:srgbClr val="0D0D0D"/>
                </a:solidFill>
              </a:rPr>
              <a:t>speɪn</a:t>
            </a:r>
            <a:r>
              <a:rPr lang="en-US" sz="4400" dirty="0">
                <a:solidFill>
                  <a:srgbClr val="0D0D0D"/>
                </a:solidFill>
              </a:rPr>
              <a:t>/.</a:t>
            </a:r>
          </a:p>
          <a:p>
            <a:pPr>
              <a:lnSpc>
                <a:spcPct val="200000"/>
              </a:lnSpc>
            </a:pPr>
            <a:r>
              <a:rPr lang="en-US" sz="4400" dirty="0">
                <a:solidFill>
                  <a:srgbClr val="FF0000"/>
                </a:solidFill>
              </a:rPr>
              <a:t>Answer: I live in Spain.</a:t>
            </a:r>
          </a:p>
        </p:txBody>
      </p:sp>
      <p:pic>
        <p:nvPicPr>
          <p:cNvPr id="5" name="Picture 4">
            <a:extLst>
              <a:ext uri="{FF2B5EF4-FFF2-40B4-BE49-F238E27FC236}">
                <a16:creationId xmlns:a16="http://schemas.microsoft.com/office/drawing/2014/main" id="{D4249C65-9110-5527-7037-C62B2CFCBFB5}"/>
              </a:ext>
            </a:extLst>
          </p:cNvPr>
          <p:cNvPicPr>
            <a:picLocks noChangeAspect="1"/>
          </p:cNvPicPr>
          <p:nvPr/>
        </p:nvPicPr>
        <p:blipFill>
          <a:blip r:embed="rId2"/>
          <a:stretch>
            <a:fillRect/>
          </a:stretch>
        </p:blipFill>
        <p:spPr>
          <a:xfrm>
            <a:off x="0" y="1638299"/>
            <a:ext cx="5327351" cy="2952909"/>
          </a:xfrm>
          <a:prstGeom prst="rect">
            <a:avLst/>
          </a:prstGeom>
        </p:spPr>
      </p:pic>
    </p:spTree>
    <p:extLst>
      <p:ext uri="{BB962C8B-B14F-4D97-AF65-F5344CB8AC3E}">
        <p14:creationId xmlns:p14="http://schemas.microsoft.com/office/powerpoint/2010/main" val="26997674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arn(inVertical)">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AA689-F2A8-333F-74C0-43CB22ECD9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090659-E9F7-6DDA-EC7B-DB25316D472A}"/>
              </a:ext>
            </a:extLst>
          </p:cNvPr>
          <p:cNvSpPr txBox="1"/>
          <p:nvPr/>
        </p:nvSpPr>
        <p:spPr>
          <a:xfrm>
            <a:off x="6096000" y="612844"/>
            <a:ext cx="6095999" cy="6186309"/>
          </a:xfrm>
          <a:prstGeom prst="rect">
            <a:avLst/>
          </a:prstGeom>
          <a:noFill/>
        </p:spPr>
        <p:txBody>
          <a:bodyPr wrap="square" rtlCol="0">
            <a:spAutoFit/>
          </a:bodyPr>
          <a:lstStyle/>
          <a:p>
            <a:pPr>
              <a:buFont typeface="+mj-lt"/>
              <a:buAutoNum type="arabicPeriod"/>
            </a:pPr>
            <a:r>
              <a:rPr lang="en-US" sz="3600" dirty="0">
                <a:solidFill>
                  <a:srgbClr val="0D0D0D"/>
                </a:solidFill>
              </a:rPr>
              <a:t>/</a:t>
            </a:r>
            <a:r>
              <a:rPr lang="en-US" sz="3600" dirty="0" err="1">
                <a:solidFill>
                  <a:srgbClr val="0D0D0D"/>
                </a:solidFill>
              </a:rPr>
              <a:t>haʊ</a:t>
            </a:r>
            <a:r>
              <a:rPr lang="en-US" sz="3600" dirty="0">
                <a:solidFill>
                  <a:srgbClr val="0D0D0D"/>
                </a:solidFill>
              </a:rPr>
              <a:t> </a:t>
            </a:r>
            <a:r>
              <a:rPr lang="en-US" sz="3600" dirty="0" err="1">
                <a:solidFill>
                  <a:srgbClr val="0D0D0D"/>
                </a:solidFill>
              </a:rPr>
              <a:t>əʊld</a:t>
            </a:r>
            <a:r>
              <a:rPr lang="en-US" sz="3600" dirty="0">
                <a:solidFill>
                  <a:srgbClr val="0D0D0D"/>
                </a:solidFill>
              </a:rPr>
              <a:t> ə </a:t>
            </a:r>
            <a:r>
              <a:rPr lang="en-US" sz="3600" dirty="0" err="1">
                <a:solidFill>
                  <a:srgbClr val="0D0D0D"/>
                </a:solidFill>
              </a:rPr>
              <a:t>jʊ</a:t>
            </a:r>
            <a:r>
              <a:rPr lang="en-US" sz="3600" dirty="0">
                <a:solidFill>
                  <a:srgbClr val="0D0D0D"/>
                </a:solidFill>
              </a:rPr>
              <a:t>/?</a:t>
            </a:r>
          </a:p>
          <a:p>
            <a:pPr>
              <a:buFont typeface="+mj-lt"/>
              <a:buAutoNum type="arabicPeriod"/>
            </a:pPr>
            <a:r>
              <a:rPr lang="en-US" sz="3600" dirty="0">
                <a:solidFill>
                  <a:srgbClr val="0D0D0D"/>
                </a:solidFill>
              </a:rPr>
              <a:t>/</a:t>
            </a:r>
            <a:r>
              <a:rPr lang="en-US" sz="3600" dirty="0" err="1">
                <a:solidFill>
                  <a:srgbClr val="0D0D0D"/>
                </a:solidFill>
              </a:rPr>
              <a:t>ʃi</a:t>
            </a:r>
            <a:r>
              <a:rPr lang="en-US" sz="3600" dirty="0">
                <a:solidFill>
                  <a:srgbClr val="0D0D0D"/>
                </a:solidFill>
              </a:rPr>
              <a:t>ː </a:t>
            </a:r>
            <a:r>
              <a:rPr lang="en-US" sz="3600" dirty="0" err="1">
                <a:solidFill>
                  <a:srgbClr val="0D0D0D"/>
                </a:solidFill>
              </a:rPr>
              <a:t>ɪz</a:t>
            </a:r>
            <a:r>
              <a:rPr lang="en-US" sz="3600" dirty="0">
                <a:solidFill>
                  <a:srgbClr val="0D0D0D"/>
                </a:solidFill>
              </a:rPr>
              <a:t> </a:t>
            </a:r>
            <a:r>
              <a:rPr lang="en-US" sz="3600" dirty="0" err="1">
                <a:solidFill>
                  <a:srgbClr val="0D0D0D"/>
                </a:solidFill>
              </a:rPr>
              <a:t>maɪ</a:t>
            </a:r>
            <a:r>
              <a:rPr lang="en-US" sz="3600" dirty="0">
                <a:solidFill>
                  <a:srgbClr val="0D0D0D"/>
                </a:solidFill>
              </a:rPr>
              <a:t> ˈ</a:t>
            </a:r>
            <a:r>
              <a:rPr lang="en-US" sz="3600" dirty="0" err="1">
                <a:solidFill>
                  <a:srgbClr val="0D0D0D"/>
                </a:solidFill>
              </a:rPr>
              <a:t>sɪstə</a:t>
            </a:r>
            <a:r>
              <a:rPr lang="en-US" sz="3600" dirty="0">
                <a:solidFill>
                  <a:srgbClr val="0D0D0D"/>
                </a:solidFill>
              </a:rPr>
              <a:t>/</a:t>
            </a:r>
          </a:p>
          <a:p>
            <a:pPr>
              <a:buFont typeface="+mj-lt"/>
              <a:buAutoNum type="arabicPeriod"/>
            </a:pPr>
            <a:r>
              <a:rPr lang="en-US" sz="3600" dirty="0">
                <a:solidFill>
                  <a:srgbClr val="0D0D0D"/>
                </a:solidFill>
              </a:rPr>
              <a:t>/duː </a:t>
            </a:r>
            <a:r>
              <a:rPr lang="en-US" sz="3600" dirty="0" err="1">
                <a:solidFill>
                  <a:srgbClr val="0D0D0D"/>
                </a:solidFill>
              </a:rPr>
              <a:t>jʊ</a:t>
            </a:r>
            <a:r>
              <a:rPr lang="en-US" sz="3600" dirty="0">
                <a:solidFill>
                  <a:srgbClr val="0D0D0D"/>
                </a:solidFill>
              </a:rPr>
              <a:t> </a:t>
            </a:r>
            <a:r>
              <a:rPr lang="en-US" sz="3600" dirty="0" err="1">
                <a:solidFill>
                  <a:srgbClr val="0D0D0D"/>
                </a:solidFill>
              </a:rPr>
              <a:t>spiːk</a:t>
            </a:r>
            <a:r>
              <a:rPr lang="en-US" sz="3600" dirty="0">
                <a:solidFill>
                  <a:srgbClr val="0D0D0D"/>
                </a:solidFill>
              </a:rPr>
              <a:t> ˈ</a:t>
            </a:r>
            <a:r>
              <a:rPr lang="en-US" sz="3600" dirty="0" err="1">
                <a:solidFill>
                  <a:srgbClr val="0D0D0D"/>
                </a:solidFill>
              </a:rPr>
              <a:t>ɪŋglɪʃ</a:t>
            </a:r>
            <a:r>
              <a:rPr lang="en-US" sz="3600" dirty="0">
                <a:solidFill>
                  <a:srgbClr val="0D0D0D"/>
                </a:solidFill>
              </a:rPr>
              <a:t>/?</a:t>
            </a:r>
          </a:p>
          <a:p>
            <a:pPr>
              <a:buFont typeface="+mj-lt"/>
              <a:buAutoNum type="arabicPeriod"/>
            </a:pPr>
            <a:r>
              <a:rPr lang="en-US" sz="3600" dirty="0">
                <a:solidFill>
                  <a:srgbClr val="0D0D0D"/>
                </a:solidFill>
              </a:rPr>
              <a:t>/</a:t>
            </a:r>
            <a:r>
              <a:rPr lang="en-US" sz="3600" dirty="0" err="1">
                <a:solidFill>
                  <a:srgbClr val="0D0D0D"/>
                </a:solidFill>
              </a:rPr>
              <a:t>maɪ</a:t>
            </a:r>
            <a:r>
              <a:rPr lang="en-US" sz="3600" dirty="0">
                <a:solidFill>
                  <a:srgbClr val="0D0D0D"/>
                </a:solidFill>
              </a:rPr>
              <a:t> </a:t>
            </a:r>
            <a:r>
              <a:rPr lang="en-US" sz="3600" dirty="0" err="1">
                <a:solidFill>
                  <a:srgbClr val="0D0D0D"/>
                </a:solidFill>
              </a:rPr>
              <a:t>dæd</a:t>
            </a:r>
            <a:r>
              <a:rPr lang="en-US" sz="3600" dirty="0">
                <a:solidFill>
                  <a:srgbClr val="0D0D0D"/>
                </a:solidFill>
              </a:rPr>
              <a:t> ˈ</a:t>
            </a:r>
            <a:r>
              <a:rPr lang="en-US" sz="3600" dirty="0" err="1">
                <a:solidFill>
                  <a:srgbClr val="0D0D0D"/>
                </a:solidFill>
              </a:rPr>
              <a:t>wɔːtəd</a:t>
            </a:r>
            <a:r>
              <a:rPr lang="en-US" sz="3600" dirty="0">
                <a:solidFill>
                  <a:srgbClr val="0D0D0D"/>
                </a:solidFill>
              </a:rPr>
              <a:t> </a:t>
            </a:r>
            <a:r>
              <a:rPr lang="en-US" sz="3600" dirty="0" err="1">
                <a:solidFill>
                  <a:srgbClr val="0D0D0D"/>
                </a:solidFill>
              </a:rPr>
              <a:t>ðə</a:t>
            </a:r>
            <a:r>
              <a:rPr lang="en-US" sz="3600" dirty="0">
                <a:solidFill>
                  <a:srgbClr val="0D0D0D"/>
                </a:solidFill>
              </a:rPr>
              <a:t> </a:t>
            </a:r>
            <a:r>
              <a:rPr lang="en-US" sz="3600" dirty="0" err="1">
                <a:solidFill>
                  <a:srgbClr val="0D0D0D"/>
                </a:solidFill>
              </a:rPr>
              <a:t>plɑːnts</a:t>
            </a:r>
            <a:r>
              <a:rPr lang="en-US" sz="3600" dirty="0">
                <a:solidFill>
                  <a:srgbClr val="0D0D0D"/>
                </a:solidFill>
              </a:rPr>
              <a:t>/</a:t>
            </a:r>
          </a:p>
          <a:p>
            <a:pPr>
              <a:buFont typeface="+mj-lt"/>
              <a:buAutoNum type="arabicPeriod"/>
            </a:pPr>
            <a:r>
              <a:rPr lang="en-US" sz="3600" dirty="0">
                <a:solidFill>
                  <a:srgbClr val="0D0D0D"/>
                </a:solidFill>
              </a:rPr>
              <a:t>/</a:t>
            </a:r>
            <a:r>
              <a:rPr lang="en-US" sz="3600" dirty="0" err="1">
                <a:solidFill>
                  <a:srgbClr val="0D0D0D"/>
                </a:solidFill>
              </a:rPr>
              <a:t>kæn</a:t>
            </a:r>
            <a:r>
              <a:rPr lang="en-US" sz="3600" dirty="0">
                <a:solidFill>
                  <a:srgbClr val="0D0D0D"/>
                </a:solidFill>
              </a:rPr>
              <a:t> </a:t>
            </a:r>
            <a:r>
              <a:rPr lang="en-US" sz="3600" dirty="0" err="1">
                <a:solidFill>
                  <a:srgbClr val="0D0D0D"/>
                </a:solidFill>
              </a:rPr>
              <a:t>jʊ</a:t>
            </a:r>
            <a:r>
              <a:rPr lang="en-US" sz="3600" dirty="0">
                <a:solidFill>
                  <a:srgbClr val="0D0D0D"/>
                </a:solidFill>
              </a:rPr>
              <a:t> </a:t>
            </a:r>
            <a:r>
              <a:rPr lang="en-US" sz="3600" dirty="0" err="1">
                <a:solidFill>
                  <a:srgbClr val="0D0D0D"/>
                </a:solidFill>
              </a:rPr>
              <a:t>draɪv</a:t>
            </a:r>
            <a:r>
              <a:rPr lang="en-US" sz="3600" dirty="0">
                <a:solidFill>
                  <a:srgbClr val="0D0D0D"/>
                </a:solidFill>
              </a:rPr>
              <a:t> ə </a:t>
            </a:r>
            <a:r>
              <a:rPr lang="en-US" sz="3600" dirty="0" err="1">
                <a:solidFill>
                  <a:srgbClr val="0D0D0D"/>
                </a:solidFill>
              </a:rPr>
              <a:t>kɑ</a:t>
            </a:r>
            <a:r>
              <a:rPr lang="en-US" sz="3600" dirty="0">
                <a:solidFill>
                  <a:srgbClr val="0D0D0D"/>
                </a:solidFill>
              </a:rPr>
              <a:t>ː/?</a:t>
            </a:r>
          </a:p>
          <a:p>
            <a:pPr>
              <a:buFont typeface="+mj-lt"/>
              <a:buAutoNum type="arabicPeriod"/>
            </a:pPr>
            <a:r>
              <a:rPr lang="en-US" sz="3600" dirty="0">
                <a:solidFill>
                  <a:srgbClr val="0D0D0D"/>
                </a:solidFill>
              </a:rPr>
              <a:t>/</a:t>
            </a:r>
            <a:r>
              <a:rPr lang="en-US" sz="3600" dirty="0" err="1">
                <a:solidFill>
                  <a:srgbClr val="0D0D0D"/>
                </a:solidFill>
              </a:rPr>
              <a:t>ðə</a:t>
            </a:r>
            <a:r>
              <a:rPr lang="en-US" sz="3600" dirty="0">
                <a:solidFill>
                  <a:srgbClr val="0D0D0D"/>
                </a:solidFill>
              </a:rPr>
              <a:t> ˈ</a:t>
            </a:r>
            <a:r>
              <a:rPr lang="en-US" sz="3600" dirty="0" err="1">
                <a:solidFill>
                  <a:srgbClr val="0D0D0D"/>
                </a:solidFill>
              </a:rPr>
              <a:t>beɪbɪ</a:t>
            </a:r>
            <a:r>
              <a:rPr lang="en-US" sz="3600" dirty="0">
                <a:solidFill>
                  <a:srgbClr val="0D0D0D"/>
                </a:solidFill>
              </a:rPr>
              <a:t> </a:t>
            </a:r>
            <a:r>
              <a:rPr lang="en-US" sz="3600" dirty="0" err="1">
                <a:solidFill>
                  <a:srgbClr val="0D0D0D"/>
                </a:solidFill>
              </a:rPr>
              <a:t>wəz</a:t>
            </a:r>
            <a:r>
              <a:rPr lang="en-US" sz="3600" dirty="0">
                <a:solidFill>
                  <a:srgbClr val="0D0D0D"/>
                </a:solidFill>
              </a:rPr>
              <a:t> </a:t>
            </a:r>
            <a:r>
              <a:rPr lang="en-US" sz="3600" dirty="0" err="1">
                <a:solidFill>
                  <a:srgbClr val="0D0D0D"/>
                </a:solidFill>
              </a:rPr>
              <a:t>stɪl</a:t>
            </a:r>
            <a:r>
              <a:rPr lang="en-US" sz="3600" dirty="0">
                <a:solidFill>
                  <a:srgbClr val="0D0D0D"/>
                </a:solidFill>
              </a:rPr>
              <a:t> ˈ</a:t>
            </a:r>
            <a:r>
              <a:rPr lang="en-US" sz="3600" dirty="0" err="1">
                <a:solidFill>
                  <a:srgbClr val="0D0D0D"/>
                </a:solidFill>
              </a:rPr>
              <a:t>sliːpɪŋ</a:t>
            </a:r>
            <a:r>
              <a:rPr lang="en-US" sz="3600" dirty="0">
                <a:solidFill>
                  <a:srgbClr val="0D0D0D"/>
                </a:solidFill>
              </a:rPr>
              <a:t>/</a:t>
            </a:r>
          </a:p>
          <a:p>
            <a:pPr>
              <a:buFont typeface="+mj-lt"/>
              <a:buAutoNum type="arabicPeriod"/>
            </a:pPr>
            <a:r>
              <a:rPr lang="en-US" sz="3600" dirty="0">
                <a:solidFill>
                  <a:srgbClr val="0D0D0D"/>
                </a:solidFill>
              </a:rPr>
              <a:t>/</a:t>
            </a:r>
            <a:r>
              <a:rPr lang="en-US" sz="3600" dirty="0" err="1">
                <a:solidFill>
                  <a:srgbClr val="0D0D0D"/>
                </a:solidFill>
              </a:rPr>
              <a:t>maɪ</a:t>
            </a:r>
            <a:r>
              <a:rPr lang="en-US" sz="3600" dirty="0">
                <a:solidFill>
                  <a:srgbClr val="0D0D0D"/>
                </a:solidFill>
              </a:rPr>
              <a:t> ˈ</a:t>
            </a:r>
            <a:r>
              <a:rPr lang="en-US" sz="3600" dirty="0" err="1">
                <a:solidFill>
                  <a:srgbClr val="0D0D0D"/>
                </a:solidFill>
              </a:rPr>
              <a:t>feɪvərɪt</a:t>
            </a:r>
            <a:r>
              <a:rPr lang="en-US" sz="3600" dirty="0">
                <a:solidFill>
                  <a:srgbClr val="0D0D0D"/>
                </a:solidFill>
              </a:rPr>
              <a:t> ˈ</a:t>
            </a:r>
            <a:r>
              <a:rPr lang="en-US" sz="3600" dirty="0" err="1">
                <a:solidFill>
                  <a:srgbClr val="0D0D0D"/>
                </a:solidFill>
              </a:rPr>
              <a:t>kʌlə</a:t>
            </a:r>
            <a:r>
              <a:rPr lang="en-US" sz="3600" dirty="0">
                <a:solidFill>
                  <a:srgbClr val="0D0D0D"/>
                </a:solidFill>
              </a:rPr>
              <a:t> </a:t>
            </a:r>
            <a:r>
              <a:rPr lang="en-US" sz="3600" dirty="0" err="1">
                <a:solidFill>
                  <a:srgbClr val="0D0D0D"/>
                </a:solidFill>
              </a:rPr>
              <a:t>ɪz</a:t>
            </a:r>
            <a:r>
              <a:rPr lang="en-US" sz="3600" dirty="0">
                <a:solidFill>
                  <a:srgbClr val="0D0D0D"/>
                </a:solidFill>
              </a:rPr>
              <a:t> </a:t>
            </a:r>
            <a:r>
              <a:rPr lang="en-US" sz="3600" dirty="0" err="1">
                <a:solidFill>
                  <a:srgbClr val="0D0D0D"/>
                </a:solidFill>
              </a:rPr>
              <a:t>blu</a:t>
            </a:r>
            <a:r>
              <a:rPr lang="en-US" sz="3600" dirty="0">
                <a:solidFill>
                  <a:srgbClr val="0D0D0D"/>
                </a:solidFill>
              </a:rPr>
              <a:t>ː/</a:t>
            </a:r>
          </a:p>
          <a:p>
            <a:pPr>
              <a:buFont typeface="+mj-lt"/>
              <a:buAutoNum type="arabicPeriod"/>
            </a:pPr>
            <a:r>
              <a:rPr lang="en-US" sz="3600" dirty="0">
                <a:solidFill>
                  <a:srgbClr val="0D0D0D"/>
                </a:solidFill>
              </a:rPr>
              <a:t>/</a:t>
            </a:r>
            <a:r>
              <a:rPr lang="en-US" sz="3600" dirty="0" err="1">
                <a:solidFill>
                  <a:srgbClr val="0D0D0D"/>
                </a:solidFill>
              </a:rPr>
              <a:t>aɪ</a:t>
            </a:r>
            <a:r>
              <a:rPr lang="en-US" sz="3600" dirty="0">
                <a:solidFill>
                  <a:srgbClr val="0D0D0D"/>
                </a:solidFill>
              </a:rPr>
              <a:t> ˈ</a:t>
            </a:r>
            <a:r>
              <a:rPr lang="en-US" sz="3600" dirty="0" err="1">
                <a:solidFill>
                  <a:srgbClr val="0D0D0D"/>
                </a:solidFill>
              </a:rPr>
              <a:t>ɔːlwəz</a:t>
            </a:r>
            <a:r>
              <a:rPr lang="en-US" sz="3600" dirty="0">
                <a:solidFill>
                  <a:srgbClr val="0D0D0D"/>
                </a:solidFill>
              </a:rPr>
              <a:t> get </a:t>
            </a:r>
            <a:r>
              <a:rPr lang="en-US" sz="3600" dirty="0" err="1">
                <a:solidFill>
                  <a:srgbClr val="0D0D0D"/>
                </a:solidFill>
              </a:rPr>
              <a:t>ʌp</a:t>
            </a:r>
            <a:r>
              <a:rPr lang="en-US" sz="3600" dirty="0">
                <a:solidFill>
                  <a:srgbClr val="0D0D0D"/>
                </a:solidFill>
              </a:rPr>
              <a:t> ˈ</a:t>
            </a:r>
            <a:r>
              <a:rPr lang="en-US" sz="3600" dirty="0" err="1">
                <a:solidFill>
                  <a:srgbClr val="0D0D0D"/>
                </a:solidFill>
              </a:rPr>
              <a:t>ɜːlɪ</a:t>
            </a:r>
            <a:r>
              <a:rPr lang="en-US" sz="3600" dirty="0">
                <a:solidFill>
                  <a:srgbClr val="0D0D0D"/>
                </a:solidFill>
              </a:rPr>
              <a:t>/</a:t>
            </a:r>
          </a:p>
          <a:p>
            <a:pPr>
              <a:buFont typeface="+mj-lt"/>
              <a:buAutoNum type="arabicPeriod"/>
            </a:pPr>
            <a:r>
              <a:rPr lang="en-US" sz="3600" dirty="0">
                <a:solidFill>
                  <a:srgbClr val="0D0D0D"/>
                </a:solidFill>
              </a:rPr>
              <a:t>/</a:t>
            </a:r>
            <a:r>
              <a:rPr lang="en-US" sz="3600" dirty="0" err="1">
                <a:solidFill>
                  <a:srgbClr val="0D0D0D"/>
                </a:solidFill>
              </a:rPr>
              <a:t>maɪ</a:t>
            </a:r>
            <a:r>
              <a:rPr lang="en-US" sz="3600" dirty="0">
                <a:solidFill>
                  <a:srgbClr val="0D0D0D"/>
                </a:solidFill>
              </a:rPr>
              <a:t> </a:t>
            </a:r>
            <a:r>
              <a:rPr lang="en-US" sz="3600" dirty="0" err="1">
                <a:solidFill>
                  <a:srgbClr val="0D0D0D"/>
                </a:solidFill>
              </a:rPr>
              <a:t>mʌm</a:t>
            </a:r>
            <a:r>
              <a:rPr lang="en-US" sz="3600" dirty="0">
                <a:solidFill>
                  <a:srgbClr val="0D0D0D"/>
                </a:solidFill>
              </a:rPr>
              <a:t> ˈ</a:t>
            </a:r>
            <a:r>
              <a:rPr lang="en-US" sz="3600" dirty="0" err="1">
                <a:solidFill>
                  <a:srgbClr val="0D0D0D"/>
                </a:solidFill>
              </a:rPr>
              <a:t>nevə</a:t>
            </a:r>
            <a:r>
              <a:rPr lang="en-US" sz="3600" dirty="0">
                <a:solidFill>
                  <a:srgbClr val="0D0D0D"/>
                </a:solidFill>
              </a:rPr>
              <a:t> ˈ</a:t>
            </a:r>
            <a:r>
              <a:rPr lang="en-US" sz="3600" dirty="0" err="1">
                <a:solidFill>
                  <a:srgbClr val="0D0D0D"/>
                </a:solidFill>
              </a:rPr>
              <a:t>dɑːnsɪz</a:t>
            </a:r>
            <a:r>
              <a:rPr lang="en-US" sz="3600" dirty="0">
                <a:solidFill>
                  <a:srgbClr val="0D0D0D"/>
                </a:solidFill>
              </a:rPr>
              <a:t>/</a:t>
            </a:r>
          </a:p>
          <a:p>
            <a:pPr>
              <a:buFont typeface="+mj-lt"/>
              <a:buAutoNum type="arabicPeriod"/>
            </a:pPr>
            <a:r>
              <a:rPr lang="en-US" sz="3600" dirty="0">
                <a:solidFill>
                  <a:srgbClr val="0D0D0D"/>
                </a:solidFill>
              </a:rPr>
              <a:t>/</a:t>
            </a:r>
            <a:r>
              <a:rPr lang="en-US" sz="3600" dirty="0" err="1">
                <a:solidFill>
                  <a:srgbClr val="0D0D0D"/>
                </a:solidFill>
              </a:rPr>
              <a:t>ʃi</a:t>
            </a:r>
            <a:r>
              <a:rPr lang="en-US" sz="3600" dirty="0">
                <a:solidFill>
                  <a:srgbClr val="0D0D0D"/>
                </a:solidFill>
              </a:rPr>
              <a:t>ː </a:t>
            </a:r>
            <a:r>
              <a:rPr lang="en-US" sz="3600" dirty="0" err="1">
                <a:solidFill>
                  <a:srgbClr val="0D0D0D"/>
                </a:solidFill>
              </a:rPr>
              <a:t>həz</a:t>
            </a:r>
            <a:r>
              <a:rPr lang="en-US" sz="3600" dirty="0">
                <a:solidFill>
                  <a:srgbClr val="0D0D0D"/>
                </a:solidFill>
              </a:rPr>
              <a:t> </a:t>
            </a:r>
            <a:r>
              <a:rPr lang="en-US" sz="3600" dirty="0" err="1">
                <a:solidFill>
                  <a:srgbClr val="0D0D0D"/>
                </a:solidFill>
              </a:rPr>
              <a:t>ɔːlˈredɪ</a:t>
            </a:r>
            <a:r>
              <a:rPr lang="en-US" sz="3600" dirty="0">
                <a:solidFill>
                  <a:srgbClr val="0D0D0D"/>
                </a:solidFill>
              </a:rPr>
              <a:t> </a:t>
            </a:r>
            <a:r>
              <a:rPr lang="en-US" sz="3600" dirty="0" err="1">
                <a:solidFill>
                  <a:srgbClr val="0D0D0D"/>
                </a:solidFill>
              </a:rPr>
              <a:t>əˈraɪvd</a:t>
            </a:r>
            <a:r>
              <a:rPr lang="en-US" sz="3600" dirty="0">
                <a:solidFill>
                  <a:srgbClr val="0D0D0D"/>
                </a:solidFill>
              </a:rPr>
              <a:t>/</a:t>
            </a:r>
          </a:p>
          <a:p>
            <a:endParaRPr lang="en-US" sz="3600" dirty="0">
              <a:solidFill>
                <a:srgbClr val="0D0D0D"/>
              </a:solidFill>
            </a:endParaRPr>
          </a:p>
        </p:txBody>
      </p:sp>
      <p:pic>
        <p:nvPicPr>
          <p:cNvPr id="2" name="Picture 1">
            <a:extLst>
              <a:ext uri="{FF2B5EF4-FFF2-40B4-BE49-F238E27FC236}">
                <a16:creationId xmlns:a16="http://schemas.microsoft.com/office/drawing/2014/main" id="{A13D06D9-554B-9ECF-C469-AC05005D0860}"/>
              </a:ext>
            </a:extLst>
          </p:cNvPr>
          <p:cNvPicPr>
            <a:picLocks noChangeAspect="1"/>
          </p:cNvPicPr>
          <p:nvPr/>
        </p:nvPicPr>
        <p:blipFill>
          <a:blip r:embed="rId2"/>
          <a:stretch>
            <a:fillRect/>
          </a:stretch>
        </p:blipFill>
        <p:spPr>
          <a:xfrm>
            <a:off x="0" y="1638299"/>
            <a:ext cx="5327351" cy="2952909"/>
          </a:xfrm>
          <a:prstGeom prst="rect">
            <a:avLst/>
          </a:prstGeom>
        </p:spPr>
      </p:pic>
    </p:spTree>
    <p:extLst>
      <p:ext uri="{BB962C8B-B14F-4D97-AF65-F5344CB8AC3E}">
        <p14:creationId xmlns:p14="http://schemas.microsoft.com/office/powerpoint/2010/main" val="484634674"/>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A5399D-00C5-5D01-9A9D-550D67502D5B}"/>
              </a:ext>
            </a:extLst>
          </p:cNvPr>
          <p:cNvSpPr txBox="1"/>
          <p:nvPr/>
        </p:nvSpPr>
        <p:spPr>
          <a:xfrm>
            <a:off x="1557584" y="317569"/>
            <a:ext cx="2212181" cy="1045223"/>
          </a:xfrm>
          <a:prstGeom prst="rect">
            <a:avLst/>
          </a:prstGeom>
          <a:noFill/>
        </p:spPr>
        <p:txBody>
          <a:bodyPr wrap="square">
            <a:spAutoFit/>
          </a:bodyPr>
          <a:lstStyle/>
          <a:p>
            <a:pPr>
              <a:lnSpc>
                <a:spcPct val="200000"/>
              </a:lnSpc>
            </a:pPr>
            <a:r>
              <a:rPr lang="en-US" sz="3600" dirty="0">
                <a:highlight>
                  <a:srgbClr val="FFFF00"/>
                </a:highlight>
              </a:rPr>
              <a:t>Answers   </a:t>
            </a:r>
          </a:p>
        </p:txBody>
      </p:sp>
      <p:pic>
        <p:nvPicPr>
          <p:cNvPr id="3" name="Picture 2">
            <a:extLst>
              <a:ext uri="{FF2B5EF4-FFF2-40B4-BE49-F238E27FC236}">
                <a16:creationId xmlns:a16="http://schemas.microsoft.com/office/drawing/2014/main" id="{D5541EB4-447E-34A2-3D71-12482F1FE762}"/>
              </a:ext>
            </a:extLst>
          </p:cNvPr>
          <p:cNvPicPr>
            <a:picLocks noChangeAspect="1"/>
          </p:cNvPicPr>
          <p:nvPr/>
        </p:nvPicPr>
        <p:blipFill>
          <a:blip r:embed="rId2"/>
          <a:stretch>
            <a:fillRect/>
          </a:stretch>
        </p:blipFill>
        <p:spPr>
          <a:xfrm>
            <a:off x="0" y="1638299"/>
            <a:ext cx="5327351" cy="2952909"/>
          </a:xfrm>
          <a:prstGeom prst="rect">
            <a:avLst/>
          </a:prstGeom>
        </p:spPr>
      </p:pic>
      <p:sp>
        <p:nvSpPr>
          <p:cNvPr id="4" name="TextBox 3">
            <a:extLst>
              <a:ext uri="{FF2B5EF4-FFF2-40B4-BE49-F238E27FC236}">
                <a16:creationId xmlns:a16="http://schemas.microsoft.com/office/drawing/2014/main" id="{6350F56C-2C40-4C2C-4E95-F11D763E2881}"/>
              </a:ext>
            </a:extLst>
          </p:cNvPr>
          <p:cNvSpPr txBox="1"/>
          <p:nvPr/>
        </p:nvSpPr>
        <p:spPr>
          <a:xfrm>
            <a:off x="6096000" y="612844"/>
            <a:ext cx="6095999" cy="6186309"/>
          </a:xfrm>
          <a:prstGeom prst="rect">
            <a:avLst/>
          </a:prstGeom>
          <a:noFill/>
        </p:spPr>
        <p:txBody>
          <a:bodyPr wrap="square" rtlCol="0">
            <a:spAutoFit/>
          </a:bodyPr>
          <a:lstStyle/>
          <a:p>
            <a:pPr>
              <a:buFont typeface="+mj-lt"/>
              <a:buAutoNum type="arabicPeriod"/>
            </a:pPr>
            <a:r>
              <a:rPr lang="en-US" sz="3600" dirty="0">
                <a:solidFill>
                  <a:srgbClr val="0D0D0D"/>
                </a:solidFill>
              </a:rPr>
              <a:t>/</a:t>
            </a:r>
            <a:r>
              <a:rPr lang="en-US" sz="3600" dirty="0" err="1">
                <a:solidFill>
                  <a:srgbClr val="0D0D0D"/>
                </a:solidFill>
              </a:rPr>
              <a:t>haʊ</a:t>
            </a:r>
            <a:r>
              <a:rPr lang="en-US" sz="3600" dirty="0">
                <a:solidFill>
                  <a:srgbClr val="0D0D0D"/>
                </a:solidFill>
              </a:rPr>
              <a:t> </a:t>
            </a:r>
            <a:r>
              <a:rPr lang="en-US" sz="3600" dirty="0" err="1">
                <a:solidFill>
                  <a:srgbClr val="0D0D0D"/>
                </a:solidFill>
              </a:rPr>
              <a:t>əʊld</a:t>
            </a:r>
            <a:r>
              <a:rPr lang="en-US" sz="3600" dirty="0">
                <a:solidFill>
                  <a:srgbClr val="0D0D0D"/>
                </a:solidFill>
              </a:rPr>
              <a:t> ə </a:t>
            </a:r>
            <a:r>
              <a:rPr lang="en-US" sz="3600" dirty="0" err="1">
                <a:solidFill>
                  <a:srgbClr val="0D0D0D"/>
                </a:solidFill>
              </a:rPr>
              <a:t>jʊ</a:t>
            </a:r>
            <a:r>
              <a:rPr lang="en-US" sz="3600" dirty="0">
                <a:solidFill>
                  <a:srgbClr val="0D0D0D"/>
                </a:solidFill>
              </a:rPr>
              <a:t>/?</a:t>
            </a:r>
          </a:p>
          <a:p>
            <a:r>
              <a:rPr lang="en-US" sz="3600" dirty="0">
                <a:solidFill>
                  <a:srgbClr val="FF0000"/>
                </a:solidFill>
              </a:rPr>
              <a:t>How old are you?</a:t>
            </a:r>
          </a:p>
          <a:p>
            <a:r>
              <a:rPr lang="en-US" sz="3600" dirty="0">
                <a:solidFill>
                  <a:srgbClr val="0D0D0D"/>
                </a:solidFill>
              </a:rPr>
              <a:t>2./</a:t>
            </a:r>
            <a:r>
              <a:rPr lang="en-US" sz="3600" dirty="0" err="1">
                <a:solidFill>
                  <a:srgbClr val="0D0D0D"/>
                </a:solidFill>
              </a:rPr>
              <a:t>ʃi</a:t>
            </a:r>
            <a:r>
              <a:rPr lang="en-US" sz="3600" dirty="0">
                <a:solidFill>
                  <a:srgbClr val="0D0D0D"/>
                </a:solidFill>
              </a:rPr>
              <a:t>ː </a:t>
            </a:r>
            <a:r>
              <a:rPr lang="en-US" sz="3600" dirty="0" err="1">
                <a:solidFill>
                  <a:srgbClr val="0D0D0D"/>
                </a:solidFill>
              </a:rPr>
              <a:t>ɪz</a:t>
            </a:r>
            <a:r>
              <a:rPr lang="en-US" sz="3600" dirty="0">
                <a:solidFill>
                  <a:srgbClr val="0D0D0D"/>
                </a:solidFill>
              </a:rPr>
              <a:t> </a:t>
            </a:r>
            <a:r>
              <a:rPr lang="en-US" sz="3600" dirty="0" err="1">
                <a:solidFill>
                  <a:srgbClr val="0D0D0D"/>
                </a:solidFill>
              </a:rPr>
              <a:t>maɪ</a:t>
            </a:r>
            <a:r>
              <a:rPr lang="en-US" sz="3600" dirty="0">
                <a:solidFill>
                  <a:srgbClr val="0D0D0D"/>
                </a:solidFill>
              </a:rPr>
              <a:t> ˈ</a:t>
            </a:r>
            <a:r>
              <a:rPr lang="en-US" sz="3600" dirty="0" err="1">
                <a:solidFill>
                  <a:srgbClr val="0D0D0D"/>
                </a:solidFill>
              </a:rPr>
              <a:t>sɪstə</a:t>
            </a:r>
            <a:r>
              <a:rPr lang="en-US" sz="3600" dirty="0">
                <a:solidFill>
                  <a:srgbClr val="0D0D0D"/>
                </a:solidFill>
              </a:rPr>
              <a:t>/</a:t>
            </a:r>
          </a:p>
          <a:p>
            <a:r>
              <a:rPr lang="en-US" sz="3600" dirty="0">
                <a:solidFill>
                  <a:srgbClr val="FF0000"/>
                </a:solidFill>
              </a:rPr>
              <a:t>She is my sister.</a:t>
            </a:r>
            <a:endParaRPr lang="en-US" sz="3600" dirty="0">
              <a:solidFill>
                <a:srgbClr val="0D0D0D"/>
              </a:solidFill>
            </a:endParaRPr>
          </a:p>
          <a:p>
            <a:r>
              <a:rPr lang="en-US" sz="3600" dirty="0">
                <a:solidFill>
                  <a:srgbClr val="0D0D0D"/>
                </a:solidFill>
              </a:rPr>
              <a:t>3./duː </a:t>
            </a:r>
            <a:r>
              <a:rPr lang="en-US" sz="3600" dirty="0" err="1">
                <a:solidFill>
                  <a:srgbClr val="0D0D0D"/>
                </a:solidFill>
              </a:rPr>
              <a:t>jʊ</a:t>
            </a:r>
            <a:r>
              <a:rPr lang="en-US" sz="3600" dirty="0">
                <a:solidFill>
                  <a:srgbClr val="0D0D0D"/>
                </a:solidFill>
              </a:rPr>
              <a:t> </a:t>
            </a:r>
            <a:r>
              <a:rPr lang="en-US" sz="3600" dirty="0" err="1">
                <a:solidFill>
                  <a:srgbClr val="0D0D0D"/>
                </a:solidFill>
              </a:rPr>
              <a:t>spiːk</a:t>
            </a:r>
            <a:r>
              <a:rPr lang="en-US" sz="3600" dirty="0">
                <a:solidFill>
                  <a:srgbClr val="0D0D0D"/>
                </a:solidFill>
              </a:rPr>
              <a:t> ˈ</a:t>
            </a:r>
            <a:r>
              <a:rPr lang="en-US" sz="3600" dirty="0" err="1">
                <a:solidFill>
                  <a:srgbClr val="0D0D0D"/>
                </a:solidFill>
              </a:rPr>
              <a:t>ɪŋglɪʃ</a:t>
            </a:r>
            <a:r>
              <a:rPr lang="en-US" sz="3600" dirty="0">
                <a:solidFill>
                  <a:srgbClr val="0D0D0D"/>
                </a:solidFill>
              </a:rPr>
              <a:t>/?</a:t>
            </a:r>
          </a:p>
          <a:p>
            <a:r>
              <a:rPr lang="en-US" sz="3600" dirty="0">
                <a:solidFill>
                  <a:srgbClr val="FF0000"/>
                </a:solidFill>
              </a:rPr>
              <a:t>Do you speak English?</a:t>
            </a:r>
          </a:p>
          <a:p>
            <a:r>
              <a:rPr lang="en-US" sz="3600" dirty="0">
                <a:solidFill>
                  <a:srgbClr val="0D0D0D"/>
                </a:solidFill>
              </a:rPr>
              <a:t>4./</a:t>
            </a:r>
            <a:r>
              <a:rPr lang="en-US" sz="3600" dirty="0" err="1">
                <a:solidFill>
                  <a:srgbClr val="0D0D0D"/>
                </a:solidFill>
              </a:rPr>
              <a:t>maɪ</a:t>
            </a:r>
            <a:r>
              <a:rPr lang="en-US" sz="3600" dirty="0">
                <a:solidFill>
                  <a:srgbClr val="0D0D0D"/>
                </a:solidFill>
              </a:rPr>
              <a:t> </a:t>
            </a:r>
            <a:r>
              <a:rPr lang="en-US" sz="3600" dirty="0" err="1">
                <a:solidFill>
                  <a:srgbClr val="0D0D0D"/>
                </a:solidFill>
              </a:rPr>
              <a:t>dæd</a:t>
            </a:r>
            <a:r>
              <a:rPr lang="en-US" sz="3600" dirty="0">
                <a:solidFill>
                  <a:srgbClr val="0D0D0D"/>
                </a:solidFill>
              </a:rPr>
              <a:t> ˈ</a:t>
            </a:r>
            <a:r>
              <a:rPr lang="en-US" sz="3600" dirty="0" err="1">
                <a:solidFill>
                  <a:srgbClr val="0D0D0D"/>
                </a:solidFill>
              </a:rPr>
              <a:t>wɔːtəd</a:t>
            </a:r>
            <a:r>
              <a:rPr lang="en-US" sz="3600" dirty="0">
                <a:solidFill>
                  <a:srgbClr val="0D0D0D"/>
                </a:solidFill>
              </a:rPr>
              <a:t> </a:t>
            </a:r>
            <a:r>
              <a:rPr lang="en-US" sz="3600" dirty="0" err="1">
                <a:solidFill>
                  <a:srgbClr val="0D0D0D"/>
                </a:solidFill>
              </a:rPr>
              <a:t>ðə</a:t>
            </a:r>
            <a:r>
              <a:rPr lang="en-US" sz="3600" dirty="0">
                <a:solidFill>
                  <a:srgbClr val="0D0D0D"/>
                </a:solidFill>
              </a:rPr>
              <a:t> </a:t>
            </a:r>
            <a:r>
              <a:rPr lang="en-US" sz="3600" dirty="0" err="1">
                <a:solidFill>
                  <a:srgbClr val="0D0D0D"/>
                </a:solidFill>
              </a:rPr>
              <a:t>plɑːnts</a:t>
            </a:r>
            <a:r>
              <a:rPr lang="en-US" sz="3600" dirty="0">
                <a:solidFill>
                  <a:srgbClr val="0D0D0D"/>
                </a:solidFill>
              </a:rPr>
              <a:t>/</a:t>
            </a:r>
          </a:p>
          <a:p>
            <a:r>
              <a:rPr lang="en-US" sz="3600" dirty="0">
                <a:solidFill>
                  <a:srgbClr val="FF0000"/>
                </a:solidFill>
              </a:rPr>
              <a:t>My dad watered the plants.</a:t>
            </a:r>
          </a:p>
          <a:p>
            <a:r>
              <a:rPr lang="en-US" sz="3600" dirty="0">
                <a:solidFill>
                  <a:srgbClr val="0D0D0D"/>
                </a:solidFill>
              </a:rPr>
              <a:t>5./</a:t>
            </a:r>
            <a:r>
              <a:rPr lang="en-US" sz="3600" dirty="0" err="1">
                <a:solidFill>
                  <a:srgbClr val="0D0D0D"/>
                </a:solidFill>
              </a:rPr>
              <a:t>kæn</a:t>
            </a:r>
            <a:r>
              <a:rPr lang="en-US" sz="3600" dirty="0">
                <a:solidFill>
                  <a:srgbClr val="0D0D0D"/>
                </a:solidFill>
              </a:rPr>
              <a:t> </a:t>
            </a:r>
            <a:r>
              <a:rPr lang="en-US" sz="3600" dirty="0" err="1">
                <a:solidFill>
                  <a:srgbClr val="0D0D0D"/>
                </a:solidFill>
              </a:rPr>
              <a:t>jʊ</a:t>
            </a:r>
            <a:r>
              <a:rPr lang="en-US" sz="3600" dirty="0">
                <a:solidFill>
                  <a:srgbClr val="0D0D0D"/>
                </a:solidFill>
              </a:rPr>
              <a:t> </a:t>
            </a:r>
            <a:r>
              <a:rPr lang="en-US" sz="3600" dirty="0" err="1">
                <a:solidFill>
                  <a:srgbClr val="0D0D0D"/>
                </a:solidFill>
              </a:rPr>
              <a:t>draɪv</a:t>
            </a:r>
            <a:r>
              <a:rPr lang="en-US" sz="3600" dirty="0">
                <a:solidFill>
                  <a:srgbClr val="0D0D0D"/>
                </a:solidFill>
              </a:rPr>
              <a:t> ə </a:t>
            </a:r>
            <a:r>
              <a:rPr lang="en-US" sz="3600" dirty="0" err="1">
                <a:solidFill>
                  <a:srgbClr val="0D0D0D"/>
                </a:solidFill>
              </a:rPr>
              <a:t>kɑ</a:t>
            </a:r>
            <a:r>
              <a:rPr lang="en-US" sz="3600" dirty="0">
                <a:solidFill>
                  <a:srgbClr val="0D0D0D"/>
                </a:solidFill>
              </a:rPr>
              <a:t>ː/?</a:t>
            </a:r>
          </a:p>
          <a:p>
            <a:r>
              <a:rPr lang="en-US" sz="3600" dirty="0">
                <a:solidFill>
                  <a:srgbClr val="FF0000"/>
                </a:solidFill>
              </a:rPr>
              <a:t>Can you drive a car?</a:t>
            </a:r>
          </a:p>
          <a:p>
            <a:endParaRPr lang="en-US" sz="3600" dirty="0">
              <a:solidFill>
                <a:srgbClr val="0D0D0D"/>
              </a:solidFill>
            </a:endParaRPr>
          </a:p>
        </p:txBody>
      </p:sp>
    </p:spTree>
    <p:extLst>
      <p:ext uri="{BB962C8B-B14F-4D97-AF65-F5344CB8AC3E}">
        <p14:creationId xmlns:p14="http://schemas.microsoft.com/office/powerpoint/2010/main" val="3441436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A5399D-00C5-5D01-9A9D-550D67502D5B}"/>
              </a:ext>
            </a:extLst>
          </p:cNvPr>
          <p:cNvSpPr txBox="1"/>
          <p:nvPr/>
        </p:nvSpPr>
        <p:spPr>
          <a:xfrm>
            <a:off x="1557584" y="317569"/>
            <a:ext cx="2212181" cy="1045223"/>
          </a:xfrm>
          <a:prstGeom prst="rect">
            <a:avLst/>
          </a:prstGeom>
          <a:noFill/>
        </p:spPr>
        <p:txBody>
          <a:bodyPr wrap="square">
            <a:spAutoFit/>
          </a:bodyPr>
          <a:lstStyle/>
          <a:p>
            <a:pPr>
              <a:lnSpc>
                <a:spcPct val="200000"/>
              </a:lnSpc>
            </a:pPr>
            <a:r>
              <a:rPr lang="en-US" sz="3600" dirty="0">
                <a:highlight>
                  <a:srgbClr val="FFFF00"/>
                </a:highlight>
              </a:rPr>
              <a:t>Answers   </a:t>
            </a:r>
          </a:p>
        </p:txBody>
      </p:sp>
      <p:pic>
        <p:nvPicPr>
          <p:cNvPr id="3" name="Picture 2">
            <a:extLst>
              <a:ext uri="{FF2B5EF4-FFF2-40B4-BE49-F238E27FC236}">
                <a16:creationId xmlns:a16="http://schemas.microsoft.com/office/drawing/2014/main" id="{D5541EB4-447E-34A2-3D71-12482F1FE762}"/>
              </a:ext>
            </a:extLst>
          </p:cNvPr>
          <p:cNvPicPr>
            <a:picLocks noChangeAspect="1"/>
          </p:cNvPicPr>
          <p:nvPr/>
        </p:nvPicPr>
        <p:blipFill>
          <a:blip r:embed="rId2"/>
          <a:stretch>
            <a:fillRect/>
          </a:stretch>
        </p:blipFill>
        <p:spPr>
          <a:xfrm>
            <a:off x="0" y="1638299"/>
            <a:ext cx="5327351" cy="2952909"/>
          </a:xfrm>
          <a:prstGeom prst="rect">
            <a:avLst/>
          </a:prstGeom>
        </p:spPr>
      </p:pic>
      <p:sp>
        <p:nvSpPr>
          <p:cNvPr id="4" name="TextBox 3">
            <a:extLst>
              <a:ext uri="{FF2B5EF4-FFF2-40B4-BE49-F238E27FC236}">
                <a16:creationId xmlns:a16="http://schemas.microsoft.com/office/drawing/2014/main" id="{6350F56C-2C40-4C2C-4E95-F11D763E2881}"/>
              </a:ext>
            </a:extLst>
          </p:cNvPr>
          <p:cNvSpPr txBox="1"/>
          <p:nvPr/>
        </p:nvSpPr>
        <p:spPr>
          <a:xfrm>
            <a:off x="6096000" y="612844"/>
            <a:ext cx="6095999" cy="6186309"/>
          </a:xfrm>
          <a:prstGeom prst="rect">
            <a:avLst/>
          </a:prstGeom>
          <a:noFill/>
        </p:spPr>
        <p:txBody>
          <a:bodyPr wrap="square" rtlCol="0">
            <a:spAutoFit/>
          </a:bodyPr>
          <a:lstStyle/>
          <a:p>
            <a:r>
              <a:rPr lang="en-US" sz="3600" dirty="0">
                <a:solidFill>
                  <a:srgbClr val="0D0D0D"/>
                </a:solidFill>
              </a:rPr>
              <a:t>6./</a:t>
            </a:r>
            <a:r>
              <a:rPr lang="en-US" sz="3600" dirty="0" err="1">
                <a:solidFill>
                  <a:srgbClr val="0D0D0D"/>
                </a:solidFill>
              </a:rPr>
              <a:t>ðə</a:t>
            </a:r>
            <a:r>
              <a:rPr lang="en-US" sz="3600" dirty="0">
                <a:solidFill>
                  <a:srgbClr val="0D0D0D"/>
                </a:solidFill>
              </a:rPr>
              <a:t> ˈ</a:t>
            </a:r>
            <a:r>
              <a:rPr lang="en-US" sz="3600" dirty="0" err="1">
                <a:solidFill>
                  <a:srgbClr val="0D0D0D"/>
                </a:solidFill>
              </a:rPr>
              <a:t>beɪbɪ</a:t>
            </a:r>
            <a:r>
              <a:rPr lang="en-US" sz="3600" dirty="0">
                <a:solidFill>
                  <a:srgbClr val="0D0D0D"/>
                </a:solidFill>
              </a:rPr>
              <a:t> </a:t>
            </a:r>
            <a:r>
              <a:rPr lang="en-US" sz="3600" dirty="0" err="1">
                <a:solidFill>
                  <a:srgbClr val="0D0D0D"/>
                </a:solidFill>
              </a:rPr>
              <a:t>wəz</a:t>
            </a:r>
            <a:r>
              <a:rPr lang="en-US" sz="3600" dirty="0">
                <a:solidFill>
                  <a:srgbClr val="0D0D0D"/>
                </a:solidFill>
              </a:rPr>
              <a:t> </a:t>
            </a:r>
            <a:r>
              <a:rPr lang="en-US" sz="3600" dirty="0" err="1">
                <a:solidFill>
                  <a:srgbClr val="0D0D0D"/>
                </a:solidFill>
              </a:rPr>
              <a:t>stɪl</a:t>
            </a:r>
            <a:r>
              <a:rPr lang="en-US" sz="3600" dirty="0">
                <a:solidFill>
                  <a:srgbClr val="0D0D0D"/>
                </a:solidFill>
              </a:rPr>
              <a:t> ˈ</a:t>
            </a:r>
            <a:r>
              <a:rPr lang="en-US" sz="3600" dirty="0" err="1">
                <a:solidFill>
                  <a:srgbClr val="0D0D0D"/>
                </a:solidFill>
              </a:rPr>
              <a:t>sliːpɪŋ</a:t>
            </a:r>
            <a:r>
              <a:rPr lang="en-US" sz="3600" dirty="0">
                <a:solidFill>
                  <a:srgbClr val="0D0D0D"/>
                </a:solidFill>
              </a:rPr>
              <a:t>/</a:t>
            </a:r>
          </a:p>
          <a:p>
            <a:r>
              <a:rPr lang="en-US" sz="3600" dirty="0">
                <a:solidFill>
                  <a:srgbClr val="FF0000"/>
                </a:solidFill>
              </a:rPr>
              <a:t>The baby was still sleeping.</a:t>
            </a:r>
          </a:p>
          <a:p>
            <a:r>
              <a:rPr lang="en-US" sz="3600" dirty="0">
                <a:solidFill>
                  <a:srgbClr val="0D0D0D"/>
                </a:solidFill>
              </a:rPr>
              <a:t>7./</a:t>
            </a:r>
            <a:r>
              <a:rPr lang="en-US" sz="3600" dirty="0" err="1">
                <a:solidFill>
                  <a:srgbClr val="0D0D0D"/>
                </a:solidFill>
              </a:rPr>
              <a:t>maɪ</a:t>
            </a:r>
            <a:r>
              <a:rPr lang="en-US" sz="3600" dirty="0">
                <a:solidFill>
                  <a:srgbClr val="0D0D0D"/>
                </a:solidFill>
              </a:rPr>
              <a:t> ˈ</a:t>
            </a:r>
            <a:r>
              <a:rPr lang="en-US" sz="3600" dirty="0" err="1">
                <a:solidFill>
                  <a:srgbClr val="0D0D0D"/>
                </a:solidFill>
              </a:rPr>
              <a:t>feɪvərɪt</a:t>
            </a:r>
            <a:r>
              <a:rPr lang="en-US" sz="3600" dirty="0">
                <a:solidFill>
                  <a:srgbClr val="0D0D0D"/>
                </a:solidFill>
              </a:rPr>
              <a:t> ˈ</a:t>
            </a:r>
            <a:r>
              <a:rPr lang="en-US" sz="3600" dirty="0" err="1">
                <a:solidFill>
                  <a:srgbClr val="0D0D0D"/>
                </a:solidFill>
              </a:rPr>
              <a:t>kʌlə</a:t>
            </a:r>
            <a:r>
              <a:rPr lang="en-US" sz="3600" dirty="0">
                <a:solidFill>
                  <a:srgbClr val="0D0D0D"/>
                </a:solidFill>
              </a:rPr>
              <a:t> </a:t>
            </a:r>
            <a:r>
              <a:rPr lang="en-US" sz="3600" dirty="0" err="1">
                <a:solidFill>
                  <a:srgbClr val="0D0D0D"/>
                </a:solidFill>
              </a:rPr>
              <a:t>ɪz</a:t>
            </a:r>
            <a:r>
              <a:rPr lang="en-US" sz="3600" dirty="0">
                <a:solidFill>
                  <a:srgbClr val="0D0D0D"/>
                </a:solidFill>
              </a:rPr>
              <a:t> </a:t>
            </a:r>
            <a:r>
              <a:rPr lang="en-US" sz="3600" dirty="0" err="1">
                <a:solidFill>
                  <a:srgbClr val="0D0D0D"/>
                </a:solidFill>
              </a:rPr>
              <a:t>blu</a:t>
            </a:r>
            <a:r>
              <a:rPr lang="en-US" sz="3600" dirty="0">
                <a:solidFill>
                  <a:srgbClr val="0D0D0D"/>
                </a:solidFill>
              </a:rPr>
              <a:t>ː/</a:t>
            </a:r>
          </a:p>
          <a:p>
            <a:r>
              <a:rPr lang="en-US" sz="3600" dirty="0">
                <a:solidFill>
                  <a:srgbClr val="FF0000"/>
                </a:solidFill>
              </a:rPr>
              <a:t>My favorite color is blue.</a:t>
            </a:r>
          </a:p>
          <a:p>
            <a:r>
              <a:rPr lang="en-US" sz="3600" dirty="0">
                <a:solidFill>
                  <a:srgbClr val="0D0D0D"/>
                </a:solidFill>
              </a:rPr>
              <a:t>8./</a:t>
            </a:r>
            <a:r>
              <a:rPr lang="en-US" sz="3600" dirty="0" err="1">
                <a:solidFill>
                  <a:srgbClr val="0D0D0D"/>
                </a:solidFill>
              </a:rPr>
              <a:t>aɪ</a:t>
            </a:r>
            <a:r>
              <a:rPr lang="en-US" sz="3600" dirty="0">
                <a:solidFill>
                  <a:srgbClr val="0D0D0D"/>
                </a:solidFill>
              </a:rPr>
              <a:t> ˈ</a:t>
            </a:r>
            <a:r>
              <a:rPr lang="en-US" sz="3600" dirty="0" err="1">
                <a:solidFill>
                  <a:srgbClr val="0D0D0D"/>
                </a:solidFill>
              </a:rPr>
              <a:t>ɔːlwəz</a:t>
            </a:r>
            <a:r>
              <a:rPr lang="en-US" sz="3600" dirty="0">
                <a:solidFill>
                  <a:srgbClr val="0D0D0D"/>
                </a:solidFill>
              </a:rPr>
              <a:t> get </a:t>
            </a:r>
            <a:r>
              <a:rPr lang="en-US" sz="3600" dirty="0" err="1">
                <a:solidFill>
                  <a:srgbClr val="0D0D0D"/>
                </a:solidFill>
              </a:rPr>
              <a:t>ʌp</a:t>
            </a:r>
            <a:r>
              <a:rPr lang="en-US" sz="3600" dirty="0">
                <a:solidFill>
                  <a:srgbClr val="0D0D0D"/>
                </a:solidFill>
              </a:rPr>
              <a:t> ˈ</a:t>
            </a:r>
            <a:r>
              <a:rPr lang="en-US" sz="3600" dirty="0" err="1">
                <a:solidFill>
                  <a:srgbClr val="0D0D0D"/>
                </a:solidFill>
              </a:rPr>
              <a:t>ɜːlɪ</a:t>
            </a:r>
            <a:r>
              <a:rPr lang="en-US" sz="3600" dirty="0">
                <a:solidFill>
                  <a:srgbClr val="0D0D0D"/>
                </a:solidFill>
              </a:rPr>
              <a:t>/</a:t>
            </a:r>
          </a:p>
          <a:p>
            <a:r>
              <a:rPr lang="en-US" sz="3600" dirty="0">
                <a:solidFill>
                  <a:srgbClr val="FF0000"/>
                </a:solidFill>
              </a:rPr>
              <a:t>I always get up early.</a:t>
            </a:r>
          </a:p>
          <a:p>
            <a:r>
              <a:rPr lang="en-US" sz="3600" dirty="0">
                <a:solidFill>
                  <a:srgbClr val="0D0D0D"/>
                </a:solidFill>
              </a:rPr>
              <a:t>9./</a:t>
            </a:r>
            <a:r>
              <a:rPr lang="en-US" sz="3600" dirty="0" err="1">
                <a:solidFill>
                  <a:srgbClr val="0D0D0D"/>
                </a:solidFill>
              </a:rPr>
              <a:t>maɪ</a:t>
            </a:r>
            <a:r>
              <a:rPr lang="en-US" sz="3600" dirty="0">
                <a:solidFill>
                  <a:srgbClr val="0D0D0D"/>
                </a:solidFill>
              </a:rPr>
              <a:t> </a:t>
            </a:r>
            <a:r>
              <a:rPr lang="en-US" sz="3600" dirty="0" err="1">
                <a:solidFill>
                  <a:srgbClr val="0D0D0D"/>
                </a:solidFill>
              </a:rPr>
              <a:t>mʌm</a:t>
            </a:r>
            <a:r>
              <a:rPr lang="en-US" sz="3600" dirty="0">
                <a:solidFill>
                  <a:srgbClr val="0D0D0D"/>
                </a:solidFill>
              </a:rPr>
              <a:t> ˈ</a:t>
            </a:r>
            <a:r>
              <a:rPr lang="en-US" sz="3600" dirty="0" err="1">
                <a:solidFill>
                  <a:srgbClr val="0D0D0D"/>
                </a:solidFill>
              </a:rPr>
              <a:t>nevə</a:t>
            </a:r>
            <a:r>
              <a:rPr lang="en-US" sz="3600" dirty="0">
                <a:solidFill>
                  <a:srgbClr val="0D0D0D"/>
                </a:solidFill>
              </a:rPr>
              <a:t> ˈ</a:t>
            </a:r>
            <a:r>
              <a:rPr lang="en-US" sz="3600" dirty="0" err="1">
                <a:solidFill>
                  <a:srgbClr val="0D0D0D"/>
                </a:solidFill>
              </a:rPr>
              <a:t>dɑːnsɪz</a:t>
            </a:r>
            <a:r>
              <a:rPr lang="en-US" sz="3600" dirty="0">
                <a:solidFill>
                  <a:srgbClr val="0D0D0D"/>
                </a:solidFill>
              </a:rPr>
              <a:t>/</a:t>
            </a:r>
          </a:p>
          <a:p>
            <a:r>
              <a:rPr lang="en-US" sz="3600" dirty="0">
                <a:solidFill>
                  <a:srgbClr val="FF0000"/>
                </a:solidFill>
              </a:rPr>
              <a:t>My mom never dances.</a:t>
            </a:r>
          </a:p>
          <a:p>
            <a:r>
              <a:rPr lang="en-US" sz="3600" dirty="0">
                <a:solidFill>
                  <a:srgbClr val="0D0D0D"/>
                </a:solidFill>
              </a:rPr>
              <a:t>10./</a:t>
            </a:r>
            <a:r>
              <a:rPr lang="en-US" sz="3600" dirty="0" err="1">
                <a:solidFill>
                  <a:srgbClr val="0D0D0D"/>
                </a:solidFill>
              </a:rPr>
              <a:t>ʃi</a:t>
            </a:r>
            <a:r>
              <a:rPr lang="en-US" sz="3600" dirty="0">
                <a:solidFill>
                  <a:srgbClr val="0D0D0D"/>
                </a:solidFill>
              </a:rPr>
              <a:t>ː </a:t>
            </a:r>
            <a:r>
              <a:rPr lang="en-US" sz="3600" dirty="0" err="1">
                <a:solidFill>
                  <a:srgbClr val="0D0D0D"/>
                </a:solidFill>
              </a:rPr>
              <a:t>həz</a:t>
            </a:r>
            <a:r>
              <a:rPr lang="en-US" sz="3600" dirty="0">
                <a:solidFill>
                  <a:srgbClr val="0D0D0D"/>
                </a:solidFill>
              </a:rPr>
              <a:t> </a:t>
            </a:r>
            <a:r>
              <a:rPr lang="en-US" sz="3600" dirty="0" err="1">
                <a:solidFill>
                  <a:srgbClr val="0D0D0D"/>
                </a:solidFill>
              </a:rPr>
              <a:t>ɔːlˈredɪ</a:t>
            </a:r>
            <a:r>
              <a:rPr lang="en-US" sz="3600" dirty="0">
                <a:solidFill>
                  <a:srgbClr val="0D0D0D"/>
                </a:solidFill>
              </a:rPr>
              <a:t> </a:t>
            </a:r>
            <a:r>
              <a:rPr lang="en-US" sz="3600" dirty="0" err="1">
                <a:solidFill>
                  <a:srgbClr val="0D0D0D"/>
                </a:solidFill>
              </a:rPr>
              <a:t>əˈraɪvd</a:t>
            </a:r>
            <a:r>
              <a:rPr lang="en-US" sz="3600" dirty="0">
                <a:solidFill>
                  <a:srgbClr val="0D0D0D"/>
                </a:solidFill>
              </a:rPr>
              <a:t>/</a:t>
            </a:r>
          </a:p>
          <a:p>
            <a:r>
              <a:rPr lang="en-US" sz="3600" dirty="0">
                <a:solidFill>
                  <a:srgbClr val="FF0000"/>
                </a:solidFill>
              </a:rPr>
              <a:t>She has already arrived.</a:t>
            </a:r>
          </a:p>
          <a:p>
            <a:endParaRPr lang="en-US" sz="3600" dirty="0">
              <a:solidFill>
                <a:srgbClr val="0D0D0D"/>
              </a:solidFill>
            </a:endParaRPr>
          </a:p>
        </p:txBody>
      </p:sp>
    </p:spTree>
    <p:extLst>
      <p:ext uri="{BB962C8B-B14F-4D97-AF65-F5344CB8AC3E}">
        <p14:creationId xmlns:p14="http://schemas.microsoft.com/office/powerpoint/2010/main" val="17258226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TotalTime>
  <Words>1257</Words>
  <Application>Microsoft Office PowerPoint</Application>
  <PresentationFormat>Widescreen</PresentationFormat>
  <Paragraphs>147</Paragraphs>
  <Slides>44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680</cp:revision>
  <dcterms:created xsi:type="dcterms:W3CDTF">2023-02-01T04:45:54Z</dcterms:created>
  <dcterms:modified xsi:type="dcterms:W3CDTF">2024-05-27T02:23:32Z</dcterms:modified>
</cp:coreProperties>
</file>