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349" r:id="rId3"/>
    <p:sldId id="437" r:id="rId4"/>
    <p:sldId id="273" r:id="rId5"/>
    <p:sldId id="282" r:id="rId6"/>
    <p:sldId id="380" r:id="rId7"/>
    <p:sldId id="381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45" r:id="rId16"/>
    <p:sldId id="446" r:id="rId17"/>
    <p:sldId id="391" r:id="rId18"/>
    <p:sldId id="392" r:id="rId19"/>
    <p:sldId id="261" r:id="rId20"/>
    <p:sldId id="447" r:id="rId21"/>
    <p:sldId id="279" r:id="rId22"/>
    <p:sldId id="448" r:id="rId23"/>
    <p:sldId id="283" r:id="rId24"/>
    <p:sldId id="284" r:id="rId25"/>
    <p:sldId id="352" r:id="rId26"/>
    <p:sldId id="260" r:id="rId27"/>
    <p:sldId id="353" r:id="rId28"/>
    <p:sldId id="262" r:id="rId29"/>
    <p:sldId id="964" r:id="rId30"/>
    <p:sldId id="965" r:id="rId31"/>
    <p:sldId id="295" r:id="rId32"/>
    <p:sldId id="966" r:id="rId33"/>
    <p:sldId id="296" r:id="rId34"/>
    <p:sldId id="297" r:id="rId35"/>
    <p:sldId id="265" r:id="rId36"/>
    <p:sldId id="268" r:id="rId37"/>
    <p:sldId id="272" r:id="rId38"/>
    <p:sldId id="275" r:id="rId39"/>
    <p:sldId id="276" r:id="rId40"/>
    <p:sldId id="280" r:id="rId41"/>
    <p:sldId id="298" r:id="rId42"/>
    <p:sldId id="970" r:id="rId43"/>
    <p:sldId id="971" r:id="rId44"/>
    <p:sldId id="274" r:id="rId45"/>
    <p:sldId id="961" r:id="rId46"/>
    <p:sldId id="96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715FB-E5F2-46E5-9AD3-F733E8A45552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D7CBD-12F0-4002-924F-8A759440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58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11169-52AC-40D2-BFAD-38D3F3D34091}" type="slidenum">
              <a:rPr lang="el-GR" smtClean="0">
                <a:solidFill>
                  <a:prstClr val="black"/>
                </a:solidFill>
              </a:rPr>
              <a:pPr/>
              <a:t>26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25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9191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11169-52AC-40D2-BFAD-38D3F3D34091}" type="slidenum">
              <a:rPr lang="el-GR" smtClean="0">
                <a:solidFill>
                  <a:prstClr val="black"/>
                </a:solidFill>
              </a:rPr>
              <a:pPr/>
              <a:t>27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25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11169-52AC-40D2-BFAD-38D3F3D34091}" type="slidenum">
              <a:rPr lang="el-GR" smtClean="0">
                <a:solidFill>
                  <a:prstClr val="black"/>
                </a:solidFill>
              </a:rPr>
              <a:pPr/>
              <a:t>28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25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07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0726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5918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8F2F62-4CF9-42D3-9007-64AD2CA48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A6584B1-3F93-42B4-B92E-3EB446E62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B67BB4-7747-477B-BF6F-8C4203B81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A60C97A-0ACC-4A79-8E90-2CF673EAB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8633DE7-215E-4105-B69E-93840B37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14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06147E-8261-41ED-AE3B-2A5DFE5C8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3C9CA36-5B96-48B5-B162-6D61EDC87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AB62F18-9576-4B44-B5CE-F1E011FC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5A70240-FA95-4802-8700-AF8E8BA08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63384C-568B-4717-BF5D-C3E05823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7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50ADE58-1457-4286-A6EC-898DA1334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CD57303-1595-4AB8-A0C7-77838E113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D1FD089-CD3F-4CF0-B822-F6B01BF9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BCFF909-8849-414B-815A-D109F1EF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7A33FB4-21F2-4C96-81B2-15C408462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36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7B27-3A68-41C1-B681-579620D65A6B}" type="slidenum">
              <a:rPr lang="en-US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3935"/>
      </p:ext>
    </p:extLst>
  </p:cSld>
  <p:clrMapOvr>
    <a:masterClrMapping/>
  </p:clrMapOvr>
  <p:transition advClick="0">
    <p:blinds/>
    <p:sndAc>
      <p:stSnd>
        <p:snd r:embed="rId1" name="camera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0" name="Rounded Rectangle 9"/>
          <p:cNvSpPr/>
          <p:nvPr userDrawn="1"/>
        </p:nvSpPr>
        <p:spPr>
          <a:xfrm>
            <a:off x="87084" y="44625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94405" y="44625"/>
            <a:ext cx="12017829" cy="6692201"/>
          </a:xfrm>
          <a:prstGeom prst="roundRect">
            <a:avLst>
              <a:gd name="adj" fmla="val 4929"/>
            </a:avLst>
          </a:prstGeom>
          <a:solidFill>
            <a:srgbClr val="FFE07D">
              <a:alpha val="43137"/>
            </a:srgbClr>
          </a:solidFill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92550" y="6073864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539" y="6029822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741" y="6155132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 flipV="1">
            <a:off x="86539" y="781732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7850" y="751975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6730" y="86300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78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  <p:sndAc>
          <p:stSnd>
            <p:snd r:embed="rId1" name="camera.wav"/>
          </p:stSnd>
        </p:sndAc>
      </p:transition>
    </mc:Choice>
    <mc:Fallback xmlns="">
      <p:transition spd="slow" advClick="0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20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4CE29C-E90A-401F-8FE6-40F637EB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EB736B-DEF2-4541-B410-95F8E96A4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5A8364-DCB3-47D1-B609-E95B1F43C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447BB-5628-4AEA-AE18-0EDAE7FB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DABC409-5382-4CD5-93FB-4DD9282E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780415-FFE5-47A8-B89F-8697DC344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A018F5-FB2C-491E-BCBD-D1B117619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92EC76A-604E-4DDE-B028-46D577AAD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1FFB46-B1C5-4EF1-B0E9-EBF6FC501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DF9BAA-9704-4733-BE2D-3E389D38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38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9F2D52-2B36-4525-954B-8EABEEBC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F0C7142-BD5C-4430-98DB-D2F98594A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7B310-1318-4131-995C-EB421A23D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231CAE3-B821-4F0A-977D-2A8AA0834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7514BD-7091-4B34-8186-A7EC7BFC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492EFE-189C-4849-B46D-59FF0CD1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95E59E-513E-471A-A5D6-D2BCCE80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4C9FE8-0EE4-436C-BA43-034E0898B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64BF840-1E31-4A06-99FE-4E54216B1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E957211-B9B5-4B09-92EE-79798B767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28156B6-15EC-4EF0-8FC4-2EF0ED587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387357D-FC03-48A4-9FFB-92D941384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2A7DCA-2129-484E-8F5B-6399AE8B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7F0962C-1CE1-4FFE-87B2-83CC80047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3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B37FF4-118C-4A64-AEB7-3D4A82D9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12C2BA0-22F5-40FC-A72A-B385B4BDA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F7E8787-868E-4940-8929-5FBA35DD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107D6D8-6DA0-49E5-AC73-E64A0C7BC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8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94E64A1-B2C6-4384-911A-703E90E63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DC10223-B775-418B-AA5C-B579807B6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54E0A30-8E2A-4F97-922F-B87B451D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7C5140-F9F5-40EC-9967-CB3B4A52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74B0C7-4122-49ED-8F2E-ADC921772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8D6CF2C-FD1F-495D-9531-6B2887104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DD325EB-EE3D-4A59-B9A0-DF0EA9F9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F37649B-A5A7-4DAD-B70D-1623BC38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3E33F9E-746F-4792-ABEC-40F8AB4B3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3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38EFE8-BE33-4B27-BDB5-6829F115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BA27E06-0803-47E3-9A33-498FD3BD3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B18A800-67BE-4ED9-8630-15472007C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C4563A1-F62E-4AA7-B812-EECA0715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2E6599A-AC19-49EC-93A6-433F6890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FC2084-000F-4883-A63B-86398357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4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760C981-7EB6-4DE5-A4C9-1013F507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CDBA164-888E-400C-9C1F-110E1D605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E6100D8-BDCA-40DB-A2A0-FBCF92466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5BBEEA-B838-4B09-820B-D4C5594A6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9EB8E8-8DDB-4B8F-AD05-80EBE7813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8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hyperlink" Target="https://en.wikipedia.org/wiki/Template_talk:Academic_peer_reviewed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slide" Target="slide30.xml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slide" Target="slide29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audio" Target="NUL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audio" Target="NUL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audio" Target="NUL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549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5842000" y="1854201"/>
            <a:ext cx="5661280" cy="345440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continuous (QKHTTD)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577935" y="1854201"/>
            <a:ext cx="5079696" cy="345440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simple (HTĐ)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continuous (HTTD)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perfect (HTHT)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565829" y="1188007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5842180" y="1188007"/>
            <a:ext cx="566128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785029" y="375207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Quy tắc lùi thì của V</a:t>
            </a:r>
          </a:p>
        </p:txBody>
      </p:sp>
      <p:sp>
        <p:nvSpPr>
          <p:cNvPr id="34" name="Hình chữ nhật: Góc Tròn 19">
            <a:extLst>
              <a:ext uri="{FF2B5EF4-FFF2-40B4-BE49-F238E27FC236}">
                <a16:creationId xmlns:a16="http://schemas.microsoft.com/office/drawing/2014/main" id="{C457CD3A-E058-9571-9EA6-80638B0E6A00}"/>
              </a:ext>
            </a:extLst>
          </p:cNvPr>
          <p:cNvSpPr/>
          <p:nvPr/>
        </p:nvSpPr>
        <p:spPr>
          <a:xfrm>
            <a:off x="2438401" y="5511800"/>
            <a:ext cx="954664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21926">
              <a:spcAft>
                <a:spcPts val="800"/>
              </a:spcAft>
            </a:pP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He said “I always </a:t>
            </a:r>
            <a:r>
              <a:rPr lang="en-SG" sz="2667" u="sng">
                <a:solidFill>
                  <a:srgbClr val="C00000"/>
                </a:solidFill>
                <a:latin typeface="Arial" panose="020B0604020202020204" pitchFamily="34" charset="0"/>
              </a:rPr>
              <a:t>wear</a:t>
            </a: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 a cap”.</a:t>
            </a:r>
          </a:p>
          <a:p>
            <a:pPr marL="502945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</a:rPr>
              <a:t>He said he always </a:t>
            </a:r>
            <a:r>
              <a:rPr lang="en-SG" sz="2667" u="sng">
                <a:solidFill>
                  <a:srgbClr val="040C61"/>
                </a:solidFill>
                <a:latin typeface="Arial" panose="020B0604020202020204" pitchFamily="34" charset="0"/>
              </a:rPr>
              <a:t>wore</a:t>
            </a: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</a:rPr>
              <a:t> a cap.</a:t>
            </a:r>
          </a:p>
        </p:txBody>
      </p:sp>
      <p:sp>
        <p:nvSpPr>
          <p:cNvPr id="14" name="Hình chữ nhật: Góc Tròn 19">
            <a:extLst>
              <a:ext uri="{FF2B5EF4-FFF2-40B4-BE49-F238E27FC236}">
                <a16:creationId xmlns:a16="http://schemas.microsoft.com/office/drawing/2014/main" id="{CA329D04-AF3F-9E51-5916-0EEBDB1F3CFD}"/>
              </a:ext>
            </a:extLst>
          </p:cNvPr>
          <p:cNvSpPr/>
          <p:nvPr/>
        </p:nvSpPr>
        <p:spPr>
          <a:xfrm>
            <a:off x="914400" y="5367600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8B5A410A-12A9-39A5-75A7-FCC5300D6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1950008"/>
            <a:ext cx="1006851" cy="791881"/>
          </a:xfrm>
          <a:prstGeom prst="rect">
            <a:avLst/>
          </a:prstGeom>
          <a:effectLst>
            <a:glow rad="88900">
              <a:schemeClr val="accent5">
                <a:satMod val="175000"/>
                <a:alpha val="8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407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5842000" y="1854201"/>
            <a:ext cx="5661280" cy="345440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continuous (QKHTTD)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577935" y="1854201"/>
            <a:ext cx="5079696" cy="345440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simple (HTĐ)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continuous (HTTD)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perfect (HTHT)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565829" y="1188007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5842180" y="1188007"/>
            <a:ext cx="566128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785029" y="375207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Quy tắc lùi thì của V</a:t>
            </a:r>
          </a:p>
        </p:txBody>
      </p:sp>
      <p:sp>
        <p:nvSpPr>
          <p:cNvPr id="34" name="Hình chữ nhật: Góc Tròn 19">
            <a:extLst>
              <a:ext uri="{FF2B5EF4-FFF2-40B4-BE49-F238E27FC236}">
                <a16:creationId xmlns:a16="http://schemas.microsoft.com/office/drawing/2014/main" id="{C457CD3A-E058-9571-9EA6-80638B0E6A00}"/>
              </a:ext>
            </a:extLst>
          </p:cNvPr>
          <p:cNvSpPr/>
          <p:nvPr/>
        </p:nvSpPr>
        <p:spPr>
          <a:xfrm>
            <a:off x="2438401" y="5511800"/>
            <a:ext cx="954664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21926">
              <a:spcAft>
                <a:spcPts val="800"/>
              </a:spcAft>
            </a:pP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She said “I </a:t>
            </a:r>
            <a:r>
              <a:rPr lang="en-SG" sz="2667" u="sng">
                <a:solidFill>
                  <a:srgbClr val="C00000"/>
                </a:solidFill>
                <a:latin typeface="Arial" panose="020B0604020202020204" pitchFamily="34" charset="0"/>
              </a:rPr>
              <a:t>am looking</a:t>
            </a: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 for my keys”.</a:t>
            </a:r>
          </a:p>
          <a:p>
            <a:pPr marL="502945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said she </a:t>
            </a:r>
            <a:r>
              <a:rPr lang="en-SG" sz="2667" u="sng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looking</a:t>
            </a: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her keys.</a:t>
            </a:r>
          </a:p>
        </p:txBody>
      </p:sp>
      <p:sp>
        <p:nvSpPr>
          <p:cNvPr id="14" name="Hình chữ nhật: Góc Tròn 19">
            <a:extLst>
              <a:ext uri="{FF2B5EF4-FFF2-40B4-BE49-F238E27FC236}">
                <a16:creationId xmlns:a16="http://schemas.microsoft.com/office/drawing/2014/main" id="{CA329D04-AF3F-9E51-5916-0EEBDB1F3CFD}"/>
              </a:ext>
            </a:extLst>
          </p:cNvPr>
          <p:cNvSpPr/>
          <p:nvPr/>
        </p:nvSpPr>
        <p:spPr>
          <a:xfrm>
            <a:off x="914400" y="5367600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8B5A410A-12A9-39A5-75A7-FCC5300D6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997" y="2486447"/>
            <a:ext cx="1006851" cy="791881"/>
          </a:xfrm>
          <a:prstGeom prst="rect">
            <a:avLst/>
          </a:prstGeom>
          <a:effectLst>
            <a:glow rad="88900">
              <a:schemeClr val="accent5">
                <a:satMod val="175000"/>
                <a:alpha val="8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6681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5842000" y="1854201"/>
            <a:ext cx="5661280" cy="345440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continuous (QKHTTD)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577935" y="1854201"/>
            <a:ext cx="5079696" cy="345440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simple (HTĐ)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continuous (HTTD)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perfect (HTHT)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565829" y="1188007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5842180" y="1188007"/>
            <a:ext cx="566128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785029" y="375207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Quy tắc lùi thì của V</a:t>
            </a:r>
          </a:p>
        </p:txBody>
      </p:sp>
      <p:sp>
        <p:nvSpPr>
          <p:cNvPr id="34" name="Hình chữ nhật: Góc Tròn 19">
            <a:extLst>
              <a:ext uri="{FF2B5EF4-FFF2-40B4-BE49-F238E27FC236}">
                <a16:creationId xmlns:a16="http://schemas.microsoft.com/office/drawing/2014/main" id="{C457CD3A-E058-9571-9EA6-80638B0E6A00}"/>
              </a:ext>
            </a:extLst>
          </p:cNvPr>
          <p:cNvSpPr/>
          <p:nvPr/>
        </p:nvSpPr>
        <p:spPr>
          <a:xfrm>
            <a:off x="2438401" y="5511800"/>
            <a:ext cx="954664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21926">
              <a:spcAft>
                <a:spcPts val="800"/>
              </a:spcAft>
            </a:pP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She said “He </a:t>
            </a:r>
            <a:r>
              <a:rPr lang="en-SG" sz="2667" u="sng">
                <a:solidFill>
                  <a:srgbClr val="C00000"/>
                </a:solidFill>
                <a:latin typeface="Arial" panose="020B0604020202020204" pitchFamily="34" charset="0"/>
              </a:rPr>
              <a:t>has written</a:t>
            </a: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 three letters to her friend.</a:t>
            </a:r>
          </a:p>
          <a:p>
            <a:pPr marL="502945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said he </a:t>
            </a:r>
            <a:r>
              <a:rPr lang="en-SG" sz="2667" u="sng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written</a:t>
            </a: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three letters to her friend.</a:t>
            </a:r>
            <a:endParaRPr lang="en-SG" sz="2667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ình chữ nhật: Góc Tròn 19">
            <a:extLst>
              <a:ext uri="{FF2B5EF4-FFF2-40B4-BE49-F238E27FC236}">
                <a16:creationId xmlns:a16="http://schemas.microsoft.com/office/drawing/2014/main" id="{CA329D04-AF3F-9E51-5916-0EEBDB1F3CFD}"/>
              </a:ext>
            </a:extLst>
          </p:cNvPr>
          <p:cNvSpPr/>
          <p:nvPr/>
        </p:nvSpPr>
        <p:spPr>
          <a:xfrm>
            <a:off x="914400" y="5367600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8B5A410A-12A9-39A5-75A7-FCC5300D6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3033060"/>
            <a:ext cx="1006851" cy="791881"/>
          </a:xfrm>
          <a:prstGeom prst="rect">
            <a:avLst/>
          </a:prstGeom>
          <a:effectLst>
            <a:glow rad="88900">
              <a:schemeClr val="accent5">
                <a:satMod val="175000"/>
                <a:alpha val="8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0569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5842000" y="1854201"/>
            <a:ext cx="5661280" cy="345440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continuous (QKHTTD)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577935" y="1854201"/>
            <a:ext cx="5079696" cy="345440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simple (HTĐ)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continuous (HTTD)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perfect (HTHT)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565829" y="1188007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5842180" y="1188007"/>
            <a:ext cx="566128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785029" y="375207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Quy tắc lùi thì của V</a:t>
            </a:r>
          </a:p>
        </p:txBody>
      </p:sp>
      <p:sp>
        <p:nvSpPr>
          <p:cNvPr id="34" name="Hình chữ nhật: Góc Tròn 19">
            <a:extLst>
              <a:ext uri="{FF2B5EF4-FFF2-40B4-BE49-F238E27FC236}">
                <a16:creationId xmlns:a16="http://schemas.microsoft.com/office/drawing/2014/main" id="{C457CD3A-E058-9571-9EA6-80638B0E6A00}"/>
              </a:ext>
            </a:extLst>
          </p:cNvPr>
          <p:cNvSpPr/>
          <p:nvPr/>
        </p:nvSpPr>
        <p:spPr>
          <a:xfrm>
            <a:off x="1936317" y="5511800"/>
            <a:ext cx="954664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800"/>
              </a:spcAft>
            </a:pP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said: “My friend </a:t>
            </a:r>
            <a:r>
              <a:rPr lang="en-SG" sz="2667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gave</a:t>
            </a:r>
            <a:r>
              <a:rPr lang="en-SG" sz="2667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a bar of chocolate”.</a:t>
            </a:r>
          </a:p>
          <a:p>
            <a:pPr marL="502945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said that her friend </a:t>
            </a:r>
            <a:r>
              <a:rPr lang="en-SG" sz="2667" b="1" u="sng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given</a:t>
            </a:r>
            <a:r>
              <a:rPr lang="en-SG" sz="2667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a bar of chocolate.</a:t>
            </a:r>
            <a:endParaRPr lang="en-SG" sz="2667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ình chữ nhật: Góc Tròn 19">
            <a:extLst>
              <a:ext uri="{FF2B5EF4-FFF2-40B4-BE49-F238E27FC236}">
                <a16:creationId xmlns:a16="http://schemas.microsoft.com/office/drawing/2014/main" id="{CA329D04-AF3F-9E51-5916-0EEBDB1F3CFD}"/>
              </a:ext>
            </a:extLst>
          </p:cNvPr>
          <p:cNvSpPr/>
          <p:nvPr/>
        </p:nvSpPr>
        <p:spPr>
          <a:xfrm>
            <a:off x="914400" y="5367600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8B5A410A-12A9-39A5-75A7-FCC5300D6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3562351"/>
            <a:ext cx="1006851" cy="791881"/>
          </a:xfrm>
          <a:prstGeom prst="rect">
            <a:avLst/>
          </a:prstGeom>
          <a:effectLst>
            <a:glow rad="88900">
              <a:schemeClr val="accent5">
                <a:satMod val="175000"/>
                <a:alpha val="8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584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5842000" y="1854201"/>
            <a:ext cx="5661280" cy="345440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continuous (QKHTTD)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577935" y="1854201"/>
            <a:ext cx="5079696" cy="345440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simple (HTĐ)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continuous (HTTD)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perfect (HTHT)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565829" y="1188007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5842180" y="1188007"/>
            <a:ext cx="566128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785029" y="375207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Quy tắc lùi thì của V</a:t>
            </a:r>
          </a:p>
        </p:txBody>
      </p:sp>
      <p:sp>
        <p:nvSpPr>
          <p:cNvPr id="34" name="Hình chữ nhật: Góc Tròn 19">
            <a:extLst>
              <a:ext uri="{FF2B5EF4-FFF2-40B4-BE49-F238E27FC236}">
                <a16:creationId xmlns:a16="http://schemas.microsoft.com/office/drawing/2014/main" id="{C457CD3A-E058-9571-9EA6-80638B0E6A00}"/>
              </a:ext>
            </a:extLst>
          </p:cNvPr>
          <p:cNvSpPr/>
          <p:nvPr/>
        </p:nvSpPr>
        <p:spPr>
          <a:xfrm>
            <a:off x="1936317" y="5511800"/>
            <a:ext cx="1035728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800"/>
              </a:spcAft>
            </a:pP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“He </a:t>
            </a:r>
            <a:r>
              <a:rPr lang="en-SG" sz="2667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playing</a:t>
            </a: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football when I came”.</a:t>
            </a:r>
          </a:p>
          <a:p>
            <a:pPr marL="381019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said he </a:t>
            </a:r>
            <a:r>
              <a:rPr lang="en-SG" sz="2667" u="sng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been playing </a:t>
            </a: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 when she had come.</a:t>
            </a:r>
            <a:endParaRPr lang="en-SG" sz="2667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ình chữ nhật: Góc Tròn 19">
            <a:extLst>
              <a:ext uri="{FF2B5EF4-FFF2-40B4-BE49-F238E27FC236}">
                <a16:creationId xmlns:a16="http://schemas.microsoft.com/office/drawing/2014/main" id="{CA329D04-AF3F-9E51-5916-0EEBDB1F3CFD}"/>
              </a:ext>
            </a:extLst>
          </p:cNvPr>
          <p:cNvSpPr/>
          <p:nvPr/>
        </p:nvSpPr>
        <p:spPr>
          <a:xfrm>
            <a:off x="914400" y="5367600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8B5A410A-12A9-39A5-75A7-FCC5300D6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4038600"/>
            <a:ext cx="1006851" cy="791881"/>
          </a:xfrm>
          <a:prstGeom prst="rect">
            <a:avLst/>
          </a:prstGeom>
          <a:effectLst>
            <a:glow rad="88900">
              <a:schemeClr val="accent5">
                <a:satMod val="175000"/>
                <a:alpha val="8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2847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5842000" y="1854201"/>
            <a:ext cx="5661280" cy="345440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continuous (QKHTTD)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577935" y="1854201"/>
            <a:ext cx="5079696" cy="345440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simple (HTĐ)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continuous (HTTD)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perfect (HTHT)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565829" y="1188007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5842180" y="1188007"/>
            <a:ext cx="566128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785029" y="375207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Quy tắc lùi thì của V</a:t>
            </a:r>
          </a:p>
        </p:txBody>
      </p:sp>
      <p:sp>
        <p:nvSpPr>
          <p:cNvPr id="34" name="Hình chữ nhật: Góc Tròn 19">
            <a:extLst>
              <a:ext uri="{FF2B5EF4-FFF2-40B4-BE49-F238E27FC236}">
                <a16:creationId xmlns:a16="http://schemas.microsoft.com/office/drawing/2014/main" id="{C457CD3A-E058-9571-9EA6-80638B0E6A00}"/>
              </a:ext>
            </a:extLst>
          </p:cNvPr>
          <p:cNvSpPr/>
          <p:nvPr/>
        </p:nvSpPr>
        <p:spPr>
          <a:xfrm>
            <a:off x="1936317" y="5511800"/>
            <a:ext cx="1035728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800"/>
              </a:spcAft>
            </a:pP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said that “I had gone when she came</a:t>
            </a: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381019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said that he </a:t>
            </a:r>
            <a:r>
              <a:rPr lang="en-SG" sz="2667" u="sng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gone</a:t>
            </a: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when she had come.</a:t>
            </a:r>
            <a:endParaRPr lang="en-SG" sz="2667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ình chữ nhật: Góc Tròn 19">
            <a:extLst>
              <a:ext uri="{FF2B5EF4-FFF2-40B4-BE49-F238E27FC236}">
                <a16:creationId xmlns:a16="http://schemas.microsoft.com/office/drawing/2014/main" id="{CA329D04-AF3F-9E51-5916-0EEBDB1F3CFD}"/>
              </a:ext>
            </a:extLst>
          </p:cNvPr>
          <p:cNvSpPr/>
          <p:nvPr/>
        </p:nvSpPr>
        <p:spPr>
          <a:xfrm>
            <a:off x="914400" y="5367600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8B5A410A-12A9-39A5-75A7-FCC5300D6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4590960"/>
            <a:ext cx="1006851" cy="791881"/>
          </a:xfrm>
          <a:prstGeom prst="rect">
            <a:avLst/>
          </a:prstGeom>
          <a:effectLst>
            <a:glow rad="88900">
              <a:schemeClr val="accent5">
                <a:satMod val="175000"/>
                <a:alpha val="8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5788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5987371" y="2682953"/>
            <a:ext cx="5661280" cy="2839007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Must/ Hadto</a:t>
            </a: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723306" y="2682953"/>
            <a:ext cx="5079696" cy="283900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 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711200" y="2016760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5987551" y="2016760"/>
            <a:ext cx="566128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930400" y="1295400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Thay đổi V khuyết thiếu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F6B956D5-FFD7-53E8-7F8B-742EEFBE92CD}"/>
              </a:ext>
            </a:extLst>
          </p:cNvPr>
          <p:cNvSpPr/>
          <p:nvPr/>
        </p:nvSpPr>
        <p:spPr>
          <a:xfrm>
            <a:off x="765542" y="-2209800"/>
            <a:ext cx="10660917" cy="34544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DA0E91E-AB91-5F7A-0414-2D218E725B23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0" y="330200"/>
            <a:ext cx="10160000" cy="6334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</a:rPr>
              <a:t>Cách đổi câu trực tiếp sang câu gián tiếp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Hình chữ nhật: Góc Tròn 19">
            <a:extLst>
              <a:ext uri="{FF2B5EF4-FFF2-40B4-BE49-F238E27FC236}">
                <a16:creationId xmlns:a16="http://schemas.microsoft.com/office/drawing/2014/main" id="{A8915861-937A-CE3E-6822-D32637522740}"/>
              </a:ext>
            </a:extLst>
          </p:cNvPr>
          <p:cNvSpPr/>
          <p:nvPr/>
        </p:nvSpPr>
        <p:spPr>
          <a:xfrm>
            <a:off x="2438401" y="5594983"/>
            <a:ext cx="954664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said “ I </a:t>
            </a:r>
            <a:r>
              <a:rPr lang="en-SG" sz="2667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tell </a:t>
            </a: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him”</a:t>
            </a:r>
          </a:p>
          <a:p>
            <a:pPr marL="381019" indent="-381019">
              <a:buFont typeface="Wingdings" panose="05000000000000000000" pitchFamily="2" charset="2"/>
              <a:buChar char="Ø"/>
            </a:pP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said he </a:t>
            </a:r>
            <a:r>
              <a:rPr lang="en-SG" sz="2667" u="sng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tell</a:t>
            </a: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him.</a:t>
            </a:r>
            <a:endParaRPr lang="en-SG" sz="2667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ình chữ nhật: Góc Tròn 19">
            <a:extLst>
              <a:ext uri="{FF2B5EF4-FFF2-40B4-BE49-F238E27FC236}">
                <a16:creationId xmlns:a16="http://schemas.microsoft.com/office/drawing/2014/main" id="{3C20FB1B-86A3-EA6A-4297-832EFE50BB93}"/>
              </a:ext>
            </a:extLst>
          </p:cNvPr>
          <p:cNvSpPr/>
          <p:nvPr/>
        </p:nvSpPr>
        <p:spPr>
          <a:xfrm>
            <a:off x="914400" y="5450783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27" grpId="0" animBg="1"/>
      <p:bldP spid="28" grpId="0" animBg="1"/>
      <p:bldP spid="2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5987371" y="2682953"/>
            <a:ext cx="5661280" cy="3641647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97195" indent="-114306">
              <a:spcAft>
                <a:spcPts val="533"/>
              </a:spcAft>
              <a:buFont typeface="Arial" panose="020B0604020202020204" pitchFamily="34" charset="0"/>
              <a:buChar char="•"/>
            </a:pPr>
            <a:endParaRPr lang="en-SG" sz="8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3908" indent="-381019"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day before/ the previous day</a:t>
            </a:r>
          </a:p>
          <a:p>
            <a:pPr marL="563908" indent="-381019"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following day/ the next day</a:t>
            </a:r>
          </a:p>
          <a:p>
            <a:pPr marL="563908" indent="-381019"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</a:t>
            </a:r>
          </a:p>
          <a:p>
            <a:pPr marL="563908" indent="-381019"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day/ that night</a:t>
            </a:r>
          </a:p>
          <a:p>
            <a:pPr marL="563908" indent="-381019"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en-SG" sz="2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week before/ the previous week</a:t>
            </a:r>
          </a:p>
          <a:p>
            <a:pPr marL="563908" indent="-381019"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  <a:p>
            <a:pPr marL="563908" indent="-381019"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following week/ the next week</a:t>
            </a:r>
          </a:p>
          <a:p>
            <a:pPr marL="563908" indent="-381019"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That/ those</a:t>
            </a: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723306" y="2682953"/>
            <a:ext cx="5079696" cy="364164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97195" indent="-114306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SG" sz="8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3908" indent="-38101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 </a:t>
            </a:r>
          </a:p>
          <a:p>
            <a:pPr marL="563908" indent="-38101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 </a:t>
            </a:r>
          </a:p>
          <a:p>
            <a:pPr marL="563908" indent="-38101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Now </a:t>
            </a:r>
          </a:p>
          <a:p>
            <a:pPr marL="563908" indent="-38101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/Tonight </a:t>
            </a:r>
          </a:p>
          <a:p>
            <a:pPr marL="563908" indent="-38101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week</a:t>
            </a:r>
          </a:p>
          <a:p>
            <a:pPr marL="563908" indent="-38101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 </a:t>
            </a:r>
          </a:p>
          <a:p>
            <a:pPr marL="563908" indent="-38101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week</a:t>
            </a:r>
          </a:p>
          <a:p>
            <a:pPr marL="563908" indent="-38101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/ These</a:t>
            </a:r>
            <a:endParaRPr lang="en-US" sz="2400" b="1">
              <a:solidFill>
                <a:srgbClr val="FF6600"/>
              </a:solidFill>
            </a:endParaRP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711200" y="2016760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5987551" y="2016760"/>
            <a:ext cx="566128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524000" y="1295400"/>
            <a:ext cx="91948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Thay đổi trạng từ chỉ thời gian/nơi chốn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F6B956D5-FFD7-53E8-7F8B-742EEFBE92CD}"/>
              </a:ext>
            </a:extLst>
          </p:cNvPr>
          <p:cNvSpPr/>
          <p:nvPr/>
        </p:nvSpPr>
        <p:spPr>
          <a:xfrm>
            <a:off x="765542" y="-2209800"/>
            <a:ext cx="10660917" cy="34544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DA0E91E-AB91-5F7A-0414-2D218E725B23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0" y="330200"/>
            <a:ext cx="10160000" cy="6334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</a:rPr>
              <a:t>Cách đổi câu trực tiếp sang câu gián tiếp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58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27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1828800" y="2692401"/>
            <a:ext cx="9296400" cy="863599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78">
              <a:spcAft>
                <a:spcPts val="400"/>
              </a:spcAft>
            </a:pP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tân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667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SG" sz="2667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667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SG" sz="2667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667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SG" sz="2667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933" b="1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1734229" y="1447800"/>
            <a:ext cx="3454400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6299200" y="1447800"/>
            <a:ext cx="3872748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ình chữ nhật: Góc Tròn 1">
            <a:extLst>
              <a:ext uri="{FF2B5EF4-FFF2-40B4-BE49-F238E27FC236}">
                <a16:creationId xmlns:a16="http://schemas.microsoft.com/office/drawing/2014/main" id="{4FB17141-9A35-D5C7-1939-B10150F156F9}"/>
              </a:ext>
            </a:extLst>
          </p:cNvPr>
          <p:cNvSpPr/>
          <p:nvPr/>
        </p:nvSpPr>
        <p:spPr>
          <a:xfrm>
            <a:off x="5391829" y="1574801"/>
            <a:ext cx="704171" cy="508000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D8D58580-4F50-90EC-F91C-61AD58BECC40}"/>
              </a:ext>
            </a:extLst>
          </p:cNvPr>
          <p:cNvSpPr/>
          <p:nvPr/>
        </p:nvSpPr>
        <p:spPr>
          <a:xfrm>
            <a:off x="1828800" y="3683001"/>
            <a:ext cx="9296400" cy="863599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SG" sz="2933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Lùi thì của V.</a:t>
            </a:r>
            <a:endParaRPr lang="en-US" sz="2933" b="1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ình chữ nhật 15">
            <a:extLst>
              <a:ext uri="{FF2B5EF4-FFF2-40B4-BE49-F238E27FC236}">
                <a16:creationId xmlns:a16="http://schemas.microsoft.com/office/drawing/2014/main" id="{3E2152A0-BE56-1412-E349-7AF66566FB76}"/>
              </a:ext>
            </a:extLst>
          </p:cNvPr>
          <p:cNvSpPr/>
          <p:nvPr/>
        </p:nvSpPr>
        <p:spPr>
          <a:xfrm>
            <a:off x="1828800" y="4673601"/>
            <a:ext cx="9296400" cy="863599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933" b="1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5">
            <a:extLst>
              <a:ext uri="{FF2B5EF4-FFF2-40B4-BE49-F238E27FC236}">
                <a16:creationId xmlns:a16="http://schemas.microsoft.com/office/drawing/2014/main" id="{A50637D2-D6DE-1E06-C435-5B3C73DE98E0}"/>
              </a:ext>
            </a:extLst>
          </p:cNvPr>
          <p:cNvSpPr/>
          <p:nvPr/>
        </p:nvSpPr>
        <p:spPr>
          <a:xfrm>
            <a:off x="1320800" y="2697481"/>
            <a:ext cx="863600" cy="863599"/>
          </a:xfrm>
          <a:prstGeom prst="homePlate">
            <a:avLst>
              <a:gd name="adj" fmla="val 39412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933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US" sz="2933" b="1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ình chữ nhật 15">
            <a:extLst>
              <a:ext uri="{FF2B5EF4-FFF2-40B4-BE49-F238E27FC236}">
                <a16:creationId xmlns:a16="http://schemas.microsoft.com/office/drawing/2014/main" id="{9C7F602E-691C-A6E2-BD89-B4D7B015F333}"/>
              </a:ext>
            </a:extLst>
          </p:cNvPr>
          <p:cNvSpPr/>
          <p:nvPr/>
        </p:nvSpPr>
        <p:spPr>
          <a:xfrm>
            <a:off x="1320800" y="3688081"/>
            <a:ext cx="863600" cy="863599"/>
          </a:xfrm>
          <a:prstGeom prst="homePlate">
            <a:avLst>
              <a:gd name="adj" fmla="val 38235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SG" sz="2933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endParaRPr lang="en-US" sz="2933" b="1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id="{DBC20BD3-25C1-4FFE-21B6-1C234181A374}"/>
              </a:ext>
            </a:extLst>
          </p:cNvPr>
          <p:cNvSpPr/>
          <p:nvPr/>
        </p:nvSpPr>
        <p:spPr>
          <a:xfrm>
            <a:off x="1320800" y="4678681"/>
            <a:ext cx="863600" cy="863599"/>
          </a:xfrm>
          <a:prstGeom prst="homePlate">
            <a:avLst>
              <a:gd name="adj" fmla="val 37059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SG" sz="2933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en-US" sz="2933" b="1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5C10C4-E297-ADFB-FAA7-28918A785EAB}"/>
              </a:ext>
            </a:extLst>
          </p:cNvPr>
          <p:cNvSpPr txBox="1"/>
          <p:nvPr/>
        </p:nvSpPr>
        <p:spPr>
          <a:xfrm>
            <a:off x="0" y="56116"/>
            <a:ext cx="12090400" cy="995209"/>
          </a:xfrm>
          <a:prstGeom prst="rect">
            <a:avLst/>
          </a:prstGeom>
          <a:solidFill>
            <a:srgbClr val="040C61"/>
          </a:solidFill>
        </p:spPr>
        <p:txBody>
          <a:bodyPr wrap="square" anchor="ctr">
            <a:spAutoFit/>
          </a:bodyPr>
          <a:lstStyle/>
          <a:p>
            <a:r>
              <a:rPr lang="en-SG" sz="5867" b="1">
                <a:ln w="6600">
                  <a:solidFill>
                    <a:srgbClr val="8EB0E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B1C9EB"/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		Summary</a:t>
            </a:r>
            <a:endParaRPr lang="en-SG" sz="5867" b="1" dirty="0">
              <a:ln w="6600">
                <a:solidFill>
                  <a:srgbClr val="8EB0E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B1C9EB"/>
                </a:outerShdw>
              </a:effectLst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4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ângulo 11"/>
          <p:cNvSpPr/>
          <p:nvPr/>
        </p:nvSpPr>
        <p:spPr>
          <a:xfrm>
            <a:off x="4343400" y="3886200"/>
            <a:ext cx="990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pic>
        <p:nvPicPr>
          <p:cNvPr id="2051" name="Imagem 10" descr="talk bubbl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"/>
            <a:ext cx="64135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ângulo 37"/>
          <p:cNvSpPr/>
          <p:nvPr/>
        </p:nvSpPr>
        <p:spPr>
          <a:xfrm>
            <a:off x="1676400" y="552034"/>
            <a:ext cx="6553200" cy="2800767"/>
          </a:xfrm>
          <a:prstGeom prst="rect">
            <a:avLst/>
          </a:prstGeom>
          <a:noFill/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oper Black" pitchFamily="18" charset="0"/>
              </a:rPr>
              <a:t>REPORTED </a:t>
            </a:r>
            <a:r>
              <a:rPr lang="pt-PT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oper Black" pitchFamily="18" charset="0"/>
              </a:rPr>
              <a:t>SPEECH</a:t>
            </a:r>
          </a:p>
        </p:txBody>
      </p:sp>
      <p:pic>
        <p:nvPicPr>
          <p:cNvPr id="6" name="Imagem 5" descr="baby-feet-m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33777" flipH="1">
            <a:off x="9378950" y="5429251"/>
            <a:ext cx="9906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 descr="baby-feet-m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37199">
            <a:off x="9825092" y="4224125"/>
            <a:ext cx="9906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40"/>
          <p:cNvSpPr txBox="1">
            <a:spLocks noChangeArrowheads="1"/>
          </p:cNvSpPr>
          <p:nvPr/>
        </p:nvSpPr>
        <p:spPr bwMode="auto">
          <a:xfrm>
            <a:off x="1224338" y="5396182"/>
            <a:ext cx="86772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0" b="1" dirty="0">
                <a:latin typeface="Arial Rounded MT Bold" pitchFamily="34" charset="0"/>
              </a:rPr>
              <a:t>STEP BY STEP</a:t>
            </a:r>
          </a:p>
        </p:txBody>
      </p:sp>
      <p:sp>
        <p:nvSpPr>
          <p:cNvPr id="8" name="Rectângulo 7"/>
          <p:cNvSpPr/>
          <p:nvPr/>
        </p:nvSpPr>
        <p:spPr>
          <a:xfrm>
            <a:off x="8025829" y="2230434"/>
            <a:ext cx="3505200" cy="646331"/>
          </a:xfrm>
          <a:prstGeom prst="rect">
            <a:avLst/>
          </a:prstGeom>
          <a:noFill/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3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oper Black" pitchFamily="18" charset="0"/>
              </a:rPr>
              <a:t>QUESTIONS</a:t>
            </a:r>
            <a:endParaRPr lang="pt-PT" sz="1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reflection blurRad="12700" stA="28000" endPos="45000" dist="1000" dir="5400000" sy="-100000" algn="bl" rotWithShape="0"/>
              </a:effectLst>
              <a:latin typeface="Cooper Black" pitchFamily="18" charset="0"/>
            </a:endParaRPr>
          </a:p>
        </p:txBody>
      </p:sp>
      <p:pic>
        <p:nvPicPr>
          <p:cNvPr id="9" name="Imagem 8" descr="next-button-arrow-55925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8801" y="304801"/>
            <a:ext cx="10191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698810" y="2277936"/>
            <a:ext cx="4900144" cy="237284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10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5788" y="2381465"/>
            <a:ext cx="4785562" cy="14948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E13EF2-C642-45B6-950F-A60BF83E30A0}"/>
              </a:ext>
            </a:extLst>
          </p:cNvPr>
          <p:cNvSpPr txBox="1"/>
          <p:nvPr/>
        </p:nvSpPr>
        <p:spPr>
          <a:xfrm>
            <a:off x="7594792" y="2757118"/>
            <a:ext cx="281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.VnArial" panose="020B7200000000000000" pitchFamily="34" charset="0"/>
              </a:rPr>
              <a:t>REVIEW 2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3813460" y="2155171"/>
            <a:ext cx="2528997" cy="795484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88A73FA-C89E-4513-AF04-8C3A84D90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359310" y="2609786"/>
            <a:ext cx="1011346" cy="1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ângulo arredondado 45"/>
          <p:cNvSpPr/>
          <p:nvPr/>
        </p:nvSpPr>
        <p:spPr>
          <a:xfrm>
            <a:off x="9144000" y="4267200"/>
            <a:ext cx="7620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.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29" name="Rectângulo arredondado 28"/>
          <p:cNvSpPr/>
          <p:nvPr/>
        </p:nvSpPr>
        <p:spPr>
          <a:xfrm>
            <a:off x="7162800" y="4267200"/>
            <a:ext cx="1981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b="1" dirty="0" err="1">
                <a:solidFill>
                  <a:schemeClr val="bg1"/>
                </a:solidFill>
                <a:latin typeface="Candara" pitchFamily="34" charset="0"/>
              </a:rPr>
              <a:t>was</a:t>
            </a:r>
            <a:r>
              <a:rPr lang="pt-PT" sz="28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bg1"/>
                </a:solidFill>
                <a:latin typeface="Candara" pitchFamily="34" charset="0"/>
              </a:rPr>
              <a:t>doing</a:t>
            </a:r>
            <a:endParaRPr lang="pt-PT" sz="32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83" name="Rectângulo arredondado 82"/>
          <p:cNvSpPr/>
          <p:nvPr/>
        </p:nvSpPr>
        <p:spPr>
          <a:xfrm>
            <a:off x="6400800" y="4267200"/>
            <a:ext cx="7620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>
                <a:solidFill>
                  <a:schemeClr val="bg1"/>
                </a:solidFill>
                <a:latin typeface="Candara" pitchFamily="34" charset="0"/>
              </a:rPr>
              <a:t>I</a:t>
            </a:r>
            <a:endParaRPr lang="pt-PT" sz="32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20" name="Rectângulo arredondado 19"/>
          <p:cNvSpPr/>
          <p:nvPr/>
        </p:nvSpPr>
        <p:spPr>
          <a:xfrm>
            <a:off x="3200400" y="4267200"/>
            <a:ext cx="1981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2800" dirty="0">
                <a:solidFill>
                  <a:schemeClr val="bg1"/>
                </a:solidFill>
                <a:latin typeface="Candara" pitchFamily="34" charset="0"/>
              </a:rPr>
              <a:t> (me)</a:t>
            </a:r>
            <a:endParaRPr lang="pt-PT" sz="32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7408" name="Text Box 240"/>
          <p:cNvSpPr txBox="1">
            <a:spLocks noChangeArrowheads="1"/>
          </p:cNvSpPr>
          <p:nvPr/>
        </p:nvSpPr>
        <p:spPr bwMode="auto">
          <a:xfrm>
            <a:off x="1828801" y="113944"/>
            <a:ext cx="8677275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</a:rPr>
              <a:t>Reporting questions is very similar to reporting statements 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</a:rPr>
              <a:t>We change references to people, places and times as well… but there are some differences.</a:t>
            </a:r>
          </a:p>
        </p:txBody>
      </p:sp>
      <p:sp>
        <p:nvSpPr>
          <p:cNvPr id="5" name="Rectângulo arredondado 4"/>
          <p:cNvSpPr/>
          <p:nvPr/>
        </p:nvSpPr>
        <p:spPr>
          <a:xfrm>
            <a:off x="1905000" y="2667000"/>
            <a:ext cx="8458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“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What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are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you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doing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?” Tom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.</a:t>
            </a:r>
          </a:p>
        </p:txBody>
      </p:sp>
      <p:cxnSp>
        <p:nvCxnSpPr>
          <p:cNvPr id="9" name="Conexão recta 8"/>
          <p:cNvCxnSpPr/>
          <p:nvPr/>
        </p:nvCxnSpPr>
        <p:spPr>
          <a:xfrm>
            <a:off x="7239000" y="33528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ângulo arredondado 12"/>
          <p:cNvSpPr/>
          <p:nvPr/>
        </p:nvSpPr>
        <p:spPr>
          <a:xfrm>
            <a:off x="2209800" y="4267200"/>
            <a:ext cx="9906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>
                <a:solidFill>
                  <a:schemeClr val="bg1"/>
                </a:solidFill>
                <a:latin typeface="Candara" pitchFamily="34" charset="0"/>
              </a:rPr>
              <a:t>Tom</a:t>
            </a:r>
            <a:endParaRPr lang="pt-PT" sz="3200" dirty="0">
              <a:solidFill>
                <a:schemeClr val="bg1"/>
              </a:solidFill>
              <a:latin typeface="Candara" pitchFamily="34" charset="0"/>
            </a:endParaRPr>
          </a:p>
        </p:txBody>
      </p:sp>
      <p:cxnSp>
        <p:nvCxnSpPr>
          <p:cNvPr id="12" name="Conexão recta unidireccional 11"/>
          <p:cNvCxnSpPr/>
          <p:nvPr/>
        </p:nvCxnSpPr>
        <p:spPr>
          <a:xfrm flipH="1">
            <a:off x="2743200" y="3429000"/>
            <a:ext cx="4800600" cy="990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Conexão recta 52"/>
          <p:cNvCxnSpPr/>
          <p:nvPr/>
        </p:nvCxnSpPr>
        <p:spPr>
          <a:xfrm>
            <a:off x="8001000" y="3352800"/>
            <a:ext cx="990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Conexão recta unidireccional 54"/>
          <p:cNvCxnSpPr/>
          <p:nvPr/>
        </p:nvCxnSpPr>
        <p:spPr>
          <a:xfrm flipH="1">
            <a:off x="4114800" y="3429000"/>
            <a:ext cx="4419600" cy="990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Conexão recta 58"/>
          <p:cNvCxnSpPr/>
          <p:nvPr/>
        </p:nvCxnSpPr>
        <p:spPr>
          <a:xfrm>
            <a:off x="3429000" y="3352800"/>
            <a:ext cx="8382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4" name="Rectângulo arredondado 63"/>
          <p:cNvSpPr/>
          <p:nvPr/>
        </p:nvSpPr>
        <p:spPr>
          <a:xfrm>
            <a:off x="5181600" y="4267200"/>
            <a:ext cx="1219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bg1"/>
                </a:solidFill>
                <a:latin typeface="Candara" pitchFamily="34" charset="0"/>
              </a:rPr>
              <a:t>what</a:t>
            </a:r>
            <a:endParaRPr lang="pt-PT" sz="3200" dirty="0">
              <a:solidFill>
                <a:schemeClr val="bg1"/>
              </a:solidFill>
              <a:latin typeface="Candara" pitchFamily="34" charset="0"/>
            </a:endParaRPr>
          </a:p>
        </p:txBody>
      </p:sp>
      <p:cxnSp>
        <p:nvCxnSpPr>
          <p:cNvPr id="63" name="Conexão recta unidireccional 62"/>
          <p:cNvCxnSpPr/>
          <p:nvPr/>
        </p:nvCxnSpPr>
        <p:spPr>
          <a:xfrm>
            <a:off x="3962400" y="3429000"/>
            <a:ext cx="1676400" cy="1066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Conexão recta 69"/>
          <p:cNvCxnSpPr/>
          <p:nvPr/>
        </p:nvCxnSpPr>
        <p:spPr>
          <a:xfrm>
            <a:off x="5029200" y="33528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2" name="Conexão recta unidireccional 81"/>
          <p:cNvCxnSpPr/>
          <p:nvPr/>
        </p:nvCxnSpPr>
        <p:spPr>
          <a:xfrm>
            <a:off x="5334000" y="3429000"/>
            <a:ext cx="1447800" cy="1066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6" name="Rectângulo arredondado 85"/>
          <p:cNvSpPr/>
          <p:nvPr/>
        </p:nvSpPr>
        <p:spPr>
          <a:xfrm>
            <a:off x="1676400" y="5410200"/>
            <a:ext cx="8686800" cy="1295400"/>
          </a:xfrm>
          <a:prstGeom prst="round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place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question-word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after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reporting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.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88" name="Rectângulo arredondado 87"/>
          <p:cNvSpPr/>
          <p:nvPr/>
        </p:nvSpPr>
        <p:spPr>
          <a:xfrm>
            <a:off x="1676400" y="5410200"/>
            <a:ext cx="8686800" cy="1295400"/>
          </a:xfrm>
          <a:prstGeom prst="round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now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place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SUBJECT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before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(“are”)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because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word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order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is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same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as in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statements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: </a:t>
            </a:r>
          </a:p>
          <a:p>
            <a:pPr algn="ctr">
              <a:defRPr/>
            </a:pP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(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subject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+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).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267200" y="2819400"/>
            <a:ext cx="762000" cy="6858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1" name="Conexão recta 20"/>
          <p:cNvCxnSpPr/>
          <p:nvPr/>
        </p:nvCxnSpPr>
        <p:spPr>
          <a:xfrm>
            <a:off x="4343400" y="3352800"/>
            <a:ext cx="5334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exão recta 21"/>
          <p:cNvCxnSpPr/>
          <p:nvPr/>
        </p:nvCxnSpPr>
        <p:spPr>
          <a:xfrm>
            <a:off x="5791200" y="3352800"/>
            <a:ext cx="8382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exão recta unidireccional 24"/>
          <p:cNvCxnSpPr/>
          <p:nvPr/>
        </p:nvCxnSpPr>
        <p:spPr>
          <a:xfrm>
            <a:off x="6172200" y="3429000"/>
            <a:ext cx="1905000" cy="1066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Conexão recta unidireccional 25"/>
          <p:cNvCxnSpPr/>
          <p:nvPr/>
        </p:nvCxnSpPr>
        <p:spPr>
          <a:xfrm>
            <a:off x="4648200" y="3429000"/>
            <a:ext cx="3505200" cy="1066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Rectângulo arredondado 38"/>
          <p:cNvSpPr/>
          <p:nvPr/>
        </p:nvSpPr>
        <p:spPr>
          <a:xfrm>
            <a:off x="1676400" y="5410200"/>
            <a:ext cx="8686800" cy="1295400"/>
          </a:xfrm>
          <a:prstGeom prst="round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Now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place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VERB(S)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in a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tense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after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SUBJECT.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  <p:cxnSp>
        <p:nvCxnSpPr>
          <p:cNvPr id="43" name="Conexão recta 42"/>
          <p:cNvCxnSpPr/>
          <p:nvPr/>
        </p:nvCxnSpPr>
        <p:spPr>
          <a:xfrm>
            <a:off x="6705600" y="3352800"/>
            <a:ext cx="228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Conexão recta unidireccional 43"/>
          <p:cNvCxnSpPr/>
          <p:nvPr/>
        </p:nvCxnSpPr>
        <p:spPr>
          <a:xfrm>
            <a:off x="6858000" y="3429000"/>
            <a:ext cx="2667000" cy="1066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Rectângulo arredondado 56"/>
          <p:cNvSpPr/>
          <p:nvPr/>
        </p:nvSpPr>
        <p:spPr>
          <a:xfrm>
            <a:off x="1676400" y="5410200"/>
            <a:ext cx="8686800" cy="1295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DON’T FORGET!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Reported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questions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are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like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statements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,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so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DO NOT NEED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question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mark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(?). Also remove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inverted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commas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again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. 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00"/>
                            </p:stCondLst>
                            <p:childTnLst>
                              <p:par>
                                <p:cTn id="18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9" grpId="0" animBg="1"/>
      <p:bldP spid="83" grpId="0" animBg="1"/>
      <p:bldP spid="20" grpId="0" animBg="1"/>
      <p:bldP spid="7408" grpId="0"/>
      <p:bldP spid="5" grpId="0" animBg="1"/>
      <p:bldP spid="13" grpId="0" animBg="1"/>
      <p:bldP spid="64" grpId="0" animBg="1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39" grpId="0" animBg="1"/>
      <p:bldP spid="39" grpId="1" animBg="1"/>
      <p:bldP spid="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8" name="Text Box 240"/>
          <p:cNvSpPr txBox="1">
            <a:spLocks noChangeArrowheads="1"/>
          </p:cNvSpPr>
          <p:nvPr/>
        </p:nvSpPr>
        <p:spPr bwMode="auto">
          <a:xfrm>
            <a:off x="1828801" y="76200"/>
            <a:ext cx="867727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</a:rPr>
              <a:t>Let’s report yes/no questions now.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</a:rPr>
              <a:t>There is a small difference between these questions and </a:t>
            </a:r>
            <a:r>
              <a:rPr lang="en-US" sz="2800" b="1" dirty="0" err="1">
                <a:solidFill>
                  <a:schemeClr val="bg1"/>
                </a:solidFill>
                <a:latin typeface="Arial Rounded MT Bold" pitchFamily="34" charset="0"/>
              </a:rPr>
              <a:t>wh</a:t>
            </a:r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</a:rPr>
              <a:t>-questions.</a:t>
            </a:r>
          </a:p>
        </p:txBody>
      </p:sp>
      <p:sp>
        <p:nvSpPr>
          <p:cNvPr id="5" name="Rectângulo arredondado 4"/>
          <p:cNvSpPr/>
          <p:nvPr/>
        </p:nvSpPr>
        <p:spPr>
          <a:xfrm>
            <a:off x="1905000" y="2133600"/>
            <a:ext cx="8458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“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Will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you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be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here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?” Tom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30" name="Rectângulo arredondado 29"/>
          <p:cNvSpPr/>
          <p:nvPr/>
        </p:nvSpPr>
        <p:spPr>
          <a:xfrm>
            <a:off x="1905000" y="3200400"/>
            <a:ext cx="8458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Tom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(me)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if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I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would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be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there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. </a:t>
            </a:r>
          </a:p>
        </p:txBody>
      </p:sp>
      <p:sp>
        <p:nvSpPr>
          <p:cNvPr id="31" name="Oval 30"/>
          <p:cNvSpPr/>
          <p:nvPr/>
        </p:nvSpPr>
        <p:spPr>
          <a:xfrm>
            <a:off x="5791200" y="3352800"/>
            <a:ext cx="457200" cy="6096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ctângulo arredondado 31"/>
          <p:cNvSpPr/>
          <p:nvPr/>
        </p:nvSpPr>
        <p:spPr>
          <a:xfrm>
            <a:off x="1828800" y="4800600"/>
            <a:ext cx="8686800" cy="1371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600" dirty="0" err="1">
                <a:solidFill>
                  <a:schemeClr val="tx1"/>
                </a:solidFill>
                <a:latin typeface="Candara" pitchFamily="34" charset="0"/>
              </a:rPr>
              <a:t>Instead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600" dirty="0" err="1">
                <a:solidFill>
                  <a:schemeClr val="tx1"/>
                </a:solidFill>
                <a:latin typeface="Candara" pitchFamily="34" charset="0"/>
              </a:rPr>
              <a:t>of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 a </a:t>
            </a:r>
            <a:r>
              <a:rPr lang="pt-PT" sz="3600" dirty="0" err="1">
                <a:solidFill>
                  <a:schemeClr val="tx1"/>
                </a:solidFill>
                <a:latin typeface="Candara" pitchFamily="34" charset="0"/>
              </a:rPr>
              <a:t>question-word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6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600" dirty="0" err="1">
                <a:solidFill>
                  <a:schemeClr val="tx1"/>
                </a:solidFill>
                <a:latin typeface="Candara" pitchFamily="34" charset="0"/>
              </a:rPr>
              <a:t>now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 use </a:t>
            </a:r>
          </a:p>
          <a:p>
            <a:pPr algn="ctr">
              <a:defRPr/>
            </a:pP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“</a:t>
            </a:r>
            <a:r>
              <a:rPr lang="pt-PT" sz="3600" b="1" dirty="0" err="1">
                <a:solidFill>
                  <a:schemeClr val="tx1"/>
                </a:solidFill>
                <a:latin typeface="Candara" pitchFamily="34" charset="0"/>
              </a:rPr>
              <a:t>if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”</a:t>
            </a:r>
            <a:r>
              <a:rPr lang="pt-PT" sz="3600" b="1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(</a:t>
            </a:r>
            <a:r>
              <a:rPr lang="pt-PT" sz="3600" dirty="0" err="1">
                <a:solidFill>
                  <a:schemeClr val="tx1"/>
                </a:solidFill>
                <a:latin typeface="Candara" pitchFamily="34" charset="0"/>
              </a:rPr>
              <a:t>or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 “</a:t>
            </a:r>
            <a:r>
              <a:rPr lang="pt-PT" sz="3600" b="1" dirty="0" err="1">
                <a:solidFill>
                  <a:schemeClr val="tx1"/>
                </a:solidFill>
                <a:latin typeface="Candara" pitchFamily="34" charset="0"/>
              </a:rPr>
              <a:t>whether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”)</a:t>
            </a:r>
            <a:endParaRPr lang="pt-PT" sz="4000" dirty="0">
              <a:solidFill>
                <a:schemeClr val="tx1"/>
              </a:solidFill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8" grpId="0"/>
      <p:bldP spid="5" grpId="0" animBg="1"/>
      <p:bldP spid="30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8" name="Text Box 240"/>
          <p:cNvSpPr txBox="1">
            <a:spLocks noChangeArrowheads="1"/>
          </p:cNvSpPr>
          <p:nvPr/>
        </p:nvSpPr>
        <p:spPr bwMode="auto">
          <a:xfrm>
            <a:off x="1828801" y="76200"/>
            <a:ext cx="867727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</a:rPr>
              <a:t>Reporting questions with “do”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</a:rPr>
              <a:t>Let’s see what happens if the question has the auxiliary verb “do” in the present.</a:t>
            </a:r>
          </a:p>
        </p:txBody>
      </p:sp>
      <p:sp>
        <p:nvSpPr>
          <p:cNvPr id="5" name="Rectângulo arredondado 4"/>
          <p:cNvSpPr/>
          <p:nvPr/>
        </p:nvSpPr>
        <p:spPr>
          <a:xfrm>
            <a:off x="1905000" y="1905000"/>
            <a:ext cx="8458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“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Where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do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they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come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from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?” Tom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30" name="Rectângulo arredondado 29"/>
          <p:cNvSpPr/>
          <p:nvPr/>
        </p:nvSpPr>
        <p:spPr>
          <a:xfrm>
            <a:off x="1905000" y="2971800"/>
            <a:ext cx="8458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Tom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(me)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where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they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b="1" dirty="0">
                <a:solidFill>
                  <a:schemeClr val="bg1"/>
                </a:solidFill>
                <a:latin typeface="Candara" pitchFamily="34" charset="0"/>
              </a:rPr>
              <a:t>came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from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31" name="Oval 30"/>
          <p:cNvSpPr/>
          <p:nvPr/>
        </p:nvSpPr>
        <p:spPr>
          <a:xfrm>
            <a:off x="7467600" y="3048000"/>
            <a:ext cx="1143000" cy="7620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cta 7"/>
          <p:cNvCxnSpPr/>
          <p:nvPr/>
        </p:nvCxnSpPr>
        <p:spPr>
          <a:xfrm flipH="1">
            <a:off x="3962400" y="2057400"/>
            <a:ext cx="457200" cy="609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4038600" y="2057400"/>
            <a:ext cx="457200" cy="609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ângulo arredondado 9"/>
          <p:cNvSpPr/>
          <p:nvPr/>
        </p:nvSpPr>
        <p:spPr>
          <a:xfrm>
            <a:off x="1905000" y="4114800"/>
            <a:ext cx="8534400" cy="2438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Reported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questions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are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like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positive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statements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,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so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DO NOT NEED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auxiliary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“do”.</a:t>
            </a:r>
          </a:p>
          <a:p>
            <a:pPr algn="ctr">
              <a:defRPr/>
            </a:pPr>
            <a:endParaRPr lang="pt-PT" sz="2800" dirty="0">
              <a:solidFill>
                <a:schemeClr val="tx1"/>
              </a:solidFill>
              <a:latin typeface="Candara" pitchFamily="34" charset="0"/>
            </a:endParaRPr>
          </a:p>
          <a:p>
            <a:pPr algn="ctr">
              <a:defRPr/>
            </a:pP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In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this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case “do”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is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present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so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change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main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(“come”) 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into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Simple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.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8" grpId="0"/>
      <p:bldP spid="5" grpId="0" animBg="1"/>
      <p:bldP spid="30" grpId="0" animBg="1"/>
      <p:bldP spid="31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8" name="Text Box 240"/>
          <p:cNvSpPr txBox="1">
            <a:spLocks noChangeArrowheads="1"/>
          </p:cNvSpPr>
          <p:nvPr/>
        </p:nvSpPr>
        <p:spPr bwMode="auto">
          <a:xfrm>
            <a:off x="1828801" y="76200"/>
            <a:ext cx="867727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</a:rPr>
              <a:t>Reporting questions with “do”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</a:rPr>
              <a:t>Let’s see what happens if the question has the auxiliary verb “do” in the past.</a:t>
            </a:r>
          </a:p>
        </p:txBody>
      </p:sp>
      <p:sp>
        <p:nvSpPr>
          <p:cNvPr id="5" name="Rectângulo arredondado 4"/>
          <p:cNvSpPr/>
          <p:nvPr/>
        </p:nvSpPr>
        <p:spPr>
          <a:xfrm>
            <a:off x="1905000" y="1905000"/>
            <a:ext cx="8458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“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Did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you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see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Jane?” Tom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30" name="Rectângulo arredondado 29"/>
          <p:cNvSpPr/>
          <p:nvPr/>
        </p:nvSpPr>
        <p:spPr>
          <a:xfrm>
            <a:off x="1905000" y="2971800"/>
            <a:ext cx="8458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Tom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(me)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if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I </a:t>
            </a:r>
            <a:r>
              <a:rPr lang="pt-PT" sz="3200" b="1" dirty="0" err="1">
                <a:solidFill>
                  <a:schemeClr val="bg1"/>
                </a:solidFill>
                <a:latin typeface="Candara" pitchFamily="34" charset="0"/>
              </a:rPr>
              <a:t>had</a:t>
            </a:r>
            <a:r>
              <a:rPr lang="pt-PT" sz="3200" b="1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b="1" dirty="0" err="1">
                <a:solidFill>
                  <a:schemeClr val="bg1"/>
                </a:solidFill>
                <a:latin typeface="Candara" pitchFamily="34" charset="0"/>
              </a:rPr>
              <a:t>seen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Jane.</a:t>
            </a:r>
          </a:p>
        </p:txBody>
      </p:sp>
      <p:sp>
        <p:nvSpPr>
          <p:cNvPr id="31" name="Oval 30"/>
          <p:cNvSpPr/>
          <p:nvPr/>
        </p:nvSpPr>
        <p:spPr>
          <a:xfrm>
            <a:off x="6477000" y="3048000"/>
            <a:ext cx="1600200" cy="7620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cta 7"/>
          <p:cNvCxnSpPr/>
          <p:nvPr/>
        </p:nvCxnSpPr>
        <p:spPr>
          <a:xfrm flipH="1">
            <a:off x="3657600" y="2057400"/>
            <a:ext cx="457200" cy="609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3733800" y="2057400"/>
            <a:ext cx="457200" cy="609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ângulo arredondado 9"/>
          <p:cNvSpPr/>
          <p:nvPr/>
        </p:nvSpPr>
        <p:spPr>
          <a:xfrm>
            <a:off x="1905000" y="4114800"/>
            <a:ext cx="8534400" cy="2438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Again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DO NOT NEED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auxiliary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“do”.</a:t>
            </a:r>
          </a:p>
          <a:p>
            <a:pPr algn="ctr">
              <a:defRPr/>
            </a:pPr>
            <a:endParaRPr lang="pt-PT" sz="2800" dirty="0">
              <a:solidFill>
                <a:schemeClr val="tx1"/>
              </a:solidFill>
              <a:latin typeface="Candara" pitchFamily="34" charset="0"/>
            </a:endParaRPr>
          </a:p>
          <a:p>
            <a:pPr algn="ctr">
              <a:defRPr/>
            </a:pP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In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this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case “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did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”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is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so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change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main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(“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see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”) 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into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Perfect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: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had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 +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participle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.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8" grpId="0"/>
      <p:bldP spid="5" grpId="0" animBg="1"/>
      <p:bldP spid="30" grpId="0" animBg="1"/>
      <p:bldP spid="31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8" name="Text Box 240"/>
          <p:cNvSpPr txBox="1">
            <a:spLocks noChangeArrowheads="1"/>
          </p:cNvSpPr>
          <p:nvPr/>
        </p:nvSpPr>
        <p:spPr bwMode="auto">
          <a:xfrm>
            <a:off x="1828801" y="282714"/>
            <a:ext cx="8677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</a:rPr>
              <a:t>WORD ORDER </a:t>
            </a:r>
            <a:r>
              <a:rPr lang="en-US" sz="3600" b="1" dirty="0">
                <a:solidFill>
                  <a:schemeClr val="bg1"/>
                </a:solidFill>
                <a:latin typeface="Arial Rounded MT Bold" pitchFamily="34" charset="0"/>
              </a:rPr>
              <a:t>in reported questions</a:t>
            </a:r>
            <a:endParaRPr lang="en-US" sz="40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5" name="Rectângulo arredondado 4"/>
          <p:cNvSpPr/>
          <p:nvPr/>
        </p:nvSpPr>
        <p:spPr>
          <a:xfrm>
            <a:off x="1905000" y="1371600"/>
            <a:ext cx="8458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“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How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fast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can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you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run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?” Tom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30" name="Rectângulo arredondado 29"/>
          <p:cNvSpPr/>
          <p:nvPr/>
        </p:nvSpPr>
        <p:spPr>
          <a:xfrm>
            <a:off x="1905000" y="2362200"/>
            <a:ext cx="8458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Tom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(me)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how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fast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I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could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run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. </a:t>
            </a:r>
          </a:p>
        </p:txBody>
      </p:sp>
      <p:sp>
        <p:nvSpPr>
          <p:cNvPr id="33" name="Rectângulo arredondado 32"/>
          <p:cNvSpPr/>
          <p:nvPr/>
        </p:nvSpPr>
        <p:spPr>
          <a:xfrm>
            <a:off x="1600200" y="4572000"/>
            <a:ext cx="8991600" cy="1752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Speaker +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reporting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 +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question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word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 + S +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(s)</a:t>
            </a:r>
          </a:p>
          <a:p>
            <a:pPr>
              <a:defRPr/>
            </a:pPr>
            <a:r>
              <a:rPr lang="pt-PT" sz="3200" b="1" dirty="0">
                <a:solidFill>
                  <a:schemeClr val="tx1"/>
                </a:solidFill>
                <a:latin typeface="Candara" pitchFamily="34" charset="0"/>
              </a:rPr>
              <a:t>                         (</a:t>
            </a:r>
            <a:r>
              <a:rPr lang="pt-PT" sz="3200" b="1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3200" b="1" dirty="0">
                <a:solidFill>
                  <a:schemeClr val="tx1"/>
                </a:solidFill>
                <a:latin typeface="Candara" pitchFamily="34" charset="0"/>
              </a:rPr>
              <a:t>)                   (</a:t>
            </a:r>
            <a:r>
              <a:rPr lang="pt-PT" sz="3200" b="1" dirty="0" err="1">
                <a:solidFill>
                  <a:schemeClr val="tx1"/>
                </a:solidFill>
                <a:latin typeface="Candara" pitchFamily="34" charset="0"/>
              </a:rPr>
              <a:t>or</a:t>
            </a:r>
            <a:r>
              <a:rPr lang="pt-PT" sz="3200" b="1" dirty="0">
                <a:solidFill>
                  <a:schemeClr val="tx1"/>
                </a:solidFill>
                <a:latin typeface="Candara" pitchFamily="34" charset="0"/>
              </a:rPr>
              <a:t> “</a:t>
            </a:r>
            <a:r>
              <a:rPr lang="pt-PT" sz="3200" b="1" dirty="0" err="1">
                <a:solidFill>
                  <a:schemeClr val="tx1"/>
                </a:solidFill>
                <a:latin typeface="Candara" pitchFamily="34" charset="0"/>
              </a:rPr>
              <a:t>if</a:t>
            </a:r>
            <a:r>
              <a:rPr lang="pt-PT" sz="3200" b="1" dirty="0">
                <a:solidFill>
                  <a:schemeClr val="tx1"/>
                </a:solidFill>
                <a:latin typeface="Candara" pitchFamily="34" charset="0"/>
              </a:rPr>
              <a:t>)             (</a:t>
            </a:r>
            <a:r>
              <a:rPr lang="pt-PT" sz="3200" b="1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3200" b="1" dirty="0">
                <a:solidFill>
                  <a:schemeClr val="tx1"/>
                </a:solidFill>
                <a:latin typeface="Candara" pitchFamily="34" charset="0"/>
              </a:rPr>
              <a:t>)</a:t>
            </a:r>
          </a:p>
        </p:txBody>
      </p:sp>
      <p:cxnSp>
        <p:nvCxnSpPr>
          <p:cNvPr id="9" name="Conexão recta 8"/>
          <p:cNvCxnSpPr/>
          <p:nvPr/>
        </p:nvCxnSpPr>
        <p:spPr>
          <a:xfrm>
            <a:off x="2971800" y="3048000"/>
            <a:ext cx="762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exão recta unidireccional 12"/>
          <p:cNvCxnSpPr/>
          <p:nvPr/>
        </p:nvCxnSpPr>
        <p:spPr>
          <a:xfrm flipH="1">
            <a:off x="2514600" y="3124200"/>
            <a:ext cx="838200" cy="18288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>
            <a:off x="3810000" y="3048000"/>
            <a:ext cx="18288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exão recta unidireccional 15"/>
          <p:cNvCxnSpPr/>
          <p:nvPr/>
        </p:nvCxnSpPr>
        <p:spPr>
          <a:xfrm flipH="1">
            <a:off x="4343400" y="3200400"/>
            <a:ext cx="76200" cy="16764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exão recta 17"/>
          <p:cNvCxnSpPr/>
          <p:nvPr/>
        </p:nvCxnSpPr>
        <p:spPr>
          <a:xfrm>
            <a:off x="5715000" y="3048000"/>
            <a:ext cx="1600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exão recta 19"/>
          <p:cNvCxnSpPr/>
          <p:nvPr/>
        </p:nvCxnSpPr>
        <p:spPr>
          <a:xfrm>
            <a:off x="7391400" y="3048000"/>
            <a:ext cx="2286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exão recta 21"/>
          <p:cNvCxnSpPr/>
          <p:nvPr/>
        </p:nvCxnSpPr>
        <p:spPr>
          <a:xfrm>
            <a:off x="7696200" y="3048000"/>
            <a:ext cx="1600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onexão recta unidireccional 22"/>
          <p:cNvCxnSpPr/>
          <p:nvPr/>
        </p:nvCxnSpPr>
        <p:spPr>
          <a:xfrm>
            <a:off x="6553200" y="3200400"/>
            <a:ext cx="685800" cy="17526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exão recta unidireccional 24"/>
          <p:cNvCxnSpPr/>
          <p:nvPr/>
        </p:nvCxnSpPr>
        <p:spPr>
          <a:xfrm>
            <a:off x="7543800" y="3124200"/>
            <a:ext cx="1066800" cy="18288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onexão recta unidireccional 26"/>
          <p:cNvCxnSpPr/>
          <p:nvPr/>
        </p:nvCxnSpPr>
        <p:spPr>
          <a:xfrm>
            <a:off x="8458200" y="3124200"/>
            <a:ext cx="1066800" cy="18288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8" grpId="0"/>
      <p:bldP spid="5" grpId="0" animBg="1"/>
      <p:bldP spid="30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72744" y="5067793"/>
            <a:ext cx="6299521" cy="5361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3399FF"/>
                </a:solidFill>
                <a:latin typeface="Comic Sans MS" pitchFamily="66" charset="0"/>
              </a:rPr>
              <a:t>Reported Question: He asked if I was tired.</a:t>
            </a:r>
            <a:endParaRPr lang="el-GR" sz="2000" b="1" dirty="0">
              <a:solidFill>
                <a:srgbClr val="3399FF"/>
              </a:solidFill>
              <a:latin typeface="Gretoon Highlight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3954" y="595515"/>
            <a:ext cx="4142654" cy="758633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174256" y="1629023"/>
            <a:ext cx="6226000" cy="54702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omic Sans MS" pitchFamily="66" charset="0"/>
              </a:rPr>
              <a:t>Direct Question : “Are you tired?”</a:t>
            </a:r>
            <a:endParaRPr lang="el-GR" sz="20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159820" y="2308290"/>
            <a:ext cx="504056" cy="39166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l-GR" dirty="0"/>
          </a:p>
        </p:txBody>
      </p:sp>
      <p:sp>
        <p:nvSpPr>
          <p:cNvPr id="7" name="Rounded Rectangle 6"/>
          <p:cNvSpPr/>
          <p:nvPr/>
        </p:nvSpPr>
        <p:spPr>
          <a:xfrm>
            <a:off x="2159820" y="3306208"/>
            <a:ext cx="6240436" cy="597798"/>
          </a:xfrm>
          <a:prstGeom prst="roundRect">
            <a:avLst/>
          </a:prstGeom>
          <a:solidFill>
            <a:srgbClr val="E7FFA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omic Sans MS" pitchFamily="66" charset="0"/>
              </a:rPr>
              <a:t>Indirect Question: I wonder if you are tired.</a:t>
            </a:r>
            <a:endParaRPr lang="el-GR" sz="20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4256" y="4005064"/>
            <a:ext cx="551804" cy="36004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l-GR" dirty="0"/>
          </a:p>
        </p:txBody>
      </p:sp>
      <p:sp>
        <p:nvSpPr>
          <p:cNvPr id="9" name="Oval 8"/>
          <p:cNvSpPr/>
          <p:nvPr/>
        </p:nvSpPr>
        <p:spPr>
          <a:xfrm>
            <a:off x="8688288" y="593050"/>
            <a:ext cx="720080" cy="72008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l-GR" dirty="0"/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977" y="889674"/>
            <a:ext cx="478691" cy="4234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66" y="1703262"/>
            <a:ext cx="478691" cy="429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66" y="3390310"/>
            <a:ext cx="478691" cy="429594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05" y="1435144"/>
            <a:ext cx="1149451" cy="873667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211" y="4858711"/>
            <a:ext cx="764591" cy="77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609" y="2926354"/>
            <a:ext cx="969029" cy="75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383" y="5517233"/>
            <a:ext cx="1224136" cy="9107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63876" y="2348880"/>
            <a:ext cx="3541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omic Sans MS" pitchFamily="66" charset="0"/>
              </a:rPr>
              <a:t>Turn to Indirect Question</a:t>
            </a:r>
            <a:endParaRPr lang="el-GR" sz="2000" b="1" dirty="0">
              <a:effectLst>
                <a:glow rad="101600">
                  <a:schemeClr val="bg1">
                    <a:alpha val="8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7494" y="2716728"/>
            <a:ext cx="466543" cy="4855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7494" y="4429574"/>
            <a:ext cx="466543" cy="4855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t="16004" r="17841" b="31918"/>
          <a:stretch/>
        </p:blipFill>
        <p:spPr>
          <a:xfrm>
            <a:off x="6335327" y="2217653"/>
            <a:ext cx="1055305" cy="5729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16602" y="4005064"/>
            <a:ext cx="4387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omic Sans MS" pitchFamily="66" charset="0"/>
              </a:rPr>
              <a:t>Turn into Reported Speech.</a:t>
            </a:r>
            <a:endParaRPr lang="el-GR" sz="2000" b="1" dirty="0">
              <a:effectLst>
                <a:glow rad="101600">
                  <a:schemeClr val="bg1">
                    <a:alpha val="8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25" name="Picture 2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26" y="3904007"/>
            <a:ext cx="527652" cy="5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67873"/>
      </p:ext>
    </p:extLst>
  </p:cSld>
  <p:clrMapOvr>
    <a:masterClrMapping/>
  </p:clrMapOvr>
  <p:transition spd="slow" advClick="0">
    <p:cover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7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5600" y="6165305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DIRECT QUESTIONS</a:t>
            </a:r>
            <a:endParaRPr lang="el-GR" sz="3600" dirty="0">
              <a:ln w="19050"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5520" y="1319162"/>
            <a:ext cx="1440160" cy="646331"/>
          </a:xfrm>
          <a:prstGeom prst="rect">
            <a:avLst/>
          </a:prstGeom>
          <a:solidFill>
            <a:schemeClr val="bg2">
              <a:lumMod val="25000"/>
            </a:schemeClr>
          </a:solidFill>
          <a:scene3d>
            <a:camera prst="orthographicFront">
              <a:rot lat="813975" lon="553847" rev="20612354"/>
            </a:camera>
            <a:lightRig rig="threePt" dir="t"/>
          </a:scene3d>
          <a:sp3d extrusionH="76200" contourW="12700" prstMaterial="matte">
            <a:bevelT w="133350" h="1079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Question  Word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0021" y="1342510"/>
            <a:ext cx="1728192" cy="646331"/>
          </a:xfrm>
          <a:prstGeom prst="rect">
            <a:avLst/>
          </a:prstGeom>
          <a:solidFill>
            <a:srgbClr val="00B050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Auxiliary Verb or Modal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5960" y="1341906"/>
            <a:ext cx="1728000" cy="646331"/>
          </a:xfrm>
          <a:prstGeom prst="rect">
            <a:avLst/>
          </a:prstGeom>
          <a:solidFill>
            <a:srgbClr val="0099CC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endParaRPr lang="en-US" sz="8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Subject</a:t>
            </a:r>
          </a:p>
          <a:p>
            <a:pPr marL="36000" algn="ctr"/>
            <a:endParaRPr lang="el-GR" sz="9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62308" y="1342510"/>
            <a:ext cx="1728000" cy="646331"/>
          </a:xfrm>
          <a:prstGeom prst="rect">
            <a:avLst/>
          </a:prstGeom>
          <a:solidFill>
            <a:srgbClr val="00B050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Main</a:t>
            </a:r>
          </a:p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Verb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05501" y="1219400"/>
            <a:ext cx="11208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PF BeauSans Pro Thin" pitchFamily="2" charset="0"/>
              </a:rPr>
              <a:t>…..?</a:t>
            </a:r>
            <a:endParaRPr lang="el-GR" sz="4400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PF BeauSans Pro Thi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9536" y="2480698"/>
            <a:ext cx="12961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Who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What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Where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How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When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Why</a:t>
            </a:r>
          </a:p>
          <a:p>
            <a:pPr algn="r"/>
            <a:r>
              <a:rPr lang="en-GB" sz="28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endParaRPr lang="el-GR" sz="28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584362" y="2311420"/>
            <a:ext cx="6249353" cy="1384995"/>
            <a:chOff x="2437945" y="3259722"/>
            <a:chExt cx="4713592" cy="1384995"/>
          </a:xfrm>
        </p:grpSpPr>
        <p:sp>
          <p:nvSpPr>
            <p:cNvPr id="12" name="TextBox 11"/>
            <p:cNvSpPr txBox="1"/>
            <p:nvPr/>
          </p:nvSpPr>
          <p:spPr>
            <a:xfrm>
              <a:off x="2437945" y="3259722"/>
              <a:ext cx="146552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do / does </a:t>
              </a:r>
            </a:p>
            <a:p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did </a:t>
              </a:r>
            </a:p>
            <a:p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will                        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23345" y="3690610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V 1                         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587406" y="2480697"/>
            <a:ext cx="829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14124">
                      <a:lumMod val="75000"/>
                    </a:srgbClr>
                  </a:solidFill>
                </a:ln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F BeauSans Pro Thin" pitchFamily="2" charset="0"/>
              </a:rPr>
              <a:t>or</a:t>
            </a:r>
            <a:endParaRPr lang="el-GR" sz="5400" b="1" dirty="0">
              <a:ln w="28575">
                <a:solidFill>
                  <a:srgbClr val="F14124">
                    <a:lumMod val="75000"/>
                  </a:srgbClr>
                </a:solidFill>
              </a:ln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79392" y="3632826"/>
            <a:ext cx="6261024" cy="954107"/>
            <a:chOff x="2441074" y="3253948"/>
            <a:chExt cx="4722395" cy="954107"/>
          </a:xfrm>
        </p:grpSpPr>
        <p:sp>
          <p:nvSpPr>
            <p:cNvPr id="18" name="TextBox 17"/>
            <p:cNvSpPr txBox="1"/>
            <p:nvPr/>
          </p:nvSpPr>
          <p:spPr>
            <a:xfrm>
              <a:off x="2441074" y="3253948"/>
              <a:ext cx="25161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am / is / are</a:t>
              </a:r>
            </a:p>
            <a:p>
              <a:r>
                <a:rPr lang="en-GB" sz="28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was / were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35277" y="3469391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V +  </a:t>
              </a:r>
              <a:r>
                <a:rPr lang="en-GB" sz="2800" dirty="0" err="1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ing</a:t>
              </a:r>
              <a:r>
                <a:rPr lang="en-GB" sz="28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9535519" y="3560817"/>
            <a:ext cx="829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14124">
                      <a:lumMod val="75000"/>
                    </a:srgbClr>
                  </a:solidFill>
                </a:ln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F BeauSans Pro Thin" pitchFamily="2" charset="0"/>
              </a:rPr>
              <a:t>or</a:t>
            </a:r>
            <a:endParaRPr lang="el-GR" sz="5400" b="1" dirty="0">
              <a:ln w="28575">
                <a:solidFill>
                  <a:srgbClr val="F14124">
                    <a:lumMod val="75000"/>
                  </a:srgbClr>
                </a:solidFill>
              </a:ln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579392" y="4635134"/>
            <a:ext cx="6261024" cy="954107"/>
            <a:chOff x="2441074" y="3253948"/>
            <a:chExt cx="4722395" cy="954107"/>
          </a:xfrm>
        </p:grpSpPr>
        <p:sp>
          <p:nvSpPr>
            <p:cNvPr id="22" name="TextBox 21"/>
            <p:cNvSpPr txBox="1"/>
            <p:nvPr/>
          </p:nvSpPr>
          <p:spPr>
            <a:xfrm>
              <a:off x="2441074" y="3253948"/>
              <a:ext cx="25161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have / has</a:t>
              </a:r>
            </a:p>
            <a:p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had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35277" y="3469391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V 3                         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943399" y="2554451"/>
            <a:ext cx="200600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my friend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he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teachers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my new phone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we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coffee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wild animals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you</a:t>
            </a:r>
          </a:p>
          <a:p>
            <a:pPr algn="r"/>
            <a:r>
              <a:rPr lang="en-GB" sz="28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endParaRPr lang="el-GR" sz="28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5404492"/>
            <a:ext cx="1336876" cy="133687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79576" y="188641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DIRECT QUESTIONS</a:t>
            </a:r>
            <a:endParaRPr lang="el-GR" sz="3600" dirty="0">
              <a:ln w="19050"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106" y="355310"/>
            <a:ext cx="920559" cy="31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camera.wav"/>
          </p:stSnd>
        </p:sndAc>
      </p:transition>
    </mc:Choice>
    <mc:Fallback xmlns="">
      <p:transition spd="slow" advClick="0">
        <p:fad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5" grpId="0"/>
      <p:bldP spid="15" grpId="1"/>
      <p:bldP spid="20" grpId="0"/>
      <p:bldP spid="24" grpId="0"/>
      <p:bldP spid="25" grpId="0"/>
      <p:bldP spid="2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0492" y="18864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INDIRECT QUESTIONS</a:t>
            </a:r>
            <a:endParaRPr lang="el-GR" sz="3600" dirty="0">
              <a:ln w="19050"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7768" y="1201429"/>
            <a:ext cx="1440160" cy="646331"/>
          </a:xfrm>
          <a:prstGeom prst="rect">
            <a:avLst/>
          </a:prstGeom>
          <a:solidFill>
            <a:schemeClr val="bg2">
              <a:lumMod val="25000"/>
            </a:schemeClr>
          </a:solidFill>
          <a:scene3d>
            <a:camera prst="orthographicFront">
              <a:rot lat="813975" lon="553847" rev="20612354"/>
            </a:camera>
            <a:lightRig rig="threePt" dir="t"/>
          </a:scene3d>
          <a:sp3d extrusionH="76200" contourW="12700" prstMaterial="matte">
            <a:bevelT w="133350" h="1079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Question  Word / IF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6160" y="1152499"/>
            <a:ext cx="1728192" cy="646331"/>
          </a:xfrm>
          <a:prstGeom prst="rect">
            <a:avLst/>
          </a:prstGeom>
          <a:solidFill>
            <a:srgbClr val="00B050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affirmative </a:t>
            </a:r>
          </a:p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verb form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3952" y="1175243"/>
            <a:ext cx="1728000" cy="646331"/>
          </a:xfrm>
          <a:prstGeom prst="rect">
            <a:avLst/>
          </a:prstGeom>
          <a:solidFill>
            <a:srgbClr val="0099CC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endParaRPr lang="en-US" sz="8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Subject</a:t>
            </a:r>
          </a:p>
          <a:p>
            <a:pPr marL="36000" algn="ctr"/>
            <a:endParaRPr lang="el-GR" sz="9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5520" y="1152497"/>
            <a:ext cx="1872208" cy="646331"/>
          </a:xfrm>
          <a:prstGeom prst="rect">
            <a:avLst/>
          </a:prstGeom>
          <a:solidFill>
            <a:srgbClr val="FFCC00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 w="19050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Introductory</a:t>
            </a:r>
          </a:p>
          <a:p>
            <a:pPr marL="36000" algn="ctr"/>
            <a:r>
              <a:rPr lang="en-US" dirty="0">
                <a:ln w="19050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Verb / question</a:t>
            </a:r>
            <a:endParaRPr lang="el-GR" dirty="0">
              <a:ln w="19050">
                <a:solidFill>
                  <a:srgbClr val="FF8021">
                    <a:lumMod val="50000"/>
                  </a:srgbClr>
                </a:solidFill>
              </a:ln>
              <a:solidFill>
                <a:srgbClr val="FF8021">
                  <a:lumMod val="50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77510" y="1052737"/>
            <a:ext cx="9316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PF BeauSans Pro Thin" pitchFamily="2" charset="0"/>
              </a:rPr>
              <a:t>.(?)</a:t>
            </a:r>
            <a:endParaRPr lang="el-GR" sz="4400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PF BeauSans Pro Thi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0871" y="2405871"/>
            <a:ext cx="12961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who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what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Where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how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when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why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if</a:t>
            </a:r>
          </a:p>
          <a:p>
            <a:pPr algn="r"/>
            <a:r>
              <a:rPr lang="en-GB" sz="28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endParaRPr lang="el-GR" sz="28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07969" y="2632934"/>
            <a:ext cx="152056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my friend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he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teachers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my phone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we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coffee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wild animals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you</a:t>
            </a:r>
          </a:p>
          <a:p>
            <a:pPr algn="r"/>
            <a:r>
              <a:rPr lang="en-GB" sz="28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endParaRPr lang="el-GR" sz="28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31503" y="3107954"/>
            <a:ext cx="28803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He asked</a:t>
            </a:r>
          </a:p>
          <a:p>
            <a:r>
              <a:rPr lang="en-GB" sz="24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She wondered  </a:t>
            </a:r>
          </a:p>
          <a:p>
            <a:r>
              <a:rPr lang="en-GB" sz="24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Could you tell me (?)</a:t>
            </a:r>
          </a:p>
          <a:p>
            <a:pPr algn="r"/>
            <a:r>
              <a:rPr lang="en-GB" sz="20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      </a:t>
            </a:r>
            <a:r>
              <a:rPr lang="en-GB" sz="2000" dirty="0">
                <a:ln w="28575">
                  <a:solidFill>
                    <a:srgbClr val="00CC5C"/>
                  </a:solidFill>
                </a:ln>
                <a:solidFill>
                  <a:srgbClr val="00B050"/>
                </a:solidFill>
                <a:latin typeface="PF BeauSans Pro Thin" pitchFamily="2" charset="0"/>
              </a:rPr>
              <a:t>                </a:t>
            </a:r>
            <a:r>
              <a:rPr lang="en-GB" sz="20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r>
              <a:rPr lang="en-GB" sz="2000" dirty="0">
                <a:ln w="28575">
                  <a:solidFill>
                    <a:srgbClr val="00CC5C"/>
                  </a:solidFill>
                </a:ln>
                <a:solidFill>
                  <a:srgbClr val="00B050"/>
                </a:solidFill>
                <a:latin typeface="PF BeauSans Pro Thin" pitchFamily="2" charset="0"/>
              </a:rPr>
              <a:t>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509780" y="2253122"/>
            <a:ext cx="6003045" cy="1261884"/>
            <a:chOff x="2437945" y="3259722"/>
            <a:chExt cx="4713592" cy="1261884"/>
          </a:xfrm>
        </p:grpSpPr>
        <p:sp>
          <p:nvSpPr>
            <p:cNvPr id="27" name="TextBox 26"/>
            <p:cNvSpPr txBox="1"/>
            <p:nvPr/>
          </p:nvSpPr>
          <p:spPr>
            <a:xfrm>
              <a:off x="2437945" y="3259722"/>
              <a:ext cx="1465526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like/ likes </a:t>
              </a:r>
            </a:p>
            <a:p>
              <a:r>
                <a:rPr lang="en-GB" sz="24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came</a:t>
              </a:r>
            </a:p>
            <a:p>
              <a:r>
                <a:rPr lang="en-GB" sz="24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will find</a:t>
              </a:r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23345" y="3690610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9683275" y="2433693"/>
            <a:ext cx="829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14124">
                      <a:lumMod val="75000"/>
                    </a:srgbClr>
                  </a:solidFill>
                </a:ln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F BeauSans Pro Thin" pitchFamily="2" charset="0"/>
              </a:rPr>
              <a:t>or</a:t>
            </a:r>
            <a:endParaRPr lang="el-GR" sz="5400" b="1" dirty="0">
              <a:ln w="28575">
                <a:solidFill>
                  <a:srgbClr val="F14124">
                    <a:lumMod val="75000"/>
                  </a:srgbClr>
                </a:solidFill>
              </a:ln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559718" y="3628847"/>
            <a:ext cx="3283676" cy="830997"/>
            <a:chOff x="2441074" y="3253948"/>
            <a:chExt cx="2578343" cy="830997"/>
          </a:xfrm>
        </p:grpSpPr>
        <p:sp>
          <p:nvSpPr>
            <p:cNvPr id="31" name="TextBox 30"/>
            <p:cNvSpPr txBox="1"/>
            <p:nvPr/>
          </p:nvSpPr>
          <p:spPr>
            <a:xfrm>
              <a:off x="2441074" y="3253948"/>
              <a:ext cx="25161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am / is / are</a:t>
              </a:r>
            </a:p>
            <a:p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was / were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30289" y="3438613"/>
              <a:ext cx="1289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V +  </a:t>
              </a:r>
              <a:r>
                <a:rPr lang="en-GB" sz="2400" dirty="0" err="1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ing</a:t>
              </a:r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9660655" y="3862005"/>
            <a:ext cx="829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14124">
                      <a:lumMod val="75000"/>
                    </a:srgbClr>
                  </a:solidFill>
                </a:ln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F BeauSans Pro Thin" pitchFamily="2" charset="0"/>
              </a:rPr>
              <a:t>or</a:t>
            </a:r>
            <a:endParaRPr lang="el-GR" sz="5400" b="1" dirty="0">
              <a:ln w="28575">
                <a:solidFill>
                  <a:srgbClr val="F14124">
                    <a:lumMod val="75000"/>
                  </a:srgbClr>
                </a:solidFill>
              </a:ln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559719" y="4631155"/>
            <a:ext cx="3615953" cy="954107"/>
            <a:chOff x="2441074" y="3253948"/>
            <a:chExt cx="2839247" cy="954107"/>
          </a:xfrm>
        </p:grpSpPr>
        <p:sp>
          <p:nvSpPr>
            <p:cNvPr id="35" name="TextBox 34"/>
            <p:cNvSpPr txBox="1"/>
            <p:nvPr/>
          </p:nvSpPr>
          <p:spPr>
            <a:xfrm>
              <a:off x="2441074" y="3253948"/>
              <a:ext cx="25161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have / has</a:t>
              </a:r>
            </a:p>
            <a:p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had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52129" y="3469391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V 3                         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279576" y="6239054"/>
            <a:ext cx="669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INDIRECT QUESTIONS</a:t>
            </a:r>
            <a:endParaRPr lang="el-GR" sz="3600" dirty="0">
              <a:ln w="19050"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pic>
        <p:nvPicPr>
          <p:cNvPr id="3" name="Picture 2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972" y="5877272"/>
            <a:ext cx="751289" cy="7512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106" y="355310"/>
            <a:ext cx="920559" cy="31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2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camera.wav"/>
          </p:stSnd>
        </p:sndAc>
      </p:transition>
    </mc:Choice>
    <mc:Fallback xmlns="">
      <p:transition spd="slow" advClick="0">
        <p:fad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24" grpId="0"/>
      <p:bldP spid="25" grpId="0"/>
      <p:bldP spid="29" grpId="0"/>
      <p:bldP spid="29" grpId="1"/>
      <p:bldP spid="33" grpId="0"/>
      <p:bldP spid="22" grpId="0"/>
      <p:bldP spid="2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0492" y="116633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INDIRECT QUESTIONS</a:t>
            </a:r>
            <a:endParaRPr lang="el-GR" sz="3600" dirty="0">
              <a:ln w="19050"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7768" y="1201429"/>
            <a:ext cx="1440160" cy="646331"/>
          </a:xfrm>
          <a:prstGeom prst="rect">
            <a:avLst/>
          </a:prstGeom>
          <a:solidFill>
            <a:schemeClr val="bg2">
              <a:lumMod val="25000"/>
            </a:schemeClr>
          </a:solidFill>
          <a:scene3d>
            <a:camera prst="orthographicFront">
              <a:rot lat="813975" lon="553847" rev="20612354"/>
            </a:camera>
            <a:lightRig rig="threePt" dir="t"/>
          </a:scene3d>
          <a:sp3d extrusionH="76200" contourW="12700" prstMaterial="matte">
            <a:bevelT w="133350" h="1079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Question  Word / IF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6160" y="1152499"/>
            <a:ext cx="1728192" cy="646331"/>
          </a:xfrm>
          <a:prstGeom prst="rect">
            <a:avLst/>
          </a:prstGeom>
          <a:solidFill>
            <a:srgbClr val="00B050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affirmative </a:t>
            </a:r>
          </a:p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verb form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3952" y="1175243"/>
            <a:ext cx="1728000" cy="646331"/>
          </a:xfrm>
          <a:prstGeom prst="rect">
            <a:avLst/>
          </a:prstGeom>
          <a:solidFill>
            <a:srgbClr val="0099CC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endParaRPr lang="en-US" sz="8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Subject</a:t>
            </a:r>
          </a:p>
          <a:p>
            <a:pPr marL="36000" algn="ctr"/>
            <a:endParaRPr lang="el-GR" sz="9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5520" y="1152497"/>
            <a:ext cx="1872208" cy="646331"/>
          </a:xfrm>
          <a:prstGeom prst="rect">
            <a:avLst/>
          </a:prstGeom>
          <a:solidFill>
            <a:srgbClr val="FFCC00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 w="19050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Introductory</a:t>
            </a:r>
          </a:p>
          <a:p>
            <a:pPr marL="36000" algn="ctr"/>
            <a:r>
              <a:rPr lang="en-US" dirty="0">
                <a:ln w="19050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Verb / question</a:t>
            </a:r>
            <a:endParaRPr lang="el-GR" dirty="0">
              <a:ln w="19050">
                <a:solidFill>
                  <a:srgbClr val="FF8021">
                    <a:lumMod val="50000"/>
                  </a:srgbClr>
                </a:solidFill>
              </a:ln>
              <a:solidFill>
                <a:srgbClr val="FF8021">
                  <a:lumMod val="50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77510" y="1052737"/>
            <a:ext cx="9316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PF BeauSans Pro Thin" pitchFamily="2" charset="0"/>
              </a:rPr>
              <a:t>.(?)</a:t>
            </a:r>
            <a:endParaRPr lang="el-GR" sz="4400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PF BeauSans Pro Thi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0871" y="2405871"/>
            <a:ext cx="12961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who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what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Where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how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when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why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if</a:t>
            </a:r>
          </a:p>
          <a:p>
            <a:pPr algn="r"/>
            <a:r>
              <a:rPr lang="en-GB" sz="28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endParaRPr lang="el-GR" sz="28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07969" y="2632934"/>
            <a:ext cx="152056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my friend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he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teachers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my phone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we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coffee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wild animals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you</a:t>
            </a:r>
          </a:p>
          <a:p>
            <a:pPr algn="r"/>
            <a:r>
              <a:rPr lang="en-GB" sz="28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endParaRPr lang="el-GR" sz="28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31503" y="3107954"/>
            <a:ext cx="28803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He asked</a:t>
            </a:r>
          </a:p>
          <a:p>
            <a:r>
              <a:rPr lang="en-GB" sz="24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She wondered  </a:t>
            </a:r>
          </a:p>
          <a:p>
            <a:r>
              <a:rPr lang="en-GB" sz="24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Could you tell me (?)</a:t>
            </a:r>
          </a:p>
          <a:p>
            <a:pPr algn="r"/>
            <a:r>
              <a:rPr lang="en-GB" sz="20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      </a:t>
            </a:r>
            <a:r>
              <a:rPr lang="en-GB" sz="2000" dirty="0">
                <a:ln w="28575">
                  <a:solidFill>
                    <a:srgbClr val="00CC5C"/>
                  </a:solidFill>
                </a:ln>
                <a:solidFill>
                  <a:srgbClr val="00B050"/>
                </a:solidFill>
                <a:latin typeface="PF BeauSans Pro Thin" pitchFamily="2" charset="0"/>
              </a:rPr>
              <a:t>                </a:t>
            </a:r>
            <a:r>
              <a:rPr lang="en-GB" sz="20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r>
              <a:rPr lang="en-GB" sz="2000" dirty="0">
                <a:ln w="28575">
                  <a:solidFill>
                    <a:srgbClr val="00CC5C"/>
                  </a:solidFill>
                </a:ln>
                <a:solidFill>
                  <a:srgbClr val="00B050"/>
                </a:solidFill>
                <a:latin typeface="PF BeauSans Pro Thin" pitchFamily="2" charset="0"/>
              </a:rPr>
              <a:t>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509780" y="2253122"/>
            <a:ext cx="6003045" cy="1261884"/>
            <a:chOff x="2437945" y="3259722"/>
            <a:chExt cx="4713592" cy="1261884"/>
          </a:xfrm>
        </p:grpSpPr>
        <p:sp>
          <p:nvSpPr>
            <p:cNvPr id="27" name="TextBox 26"/>
            <p:cNvSpPr txBox="1"/>
            <p:nvPr/>
          </p:nvSpPr>
          <p:spPr>
            <a:xfrm>
              <a:off x="2437945" y="3259722"/>
              <a:ext cx="1465526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like/ likes </a:t>
              </a:r>
            </a:p>
            <a:p>
              <a:r>
                <a:rPr lang="en-GB" sz="24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came</a:t>
              </a:r>
            </a:p>
            <a:p>
              <a:r>
                <a:rPr lang="en-GB" sz="24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will find</a:t>
              </a:r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23345" y="3690610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9683275" y="2433693"/>
            <a:ext cx="829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14124">
                      <a:lumMod val="75000"/>
                    </a:srgbClr>
                  </a:solidFill>
                </a:ln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F BeauSans Pro Thin" pitchFamily="2" charset="0"/>
              </a:rPr>
              <a:t>or</a:t>
            </a:r>
            <a:endParaRPr lang="el-GR" sz="5400" b="1" dirty="0">
              <a:ln w="28575">
                <a:solidFill>
                  <a:srgbClr val="F14124">
                    <a:lumMod val="75000"/>
                  </a:srgbClr>
                </a:solidFill>
              </a:ln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559718" y="3628847"/>
            <a:ext cx="3283676" cy="830997"/>
            <a:chOff x="2441074" y="3253948"/>
            <a:chExt cx="2578343" cy="830997"/>
          </a:xfrm>
        </p:grpSpPr>
        <p:sp>
          <p:nvSpPr>
            <p:cNvPr id="31" name="TextBox 30"/>
            <p:cNvSpPr txBox="1"/>
            <p:nvPr/>
          </p:nvSpPr>
          <p:spPr>
            <a:xfrm>
              <a:off x="2441074" y="3253948"/>
              <a:ext cx="25161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am / is / are</a:t>
              </a:r>
            </a:p>
            <a:p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was / were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30289" y="3438613"/>
              <a:ext cx="1289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V +  </a:t>
              </a:r>
              <a:r>
                <a:rPr lang="en-GB" sz="2400" dirty="0" err="1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ing</a:t>
              </a:r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9660655" y="3862005"/>
            <a:ext cx="829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14124">
                      <a:lumMod val="75000"/>
                    </a:srgbClr>
                  </a:solidFill>
                </a:ln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F BeauSans Pro Thin" pitchFamily="2" charset="0"/>
              </a:rPr>
              <a:t>or</a:t>
            </a:r>
            <a:endParaRPr lang="el-GR" sz="5400" b="1" dirty="0">
              <a:ln w="28575">
                <a:solidFill>
                  <a:srgbClr val="F14124">
                    <a:lumMod val="75000"/>
                  </a:srgbClr>
                </a:solidFill>
              </a:ln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559719" y="4631155"/>
            <a:ext cx="3615953" cy="954107"/>
            <a:chOff x="2441074" y="3253948"/>
            <a:chExt cx="2839247" cy="954107"/>
          </a:xfrm>
        </p:grpSpPr>
        <p:sp>
          <p:nvSpPr>
            <p:cNvPr id="35" name="TextBox 34"/>
            <p:cNvSpPr txBox="1"/>
            <p:nvPr/>
          </p:nvSpPr>
          <p:spPr>
            <a:xfrm>
              <a:off x="2441074" y="3253948"/>
              <a:ext cx="25161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have / has</a:t>
              </a:r>
            </a:p>
            <a:p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had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52129" y="3469391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V 3                         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279576" y="6239054"/>
            <a:ext cx="669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INDIRECT QUESTIONS</a:t>
            </a:r>
            <a:endParaRPr lang="el-GR" sz="3600" dirty="0">
              <a:ln w="19050"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pic>
        <p:nvPicPr>
          <p:cNvPr id="3" name="Picture 2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972" y="5877272"/>
            <a:ext cx="751289" cy="7512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106" y="355310"/>
            <a:ext cx="920559" cy="31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camera.wav"/>
          </p:stSnd>
        </p:sndAc>
      </p:transition>
    </mc:Choice>
    <mc:Fallback xmlns="">
      <p:transition spd="slow" advClick="0">
        <p:fad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24" grpId="0"/>
      <p:bldP spid="25" grpId="0"/>
      <p:bldP spid="29" grpId="0"/>
      <p:bldP spid="29" grpId="1"/>
      <p:bldP spid="33" grpId="0"/>
      <p:bldP spid="22" grpId="0"/>
      <p:bldP spid="2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20E274E5-F820-4AA4-AEBA-BC466161B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93" y="732810"/>
            <a:ext cx="7219693" cy="126080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414D0AAE-C4EF-4738-92F1-99BDFEBCB96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096" y="84866"/>
            <a:ext cx="2627855" cy="731564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6706AE3F-9E48-4266-8160-603AB0844EA7}"/>
              </a:ext>
            </a:extLst>
          </p:cNvPr>
          <p:cNvSpPr/>
          <p:nvPr/>
        </p:nvSpPr>
        <p:spPr>
          <a:xfrm>
            <a:off x="254389" y="2120997"/>
            <a:ext cx="11752553" cy="41614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We can use </a:t>
            </a:r>
            <a:r>
              <a:rPr lang="en-US" sz="3600" b="1" i="1" dirty="0">
                <a:solidFill>
                  <a:srgbClr val="0070C0"/>
                </a:solidFill>
                <a:effectLst/>
              </a:rPr>
              <a:t>could</a:t>
            </a:r>
            <a:r>
              <a:rPr lang="en-US" sz="3600" dirty="0">
                <a:solidFill>
                  <a:srgbClr val="242021"/>
                </a:solidFill>
              </a:rPr>
              <a:t>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to make polite requests. 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We can use it with </a:t>
            </a:r>
            <a:r>
              <a:rPr lang="en-US" sz="3600" b="1" i="1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Wh-words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and with </a:t>
            </a:r>
            <a:r>
              <a:rPr lang="en-US" sz="3600" b="1" i="1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Wh-words + to-infinitives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to ask indirect questions.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We use </a:t>
            </a:r>
            <a:r>
              <a:rPr lang="en-US" sz="3600" b="1" i="1" dirty="0">
                <a:solidFill>
                  <a:srgbClr val="0070C0"/>
                </a:solidFill>
              </a:rPr>
              <a:t>tell</a:t>
            </a:r>
            <a:r>
              <a:rPr lang="en-US" sz="3600" dirty="0"/>
              <a:t> for information and </a:t>
            </a:r>
            <a:r>
              <a:rPr lang="en-US" sz="3600" b="1" i="1" dirty="0">
                <a:solidFill>
                  <a:srgbClr val="0070C0"/>
                </a:solidFill>
              </a:rPr>
              <a:t>show</a:t>
            </a:r>
            <a:r>
              <a:rPr lang="en-US" sz="3600" dirty="0"/>
              <a:t> for instructions.</a:t>
            </a:r>
            <a:r>
              <a:rPr lang="en-US" sz="3600" dirty="0">
                <a:solidFill>
                  <a:srgbClr val="242021"/>
                </a:solidFill>
              </a:rPr>
              <a:t>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highlight>
                  <a:srgbClr val="FFFF00"/>
                </a:highlight>
              </a:rPr>
              <a:t>Could + you tell/show me + Wh-word + subject + verb? </a:t>
            </a:r>
          </a:p>
        </p:txBody>
      </p:sp>
    </p:spTree>
    <p:extLst>
      <p:ext uri="{BB962C8B-B14F-4D97-AF65-F5344CB8AC3E}">
        <p14:creationId xmlns:p14="http://schemas.microsoft.com/office/powerpoint/2010/main" val="277451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8D34C4-24CC-8F83-CE84-085BFA0AA3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0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317907">
            <a:off x="-7286896" y="2195597"/>
            <a:ext cx="15945392" cy="105638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317907" flipH="1" flipV="1">
            <a:off x="3533504" y="-5901420"/>
            <a:ext cx="15945392" cy="105638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317907">
            <a:off x="-7589534" y="2752235"/>
            <a:ext cx="15945392" cy="105638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5568" t="73590" r="29208" b="20868"/>
          <a:stretch>
            <a:fillRect/>
          </a:stretch>
        </p:blipFill>
        <p:spPr>
          <a:xfrm rot="5497222">
            <a:off x="7463667" y="5655488"/>
            <a:ext cx="269472" cy="243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3186" t="57958" r="21590" b="36500"/>
          <a:stretch>
            <a:fillRect/>
          </a:stretch>
        </p:blipFill>
        <p:spPr>
          <a:xfrm rot="5497222">
            <a:off x="2219019" y="563896"/>
            <a:ext cx="269472" cy="2438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3792" t="375" r="60984" b="94083"/>
          <a:stretch>
            <a:fillRect/>
          </a:stretch>
        </p:blipFill>
        <p:spPr>
          <a:xfrm rot="5497222">
            <a:off x="896222" y="3167025"/>
            <a:ext cx="269472" cy="2438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3186" t="57958" r="21590" b="36500"/>
          <a:stretch>
            <a:fillRect/>
          </a:stretch>
        </p:blipFill>
        <p:spPr>
          <a:xfrm rot="5554316">
            <a:off x="10596833" y="3307096"/>
            <a:ext cx="269472" cy="2438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8B3B0D-4639-2EB8-A8EF-5B2F624693A3}"/>
              </a:ext>
            </a:extLst>
          </p:cNvPr>
          <p:cNvSpPr txBox="1"/>
          <p:nvPr/>
        </p:nvSpPr>
        <p:spPr>
          <a:xfrm>
            <a:off x="787439" y="2556871"/>
            <a:ext cx="10617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ln w="6600">
                  <a:solidFill>
                    <a:srgbClr val="FA7E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7E00"/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 sz="9600" dirty="0">
                <a:ln w="6600">
                  <a:solidFill>
                    <a:srgbClr val="B1C9EB"/>
                  </a:solidFill>
                  <a:prstDash val="solid"/>
                </a:ln>
                <a:effectLst>
                  <a:outerShdw dist="38100" dir="2700000" algn="tl" rotWithShape="0">
                    <a:srgbClr val="B1C9EB"/>
                  </a:outerShdw>
                </a:effectLst>
                <a:latin typeface="Impact" panose="020B0806030902050204" pitchFamily="34" charset="0"/>
              </a:rPr>
              <a:t>REPORTED SPEECH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8BE972-0DF4-3068-675F-3BC243485974}"/>
              </a:ext>
            </a:extLst>
          </p:cNvPr>
          <p:cNvSpPr txBox="1"/>
          <p:nvPr/>
        </p:nvSpPr>
        <p:spPr>
          <a:xfrm>
            <a:off x="1930400" y="1391863"/>
            <a:ext cx="3184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400" b="1" i="1">
                <a:solidFill>
                  <a:srgbClr val="FA5F00"/>
                </a:solidFill>
                <a:latin typeface="Adobe Caslon Pro" panose="0205050205050A020403" pitchFamily="18" charset="0"/>
              </a:defRPr>
            </a:lvl1pPr>
          </a:lstStyle>
          <a:p>
            <a:pPr algn="l"/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</a:rPr>
              <a:t>Topic:</a:t>
            </a:r>
            <a:endParaRPr lang="id-ID" sz="4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E64182-8B7A-45E2-9585-ADF660E30E99}"/>
              </a:ext>
            </a:extLst>
          </p:cNvPr>
          <p:cNvSpPr/>
          <p:nvPr/>
        </p:nvSpPr>
        <p:spPr>
          <a:xfrm>
            <a:off x="254795" y="1314070"/>
            <a:ext cx="11730375" cy="37151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you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the mall opens?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en-U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room I'm staying in?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en-U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the manager is?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you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the swimming pool is?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you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how much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train costs?</a:t>
            </a:r>
          </a:p>
        </p:txBody>
      </p:sp>
    </p:spTree>
    <p:extLst>
      <p:ext uri="{BB962C8B-B14F-4D97-AF65-F5344CB8AC3E}">
        <p14:creationId xmlns:p14="http://schemas.microsoft.com/office/powerpoint/2010/main" val="2012172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/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365172" y="176647"/>
            <a:ext cx="2852057" cy="6606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F57332-935E-F8CF-5327-5EC08BFA1056}"/>
              </a:ext>
            </a:extLst>
          </p:cNvPr>
          <p:cNvSpPr txBox="1"/>
          <p:nvPr/>
        </p:nvSpPr>
        <p:spPr>
          <a:xfrm>
            <a:off x="694667" y="1167246"/>
            <a:ext cx="106047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Finish each of the sentences so that they have the same meaning as the sentence before it.</a:t>
            </a:r>
          </a:p>
          <a:p>
            <a:endParaRPr lang="en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60D95B-660F-8A7D-1F78-5CF97D87C0C4}"/>
              </a:ext>
            </a:extLst>
          </p:cNvPr>
          <p:cNvSpPr txBox="1"/>
          <p:nvPr/>
        </p:nvSpPr>
        <p:spPr>
          <a:xfrm>
            <a:off x="277650" y="2341479"/>
            <a:ext cx="1119051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 My dad: "What about visiting the art gallery?"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dad suggested that _________________.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 What time does the embassy open, please?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Could you _________________?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 My sister: "You should try the pastries from the local bakery."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sister said _________________.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 Where can I get something to eat, please?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Could _________________? </a:t>
            </a:r>
          </a:p>
        </p:txBody>
      </p:sp>
    </p:spTree>
    <p:extLst>
      <p:ext uri="{BB962C8B-B14F-4D97-AF65-F5344CB8AC3E}">
        <p14:creationId xmlns:p14="http://schemas.microsoft.com/office/powerpoint/2010/main" val="681312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60D95B-660F-8A7D-1F78-5CF97D87C0C4}"/>
              </a:ext>
            </a:extLst>
          </p:cNvPr>
          <p:cNvSpPr txBox="1"/>
          <p:nvPr/>
        </p:nvSpPr>
        <p:spPr>
          <a:xfrm>
            <a:off x="255879" y="2254393"/>
            <a:ext cx="1119051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 My brother: "Why don't you try the dumplings?"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brother suggested _________________.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6.  Excuse me, how can I get to the monument?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Could _________________?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7.  My mom: "You should take some sunblock with you."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mom _________________.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8.  Excuse me, how do I top up my phone, please?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Could _________________?</a:t>
            </a:r>
          </a:p>
        </p:txBody>
      </p:sp>
      <p:pic>
        <p:nvPicPr>
          <p:cNvPr id="6" name="Google Shape;129;p5">
            <a:extLst>
              <a:ext uri="{FF2B5EF4-FFF2-40B4-BE49-F238E27FC236}">
                <a16:creationId xmlns:a16="http://schemas.microsoft.com/office/drawing/2014/main" id="{4BAE7525-1D8C-4F9F-A78C-6D032141AEF0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365172" y="176647"/>
            <a:ext cx="2852057" cy="6606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F333E571-208A-42FD-A4F3-85789284F734}"/>
              </a:ext>
            </a:extLst>
          </p:cNvPr>
          <p:cNvSpPr txBox="1"/>
          <p:nvPr/>
        </p:nvSpPr>
        <p:spPr>
          <a:xfrm>
            <a:off x="498724" y="982189"/>
            <a:ext cx="106047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Finish each of the sentences so that they have the same meaning as the sentence before it.</a:t>
            </a:r>
          </a:p>
          <a:p>
            <a:endParaRPr lang="en-VN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60D95B-660F-8A7D-1F78-5CF97D87C0C4}"/>
              </a:ext>
            </a:extLst>
          </p:cNvPr>
          <p:cNvSpPr txBox="1"/>
          <p:nvPr/>
        </p:nvSpPr>
        <p:spPr>
          <a:xfrm>
            <a:off x="244993" y="1688336"/>
            <a:ext cx="117020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 My dad: "What about visiting the art gallery?"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dad suggested that _________________.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 What time does the embassy open, please?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Could you __________________________________?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 My sister: "You should try the pastries from the local bakery."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sister said ____________________________________________.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 Where can I get something to eat, please?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Could __________________________________________? </a:t>
            </a:r>
          </a:p>
        </p:txBody>
      </p:sp>
      <p:sp>
        <p:nvSpPr>
          <p:cNvPr id="5" name="Google Shape;146;p7">
            <a:extLst>
              <a:ext uri="{FF2B5EF4-FFF2-40B4-BE49-F238E27FC236}">
                <a16:creationId xmlns:a16="http://schemas.microsoft.com/office/drawing/2014/main" id="{A925CB5C-156C-8677-CC10-DF9CD0974894}"/>
              </a:ext>
            </a:extLst>
          </p:cNvPr>
          <p:cNvSpPr txBox="1"/>
          <p:nvPr/>
        </p:nvSpPr>
        <p:spPr>
          <a:xfrm>
            <a:off x="4185354" y="2114811"/>
            <a:ext cx="440327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 visit the art gallery</a:t>
            </a:r>
            <a:endParaRPr sz="3200" dirty="0"/>
          </a:p>
        </p:txBody>
      </p:sp>
      <p:sp>
        <p:nvSpPr>
          <p:cNvPr id="6" name="Google Shape;147;p7">
            <a:extLst>
              <a:ext uri="{FF2B5EF4-FFF2-40B4-BE49-F238E27FC236}">
                <a16:creationId xmlns:a16="http://schemas.microsoft.com/office/drawing/2014/main" id="{C04B12CD-BB46-22F7-C793-2F165E428839}"/>
              </a:ext>
            </a:extLst>
          </p:cNvPr>
          <p:cNvSpPr txBox="1"/>
          <p:nvPr/>
        </p:nvSpPr>
        <p:spPr>
          <a:xfrm>
            <a:off x="2086895" y="3062121"/>
            <a:ext cx="718504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tell me what time the embassy opens</a:t>
            </a:r>
            <a:endParaRPr sz="3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48;p7">
            <a:extLst>
              <a:ext uri="{FF2B5EF4-FFF2-40B4-BE49-F238E27FC236}">
                <a16:creationId xmlns:a16="http://schemas.microsoft.com/office/drawing/2014/main" id="{FAA5820C-A60C-4ADA-975F-94CC900C5193}"/>
              </a:ext>
            </a:extLst>
          </p:cNvPr>
          <p:cNvSpPr txBox="1"/>
          <p:nvPr/>
        </p:nvSpPr>
        <p:spPr>
          <a:xfrm>
            <a:off x="2587069" y="4049997"/>
            <a:ext cx="989504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(that) we should try the pastries from the local bakery</a:t>
            </a:r>
            <a:endParaRPr sz="3200" dirty="0"/>
          </a:p>
        </p:txBody>
      </p:sp>
      <p:sp>
        <p:nvSpPr>
          <p:cNvPr id="8" name="Google Shape;149;p7">
            <a:extLst>
              <a:ext uri="{FF2B5EF4-FFF2-40B4-BE49-F238E27FC236}">
                <a16:creationId xmlns:a16="http://schemas.microsoft.com/office/drawing/2014/main" id="{60CB1E10-E1DF-89C5-2493-3103B5709E44}"/>
              </a:ext>
            </a:extLst>
          </p:cNvPr>
          <p:cNvSpPr txBox="1"/>
          <p:nvPr/>
        </p:nvSpPr>
        <p:spPr>
          <a:xfrm>
            <a:off x="1521278" y="5010902"/>
            <a:ext cx="914944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you tell/show me where to get something to eat</a:t>
            </a:r>
            <a:endParaRPr sz="3200" dirty="0"/>
          </a:p>
        </p:txBody>
      </p:sp>
      <p:pic>
        <p:nvPicPr>
          <p:cNvPr id="11" name="Google Shape;129;p5">
            <a:extLst>
              <a:ext uri="{FF2B5EF4-FFF2-40B4-BE49-F238E27FC236}">
                <a16:creationId xmlns:a16="http://schemas.microsoft.com/office/drawing/2014/main" id="{5713D87C-901B-471E-9CA9-F06404D8222C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365172" y="176647"/>
            <a:ext cx="2852057" cy="660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FB0649FF-B29E-4047-9F78-125A8BFAC9B5}"/>
              </a:ext>
            </a:extLst>
          </p:cNvPr>
          <p:cNvSpPr txBox="1"/>
          <p:nvPr/>
        </p:nvSpPr>
        <p:spPr>
          <a:xfrm>
            <a:off x="1097438" y="927760"/>
            <a:ext cx="106047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Finish each of the sentences so that they have the same meaning as the sentence before it.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07458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60D95B-660F-8A7D-1F78-5CF97D87C0C4}"/>
              </a:ext>
            </a:extLst>
          </p:cNvPr>
          <p:cNvSpPr txBox="1"/>
          <p:nvPr/>
        </p:nvSpPr>
        <p:spPr>
          <a:xfrm>
            <a:off x="244993" y="1688336"/>
            <a:ext cx="1119051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 My brother: "Why don't you try the dumplings?"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brother suggested _________________________.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6.  Excuse me, how can I get to the monument?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Could ________________________________________?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7.  My mom: "You should take some sunblock with you."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mom _______________________________________.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8.  Excuse me, how do I top up my phone, please?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Could ___________________________________?</a:t>
            </a:r>
          </a:p>
        </p:txBody>
      </p:sp>
      <p:sp>
        <p:nvSpPr>
          <p:cNvPr id="5" name="Google Shape;157;p8">
            <a:extLst>
              <a:ext uri="{FF2B5EF4-FFF2-40B4-BE49-F238E27FC236}">
                <a16:creationId xmlns:a16="http://schemas.microsoft.com/office/drawing/2014/main" id="{53AE547B-772A-9E61-791F-946E7B46124E}"/>
              </a:ext>
            </a:extLst>
          </p:cNvPr>
          <p:cNvSpPr txBox="1"/>
          <p:nvPr/>
        </p:nvSpPr>
        <p:spPr>
          <a:xfrm>
            <a:off x="4005942" y="2070015"/>
            <a:ext cx="530016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(that) we try the dumplings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8;p8">
            <a:extLst>
              <a:ext uri="{FF2B5EF4-FFF2-40B4-BE49-F238E27FC236}">
                <a16:creationId xmlns:a16="http://schemas.microsoft.com/office/drawing/2014/main" id="{511F6277-72E5-D480-8A93-7EE230D05B99}"/>
              </a:ext>
            </a:extLst>
          </p:cNvPr>
          <p:cNvSpPr txBox="1"/>
          <p:nvPr/>
        </p:nvSpPr>
        <p:spPr>
          <a:xfrm>
            <a:off x="1474824" y="3098443"/>
            <a:ext cx="818080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you tell/show me how to get to the monument</a:t>
            </a:r>
            <a:endParaRPr sz="3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59;p8">
            <a:extLst>
              <a:ext uri="{FF2B5EF4-FFF2-40B4-BE49-F238E27FC236}">
                <a16:creationId xmlns:a16="http://schemas.microsoft.com/office/drawing/2014/main" id="{2B7905FB-5542-B030-0751-5C0081754705}"/>
              </a:ext>
            </a:extLst>
          </p:cNvPr>
          <p:cNvSpPr txBox="1"/>
          <p:nvPr/>
        </p:nvSpPr>
        <p:spPr>
          <a:xfrm>
            <a:off x="1800303" y="4064857"/>
            <a:ext cx="909659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said (that) I should take some sunblock with me</a:t>
            </a:r>
            <a:endParaRPr sz="3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0;p8">
            <a:extLst>
              <a:ext uri="{FF2B5EF4-FFF2-40B4-BE49-F238E27FC236}">
                <a16:creationId xmlns:a16="http://schemas.microsoft.com/office/drawing/2014/main" id="{20F81659-9F20-D34D-C1CE-58E071A51B19}"/>
              </a:ext>
            </a:extLst>
          </p:cNvPr>
          <p:cNvSpPr txBox="1"/>
          <p:nvPr/>
        </p:nvSpPr>
        <p:spPr>
          <a:xfrm>
            <a:off x="1279740" y="5064074"/>
            <a:ext cx="793935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you tell/show me how to top up my phone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29;p5">
            <a:extLst>
              <a:ext uri="{FF2B5EF4-FFF2-40B4-BE49-F238E27FC236}">
                <a16:creationId xmlns:a16="http://schemas.microsoft.com/office/drawing/2014/main" id="{0DDDDC3D-CA77-4B66-AB27-973D6334AEF4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365172" y="176647"/>
            <a:ext cx="2852057" cy="660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2981A5FC-5EC1-4EE9-822D-EE44B0CE3821}"/>
              </a:ext>
            </a:extLst>
          </p:cNvPr>
          <p:cNvSpPr txBox="1"/>
          <p:nvPr/>
        </p:nvSpPr>
        <p:spPr>
          <a:xfrm>
            <a:off x="1173638" y="873331"/>
            <a:ext cx="106047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Finish each of the sentences so that they have the same meaning as the sentence before it.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21248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0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316185" y="152400"/>
            <a:ext cx="2988130" cy="79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0"/>
          <p:cNvSpPr txBox="1"/>
          <p:nvPr/>
        </p:nvSpPr>
        <p:spPr>
          <a:xfrm>
            <a:off x="914399" y="879781"/>
            <a:ext cx="1033054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Circle the word that differs from the other three in the position of primary stress in each of the following questions.</a:t>
            </a:r>
            <a:endParaRPr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6" name="Google Shape;176;p10"/>
          <p:cNvSpPr txBox="1"/>
          <p:nvPr/>
        </p:nvSpPr>
        <p:spPr>
          <a:xfrm>
            <a:off x="217714" y="2448619"/>
            <a:ext cx="11974286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A. embassy 		B. gallery 		C. monument 	D. adapter </a:t>
            </a:r>
            <a:endParaRPr sz="3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A. station 		B. dumpling 	C. admire 		D. socket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5B474C-C25D-EDF2-7EA2-41B888069187}"/>
              </a:ext>
            </a:extLst>
          </p:cNvPr>
          <p:cNvSpPr txBox="1"/>
          <p:nvPr/>
        </p:nvSpPr>
        <p:spPr>
          <a:xfrm>
            <a:off x="547008" y="3108849"/>
            <a:ext cx="1989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3200" b="0" i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embəsi</a:t>
            </a: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lang="en-VN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F8C6D-C151-D353-9D57-32143E410267}"/>
              </a:ext>
            </a:extLst>
          </p:cNvPr>
          <p:cNvSpPr txBox="1"/>
          <p:nvPr/>
        </p:nvSpPr>
        <p:spPr>
          <a:xfrm>
            <a:off x="3951514" y="3130581"/>
            <a:ext cx="23186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3200" b="0" i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ɡæləri</a:t>
            </a: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A55A6C-F2DA-DCF8-6CC5-7F331496098B}"/>
              </a:ext>
            </a:extLst>
          </p:cNvPr>
          <p:cNvSpPr txBox="1"/>
          <p:nvPr/>
        </p:nvSpPr>
        <p:spPr>
          <a:xfrm>
            <a:off x="6538736" y="3097105"/>
            <a:ext cx="33116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3200" b="0" i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mɒnjəmənt</a:t>
            </a: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1BC36E-5B22-E491-C76D-05EB0C8D814A}"/>
              </a:ext>
            </a:extLst>
          </p:cNvPr>
          <p:cNvSpPr txBox="1"/>
          <p:nvPr/>
        </p:nvSpPr>
        <p:spPr>
          <a:xfrm>
            <a:off x="9535885" y="3108849"/>
            <a:ext cx="2952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0" i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əˈdæptər</a:t>
            </a: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V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4F484F-1D3E-BA87-7A8E-6898713B4462}"/>
              </a:ext>
            </a:extLst>
          </p:cNvPr>
          <p:cNvSpPr txBox="1"/>
          <p:nvPr/>
        </p:nvSpPr>
        <p:spPr>
          <a:xfrm>
            <a:off x="730412" y="4541849"/>
            <a:ext cx="23186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3200" b="0" i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steɪʃən</a:t>
            </a: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A9A22B-369F-54BD-BCED-CBEDA3F1F91C}"/>
              </a:ext>
            </a:extLst>
          </p:cNvPr>
          <p:cNvSpPr txBox="1"/>
          <p:nvPr/>
        </p:nvSpPr>
        <p:spPr>
          <a:xfrm>
            <a:off x="4291692" y="4541850"/>
            <a:ext cx="23186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3200" b="0" i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dʌmplɪŋ</a:t>
            </a: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8C20B3-CC12-B025-B187-CF8B5D61E610}"/>
              </a:ext>
            </a:extLst>
          </p:cNvPr>
          <p:cNvSpPr txBox="1"/>
          <p:nvPr/>
        </p:nvSpPr>
        <p:spPr>
          <a:xfrm>
            <a:off x="7045781" y="4510682"/>
            <a:ext cx="28045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0" i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ədˈmaɪər</a:t>
            </a: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D6B985-D349-524C-7925-046861ED182D}"/>
              </a:ext>
            </a:extLst>
          </p:cNvPr>
          <p:cNvSpPr txBox="1"/>
          <p:nvPr/>
        </p:nvSpPr>
        <p:spPr>
          <a:xfrm>
            <a:off x="9680124" y="4510681"/>
            <a:ext cx="25721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3200" b="0" i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sɒkɪt</a:t>
            </a: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VN" sz="3200" dirty="0"/>
          </a:p>
        </p:txBody>
      </p:sp>
      <p:sp>
        <p:nvSpPr>
          <p:cNvPr id="18" name="Google Shape;186;p11">
            <a:extLst>
              <a:ext uri="{FF2B5EF4-FFF2-40B4-BE49-F238E27FC236}">
                <a16:creationId xmlns:a16="http://schemas.microsoft.com/office/drawing/2014/main" id="{261D11E5-538A-EF29-9C68-375CF654BE12}"/>
              </a:ext>
            </a:extLst>
          </p:cNvPr>
          <p:cNvSpPr/>
          <p:nvPr/>
        </p:nvSpPr>
        <p:spPr>
          <a:xfrm>
            <a:off x="9312728" y="2513111"/>
            <a:ext cx="446313" cy="478972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4;p12">
            <a:extLst>
              <a:ext uri="{FF2B5EF4-FFF2-40B4-BE49-F238E27FC236}">
                <a16:creationId xmlns:a16="http://schemas.microsoft.com/office/drawing/2014/main" id="{0DA92C3F-9AA1-C160-EAF0-F0CC3F3813C6}"/>
              </a:ext>
            </a:extLst>
          </p:cNvPr>
          <p:cNvSpPr/>
          <p:nvPr/>
        </p:nvSpPr>
        <p:spPr>
          <a:xfrm>
            <a:off x="6667506" y="3974268"/>
            <a:ext cx="446313" cy="478972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"/>
          <p:cNvSpPr txBox="1"/>
          <p:nvPr/>
        </p:nvSpPr>
        <p:spPr>
          <a:xfrm>
            <a:off x="1730827" y="959755"/>
            <a:ext cx="79248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Circle the word that has the underlined part pronounced differently from the others. </a:t>
            </a:r>
            <a:endParaRPr sz="3200" b="1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3"/>
          <p:cNvSpPr txBox="1"/>
          <p:nvPr/>
        </p:nvSpPr>
        <p:spPr>
          <a:xfrm>
            <a:off x="103412" y="2452692"/>
            <a:ext cx="12088587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A. ad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pter 	B. ph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rmacy 	C. f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nny pack 	D. g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llery </a:t>
            </a:r>
            <a:endParaRPr sz="3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A. h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stel 	B. m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nument 	C. sunbl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ck 	D. c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nvenience store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74;p10">
            <a:extLst>
              <a:ext uri="{FF2B5EF4-FFF2-40B4-BE49-F238E27FC236}">
                <a16:creationId xmlns:a16="http://schemas.microsoft.com/office/drawing/2014/main" id="{A64B076D-BDF6-E7D6-4799-A7FE6497D83B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099954" y="128482"/>
            <a:ext cx="2356759" cy="7423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5EF701-8FA7-5869-5565-68ECA184E9D7}"/>
              </a:ext>
            </a:extLst>
          </p:cNvPr>
          <p:cNvSpPr txBox="1"/>
          <p:nvPr/>
        </p:nvSpPr>
        <p:spPr>
          <a:xfrm>
            <a:off x="609600" y="3121223"/>
            <a:ext cx="21689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0" i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əˈdæptər</a:t>
            </a: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sz="3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D8E1CB-5258-A18F-9375-C6A6520B5E11}"/>
              </a:ext>
            </a:extLst>
          </p:cNvPr>
          <p:cNvSpPr txBox="1"/>
          <p:nvPr/>
        </p:nvSpPr>
        <p:spPr>
          <a:xfrm>
            <a:off x="2952429" y="3121222"/>
            <a:ext cx="2112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3200" b="0" i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fɑːməsi</a:t>
            </a: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263457-B102-AD13-D0D5-04C1505DCC1B}"/>
              </a:ext>
            </a:extLst>
          </p:cNvPr>
          <p:cNvSpPr txBox="1"/>
          <p:nvPr/>
        </p:nvSpPr>
        <p:spPr>
          <a:xfrm>
            <a:off x="5911922" y="3096472"/>
            <a:ext cx="2524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3200" b="0" i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fæni</a:t>
            </a: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ˌ</a:t>
            </a:r>
            <a:r>
              <a:rPr lang="en-US" sz="3200" b="0" i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pæk</a:t>
            </a: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9F0239-D9B6-8788-F262-2A5BC96FDF30}"/>
              </a:ext>
            </a:extLst>
          </p:cNvPr>
          <p:cNvSpPr txBox="1"/>
          <p:nvPr/>
        </p:nvSpPr>
        <p:spPr>
          <a:xfrm>
            <a:off x="8610295" y="3094984"/>
            <a:ext cx="25421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3200" b="0" i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ɡæləri</a:t>
            </a: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VN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472148-A8BF-EFA3-7F29-73734FFB2515}"/>
              </a:ext>
            </a:extLst>
          </p:cNvPr>
          <p:cNvSpPr txBox="1"/>
          <p:nvPr/>
        </p:nvSpPr>
        <p:spPr>
          <a:xfrm>
            <a:off x="721515" y="4608342"/>
            <a:ext cx="20107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3200" b="0" i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hɒstəl</a:t>
            </a: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3E48BE-1229-0B38-C12F-C3994ED2E0FB}"/>
              </a:ext>
            </a:extLst>
          </p:cNvPr>
          <p:cNvSpPr txBox="1"/>
          <p:nvPr/>
        </p:nvSpPr>
        <p:spPr>
          <a:xfrm>
            <a:off x="2836035" y="4608342"/>
            <a:ext cx="26177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3200" b="0" i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mɒnjəmənt</a:t>
            </a: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sz="3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E2268D-6F3F-B9E1-17EE-2919436B1311}"/>
              </a:ext>
            </a:extLst>
          </p:cNvPr>
          <p:cNvSpPr txBox="1"/>
          <p:nvPr/>
        </p:nvSpPr>
        <p:spPr>
          <a:xfrm>
            <a:off x="5911922" y="4600949"/>
            <a:ext cx="32099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3200" b="0" i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sʌnblɒk</a:t>
            </a: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sz="3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8D224F-EB25-10D2-1349-90D4CBDEA9FF}"/>
              </a:ext>
            </a:extLst>
          </p:cNvPr>
          <p:cNvSpPr txBox="1"/>
          <p:nvPr/>
        </p:nvSpPr>
        <p:spPr>
          <a:xfrm>
            <a:off x="8586963" y="4572162"/>
            <a:ext cx="35070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0" i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kənˈviːniəns</a:t>
            </a: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ˌ</a:t>
            </a:r>
            <a:r>
              <a:rPr lang="en-US" sz="3200" b="0" i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stɔːr</a:t>
            </a:r>
            <a:r>
              <a:rPr lang="en-US" sz="3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VN" sz="3200" dirty="0"/>
          </a:p>
        </p:txBody>
      </p:sp>
      <p:sp>
        <p:nvSpPr>
          <p:cNvPr id="19" name="Google Shape;209;p14">
            <a:extLst>
              <a:ext uri="{FF2B5EF4-FFF2-40B4-BE49-F238E27FC236}">
                <a16:creationId xmlns:a16="http://schemas.microsoft.com/office/drawing/2014/main" id="{CA5D3A4D-4BCB-D74D-F3EA-6836645B1CBC}"/>
              </a:ext>
            </a:extLst>
          </p:cNvPr>
          <p:cNvSpPr/>
          <p:nvPr/>
        </p:nvSpPr>
        <p:spPr>
          <a:xfrm>
            <a:off x="2836035" y="2530605"/>
            <a:ext cx="446313" cy="478972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9;p14">
            <a:extLst>
              <a:ext uri="{FF2B5EF4-FFF2-40B4-BE49-F238E27FC236}">
                <a16:creationId xmlns:a16="http://schemas.microsoft.com/office/drawing/2014/main" id="{A8C51D75-84E0-A300-854C-A1A9BF1EE40E}"/>
              </a:ext>
            </a:extLst>
          </p:cNvPr>
          <p:cNvSpPr/>
          <p:nvPr/>
        </p:nvSpPr>
        <p:spPr>
          <a:xfrm>
            <a:off x="8363806" y="3958657"/>
            <a:ext cx="446313" cy="478972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  <p:bldP spid="16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"/>
          <p:cNvSpPr txBox="1"/>
          <p:nvPr/>
        </p:nvSpPr>
        <p:spPr>
          <a:xfrm>
            <a:off x="2381139" y="779396"/>
            <a:ext cx="851546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Look at the signs. Choose the best answers.</a:t>
            </a:r>
            <a:endParaRPr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33" name="Google Shape;233;p17"/>
          <p:cNvPicPr preferRelativeResize="0"/>
          <p:nvPr/>
        </p:nvPicPr>
        <p:blipFill rotWithShape="1">
          <a:blip r:embed="rId3">
            <a:alphaModFix/>
          </a:blip>
          <a:srcRect r="45480"/>
          <a:stretch/>
        </p:blipFill>
        <p:spPr>
          <a:xfrm>
            <a:off x="239485" y="1772298"/>
            <a:ext cx="5018629" cy="3975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D8E513-C5F2-AE47-3CFA-5C54BF06921B}"/>
              </a:ext>
            </a:extLst>
          </p:cNvPr>
          <p:cNvSpPr txBox="1"/>
          <p:nvPr/>
        </p:nvSpPr>
        <p:spPr>
          <a:xfrm>
            <a:off x="5915261" y="1348800"/>
            <a:ext cx="659242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 How much is a ticket for a teenager?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$0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$19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$31.50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$38</a:t>
            </a:r>
          </a:p>
          <a:p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What does the sign mean?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Fast food is not healthy.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Don't buy food here.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Only eat healthy food.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 food or drink.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0B1461F-5E98-4770-85CA-8F2377109D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444" t="35004" r="22404" b="54021"/>
          <a:stretch/>
        </p:blipFill>
        <p:spPr>
          <a:xfrm>
            <a:off x="3995056" y="134179"/>
            <a:ext cx="4080722" cy="714907"/>
          </a:xfrm>
          <a:prstGeom prst="rect">
            <a:avLst/>
          </a:prstGeom>
        </p:spPr>
      </p:pic>
      <p:sp>
        <p:nvSpPr>
          <p:cNvPr id="6" name="Google Shape;242;p18">
            <a:extLst>
              <a:ext uri="{FF2B5EF4-FFF2-40B4-BE49-F238E27FC236}">
                <a16:creationId xmlns:a16="http://schemas.microsoft.com/office/drawing/2014/main" id="{9983F7E4-C132-A3B6-6404-2EAE0F2BBB29}"/>
              </a:ext>
            </a:extLst>
          </p:cNvPr>
          <p:cNvSpPr/>
          <p:nvPr/>
        </p:nvSpPr>
        <p:spPr>
          <a:xfrm>
            <a:off x="5963087" y="2884713"/>
            <a:ext cx="381000" cy="487181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42;p18">
            <a:extLst>
              <a:ext uri="{FF2B5EF4-FFF2-40B4-BE49-F238E27FC236}">
                <a16:creationId xmlns:a16="http://schemas.microsoft.com/office/drawing/2014/main" id="{263E25D3-3E29-369F-746E-50D944B59E7E}"/>
              </a:ext>
            </a:extLst>
          </p:cNvPr>
          <p:cNvSpPr/>
          <p:nvPr/>
        </p:nvSpPr>
        <p:spPr>
          <a:xfrm>
            <a:off x="5919544" y="5286622"/>
            <a:ext cx="381000" cy="487181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0"/>
          <p:cNvSpPr txBox="1"/>
          <p:nvPr/>
        </p:nvSpPr>
        <p:spPr>
          <a:xfrm>
            <a:off x="1746710" y="984467"/>
            <a:ext cx="907369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Choose the correct answer (A, B, C, or D).</a:t>
            </a:r>
            <a:endParaRPr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Google Shape;257;p20"/>
          <p:cNvSpPr txBox="1"/>
          <p:nvPr/>
        </p:nvSpPr>
        <p:spPr>
          <a:xfrm>
            <a:off x="3009900" y="3276991"/>
            <a:ext cx="61286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Conversation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20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r="3029"/>
          <a:stretch/>
        </p:blipFill>
        <p:spPr>
          <a:xfrm>
            <a:off x="3858185" y="99231"/>
            <a:ext cx="3674730" cy="934912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0"/>
          <p:cNvSpPr txBox="1"/>
          <p:nvPr/>
        </p:nvSpPr>
        <p:spPr>
          <a:xfrm>
            <a:off x="217893" y="1679503"/>
            <a:ext cx="11777986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Hoàng: "How about visiting a monument,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Phương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?"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Thương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"Did Hoàng have any suggestions for what you should do on vacation?"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Phương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"Yes. He __________________ I visit a monument." </a:t>
            </a:r>
            <a:endParaRPr dirty="0"/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suggesting 	B. suggest 		C. suggested 		D. suggestion</a:t>
            </a:r>
          </a:p>
          <a:p>
            <a:pPr lvl="0"/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Jason: "__________________ you tell me when the store opens?" </a:t>
            </a:r>
            <a:endParaRPr lang="en-US" sz="3200" dirty="0"/>
          </a:p>
          <a:p>
            <a:pPr lvl="0"/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Trang: "It opens at 10 a.m." </a:t>
            </a:r>
            <a:endParaRPr lang="en-US" sz="3200" dirty="0"/>
          </a:p>
          <a:p>
            <a:pPr lvl="0"/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When 		B. Could 		C. What time 		D. Where  </a:t>
            </a:r>
            <a:endParaRPr dirty="0"/>
          </a:p>
        </p:txBody>
      </p:sp>
      <p:sp>
        <p:nvSpPr>
          <p:cNvPr id="2" name="Google Shape;271;p22">
            <a:extLst>
              <a:ext uri="{FF2B5EF4-FFF2-40B4-BE49-F238E27FC236}">
                <a16:creationId xmlns:a16="http://schemas.microsoft.com/office/drawing/2014/main" id="{8239ADB7-9C99-072A-2994-B650825B8C64}"/>
              </a:ext>
            </a:extLst>
          </p:cNvPr>
          <p:cNvSpPr/>
          <p:nvPr/>
        </p:nvSpPr>
        <p:spPr>
          <a:xfrm>
            <a:off x="5621311" y="3695419"/>
            <a:ext cx="474689" cy="44099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71;p22">
            <a:extLst>
              <a:ext uri="{FF2B5EF4-FFF2-40B4-BE49-F238E27FC236}">
                <a16:creationId xmlns:a16="http://schemas.microsoft.com/office/drawing/2014/main" id="{76C809E8-2D91-1FF0-C193-C066591228C7}"/>
              </a:ext>
            </a:extLst>
          </p:cNvPr>
          <p:cNvSpPr/>
          <p:nvPr/>
        </p:nvSpPr>
        <p:spPr>
          <a:xfrm>
            <a:off x="2819399" y="5178497"/>
            <a:ext cx="493427" cy="44099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"/>
          <p:cNvSpPr txBox="1"/>
          <p:nvPr/>
        </p:nvSpPr>
        <p:spPr>
          <a:xfrm>
            <a:off x="277586" y="1534315"/>
            <a:ext cx="11664044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Khang: "I'm sick. I need to go to the pharmacy so I can buy some medicine."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Sarah: "Oh, I'm sorry. __________________.”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I hope you don't lose it 		B. I didn't take it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I don't like medicine 		D. I'll go for you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Emma: "You should try the dumplings."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James: "Emma __________________ we should try the dumplings." Ben: "OK. Good idea."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said B. should C. tried D. told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56;p20">
            <a:extLst>
              <a:ext uri="{FF2B5EF4-FFF2-40B4-BE49-F238E27FC236}">
                <a16:creationId xmlns:a16="http://schemas.microsoft.com/office/drawing/2014/main" id="{091F9815-5C43-D355-F56F-35703FD6ABED}"/>
              </a:ext>
            </a:extLst>
          </p:cNvPr>
          <p:cNvSpPr txBox="1"/>
          <p:nvPr/>
        </p:nvSpPr>
        <p:spPr>
          <a:xfrm>
            <a:off x="1752601" y="842953"/>
            <a:ext cx="826154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Choose the correct answer (A, B, C, or D).</a:t>
            </a:r>
            <a:endParaRPr sz="3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oogle Shape;258;p20">
            <a:extLst>
              <a:ext uri="{FF2B5EF4-FFF2-40B4-BE49-F238E27FC236}">
                <a16:creationId xmlns:a16="http://schemas.microsoft.com/office/drawing/2014/main" id="{423A7469-BE6C-E598-775A-3A4D59FC466E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r="3029"/>
          <a:stretch/>
        </p:blipFill>
        <p:spPr>
          <a:xfrm>
            <a:off x="4169229" y="76200"/>
            <a:ext cx="3603171" cy="8376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71;p22">
            <a:extLst>
              <a:ext uri="{FF2B5EF4-FFF2-40B4-BE49-F238E27FC236}">
                <a16:creationId xmlns:a16="http://schemas.microsoft.com/office/drawing/2014/main" id="{7B5B6BBC-ED14-4BCD-C64E-CB9E8BF01015}"/>
              </a:ext>
            </a:extLst>
          </p:cNvPr>
          <p:cNvSpPr/>
          <p:nvPr/>
        </p:nvSpPr>
        <p:spPr>
          <a:xfrm>
            <a:off x="5710136" y="3575953"/>
            <a:ext cx="524656" cy="44099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71;p22">
            <a:extLst>
              <a:ext uri="{FF2B5EF4-FFF2-40B4-BE49-F238E27FC236}">
                <a16:creationId xmlns:a16="http://schemas.microsoft.com/office/drawing/2014/main" id="{3189C160-9C42-16AF-7FF2-66B802DE053F}"/>
              </a:ext>
            </a:extLst>
          </p:cNvPr>
          <p:cNvSpPr/>
          <p:nvPr/>
        </p:nvSpPr>
        <p:spPr>
          <a:xfrm>
            <a:off x="171137" y="5486935"/>
            <a:ext cx="524656" cy="44099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C032249-0D25-4C6C-9BEE-87C33B134829}"/>
              </a:ext>
            </a:extLst>
          </p:cNvPr>
          <p:cNvSpPr/>
          <p:nvPr/>
        </p:nvSpPr>
        <p:spPr>
          <a:xfrm>
            <a:off x="1214119" y="635000"/>
            <a:ext cx="4775200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0BB9C6B6-D763-447D-A79A-8CAA515B1942}"/>
              </a:ext>
            </a:extLst>
          </p:cNvPr>
          <p:cNvSpPr/>
          <p:nvPr/>
        </p:nvSpPr>
        <p:spPr>
          <a:xfrm>
            <a:off x="6202681" y="635000"/>
            <a:ext cx="477520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11FBF71F-7C97-4140-8649-CA38867509F5}"/>
              </a:ext>
            </a:extLst>
          </p:cNvPr>
          <p:cNvSpPr/>
          <p:nvPr/>
        </p:nvSpPr>
        <p:spPr>
          <a:xfrm>
            <a:off x="1214119" y="1584960"/>
            <a:ext cx="4773168" cy="73152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fine! Thanks.</a:t>
            </a:r>
            <a:endParaRPr lang="en-US" sz="2133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FB6679DC-6140-4368-8988-77A749C17FAC}"/>
              </a:ext>
            </a:extLst>
          </p:cNvPr>
          <p:cNvSpPr/>
          <p:nvPr/>
        </p:nvSpPr>
        <p:spPr>
          <a:xfrm>
            <a:off x="6202681" y="1584960"/>
            <a:ext cx="4773168" cy="73152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said that he was fine!</a:t>
            </a:r>
            <a:endParaRPr lang="en-US" sz="2133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EF3FEE8E-0666-4A24-9013-D93FA13FB138}"/>
              </a:ext>
            </a:extLst>
          </p:cNvPr>
          <p:cNvSpPr/>
          <p:nvPr/>
        </p:nvSpPr>
        <p:spPr>
          <a:xfrm>
            <a:off x="1214119" y="3423920"/>
            <a:ext cx="4773168" cy="73152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like reading book?</a:t>
            </a:r>
            <a:endParaRPr lang="en-US" sz="2133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15CD27D3-480D-4329-AA96-48D5B1454807}"/>
              </a:ext>
            </a:extLst>
          </p:cNvPr>
          <p:cNvSpPr/>
          <p:nvPr/>
        </p:nvSpPr>
        <p:spPr>
          <a:xfrm>
            <a:off x="6202681" y="3423920"/>
            <a:ext cx="4773168" cy="73152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asked me if I liked reading a book.</a:t>
            </a:r>
            <a:endParaRPr lang="en-US" sz="2133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39FA2BC2-B745-4FDF-BF0E-E8E07F9F0915}"/>
              </a:ext>
            </a:extLst>
          </p:cNvPr>
          <p:cNvSpPr/>
          <p:nvPr/>
        </p:nvSpPr>
        <p:spPr>
          <a:xfrm>
            <a:off x="1214119" y="4343400"/>
            <a:ext cx="4773168" cy="73152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hobby, David?</a:t>
            </a:r>
            <a:endParaRPr lang="en-US" sz="2133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D95BFDEE-65F0-477B-AD57-E37D0E4F34AC}"/>
              </a:ext>
            </a:extLst>
          </p:cNvPr>
          <p:cNvSpPr/>
          <p:nvPr/>
        </p:nvSpPr>
        <p:spPr>
          <a:xfrm>
            <a:off x="6202681" y="4343400"/>
            <a:ext cx="4773168" cy="73152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asked him what’s his hobby was. </a:t>
            </a:r>
            <a:endParaRPr lang="en-US" sz="2133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CF8B68B9-BE86-4BCA-8741-C6CE8EF09605}"/>
              </a:ext>
            </a:extLst>
          </p:cNvPr>
          <p:cNvSpPr/>
          <p:nvPr/>
        </p:nvSpPr>
        <p:spPr>
          <a:xfrm>
            <a:off x="1214119" y="2504440"/>
            <a:ext cx="4773168" cy="73152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bought a new book for you yesterday.</a:t>
            </a:r>
            <a:endParaRPr lang="en-US" sz="2133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C87B6DCD-4087-40BC-BAD6-8A68A1A18DF8}"/>
              </a:ext>
            </a:extLst>
          </p:cNvPr>
          <p:cNvSpPr/>
          <p:nvPr/>
        </p:nvSpPr>
        <p:spPr>
          <a:xfrm>
            <a:off x="6202681" y="2504440"/>
            <a:ext cx="4773168" cy="73152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said he had bought a new </a:t>
            </a:r>
            <a:r>
              <a:rPr lang="en-SG" sz="2133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 </a:t>
            </a:r>
          </a:p>
          <a:p>
            <a:pPr algn="ctr"/>
            <a:r>
              <a:rPr lang="en-SG" sz="2133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the day before.</a:t>
            </a:r>
            <a:endParaRPr lang="en-US" sz="2133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0C90E0E8-9A45-43FD-9399-C9E06678D787}"/>
              </a:ext>
            </a:extLst>
          </p:cNvPr>
          <p:cNvSpPr/>
          <p:nvPr/>
        </p:nvSpPr>
        <p:spPr>
          <a:xfrm>
            <a:off x="678687" y="5262881"/>
            <a:ext cx="10617200" cy="1178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en-SG" sz="2933" b="1">
                <a:solidFill>
                  <a:schemeClr val="bg1"/>
                </a:solidFill>
                <a:highlight>
                  <a:srgbClr val="FF66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DISCUSSION:</a:t>
            </a:r>
            <a:r>
              <a:rPr lang="en-SG" sz="2933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SG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SG" sz="2133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  When </a:t>
            </a:r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we use indirect speech?</a:t>
            </a:r>
          </a:p>
          <a:p>
            <a:pPr>
              <a:spcAft>
                <a:spcPts val="800"/>
              </a:spcAft>
            </a:pPr>
            <a:r>
              <a:rPr lang="en-SG" sz="2133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  Are </a:t>
            </a:r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direct speech sentence and indirect speech the same?  </a:t>
            </a:r>
            <a:endParaRPr lang="en-US" sz="2133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40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5"/>
          <p:cNvSpPr txBox="1"/>
          <p:nvPr/>
        </p:nvSpPr>
        <p:spPr>
          <a:xfrm>
            <a:off x="370114" y="1416050"/>
            <a:ext cx="1140822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 pairs: Tell your partner your ideas for things that visitors should eat and do when they visit Vietnam. Write down the things your partner tells you. </a:t>
            </a:r>
            <a:endParaRPr sz="3200" b="1" dirty="0">
              <a:solidFill>
                <a:srgbClr val="0070C0"/>
              </a:solidFill>
            </a:endParaRPr>
          </a:p>
        </p:txBody>
      </p:sp>
      <p:pic>
        <p:nvPicPr>
          <p:cNvPr id="293" name="Google Shape;293;p25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016828" y="283937"/>
            <a:ext cx="3363686" cy="88083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DCCCFFA-AE43-2B62-4F61-A654B99BD50E}"/>
              </a:ext>
            </a:extLst>
          </p:cNvPr>
          <p:cNvGraphicFramePr>
            <a:graphicFrameLocks noGrp="1"/>
          </p:cNvGraphicFramePr>
          <p:nvPr/>
        </p:nvGraphicFramePr>
        <p:xfrm>
          <a:off x="868596" y="3301081"/>
          <a:ext cx="10454808" cy="2425161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484936">
                  <a:extLst>
                    <a:ext uri="{9D8B030D-6E8A-4147-A177-3AD203B41FA5}">
                      <a16:colId xmlns:a16="http://schemas.microsoft.com/office/drawing/2014/main" val="2224929017"/>
                    </a:ext>
                  </a:extLst>
                </a:gridCol>
                <a:gridCol w="3484936">
                  <a:extLst>
                    <a:ext uri="{9D8B030D-6E8A-4147-A177-3AD203B41FA5}">
                      <a16:colId xmlns:a16="http://schemas.microsoft.com/office/drawing/2014/main" val="2705059820"/>
                    </a:ext>
                  </a:extLst>
                </a:gridCol>
                <a:gridCol w="3484936">
                  <a:extLst>
                    <a:ext uri="{9D8B030D-6E8A-4147-A177-3AD203B41FA5}">
                      <a16:colId xmlns:a16="http://schemas.microsoft.com/office/drawing/2014/main" val="1582392104"/>
                    </a:ext>
                  </a:extLst>
                </a:gridCol>
              </a:tblGrid>
              <a:tr h="808387">
                <a:tc>
                  <a:txBody>
                    <a:bodyPr/>
                    <a:lstStyle/>
                    <a:p>
                      <a:r>
                        <a:rPr lang="en-VN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Partner’s name: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Dishes to 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Places to visit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699324"/>
                  </a:ext>
                </a:extLst>
              </a:tr>
              <a:tr h="808387">
                <a:tc rowSpan="2">
                  <a:txBody>
                    <a:bodyPr/>
                    <a:lstStyle/>
                    <a:p>
                      <a:endParaRPr lang="en-VN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544702"/>
                  </a:ext>
                </a:extLst>
              </a:tr>
              <a:tr h="808387">
                <a:tc v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4856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F237D0-3525-501F-EB9E-78BBB7871410}"/>
              </a:ext>
            </a:extLst>
          </p:cNvPr>
          <p:cNvGraphicFramePr>
            <a:graphicFrameLocks noGrp="1"/>
          </p:cNvGraphicFramePr>
          <p:nvPr/>
        </p:nvGraphicFramePr>
        <p:xfrm>
          <a:off x="868596" y="3301081"/>
          <a:ext cx="10454808" cy="2425161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484936">
                  <a:extLst>
                    <a:ext uri="{9D8B030D-6E8A-4147-A177-3AD203B41FA5}">
                      <a16:colId xmlns:a16="http://schemas.microsoft.com/office/drawing/2014/main" val="2224929017"/>
                    </a:ext>
                  </a:extLst>
                </a:gridCol>
                <a:gridCol w="3484936">
                  <a:extLst>
                    <a:ext uri="{9D8B030D-6E8A-4147-A177-3AD203B41FA5}">
                      <a16:colId xmlns:a16="http://schemas.microsoft.com/office/drawing/2014/main" val="2705059820"/>
                    </a:ext>
                  </a:extLst>
                </a:gridCol>
                <a:gridCol w="3484936">
                  <a:extLst>
                    <a:ext uri="{9D8B030D-6E8A-4147-A177-3AD203B41FA5}">
                      <a16:colId xmlns:a16="http://schemas.microsoft.com/office/drawing/2014/main" val="1582392104"/>
                    </a:ext>
                  </a:extLst>
                </a:gridCol>
              </a:tblGrid>
              <a:tr h="808387">
                <a:tc>
                  <a:txBody>
                    <a:bodyPr/>
                    <a:lstStyle/>
                    <a:p>
                      <a:r>
                        <a:rPr lang="en-VN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Partner’s name: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Dishes to 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Places to visit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699324"/>
                  </a:ext>
                </a:extLst>
              </a:tr>
              <a:tr h="808387">
                <a:tc rowSpan="2">
                  <a:txBody>
                    <a:bodyPr/>
                    <a:lstStyle/>
                    <a:p>
                      <a:endParaRPr lang="en-VN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544702"/>
                  </a:ext>
                </a:extLst>
              </a:tr>
              <a:tr h="808387">
                <a:tc v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485610"/>
                  </a:ext>
                </a:extLst>
              </a:tr>
            </a:tbl>
          </a:graphicData>
        </a:graphic>
      </p:graphicFrame>
      <p:sp>
        <p:nvSpPr>
          <p:cNvPr id="292" name="Google Shape;292;p25"/>
          <p:cNvSpPr txBox="1"/>
          <p:nvPr/>
        </p:nvSpPr>
        <p:spPr>
          <a:xfrm>
            <a:off x="370114" y="1416050"/>
            <a:ext cx="1140822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 pairs: Tell your partner your ideas for things that visitors should eat and do when they visit Vietnam. Write down the things your partner tells you. </a:t>
            </a:r>
            <a:endParaRPr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93" name="Google Shape;293;p25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223657" y="196850"/>
            <a:ext cx="3243761" cy="8155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01;p26">
            <a:extLst>
              <a:ext uri="{FF2B5EF4-FFF2-40B4-BE49-F238E27FC236}">
                <a16:creationId xmlns:a16="http://schemas.microsoft.com/office/drawing/2014/main" id="{B83D934A-6582-E5BA-23C8-E45B99789544}"/>
              </a:ext>
            </a:extLst>
          </p:cNvPr>
          <p:cNvSpPr txBox="1"/>
          <p:nvPr/>
        </p:nvSpPr>
        <p:spPr>
          <a:xfrm>
            <a:off x="4785631" y="4241621"/>
            <a:ext cx="257719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noodle soup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bread</a:t>
            </a:r>
            <a:endParaRPr sz="3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02;p26">
            <a:extLst>
              <a:ext uri="{FF2B5EF4-FFF2-40B4-BE49-F238E27FC236}">
                <a16:creationId xmlns:a16="http://schemas.microsoft.com/office/drawing/2014/main" id="{01269EEF-C728-1213-1BAC-87C126C0D035}"/>
              </a:ext>
            </a:extLst>
          </p:cNvPr>
          <p:cNvSpPr txBox="1"/>
          <p:nvPr/>
        </p:nvSpPr>
        <p:spPr>
          <a:xfrm>
            <a:off x="8156121" y="4241621"/>
            <a:ext cx="3048000" cy="1222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 Noi capital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 Long Bay</a:t>
            </a:r>
            <a:endParaRPr sz="3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46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8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645481" y="231323"/>
            <a:ext cx="3066552" cy="91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440" y="1189485"/>
            <a:ext cx="11726432" cy="1020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013" y="2296886"/>
            <a:ext cx="11383347" cy="3320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9"/>
          <p:cNvSpPr txBox="1"/>
          <p:nvPr/>
        </p:nvSpPr>
        <p:spPr>
          <a:xfrm>
            <a:off x="4117477" y="444437"/>
            <a:ext cx="3807323" cy="646290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Suggested Answers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22" name="Google Shape;322;p29"/>
          <p:cNvSpPr txBox="1"/>
          <p:nvPr/>
        </p:nvSpPr>
        <p:spPr>
          <a:xfrm>
            <a:off x="225101" y="1396679"/>
            <a:ext cx="11760070" cy="48012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Đạt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suggested that visitors try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phở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 It's hot noodle soup. He said people should try it because it's the most famous Vietnamese dish.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Đạt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said it's a delicious, traditional breakfast. He said that visitors should also try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bún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thịt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nướng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 It's great for lunch or dinner. He said it’s refreshing because it's a cold noodle dish. Vietnam has many islands, and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Đạt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suggested people visit one or two on their trip.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Phú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Quốc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is a beautiful island in the south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It has long, white beaches, big mountains, and green forests.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Côn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Đảo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is much smaller and more peaceful. You can get to the islands by plane or boat.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Đạt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said that visitors should take a plane</a:t>
            </a:r>
            <a:r>
              <a:rPr lang="en-US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because it's quicker.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57464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4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TOURISM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Lesson 10: Review 2</a:t>
            </a:r>
            <a:endParaRPr lang="en-US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 dirty="0">
                <a:solidFill>
                  <a:prstClr val="black"/>
                </a:solidFill>
                <a:latin typeface="Contastia"/>
              </a:rPr>
              <a:t>   </a:t>
            </a:r>
            <a:r>
              <a:rPr lang="en-US" sz="2400" b="1" dirty="0" err="1">
                <a:solidFill>
                  <a:prstClr val="black"/>
                </a:solidFill>
                <a:latin typeface="Contastia"/>
              </a:rPr>
              <a:t>Ms</a:t>
            </a:r>
            <a:r>
              <a:rPr lang="en-US" sz="2400" b="1" dirty="0">
                <a:solidFill>
                  <a:prstClr val="black"/>
                </a:solidFill>
                <a:latin typeface="Contastia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tastia"/>
              </a:rPr>
              <a:t>Phương</a:t>
            </a:r>
            <a:r>
              <a:rPr lang="en-US" sz="2400" b="1" dirty="0">
                <a:solidFill>
                  <a:prstClr val="black"/>
                </a:solidFill>
                <a:latin typeface="Contastia"/>
              </a:rPr>
              <a:t> </a:t>
            </a:r>
          </a:p>
          <a:p>
            <a:pPr defTabSz="914446"/>
            <a:r>
              <a:rPr lang="en-US" sz="2400" b="1" dirty="0" err="1">
                <a:solidFill>
                  <a:prstClr val="black"/>
                </a:solidFill>
                <a:latin typeface="Contastia"/>
              </a:rPr>
              <a:t>Zalo</a:t>
            </a:r>
            <a:r>
              <a:rPr lang="en-US" sz="2400" b="1" dirty="0">
                <a:solidFill>
                  <a:prstClr val="black"/>
                </a:solidFill>
                <a:latin typeface="Contastia"/>
              </a:rPr>
              <a:t>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5334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F762F97-D5C9-4B45-BBE4-CA74A723E70C}"/>
              </a:ext>
            </a:extLst>
          </p:cNvPr>
          <p:cNvSpPr txBox="1"/>
          <p:nvPr/>
        </p:nvSpPr>
        <p:spPr>
          <a:xfrm>
            <a:off x="1713215" y="2497696"/>
            <a:ext cx="83862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the target language learned in the unit.</a:t>
            </a:r>
            <a:endParaRPr lang="en-VN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test-taking skills.</a:t>
            </a:r>
            <a:endParaRPr lang="en-VN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3BCCB60-2669-4D3B-BD09-34A89A0B9427}"/>
              </a:ext>
            </a:extLst>
          </p:cNvPr>
          <p:cNvSpPr txBox="1"/>
          <p:nvPr/>
        </p:nvSpPr>
        <p:spPr>
          <a:xfrm>
            <a:off x="533400" y="2547258"/>
            <a:ext cx="6923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Unit 4: Tourism 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Unit 5</a:t>
            </a: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FFF36CFF-566C-45DF-9FCE-04E4BC556474}"/>
              </a:ext>
            </a:extLst>
          </p:cNvPr>
          <p:cNvSpPr/>
          <p:nvPr/>
        </p:nvSpPr>
        <p:spPr>
          <a:xfrm>
            <a:off x="3590436" y="222269"/>
            <a:ext cx="4391025" cy="10096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32572485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280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CBCD51BF-6838-9FF2-BCB1-F887A4394F2C}"/>
              </a:ext>
            </a:extLst>
          </p:cNvPr>
          <p:cNvSpPr/>
          <p:nvPr/>
        </p:nvSpPr>
        <p:spPr>
          <a:xfrm>
            <a:off x="765542" y="-2209800"/>
            <a:ext cx="10660917" cy="34544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E6C864A7-1F44-4D2D-A68C-FDD6CC9D91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6000" y="330200"/>
            <a:ext cx="10160000" cy="6334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467" b="1" dirty="0">
                <a:solidFill>
                  <a:schemeClr val="bg1"/>
                </a:solidFill>
                <a:latin typeface="Arial" panose="020B0604020202020204" pitchFamily="34" charset="0"/>
              </a:rPr>
              <a:t>We often use reported speech to</a:t>
            </a:r>
            <a:r>
              <a:rPr lang="en-US" alt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2292D41-589A-43AE-A83A-7D00C31638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16000" y="1643063"/>
            <a:ext cx="10395193" cy="79741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Give someone a telephone message</a:t>
            </a:r>
            <a:r>
              <a:rPr lang="en-US" altLang="en-US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i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(Gọi điện)</a:t>
            </a:r>
            <a:endParaRPr lang="en-US" altLang="en-US" sz="3200" i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sz="3200" b="1" dirty="0">
              <a:solidFill>
                <a:srgbClr val="040C61"/>
              </a:solidFill>
            </a:endParaRP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9116281-2DD8-4B71-96ED-065554C21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2955788"/>
            <a:ext cx="10395193" cy="118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40C61"/>
                </a:solidFill>
              </a:rPr>
              <a:t>2. Tell someone news that we heard from someone else</a:t>
            </a:r>
            <a:r>
              <a:rPr lang="en-US" altLang="en-US" sz="3200" b="1">
                <a:solidFill>
                  <a:srgbClr val="040C61"/>
                </a:solidFill>
              </a:rPr>
              <a:t>. </a:t>
            </a:r>
            <a:r>
              <a:rPr lang="en-US" altLang="en-US" sz="3200" i="1">
                <a:solidFill>
                  <a:srgbClr val="FF6600"/>
                </a:solidFill>
              </a:rPr>
              <a:t>(Kể </a:t>
            </a:r>
            <a:r>
              <a:rPr lang="en-US" altLang="en-US" sz="3200" i="1" dirty="0" err="1">
                <a:solidFill>
                  <a:srgbClr val="FF6600"/>
                </a:solidFill>
              </a:rPr>
              <a:t>câu</a:t>
            </a:r>
            <a:r>
              <a:rPr lang="en-US" altLang="en-US" sz="3200" i="1" dirty="0">
                <a:solidFill>
                  <a:srgbClr val="FF6600"/>
                </a:solidFill>
              </a:rPr>
              <a:t> </a:t>
            </a:r>
            <a:r>
              <a:rPr lang="en-US" altLang="en-US" sz="3200" i="1" dirty="0" err="1">
                <a:solidFill>
                  <a:srgbClr val="FF6600"/>
                </a:solidFill>
              </a:rPr>
              <a:t>chuyện</a:t>
            </a:r>
            <a:r>
              <a:rPr lang="en-US" altLang="en-US" sz="3200" i="1" dirty="0">
                <a:solidFill>
                  <a:srgbClr val="FF6600"/>
                </a:solidFill>
              </a:rPr>
              <a:t> </a:t>
            </a:r>
            <a:r>
              <a:rPr lang="en-US" altLang="en-US" sz="3200" i="1" dirty="0" err="1">
                <a:solidFill>
                  <a:srgbClr val="FF6600"/>
                </a:solidFill>
              </a:rPr>
              <a:t>được</a:t>
            </a:r>
            <a:r>
              <a:rPr lang="en-US" altLang="en-US" sz="3200" i="1" dirty="0">
                <a:solidFill>
                  <a:srgbClr val="FF6600"/>
                </a:solidFill>
              </a:rPr>
              <a:t> </a:t>
            </a:r>
            <a:r>
              <a:rPr lang="en-US" altLang="en-US" sz="3200" i="1" dirty="0" err="1">
                <a:solidFill>
                  <a:srgbClr val="FF6600"/>
                </a:solidFill>
              </a:rPr>
              <a:t>nghe</a:t>
            </a:r>
            <a:r>
              <a:rPr lang="en-US" altLang="en-US" sz="3200" i="1" dirty="0">
                <a:solidFill>
                  <a:srgbClr val="FF6600"/>
                </a:solidFill>
              </a:rPr>
              <a:t> </a:t>
            </a:r>
            <a:r>
              <a:rPr lang="en-US" altLang="en-US" sz="3200" i="1" dirty="0" err="1">
                <a:solidFill>
                  <a:srgbClr val="FF6600"/>
                </a:solidFill>
              </a:rPr>
              <a:t>từ</a:t>
            </a:r>
            <a:r>
              <a:rPr lang="en-US" altLang="en-US" sz="3200" i="1" dirty="0">
                <a:solidFill>
                  <a:srgbClr val="FF6600"/>
                </a:solidFill>
              </a:rPr>
              <a:t> ai </a:t>
            </a:r>
            <a:r>
              <a:rPr lang="en-US" altLang="en-US" sz="3200" i="1" dirty="0" err="1">
                <a:solidFill>
                  <a:srgbClr val="FF6600"/>
                </a:solidFill>
              </a:rPr>
              <a:t>nói</a:t>
            </a:r>
            <a:r>
              <a:rPr lang="en-US" altLang="en-US" sz="3200" i="1" dirty="0">
                <a:solidFill>
                  <a:srgbClr val="FF6600"/>
                </a:solidFill>
              </a:rPr>
              <a:t>)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C9410CC-E6C8-42DC-8667-F32351BE2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4653728"/>
            <a:ext cx="10395193" cy="114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40C61"/>
                </a:solidFill>
              </a:rPr>
              <a:t>3. To </a:t>
            </a:r>
            <a:r>
              <a:rPr lang="en-US" altLang="en-US" sz="3200" b="1" dirty="0" err="1">
                <a:solidFill>
                  <a:srgbClr val="040C61"/>
                </a:solidFill>
              </a:rPr>
              <a:t>repeort</a:t>
            </a:r>
            <a:r>
              <a:rPr lang="en-US" altLang="en-US" sz="3200" b="1" dirty="0">
                <a:solidFill>
                  <a:srgbClr val="040C61"/>
                </a:solidFill>
              </a:rPr>
              <a:t> something that happened earlier. </a:t>
            </a:r>
          </a:p>
          <a:p>
            <a:pPr marL="0" indent="0" eaLnBrk="1" hangingPunct="1">
              <a:spcBef>
                <a:spcPct val="20000"/>
              </a:spcBef>
            </a:pPr>
            <a:r>
              <a:rPr lang="en-US" altLang="en-US" sz="3200" i="1">
                <a:solidFill>
                  <a:srgbClr val="FF6600"/>
                </a:solidFill>
              </a:rPr>
              <a:t>(Báo </a:t>
            </a:r>
            <a:r>
              <a:rPr lang="en-US" altLang="en-US" sz="3200" i="1" dirty="0" err="1">
                <a:solidFill>
                  <a:srgbClr val="FF6600"/>
                </a:solidFill>
              </a:rPr>
              <a:t>cáo</a:t>
            </a:r>
            <a:r>
              <a:rPr lang="en-US" altLang="en-US" sz="3200" i="1" dirty="0">
                <a:solidFill>
                  <a:srgbClr val="FF6600"/>
                </a:solidFill>
              </a:rPr>
              <a:t> </a:t>
            </a:r>
            <a:r>
              <a:rPr lang="en-US" altLang="en-US" sz="3200" i="1" dirty="0" err="1">
                <a:solidFill>
                  <a:srgbClr val="FF6600"/>
                </a:solidFill>
              </a:rPr>
              <a:t>những</a:t>
            </a:r>
            <a:r>
              <a:rPr lang="en-US" altLang="en-US" sz="3200" i="1" dirty="0">
                <a:solidFill>
                  <a:srgbClr val="FF6600"/>
                </a:solidFill>
              </a:rPr>
              <a:t> </a:t>
            </a:r>
            <a:r>
              <a:rPr lang="en-US" altLang="en-US" sz="3200" i="1" dirty="0" err="1">
                <a:solidFill>
                  <a:srgbClr val="FF6600"/>
                </a:solidFill>
              </a:rPr>
              <a:t>gì</a:t>
            </a:r>
            <a:r>
              <a:rPr lang="en-US" altLang="en-US" sz="3200" i="1" dirty="0">
                <a:solidFill>
                  <a:srgbClr val="FF6600"/>
                </a:solidFill>
              </a:rPr>
              <a:t> </a:t>
            </a:r>
            <a:r>
              <a:rPr lang="en-US" altLang="en-US" sz="3200" i="1" dirty="0" err="1">
                <a:solidFill>
                  <a:srgbClr val="FF6600"/>
                </a:solidFill>
              </a:rPr>
              <a:t>đã</a:t>
            </a:r>
            <a:r>
              <a:rPr lang="en-US" altLang="en-US" sz="3200" i="1" dirty="0">
                <a:solidFill>
                  <a:srgbClr val="FF6600"/>
                </a:solidFill>
              </a:rPr>
              <a:t> </a:t>
            </a:r>
            <a:r>
              <a:rPr lang="en-US" altLang="en-US" sz="3200" i="1" dirty="0" err="1">
                <a:solidFill>
                  <a:srgbClr val="FF6600"/>
                </a:solidFill>
              </a:rPr>
              <a:t>xảy</a:t>
            </a:r>
            <a:r>
              <a:rPr lang="en-US" altLang="en-US" sz="3200" i="1" dirty="0">
                <a:solidFill>
                  <a:srgbClr val="FF6600"/>
                </a:solidFill>
              </a:rPr>
              <a:t> ra </a:t>
            </a:r>
            <a:r>
              <a:rPr lang="en-US" altLang="en-US" sz="3200" i="1" err="1">
                <a:solidFill>
                  <a:srgbClr val="FF6600"/>
                </a:solidFill>
              </a:rPr>
              <a:t>trước</a:t>
            </a:r>
            <a:r>
              <a:rPr lang="en-US" altLang="en-US" sz="3200" i="1">
                <a:solidFill>
                  <a:srgbClr val="FF6600"/>
                </a:solidFill>
              </a:rPr>
              <a:t> đó.)</a:t>
            </a:r>
            <a:endParaRPr lang="en-US" altLang="en-US" sz="3200" i="1" dirty="0">
              <a:solidFill>
                <a:srgbClr val="FF6600"/>
              </a:solidFill>
            </a:endParaRPr>
          </a:p>
          <a:p>
            <a:pPr marL="0" indent="0" eaLnBrk="1" hangingPunct="1">
              <a:spcBef>
                <a:spcPct val="20000"/>
              </a:spcBef>
            </a:pPr>
            <a:endParaRPr lang="en-US" altLang="en-US" sz="3200" b="1" i="1" dirty="0">
              <a:solidFill>
                <a:srgbClr val="040C61"/>
              </a:solidFill>
            </a:endParaRPr>
          </a:p>
        </p:txBody>
      </p:sp>
      <p:pic>
        <p:nvPicPr>
          <p:cNvPr id="3080" name="Picture 8" descr="MCj02903220000[1]">
            <a:extLst>
              <a:ext uri="{FF2B5EF4-FFF2-40B4-BE49-F238E27FC236}">
                <a16:creationId xmlns:a16="http://schemas.microsoft.com/office/drawing/2014/main" id="{C5021C39-0C48-46E6-B479-7CC414378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794376"/>
            <a:ext cx="20383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  <p:bldP spid="3076" grpId="0"/>
      <p:bldP spid="30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6194147" y="2932188"/>
            <a:ext cx="5079696" cy="1739399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31557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He/she</a:t>
            </a:r>
          </a:p>
          <a:p>
            <a:pPr marL="731557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They</a:t>
            </a:r>
          </a:p>
          <a:p>
            <a:pPr marL="731557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I/ we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930083" y="2932188"/>
            <a:ext cx="5079696" cy="1739399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4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1926" algn="ctr">
              <a:spcAft>
                <a:spcPts val="800"/>
              </a:spcAft>
            </a:pPr>
            <a:r>
              <a:rPr lang="en-US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endParaRPr lang="en-US" sz="24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1926" algn="ctr">
              <a:spcAft>
                <a:spcPts val="800"/>
              </a:spcAft>
            </a:pPr>
            <a:r>
              <a:rPr lang="en-US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endParaRPr lang="en-SG" sz="24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917977" y="2265995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6194327" y="2265995"/>
            <a:ext cx="5079696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930400" y="1346200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Thay đổi đại từ NX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F6B956D5-FFD7-53E8-7F8B-742EEFBE92CD}"/>
              </a:ext>
            </a:extLst>
          </p:cNvPr>
          <p:cNvSpPr/>
          <p:nvPr/>
        </p:nvSpPr>
        <p:spPr>
          <a:xfrm>
            <a:off x="765542" y="-2209800"/>
            <a:ext cx="10660917" cy="34544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DA0E91E-AB91-5F7A-0414-2D218E725B23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0" y="330200"/>
            <a:ext cx="10160000" cy="6334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</a:rPr>
              <a:t>Cách đổi câu trực tiếp sang câu gián tiếp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4" name="Hình chữ nhật: Góc Tròn 19">
            <a:extLst>
              <a:ext uri="{FF2B5EF4-FFF2-40B4-BE49-F238E27FC236}">
                <a16:creationId xmlns:a16="http://schemas.microsoft.com/office/drawing/2014/main" id="{C457CD3A-E058-9571-9EA6-80638B0E6A00}"/>
              </a:ext>
            </a:extLst>
          </p:cNvPr>
          <p:cNvSpPr/>
          <p:nvPr/>
        </p:nvSpPr>
        <p:spPr>
          <a:xfrm>
            <a:off x="2188157" y="4985383"/>
            <a:ext cx="863224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Peter said “</a:t>
            </a:r>
            <a:r>
              <a:rPr lang="en-SG" sz="2667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I </a:t>
            </a: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am so hungry”</a:t>
            </a: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67">
                <a:solidFill>
                  <a:srgbClr val="040C61"/>
                </a:solidFill>
                <a:latin typeface="Arial" panose="020B0604020202020204" pitchFamily="34" charset="0"/>
              </a:rPr>
              <a:t>Peter said </a:t>
            </a:r>
            <a:r>
              <a:rPr lang="en-US" sz="2667">
                <a:solidFill>
                  <a:srgbClr val="040C6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he</a:t>
            </a:r>
            <a:r>
              <a:rPr lang="en-US" sz="2667">
                <a:solidFill>
                  <a:srgbClr val="040C61"/>
                </a:solidFill>
                <a:latin typeface="Arial" panose="020B0604020202020204" pitchFamily="34" charset="0"/>
              </a:rPr>
              <a:t> was so hungry.</a:t>
            </a:r>
          </a:p>
        </p:txBody>
      </p:sp>
      <p:sp>
        <p:nvSpPr>
          <p:cNvPr id="14" name="Hình chữ nhật: Góc Tròn 19">
            <a:extLst>
              <a:ext uri="{FF2B5EF4-FFF2-40B4-BE49-F238E27FC236}">
                <a16:creationId xmlns:a16="http://schemas.microsoft.com/office/drawing/2014/main" id="{CA329D04-AF3F-9E51-5916-0EEBDB1F3CFD}"/>
              </a:ext>
            </a:extLst>
          </p:cNvPr>
          <p:cNvSpPr/>
          <p:nvPr/>
        </p:nvSpPr>
        <p:spPr>
          <a:xfrm>
            <a:off x="812800" y="4956779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58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27" grpId="0" animBg="1"/>
      <p:bldP spid="28" grpId="0" animBg="1"/>
      <p:bldP spid="29" grpId="0" animBg="1"/>
      <p:bldP spid="23" grpId="0" animBg="1"/>
      <p:bldP spid="25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6194147" y="2932188"/>
            <a:ext cx="5079696" cy="1739399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31557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Her/his</a:t>
            </a:r>
          </a:p>
          <a:p>
            <a:pPr marL="731557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Their</a:t>
            </a:r>
          </a:p>
          <a:p>
            <a:pPr marL="731557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My/our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930083" y="2932188"/>
            <a:ext cx="5079696" cy="1739399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US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endParaRPr lang="en-US" sz="24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1926" algn="ctr">
              <a:spcAft>
                <a:spcPts val="800"/>
              </a:spcAft>
            </a:pPr>
            <a:r>
              <a:rPr lang="en-US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endParaRPr lang="en-US" sz="24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1926" algn="ctr">
              <a:spcAft>
                <a:spcPts val="800"/>
              </a:spcAft>
            </a:pPr>
            <a:r>
              <a:rPr lang="en-US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endParaRPr lang="en-SG" sz="24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917977" y="2265995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6194327" y="2265995"/>
            <a:ext cx="5079696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930400" y="1346200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Thay đổi tính từ sở hữu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F6B956D5-FFD7-53E8-7F8B-742EEFBE92CD}"/>
              </a:ext>
            </a:extLst>
          </p:cNvPr>
          <p:cNvSpPr/>
          <p:nvPr/>
        </p:nvSpPr>
        <p:spPr>
          <a:xfrm>
            <a:off x="765542" y="-2209800"/>
            <a:ext cx="10660917" cy="34544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DA0E91E-AB91-5F7A-0414-2D218E725B23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0" y="330200"/>
            <a:ext cx="10160000" cy="6334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</a:rPr>
              <a:t>Cách đổi câu trực tiếp sang câu gián tiếp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4" name="Hình chữ nhật: Góc Tròn 19">
            <a:extLst>
              <a:ext uri="{FF2B5EF4-FFF2-40B4-BE49-F238E27FC236}">
                <a16:creationId xmlns:a16="http://schemas.microsoft.com/office/drawing/2014/main" id="{C457CD3A-E058-9571-9EA6-80638B0E6A00}"/>
              </a:ext>
            </a:extLst>
          </p:cNvPr>
          <p:cNvSpPr/>
          <p:nvPr/>
        </p:nvSpPr>
        <p:spPr>
          <a:xfrm>
            <a:off x="2188157" y="4985383"/>
            <a:ext cx="954664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2">
              <a:lnSpc>
                <a:spcPct val="150000"/>
              </a:lnSpc>
            </a:pP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Mary said to me “ I met </a:t>
            </a:r>
            <a:r>
              <a:rPr lang="en-SG" sz="2667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your</a:t>
            </a: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 mother yesterday’</a:t>
            </a:r>
          </a:p>
          <a:p>
            <a:pPr marL="381019" lvl="2" indent="-38101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67">
                <a:solidFill>
                  <a:srgbClr val="040C61"/>
                </a:solidFill>
                <a:latin typeface="Arial" panose="020B0604020202020204" pitchFamily="34" charset="0"/>
              </a:rPr>
              <a:t>Mary said (that) she had met </a:t>
            </a:r>
            <a:r>
              <a:rPr lang="en-US" sz="2667">
                <a:solidFill>
                  <a:srgbClr val="040C6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my</a:t>
            </a:r>
            <a:r>
              <a:rPr lang="en-US" sz="2667">
                <a:solidFill>
                  <a:srgbClr val="040C61"/>
                </a:solidFill>
                <a:latin typeface="Arial" panose="020B0604020202020204" pitchFamily="34" charset="0"/>
              </a:rPr>
              <a:t> mother the day before.</a:t>
            </a:r>
          </a:p>
        </p:txBody>
      </p:sp>
      <p:sp>
        <p:nvSpPr>
          <p:cNvPr id="14" name="Hình chữ nhật: Góc Tròn 19">
            <a:extLst>
              <a:ext uri="{FF2B5EF4-FFF2-40B4-BE49-F238E27FC236}">
                <a16:creationId xmlns:a16="http://schemas.microsoft.com/office/drawing/2014/main" id="{CA329D04-AF3F-9E51-5916-0EEBDB1F3CFD}"/>
              </a:ext>
            </a:extLst>
          </p:cNvPr>
          <p:cNvSpPr/>
          <p:nvPr/>
        </p:nvSpPr>
        <p:spPr>
          <a:xfrm>
            <a:off x="812800" y="4956779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7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27" grpId="0" animBg="1"/>
      <p:bldP spid="28" grpId="0" animBg="1"/>
      <p:bldP spid="29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6194147" y="2932188"/>
            <a:ext cx="5079696" cy="1739399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31557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Her/him</a:t>
            </a:r>
          </a:p>
          <a:p>
            <a:pPr marL="731557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Them </a:t>
            </a:r>
          </a:p>
          <a:p>
            <a:pPr marL="731557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Me/us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930083" y="2932188"/>
            <a:ext cx="5079696" cy="1739399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US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endParaRPr lang="en-US" sz="24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1926" algn="ctr">
              <a:spcAft>
                <a:spcPts val="800"/>
              </a:spcAft>
            </a:pPr>
            <a:r>
              <a:rPr lang="en-US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endParaRPr lang="en-US" sz="24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1926" algn="ctr">
              <a:spcAft>
                <a:spcPts val="800"/>
              </a:spcAft>
            </a:pPr>
            <a:r>
              <a:rPr lang="en-US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endParaRPr lang="en-SG" sz="24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917977" y="2265995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6194327" y="2265995"/>
            <a:ext cx="5079696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930400" y="1346200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Thay đổi tân ngữ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F6B956D5-FFD7-53E8-7F8B-742EEFBE92CD}"/>
              </a:ext>
            </a:extLst>
          </p:cNvPr>
          <p:cNvSpPr/>
          <p:nvPr/>
        </p:nvSpPr>
        <p:spPr>
          <a:xfrm>
            <a:off x="765542" y="-2209800"/>
            <a:ext cx="10660917" cy="34544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DA0E91E-AB91-5F7A-0414-2D218E725B23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0" y="330200"/>
            <a:ext cx="10160000" cy="6334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</a:rPr>
              <a:t>Cách đổi câu trực tiếp sang câu gián tiếp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4" name="Hình chữ nhật: Góc Tròn 19">
            <a:extLst>
              <a:ext uri="{FF2B5EF4-FFF2-40B4-BE49-F238E27FC236}">
                <a16:creationId xmlns:a16="http://schemas.microsoft.com/office/drawing/2014/main" id="{C457CD3A-E058-9571-9EA6-80638B0E6A00}"/>
              </a:ext>
            </a:extLst>
          </p:cNvPr>
          <p:cNvSpPr/>
          <p:nvPr/>
        </p:nvSpPr>
        <p:spPr>
          <a:xfrm>
            <a:off x="2188157" y="4985383"/>
            <a:ext cx="954664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21926">
              <a:spcAft>
                <a:spcPts val="800"/>
              </a:spcAft>
            </a:pP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He said to me “ I will give </a:t>
            </a:r>
            <a:r>
              <a:rPr lang="en-SG" sz="2667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you</a:t>
            </a: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 the book”</a:t>
            </a:r>
          </a:p>
          <a:p>
            <a:pPr marL="502945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667">
                <a:solidFill>
                  <a:srgbClr val="040C61"/>
                </a:solidFill>
                <a:latin typeface="Arial" panose="020B0604020202020204" pitchFamily="34" charset="0"/>
              </a:rPr>
              <a:t>He said he would give </a:t>
            </a:r>
            <a:r>
              <a:rPr lang="en-US" sz="2667">
                <a:solidFill>
                  <a:srgbClr val="040C6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me</a:t>
            </a:r>
            <a:r>
              <a:rPr lang="en-US" sz="2667">
                <a:solidFill>
                  <a:srgbClr val="040C61"/>
                </a:solidFill>
                <a:latin typeface="Arial" panose="020B0604020202020204" pitchFamily="34" charset="0"/>
              </a:rPr>
              <a:t> the book.</a:t>
            </a:r>
          </a:p>
        </p:txBody>
      </p:sp>
      <p:sp>
        <p:nvSpPr>
          <p:cNvPr id="14" name="Hình chữ nhật: Góc Tròn 19">
            <a:extLst>
              <a:ext uri="{FF2B5EF4-FFF2-40B4-BE49-F238E27FC236}">
                <a16:creationId xmlns:a16="http://schemas.microsoft.com/office/drawing/2014/main" id="{CA329D04-AF3F-9E51-5916-0EEBDB1F3CFD}"/>
              </a:ext>
            </a:extLst>
          </p:cNvPr>
          <p:cNvSpPr/>
          <p:nvPr/>
        </p:nvSpPr>
        <p:spPr>
          <a:xfrm>
            <a:off x="812800" y="4956779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78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27" grpId="0" animBg="1"/>
      <p:bldP spid="28" grpId="0" animBg="1"/>
      <p:bldP spid="29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5987371" y="2825193"/>
            <a:ext cx="5661280" cy="3586365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continuous (QKHTTD)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723306" y="2825193"/>
            <a:ext cx="5079696" cy="3586365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simple (HTĐ)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continuous (HTTD)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perfect (HTHT)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711200" y="2159000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5987551" y="2159000"/>
            <a:ext cx="566128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930400" y="1346200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Quy tắc lùi thì của V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F6B956D5-FFD7-53E8-7F8B-742EEFBE92CD}"/>
              </a:ext>
            </a:extLst>
          </p:cNvPr>
          <p:cNvSpPr/>
          <p:nvPr/>
        </p:nvSpPr>
        <p:spPr>
          <a:xfrm>
            <a:off x="765542" y="-2209800"/>
            <a:ext cx="10660917" cy="34544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DA0E91E-AB91-5F7A-0414-2D218E725B23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0" y="330200"/>
            <a:ext cx="10160000" cy="6334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</a:rPr>
              <a:t>Cách đổi câu trực tiếp sang câu gián tiếp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80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3203</Words>
  <Application>Microsoft Office PowerPoint</Application>
  <PresentationFormat>Màn hình rộng</PresentationFormat>
  <Paragraphs>601</Paragraphs>
  <Slides>46</Slides>
  <Notes>17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46</vt:i4>
      </vt:variant>
    </vt:vector>
  </HeadingPairs>
  <TitlesOfParts>
    <vt:vector size="64" baseType="lpstr">
      <vt:lpstr>.VnArial</vt:lpstr>
      <vt:lpstr>.VnCooper</vt:lpstr>
      <vt:lpstr>Arial</vt:lpstr>
      <vt:lpstr>Arial Rounded MT Bold</vt:lpstr>
      <vt:lpstr>Calibri</vt:lpstr>
      <vt:lpstr>Calibri Light</vt:lpstr>
      <vt:lpstr>Candara</vt:lpstr>
      <vt:lpstr>Comic Sans MS</vt:lpstr>
      <vt:lpstr>Constantia</vt:lpstr>
      <vt:lpstr>Contastia</vt:lpstr>
      <vt:lpstr>Cooper Black</vt:lpstr>
      <vt:lpstr>Gretoon Highlight</vt:lpstr>
      <vt:lpstr>HL Brush 1BK</vt:lpstr>
      <vt:lpstr>Impact</vt:lpstr>
      <vt:lpstr>PF BeauSans Pro Thin</vt:lpstr>
      <vt:lpstr>Times New Roman</vt:lpstr>
      <vt:lpstr>Wingdings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We often use reported speech to: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29</cp:revision>
  <dcterms:created xsi:type="dcterms:W3CDTF">2024-06-03T01:45:19Z</dcterms:created>
  <dcterms:modified xsi:type="dcterms:W3CDTF">2024-07-31T01:50:07Z</dcterms:modified>
</cp:coreProperties>
</file>