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1040" r:id="rId3"/>
    <p:sldId id="270" r:id="rId4"/>
    <p:sldId id="1010" r:id="rId5"/>
    <p:sldId id="1011" r:id="rId6"/>
    <p:sldId id="1012" r:id="rId7"/>
    <p:sldId id="1019" r:id="rId8"/>
    <p:sldId id="1020" r:id="rId9"/>
    <p:sldId id="1029" r:id="rId10"/>
    <p:sldId id="1030" r:id="rId11"/>
    <p:sldId id="1013" r:id="rId12"/>
    <p:sldId id="1014" r:id="rId13"/>
    <p:sldId id="1021" r:id="rId14"/>
    <p:sldId id="1023" r:id="rId15"/>
    <p:sldId id="1031" r:id="rId16"/>
    <p:sldId id="1032" r:id="rId17"/>
    <p:sldId id="1033" r:id="rId18"/>
    <p:sldId id="1035" r:id="rId19"/>
    <p:sldId id="1036" r:id="rId20"/>
    <p:sldId id="1034" r:id="rId21"/>
    <p:sldId id="1037" r:id="rId22"/>
    <p:sldId id="1039" r:id="rId23"/>
    <p:sldId id="274" r:id="rId24"/>
    <p:sldId id="961" r:id="rId25"/>
    <p:sldId id="96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8" autoAdjust="0"/>
    <p:restoredTop sz="94660"/>
  </p:normalViewPr>
  <p:slideViewPr>
    <p:cSldViewPr snapToGrid="0">
      <p:cViewPr varScale="1">
        <p:scale>
          <a:sx n="59" d="100"/>
          <a:sy n="59" d="100"/>
        </p:scale>
        <p:origin x="74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5715FB-E5F2-46E5-9AD3-F733E8A45552}" type="datetimeFigureOut">
              <a:rPr lang="en-US" smtClean="0"/>
              <a:t>7/31/2024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BD7CBD-12F0-4002-924F-8A759440F154}" type="slidenum">
              <a:rPr lang="en-US" smtClean="0"/>
              <a:t>‹#›</a:t>
            </a:fld>
            <a:endParaRPr lang="en-US"/>
          </a:p>
        </p:txBody>
      </p:sp>
    </p:spTree>
    <p:extLst>
      <p:ext uri="{BB962C8B-B14F-4D97-AF65-F5344CB8AC3E}">
        <p14:creationId xmlns:p14="http://schemas.microsoft.com/office/powerpoint/2010/main" val="1238558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77FEDC8F-66D3-4616-9B06-B802E294DE8E}" type="slidenum">
              <a:rPr lang="en-US" smtClean="0"/>
              <a:t>23</a:t>
            </a:fld>
            <a:endParaRPr lang="en-US"/>
          </a:p>
        </p:txBody>
      </p:sp>
    </p:spTree>
    <p:extLst>
      <p:ext uri="{BB962C8B-B14F-4D97-AF65-F5344CB8AC3E}">
        <p14:creationId xmlns:p14="http://schemas.microsoft.com/office/powerpoint/2010/main" val="1522711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D8F2F62-4CF9-42D3-9007-64AD2CA489D9}"/>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9A6584B1-3F93-42B4-B92E-3EB446E624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5DB67BB4-7747-477B-BF6F-8C4203B8128E}"/>
              </a:ext>
            </a:extLst>
          </p:cNvPr>
          <p:cNvSpPr>
            <a:spLocks noGrp="1"/>
          </p:cNvSpPr>
          <p:nvPr>
            <p:ph type="dt" sz="half" idx="10"/>
          </p:nvPr>
        </p:nvSpPr>
        <p:spPr/>
        <p:txBody>
          <a:bodyPr/>
          <a:lstStyle/>
          <a:p>
            <a:fld id="{0B7A41D0-D564-4C57-8A83-E7CABC7217A3}" type="datetimeFigureOut">
              <a:rPr lang="en-US" smtClean="0"/>
              <a:t>7/31/2024</a:t>
            </a:fld>
            <a:endParaRPr lang="en-US"/>
          </a:p>
        </p:txBody>
      </p:sp>
      <p:sp>
        <p:nvSpPr>
          <p:cNvPr id="5" name="Chỗ dành sẵn cho Chân trang 4">
            <a:extLst>
              <a:ext uri="{FF2B5EF4-FFF2-40B4-BE49-F238E27FC236}">
                <a16:creationId xmlns:a16="http://schemas.microsoft.com/office/drawing/2014/main" id="{CA60C97A-0ACC-4A79-8E90-2CF673EAB10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8633DE7-215E-4105-B69E-93840B37BC99}"/>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3575814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06147E-8261-41ED-AE3B-2A5DFE5C8CCA}"/>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23C9CA36-5B96-48B5-B162-6D61EDC8754A}"/>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AB62F18-9576-4B44-B5CE-F1E011FC3E8F}"/>
              </a:ext>
            </a:extLst>
          </p:cNvPr>
          <p:cNvSpPr>
            <a:spLocks noGrp="1"/>
          </p:cNvSpPr>
          <p:nvPr>
            <p:ph type="dt" sz="half" idx="10"/>
          </p:nvPr>
        </p:nvSpPr>
        <p:spPr/>
        <p:txBody>
          <a:bodyPr/>
          <a:lstStyle/>
          <a:p>
            <a:fld id="{0B7A41D0-D564-4C57-8A83-E7CABC7217A3}" type="datetimeFigureOut">
              <a:rPr lang="en-US" smtClean="0"/>
              <a:t>7/31/2024</a:t>
            </a:fld>
            <a:endParaRPr lang="en-US"/>
          </a:p>
        </p:txBody>
      </p:sp>
      <p:sp>
        <p:nvSpPr>
          <p:cNvPr id="5" name="Chỗ dành sẵn cho Chân trang 4">
            <a:extLst>
              <a:ext uri="{FF2B5EF4-FFF2-40B4-BE49-F238E27FC236}">
                <a16:creationId xmlns:a16="http://schemas.microsoft.com/office/drawing/2014/main" id="{95A70240-FA95-4802-8700-AF8E8BA0877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563384C-568B-4717-BF5D-C3E058231DED}"/>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4045374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050ADE58-1457-4286-A6EC-898DA1334FAD}"/>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CD57303-1595-4AB8-A0C7-77838E113583}"/>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D1FD089-CD3F-4CF0-B822-F6B01BF91FC2}"/>
              </a:ext>
            </a:extLst>
          </p:cNvPr>
          <p:cNvSpPr>
            <a:spLocks noGrp="1"/>
          </p:cNvSpPr>
          <p:nvPr>
            <p:ph type="dt" sz="half" idx="10"/>
          </p:nvPr>
        </p:nvSpPr>
        <p:spPr/>
        <p:txBody>
          <a:bodyPr/>
          <a:lstStyle/>
          <a:p>
            <a:fld id="{0B7A41D0-D564-4C57-8A83-E7CABC7217A3}" type="datetimeFigureOut">
              <a:rPr lang="en-US" smtClean="0"/>
              <a:t>7/31/2024</a:t>
            </a:fld>
            <a:endParaRPr lang="en-US"/>
          </a:p>
        </p:txBody>
      </p:sp>
      <p:sp>
        <p:nvSpPr>
          <p:cNvPr id="5" name="Chỗ dành sẵn cho Chân trang 4">
            <a:extLst>
              <a:ext uri="{FF2B5EF4-FFF2-40B4-BE49-F238E27FC236}">
                <a16:creationId xmlns:a16="http://schemas.microsoft.com/office/drawing/2014/main" id="{2BCFF909-8849-414B-815A-D109F1EFB32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7A33FB4-21F2-4C96-81B2-15C4084628CE}"/>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3875836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5563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A4CE29C-E90A-401F-8FE6-40F637EB78B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2EB736B-DEF2-4541-B410-95F8E96A4DF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E5A8364-DCB3-47D1-B609-E95B1F43C13A}"/>
              </a:ext>
            </a:extLst>
          </p:cNvPr>
          <p:cNvSpPr>
            <a:spLocks noGrp="1"/>
          </p:cNvSpPr>
          <p:nvPr>
            <p:ph type="dt" sz="half" idx="10"/>
          </p:nvPr>
        </p:nvSpPr>
        <p:spPr/>
        <p:txBody>
          <a:bodyPr/>
          <a:lstStyle/>
          <a:p>
            <a:fld id="{0B7A41D0-D564-4C57-8A83-E7CABC7217A3}" type="datetimeFigureOut">
              <a:rPr lang="en-US" smtClean="0"/>
              <a:t>7/31/2024</a:t>
            </a:fld>
            <a:endParaRPr lang="en-US"/>
          </a:p>
        </p:txBody>
      </p:sp>
      <p:sp>
        <p:nvSpPr>
          <p:cNvPr id="5" name="Chỗ dành sẵn cho Chân trang 4">
            <a:extLst>
              <a:ext uri="{FF2B5EF4-FFF2-40B4-BE49-F238E27FC236}">
                <a16:creationId xmlns:a16="http://schemas.microsoft.com/office/drawing/2014/main" id="{CF2447BB-5628-4AEA-AE18-0EDAE7FBEE3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DABC409-5382-4CD5-93FB-4DD9282EB0E8}"/>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3677855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8780415-FFE5-47A8-B89F-8697DC344C81}"/>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1A018F5-FB2C-491E-BCBD-D1B1176196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492EC76A-604E-4DDE-B028-46D577AAD161}"/>
              </a:ext>
            </a:extLst>
          </p:cNvPr>
          <p:cNvSpPr>
            <a:spLocks noGrp="1"/>
          </p:cNvSpPr>
          <p:nvPr>
            <p:ph type="dt" sz="half" idx="10"/>
          </p:nvPr>
        </p:nvSpPr>
        <p:spPr/>
        <p:txBody>
          <a:bodyPr/>
          <a:lstStyle/>
          <a:p>
            <a:fld id="{0B7A41D0-D564-4C57-8A83-E7CABC7217A3}" type="datetimeFigureOut">
              <a:rPr lang="en-US" smtClean="0"/>
              <a:t>7/31/2024</a:t>
            </a:fld>
            <a:endParaRPr lang="en-US"/>
          </a:p>
        </p:txBody>
      </p:sp>
      <p:sp>
        <p:nvSpPr>
          <p:cNvPr id="5" name="Chỗ dành sẵn cho Chân trang 4">
            <a:extLst>
              <a:ext uri="{FF2B5EF4-FFF2-40B4-BE49-F238E27FC236}">
                <a16:creationId xmlns:a16="http://schemas.microsoft.com/office/drawing/2014/main" id="{181FFB46-B1C5-4EF1-B0E9-EBF6FC50117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DDF9BAA-9704-4733-BE2D-3E389D3801EB}"/>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1129338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69F2D52-2B36-4525-954B-8EABEEBC617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F0C7142-BD5C-4430-98DB-D2F98594A46C}"/>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D417B310-1318-4131-995C-EB421A23DBC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2231CAE3-B821-4F0A-977D-2A8AA0834308}"/>
              </a:ext>
            </a:extLst>
          </p:cNvPr>
          <p:cNvSpPr>
            <a:spLocks noGrp="1"/>
          </p:cNvSpPr>
          <p:nvPr>
            <p:ph type="dt" sz="half" idx="10"/>
          </p:nvPr>
        </p:nvSpPr>
        <p:spPr/>
        <p:txBody>
          <a:bodyPr/>
          <a:lstStyle/>
          <a:p>
            <a:fld id="{0B7A41D0-D564-4C57-8A83-E7CABC7217A3}" type="datetimeFigureOut">
              <a:rPr lang="en-US" smtClean="0"/>
              <a:t>7/31/2024</a:t>
            </a:fld>
            <a:endParaRPr lang="en-US"/>
          </a:p>
        </p:txBody>
      </p:sp>
      <p:sp>
        <p:nvSpPr>
          <p:cNvPr id="6" name="Chỗ dành sẵn cho Chân trang 5">
            <a:extLst>
              <a:ext uri="{FF2B5EF4-FFF2-40B4-BE49-F238E27FC236}">
                <a16:creationId xmlns:a16="http://schemas.microsoft.com/office/drawing/2014/main" id="{D27514BD-7091-4B34-8186-A7EC7BFCF97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4492EFE-189C-4849-B46D-59FF0CD111EF}"/>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3491767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195E59E-513E-471A-A5D6-D2BCCE8024BE}"/>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C4C9FE8-0EE4-436C-BA43-034E0898B2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E64BF840-1E31-4A06-99FE-4E54216B17A4}"/>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0E957211-B9B5-4B09-92EE-79798B767C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F28156B6-15EC-4EF0-8FC4-2EF0ED5878ED}"/>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387357D-FC03-48A4-9FFB-92D9413846AF}"/>
              </a:ext>
            </a:extLst>
          </p:cNvPr>
          <p:cNvSpPr>
            <a:spLocks noGrp="1"/>
          </p:cNvSpPr>
          <p:nvPr>
            <p:ph type="dt" sz="half" idx="10"/>
          </p:nvPr>
        </p:nvSpPr>
        <p:spPr/>
        <p:txBody>
          <a:bodyPr/>
          <a:lstStyle/>
          <a:p>
            <a:fld id="{0B7A41D0-D564-4C57-8A83-E7CABC7217A3}" type="datetimeFigureOut">
              <a:rPr lang="en-US" smtClean="0"/>
              <a:t>7/31/2024</a:t>
            </a:fld>
            <a:endParaRPr lang="en-US"/>
          </a:p>
        </p:txBody>
      </p:sp>
      <p:sp>
        <p:nvSpPr>
          <p:cNvPr id="8" name="Chỗ dành sẵn cho Chân trang 7">
            <a:extLst>
              <a:ext uri="{FF2B5EF4-FFF2-40B4-BE49-F238E27FC236}">
                <a16:creationId xmlns:a16="http://schemas.microsoft.com/office/drawing/2014/main" id="{472A7DCA-2129-484E-8F5B-6399AE8B2227}"/>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07F0962C-1CE1-4FFE-87B2-83CC800477D8}"/>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1360735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FB37FF4-118C-4A64-AEB7-3D4A82D92BF7}"/>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812C2BA0-22F5-40FC-A72A-B385B4BDAD68}"/>
              </a:ext>
            </a:extLst>
          </p:cNvPr>
          <p:cNvSpPr>
            <a:spLocks noGrp="1"/>
          </p:cNvSpPr>
          <p:nvPr>
            <p:ph type="dt" sz="half" idx="10"/>
          </p:nvPr>
        </p:nvSpPr>
        <p:spPr/>
        <p:txBody>
          <a:bodyPr/>
          <a:lstStyle/>
          <a:p>
            <a:fld id="{0B7A41D0-D564-4C57-8A83-E7CABC7217A3}" type="datetimeFigureOut">
              <a:rPr lang="en-US" smtClean="0"/>
              <a:t>7/31/2024</a:t>
            </a:fld>
            <a:endParaRPr lang="en-US"/>
          </a:p>
        </p:txBody>
      </p:sp>
      <p:sp>
        <p:nvSpPr>
          <p:cNvPr id="4" name="Chỗ dành sẵn cho Chân trang 3">
            <a:extLst>
              <a:ext uri="{FF2B5EF4-FFF2-40B4-BE49-F238E27FC236}">
                <a16:creationId xmlns:a16="http://schemas.microsoft.com/office/drawing/2014/main" id="{7F7E8787-868E-4940-8929-5FBA35DD31AE}"/>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107D6D8-6DA0-49E5-AC73-E64A0C7BC97D}"/>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2586985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94E64A1-B2C6-4384-911A-703E90E63608}"/>
              </a:ext>
            </a:extLst>
          </p:cNvPr>
          <p:cNvSpPr>
            <a:spLocks noGrp="1"/>
          </p:cNvSpPr>
          <p:nvPr>
            <p:ph type="dt" sz="half" idx="10"/>
          </p:nvPr>
        </p:nvSpPr>
        <p:spPr/>
        <p:txBody>
          <a:bodyPr/>
          <a:lstStyle/>
          <a:p>
            <a:fld id="{0B7A41D0-D564-4C57-8A83-E7CABC7217A3}" type="datetimeFigureOut">
              <a:rPr lang="en-US" smtClean="0"/>
              <a:t>7/31/2024</a:t>
            </a:fld>
            <a:endParaRPr lang="en-US"/>
          </a:p>
        </p:txBody>
      </p:sp>
      <p:sp>
        <p:nvSpPr>
          <p:cNvPr id="3" name="Chỗ dành sẵn cho Chân trang 2">
            <a:extLst>
              <a:ext uri="{FF2B5EF4-FFF2-40B4-BE49-F238E27FC236}">
                <a16:creationId xmlns:a16="http://schemas.microsoft.com/office/drawing/2014/main" id="{BDC10223-B775-418B-AA5C-B579807B673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054E0A30-8E2A-4F97-922F-B87B451D0B5C}"/>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149008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87C5140-F9F5-40EC-9967-CB3B4A52614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174B0C7-4122-49ED-8F2E-ADC9217727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D8D6CF2C-FD1F-495D-9531-6B28871040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DD325EB-EE3D-4A59-B9A0-DF0EA9F913D2}"/>
              </a:ext>
            </a:extLst>
          </p:cNvPr>
          <p:cNvSpPr>
            <a:spLocks noGrp="1"/>
          </p:cNvSpPr>
          <p:nvPr>
            <p:ph type="dt" sz="half" idx="10"/>
          </p:nvPr>
        </p:nvSpPr>
        <p:spPr/>
        <p:txBody>
          <a:bodyPr/>
          <a:lstStyle/>
          <a:p>
            <a:fld id="{0B7A41D0-D564-4C57-8A83-E7CABC7217A3}" type="datetimeFigureOut">
              <a:rPr lang="en-US" smtClean="0"/>
              <a:t>7/31/2024</a:t>
            </a:fld>
            <a:endParaRPr lang="en-US"/>
          </a:p>
        </p:txBody>
      </p:sp>
      <p:sp>
        <p:nvSpPr>
          <p:cNvPr id="6" name="Chỗ dành sẵn cho Chân trang 5">
            <a:extLst>
              <a:ext uri="{FF2B5EF4-FFF2-40B4-BE49-F238E27FC236}">
                <a16:creationId xmlns:a16="http://schemas.microsoft.com/office/drawing/2014/main" id="{FF37649B-A5A7-4DAD-B70D-1623BC38588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03E33F9E-746F-4792-ABEC-40F8AB4B360D}"/>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3946037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38EFE8-BE33-4B27-BDB5-6829F115F6C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3BA27E06-0803-47E3-9A33-498FD3BD3D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CB18A800-67BE-4ED9-8630-15472007C7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C4563A1-F62E-4AA7-B812-EECA07152023}"/>
              </a:ext>
            </a:extLst>
          </p:cNvPr>
          <p:cNvSpPr>
            <a:spLocks noGrp="1"/>
          </p:cNvSpPr>
          <p:nvPr>
            <p:ph type="dt" sz="half" idx="10"/>
          </p:nvPr>
        </p:nvSpPr>
        <p:spPr/>
        <p:txBody>
          <a:bodyPr/>
          <a:lstStyle/>
          <a:p>
            <a:fld id="{0B7A41D0-D564-4C57-8A83-E7CABC7217A3}" type="datetimeFigureOut">
              <a:rPr lang="en-US" smtClean="0"/>
              <a:t>7/31/2024</a:t>
            </a:fld>
            <a:endParaRPr lang="en-US"/>
          </a:p>
        </p:txBody>
      </p:sp>
      <p:sp>
        <p:nvSpPr>
          <p:cNvPr id="6" name="Chỗ dành sẵn cho Chân trang 5">
            <a:extLst>
              <a:ext uri="{FF2B5EF4-FFF2-40B4-BE49-F238E27FC236}">
                <a16:creationId xmlns:a16="http://schemas.microsoft.com/office/drawing/2014/main" id="{62E6599A-AC19-49EC-93A6-433F6890BEB8}"/>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9FC2084-000F-4883-A63B-8639835798FB}"/>
              </a:ext>
            </a:extLst>
          </p:cNvPr>
          <p:cNvSpPr>
            <a:spLocks noGrp="1"/>
          </p:cNvSpPr>
          <p:nvPr>
            <p:ph type="sldNum" sz="quarter" idx="12"/>
          </p:nvPr>
        </p:nvSpPr>
        <p:spPr/>
        <p:txBody>
          <a:bodyPr/>
          <a:lstStyle/>
          <a:p>
            <a:fld id="{212D7E00-DC48-43B4-A746-605DEEA3F746}" type="slidenum">
              <a:rPr lang="en-US" smtClean="0"/>
              <a:t>‹#›</a:t>
            </a:fld>
            <a:endParaRPr lang="en-US"/>
          </a:p>
        </p:txBody>
      </p:sp>
    </p:spTree>
    <p:extLst>
      <p:ext uri="{BB962C8B-B14F-4D97-AF65-F5344CB8AC3E}">
        <p14:creationId xmlns:p14="http://schemas.microsoft.com/office/powerpoint/2010/main" val="3879749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4760C981-7EB6-4DE5-A4C9-1013F507FF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CDBA164-888E-400C-9C1F-110E1D6052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E6100D8-BDCA-40DB-A2A0-FBCF924667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7A41D0-D564-4C57-8A83-E7CABC7217A3}" type="datetimeFigureOut">
              <a:rPr lang="en-US" smtClean="0"/>
              <a:t>7/31/2024</a:t>
            </a:fld>
            <a:endParaRPr lang="en-US"/>
          </a:p>
        </p:txBody>
      </p:sp>
      <p:sp>
        <p:nvSpPr>
          <p:cNvPr id="5" name="Chỗ dành sẵn cho Chân trang 4">
            <a:extLst>
              <a:ext uri="{FF2B5EF4-FFF2-40B4-BE49-F238E27FC236}">
                <a16:creationId xmlns:a16="http://schemas.microsoft.com/office/drawing/2014/main" id="{825BBEEA-B838-4B09-820B-D4C5594A68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F59EB8E8-8DDB-4B8F-AD05-80EBE7813E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2D7E00-DC48-43B4-A746-605DEEA3F746}" type="slidenum">
              <a:rPr lang="en-US" smtClean="0"/>
              <a:t>‹#›</a:t>
            </a:fld>
            <a:endParaRPr lang="en-US"/>
          </a:p>
        </p:txBody>
      </p:sp>
    </p:spTree>
    <p:extLst>
      <p:ext uri="{BB962C8B-B14F-4D97-AF65-F5344CB8AC3E}">
        <p14:creationId xmlns:p14="http://schemas.microsoft.com/office/powerpoint/2010/main" val="2850883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commons.wikimedia.org/wiki/File:Notepad_icon_small.svg" TargetMode="Externa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2549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BAC5F3-9FA7-AF41-70B2-23ECC667CD8B}"/>
              </a:ext>
            </a:extLst>
          </p:cNvPr>
          <p:cNvSpPr txBox="1"/>
          <p:nvPr/>
        </p:nvSpPr>
        <p:spPr>
          <a:xfrm>
            <a:off x="190765" y="1776887"/>
            <a:ext cx="11739978" cy="3539430"/>
          </a:xfrm>
          <a:prstGeom prst="rect">
            <a:avLst/>
          </a:prstGeom>
          <a:solidFill>
            <a:schemeClr val="accent4">
              <a:lumMod val="40000"/>
              <a:lumOff val="60000"/>
            </a:schemeClr>
          </a:solidFill>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n-US" sz="3200" b="1" dirty="0">
                <a:solidFill>
                  <a:schemeClr val="tx1"/>
                </a:solidFill>
                <a:effectLst/>
                <a:latin typeface="Calibri" panose="020F0502020204030204" pitchFamily="34" charset="0"/>
                <a:cs typeface="Calibri" panose="020F0502020204030204" pitchFamily="34" charset="0"/>
              </a:rPr>
              <a:t>3. Relax on Tulum beaches. </a:t>
            </a:r>
            <a:r>
              <a:rPr lang="en-US" sz="3200" dirty="0">
                <a:solidFill>
                  <a:schemeClr val="tx1"/>
                </a:solidFill>
                <a:effectLst/>
                <a:latin typeface="Calibri" panose="020F0502020204030204" pitchFamily="34" charset="0"/>
                <a:cs typeface="Calibri" panose="020F0502020204030204" pitchFamily="34" charset="0"/>
              </a:rPr>
              <a:t>This amazing town has it</a:t>
            </a:r>
            <a:br>
              <a:rPr lang="en-US" sz="3200" dirty="0">
                <a:solidFill>
                  <a:schemeClr val="tx1"/>
                </a:solidFill>
                <a:effectLst/>
                <a:latin typeface="Calibri" panose="020F0502020204030204" pitchFamily="34" charset="0"/>
                <a:cs typeface="Calibri" panose="020F0502020204030204" pitchFamily="34" charset="0"/>
              </a:rPr>
            </a:br>
            <a:r>
              <a:rPr lang="en-US" sz="3200" dirty="0">
                <a:solidFill>
                  <a:schemeClr val="tx1"/>
                </a:solidFill>
                <a:effectLst/>
                <a:latin typeface="Calibri" panose="020F0502020204030204" pitchFamily="34" charset="0"/>
                <a:cs typeface="Calibri" panose="020F0502020204030204" pitchFamily="34" charset="0"/>
              </a:rPr>
              <a:t>all – </a:t>
            </a:r>
            <a:r>
              <a:rPr lang="en-US" sz="3200" u="sng" dirty="0">
                <a:solidFill>
                  <a:schemeClr val="tx1"/>
                </a:solidFill>
                <a:effectLst/>
                <a:latin typeface="Calibri" panose="020F0502020204030204" pitchFamily="34" charset="0"/>
                <a:cs typeface="Calibri" panose="020F0502020204030204" pitchFamily="34" charset="0"/>
              </a:rPr>
              <a:t>lovely white </a:t>
            </a:r>
            <a:r>
              <a:rPr lang="en-US" sz="3200" dirty="0">
                <a:solidFill>
                  <a:schemeClr val="tx1"/>
                </a:solidFill>
                <a:effectLst/>
                <a:latin typeface="Calibri" panose="020F0502020204030204" pitchFamily="34" charset="0"/>
                <a:cs typeface="Calibri" panose="020F0502020204030204" pitchFamily="34" charset="0"/>
              </a:rPr>
              <a:t>sand, </a:t>
            </a:r>
            <a:r>
              <a:rPr lang="en-US" sz="3200" u="sng" dirty="0">
                <a:solidFill>
                  <a:schemeClr val="tx1"/>
                </a:solidFill>
                <a:effectLst/>
                <a:latin typeface="Calibri" panose="020F0502020204030204" pitchFamily="34" charset="0"/>
                <a:cs typeface="Calibri" panose="020F0502020204030204" pitchFamily="34" charset="0"/>
              </a:rPr>
              <a:t>clear</a:t>
            </a:r>
            <a:r>
              <a:rPr lang="en-US" sz="3200" dirty="0">
                <a:solidFill>
                  <a:schemeClr val="tx1"/>
                </a:solidFill>
                <a:effectLst/>
                <a:latin typeface="Calibri" panose="020F0502020204030204" pitchFamily="34" charset="0"/>
                <a:cs typeface="Calibri" panose="020F0502020204030204" pitchFamily="34" charset="0"/>
              </a:rPr>
              <a:t> waters, and </a:t>
            </a:r>
            <a:r>
              <a:rPr lang="en-US" sz="3200" u="sng" dirty="0">
                <a:solidFill>
                  <a:schemeClr val="tx1"/>
                </a:solidFill>
                <a:effectLst/>
                <a:latin typeface="Calibri" panose="020F0502020204030204" pitchFamily="34" charset="0"/>
                <a:cs typeface="Calibri" panose="020F0502020204030204" pitchFamily="34" charset="0"/>
              </a:rPr>
              <a:t>impressive</a:t>
            </a:r>
            <a:r>
              <a:rPr lang="en-US" sz="3200" dirty="0">
                <a:solidFill>
                  <a:schemeClr val="tx1"/>
                </a:solidFill>
                <a:effectLst/>
                <a:latin typeface="Calibri" panose="020F0502020204030204" pitchFamily="34" charset="0"/>
                <a:cs typeface="Calibri" panose="020F0502020204030204" pitchFamily="34" charset="0"/>
              </a:rPr>
              <a:t> Maya structures. They're part of the only Maya city by the sea. </a:t>
            </a:r>
          </a:p>
          <a:p>
            <a:pPr algn="just"/>
            <a:r>
              <a:rPr lang="en-US" sz="3200" b="1" dirty="0">
                <a:solidFill>
                  <a:schemeClr val="tx1"/>
                </a:solidFill>
                <a:effectLst/>
                <a:latin typeface="Calibri" panose="020F0502020204030204" pitchFamily="34" charset="0"/>
                <a:cs typeface="Calibri" panose="020F0502020204030204" pitchFamily="34" charset="0"/>
              </a:rPr>
              <a:t>4. Fill yourself with Mexican food. </a:t>
            </a:r>
            <a:r>
              <a:rPr lang="en-US" sz="3200" dirty="0">
                <a:solidFill>
                  <a:schemeClr val="tx1"/>
                </a:solidFill>
                <a:effectLst/>
                <a:latin typeface="Calibri" panose="020F0502020204030204" pitchFamily="34" charset="0"/>
                <a:cs typeface="Calibri" panose="020F0502020204030204" pitchFamily="34" charset="0"/>
              </a:rPr>
              <a:t>As you walk along the streets of Mexico, take in the </a:t>
            </a:r>
            <a:r>
              <a:rPr lang="en-US" sz="3200" u="sng" dirty="0">
                <a:solidFill>
                  <a:schemeClr val="tx1"/>
                </a:solidFill>
                <a:effectLst/>
                <a:latin typeface="Calibri" panose="020F0502020204030204" pitchFamily="34" charset="0"/>
                <a:cs typeface="Calibri" panose="020F0502020204030204" pitchFamily="34" charset="0"/>
              </a:rPr>
              <a:t>incredible</a:t>
            </a:r>
            <a:r>
              <a:rPr lang="en-US" sz="3200" dirty="0">
                <a:solidFill>
                  <a:schemeClr val="tx1"/>
                </a:solidFill>
                <a:effectLst/>
                <a:latin typeface="Calibri" panose="020F0502020204030204" pitchFamily="34" charset="0"/>
                <a:cs typeface="Calibri" panose="020F0502020204030204" pitchFamily="34" charset="0"/>
              </a:rPr>
              <a:t> smell of food and the sound of cooking all around you. There, you'll find the best tacos, tamales, </a:t>
            </a:r>
            <a:r>
              <a:rPr lang="en-US" sz="3200" i="1" dirty="0">
                <a:solidFill>
                  <a:schemeClr val="tx1"/>
                </a:solidFill>
                <a:effectLst/>
                <a:latin typeface="Calibri" panose="020F0502020204030204" pitchFamily="34" charset="0"/>
                <a:cs typeface="Calibri" panose="020F0502020204030204" pitchFamily="34" charset="0"/>
              </a:rPr>
              <a:t>tostadas</a:t>
            </a:r>
            <a:r>
              <a:rPr lang="en-US" sz="3200" dirty="0">
                <a:solidFill>
                  <a:schemeClr val="tx1"/>
                </a:solidFill>
                <a:effectLst/>
                <a:latin typeface="Calibri" panose="020F0502020204030204" pitchFamily="34" charset="0"/>
                <a:cs typeface="Calibri" panose="020F0502020204030204" pitchFamily="34" charset="0"/>
              </a:rPr>
              <a:t>, and so much more. </a:t>
            </a:r>
          </a:p>
        </p:txBody>
      </p:sp>
      <p:grpSp>
        <p:nvGrpSpPr>
          <p:cNvPr id="5" name="Nhóm 4">
            <a:extLst>
              <a:ext uri="{FF2B5EF4-FFF2-40B4-BE49-F238E27FC236}">
                <a16:creationId xmlns:a16="http://schemas.microsoft.com/office/drawing/2014/main" id="{B5DC3913-75E6-47CE-97ED-A3AA9FA89FEF}"/>
              </a:ext>
            </a:extLst>
          </p:cNvPr>
          <p:cNvGrpSpPr/>
          <p:nvPr/>
        </p:nvGrpSpPr>
        <p:grpSpPr>
          <a:xfrm>
            <a:off x="3352800" y="237361"/>
            <a:ext cx="5311361" cy="730960"/>
            <a:chOff x="3178628" y="204703"/>
            <a:chExt cx="5311361" cy="730960"/>
          </a:xfrm>
        </p:grpSpPr>
        <p:pic>
          <p:nvPicPr>
            <p:cNvPr id="6" name="Picture 2" descr="A screenshot of a computer&#10;&#10;Description automatically generated">
              <a:extLst>
                <a:ext uri="{FF2B5EF4-FFF2-40B4-BE49-F238E27FC236}">
                  <a16:creationId xmlns:a16="http://schemas.microsoft.com/office/drawing/2014/main" id="{731C39AF-E5C9-432F-B09F-EDB0C5190185}"/>
                </a:ext>
              </a:extLst>
            </p:cNvPr>
            <p:cNvPicPr>
              <a:picLocks noChangeAspect="1"/>
            </p:cNvPicPr>
            <p:nvPr/>
          </p:nvPicPr>
          <p:blipFill rotWithShape="1">
            <a:blip r:embed="rId2">
              <a:extLst>
                <a:ext uri="{28A0092B-C50C-407E-A947-70E740481C1C}">
                  <a14:useLocalDpi xmlns:a14="http://schemas.microsoft.com/office/drawing/2010/main" val="0"/>
                </a:ext>
              </a:extLst>
            </a:blip>
            <a:srcRect l="12460" t="22466" r="22074" b="48387"/>
            <a:stretch/>
          </p:blipFill>
          <p:spPr>
            <a:xfrm>
              <a:off x="3178628" y="204703"/>
              <a:ext cx="2604649" cy="724772"/>
            </a:xfrm>
            <a:prstGeom prst="rect">
              <a:avLst/>
            </a:prstGeom>
            <a:ln>
              <a:noFill/>
            </a:ln>
            <a:effectLst>
              <a:softEdge rad="112500"/>
            </a:effectLst>
          </p:spPr>
        </p:pic>
        <p:pic>
          <p:nvPicPr>
            <p:cNvPr id="7" name="Picture 4" descr="A screenshot of a computer&#10;&#10;Description automatically generated">
              <a:extLst>
                <a:ext uri="{FF2B5EF4-FFF2-40B4-BE49-F238E27FC236}">
                  <a16:creationId xmlns:a16="http://schemas.microsoft.com/office/drawing/2014/main" id="{AB77E85E-EC81-4E5E-85DB-EF8F87F500EA}"/>
                </a:ext>
              </a:extLst>
            </p:cNvPr>
            <p:cNvPicPr>
              <a:picLocks noChangeAspect="1"/>
            </p:cNvPicPr>
            <p:nvPr/>
          </p:nvPicPr>
          <p:blipFill rotWithShape="1">
            <a:blip r:embed="rId2">
              <a:extLst>
                <a:ext uri="{28A0092B-C50C-407E-A947-70E740481C1C}">
                  <a14:useLocalDpi xmlns:a14="http://schemas.microsoft.com/office/drawing/2010/main" val="0"/>
                </a:ext>
              </a:extLst>
            </a:blip>
            <a:srcRect l="19291" t="53680" r="22265" b="20292"/>
            <a:stretch/>
          </p:blipFill>
          <p:spPr>
            <a:xfrm>
              <a:off x="5885340" y="259131"/>
              <a:ext cx="2604649" cy="676532"/>
            </a:xfrm>
            <a:prstGeom prst="rect">
              <a:avLst/>
            </a:prstGeom>
            <a:ln>
              <a:noFill/>
            </a:ln>
            <a:effectLst>
              <a:softEdge rad="112500"/>
            </a:effectLst>
          </p:spPr>
        </p:pic>
      </p:grpSp>
    </p:spTree>
    <p:extLst>
      <p:ext uri="{BB962C8B-B14F-4D97-AF65-F5344CB8AC3E}">
        <p14:creationId xmlns:p14="http://schemas.microsoft.com/office/powerpoint/2010/main" val="52903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CEB714C2-0E52-4D3A-91A1-DFCF2C8C8D52}"/>
              </a:ext>
            </a:extLst>
          </p:cNvPr>
          <p:cNvGrpSpPr/>
          <p:nvPr/>
        </p:nvGrpSpPr>
        <p:grpSpPr>
          <a:xfrm>
            <a:off x="3352800" y="237361"/>
            <a:ext cx="5311361" cy="730960"/>
            <a:chOff x="3178628" y="204703"/>
            <a:chExt cx="5311361" cy="730960"/>
          </a:xfrm>
        </p:grpSpPr>
        <p:pic>
          <p:nvPicPr>
            <p:cNvPr id="3" name="Picture 2" descr="A screenshot of a computer&#10;&#10;Description automatically generated">
              <a:extLst>
                <a:ext uri="{FF2B5EF4-FFF2-40B4-BE49-F238E27FC236}">
                  <a16:creationId xmlns:a16="http://schemas.microsoft.com/office/drawing/2014/main" id="{F6515A4C-9F6F-14A5-6F78-EE82B14CD598}"/>
                </a:ext>
              </a:extLst>
            </p:cNvPr>
            <p:cNvPicPr>
              <a:picLocks noChangeAspect="1"/>
            </p:cNvPicPr>
            <p:nvPr/>
          </p:nvPicPr>
          <p:blipFill rotWithShape="1">
            <a:blip r:embed="rId2">
              <a:extLst>
                <a:ext uri="{28A0092B-C50C-407E-A947-70E740481C1C}">
                  <a14:useLocalDpi xmlns:a14="http://schemas.microsoft.com/office/drawing/2010/main" val="0"/>
                </a:ext>
              </a:extLst>
            </a:blip>
            <a:srcRect l="12460" t="22466" r="22074" b="48387"/>
            <a:stretch/>
          </p:blipFill>
          <p:spPr>
            <a:xfrm>
              <a:off x="3178628" y="204703"/>
              <a:ext cx="2604649" cy="724772"/>
            </a:xfrm>
            <a:prstGeom prst="rect">
              <a:avLst/>
            </a:prstGeom>
            <a:ln>
              <a:noFill/>
            </a:ln>
            <a:effectLst>
              <a:softEdge rad="112500"/>
            </a:effectLst>
          </p:spPr>
        </p:pic>
        <p:pic>
          <p:nvPicPr>
            <p:cNvPr id="5" name="Picture 4" descr="A screenshot of a computer&#10;&#10;Description automatically generated">
              <a:extLst>
                <a:ext uri="{FF2B5EF4-FFF2-40B4-BE49-F238E27FC236}">
                  <a16:creationId xmlns:a16="http://schemas.microsoft.com/office/drawing/2014/main" id="{9A0E9758-3F51-50CC-EC89-3F75D7259E90}"/>
                </a:ext>
              </a:extLst>
            </p:cNvPr>
            <p:cNvPicPr>
              <a:picLocks noChangeAspect="1"/>
            </p:cNvPicPr>
            <p:nvPr/>
          </p:nvPicPr>
          <p:blipFill rotWithShape="1">
            <a:blip r:embed="rId2">
              <a:extLst>
                <a:ext uri="{28A0092B-C50C-407E-A947-70E740481C1C}">
                  <a14:useLocalDpi xmlns:a14="http://schemas.microsoft.com/office/drawing/2010/main" val="0"/>
                </a:ext>
              </a:extLst>
            </a:blip>
            <a:srcRect l="19291" t="53680" r="22265" b="20292"/>
            <a:stretch/>
          </p:blipFill>
          <p:spPr>
            <a:xfrm>
              <a:off x="5885340" y="259131"/>
              <a:ext cx="2604649" cy="676532"/>
            </a:xfrm>
            <a:prstGeom prst="rect">
              <a:avLst/>
            </a:prstGeom>
            <a:ln>
              <a:noFill/>
            </a:ln>
            <a:effectLst>
              <a:softEdge rad="112500"/>
            </a:effectLst>
          </p:spPr>
        </p:pic>
      </p:grpSp>
      <p:sp>
        <p:nvSpPr>
          <p:cNvPr id="6" name="TextBox 5">
            <a:extLst>
              <a:ext uri="{FF2B5EF4-FFF2-40B4-BE49-F238E27FC236}">
                <a16:creationId xmlns:a16="http://schemas.microsoft.com/office/drawing/2014/main" id="{9F2E91A8-2626-4753-7233-7C22E21DBD45}"/>
              </a:ext>
            </a:extLst>
          </p:cNvPr>
          <p:cNvSpPr txBox="1"/>
          <p:nvPr/>
        </p:nvSpPr>
        <p:spPr>
          <a:xfrm>
            <a:off x="305824" y="2857335"/>
            <a:ext cx="11526947" cy="255454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457200" indent="-457200">
              <a:buFont typeface="Arial" panose="020B0604020202020204" pitchFamily="34" charset="0"/>
              <a:buChar char="•"/>
            </a:pPr>
            <a:r>
              <a:rPr lang="en-US" sz="3200" dirty="0">
                <a:solidFill>
                  <a:schemeClr val="accent2">
                    <a:lumMod val="50000"/>
                  </a:schemeClr>
                </a:solidFill>
                <a:effectLst/>
                <a:latin typeface="Calibri" panose="020F0502020204030204" pitchFamily="34" charset="0"/>
                <a:cs typeface="Calibri" panose="020F0502020204030204" pitchFamily="34" charset="0"/>
              </a:rPr>
              <a:t>Describe a place:</a:t>
            </a:r>
            <a:endParaRPr lang="en-US" sz="3200" dirty="0">
              <a:solidFill>
                <a:srgbClr val="141413"/>
              </a:solidFill>
              <a:effectLst/>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3200" dirty="0">
              <a:solidFill>
                <a:srgbClr val="141413"/>
              </a:solidFill>
              <a:effectLst/>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3200" dirty="0">
                <a:solidFill>
                  <a:schemeClr val="accent2">
                    <a:lumMod val="50000"/>
                  </a:schemeClr>
                </a:solidFill>
                <a:effectLst/>
                <a:latin typeface="Calibri" panose="020F0502020204030204" pitchFamily="34" charset="0"/>
                <a:cs typeface="Calibri" panose="020F0502020204030204" pitchFamily="34" charset="0"/>
              </a:rPr>
              <a:t>Describe food and drinks:</a:t>
            </a:r>
          </a:p>
          <a:p>
            <a:pPr marL="457200" indent="-457200">
              <a:buFont typeface="Arial" panose="020B0604020202020204" pitchFamily="34" charset="0"/>
              <a:buChar char="•"/>
            </a:pPr>
            <a:endParaRPr lang="en-US" sz="3200" dirty="0">
              <a:solidFill>
                <a:srgbClr val="141413"/>
              </a:solidFill>
              <a:effectLst/>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3200" dirty="0">
                <a:solidFill>
                  <a:schemeClr val="accent2">
                    <a:lumMod val="50000"/>
                  </a:schemeClr>
                </a:solidFill>
                <a:effectLst/>
                <a:latin typeface="Calibri" panose="020F0502020204030204" pitchFamily="34" charset="0"/>
                <a:cs typeface="Calibri" panose="020F0502020204030204" pitchFamily="34" charset="0"/>
              </a:rPr>
              <a:t>Describe an activity:</a:t>
            </a:r>
          </a:p>
        </p:txBody>
      </p:sp>
      <p:sp>
        <p:nvSpPr>
          <p:cNvPr id="7" name="TextBox 6">
            <a:extLst>
              <a:ext uri="{FF2B5EF4-FFF2-40B4-BE49-F238E27FC236}">
                <a16:creationId xmlns:a16="http://schemas.microsoft.com/office/drawing/2014/main" id="{39C333DA-7FFB-31A7-DA17-1B1C9188F3F6}"/>
              </a:ext>
            </a:extLst>
          </p:cNvPr>
          <p:cNvSpPr txBox="1"/>
          <p:nvPr/>
        </p:nvSpPr>
        <p:spPr>
          <a:xfrm>
            <a:off x="284052" y="1386674"/>
            <a:ext cx="11657577" cy="1077218"/>
          </a:xfrm>
          <a:prstGeom prst="rect">
            <a:avLst/>
          </a:prstGeom>
          <a:noFill/>
        </p:spPr>
        <p:txBody>
          <a:bodyPr wrap="square" rtlCol="0">
            <a:spAutoFit/>
          </a:bodyPr>
          <a:lstStyle/>
          <a:p>
            <a:pPr algn="just"/>
            <a:r>
              <a:rPr lang="en-US" sz="3200" b="1" dirty="0">
                <a:solidFill>
                  <a:schemeClr val="accent2">
                    <a:lumMod val="50000"/>
                  </a:schemeClr>
                </a:solidFill>
                <a:latin typeface="Calibri" panose="020F0502020204030204" pitchFamily="34" charset="0"/>
                <a:cs typeface="Calibri" panose="020F0502020204030204" pitchFamily="34" charset="0"/>
              </a:rPr>
              <a:t>b. </a:t>
            </a:r>
            <a:r>
              <a:rPr lang="en-US" sz="3200" b="1" dirty="0">
                <a:solidFill>
                  <a:schemeClr val="accent2">
                    <a:lumMod val="50000"/>
                  </a:schemeClr>
                </a:solidFill>
                <a:effectLst/>
                <a:latin typeface="Calibri" panose="020F0502020204030204" pitchFamily="34" charset="0"/>
                <a:cs typeface="Calibri" panose="020F0502020204030204" pitchFamily="34" charset="0"/>
              </a:rPr>
              <a:t>What other words and phrases can we use to describe the things below?</a:t>
            </a:r>
          </a:p>
        </p:txBody>
      </p:sp>
      <p:sp>
        <p:nvSpPr>
          <p:cNvPr id="2" name="TextBox 1">
            <a:extLst>
              <a:ext uri="{FF2B5EF4-FFF2-40B4-BE49-F238E27FC236}">
                <a16:creationId xmlns:a16="http://schemas.microsoft.com/office/drawing/2014/main" id="{5AE0EC72-F524-B778-45BF-E33444C26E51}"/>
              </a:ext>
            </a:extLst>
          </p:cNvPr>
          <p:cNvSpPr txBox="1"/>
          <p:nvPr/>
        </p:nvSpPr>
        <p:spPr>
          <a:xfrm>
            <a:off x="3984632" y="2574307"/>
            <a:ext cx="7837254" cy="1077218"/>
          </a:xfrm>
          <a:prstGeom prst="rect">
            <a:avLst/>
          </a:prstGeom>
          <a:noFill/>
        </p:spPr>
        <p:txBody>
          <a:bodyPr wrap="square" rtlCol="0">
            <a:spAutoFit/>
          </a:bodyPr>
          <a:lstStyle/>
          <a:p>
            <a:r>
              <a:rPr lang="en-US" sz="3200" dirty="0">
                <a:solidFill>
                  <a:srgbClr val="7030A0"/>
                </a:solidFill>
                <a:effectLst/>
                <a:highlight>
                  <a:srgbClr val="FFFFFF"/>
                </a:highlight>
                <a:latin typeface="Arial" panose="020B0604020202020204" pitchFamily="34" charset="0"/>
                <a:cs typeface="Arial" panose="020B0604020202020204" pitchFamily="34" charset="0"/>
              </a:rPr>
              <a:t>peaceful, quiet, busy, amazing, ancient, historic, pretty, noisy, modern.  </a:t>
            </a:r>
          </a:p>
        </p:txBody>
      </p:sp>
      <p:sp>
        <p:nvSpPr>
          <p:cNvPr id="4" name="TextBox 3">
            <a:extLst>
              <a:ext uri="{FF2B5EF4-FFF2-40B4-BE49-F238E27FC236}">
                <a16:creationId xmlns:a16="http://schemas.microsoft.com/office/drawing/2014/main" id="{76A872BE-8C96-71E1-D4D4-1785A4E79D59}"/>
              </a:ext>
            </a:extLst>
          </p:cNvPr>
          <p:cNvSpPr txBox="1"/>
          <p:nvPr/>
        </p:nvSpPr>
        <p:spPr>
          <a:xfrm>
            <a:off x="5192947" y="3842220"/>
            <a:ext cx="5550794" cy="584775"/>
          </a:xfrm>
          <a:prstGeom prst="rect">
            <a:avLst/>
          </a:prstGeom>
          <a:noFill/>
        </p:spPr>
        <p:txBody>
          <a:bodyPr wrap="square" rtlCol="0">
            <a:spAutoFit/>
          </a:bodyPr>
          <a:lstStyle/>
          <a:p>
            <a:r>
              <a:rPr lang="en-US" sz="3200" dirty="0">
                <a:solidFill>
                  <a:srgbClr val="7030A0"/>
                </a:solidFill>
                <a:highlight>
                  <a:srgbClr val="FFFFFF"/>
                </a:highlight>
                <a:latin typeface="Arial" panose="020B0604020202020204" pitchFamily="34" charset="0"/>
                <a:cs typeface="Arial" panose="020B0604020202020204" pitchFamily="34" charset="0"/>
              </a:rPr>
              <a:t>sweet, sour, tasty, delicious </a:t>
            </a:r>
          </a:p>
        </p:txBody>
      </p:sp>
      <p:sp>
        <p:nvSpPr>
          <p:cNvPr id="8" name="TextBox 7">
            <a:extLst>
              <a:ext uri="{FF2B5EF4-FFF2-40B4-BE49-F238E27FC236}">
                <a16:creationId xmlns:a16="http://schemas.microsoft.com/office/drawing/2014/main" id="{67B09108-08FE-1A4C-2376-89FD74FE609D}"/>
              </a:ext>
            </a:extLst>
          </p:cNvPr>
          <p:cNvSpPr txBox="1"/>
          <p:nvPr/>
        </p:nvSpPr>
        <p:spPr>
          <a:xfrm>
            <a:off x="4553318" y="4650704"/>
            <a:ext cx="6408595" cy="1077218"/>
          </a:xfrm>
          <a:prstGeom prst="rect">
            <a:avLst/>
          </a:prstGeom>
          <a:noFill/>
        </p:spPr>
        <p:txBody>
          <a:bodyPr wrap="square" rtlCol="0">
            <a:spAutoFit/>
          </a:bodyPr>
          <a:lstStyle/>
          <a:p>
            <a:r>
              <a:rPr lang="en-US" sz="3200" dirty="0">
                <a:solidFill>
                  <a:srgbClr val="7030A0"/>
                </a:solidFill>
                <a:highlight>
                  <a:srgbClr val="FFFFFF"/>
                </a:highlight>
                <a:latin typeface="Arial" panose="020B0604020202020204" pitchFamily="34" charset="0"/>
                <a:cs typeface="Arial" panose="020B0604020202020204" pitchFamily="34" charset="0"/>
              </a:rPr>
              <a:t>exciting, amazing, interesting, wonderful, great</a:t>
            </a:r>
          </a:p>
        </p:txBody>
      </p:sp>
    </p:spTree>
    <p:extLst>
      <p:ext uri="{BB962C8B-B14F-4D97-AF65-F5344CB8AC3E}">
        <p14:creationId xmlns:p14="http://schemas.microsoft.com/office/powerpoint/2010/main" val="385774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F2E91A8-2626-4753-7233-7C22E21DBD45}"/>
              </a:ext>
            </a:extLst>
          </p:cNvPr>
          <p:cNvSpPr txBox="1"/>
          <p:nvPr/>
        </p:nvSpPr>
        <p:spPr>
          <a:xfrm>
            <a:off x="164309" y="2392390"/>
            <a:ext cx="11800164" cy="304698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3200" dirty="0">
                <a:solidFill>
                  <a:srgbClr val="141413"/>
                </a:solidFill>
                <a:effectLst/>
                <a:latin typeface="Calibri" panose="020F0502020204030204" pitchFamily="34" charset="0"/>
                <a:cs typeface="Calibri" panose="020F0502020204030204" pitchFamily="34" charset="0"/>
              </a:rPr>
              <a:t>1. A small town: </a:t>
            </a:r>
            <a:r>
              <a:rPr lang="en-US" sz="3200" dirty="0" err="1">
                <a:solidFill>
                  <a:srgbClr val="7030A0"/>
                </a:solidFill>
                <a:effectLst/>
                <a:latin typeface="Calibri" panose="020F0502020204030204" pitchFamily="34" charset="0"/>
                <a:cs typeface="Calibri" panose="020F0502020204030204" pitchFamily="34" charset="0"/>
              </a:rPr>
              <a:t>Hội</a:t>
            </a:r>
            <a:r>
              <a:rPr lang="en-US" sz="3200" dirty="0">
                <a:solidFill>
                  <a:srgbClr val="7030A0"/>
                </a:solidFill>
                <a:effectLst/>
                <a:latin typeface="Calibri" panose="020F0502020204030204" pitchFamily="34" charset="0"/>
                <a:cs typeface="Calibri" panose="020F0502020204030204" pitchFamily="34" charset="0"/>
              </a:rPr>
              <a:t> An Ancient Town is a peaceful town with fascinating historic buildings and a lovely river</a:t>
            </a:r>
            <a:r>
              <a:rPr lang="en-US" sz="3200" dirty="0">
                <a:solidFill>
                  <a:srgbClr val="FF0000"/>
                </a:solidFill>
                <a:effectLst/>
                <a:latin typeface="Calibri" panose="020F0502020204030204" pitchFamily="34" charset="0"/>
                <a:cs typeface="Calibri" panose="020F0502020204030204" pitchFamily="34" charset="0"/>
              </a:rPr>
              <a:t>.</a:t>
            </a:r>
            <a:endParaRPr lang="en-US" sz="3200" dirty="0">
              <a:solidFill>
                <a:srgbClr val="141413"/>
              </a:solidFill>
              <a:effectLst/>
              <a:latin typeface="Calibri" panose="020F0502020204030204" pitchFamily="34" charset="0"/>
              <a:cs typeface="Calibri" panose="020F0502020204030204" pitchFamily="34" charset="0"/>
            </a:endParaRPr>
          </a:p>
          <a:p>
            <a:r>
              <a:rPr lang="en-US" sz="3200" dirty="0">
                <a:solidFill>
                  <a:srgbClr val="141413"/>
                </a:solidFill>
                <a:effectLst/>
                <a:latin typeface="Calibri" panose="020F0502020204030204" pitchFamily="34" charset="0"/>
                <a:cs typeface="Calibri" panose="020F0502020204030204" pitchFamily="34" charset="0"/>
              </a:rPr>
              <a:t>2. A city:</a:t>
            </a:r>
          </a:p>
          <a:p>
            <a:r>
              <a:rPr lang="en-US" sz="3200" dirty="0">
                <a:solidFill>
                  <a:srgbClr val="141413"/>
                </a:solidFill>
                <a:effectLst/>
                <a:latin typeface="Calibri" panose="020F0502020204030204" pitchFamily="34" charset="0"/>
                <a:cs typeface="Calibri" panose="020F0502020204030204" pitchFamily="34" charset="0"/>
              </a:rPr>
              <a:t>3. A beach:</a:t>
            </a:r>
          </a:p>
          <a:p>
            <a:r>
              <a:rPr lang="en-US" sz="3200" dirty="0">
                <a:solidFill>
                  <a:srgbClr val="141413"/>
                </a:solidFill>
                <a:effectLst/>
                <a:latin typeface="Calibri" panose="020F0502020204030204" pitchFamily="34" charset="0"/>
                <a:cs typeface="Calibri" panose="020F0502020204030204" pitchFamily="34" charset="0"/>
              </a:rPr>
              <a:t>4. Food tourists should try:</a:t>
            </a:r>
          </a:p>
          <a:p>
            <a:r>
              <a:rPr lang="en-US" sz="3200" dirty="0">
                <a:solidFill>
                  <a:srgbClr val="141413"/>
                </a:solidFill>
                <a:effectLst/>
                <a:latin typeface="Calibri" panose="020F0502020204030204" pitchFamily="34" charset="0"/>
                <a:cs typeface="Calibri" panose="020F0502020204030204" pitchFamily="34" charset="0"/>
              </a:rPr>
              <a:t>5. Activities to do:</a:t>
            </a:r>
          </a:p>
        </p:txBody>
      </p:sp>
      <p:sp>
        <p:nvSpPr>
          <p:cNvPr id="7" name="TextBox 6">
            <a:extLst>
              <a:ext uri="{FF2B5EF4-FFF2-40B4-BE49-F238E27FC236}">
                <a16:creationId xmlns:a16="http://schemas.microsoft.com/office/drawing/2014/main" id="{39C333DA-7FFB-31A7-DA17-1B1C9188F3F6}"/>
              </a:ext>
            </a:extLst>
          </p:cNvPr>
          <p:cNvSpPr txBox="1"/>
          <p:nvPr/>
        </p:nvSpPr>
        <p:spPr>
          <a:xfrm>
            <a:off x="284052" y="1212503"/>
            <a:ext cx="11800164" cy="1077218"/>
          </a:xfrm>
          <a:prstGeom prst="rect">
            <a:avLst/>
          </a:prstGeom>
          <a:noFill/>
        </p:spPr>
        <p:txBody>
          <a:bodyPr wrap="square" rtlCol="0">
            <a:spAutoFit/>
          </a:bodyPr>
          <a:lstStyle/>
          <a:p>
            <a:pPr algn="just"/>
            <a:r>
              <a:rPr lang="en-US" sz="3200" b="1" dirty="0">
                <a:solidFill>
                  <a:schemeClr val="accent2">
                    <a:lumMod val="50000"/>
                  </a:schemeClr>
                </a:solidFill>
                <a:effectLst/>
                <a:latin typeface="Calibri" panose="020F0502020204030204" pitchFamily="34" charset="0"/>
                <a:cs typeface="Calibri" panose="020F0502020204030204" pitchFamily="34" charset="0"/>
              </a:rPr>
              <a:t>c. Think of examples in your country for each prompt below, then use descriptive language to describe them.</a:t>
            </a:r>
          </a:p>
        </p:txBody>
      </p:sp>
      <p:grpSp>
        <p:nvGrpSpPr>
          <p:cNvPr id="8" name="Nhóm 7">
            <a:extLst>
              <a:ext uri="{FF2B5EF4-FFF2-40B4-BE49-F238E27FC236}">
                <a16:creationId xmlns:a16="http://schemas.microsoft.com/office/drawing/2014/main" id="{B27C214B-ACF3-4218-86FF-CEA1F342E9BF}"/>
              </a:ext>
            </a:extLst>
          </p:cNvPr>
          <p:cNvGrpSpPr/>
          <p:nvPr/>
        </p:nvGrpSpPr>
        <p:grpSpPr>
          <a:xfrm>
            <a:off x="3352800" y="237361"/>
            <a:ext cx="5311361" cy="730960"/>
            <a:chOff x="3178628" y="204703"/>
            <a:chExt cx="5311361" cy="730960"/>
          </a:xfrm>
        </p:grpSpPr>
        <p:pic>
          <p:nvPicPr>
            <p:cNvPr id="9" name="Picture 2" descr="A screenshot of a computer&#10;&#10;Description automatically generated">
              <a:extLst>
                <a:ext uri="{FF2B5EF4-FFF2-40B4-BE49-F238E27FC236}">
                  <a16:creationId xmlns:a16="http://schemas.microsoft.com/office/drawing/2014/main" id="{25DF70AB-A58F-44F4-BA73-F902CB54A82F}"/>
                </a:ext>
              </a:extLst>
            </p:cNvPr>
            <p:cNvPicPr>
              <a:picLocks noChangeAspect="1"/>
            </p:cNvPicPr>
            <p:nvPr/>
          </p:nvPicPr>
          <p:blipFill rotWithShape="1">
            <a:blip r:embed="rId2">
              <a:extLst>
                <a:ext uri="{28A0092B-C50C-407E-A947-70E740481C1C}">
                  <a14:useLocalDpi xmlns:a14="http://schemas.microsoft.com/office/drawing/2010/main" val="0"/>
                </a:ext>
              </a:extLst>
            </a:blip>
            <a:srcRect l="12460" t="22466" r="22074" b="48387"/>
            <a:stretch/>
          </p:blipFill>
          <p:spPr>
            <a:xfrm>
              <a:off x="3178628" y="204703"/>
              <a:ext cx="2604649" cy="724772"/>
            </a:xfrm>
            <a:prstGeom prst="rect">
              <a:avLst/>
            </a:prstGeom>
            <a:ln>
              <a:noFill/>
            </a:ln>
            <a:effectLst>
              <a:softEdge rad="112500"/>
            </a:effectLst>
          </p:spPr>
        </p:pic>
        <p:pic>
          <p:nvPicPr>
            <p:cNvPr id="10" name="Picture 4" descr="A screenshot of a computer&#10;&#10;Description automatically generated">
              <a:extLst>
                <a:ext uri="{FF2B5EF4-FFF2-40B4-BE49-F238E27FC236}">
                  <a16:creationId xmlns:a16="http://schemas.microsoft.com/office/drawing/2014/main" id="{5926BCAD-D548-4D24-BC17-5C6ABE04BE12}"/>
                </a:ext>
              </a:extLst>
            </p:cNvPr>
            <p:cNvPicPr>
              <a:picLocks noChangeAspect="1"/>
            </p:cNvPicPr>
            <p:nvPr/>
          </p:nvPicPr>
          <p:blipFill rotWithShape="1">
            <a:blip r:embed="rId2">
              <a:extLst>
                <a:ext uri="{28A0092B-C50C-407E-A947-70E740481C1C}">
                  <a14:useLocalDpi xmlns:a14="http://schemas.microsoft.com/office/drawing/2010/main" val="0"/>
                </a:ext>
              </a:extLst>
            </a:blip>
            <a:srcRect l="19291" t="53680" r="22265" b="20292"/>
            <a:stretch/>
          </p:blipFill>
          <p:spPr>
            <a:xfrm>
              <a:off x="5885340" y="259131"/>
              <a:ext cx="2604649" cy="676532"/>
            </a:xfrm>
            <a:prstGeom prst="rect">
              <a:avLst/>
            </a:prstGeom>
            <a:ln>
              <a:noFill/>
            </a:ln>
            <a:effectLst>
              <a:softEdge rad="112500"/>
            </a:effectLst>
          </p:spPr>
        </p:pic>
      </p:grpSp>
    </p:spTree>
    <p:extLst>
      <p:ext uri="{BB962C8B-B14F-4D97-AF65-F5344CB8AC3E}">
        <p14:creationId xmlns:p14="http://schemas.microsoft.com/office/powerpoint/2010/main" val="320777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F2E91A8-2626-4753-7233-7C22E21DBD45}"/>
              </a:ext>
            </a:extLst>
          </p:cNvPr>
          <p:cNvSpPr txBox="1"/>
          <p:nvPr/>
        </p:nvSpPr>
        <p:spPr>
          <a:xfrm>
            <a:off x="240509" y="2511423"/>
            <a:ext cx="11690234" cy="304698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dirty="0">
                <a:solidFill>
                  <a:srgbClr val="141413"/>
                </a:solidFill>
                <a:effectLst/>
                <a:latin typeface="Calibri" panose="020F0502020204030204" pitchFamily="34" charset="0"/>
                <a:cs typeface="Calibri" panose="020F0502020204030204" pitchFamily="34" charset="0"/>
              </a:rPr>
              <a:t>2. A city:</a:t>
            </a:r>
          </a:p>
          <a:p>
            <a:endParaRPr lang="en-US" sz="3200" dirty="0">
              <a:solidFill>
                <a:srgbClr val="141413"/>
              </a:solidFill>
              <a:effectLst/>
              <a:latin typeface="Calibri" panose="020F0502020204030204" pitchFamily="34" charset="0"/>
              <a:cs typeface="Calibri" panose="020F0502020204030204" pitchFamily="34" charset="0"/>
            </a:endParaRPr>
          </a:p>
          <a:p>
            <a:r>
              <a:rPr lang="en-US" sz="3200" dirty="0">
                <a:solidFill>
                  <a:srgbClr val="141413"/>
                </a:solidFill>
                <a:effectLst/>
                <a:latin typeface="Calibri" panose="020F0502020204030204" pitchFamily="34" charset="0"/>
                <a:cs typeface="Calibri" panose="020F0502020204030204" pitchFamily="34" charset="0"/>
              </a:rPr>
              <a:t>3. A beach:</a:t>
            </a:r>
          </a:p>
          <a:p>
            <a:endParaRPr lang="en-US" sz="3200" dirty="0">
              <a:solidFill>
                <a:srgbClr val="141413"/>
              </a:solidFill>
              <a:effectLst/>
              <a:latin typeface="Calibri" panose="020F0502020204030204" pitchFamily="34" charset="0"/>
              <a:cs typeface="Calibri" panose="020F0502020204030204" pitchFamily="34" charset="0"/>
            </a:endParaRPr>
          </a:p>
          <a:p>
            <a:r>
              <a:rPr lang="en-US" sz="3200" dirty="0">
                <a:solidFill>
                  <a:srgbClr val="141413"/>
                </a:solidFill>
                <a:effectLst/>
                <a:latin typeface="Calibri" panose="020F0502020204030204" pitchFamily="34" charset="0"/>
                <a:cs typeface="Calibri" panose="020F0502020204030204" pitchFamily="34" charset="0"/>
              </a:rPr>
              <a:t>4. Food tourists should try:</a:t>
            </a:r>
          </a:p>
          <a:p>
            <a:endParaRPr lang="en-US" sz="3200" dirty="0">
              <a:solidFill>
                <a:srgbClr val="141413"/>
              </a:solidFill>
              <a:effectLst/>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39C333DA-7FFB-31A7-DA17-1B1C9188F3F6}"/>
              </a:ext>
            </a:extLst>
          </p:cNvPr>
          <p:cNvSpPr txBox="1"/>
          <p:nvPr/>
        </p:nvSpPr>
        <p:spPr>
          <a:xfrm>
            <a:off x="391836" y="1103647"/>
            <a:ext cx="11517135" cy="1077218"/>
          </a:xfrm>
          <a:prstGeom prst="rect">
            <a:avLst/>
          </a:prstGeom>
          <a:noFill/>
        </p:spPr>
        <p:txBody>
          <a:bodyPr wrap="square" rtlCol="0">
            <a:spAutoFit/>
          </a:bodyPr>
          <a:lstStyle/>
          <a:p>
            <a:pPr algn="just"/>
            <a:r>
              <a:rPr lang="en-US" sz="3200" b="1" dirty="0">
                <a:solidFill>
                  <a:schemeClr val="accent2">
                    <a:lumMod val="50000"/>
                  </a:schemeClr>
                </a:solidFill>
                <a:latin typeface="Calibri" panose="020F0502020204030204" pitchFamily="34" charset="0"/>
                <a:cs typeface="Calibri" panose="020F0502020204030204" pitchFamily="34" charset="0"/>
              </a:rPr>
              <a:t>c. </a:t>
            </a:r>
            <a:r>
              <a:rPr lang="en-US" sz="3200" b="1" dirty="0">
                <a:solidFill>
                  <a:schemeClr val="accent2">
                    <a:lumMod val="50000"/>
                  </a:schemeClr>
                </a:solidFill>
                <a:effectLst/>
                <a:latin typeface="Calibri" panose="020F0502020204030204" pitchFamily="34" charset="0"/>
                <a:cs typeface="Calibri" panose="020F0502020204030204" pitchFamily="34" charset="0"/>
              </a:rPr>
              <a:t>Think of examples in your country for each prompt below, then use descriptive language to describe them.</a:t>
            </a:r>
          </a:p>
        </p:txBody>
      </p:sp>
      <p:sp>
        <p:nvSpPr>
          <p:cNvPr id="4" name="TextBox 3">
            <a:extLst>
              <a:ext uri="{FF2B5EF4-FFF2-40B4-BE49-F238E27FC236}">
                <a16:creationId xmlns:a16="http://schemas.microsoft.com/office/drawing/2014/main" id="{C5F69B5B-5A7A-6C43-6FDE-B7C7B05441F4}"/>
              </a:ext>
            </a:extLst>
          </p:cNvPr>
          <p:cNvSpPr txBox="1"/>
          <p:nvPr/>
        </p:nvSpPr>
        <p:spPr>
          <a:xfrm>
            <a:off x="164309" y="3003866"/>
            <a:ext cx="12027691" cy="584775"/>
          </a:xfrm>
          <a:prstGeom prst="rect">
            <a:avLst/>
          </a:prstGeom>
          <a:noFill/>
        </p:spPr>
        <p:txBody>
          <a:bodyPr wrap="square">
            <a:spAutoFit/>
          </a:bodyPr>
          <a:lstStyle/>
          <a:p>
            <a:r>
              <a:rPr lang="en-US" sz="3200" dirty="0">
                <a:solidFill>
                  <a:srgbClr val="FF0000"/>
                </a:solidFill>
                <a:effectLst/>
                <a:highlight>
                  <a:srgbClr val="FFFFFF"/>
                </a:highlight>
                <a:latin typeface="MyriadPro"/>
              </a:rPr>
              <a:t>Hanoi is an incredible city that has lots of impressive historic buildings. </a:t>
            </a:r>
            <a:endParaRPr lang="en-US" sz="3200" dirty="0">
              <a:solidFill>
                <a:srgbClr val="FF0000"/>
              </a:solidFill>
              <a:effectLst/>
              <a:highlight>
                <a:srgbClr val="FFFFFF"/>
              </a:highlight>
            </a:endParaRPr>
          </a:p>
        </p:txBody>
      </p:sp>
      <p:sp>
        <p:nvSpPr>
          <p:cNvPr id="8" name="TextBox 7">
            <a:extLst>
              <a:ext uri="{FF2B5EF4-FFF2-40B4-BE49-F238E27FC236}">
                <a16:creationId xmlns:a16="http://schemas.microsoft.com/office/drawing/2014/main" id="{286F979A-1FFE-D92C-F447-BAEC0C7073EE}"/>
              </a:ext>
            </a:extLst>
          </p:cNvPr>
          <p:cNvSpPr txBox="1"/>
          <p:nvPr/>
        </p:nvSpPr>
        <p:spPr>
          <a:xfrm>
            <a:off x="164309" y="4004963"/>
            <a:ext cx="12027691" cy="584775"/>
          </a:xfrm>
          <a:prstGeom prst="rect">
            <a:avLst/>
          </a:prstGeom>
          <a:noFill/>
        </p:spPr>
        <p:txBody>
          <a:bodyPr wrap="square">
            <a:spAutoFit/>
          </a:bodyPr>
          <a:lstStyle/>
          <a:p>
            <a:r>
              <a:rPr lang="en-US" sz="3200" dirty="0" err="1">
                <a:solidFill>
                  <a:srgbClr val="FF0000"/>
                </a:solidFill>
                <a:highlight>
                  <a:srgbClr val="FFFFFF"/>
                </a:highlight>
              </a:rPr>
              <a:t>Phu</a:t>
            </a:r>
            <a:r>
              <a:rPr lang="en-US" sz="3200" dirty="0">
                <a:solidFill>
                  <a:srgbClr val="FF0000"/>
                </a:solidFill>
                <a:highlight>
                  <a:srgbClr val="FFFFFF"/>
                </a:highlight>
              </a:rPr>
              <a:t>́ </a:t>
            </a:r>
            <a:r>
              <a:rPr lang="en-US" sz="3200" dirty="0" err="1">
                <a:solidFill>
                  <a:srgbClr val="FF0000"/>
                </a:solidFill>
                <a:highlight>
                  <a:srgbClr val="FFFFFF"/>
                </a:highlight>
              </a:rPr>
              <a:t>Quốc</a:t>
            </a:r>
            <a:r>
              <a:rPr lang="en-US" sz="3200" dirty="0">
                <a:solidFill>
                  <a:srgbClr val="FF0000"/>
                </a:solidFill>
                <a:highlight>
                  <a:srgbClr val="FFFFFF"/>
                </a:highlight>
              </a:rPr>
              <a:t> has incredible beaches with clear blue water. </a:t>
            </a:r>
          </a:p>
        </p:txBody>
      </p:sp>
      <p:sp>
        <p:nvSpPr>
          <p:cNvPr id="9" name="TextBox 8">
            <a:extLst>
              <a:ext uri="{FF2B5EF4-FFF2-40B4-BE49-F238E27FC236}">
                <a16:creationId xmlns:a16="http://schemas.microsoft.com/office/drawing/2014/main" id="{1DC0D7AE-A5FA-6A64-DDD2-E70096BE6AAC}"/>
              </a:ext>
            </a:extLst>
          </p:cNvPr>
          <p:cNvSpPr txBox="1"/>
          <p:nvPr/>
        </p:nvSpPr>
        <p:spPr>
          <a:xfrm>
            <a:off x="164309" y="5049604"/>
            <a:ext cx="12027691" cy="584775"/>
          </a:xfrm>
          <a:prstGeom prst="rect">
            <a:avLst/>
          </a:prstGeom>
          <a:noFill/>
        </p:spPr>
        <p:txBody>
          <a:bodyPr wrap="square">
            <a:spAutoFit/>
          </a:bodyPr>
          <a:lstStyle/>
          <a:p>
            <a:r>
              <a:rPr lang="vi-VN" sz="3200" dirty="0" err="1">
                <a:solidFill>
                  <a:srgbClr val="FF0000"/>
                </a:solidFill>
                <a:highlight>
                  <a:srgbClr val="FFFFFF"/>
                </a:highlight>
                <a:latin typeface="Calibri" panose="020F0502020204030204" pitchFamily="34" charset="0"/>
                <a:cs typeface="Calibri" panose="020F0502020204030204" pitchFamily="34" charset="0"/>
              </a:rPr>
              <a:t>Make</a:t>
            </a:r>
            <a:r>
              <a:rPr lang="vi-VN" sz="3200" dirty="0">
                <a:solidFill>
                  <a:srgbClr val="FF0000"/>
                </a:solidFill>
                <a:highlight>
                  <a:srgbClr val="FFFFFF"/>
                </a:highlight>
                <a:latin typeface="Calibri" panose="020F0502020204030204" pitchFamily="34" charset="0"/>
                <a:cs typeface="Calibri" panose="020F0502020204030204" pitchFamily="34" charset="0"/>
              </a:rPr>
              <a:t> </a:t>
            </a:r>
            <a:r>
              <a:rPr lang="vi-VN" sz="3200" dirty="0" err="1">
                <a:solidFill>
                  <a:srgbClr val="FF0000"/>
                </a:solidFill>
                <a:highlight>
                  <a:srgbClr val="FFFFFF"/>
                </a:highlight>
                <a:latin typeface="Calibri" panose="020F0502020204030204" pitchFamily="34" charset="0"/>
                <a:cs typeface="Calibri" panose="020F0502020204030204" pitchFamily="34" charset="0"/>
              </a:rPr>
              <a:t>sure</a:t>
            </a:r>
            <a:r>
              <a:rPr lang="vi-VN" sz="3200" dirty="0">
                <a:solidFill>
                  <a:srgbClr val="FF0000"/>
                </a:solidFill>
                <a:highlight>
                  <a:srgbClr val="FFFFFF"/>
                </a:highlight>
                <a:latin typeface="Calibri" panose="020F0502020204030204" pitchFamily="34" charset="0"/>
                <a:cs typeface="Calibri" panose="020F0502020204030204" pitchFamily="34" charset="0"/>
              </a:rPr>
              <a:t> </a:t>
            </a:r>
            <a:r>
              <a:rPr lang="vi-VN" sz="3200" dirty="0" err="1">
                <a:solidFill>
                  <a:srgbClr val="FF0000"/>
                </a:solidFill>
                <a:highlight>
                  <a:srgbClr val="FFFFFF"/>
                </a:highlight>
                <a:latin typeface="Calibri" panose="020F0502020204030204" pitchFamily="34" charset="0"/>
                <a:cs typeface="Calibri" panose="020F0502020204030204" pitchFamily="34" charset="0"/>
              </a:rPr>
              <a:t>you</a:t>
            </a:r>
            <a:r>
              <a:rPr lang="vi-VN" sz="3200" dirty="0">
                <a:solidFill>
                  <a:srgbClr val="FF0000"/>
                </a:solidFill>
                <a:highlight>
                  <a:srgbClr val="FFFFFF"/>
                </a:highlight>
                <a:latin typeface="Calibri" panose="020F0502020204030204" pitchFamily="34" charset="0"/>
                <a:cs typeface="Calibri" panose="020F0502020204030204" pitchFamily="34" charset="0"/>
              </a:rPr>
              <a:t> </a:t>
            </a:r>
            <a:r>
              <a:rPr lang="vi-VN" sz="3200" dirty="0" err="1">
                <a:solidFill>
                  <a:srgbClr val="FF0000"/>
                </a:solidFill>
                <a:highlight>
                  <a:srgbClr val="FFFFFF"/>
                </a:highlight>
                <a:latin typeface="Calibri" panose="020F0502020204030204" pitchFamily="34" charset="0"/>
                <a:cs typeface="Calibri" panose="020F0502020204030204" pitchFamily="34" charset="0"/>
              </a:rPr>
              <a:t>try</a:t>
            </a:r>
            <a:r>
              <a:rPr lang="vi-VN" sz="3200" dirty="0">
                <a:solidFill>
                  <a:srgbClr val="FF0000"/>
                </a:solidFill>
                <a:highlight>
                  <a:srgbClr val="FFFFFF"/>
                </a:highlight>
                <a:latin typeface="Calibri" panose="020F0502020204030204" pitchFamily="34" charset="0"/>
                <a:cs typeface="Calibri" panose="020F0502020204030204" pitchFamily="34" charset="0"/>
              </a:rPr>
              <a:t> </a:t>
            </a:r>
            <a:r>
              <a:rPr lang="vi-VN" sz="3200" i="1" dirty="0">
                <a:solidFill>
                  <a:srgbClr val="FF0000"/>
                </a:solidFill>
                <a:highlight>
                  <a:srgbClr val="FFFFFF"/>
                </a:highlight>
                <a:latin typeface="Calibri" panose="020F0502020204030204" pitchFamily="34" charset="0"/>
                <a:cs typeface="Calibri" panose="020F0502020204030204" pitchFamily="34" charset="0"/>
              </a:rPr>
              <a:t>phở</a:t>
            </a:r>
            <a:r>
              <a:rPr lang="vi-VN" sz="3200" dirty="0">
                <a:solidFill>
                  <a:srgbClr val="FF0000"/>
                </a:solidFill>
                <a:highlight>
                  <a:srgbClr val="FFFFFF"/>
                </a:highlight>
                <a:latin typeface="Calibri" panose="020F0502020204030204" pitchFamily="34" charset="0"/>
                <a:cs typeface="Calibri" panose="020F0502020204030204" pitchFamily="34" charset="0"/>
              </a:rPr>
              <a:t>. </a:t>
            </a:r>
            <a:r>
              <a:rPr lang="vi-VN" sz="3200" dirty="0" err="1">
                <a:solidFill>
                  <a:srgbClr val="FF0000"/>
                </a:solidFill>
                <a:highlight>
                  <a:srgbClr val="FFFFFF"/>
                </a:highlight>
                <a:latin typeface="Calibri" panose="020F0502020204030204" pitchFamily="34" charset="0"/>
                <a:cs typeface="Calibri" panose="020F0502020204030204" pitchFamily="34" charset="0"/>
              </a:rPr>
              <a:t>It's</a:t>
            </a:r>
            <a:r>
              <a:rPr lang="vi-VN" sz="3200" dirty="0">
                <a:solidFill>
                  <a:srgbClr val="FF0000"/>
                </a:solidFill>
                <a:highlight>
                  <a:srgbClr val="FFFFFF"/>
                </a:highlight>
                <a:latin typeface="Calibri" panose="020F0502020204030204" pitchFamily="34" charset="0"/>
                <a:cs typeface="Calibri" panose="020F0502020204030204" pitchFamily="34" charset="0"/>
              </a:rPr>
              <a:t> </a:t>
            </a:r>
            <a:r>
              <a:rPr lang="vi-VN" sz="3200" dirty="0" err="1">
                <a:solidFill>
                  <a:srgbClr val="FF0000"/>
                </a:solidFill>
                <a:highlight>
                  <a:srgbClr val="FFFFFF"/>
                </a:highlight>
                <a:latin typeface="Calibri" panose="020F0502020204030204" pitchFamily="34" charset="0"/>
                <a:cs typeface="Calibri" panose="020F0502020204030204" pitchFamily="34" charset="0"/>
              </a:rPr>
              <a:t>really</a:t>
            </a:r>
            <a:r>
              <a:rPr lang="vi-VN" sz="3200" dirty="0">
                <a:solidFill>
                  <a:srgbClr val="FF0000"/>
                </a:solidFill>
                <a:highlight>
                  <a:srgbClr val="FFFFFF"/>
                </a:highlight>
                <a:latin typeface="Calibri" panose="020F0502020204030204" pitchFamily="34" charset="0"/>
                <a:cs typeface="Calibri" panose="020F0502020204030204" pitchFamily="34" charset="0"/>
              </a:rPr>
              <a:t> </a:t>
            </a:r>
            <a:r>
              <a:rPr lang="vi-VN" sz="3200" dirty="0" err="1">
                <a:solidFill>
                  <a:srgbClr val="FF0000"/>
                </a:solidFill>
                <a:highlight>
                  <a:srgbClr val="FFFFFF"/>
                </a:highlight>
                <a:latin typeface="Calibri" panose="020F0502020204030204" pitchFamily="34" charset="0"/>
                <a:cs typeface="Calibri" panose="020F0502020204030204" pitchFamily="34" charset="0"/>
              </a:rPr>
              <a:t>tasty</a:t>
            </a:r>
            <a:r>
              <a:rPr lang="vi-VN" sz="3200" dirty="0">
                <a:solidFill>
                  <a:srgbClr val="FF0000"/>
                </a:solidFill>
                <a:highlight>
                  <a:srgbClr val="FFFFFF"/>
                </a:highlight>
                <a:latin typeface="Calibri" panose="020F0502020204030204" pitchFamily="34" charset="0"/>
                <a:cs typeface="Calibri" panose="020F0502020204030204" pitchFamily="34" charset="0"/>
              </a:rPr>
              <a:t> </a:t>
            </a:r>
            <a:r>
              <a:rPr lang="vi-VN" sz="3200" dirty="0" err="1">
                <a:solidFill>
                  <a:srgbClr val="FF0000"/>
                </a:solidFill>
                <a:highlight>
                  <a:srgbClr val="FFFFFF"/>
                </a:highlight>
                <a:latin typeface="Calibri" panose="020F0502020204030204" pitchFamily="34" charset="0"/>
                <a:cs typeface="Calibri" panose="020F0502020204030204" pitchFamily="34" charset="0"/>
              </a:rPr>
              <a:t>and</a:t>
            </a:r>
            <a:r>
              <a:rPr lang="vi-VN" sz="3200" dirty="0">
                <a:solidFill>
                  <a:srgbClr val="FF0000"/>
                </a:solidFill>
                <a:highlight>
                  <a:srgbClr val="FFFFFF"/>
                </a:highlight>
                <a:latin typeface="Calibri" panose="020F0502020204030204" pitchFamily="34" charset="0"/>
                <a:cs typeface="Calibri" panose="020F0502020204030204" pitchFamily="34" charset="0"/>
              </a:rPr>
              <a:t> </a:t>
            </a:r>
            <a:r>
              <a:rPr lang="vi-VN" sz="3200" dirty="0" err="1">
                <a:solidFill>
                  <a:srgbClr val="FF0000"/>
                </a:solidFill>
                <a:highlight>
                  <a:srgbClr val="FFFFFF"/>
                </a:highlight>
                <a:latin typeface="Calibri" panose="020F0502020204030204" pitchFamily="34" charset="0"/>
                <a:cs typeface="Calibri" panose="020F0502020204030204" pitchFamily="34" charset="0"/>
              </a:rPr>
              <a:t>full</a:t>
            </a:r>
            <a:r>
              <a:rPr lang="vi-VN" sz="3200" dirty="0">
                <a:solidFill>
                  <a:srgbClr val="FF0000"/>
                </a:solidFill>
                <a:highlight>
                  <a:srgbClr val="FFFFFF"/>
                </a:highlight>
                <a:latin typeface="Calibri" panose="020F0502020204030204" pitchFamily="34" charset="0"/>
                <a:cs typeface="Calibri" panose="020F0502020204030204" pitchFamily="34" charset="0"/>
              </a:rPr>
              <a:t> </a:t>
            </a:r>
            <a:r>
              <a:rPr lang="vi-VN" sz="3200" dirty="0" err="1">
                <a:solidFill>
                  <a:srgbClr val="FF0000"/>
                </a:solidFill>
                <a:highlight>
                  <a:srgbClr val="FFFFFF"/>
                </a:highlight>
                <a:latin typeface="Calibri" panose="020F0502020204030204" pitchFamily="34" charset="0"/>
                <a:cs typeface="Calibri" panose="020F0502020204030204" pitchFamily="34" charset="0"/>
              </a:rPr>
              <a:t>of</a:t>
            </a:r>
            <a:r>
              <a:rPr lang="vi-VN" sz="3200" dirty="0">
                <a:solidFill>
                  <a:srgbClr val="FF0000"/>
                </a:solidFill>
                <a:highlight>
                  <a:srgbClr val="FFFFFF"/>
                </a:highlight>
                <a:latin typeface="Calibri" panose="020F0502020204030204" pitchFamily="34" charset="0"/>
                <a:cs typeface="Calibri" panose="020F0502020204030204" pitchFamily="34" charset="0"/>
              </a:rPr>
              <a:t> </a:t>
            </a:r>
            <a:r>
              <a:rPr lang="vi-VN" sz="3200" dirty="0" err="1">
                <a:solidFill>
                  <a:srgbClr val="FF0000"/>
                </a:solidFill>
                <a:highlight>
                  <a:srgbClr val="FFFFFF"/>
                </a:highlight>
                <a:latin typeface="Calibri" panose="020F0502020204030204" pitchFamily="34" charset="0"/>
                <a:cs typeface="Calibri" panose="020F0502020204030204" pitchFamily="34" charset="0"/>
              </a:rPr>
              <a:t>flavor</a:t>
            </a:r>
            <a:r>
              <a:rPr lang="vi-VN" sz="3200" dirty="0">
                <a:solidFill>
                  <a:srgbClr val="FF0000"/>
                </a:solidFill>
                <a:highlight>
                  <a:srgbClr val="FFFFFF"/>
                </a:highlight>
                <a:latin typeface="Calibri" panose="020F0502020204030204" pitchFamily="34" charset="0"/>
                <a:cs typeface="Calibri" panose="020F0502020204030204" pitchFamily="34" charset="0"/>
              </a:rPr>
              <a:t>. </a:t>
            </a:r>
          </a:p>
        </p:txBody>
      </p:sp>
      <p:grpSp>
        <p:nvGrpSpPr>
          <p:cNvPr id="10" name="Nhóm 9">
            <a:extLst>
              <a:ext uri="{FF2B5EF4-FFF2-40B4-BE49-F238E27FC236}">
                <a16:creationId xmlns:a16="http://schemas.microsoft.com/office/drawing/2014/main" id="{269CE7FD-9198-4AFE-A630-5AED1EA45F7D}"/>
              </a:ext>
            </a:extLst>
          </p:cNvPr>
          <p:cNvGrpSpPr/>
          <p:nvPr/>
        </p:nvGrpSpPr>
        <p:grpSpPr>
          <a:xfrm>
            <a:off x="3352800" y="237361"/>
            <a:ext cx="5311361" cy="730960"/>
            <a:chOff x="3178628" y="204703"/>
            <a:chExt cx="5311361" cy="730960"/>
          </a:xfrm>
        </p:grpSpPr>
        <p:pic>
          <p:nvPicPr>
            <p:cNvPr id="11" name="Picture 2" descr="A screenshot of a computer&#10;&#10;Description automatically generated">
              <a:extLst>
                <a:ext uri="{FF2B5EF4-FFF2-40B4-BE49-F238E27FC236}">
                  <a16:creationId xmlns:a16="http://schemas.microsoft.com/office/drawing/2014/main" id="{1311082F-C1E4-459C-A444-6665697993EF}"/>
                </a:ext>
              </a:extLst>
            </p:cNvPr>
            <p:cNvPicPr>
              <a:picLocks noChangeAspect="1"/>
            </p:cNvPicPr>
            <p:nvPr/>
          </p:nvPicPr>
          <p:blipFill rotWithShape="1">
            <a:blip r:embed="rId2">
              <a:extLst>
                <a:ext uri="{28A0092B-C50C-407E-A947-70E740481C1C}">
                  <a14:useLocalDpi xmlns:a14="http://schemas.microsoft.com/office/drawing/2010/main" val="0"/>
                </a:ext>
              </a:extLst>
            </a:blip>
            <a:srcRect l="12460" t="22466" r="22074" b="48387"/>
            <a:stretch/>
          </p:blipFill>
          <p:spPr>
            <a:xfrm>
              <a:off x="3178628" y="204703"/>
              <a:ext cx="2604649" cy="724772"/>
            </a:xfrm>
            <a:prstGeom prst="rect">
              <a:avLst/>
            </a:prstGeom>
            <a:ln>
              <a:noFill/>
            </a:ln>
            <a:effectLst>
              <a:softEdge rad="112500"/>
            </a:effectLst>
          </p:spPr>
        </p:pic>
        <p:pic>
          <p:nvPicPr>
            <p:cNvPr id="12" name="Picture 4" descr="A screenshot of a computer&#10;&#10;Description automatically generated">
              <a:extLst>
                <a:ext uri="{FF2B5EF4-FFF2-40B4-BE49-F238E27FC236}">
                  <a16:creationId xmlns:a16="http://schemas.microsoft.com/office/drawing/2014/main" id="{6E26D9EA-7578-4248-9CF3-838638CAB304}"/>
                </a:ext>
              </a:extLst>
            </p:cNvPr>
            <p:cNvPicPr>
              <a:picLocks noChangeAspect="1"/>
            </p:cNvPicPr>
            <p:nvPr/>
          </p:nvPicPr>
          <p:blipFill rotWithShape="1">
            <a:blip r:embed="rId2">
              <a:extLst>
                <a:ext uri="{28A0092B-C50C-407E-A947-70E740481C1C}">
                  <a14:useLocalDpi xmlns:a14="http://schemas.microsoft.com/office/drawing/2010/main" val="0"/>
                </a:ext>
              </a:extLst>
            </a:blip>
            <a:srcRect l="19291" t="53680" r="22265" b="20292"/>
            <a:stretch/>
          </p:blipFill>
          <p:spPr>
            <a:xfrm>
              <a:off x="5885340" y="259131"/>
              <a:ext cx="2604649" cy="676532"/>
            </a:xfrm>
            <a:prstGeom prst="rect">
              <a:avLst/>
            </a:prstGeom>
            <a:ln>
              <a:noFill/>
            </a:ln>
            <a:effectLst>
              <a:softEdge rad="112500"/>
            </a:effectLst>
          </p:spPr>
        </p:pic>
      </p:grpSp>
    </p:spTree>
    <p:extLst>
      <p:ext uri="{BB962C8B-B14F-4D97-AF65-F5344CB8AC3E}">
        <p14:creationId xmlns:p14="http://schemas.microsoft.com/office/powerpoint/2010/main" val="201364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F2E91A8-2626-4753-7233-7C22E21DBD45}"/>
              </a:ext>
            </a:extLst>
          </p:cNvPr>
          <p:cNvSpPr txBox="1"/>
          <p:nvPr/>
        </p:nvSpPr>
        <p:spPr>
          <a:xfrm>
            <a:off x="3821909" y="2635020"/>
            <a:ext cx="4059348" cy="58477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dirty="0">
                <a:solidFill>
                  <a:srgbClr val="141413"/>
                </a:solidFill>
                <a:effectLst/>
                <a:latin typeface="Calibri" panose="020F0502020204030204" pitchFamily="34" charset="0"/>
                <a:cs typeface="Calibri" panose="020F0502020204030204" pitchFamily="34" charset="0"/>
              </a:rPr>
              <a:t>5. Activities to do:</a:t>
            </a:r>
          </a:p>
        </p:txBody>
      </p:sp>
      <p:sp>
        <p:nvSpPr>
          <p:cNvPr id="7" name="TextBox 6">
            <a:extLst>
              <a:ext uri="{FF2B5EF4-FFF2-40B4-BE49-F238E27FC236}">
                <a16:creationId xmlns:a16="http://schemas.microsoft.com/office/drawing/2014/main" id="{39C333DA-7FFB-31A7-DA17-1B1C9188F3F6}"/>
              </a:ext>
            </a:extLst>
          </p:cNvPr>
          <p:cNvSpPr txBox="1"/>
          <p:nvPr/>
        </p:nvSpPr>
        <p:spPr>
          <a:xfrm>
            <a:off x="273166" y="1212503"/>
            <a:ext cx="11800164" cy="1077218"/>
          </a:xfrm>
          <a:prstGeom prst="rect">
            <a:avLst/>
          </a:prstGeom>
          <a:noFill/>
        </p:spPr>
        <p:txBody>
          <a:bodyPr wrap="square" rtlCol="0">
            <a:spAutoFit/>
          </a:bodyPr>
          <a:lstStyle/>
          <a:p>
            <a:pPr algn="just"/>
            <a:r>
              <a:rPr lang="en-US" sz="3200" b="1" dirty="0">
                <a:solidFill>
                  <a:schemeClr val="accent2">
                    <a:lumMod val="50000"/>
                  </a:schemeClr>
                </a:solidFill>
                <a:latin typeface="Calibri" panose="020F0502020204030204" pitchFamily="34" charset="0"/>
                <a:cs typeface="Calibri" panose="020F0502020204030204" pitchFamily="34" charset="0"/>
              </a:rPr>
              <a:t>c. </a:t>
            </a:r>
            <a:r>
              <a:rPr lang="en-US" sz="3200" b="1" dirty="0">
                <a:solidFill>
                  <a:schemeClr val="accent2">
                    <a:lumMod val="50000"/>
                  </a:schemeClr>
                </a:solidFill>
                <a:effectLst/>
                <a:latin typeface="Calibri" panose="020F0502020204030204" pitchFamily="34" charset="0"/>
                <a:cs typeface="Calibri" panose="020F0502020204030204" pitchFamily="34" charset="0"/>
              </a:rPr>
              <a:t>Think of examples in your country for each prompt below, then use descriptive language to describe them.</a:t>
            </a:r>
          </a:p>
        </p:txBody>
      </p:sp>
      <p:sp>
        <p:nvSpPr>
          <p:cNvPr id="11" name="TextBox 10">
            <a:extLst>
              <a:ext uri="{FF2B5EF4-FFF2-40B4-BE49-F238E27FC236}">
                <a16:creationId xmlns:a16="http://schemas.microsoft.com/office/drawing/2014/main" id="{03EA0FCE-35F6-27AF-10DE-EDC19CE542F7}"/>
              </a:ext>
            </a:extLst>
          </p:cNvPr>
          <p:cNvSpPr txBox="1"/>
          <p:nvPr/>
        </p:nvSpPr>
        <p:spPr>
          <a:xfrm>
            <a:off x="196968" y="3409265"/>
            <a:ext cx="11690234" cy="1077218"/>
          </a:xfrm>
          <a:prstGeom prst="rect">
            <a:avLst/>
          </a:prstGeom>
          <a:noFill/>
        </p:spPr>
        <p:txBody>
          <a:bodyPr wrap="square">
            <a:spAutoFit/>
          </a:bodyPr>
          <a:lstStyle/>
          <a:p>
            <a:r>
              <a:rPr lang="en-US" sz="3200" dirty="0">
                <a:solidFill>
                  <a:srgbClr val="7030A0"/>
                </a:solidFill>
                <a:highlight>
                  <a:srgbClr val="FFFFFF"/>
                </a:highlight>
              </a:rPr>
              <a:t>When you're in </a:t>
            </a:r>
            <a:r>
              <a:rPr lang="en-US" sz="3200" dirty="0" err="1">
                <a:solidFill>
                  <a:srgbClr val="7030A0"/>
                </a:solidFill>
                <a:highlight>
                  <a:srgbClr val="FFFFFF"/>
                </a:highlight>
              </a:rPr>
              <a:t>Đa</a:t>
            </a:r>
            <a:r>
              <a:rPr lang="en-US" sz="3200" dirty="0">
                <a:solidFill>
                  <a:srgbClr val="7030A0"/>
                </a:solidFill>
                <a:highlight>
                  <a:srgbClr val="FFFFFF"/>
                </a:highlight>
              </a:rPr>
              <a:t>̀ </a:t>
            </a:r>
            <a:r>
              <a:rPr lang="en-US" sz="3200" dirty="0" err="1">
                <a:solidFill>
                  <a:srgbClr val="7030A0"/>
                </a:solidFill>
                <a:highlight>
                  <a:srgbClr val="FFFFFF"/>
                </a:highlight>
              </a:rPr>
              <a:t>Nẵng</a:t>
            </a:r>
            <a:r>
              <a:rPr lang="en-US" sz="3200" dirty="0">
                <a:solidFill>
                  <a:srgbClr val="7030A0"/>
                </a:solidFill>
                <a:highlight>
                  <a:srgbClr val="FFFFFF"/>
                </a:highlight>
              </a:rPr>
              <a:t>, you should go to the beaches for a relaxing experience or hike Marble Mountains for a more thrilling adventure. </a:t>
            </a:r>
          </a:p>
        </p:txBody>
      </p:sp>
      <p:grpSp>
        <p:nvGrpSpPr>
          <p:cNvPr id="8" name="Nhóm 7">
            <a:extLst>
              <a:ext uri="{FF2B5EF4-FFF2-40B4-BE49-F238E27FC236}">
                <a16:creationId xmlns:a16="http://schemas.microsoft.com/office/drawing/2014/main" id="{DF4DEC64-69B4-4361-9EDE-7B1E0FCCA63B}"/>
              </a:ext>
            </a:extLst>
          </p:cNvPr>
          <p:cNvGrpSpPr/>
          <p:nvPr/>
        </p:nvGrpSpPr>
        <p:grpSpPr>
          <a:xfrm>
            <a:off x="3352800" y="237361"/>
            <a:ext cx="5311361" cy="730960"/>
            <a:chOff x="3178628" y="204703"/>
            <a:chExt cx="5311361" cy="730960"/>
          </a:xfrm>
        </p:grpSpPr>
        <p:pic>
          <p:nvPicPr>
            <p:cNvPr id="9" name="Picture 2" descr="A screenshot of a computer&#10;&#10;Description automatically generated">
              <a:extLst>
                <a:ext uri="{FF2B5EF4-FFF2-40B4-BE49-F238E27FC236}">
                  <a16:creationId xmlns:a16="http://schemas.microsoft.com/office/drawing/2014/main" id="{EDABDF41-31C8-4DF1-AF99-82E3E83D1278}"/>
                </a:ext>
              </a:extLst>
            </p:cNvPr>
            <p:cNvPicPr>
              <a:picLocks noChangeAspect="1"/>
            </p:cNvPicPr>
            <p:nvPr/>
          </p:nvPicPr>
          <p:blipFill rotWithShape="1">
            <a:blip r:embed="rId2">
              <a:extLst>
                <a:ext uri="{28A0092B-C50C-407E-A947-70E740481C1C}">
                  <a14:useLocalDpi xmlns:a14="http://schemas.microsoft.com/office/drawing/2010/main" val="0"/>
                </a:ext>
              </a:extLst>
            </a:blip>
            <a:srcRect l="12460" t="22466" r="22074" b="48387"/>
            <a:stretch/>
          </p:blipFill>
          <p:spPr>
            <a:xfrm>
              <a:off x="3178628" y="204703"/>
              <a:ext cx="2604649" cy="724772"/>
            </a:xfrm>
            <a:prstGeom prst="rect">
              <a:avLst/>
            </a:prstGeom>
            <a:ln>
              <a:noFill/>
            </a:ln>
            <a:effectLst>
              <a:softEdge rad="112500"/>
            </a:effectLst>
          </p:spPr>
        </p:pic>
        <p:pic>
          <p:nvPicPr>
            <p:cNvPr id="10" name="Picture 4" descr="A screenshot of a computer&#10;&#10;Description automatically generated">
              <a:extLst>
                <a:ext uri="{FF2B5EF4-FFF2-40B4-BE49-F238E27FC236}">
                  <a16:creationId xmlns:a16="http://schemas.microsoft.com/office/drawing/2014/main" id="{F24A672A-081F-4A2C-B381-FBD673A48132}"/>
                </a:ext>
              </a:extLst>
            </p:cNvPr>
            <p:cNvPicPr>
              <a:picLocks noChangeAspect="1"/>
            </p:cNvPicPr>
            <p:nvPr/>
          </p:nvPicPr>
          <p:blipFill rotWithShape="1">
            <a:blip r:embed="rId2">
              <a:extLst>
                <a:ext uri="{28A0092B-C50C-407E-A947-70E740481C1C}">
                  <a14:useLocalDpi xmlns:a14="http://schemas.microsoft.com/office/drawing/2010/main" val="0"/>
                </a:ext>
              </a:extLst>
            </a:blip>
            <a:srcRect l="19291" t="53680" r="22265" b="20292"/>
            <a:stretch/>
          </p:blipFill>
          <p:spPr>
            <a:xfrm>
              <a:off x="5885340" y="259131"/>
              <a:ext cx="2604649" cy="676532"/>
            </a:xfrm>
            <a:prstGeom prst="rect">
              <a:avLst/>
            </a:prstGeom>
            <a:ln>
              <a:noFill/>
            </a:ln>
            <a:effectLst>
              <a:softEdge rad="112500"/>
            </a:effectLst>
          </p:spPr>
        </p:pic>
      </p:grpSp>
    </p:spTree>
    <p:extLst>
      <p:ext uri="{BB962C8B-B14F-4D97-AF65-F5344CB8AC3E}">
        <p14:creationId xmlns:p14="http://schemas.microsoft.com/office/powerpoint/2010/main" val="71475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A8C03455-8694-45DF-A93C-CC3414647A70}"/>
              </a:ext>
            </a:extLst>
          </p:cNvPr>
          <p:cNvPicPr>
            <a:picLocks noChangeAspect="1"/>
          </p:cNvPicPr>
          <p:nvPr/>
        </p:nvPicPr>
        <p:blipFill>
          <a:blip r:embed="rId2"/>
          <a:stretch>
            <a:fillRect/>
          </a:stretch>
        </p:blipFill>
        <p:spPr>
          <a:xfrm>
            <a:off x="219756" y="1092654"/>
            <a:ext cx="11700102" cy="5174022"/>
          </a:xfrm>
          <a:prstGeom prst="rect">
            <a:avLst/>
          </a:prstGeom>
        </p:spPr>
      </p:pic>
    </p:spTree>
    <p:extLst>
      <p:ext uri="{BB962C8B-B14F-4D97-AF65-F5344CB8AC3E}">
        <p14:creationId xmlns:p14="http://schemas.microsoft.com/office/powerpoint/2010/main" val="770125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C0C650CB-0A38-464E-BD43-E6ABEA45C898}"/>
              </a:ext>
            </a:extLst>
          </p:cNvPr>
          <p:cNvSpPr txBox="1"/>
          <p:nvPr/>
        </p:nvSpPr>
        <p:spPr>
          <a:xfrm>
            <a:off x="257778" y="1117719"/>
            <a:ext cx="11542336" cy="830997"/>
          </a:xfrm>
          <a:prstGeom prst="rect">
            <a:avLst/>
          </a:prstGeom>
          <a:noFill/>
          <a:ln>
            <a:noFill/>
          </a:ln>
        </p:spPr>
        <p:txBody>
          <a:bodyPr wrap="square">
            <a:spAutoFit/>
          </a:bodyPr>
          <a:lstStyle/>
          <a:p>
            <a:pPr algn="just"/>
            <a:r>
              <a:rPr lang="en-US" sz="2400" b="1" dirty="0">
                <a:solidFill>
                  <a:schemeClr val="accent2">
                    <a:lumMod val="50000"/>
                  </a:schemeClr>
                </a:solidFill>
                <a:latin typeface="Arial" panose="020B0604020202020204" pitchFamily="34" charset="0"/>
                <a:cs typeface="Arial" panose="020B0604020202020204" pitchFamily="34" charset="0"/>
              </a:rPr>
              <a:t>a. In pairs: Discuss ways to describe Vietnamese people, things they're famous for, tourist places in Vietnam, and food and drinks tourists should try.</a:t>
            </a:r>
          </a:p>
        </p:txBody>
      </p:sp>
      <p:pic>
        <p:nvPicPr>
          <p:cNvPr id="3" name="Picture 5">
            <a:extLst>
              <a:ext uri="{FF2B5EF4-FFF2-40B4-BE49-F238E27FC236}">
                <a16:creationId xmlns:a16="http://schemas.microsoft.com/office/drawing/2014/main" id="{570D9732-0256-419C-816C-DC733DA848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35" y="271828"/>
            <a:ext cx="6574336" cy="663236"/>
          </a:xfrm>
          <a:prstGeom prst="rect">
            <a:avLst/>
          </a:prstGeom>
          <a:ln>
            <a:noFill/>
          </a:ln>
          <a:effectLst>
            <a:softEdge rad="112500"/>
          </a:effectLst>
        </p:spPr>
      </p:pic>
      <p:pic>
        <p:nvPicPr>
          <p:cNvPr id="5" name="Hình ảnh 4">
            <a:extLst>
              <a:ext uri="{FF2B5EF4-FFF2-40B4-BE49-F238E27FC236}">
                <a16:creationId xmlns:a16="http://schemas.microsoft.com/office/drawing/2014/main" id="{17AA8DB0-A87C-4F53-BA72-F491A9872CE7}"/>
              </a:ext>
            </a:extLst>
          </p:cNvPr>
          <p:cNvPicPr>
            <a:picLocks noChangeAspect="1"/>
          </p:cNvPicPr>
          <p:nvPr/>
        </p:nvPicPr>
        <p:blipFill>
          <a:blip r:embed="rId3"/>
          <a:stretch>
            <a:fillRect/>
          </a:stretch>
        </p:blipFill>
        <p:spPr>
          <a:xfrm>
            <a:off x="1873607" y="1959426"/>
            <a:ext cx="7945307" cy="4555310"/>
          </a:xfrm>
          <a:prstGeom prst="rect">
            <a:avLst/>
          </a:prstGeom>
        </p:spPr>
      </p:pic>
    </p:spTree>
    <p:extLst>
      <p:ext uri="{BB962C8B-B14F-4D97-AF65-F5344CB8AC3E}">
        <p14:creationId xmlns:p14="http://schemas.microsoft.com/office/powerpoint/2010/main" val="55521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45EFEF2-08D7-49B0-A0BB-595FFFC3F08F}"/>
              </a:ext>
            </a:extLst>
          </p:cNvPr>
          <p:cNvPicPr>
            <a:picLocks noChangeAspect="1"/>
          </p:cNvPicPr>
          <p:nvPr/>
        </p:nvPicPr>
        <p:blipFill>
          <a:blip r:embed="rId2"/>
          <a:stretch>
            <a:fillRect/>
          </a:stretch>
        </p:blipFill>
        <p:spPr>
          <a:xfrm>
            <a:off x="6109607" y="740228"/>
            <a:ext cx="5676900" cy="5791200"/>
          </a:xfrm>
          <a:prstGeom prst="rect">
            <a:avLst/>
          </a:prstGeom>
        </p:spPr>
      </p:pic>
      <p:sp>
        <p:nvSpPr>
          <p:cNvPr id="7" name="Hộp Văn bản 6">
            <a:extLst>
              <a:ext uri="{FF2B5EF4-FFF2-40B4-BE49-F238E27FC236}">
                <a16:creationId xmlns:a16="http://schemas.microsoft.com/office/drawing/2014/main" id="{D03CD8AA-BFC3-4FFE-A374-A470DC86BCE1}"/>
              </a:ext>
            </a:extLst>
          </p:cNvPr>
          <p:cNvSpPr txBox="1"/>
          <p:nvPr/>
        </p:nvSpPr>
        <p:spPr>
          <a:xfrm>
            <a:off x="326569" y="1337493"/>
            <a:ext cx="5715001" cy="5183150"/>
          </a:xfrm>
          <a:prstGeom prst="rect">
            <a:avLst/>
          </a:prstGeom>
          <a:noFill/>
        </p:spPr>
        <p:txBody>
          <a:bodyPr wrap="square">
            <a:spAutoFit/>
          </a:bodyPr>
          <a:lstStyle/>
          <a:p>
            <a:pPr>
              <a:lnSpc>
                <a:spcPct val="150000"/>
              </a:lnSpc>
            </a:pPr>
            <a:r>
              <a:rPr lang="en-US" sz="2800" b="1" dirty="0">
                <a:latin typeface="Arial" panose="020B0604020202020204" pitchFamily="34" charset="0"/>
                <a:cs typeface="Arial" panose="020B0604020202020204" pitchFamily="34" charset="0"/>
              </a:rPr>
              <a:t>An:</a:t>
            </a:r>
            <a:r>
              <a:rPr lang="en-US" sz="2800" dirty="0">
                <a:latin typeface="Arial" panose="020B0604020202020204" pitchFamily="34" charset="0"/>
                <a:cs typeface="Arial" panose="020B0604020202020204" pitchFamily="34" charset="0"/>
              </a:rPr>
              <a:t> Can you tell me about Vietnamese people?</a:t>
            </a:r>
          </a:p>
          <a:p>
            <a:pPr>
              <a:lnSpc>
                <a:spcPct val="150000"/>
              </a:lnSpc>
            </a:pPr>
            <a:endParaRPr lang="en-US" sz="2800" dirty="0">
              <a:latin typeface="Arial" panose="020B0604020202020204" pitchFamily="34" charset="0"/>
              <a:cs typeface="Arial" panose="020B0604020202020204" pitchFamily="34" charset="0"/>
            </a:endParaRPr>
          </a:p>
          <a:p>
            <a:pPr algn="just">
              <a:lnSpc>
                <a:spcPct val="150000"/>
              </a:lnSpc>
            </a:pPr>
            <a:r>
              <a:rPr lang="en-US" sz="2800" b="1" dirty="0" err="1">
                <a:latin typeface="Arial" panose="020B0604020202020204" pitchFamily="34" charset="0"/>
                <a:cs typeface="Arial" panose="020B0604020202020204" pitchFamily="34" charset="0"/>
              </a:rPr>
              <a:t>Binh</a:t>
            </a:r>
            <a:r>
              <a:rPr lang="en-US" sz="2800" b="1"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Sure. Vietnamese people are </a:t>
            </a:r>
            <a:r>
              <a:rPr lang="en-US" sz="2800" dirty="0">
                <a:solidFill>
                  <a:srgbClr val="FF0000"/>
                </a:solidFill>
                <a:latin typeface="Arial" panose="020B0604020202020204" pitchFamily="34" charset="0"/>
                <a:cs typeface="Arial" panose="020B0604020202020204" pitchFamily="34" charset="0"/>
              </a:rPr>
              <a:t>friendly and hospitable</a:t>
            </a:r>
            <a:r>
              <a:rPr lang="en-US" sz="2800" dirty="0">
                <a:latin typeface="Arial" panose="020B0604020202020204" pitchFamily="34" charset="0"/>
                <a:cs typeface="Arial" panose="020B0604020202020204" pitchFamily="34" charset="0"/>
              </a:rPr>
              <a:t>. They are known for their </a:t>
            </a:r>
            <a:r>
              <a:rPr lang="en-US" sz="2800" dirty="0">
                <a:solidFill>
                  <a:srgbClr val="FF0000"/>
                </a:solidFill>
                <a:latin typeface="Arial" panose="020B0604020202020204" pitchFamily="34" charset="0"/>
                <a:cs typeface="Arial" panose="020B0604020202020204" pitchFamily="34" charset="0"/>
              </a:rPr>
              <a:t>hard work </a:t>
            </a:r>
            <a:r>
              <a:rPr lang="en-US" sz="2800" dirty="0">
                <a:latin typeface="Arial" panose="020B0604020202020204" pitchFamily="34" charset="0"/>
                <a:cs typeface="Arial" panose="020B0604020202020204" pitchFamily="34" charset="0"/>
              </a:rPr>
              <a:t>and resilience. Vietnamese culture is </a:t>
            </a:r>
            <a:r>
              <a:rPr lang="en-US" sz="2800" dirty="0">
                <a:solidFill>
                  <a:srgbClr val="FF0000"/>
                </a:solidFill>
                <a:latin typeface="Arial" panose="020B0604020202020204" pitchFamily="34" charset="0"/>
                <a:cs typeface="Arial" panose="020B0604020202020204" pitchFamily="34" charset="0"/>
              </a:rPr>
              <a:t>rich and diverse</a:t>
            </a:r>
            <a:r>
              <a:rPr lang="en-US" sz="2800" dirty="0">
                <a:latin typeface="Arial" panose="020B0604020202020204" pitchFamily="34" charset="0"/>
                <a:cs typeface="Arial" panose="020B0604020202020204" pitchFamily="34" charset="0"/>
              </a:rPr>
              <a:t>.</a:t>
            </a:r>
          </a:p>
        </p:txBody>
      </p:sp>
      <p:sp>
        <p:nvSpPr>
          <p:cNvPr id="8" name="Hộp Văn bản 7">
            <a:extLst>
              <a:ext uri="{FF2B5EF4-FFF2-40B4-BE49-F238E27FC236}">
                <a16:creationId xmlns:a16="http://schemas.microsoft.com/office/drawing/2014/main" id="{E14909D4-AA04-4861-91AA-98713E5EDB1C}"/>
              </a:ext>
            </a:extLst>
          </p:cNvPr>
          <p:cNvSpPr txBox="1"/>
          <p:nvPr/>
        </p:nvSpPr>
        <p:spPr>
          <a:xfrm>
            <a:off x="4191000" y="141514"/>
            <a:ext cx="3755571" cy="584775"/>
          </a:xfrm>
          <a:prstGeom prst="rect">
            <a:avLst/>
          </a:prstGeom>
          <a:noFill/>
        </p:spPr>
        <p:txBody>
          <a:bodyPr wrap="square" rtlCol="0">
            <a:spAutoFit/>
          </a:bodyPr>
          <a:lstStyle/>
          <a:p>
            <a:r>
              <a:rPr lang="en-US" sz="3200" b="1" dirty="0">
                <a:solidFill>
                  <a:schemeClr val="accent2">
                    <a:lumMod val="50000"/>
                  </a:schemeClr>
                </a:solidFill>
                <a:latin typeface="Arial" panose="020B0604020202020204" pitchFamily="34" charset="0"/>
                <a:cs typeface="Arial" panose="020B0604020202020204" pitchFamily="34" charset="0"/>
              </a:rPr>
              <a:t>Sample answer. </a:t>
            </a:r>
          </a:p>
        </p:txBody>
      </p:sp>
      <p:sp>
        <p:nvSpPr>
          <p:cNvPr id="9" name="Hộp Văn bản 8">
            <a:extLst>
              <a:ext uri="{FF2B5EF4-FFF2-40B4-BE49-F238E27FC236}">
                <a16:creationId xmlns:a16="http://schemas.microsoft.com/office/drawing/2014/main" id="{5EF9F4B0-2AF4-4B44-97EE-15C8852FAA88}"/>
              </a:ext>
            </a:extLst>
          </p:cNvPr>
          <p:cNvSpPr txBox="1"/>
          <p:nvPr/>
        </p:nvSpPr>
        <p:spPr>
          <a:xfrm>
            <a:off x="1045029" y="783771"/>
            <a:ext cx="4452257" cy="584775"/>
          </a:xfrm>
          <a:prstGeom prst="rect">
            <a:avLst/>
          </a:prstGeom>
          <a:noFill/>
        </p:spPr>
        <p:txBody>
          <a:bodyPr wrap="square" rtlCol="0">
            <a:spAutoFit/>
          </a:bodyPr>
          <a:lstStyle/>
          <a:p>
            <a:r>
              <a:rPr lang="en-US" sz="3200" b="1" dirty="0">
                <a:solidFill>
                  <a:schemeClr val="accent2">
                    <a:lumMod val="50000"/>
                  </a:schemeClr>
                </a:solidFill>
                <a:latin typeface="Arial" panose="020B0604020202020204" pitchFamily="34" charset="0"/>
                <a:cs typeface="Arial" panose="020B0604020202020204" pitchFamily="34" charset="0"/>
              </a:rPr>
              <a:t>Vietnamese people</a:t>
            </a:r>
          </a:p>
        </p:txBody>
      </p:sp>
    </p:spTree>
    <p:extLst>
      <p:ext uri="{BB962C8B-B14F-4D97-AF65-F5344CB8AC3E}">
        <p14:creationId xmlns:p14="http://schemas.microsoft.com/office/powerpoint/2010/main" val="177588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ộp Văn bản 7">
            <a:extLst>
              <a:ext uri="{FF2B5EF4-FFF2-40B4-BE49-F238E27FC236}">
                <a16:creationId xmlns:a16="http://schemas.microsoft.com/office/drawing/2014/main" id="{E14909D4-AA04-4861-91AA-98713E5EDB1C}"/>
              </a:ext>
            </a:extLst>
          </p:cNvPr>
          <p:cNvSpPr txBox="1"/>
          <p:nvPr/>
        </p:nvSpPr>
        <p:spPr>
          <a:xfrm>
            <a:off x="4191000" y="141514"/>
            <a:ext cx="3755571" cy="584775"/>
          </a:xfrm>
          <a:prstGeom prst="rect">
            <a:avLst/>
          </a:prstGeom>
          <a:noFill/>
        </p:spPr>
        <p:txBody>
          <a:bodyPr wrap="square" rtlCol="0">
            <a:spAutoFit/>
          </a:bodyPr>
          <a:lstStyle/>
          <a:p>
            <a:r>
              <a:rPr lang="en-US" sz="3200" b="1" dirty="0">
                <a:solidFill>
                  <a:schemeClr val="accent2">
                    <a:lumMod val="50000"/>
                  </a:schemeClr>
                </a:solidFill>
                <a:latin typeface="Arial" panose="020B0604020202020204" pitchFamily="34" charset="0"/>
                <a:cs typeface="Arial" panose="020B0604020202020204" pitchFamily="34" charset="0"/>
              </a:rPr>
              <a:t>Sample answer. </a:t>
            </a:r>
          </a:p>
        </p:txBody>
      </p:sp>
      <p:sp>
        <p:nvSpPr>
          <p:cNvPr id="9" name="Hộp Văn bản 8">
            <a:extLst>
              <a:ext uri="{FF2B5EF4-FFF2-40B4-BE49-F238E27FC236}">
                <a16:creationId xmlns:a16="http://schemas.microsoft.com/office/drawing/2014/main" id="{5EF9F4B0-2AF4-4B44-97EE-15C8852FAA88}"/>
              </a:ext>
            </a:extLst>
          </p:cNvPr>
          <p:cNvSpPr txBox="1"/>
          <p:nvPr/>
        </p:nvSpPr>
        <p:spPr>
          <a:xfrm>
            <a:off x="1012372" y="838200"/>
            <a:ext cx="4452257" cy="584775"/>
          </a:xfrm>
          <a:prstGeom prst="rect">
            <a:avLst/>
          </a:prstGeom>
          <a:noFill/>
        </p:spPr>
        <p:txBody>
          <a:bodyPr wrap="square" rtlCol="0">
            <a:spAutoFit/>
          </a:bodyPr>
          <a:lstStyle/>
          <a:p>
            <a:r>
              <a:rPr lang="en-US" sz="3200" b="1" dirty="0">
                <a:solidFill>
                  <a:schemeClr val="accent2">
                    <a:lumMod val="50000"/>
                  </a:schemeClr>
                </a:solidFill>
                <a:latin typeface="Arial" panose="020B0604020202020204" pitchFamily="34" charset="0"/>
                <a:cs typeface="Arial" panose="020B0604020202020204" pitchFamily="34" charset="0"/>
              </a:rPr>
              <a:t>Vietnamese food</a:t>
            </a:r>
          </a:p>
        </p:txBody>
      </p:sp>
      <p:pic>
        <p:nvPicPr>
          <p:cNvPr id="3" name="Hình ảnh 2">
            <a:extLst>
              <a:ext uri="{FF2B5EF4-FFF2-40B4-BE49-F238E27FC236}">
                <a16:creationId xmlns:a16="http://schemas.microsoft.com/office/drawing/2014/main" id="{6666528D-83C0-474D-A9B4-6D8745F1F5C5}"/>
              </a:ext>
            </a:extLst>
          </p:cNvPr>
          <p:cNvPicPr>
            <a:picLocks noChangeAspect="1"/>
          </p:cNvPicPr>
          <p:nvPr/>
        </p:nvPicPr>
        <p:blipFill>
          <a:blip r:embed="rId2"/>
          <a:stretch>
            <a:fillRect/>
          </a:stretch>
        </p:blipFill>
        <p:spPr>
          <a:xfrm>
            <a:off x="6548819" y="947055"/>
            <a:ext cx="5233906" cy="5377546"/>
          </a:xfrm>
          <a:prstGeom prst="rect">
            <a:avLst/>
          </a:prstGeom>
        </p:spPr>
      </p:pic>
      <p:sp>
        <p:nvSpPr>
          <p:cNvPr id="10" name="Hộp Văn bản 9">
            <a:extLst>
              <a:ext uri="{FF2B5EF4-FFF2-40B4-BE49-F238E27FC236}">
                <a16:creationId xmlns:a16="http://schemas.microsoft.com/office/drawing/2014/main" id="{D3045502-EC6B-47F1-BD9E-FEA2C33381AF}"/>
              </a:ext>
            </a:extLst>
          </p:cNvPr>
          <p:cNvSpPr txBox="1"/>
          <p:nvPr/>
        </p:nvSpPr>
        <p:spPr>
          <a:xfrm>
            <a:off x="555171" y="1936208"/>
            <a:ext cx="5268687" cy="3901837"/>
          </a:xfrm>
          <a:prstGeom prst="rect">
            <a:avLst/>
          </a:prstGeom>
          <a:noFill/>
        </p:spPr>
        <p:txBody>
          <a:bodyPr wrap="square">
            <a:spAutoFit/>
          </a:bodyPr>
          <a:lstStyle/>
          <a:p>
            <a:pPr>
              <a:lnSpc>
                <a:spcPct val="150000"/>
              </a:lnSpc>
            </a:pPr>
            <a:r>
              <a:rPr lang="en-US" sz="2400" b="1" dirty="0">
                <a:latin typeface="Arial" panose="020B0604020202020204" pitchFamily="34" charset="0"/>
                <a:cs typeface="Arial" panose="020B0604020202020204" pitchFamily="34" charset="0"/>
              </a:rPr>
              <a:t>An:</a:t>
            </a:r>
            <a:r>
              <a:rPr lang="en-US" sz="2400" dirty="0">
                <a:latin typeface="Arial" panose="020B0604020202020204" pitchFamily="34" charset="0"/>
                <a:cs typeface="Arial" panose="020B0604020202020204" pitchFamily="34" charset="0"/>
              </a:rPr>
              <a:t> What can you tell me about Vietnamese food?</a:t>
            </a:r>
          </a:p>
          <a:p>
            <a:pPr>
              <a:lnSpc>
                <a:spcPct val="150000"/>
              </a:lnSpc>
            </a:pPr>
            <a:endParaRPr lang="en-US" sz="2400" dirty="0">
              <a:latin typeface="Arial" panose="020B0604020202020204" pitchFamily="34" charset="0"/>
              <a:cs typeface="Arial" panose="020B0604020202020204" pitchFamily="34" charset="0"/>
            </a:endParaRPr>
          </a:p>
          <a:p>
            <a:pPr algn="just">
              <a:lnSpc>
                <a:spcPct val="150000"/>
              </a:lnSpc>
            </a:pPr>
            <a:r>
              <a:rPr lang="en-US" sz="2400" b="1" dirty="0" err="1">
                <a:latin typeface="Arial" panose="020B0604020202020204" pitchFamily="34" charset="0"/>
                <a:cs typeface="Arial" panose="020B0604020202020204" pitchFamily="34" charset="0"/>
              </a:rPr>
              <a:t>Binh</a:t>
            </a:r>
            <a:r>
              <a:rPr lang="en-US" sz="2400" b="1"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Vietnamese food is </a:t>
            </a:r>
            <a:r>
              <a:rPr lang="en-US" sz="2400" dirty="0">
                <a:solidFill>
                  <a:srgbClr val="FF0000"/>
                </a:solidFill>
                <a:latin typeface="Arial" panose="020B0604020202020204" pitchFamily="34" charset="0"/>
                <a:cs typeface="Arial" panose="020B0604020202020204" pitchFamily="34" charset="0"/>
              </a:rPr>
              <a:t>fresh</a:t>
            </a:r>
            <a:r>
              <a:rPr lang="en-US" sz="2400" dirty="0">
                <a:latin typeface="Arial" panose="020B0604020202020204" pitchFamily="34" charset="0"/>
                <a:cs typeface="Arial" panose="020B0604020202020204" pitchFamily="34" charset="0"/>
              </a:rPr>
              <a:t> and </a:t>
            </a:r>
            <a:r>
              <a:rPr lang="en-US" sz="2400" dirty="0">
                <a:solidFill>
                  <a:srgbClr val="FF0000"/>
                </a:solidFill>
                <a:latin typeface="Arial" panose="020B0604020202020204" pitchFamily="34" charset="0"/>
                <a:cs typeface="Arial" panose="020B0604020202020204" pitchFamily="34" charset="0"/>
              </a:rPr>
              <a:t>flavorful</a:t>
            </a:r>
            <a:r>
              <a:rPr lang="en-US" sz="2400" dirty="0">
                <a:latin typeface="Arial" panose="020B0604020202020204" pitchFamily="34" charset="0"/>
                <a:cs typeface="Arial" panose="020B0604020202020204" pitchFamily="34" charset="0"/>
              </a:rPr>
              <a:t>. Pho is a famous Vietnamese noodle soup. Banh Mi is a </a:t>
            </a:r>
            <a:r>
              <a:rPr lang="en-US" sz="2400" dirty="0">
                <a:solidFill>
                  <a:srgbClr val="FF0000"/>
                </a:solidFill>
                <a:latin typeface="Arial" panose="020B0604020202020204" pitchFamily="34" charset="0"/>
                <a:cs typeface="Arial" panose="020B0604020202020204" pitchFamily="34" charset="0"/>
              </a:rPr>
              <a:t>delicious</a:t>
            </a:r>
            <a:r>
              <a:rPr lang="en-US" sz="2400" dirty="0">
                <a:latin typeface="Arial" panose="020B0604020202020204" pitchFamily="34" charset="0"/>
                <a:cs typeface="Arial" panose="020B0604020202020204" pitchFamily="34" charset="0"/>
              </a:rPr>
              <a:t> Vietnamese sandwich.</a:t>
            </a:r>
          </a:p>
        </p:txBody>
      </p:sp>
    </p:spTree>
    <p:extLst>
      <p:ext uri="{BB962C8B-B14F-4D97-AF65-F5344CB8AC3E}">
        <p14:creationId xmlns:p14="http://schemas.microsoft.com/office/powerpoint/2010/main" val="228399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ộp Văn bản 7">
            <a:extLst>
              <a:ext uri="{FF2B5EF4-FFF2-40B4-BE49-F238E27FC236}">
                <a16:creationId xmlns:a16="http://schemas.microsoft.com/office/drawing/2014/main" id="{E14909D4-AA04-4861-91AA-98713E5EDB1C}"/>
              </a:ext>
            </a:extLst>
          </p:cNvPr>
          <p:cNvSpPr txBox="1"/>
          <p:nvPr/>
        </p:nvSpPr>
        <p:spPr>
          <a:xfrm>
            <a:off x="4191000" y="141514"/>
            <a:ext cx="3755571" cy="584775"/>
          </a:xfrm>
          <a:prstGeom prst="rect">
            <a:avLst/>
          </a:prstGeom>
          <a:noFill/>
        </p:spPr>
        <p:txBody>
          <a:bodyPr wrap="square" rtlCol="0">
            <a:spAutoFit/>
          </a:bodyPr>
          <a:lstStyle/>
          <a:p>
            <a:r>
              <a:rPr lang="en-US" sz="3200" b="1" dirty="0">
                <a:solidFill>
                  <a:schemeClr val="accent2">
                    <a:lumMod val="50000"/>
                  </a:schemeClr>
                </a:solidFill>
                <a:latin typeface="Arial" panose="020B0604020202020204" pitchFamily="34" charset="0"/>
                <a:cs typeface="Arial" panose="020B0604020202020204" pitchFamily="34" charset="0"/>
              </a:rPr>
              <a:t>Sample answer. </a:t>
            </a:r>
          </a:p>
        </p:txBody>
      </p:sp>
      <p:sp>
        <p:nvSpPr>
          <p:cNvPr id="9" name="Hộp Văn bản 8">
            <a:extLst>
              <a:ext uri="{FF2B5EF4-FFF2-40B4-BE49-F238E27FC236}">
                <a16:creationId xmlns:a16="http://schemas.microsoft.com/office/drawing/2014/main" id="{5EF9F4B0-2AF4-4B44-97EE-15C8852FAA88}"/>
              </a:ext>
            </a:extLst>
          </p:cNvPr>
          <p:cNvSpPr txBox="1"/>
          <p:nvPr/>
        </p:nvSpPr>
        <p:spPr>
          <a:xfrm>
            <a:off x="805543" y="1208315"/>
            <a:ext cx="4452257" cy="584775"/>
          </a:xfrm>
          <a:prstGeom prst="rect">
            <a:avLst/>
          </a:prstGeom>
          <a:noFill/>
        </p:spPr>
        <p:txBody>
          <a:bodyPr wrap="square" rtlCol="0">
            <a:spAutoFit/>
          </a:bodyPr>
          <a:lstStyle/>
          <a:p>
            <a:r>
              <a:rPr lang="en-US" sz="3200" b="1" dirty="0">
                <a:solidFill>
                  <a:schemeClr val="accent2">
                    <a:lumMod val="50000"/>
                  </a:schemeClr>
                </a:solidFill>
                <a:latin typeface="Arial" panose="020B0604020202020204" pitchFamily="34" charset="0"/>
                <a:cs typeface="Arial" panose="020B0604020202020204" pitchFamily="34" charset="0"/>
              </a:rPr>
              <a:t>Vietnamese places</a:t>
            </a:r>
          </a:p>
        </p:txBody>
      </p:sp>
      <p:pic>
        <p:nvPicPr>
          <p:cNvPr id="4" name="Hình ảnh 3">
            <a:extLst>
              <a:ext uri="{FF2B5EF4-FFF2-40B4-BE49-F238E27FC236}">
                <a16:creationId xmlns:a16="http://schemas.microsoft.com/office/drawing/2014/main" id="{02D8A4C1-7085-49FF-92A1-9C4BC49555E3}"/>
              </a:ext>
            </a:extLst>
          </p:cNvPr>
          <p:cNvPicPr>
            <a:picLocks noChangeAspect="1"/>
          </p:cNvPicPr>
          <p:nvPr/>
        </p:nvPicPr>
        <p:blipFill>
          <a:blip r:embed="rId2"/>
          <a:stretch>
            <a:fillRect/>
          </a:stretch>
        </p:blipFill>
        <p:spPr>
          <a:xfrm>
            <a:off x="6258605" y="830715"/>
            <a:ext cx="5676511" cy="5733371"/>
          </a:xfrm>
          <a:prstGeom prst="rect">
            <a:avLst/>
          </a:prstGeom>
        </p:spPr>
      </p:pic>
      <p:sp>
        <p:nvSpPr>
          <p:cNvPr id="11" name="Hộp Văn bản 10">
            <a:extLst>
              <a:ext uri="{FF2B5EF4-FFF2-40B4-BE49-F238E27FC236}">
                <a16:creationId xmlns:a16="http://schemas.microsoft.com/office/drawing/2014/main" id="{F02C8CFF-5066-43A3-A938-46643AEB782D}"/>
              </a:ext>
            </a:extLst>
          </p:cNvPr>
          <p:cNvSpPr txBox="1"/>
          <p:nvPr/>
        </p:nvSpPr>
        <p:spPr>
          <a:xfrm>
            <a:off x="370115" y="2004534"/>
            <a:ext cx="5442856" cy="3416320"/>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An:</a:t>
            </a:r>
            <a:r>
              <a:rPr lang="en-US" sz="2400" dirty="0">
                <a:latin typeface="Arial" panose="020B0604020202020204" pitchFamily="34" charset="0"/>
                <a:cs typeface="Arial" panose="020B0604020202020204" pitchFamily="34" charset="0"/>
              </a:rPr>
              <a:t> What are some beautiful places in Vietnam?</a:t>
            </a:r>
          </a:p>
          <a:p>
            <a:endParaRPr lang="en-US" sz="2400" dirty="0">
              <a:latin typeface="Arial" panose="020B0604020202020204" pitchFamily="34" charset="0"/>
              <a:cs typeface="Arial" panose="020B0604020202020204" pitchFamily="34" charset="0"/>
            </a:endParaRPr>
          </a:p>
          <a:p>
            <a:pPr algn="just"/>
            <a:r>
              <a:rPr lang="en-US" sz="2400" b="1" dirty="0" err="1">
                <a:latin typeface="Arial" panose="020B0604020202020204" pitchFamily="34" charset="0"/>
                <a:cs typeface="Arial" panose="020B0604020202020204" pitchFamily="34" charset="0"/>
              </a:rPr>
              <a:t>Binh</a:t>
            </a:r>
            <a:r>
              <a:rPr lang="en-US" sz="2400" b="1"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Ha Long Bay is famous for its </a:t>
            </a:r>
            <a:r>
              <a:rPr lang="en-US" sz="2400" b="1" dirty="0">
                <a:solidFill>
                  <a:srgbClr val="FF0000"/>
                </a:solidFill>
                <a:latin typeface="Arial" panose="020B0604020202020204" pitchFamily="34" charset="0"/>
                <a:cs typeface="Arial" panose="020B0604020202020204" pitchFamily="34" charset="0"/>
              </a:rPr>
              <a:t>stunning</a:t>
            </a:r>
            <a:r>
              <a:rPr lang="en-US" sz="2400" dirty="0">
                <a:latin typeface="Arial" panose="020B0604020202020204" pitchFamily="34" charset="0"/>
                <a:cs typeface="Arial" panose="020B0604020202020204" pitchFamily="34" charset="0"/>
              </a:rPr>
              <a:t> limestone islands. Hoi An Ancient Town is known for its </a:t>
            </a:r>
            <a:r>
              <a:rPr lang="en-US" sz="2400" b="1" dirty="0">
                <a:solidFill>
                  <a:srgbClr val="FF0000"/>
                </a:solidFill>
                <a:latin typeface="Arial" panose="020B0604020202020204" pitchFamily="34" charset="0"/>
                <a:cs typeface="Arial" panose="020B0604020202020204" pitchFamily="34" charset="0"/>
              </a:rPr>
              <a:t>charming</a:t>
            </a:r>
            <a:r>
              <a:rPr lang="en-US" sz="2400" dirty="0">
                <a:latin typeface="Arial" panose="020B0604020202020204" pitchFamily="34" charset="0"/>
                <a:cs typeface="Arial" panose="020B0604020202020204" pitchFamily="34" charset="0"/>
              </a:rPr>
              <a:t> lantern-lit streets. The Mekong Delta is a </a:t>
            </a:r>
            <a:r>
              <a:rPr lang="en-US" sz="2400" b="1" dirty="0">
                <a:solidFill>
                  <a:srgbClr val="FF0000"/>
                </a:solidFill>
                <a:latin typeface="Arial" panose="020B0604020202020204" pitchFamily="34" charset="0"/>
                <a:cs typeface="Arial" panose="020B0604020202020204" pitchFamily="34" charset="0"/>
              </a:rPr>
              <a:t>picturesque</a:t>
            </a:r>
            <a:r>
              <a:rPr lang="en-US" sz="2400" dirty="0">
                <a:latin typeface="Arial" panose="020B0604020202020204" pitchFamily="34" charset="0"/>
                <a:cs typeface="Arial" panose="020B0604020202020204" pitchFamily="34" charset="0"/>
              </a:rPr>
              <a:t> region with lush greenery and winding rivers.</a:t>
            </a:r>
          </a:p>
        </p:txBody>
      </p:sp>
    </p:spTree>
    <p:extLst>
      <p:ext uri="{BB962C8B-B14F-4D97-AF65-F5344CB8AC3E}">
        <p14:creationId xmlns:p14="http://schemas.microsoft.com/office/powerpoint/2010/main" val="421107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9894F982-D44B-4FC4-862F-5BAE5FCAF9D2}"/>
              </a:ext>
            </a:extLst>
          </p:cNvPr>
          <p:cNvPicPr>
            <a:picLocks noChangeAspect="1"/>
          </p:cNvPicPr>
          <p:nvPr/>
        </p:nvPicPr>
        <p:blipFill>
          <a:blip r:embed="rId2"/>
          <a:stretch>
            <a:fillRect/>
          </a:stretch>
        </p:blipFill>
        <p:spPr>
          <a:xfrm>
            <a:off x="1534885" y="1212397"/>
            <a:ext cx="9296400" cy="5238750"/>
          </a:xfrm>
          <a:prstGeom prst="rect">
            <a:avLst/>
          </a:prstGeom>
        </p:spPr>
      </p:pic>
      <p:sp>
        <p:nvSpPr>
          <p:cNvPr id="6" name="Hộp Văn bản 5">
            <a:extLst>
              <a:ext uri="{FF2B5EF4-FFF2-40B4-BE49-F238E27FC236}">
                <a16:creationId xmlns:a16="http://schemas.microsoft.com/office/drawing/2014/main" id="{45B7827B-5E27-4174-9835-9470B6D33C41}"/>
              </a:ext>
            </a:extLst>
          </p:cNvPr>
          <p:cNvSpPr txBox="1"/>
          <p:nvPr/>
        </p:nvSpPr>
        <p:spPr>
          <a:xfrm>
            <a:off x="2427513" y="653142"/>
            <a:ext cx="7957457" cy="461665"/>
          </a:xfrm>
          <a:prstGeom prst="rect">
            <a:avLst/>
          </a:prstGeom>
          <a:noFill/>
        </p:spPr>
        <p:txBody>
          <a:bodyPr wrap="square" rtlCol="0">
            <a:spAutoFit/>
          </a:bodyPr>
          <a:lstStyle/>
          <a:p>
            <a:r>
              <a:rPr lang="en-US" sz="2400" b="1" dirty="0">
                <a:solidFill>
                  <a:schemeClr val="accent2">
                    <a:lumMod val="50000"/>
                  </a:schemeClr>
                </a:solidFill>
                <a:latin typeface="Arial" panose="020B0604020202020204" pitchFamily="34" charset="0"/>
                <a:cs typeface="Arial" panose="020B0604020202020204" pitchFamily="34" charset="0"/>
              </a:rPr>
              <a:t>Open the box and changes into the reported speech. </a:t>
            </a:r>
          </a:p>
        </p:txBody>
      </p:sp>
    </p:spTree>
    <p:extLst>
      <p:ext uri="{BB962C8B-B14F-4D97-AF65-F5344CB8AC3E}">
        <p14:creationId xmlns:p14="http://schemas.microsoft.com/office/powerpoint/2010/main" val="3086942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26F336AF-B19B-4238-9A8D-FDE2CD722BF1}"/>
              </a:ext>
            </a:extLst>
          </p:cNvPr>
          <p:cNvSpPr txBox="1"/>
          <p:nvPr/>
        </p:nvSpPr>
        <p:spPr>
          <a:xfrm>
            <a:off x="1382484" y="656551"/>
            <a:ext cx="9394371" cy="830997"/>
          </a:xfrm>
          <a:prstGeom prst="rect">
            <a:avLst/>
          </a:prstGeom>
          <a:noFill/>
        </p:spPr>
        <p:txBody>
          <a:bodyPr wrap="square">
            <a:spAutoFit/>
          </a:bodyPr>
          <a:lstStyle/>
          <a:p>
            <a:pPr algn="just"/>
            <a:r>
              <a:rPr lang="en-US" sz="2400" b="1" dirty="0">
                <a:solidFill>
                  <a:schemeClr val="accent2">
                    <a:lumMod val="50000"/>
                  </a:schemeClr>
                </a:solidFill>
                <a:latin typeface="Arial" panose="020B0604020202020204" pitchFamily="34" charset="0"/>
                <a:cs typeface="Arial" panose="020B0604020202020204" pitchFamily="34" charset="0"/>
              </a:rPr>
              <a:t>b. Complete the table with your favorite ideas, then use descriptive language to make your ideas more interesting.</a:t>
            </a:r>
          </a:p>
        </p:txBody>
      </p:sp>
      <p:pic>
        <p:nvPicPr>
          <p:cNvPr id="7" name="Picture 1">
            <a:extLst>
              <a:ext uri="{FF2B5EF4-FFF2-40B4-BE49-F238E27FC236}">
                <a16:creationId xmlns:a16="http://schemas.microsoft.com/office/drawing/2014/main" id="{BCBC3A5B-99AE-4FE2-B6C9-2B5FDFE4E6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39" y="1989379"/>
            <a:ext cx="11789822" cy="3279308"/>
          </a:xfrm>
          <a:prstGeom prst="rect">
            <a:avLst/>
          </a:prstGeom>
        </p:spPr>
      </p:pic>
    </p:spTree>
    <p:extLst>
      <p:ext uri="{BB962C8B-B14F-4D97-AF65-F5344CB8AC3E}">
        <p14:creationId xmlns:p14="http://schemas.microsoft.com/office/powerpoint/2010/main" val="183944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D84E82D6-AA4F-444A-B648-27BA16DC70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3251" y="234139"/>
            <a:ext cx="3173361" cy="691741"/>
          </a:xfrm>
          <a:prstGeom prst="rect">
            <a:avLst/>
          </a:prstGeom>
          <a:ln>
            <a:noFill/>
          </a:ln>
          <a:effectLst>
            <a:softEdge rad="112500"/>
          </a:effectLst>
        </p:spPr>
      </p:pic>
      <p:pic>
        <p:nvPicPr>
          <p:cNvPr id="3" name="Picture 8">
            <a:extLst>
              <a:ext uri="{FF2B5EF4-FFF2-40B4-BE49-F238E27FC236}">
                <a16:creationId xmlns:a16="http://schemas.microsoft.com/office/drawing/2014/main" id="{CE4E2EC9-F271-4845-9069-3EC140AA07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527" y="2865655"/>
            <a:ext cx="10140951" cy="3575387"/>
          </a:xfrm>
          <a:prstGeom prst="rect">
            <a:avLst/>
          </a:prstGeom>
          <a:ln>
            <a:noFill/>
          </a:ln>
          <a:effectLst>
            <a:softEdge rad="112500"/>
          </a:effectLst>
        </p:spPr>
      </p:pic>
      <p:sp>
        <p:nvSpPr>
          <p:cNvPr id="4" name="TextBox 2">
            <a:extLst>
              <a:ext uri="{FF2B5EF4-FFF2-40B4-BE49-F238E27FC236}">
                <a16:creationId xmlns:a16="http://schemas.microsoft.com/office/drawing/2014/main" id="{B1E534A2-60D8-4DB3-9B38-3263A7B06A2A}"/>
              </a:ext>
            </a:extLst>
          </p:cNvPr>
          <p:cNvSpPr txBox="1"/>
          <p:nvPr/>
        </p:nvSpPr>
        <p:spPr>
          <a:xfrm>
            <a:off x="253890" y="1263338"/>
            <a:ext cx="11655081" cy="1384995"/>
          </a:xfrm>
          <a:prstGeom prst="rect">
            <a:avLst/>
          </a:prstGeom>
          <a:noFill/>
        </p:spPr>
        <p:txBody>
          <a:bodyPr wrap="square">
            <a:spAutoFit/>
          </a:bodyPr>
          <a:lstStyle/>
          <a:p>
            <a:pPr algn="just"/>
            <a:r>
              <a:rPr lang="en-US" sz="2800" b="1" dirty="0">
                <a:solidFill>
                  <a:schemeClr val="accent2">
                    <a:lumMod val="50000"/>
                  </a:schemeClr>
                </a:solidFill>
                <a:effectLst/>
                <a:latin typeface="Arial" panose="020B0604020202020204" pitchFamily="34" charset="0"/>
                <a:cs typeface="Arial" panose="020B0604020202020204" pitchFamily="34" charset="0"/>
              </a:rPr>
              <a:t>Now, write a short travel guide for the destinations you discussed in Speaking. Use the Writing Skill box, the reading model, and your speaking notes to help you. Write 100 to 120 words.</a:t>
            </a:r>
          </a:p>
        </p:txBody>
      </p:sp>
    </p:spTree>
    <p:extLst>
      <p:ext uri="{BB962C8B-B14F-4D97-AF65-F5344CB8AC3E}">
        <p14:creationId xmlns:p14="http://schemas.microsoft.com/office/powerpoint/2010/main" val="240072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Hình ảnh 2" descr="Ảnh có chứa bức vẽ, hình vẽ, minh họa, tác phẩm nghệ thuật&#10;&#10;Mô tả được tạo tự động">
            <a:extLst>
              <a:ext uri="{FF2B5EF4-FFF2-40B4-BE49-F238E27FC236}">
                <a16:creationId xmlns:a16="http://schemas.microsoft.com/office/drawing/2014/main" id="{802F3EE8-DB78-4883-969F-42FE5A3393E6}"/>
              </a:ext>
            </a:extLst>
          </p:cNvPr>
          <p:cNvPicPr>
            <a:picLocks noChangeAspect="1"/>
          </p:cNvPicPr>
          <p:nvPr/>
        </p:nvPicPr>
        <p:blipFill>
          <a:blip r:embed="rId2"/>
          <a:srcRect t="2192"/>
          <a:stretch/>
        </p:blipFill>
        <p:spPr>
          <a:xfrm>
            <a:off x="20" y="1282"/>
            <a:ext cx="12191980" cy="6856718"/>
          </a:xfrm>
          <a:prstGeom prst="rect">
            <a:avLst/>
          </a:prstGeom>
        </p:spPr>
      </p:pic>
      <p:sp>
        <p:nvSpPr>
          <p:cNvPr id="5" name="TextBox 20">
            <a:extLst>
              <a:ext uri="{FF2B5EF4-FFF2-40B4-BE49-F238E27FC236}">
                <a16:creationId xmlns:a16="http://schemas.microsoft.com/office/drawing/2014/main" id="{F2379C34-7F1A-411D-902C-EA4F87E135AF}"/>
              </a:ext>
            </a:extLst>
          </p:cNvPr>
          <p:cNvSpPr txBox="1"/>
          <p:nvPr/>
        </p:nvSpPr>
        <p:spPr>
          <a:xfrm>
            <a:off x="925285" y="1172492"/>
            <a:ext cx="10863943" cy="4832092"/>
          </a:xfrm>
          <a:prstGeom prst="rect">
            <a:avLst/>
          </a:prstGeom>
          <a:solidFill>
            <a:schemeClr val="tx1">
              <a:lumMod val="65000"/>
              <a:lumOff val="35000"/>
            </a:schemeClr>
          </a:solid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Vietnam</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is</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an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amazing</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country</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It</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has</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lots</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of</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incredible</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places</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and</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tasty</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food</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Here</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are</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the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top</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things</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to do in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Vietnam</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a:t>
            </a:r>
          </a:p>
          <a:p>
            <a:pPr algn="just"/>
            <a:r>
              <a:rPr lang="vi-VN" sz="2800" b="1" dirty="0" err="1">
                <a:solidFill>
                  <a:schemeClr val="bg1"/>
                </a:solidFill>
                <a:latin typeface="Arial" panose="020B0604020202020204" pitchFamily="34" charset="0"/>
                <a:ea typeface="Cambria Math" panose="02040503050406030204" pitchFamily="18" charset="0"/>
                <a:cs typeface="Arial" panose="020B0604020202020204" pitchFamily="34" charset="0"/>
              </a:rPr>
              <a:t>Explore</a:t>
            </a:r>
            <a:r>
              <a:rPr lang="vi-VN" sz="2800" b="1" dirty="0">
                <a:solidFill>
                  <a:schemeClr val="bg1"/>
                </a:solidFill>
                <a:latin typeface="Arial" panose="020B0604020202020204" pitchFamily="34" charset="0"/>
                <a:ea typeface="Cambria Math" panose="02040503050406030204" pitchFamily="18" charset="0"/>
                <a:cs typeface="Arial" panose="020B0604020202020204" pitchFamily="34" charset="0"/>
              </a:rPr>
              <a:t> Ho Chi Minh </a:t>
            </a:r>
            <a:r>
              <a:rPr lang="vi-VN" sz="2800" b="1" dirty="0" err="1">
                <a:solidFill>
                  <a:schemeClr val="bg1"/>
                </a:solidFill>
                <a:latin typeface="Arial" panose="020B0604020202020204" pitchFamily="34" charset="0"/>
                <a:ea typeface="Cambria Math" panose="02040503050406030204" pitchFamily="18" charset="0"/>
                <a:cs typeface="Arial" panose="020B0604020202020204" pitchFamily="34" charset="0"/>
              </a:rPr>
              <a:t>City</a:t>
            </a:r>
            <a:r>
              <a:rPr lang="vi-VN" sz="2800" b="1"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It's</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very</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exciting</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city</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You'll</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always</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hear</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the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sound</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of</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life</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around</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you</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You</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should</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visit</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old</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buildings</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and</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admire</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the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architecture</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You</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should</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also</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visit</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Landmark</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81 to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get</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view</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of</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the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whole</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city</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p>
          <a:p>
            <a:pPr algn="just"/>
            <a:r>
              <a:rPr lang="vi-VN" sz="2800" b="1" dirty="0" err="1">
                <a:solidFill>
                  <a:schemeClr val="bg1"/>
                </a:solidFill>
                <a:latin typeface="Arial" panose="020B0604020202020204" pitchFamily="34" charset="0"/>
                <a:ea typeface="Cambria Math" panose="02040503050406030204" pitchFamily="18" charset="0"/>
                <a:cs typeface="Arial" panose="020B0604020202020204" pitchFamily="34" charset="0"/>
              </a:rPr>
              <a:t>Take</a:t>
            </a:r>
            <a:r>
              <a:rPr lang="vi-VN" sz="2800" b="1" dirty="0">
                <a:solidFill>
                  <a:schemeClr val="bg1"/>
                </a:solidFill>
                <a:latin typeface="Arial" panose="020B0604020202020204" pitchFamily="34" charset="0"/>
                <a:ea typeface="Cambria Math" panose="02040503050406030204" pitchFamily="18" charset="0"/>
                <a:cs typeface="Arial" panose="020B0604020202020204" pitchFamily="34" charset="0"/>
              </a:rPr>
              <a:t> a </a:t>
            </a:r>
            <a:r>
              <a:rPr lang="vi-VN" sz="2800" b="1" dirty="0" err="1">
                <a:solidFill>
                  <a:schemeClr val="bg1"/>
                </a:solidFill>
                <a:latin typeface="Arial" panose="020B0604020202020204" pitchFamily="34" charset="0"/>
                <a:ea typeface="Cambria Math" panose="02040503050406030204" pitchFamily="18" charset="0"/>
                <a:cs typeface="Arial" panose="020B0604020202020204" pitchFamily="34" charset="0"/>
              </a:rPr>
              <a:t>boat</a:t>
            </a:r>
            <a:r>
              <a:rPr lang="vi-VN" sz="2800" b="1"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b="1" dirty="0" err="1">
                <a:solidFill>
                  <a:schemeClr val="bg1"/>
                </a:solidFill>
                <a:latin typeface="Arial" panose="020B0604020202020204" pitchFamily="34" charset="0"/>
                <a:ea typeface="Cambria Math" panose="02040503050406030204" pitchFamily="18" charset="0"/>
                <a:cs typeface="Arial" panose="020B0604020202020204" pitchFamily="34" charset="0"/>
              </a:rPr>
              <a:t>tour</a:t>
            </a:r>
            <a:r>
              <a:rPr lang="vi-VN" sz="2800" b="1"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b="1" dirty="0" err="1">
                <a:solidFill>
                  <a:schemeClr val="bg1"/>
                </a:solidFill>
                <a:latin typeface="Arial" panose="020B0604020202020204" pitchFamily="34" charset="0"/>
                <a:ea typeface="Cambria Math" panose="02040503050406030204" pitchFamily="18" charset="0"/>
                <a:cs typeface="Arial" panose="020B0604020202020204" pitchFamily="34" charset="0"/>
              </a:rPr>
              <a:t>of</a:t>
            </a:r>
            <a:r>
              <a:rPr lang="vi-VN" sz="2800" b="1" dirty="0">
                <a:solidFill>
                  <a:schemeClr val="bg1"/>
                </a:solidFill>
                <a:latin typeface="Arial" panose="020B0604020202020204" pitchFamily="34" charset="0"/>
                <a:ea typeface="Cambria Math" panose="02040503050406030204" pitchFamily="18" charset="0"/>
                <a:cs typeface="Arial" panose="020B0604020202020204" pitchFamily="34" charset="0"/>
              </a:rPr>
              <a:t> Hạ Long Bay.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It's</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very</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scenic</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place</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with</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lots</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of</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incredible</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caves</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and</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mountains</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a:t>
            </a:r>
          </a:p>
          <a:p>
            <a:pPr algn="just"/>
            <a:r>
              <a:rPr lang="vi-VN" sz="2800" b="1" dirty="0" err="1">
                <a:solidFill>
                  <a:schemeClr val="bg1"/>
                </a:solidFill>
                <a:latin typeface="Arial" panose="020B0604020202020204" pitchFamily="34" charset="0"/>
                <a:ea typeface="Cambria Math" panose="02040503050406030204" pitchFamily="18" charset="0"/>
                <a:cs typeface="Arial" panose="020B0604020202020204" pitchFamily="34" charset="0"/>
              </a:rPr>
              <a:t>Try</a:t>
            </a:r>
            <a:r>
              <a:rPr lang="vi-VN" sz="2800" b="1"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b="1" dirty="0" err="1">
                <a:solidFill>
                  <a:schemeClr val="bg1"/>
                </a:solidFill>
                <a:latin typeface="Arial" panose="020B0604020202020204" pitchFamily="34" charset="0"/>
                <a:ea typeface="Cambria Math" panose="02040503050406030204" pitchFamily="18" charset="0"/>
                <a:cs typeface="Arial" panose="020B0604020202020204" pitchFamily="34" charset="0"/>
              </a:rPr>
              <a:t>Vietnamese</a:t>
            </a:r>
            <a:r>
              <a:rPr lang="vi-VN" sz="2800" b="1"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b="1" dirty="0" err="1">
                <a:solidFill>
                  <a:schemeClr val="bg1"/>
                </a:solidFill>
                <a:latin typeface="Arial" panose="020B0604020202020204" pitchFamily="34" charset="0"/>
                <a:ea typeface="Cambria Math" panose="02040503050406030204" pitchFamily="18" charset="0"/>
                <a:cs typeface="Arial" panose="020B0604020202020204" pitchFamily="34" charset="0"/>
              </a:rPr>
              <a:t>food</a:t>
            </a:r>
            <a:r>
              <a:rPr lang="vi-VN" sz="2800" b="1"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Vietnamese</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food</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is</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very</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tasty</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and</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healthy</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You</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should</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try</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i="1" dirty="0">
                <a:solidFill>
                  <a:schemeClr val="bg1"/>
                </a:solidFill>
                <a:latin typeface="Arial" panose="020B0604020202020204" pitchFamily="34" charset="0"/>
                <a:ea typeface="Cambria Math" panose="02040503050406030204" pitchFamily="18" charset="0"/>
                <a:cs typeface="Arial" panose="020B0604020202020204" pitchFamily="34" charset="0"/>
              </a:rPr>
              <a:t>bún thịt </a:t>
            </a:r>
            <a:r>
              <a:rPr lang="vi-VN" sz="2800" i="1" dirty="0" err="1">
                <a:solidFill>
                  <a:schemeClr val="bg1"/>
                </a:solidFill>
                <a:latin typeface="Arial" panose="020B0604020202020204" pitchFamily="34" charset="0"/>
                <a:ea typeface="Cambria Math" panose="02040503050406030204" pitchFamily="18" charset="0"/>
                <a:cs typeface="Arial" panose="020B0604020202020204" pitchFamily="34" charset="0"/>
              </a:rPr>
              <a:t>nướng</a:t>
            </a:r>
            <a:r>
              <a:rPr lang="vi-VN" sz="2800" i="1" dirty="0">
                <a:solidFill>
                  <a:schemeClr val="bg1"/>
                </a:solidFill>
                <a:latin typeface="Arial" panose="020B0604020202020204" pitchFamily="34" charset="0"/>
                <a:ea typeface="Cambria Math" panose="02040503050406030204" pitchFamily="18" charset="0"/>
                <a:cs typeface="Arial" panose="020B0604020202020204" pitchFamily="34" charset="0"/>
              </a:rPr>
              <a:t>, mì quảng, cà phê sữa đá</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dirty="0" err="1">
                <a:solidFill>
                  <a:schemeClr val="bg1"/>
                </a:solidFill>
                <a:latin typeface="Arial" panose="020B0604020202020204" pitchFamily="34" charset="0"/>
                <a:ea typeface="Cambria Math" panose="02040503050406030204" pitchFamily="18" charset="0"/>
                <a:cs typeface="Arial" panose="020B0604020202020204" pitchFamily="34" charset="0"/>
              </a:rPr>
              <a:t>and</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r>
              <a:rPr lang="vi-VN" sz="2800" i="1" dirty="0" err="1">
                <a:solidFill>
                  <a:schemeClr val="bg1"/>
                </a:solidFill>
                <a:latin typeface="Arial" panose="020B0604020202020204" pitchFamily="34" charset="0"/>
                <a:ea typeface="Cambria Math" panose="02040503050406030204" pitchFamily="18" charset="0"/>
                <a:cs typeface="Arial" panose="020B0604020202020204" pitchFamily="34" charset="0"/>
              </a:rPr>
              <a:t>nước</a:t>
            </a:r>
            <a:r>
              <a:rPr lang="vi-VN" sz="2800" i="1" dirty="0">
                <a:solidFill>
                  <a:schemeClr val="bg1"/>
                </a:solidFill>
                <a:latin typeface="Arial" panose="020B0604020202020204" pitchFamily="34" charset="0"/>
                <a:ea typeface="Cambria Math" panose="02040503050406030204" pitchFamily="18" charset="0"/>
                <a:cs typeface="Arial" panose="020B0604020202020204" pitchFamily="34" charset="0"/>
              </a:rPr>
              <a:t> mía</a:t>
            </a:r>
            <a:r>
              <a:rPr lang="vi-VN" sz="2800" dirty="0">
                <a:solidFill>
                  <a:schemeClr val="bg1"/>
                </a:solidFill>
                <a:latin typeface="Arial" panose="020B0604020202020204" pitchFamily="34" charset="0"/>
                <a:ea typeface="Cambria Math" panose="02040503050406030204" pitchFamily="18" charset="0"/>
                <a:cs typeface="Arial" panose="020B0604020202020204" pitchFamily="34" charset="0"/>
              </a:rPr>
              <a:t>. </a:t>
            </a:r>
          </a:p>
        </p:txBody>
      </p:sp>
      <p:sp>
        <p:nvSpPr>
          <p:cNvPr id="6" name="Hộp Văn bản 5">
            <a:extLst>
              <a:ext uri="{FF2B5EF4-FFF2-40B4-BE49-F238E27FC236}">
                <a16:creationId xmlns:a16="http://schemas.microsoft.com/office/drawing/2014/main" id="{B549745A-FEA1-4E73-8A10-F30E6396D279}"/>
              </a:ext>
            </a:extLst>
          </p:cNvPr>
          <p:cNvSpPr txBox="1"/>
          <p:nvPr/>
        </p:nvSpPr>
        <p:spPr>
          <a:xfrm>
            <a:off x="4615542" y="457199"/>
            <a:ext cx="2971800" cy="523220"/>
          </a:xfrm>
          <a:prstGeom prst="rect">
            <a:avLst/>
          </a:prstGeom>
          <a:noFill/>
        </p:spPr>
        <p:txBody>
          <a:bodyPr wrap="square" rtlCol="0">
            <a:spAutoFit/>
          </a:bodyPr>
          <a:lstStyle/>
          <a:p>
            <a:r>
              <a:rPr lang="en-US" sz="2800" dirty="0">
                <a:highlight>
                  <a:srgbClr val="FFFF00"/>
                </a:highlight>
                <a:latin typeface="Arial" panose="020B0604020202020204" pitchFamily="34" charset="0"/>
                <a:cs typeface="Arial" panose="020B0604020202020204" pitchFamily="34" charset="0"/>
              </a:rPr>
              <a:t>Sample answer</a:t>
            </a:r>
          </a:p>
        </p:txBody>
      </p:sp>
    </p:spTree>
    <p:extLst>
      <p:ext uri="{BB962C8B-B14F-4D97-AF65-F5344CB8AC3E}">
        <p14:creationId xmlns:p14="http://schemas.microsoft.com/office/powerpoint/2010/main" val="141609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1949" y="1257464"/>
            <a:ext cx="11163301" cy="5017263"/>
            <a:chOff x="70954" y="91439"/>
            <a:chExt cx="12137736" cy="6711697"/>
          </a:xfrm>
        </p:grpSpPr>
        <p:sp>
          <p:nvSpPr>
            <p:cNvPr id="16" name="Google Shape;906;p36"/>
            <p:cNvSpPr/>
            <p:nvPr/>
          </p:nvSpPr>
          <p:spPr>
            <a:xfrm>
              <a:off x="5486400" y="109728"/>
              <a:ext cx="6675120" cy="6693408"/>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B8A576">
                <a:alpha val="70000"/>
              </a:srgbClr>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17" name="Google Shape;906;p36"/>
            <p:cNvSpPr/>
            <p:nvPr/>
          </p:nvSpPr>
          <p:spPr>
            <a:xfrm>
              <a:off x="143020" y="108368"/>
              <a:ext cx="6675120" cy="6693408"/>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B8A576">
                <a:alpha val="70000"/>
              </a:srgbClr>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18" name="Google Shape;907;p36"/>
            <p:cNvSpPr/>
            <p:nvPr/>
          </p:nvSpPr>
          <p:spPr>
            <a:xfrm>
              <a:off x="5533570" y="117512"/>
              <a:ext cx="6675120" cy="6675120"/>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rgbClr val="F3EEE3"/>
            </a:solidFill>
            <a:ln>
              <a:noFill/>
            </a:ln>
          </p:spPr>
          <p:txBody>
            <a:bodyPr spcFirstLastPara="1" wrap="square" lIns="91425" tIns="91425" rIns="91425" bIns="91425" anchor="t" anchorCtr="0">
              <a:noAutofit/>
            </a:bodyPr>
            <a:lstStyle/>
            <a:p>
              <a:pPr algn="ctr" defTabSz="914446"/>
              <a:endParaRPr lang="en-US" sz="3600" dirty="0">
                <a:solidFill>
                  <a:srgbClr val="C82600"/>
                </a:solidFill>
                <a:latin typeface="HL Brush 1BK" pitchFamily="2" charset="0"/>
              </a:endParaRPr>
            </a:p>
          </p:txBody>
        </p:sp>
        <p:sp>
          <p:nvSpPr>
            <p:cNvPr id="19" name="Google Shape;907;p36"/>
            <p:cNvSpPr/>
            <p:nvPr/>
          </p:nvSpPr>
          <p:spPr>
            <a:xfrm>
              <a:off x="70954" y="126656"/>
              <a:ext cx="6675120" cy="6675120"/>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rgbClr val="F3EEE3"/>
            </a:solidFill>
            <a:ln>
              <a:noFill/>
            </a:ln>
          </p:spPr>
          <p:txBody>
            <a:bodyPr spcFirstLastPara="1" wrap="square" lIns="91425" tIns="91425" rIns="91425" bIns="91425" anchor="t" anchorCtr="0">
              <a:noAutofit/>
            </a:bodyPr>
            <a:lstStyle/>
            <a:p>
              <a:pPr algn="ctr" defTabSz="914446"/>
              <a:endParaRPr lang="en-US" sz="3600" dirty="0">
                <a:solidFill>
                  <a:srgbClr val="C82600"/>
                </a:solidFill>
                <a:latin typeface="HL Brush 1BK" pitchFamily="2" charset="0"/>
              </a:endParaRPr>
            </a:p>
          </p:txBody>
        </p:sp>
        <p:sp>
          <p:nvSpPr>
            <p:cNvPr id="21" name="Google Shape;910;p36"/>
            <p:cNvSpPr/>
            <p:nvPr/>
          </p:nvSpPr>
          <p:spPr>
            <a:xfrm>
              <a:off x="731520" y="59436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2" name="Google Shape;912;p36"/>
            <p:cNvSpPr/>
            <p:nvPr/>
          </p:nvSpPr>
          <p:spPr>
            <a:xfrm>
              <a:off x="731520" y="114300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3" name="Google Shape;914;p36"/>
            <p:cNvSpPr/>
            <p:nvPr/>
          </p:nvSpPr>
          <p:spPr>
            <a:xfrm>
              <a:off x="731520" y="169164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5" name="Google Shape;918;p36"/>
            <p:cNvSpPr/>
            <p:nvPr/>
          </p:nvSpPr>
          <p:spPr>
            <a:xfrm>
              <a:off x="731520" y="278892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6" name="Google Shape;921;p36"/>
            <p:cNvSpPr/>
            <p:nvPr/>
          </p:nvSpPr>
          <p:spPr>
            <a:xfrm>
              <a:off x="731520" y="333756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7" name="Google Shape;923;p36"/>
            <p:cNvSpPr/>
            <p:nvPr/>
          </p:nvSpPr>
          <p:spPr>
            <a:xfrm>
              <a:off x="731520" y="388620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8" name="Google Shape;925;p36"/>
            <p:cNvSpPr/>
            <p:nvPr/>
          </p:nvSpPr>
          <p:spPr>
            <a:xfrm>
              <a:off x="731520" y="443484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9" name="Google Shape;914;p36"/>
            <p:cNvSpPr/>
            <p:nvPr/>
          </p:nvSpPr>
          <p:spPr>
            <a:xfrm>
              <a:off x="731520" y="224028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30" name="Google Shape;914;p36"/>
            <p:cNvSpPr/>
            <p:nvPr/>
          </p:nvSpPr>
          <p:spPr>
            <a:xfrm>
              <a:off x="731520" y="498348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31" name="Google Shape;914;p36"/>
            <p:cNvSpPr/>
            <p:nvPr/>
          </p:nvSpPr>
          <p:spPr>
            <a:xfrm>
              <a:off x="731520" y="553212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32" name="Google Shape;914;p36"/>
            <p:cNvSpPr/>
            <p:nvPr/>
          </p:nvSpPr>
          <p:spPr>
            <a:xfrm>
              <a:off x="731520" y="608076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34" name="Google Shape;914;p36"/>
            <p:cNvSpPr/>
            <p:nvPr/>
          </p:nvSpPr>
          <p:spPr>
            <a:xfrm>
              <a:off x="731520" y="662940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35" name="Google Shape;910;p36"/>
            <p:cNvSpPr/>
            <p:nvPr/>
          </p:nvSpPr>
          <p:spPr>
            <a:xfrm rot="5400000">
              <a:off x="-1966284" y="3419855"/>
              <a:ext cx="6675120" cy="18288"/>
            </a:xfrm>
            <a:custGeom>
              <a:avLst/>
              <a:gdLst/>
              <a:ahLst/>
              <a:cxnLst/>
              <a:rect l="l" t="t" r="r" b="b"/>
              <a:pathLst>
                <a:path w="102537" h="453" extrusionOk="0">
                  <a:moveTo>
                    <a:pt x="0" y="0"/>
                  </a:moveTo>
                  <a:lnTo>
                    <a:pt x="0" y="453"/>
                  </a:lnTo>
                  <a:lnTo>
                    <a:pt x="102537" y="453"/>
                  </a:lnTo>
                  <a:lnTo>
                    <a:pt x="102537" y="0"/>
                  </a:lnTo>
                  <a:close/>
                </a:path>
              </a:pathLst>
            </a:custGeom>
            <a:solidFill>
              <a:srgbClr val="C00000"/>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grpSp>
      <p:sp>
        <p:nvSpPr>
          <p:cNvPr id="36" name="Rectangle 35"/>
          <p:cNvSpPr/>
          <p:nvPr/>
        </p:nvSpPr>
        <p:spPr>
          <a:xfrm>
            <a:off x="1343075" y="1014239"/>
            <a:ext cx="10585248" cy="2062103"/>
          </a:xfrm>
          <a:prstGeom prst="rect">
            <a:avLst/>
          </a:prstGeom>
        </p:spPr>
        <p:txBody>
          <a:bodyPr wrap="square">
            <a:spAutoFit/>
          </a:bodyPr>
          <a:lstStyle/>
          <a:p>
            <a:pPr algn="ctr" defTabSz="914446"/>
            <a:r>
              <a:rPr lang="en-US" sz="3600" b="1" i="1" u="sng" dirty="0">
                <a:solidFill>
                  <a:prstClr val="black"/>
                </a:solidFill>
                <a:latin typeface="Constantia" panose="02030602050306030303" pitchFamily="18" charset="0"/>
                <a:sym typeface="Wingdings" panose="05000000000000000000" pitchFamily="2" charset="2"/>
              </a:rPr>
              <a:t>Unit 4</a:t>
            </a:r>
            <a:endParaRPr lang="en-US" sz="3600" b="1" i="1" dirty="0">
              <a:solidFill>
                <a:prstClr val="black"/>
              </a:solidFill>
              <a:latin typeface="Constantia" panose="02030602050306030303" pitchFamily="18" charset="0"/>
              <a:sym typeface="Wingdings" panose="05000000000000000000" pitchFamily="2" charset="2"/>
            </a:endParaRPr>
          </a:p>
          <a:p>
            <a:pPr algn="ctr" defTabSz="914446"/>
            <a:r>
              <a:rPr lang="en-US" sz="2800" b="1" i="1" dirty="0">
                <a:solidFill>
                  <a:srgbClr val="C00000"/>
                </a:solidFill>
                <a:latin typeface="Constantia" panose="02030602050306030303" pitchFamily="18" charset="0"/>
                <a:sym typeface="Wingdings" panose="05000000000000000000" pitchFamily="2" charset="2"/>
              </a:rPr>
              <a:t>TOURISM</a:t>
            </a:r>
          </a:p>
          <a:p>
            <a:pPr defTabSz="914446"/>
            <a:r>
              <a:rPr lang="en-US" sz="2800" b="1" dirty="0">
                <a:solidFill>
                  <a:prstClr val="black"/>
                </a:solidFill>
                <a:latin typeface="Constantia" panose="02030602050306030303" pitchFamily="18" charset="0"/>
                <a:sym typeface="Wingdings" panose="05000000000000000000" pitchFamily="2" charset="2"/>
              </a:rPr>
              <a:t>     </a:t>
            </a:r>
            <a:r>
              <a:rPr lang="en-US" sz="2800" b="1" dirty="0">
                <a:solidFill>
                  <a:prstClr val="black"/>
                </a:solidFill>
                <a:latin typeface="Arial" panose="020B0604020202020204" pitchFamily="34" charset="0"/>
                <a:cs typeface="Arial" panose="020B0604020202020204" pitchFamily="34" charset="0"/>
                <a:sym typeface="Wingdings" panose="05000000000000000000" pitchFamily="2" charset="2"/>
              </a:rPr>
              <a:t>Lesson 8: Writing and Speaking</a:t>
            </a:r>
            <a:endParaRPr lang="en-US" sz="2800" b="1" i="1" dirty="0">
              <a:solidFill>
                <a:srgbClr val="C00000"/>
              </a:solidFill>
              <a:latin typeface="Arial" panose="020B0604020202020204" pitchFamily="34" charset="0"/>
              <a:cs typeface="Arial" panose="020B0604020202020204" pitchFamily="34" charset="0"/>
              <a:sym typeface="Wingdings" panose="05000000000000000000" pitchFamily="2" charset="2"/>
            </a:endParaRPr>
          </a:p>
          <a:p>
            <a:pPr defTabSz="914446"/>
            <a:endParaRPr lang="en-US" sz="3600" i="1" dirty="0">
              <a:solidFill>
                <a:prstClr val="black"/>
              </a:solidFill>
              <a:latin typeface="Constantia" panose="02030602050306030303" pitchFamily="18" charset="0"/>
              <a:sym typeface="Wingdings" panose="05000000000000000000" pitchFamily="2" charset="2"/>
            </a:endParaRPr>
          </a:p>
        </p:txBody>
      </p:sp>
      <p:sp>
        <p:nvSpPr>
          <p:cNvPr id="33" name="TextBox 32">
            <a:extLst>
              <a:ext uri="{FF2B5EF4-FFF2-40B4-BE49-F238E27FC236}">
                <a16:creationId xmlns:a16="http://schemas.microsoft.com/office/drawing/2014/main" id="{DAB606CD-D414-4AED-8110-41B39374CE1C}"/>
              </a:ext>
            </a:extLst>
          </p:cNvPr>
          <p:cNvSpPr txBox="1"/>
          <p:nvPr/>
        </p:nvSpPr>
        <p:spPr>
          <a:xfrm>
            <a:off x="-2774021" y="2204024"/>
            <a:ext cx="2645438" cy="830997"/>
          </a:xfrm>
          <a:prstGeom prst="rect">
            <a:avLst/>
          </a:prstGeom>
          <a:noFill/>
        </p:spPr>
        <p:txBody>
          <a:bodyPr wrap="square" rtlCol="0">
            <a:spAutoFit/>
          </a:bodyPr>
          <a:lstStyle/>
          <a:p>
            <a:pPr defTabSz="914446"/>
            <a:r>
              <a:rPr lang="en-US" sz="2400" b="1" dirty="0">
                <a:solidFill>
                  <a:prstClr val="black"/>
                </a:solidFill>
                <a:latin typeface="Contastia"/>
              </a:rPr>
              <a:t>   </a:t>
            </a:r>
            <a:r>
              <a:rPr lang="en-US" sz="2400" b="1" dirty="0" err="1">
                <a:solidFill>
                  <a:prstClr val="black"/>
                </a:solidFill>
                <a:latin typeface="Contastia"/>
              </a:rPr>
              <a:t>Ms</a:t>
            </a:r>
            <a:r>
              <a:rPr lang="en-US" sz="2400" b="1" dirty="0">
                <a:solidFill>
                  <a:prstClr val="black"/>
                </a:solidFill>
                <a:latin typeface="Contastia"/>
              </a:rPr>
              <a:t> </a:t>
            </a:r>
            <a:r>
              <a:rPr lang="en-US" sz="2400" b="1" dirty="0" err="1">
                <a:solidFill>
                  <a:prstClr val="black"/>
                </a:solidFill>
                <a:latin typeface="Contastia"/>
              </a:rPr>
              <a:t>Phương</a:t>
            </a:r>
            <a:r>
              <a:rPr lang="en-US" sz="2400" b="1" dirty="0">
                <a:solidFill>
                  <a:prstClr val="black"/>
                </a:solidFill>
                <a:latin typeface="Contastia"/>
              </a:rPr>
              <a:t> </a:t>
            </a:r>
          </a:p>
          <a:p>
            <a:pPr defTabSz="914446"/>
            <a:r>
              <a:rPr lang="en-US" sz="2400" b="1" dirty="0" err="1">
                <a:solidFill>
                  <a:prstClr val="black"/>
                </a:solidFill>
                <a:latin typeface="Contastia"/>
              </a:rPr>
              <a:t>Zalo</a:t>
            </a:r>
            <a:r>
              <a:rPr lang="en-US" sz="2400" b="1" dirty="0">
                <a:solidFill>
                  <a:prstClr val="black"/>
                </a:solidFill>
                <a:latin typeface="Contastia"/>
              </a:rPr>
              <a:t>: 0966765064</a:t>
            </a:r>
          </a:p>
        </p:txBody>
      </p:sp>
      <p:sp>
        <p:nvSpPr>
          <p:cNvPr id="37" name="Rectangle: Rounded Corners 3">
            <a:extLst>
              <a:ext uri="{FF2B5EF4-FFF2-40B4-BE49-F238E27FC236}">
                <a16:creationId xmlns:a16="http://schemas.microsoft.com/office/drawing/2014/main" id="{615F507B-9B63-40E6-BA94-A41DD6D81E7C}"/>
              </a:ext>
            </a:extLst>
          </p:cNvPr>
          <p:cNvSpPr/>
          <p:nvPr/>
        </p:nvSpPr>
        <p:spPr>
          <a:xfrm>
            <a:off x="3759200" y="301622"/>
            <a:ext cx="4673600" cy="863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4" b="1">
                <a:solidFill>
                  <a:schemeClr val="accent6">
                    <a:lumMod val="50000"/>
                  </a:schemeClr>
                </a:solidFill>
                <a:latin typeface="Arial" panose="020B0604020202020204" pitchFamily="34" charset="0"/>
                <a:cs typeface="Arial" panose="020B0604020202020204" pitchFamily="34" charset="0"/>
              </a:rPr>
              <a:t>WRAP-UP</a:t>
            </a:r>
            <a:endParaRPr lang="en-US" sz="5334" b="1" dirty="0">
              <a:solidFill>
                <a:schemeClr val="accent6">
                  <a:lumMod val="50000"/>
                </a:schemeClr>
              </a:solidFill>
              <a:latin typeface="Arial" panose="020B0604020202020204" pitchFamily="34" charset="0"/>
              <a:cs typeface="Arial" panose="020B0604020202020204" pitchFamily="34" charset="0"/>
            </a:endParaRPr>
          </a:p>
        </p:txBody>
      </p:sp>
      <p:sp>
        <p:nvSpPr>
          <p:cNvPr id="38" name="Hộp Văn bản 37">
            <a:extLst>
              <a:ext uri="{FF2B5EF4-FFF2-40B4-BE49-F238E27FC236}">
                <a16:creationId xmlns:a16="http://schemas.microsoft.com/office/drawing/2014/main" id="{FF762F97-D5C9-4B45-BBE4-CA74A723E70C}"/>
              </a:ext>
            </a:extLst>
          </p:cNvPr>
          <p:cNvSpPr txBox="1"/>
          <p:nvPr/>
        </p:nvSpPr>
        <p:spPr>
          <a:xfrm>
            <a:off x="1713215" y="2497696"/>
            <a:ext cx="8386281" cy="3108543"/>
          </a:xfrm>
          <a:prstGeom prst="rect">
            <a:avLst/>
          </a:prstGeom>
          <a:noFill/>
        </p:spPr>
        <p:txBody>
          <a:bodyPr wrap="square">
            <a:spAutoFit/>
          </a:bodyPr>
          <a:lstStyle/>
          <a:p>
            <a:pPr>
              <a:lnSpc>
                <a:spcPct val="150000"/>
              </a:lnSpc>
            </a:pPr>
            <a:r>
              <a:rPr lang="en-US" sz="2800" b="1" i="1" dirty="0">
                <a:solidFill>
                  <a:schemeClr val="accent2">
                    <a:lumMod val="50000"/>
                  </a:schemeClr>
                </a:solidFill>
                <a:ea typeface="Calibri" panose="020F0502020204030204" pitchFamily="34" charset="0"/>
              </a:rPr>
              <a:t>Speaking:</a:t>
            </a:r>
            <a:endParaRPr lang="en-US" sz="2800" b="1" i="1" dirty="0">
              <a:solidFill>
                <a:schemeClr val="accent2">
                  <a:lumMod val="50000"/>
                </a:schemeClr>
              </a:solidFill>
            </a:endParaRPr>
          </a:p>
          <a:p>
            <a:pPr marL="571500" indent="-571500">
              <a:lnSpc>
                <a:spcPct val="150000"/>
              </a:lnSpc>
              <a:buFont typeface="Wingdings" panose="05000000000000000000" pitchFamily="2" charset="2"/>
              <a:buChar char="Ø"/>
            </a:pPr>
            <a:r>
              <a:rPr lang="en-US" sz="2800" dirty="0">
                <a:solidFill>
                  <a:schemeClr val="accent2">
                    <a:lumMod val="50000"/>
                  </a:schemeClr>
                </a:solidFill>
              </a:rPr>
              <a:t>Practice making a travel guide.</a:t>
            </a:r>
            <a:endParaRPr lang="en-US" sz="2800" b="1" i="1" dirty="0">
              <a:solidFill>
                <a:schemeClr val="accent2">
                  <a:lumMod val="50000"/>
                </a:schemeClr>
              </a:solidFill>
              <a:ea typeface="Calibri" panose="020F0502020204030204" pitchFamily="34" charset="0"/>
            </a:endParaRPr>
          </a:p>
          <a:p>
            <a:pPr>
              <a:lnSpc>
                <a:spcPct val="150000"/>
              </a:lnSpc>
            </a:pPr>
            <a:r>
              <a:rPr lang="en-US" sz="2800" b="1" i="1" dirty="0">
                <a:solidFill>
                  <a:schemeClr val="accent2">
                    <a:lumMod val="50000"/>
                  </a:schemeClr>
                </a:solidFill>
                <a:ea typeface="Calibri" panose="020F0502020204030204" pitchFamily="34" charset="0"/>
              </a:rPr>
              <a:t>Writing:</a:t>
            </a:r>
          </a:p>
          <a:p>
            <a:pPr marL="571500" indent="-571500">
              <a:lnSpc>
                <a:spcPct val="150000"/>
              </a:lnSpc>
              <a:buFont typeface="Wingdings" panose="05000000000000000000" pitchFamily="2" charset="2"/>
              <a:buChar char="Ø"/>
            </a:pPr>
            <a:r>
              <a:rPr lang="en-US" sz="2800" dirty="0">
                <a:solidFill>
                  <a:schemeClr val="accent2">
                    <a:lumMod val="50000"/>
                  </a:schemeClr>
                </a:solidFill>
              </a:rPr>
              <a:t>Learn to use descriptive language (Writing skills).</a:t>
            </a:r>
            <a:endParaRPr lang="en-US" sz="2800" i="1" dirty="0">
              <a:solidFill>
                <a:schemeClr val="accent2">
                  <a:lumMod val="50000"/>
                </a:schemeClr>
              </a:solidFill>
              <a:ea typeface="Times New Roman" panose="02020603050405020304" pitchFamily="18" charset="0"/>
            </a:endParaRPr>
          </a:p>
          <a:p>
            <a:endParaRPr lang="en-US" sz="2800" i="1" dirty="0">
              <a:solidFill>
                <a:schemeClr val="accent2">
                  <a:lumMod val="50000"/>
                </a:schemeClr>
              </a:solidFill>
            </a:endParaRPr>
          </a:p>
        </p:txBody>
      </p:sp>
    </p:spTree>
    <p:extLst>
      <p:ext uri="{BB962C8B-B14F-4D97-AF65-F5344CB8AC3E}">
        <p14:creationId xmlns:p14="http://schemas.microsoft.com/office/powerpoint/2010/main" val="2296412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CFD52DDA-904B-41FA-B1B4-31B40264D146}"/>
              </a:ext>
            </a:extLst>
          </p:cNvPr>
          <p:cNvSpPr txBox="1"/>
          <p:nvPr/>
        </p:nvSpPr>
        <p:spPr>
          <a:xfrm>
            <a:off x="261257" y="2432723"/>
            <a:ext cx="8055429" cy="1131848"/>
          </a:xfrm>
          <a:prstGeom prst="rect">
            <a:avLst/>
          </a:prstGeom>
          <a:noFill/>
        </p:spPr>
        <p:txBody>
          <a:bodyPr wrap="square">
            <a:spAutoFit/>
          </a:bodyPr>
          <a:lstStyle/>
          <a:p>
            <a:pPr>
              <a:lnSpc>
                <a:spcPct val="150000"/>
              </a:lnSpc>
            </a:pPr>
            <a:r>
              <a:rPr lang="en-US" sz="1800" i="1" dirty="0">
                <a:solidFill>
                  <a:schemeClr val="accent5">
                    <a:lumMod val="75000"/>
                  </a:schemeClr>
                </a:solidFill>
              </a:rPr>
              <a:t> </a:t>
            </a:r>
            <a:r>
              <a:rPr lang="en-US" sz="2400" dirty="0">
                <a:solidFill>
                  <a:schemeClr val="bg1"/>
                </a:solidFill>
                <a:latin typeface="Arial" panose="020B0604020202020204" pitchFamily="34" charset="0"/>
                <a:cs typeface="Arial" panose="020B0604020202020204" pitchFamily="34" charset="0"/>
              </a:rPr>
              <a:t>Prepare for the next lesson (Review unit 4 - Listening, Reading &amp; Vocab - pages 95 &amp; 96 - SB).</a:t>
            </a:r>
            <a:endParaRPr lang="en-US" sz="1800" dirty="0">
              <a:solidFill>
                <a:schemeClr val="bg1"/>
              </a:solidFill>
              <a:latin typeface="Arial" panose="020B0604020202020204" pitchFamily="34" charset="0"/>
              <a:cs typeface="Arial" panose="020B0604020202020204" pitchFamily="34" charset="0"/>
            </a:endParaRPr>
          </a:p>
        </p:txBody>
      </p:sp>
      <p:sp>
        <p:nvSpPr>
          <p:cNvPr id="4" name="Hình chữ nhật: Góc Tròn 3">
            <a:extLst>
              <a:ext uri="{FF2B5EF4-FFF2-40B4-BE49-F238E27FC236}">
                <a16:creationId xmlns:a16="http://schemas.microsoft.com/office/drawing/2014/main" id="{D681C02E-5F05-4014-A258-AC83C220F4D5}"/>
              </a:ext>
            </a:extLst>
          </p:cNvPr>
          <p:cNvSpPr/>
          <p:nvPr/>
        </p:nvSpPr>
        <p:spPr>
          <a:xfrm>
            <a:off x="2578065" y="352898"/>
            <a:ext cx="4391025" cy="100965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HOMEWORK</a:t>
            </a:r>
          </a:p>
        </p:txBody>
      </p:sp>
    </p:spTree>
    <p:extLst>
      <p:ext uri="{BB962C8B-B14F-4D97-AF65-F5344CB8AC3E}">
        <p14:creationId xmlns:p14="http://schemas.microsoft.com/office/powerpoint/2010/main" val="3257248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280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9">
            <a:extLst>
              <a:ext uri="{FF2B5EF4-FFF2-40B4-BE49-F238E27FC236}">
                <a16:creationId xmlns:a16="http://schemas.microsoft.com/office/drawing/2014/main" id="{889D5016-5DDB-4C9E-BB72-0B508C9BC3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71665" y="3830321"/>
            <a:ext cx="4324849" cy="1350967"/>
          </a:xfrm>
          <a:prstGeom prst="rect">
            <a:avLst/>
          </a:prstGeom>
        </p:spPr>
      </p:pic>
      <p:sp>
        <p:nvSpPr>
          <p:cNvPr id="4" name="Rectangle: Rounded Corners 1">
            <a:extLst>
              <a:ext uri="{FF2B5EF4-FFF2-40B4-BE49-F238E27FC236}">
                <a16:creationId xmlns:a16="http://schemas.microsoft.com/office/drawing/2014/main" id="{94675E50-1C21-4789-AEBB-C0D496266317}"/>
              </a:ext>
            </a:extLst>
          </p:cNvPr>
          <p:cNvSpPr/>
          <p:nvPr/>
        </p:nvSpPr>
        <p:spPr>
          <a:xfrm>
            <a:off x="608828" y="2265278"/>
            <a:ext cx="3836285" cy="2082800"/>
          </a:xfrm>
          <a:prstGeom prst="roundRect">
            <a:avLst/>
          </a:prstGeom>
          <a:solidFill>
            <a:schemeClr val="accent1">
              <a:lumMod val="50000"/>
            </a:schemeClr>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vert="horz" lIns="60960" tIns="30480" rIns="60960" bIns="30480" rtlCol="0" anchor="t">
            <a:normAutofit lnSpcReduction="10000"/>
          </a:bodyPr>
          <a:lstStyle/>
          <a:p>
            <a:pPr>
              <a:lnSpc>
                <a:spcPct val="90000"/>
              </a:lnSpc>
              <a:spcBef>
                <a:spcPct val="0"/>
              </a:spcBef>
              <a:spcAft>
                <a:spcPts val="400"/>
              </a:spcAft>
            </a:pPr>
            <a:endParaRPr lang="en-US" sz="3600" b="1" dirty="0">
              <a:solidFill>
                <a:schemeClr val="tx1"/>
              </a:solidFill>
              <a:effectLst>
                <a:glow rad="228600">
                  <a:schemeClr val="accent2">
                    <a:satMod val="175000"/>
                    <a:alpha val="40000"/>
                  </a:schemeClr>
                </a:glow>
              </a:effectLst>
              <a:latin typeface="+mj-lt"/>
              <a:ea typeface="+mj-ea"/>
              <a:cs typeface="+mj-cs"/>
            </a:endParaRPr>
          </a:p>
          <a:p>
            <a:pPr>
              <a:lnSpc>
                <a:spcPct val="90000"/>
              </a:lnSpc>
              <a:spcBef>
                <a:spcPct val="0"/>
              </a:spcBef>
              <a:spcAft>
                <a:spcPts val="400"/>
              </a:spcAft>
            </a:pPr>
            <a:r>
              <a:rPr lang="en-US" sz="3600" b="1" dirty="0">
                <a:solidFill>
                  <a:schemeClr val="tx1"/>
                </a:solidFill>
                <a:effectLst>
                  <a:glow rad="228600">
                    <a:schemeClr val="accent2">
                      <a:satMod val="175000"/>
                      <a:alpha val="40000"/>
                    </a:schemeClr>
                  </a:glow>
                </a:effectLst>
                <a:latin typeface="+mj-lt"/>
                <a:ea typeface="+mj-ea"/>
                <a:cs typeface="+mj-cs"/>
              </a:rPr>
              <a:t>   </a:t>
            </a:r>
            <a:r>
              <a:rPr lang="en-US" sz="5867" b="1" dirty="0">
                <a:solidFill>
                  <a:schemeClr val="bg1"/>
                </a:solidFill>
                <a:effectLst>
                  <a:glow rad="228600">
                    <a:schemeClr val="accent2">
                      <a:satMod val="175000"/>
                      <a:alpha val="40000"/>
                    </a:schemeClr>
                  </a:glow>
                </a:effectLst>
                <a:latin typeface="+mj-lt"/>
                <a:ea typeface="+mj-ea"/>
                <a:cs typeface="+mj-cs"/>
              </a:rPr>
              <a:t>LESSON 8</a:t>
            </a:r>
          </a:p>
          <a:p>
            <a:pPr>
              <a:lnSpc>
                <a:spcPct val="90000"/>
              </a:lnSpc>
              <a:spcBef>
                <a:spcPct val="0"/>
              </a:spcBef>
              <a:spcAft>
                <a:spcPts val="400"/>
              </a:spcAft>
            </a:pPr>
            <a:r>
              <a:rPr lang="en-US" sz="3600" b="1" dirty="0">
                <a:solidFill>
                  <a:schemeClr val="bg1"/>
                </a:solidFill>
                <a:effectLst>
                  <a:glow rad="228600">
                    <a:schemeClr val="accent2">
                      <a:satMod val="175000"/>
                      <a:alpha val="40000"/>
                    </a:schemeClr>
                  </a:glow>
                </a:effectLst>
                <a:latin typeface="+mj-lt"/>
                <a:ea typeface="+mj-ea"/>
                <a:cs typeface="+mj-cs"/>
              </a:rPr>
              <a:t> </a:t>
            </a:r>
          </a:p>
        </p:txBody>
      </p:sp>
      <p:pic>
        <p:nvPicPr>
          <p:cNvPr id="5" name="Picture 9">
            <a:extLst>
              <a:ext uri="{FF2B5EF4-FFF2-40B4-BE49-F238E27FC236}">
                <a16:creationId xmlns:a16="http://schemas.microsoft.com/office/drawing/2014/main" id="{719153E5-6456-4758-8DE2-B3DE1FC39B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29200" y="1957502"/>
            <a:ext cx="4419600" cy="1380565"/>
          </a:xfrm>
          <a:prstGeom prst="rect">
            <a:avLst/>
          </a:prstGeom>
        </p:spPr>
      </p:pic>
      <p:sp>
        <p:nvSpPr>
          <p:cNvPr id="6" name="TextBox 11">
            <a:extLst>
              <a:ext uri="{FF2B5EF4-FFF2-40B4-BE49-F238E27FC236}">
                <a16:creationId xmlns:a16="http://schemas.microsoft.com/office/drawing/2014/main" id="{5B56CE91-F2D3-424F-8B7E-F367575E7669}"/>
              </a:ext>
            </a:extLst>
          </p:cNvPr>
          <p:cNvSpPr txBox="1"/>
          <p:nvPr/>
        </p:nvSpPr>
        <p:spPr>
          <a:xfrm>
            <a:off x="6399010" y="2299301"/>
            <a:ext cx="2158667" cy="646331"/>
          </a:xfrm>
          <a:prstGeom prst="rect">
            <a:avLst/>
          </a:prstGeom>
          <a:noFill/>
        </p:spPr>
        <p:txBody>
          <a:bodyPr wrap="square" rtlCol="0">
            <a:spAutoFit/>
          </a:bodyPr>
          <a:lstStyle/>
          <a:p>
            <a:r>
              <a:rPr lang="en-US" sz="3600" b="1" dirty="0">
                <a:solidFill>
                  <a:schemeClr val="bg2">
                    <a:lumMod val="10000"/>
                  </a:schemeClr>
                </a:solidFill>
                <a:effectLst>
                  <a:glow rad="228600">
                    <a:schemeClr val="accent4">
                      <a:satMod val="175000"/>
                      <a:alpha val="40000"/>
                    </a:schemeClr>
                  </a:glow>
                </a:effectLst>
              </a:rPr>
              <a:t>WRITING</a:t>
            </a:r>
          </a:p>
        </p:txBody>
      </p:sp>
      <p:pic>
        <p:nvPicPr>
          <p:cNvPr id="7" name="Picture 3" descr="Text&#10;&#10;Description automatically generated">
            <a:extLst>
              <a:ext uri="{FF2B5EF4-FFF2-40B4-BE49-F238E27FC236}">
                <a16:creationId xmlns:a16="http://schemas.microsoft.com/office/drawing/2014/main" id="{906C074F-7597-41C4-ABA0-632FBC330121}"/>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421881" y="2265278"/>
            <a:ext cx="584449" cy="649576"/>
          </a:xfrm>
          <a:prstGeom prst="rect">
            <a:avLst/>
          </a:prstGeom>
        </p:spPr>
      </p:pic>
      <p:sp>
        <p:nvSpPr>
          <p:cNvPr id="17" name="TextBox 11">
            <a:extLst>
              <a:ext uri="{FF2B5EF4-FFF2-40B4-BE49-F238E27FC236}">
                <a16:creationId xmlns:a16="http://schemas.microsoft.com/office/drawing/2014/main" id="{50204355-4DCD-45B9-8481-9D272D139FAF}"/>
              </a:ext>
            </a:extLst>
          </p:cNvPr>
          <p:cNvSpPr txBox="1"/>
          <p:nvPr/>
        </p:nvSpPr>
        <p:spPr>
          <a:xfrm>
            <a:off x="6502401" y="4115922"/>
            <a:ext cx="2336800" cy="584775"/>
          </a:xfrm>
          <a:prstGeom prst="rect">
            <a:avLst/>
          </a:prstGeom>
          <a:noFill/>
        </p:spPr>
        <p:txBody>
          <a:bodyPr wrap="square" rtlCol="0">
            <a:spAutoFit/>
          </a:bodyPr>
          <a:lstStyle/>
          <a:p>
            <a:r>
              <a:rPr lang="en-US" sz="3200" b="1" dirty="0">
                <a:solidFill>
                  <a:schemeClr val="bg2">
                    <a:lumMod val="10000"/>
                  </a:schemeClr>
                </a:solidFill>
                <a:effectLst>
                  <a:glow rad="228600">
                    <a:schemeClr val="accent4">
                      <a:satMod val="175000"/>
                      <a:alpha val="40000"/>
                    </a:schemeClr>
                  </a:glow>
                </a:effectLst>
              </a:rPr>
              <a:t>SPEAKING</a:t>
            </a:r>
          </a:p>
        </p:txBody>
      </p:sp>
      <p:pic>
        <p:nvPicPr>
          <p:cNvPr id="21" name="Picture 21">
            <a:extLst>
              <a:ext uri="{FF2B5EF4-FFF2-40B4-BE49-F238E27FC236}">
                <a16:creationId xmlns:a16="http://schemas.microsoft.com/office/drawing/2014/main" id="{9D499170-5854-4837-937F-8FBC41395C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15928" y="4140200"/>
            <a:ext cx="549762" cy="549762"/>
          </a:xfrm>
          <a:prstGeom prst="rect">
            <a:avLst/>
          </a:prstGeom>
        </p:spPr>
      </p:pic>
    </p:spTree>
    <p:extLst>
      <p:ext uri="{BB962C8B-B14F-4D97-AF65-F5344CB8AC3E}">
        <p14:creationId xmlns:p14="http://schemas.microsoft.com/office/powerpoint/2010/main" val="4015170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F6515A4C-9F6F-14A5-6F78-EE82B14CD598}"/>
              </a:ext>
            </a:extLst>
          </p:cNvPr>
          <p:cNvPicPr>
            <a:picLocks noChangeAspect="1"/>
          </p:cNvPicPr>
          <p:nvPr/>
        </p:nvPicPr>
        <p:blipFill rotWithShape="1">
          <a:blip r:embed="rId2">
            <a:extLst>
              <a:ext uri="{28A0092B-C50C-407E-A947-70E740481C1C}">
                <a14:useLocalDpi xmlns:a14="http://schemas.microsoft.com/office/drawing/2010/main" val="0"/>
              </a:ext>
            </a:extLst>
          </a:blip>
          <a:srcRect l="12460" t="22466" r="22074" b="48387"/>
          <a:stretch/>
        </p:blipFill>
        <p:spPr>
          <a:xfrm>
            <a:off x="1545772" y="226474"/>
            <a:ext cx="2604649" cy="724772"/>
          </a:xfrm>
          <a:prstGeom prst="rect">
            <a:avLst/>
          </a:prstGeom>
          <a:ln>
            <a:noFill/>
          </a:ln>
          <a:effectLst>
            <a:softEdge rad="112500"/>
          </a:effectLst>
        </p:spPr>
      </p:pic>
      <p:pic>
        <p:nvPicPr>
          <p:cNvPr id="5" name="Picture 4" descr="A screenshot of a computer&#10;&#10;Description automatically generated">
            <a:extLst>
              <a:ext uri="{FF2B5EF4-FFF2-40B4-BE49-F238E27FC236}">
                <a16:creationId xmlns:a16="http://schemas.microsoft.com/office/drawing/2014/main" id="{9A0E9758-3F51-50CC-EC89-3F75D7259E90}"/>
              </a:ext>
            </a:extLst>
          </p:cNvPr>
          <p:cNvPicPr>
            <a:picLocks noChangeAspect="1"/>
          </p:cNvPicPr>
          <p:nvPr/>
        </p:nvPicPr>
        <p:blipFill rotWithShape="1">
          <a:blip r:embed="rId2">
            <a:extLst>
              <a:ext uri="{28A0092B-C50C-407E-A947-70E740481C1C}">
                <a14:useLocalDpi xmlns:a14="http://schemas.microsoft.com/office/drawing/2010/main" val="0"/>
              </a:ext>
            </a:extLst>
          </a:blip>
          <a:srcRect l="19291" t="53680" r="22265" b="20292"/>
          <a:stretch/>
        </p:blipFill>
        <p:spPr>
          <a:xfrm>
            <a:off x="4132739" y="150274"/>
            <a:ext cx="2604649" cy="676532"/>
          </a:xfrm>
          <a:prstGeom prst="rect">
            <a:avLst/>
          </a:prstGeom>
          <a:ln>
            <a:noFill/>
          </a:ln>
          <a:effectLst>
            <a:softEdge rad="112500"/>
          </a:effectLst>
        </p:spPr>
      </p:pic>
      <p:sp>
        <p:nvSpPr>
          <p:cNvPr id="6" name="TextBox 5">
            <a:extLst>
              <a:ext uri="{FF2B5EF4-FFF2-40B4-BE49-F238E27FC236}">
                <a16:creationId xmlns:a16="http://schemas.microsoft.com/office/drawing/2014/main" id="{9F2E91A8-2626-4753-7233-7C22E21DBD45}"/>
              </a:ext>
            </a:extLst>
          </p:cNvPr>
          <p:cNvSpPr txBox="1"/>
          <p:nvPr/>
        </p:nvSpPr>
        <p:spPr>
          <a:xfrm>
            <a:off x="240509" y="3085935"/>
            <a:ext cx="11712005" cy="3042722"/>
          </a:xfrm>
          <a:prstGeom prst="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3200" b="1" dirty="0">
                <a:solidFill>
                  <a:srgbClr val="141413"/>
                </a:solidFill>
                <a:effectLst/>
                <a:latin typeface="Calibri" panose="020F0502020204030204" pitchFamily="34" charset="0"/>
                <a:cs typeface="Calibri" panose="020F0502020204030204" pitchFamily="34" charset="0"/>
              </a:rPr>
              <a:t>Using descriptive language</a:t>
            </a:r>
          </a:p>
          <a:p>
            <a:pPr algn="just"/>
            <a:r>
              <a:rPr lang="en-US" sz="3200" dirty="0">
                <a:solidFill>
                  <a:srgbClr val="141413"/>
                </a:solidFill>
                <a:effectLst/>
                <a:latin typeface="Calibri" panose="020F0502020204030204" pitchFamily="34" charset="0"/>
                <a:cs typeface="Calibri" panose="020F0502020204030204" pitchFamily="34" charset="0"/>
              </a:rPr>
              <a:t>When writing descriptions of a place, person, or thing, we use descriptive language to create a clear image in the mind of our readers. We can do this by using stronger and more specific adjectives or describing how we see, hear, touch, taste, and smell the things around us.</a:t>
            </a:r>
          </a:p>
        </p:txBody>
      </p:sp>
      <p:sp>
        <p:nvSpPr>
          <p:cNvPr id="7" name="TextBox 6">
            <a:extLst>
              <a:ext uri="{FF2B5EF4-FFF2-40B4-BE49-F238E27FC236}">
                <a16:creationId xmlns:a16="http://schemas.microsoft.com/office/drawing/2014/main" id="{39C333DA-7FFB-31A7-DA17-1B1C9188F3F6}"/>
              </a:ext>
            </a:extLst>
          </p:cNvPr>
          <p:cNvSpPr txBox="1"/>
          <p:nvPr/>
        </p:nvSpPr>
        <p:spPr>
          <a:xfrm>
            <a:off x="186081" y="1288704"/>
            <a:ext cx="11668462" cy="1606896"/>
          </a:xfrm>
          <a:prstGeom prst="rect">
            <a:avLst/>
          </a:prstGeom>
          <a:noFill/>
        </p:spPr>
        <p:txBody>
          <a:bodyPr wrap="square" rtlCol="0">
            <a:spAutoFit/>
          </a:bodyPr>
          <a:lstStyle/>
          <a:p>
            <a:pPr algn="just"/>
            <a:r>
              <a:rPr lang="en-US" sz="3200" b="1" dirty="0">
                <a:solidFill>
                  <a:schemeClr val="accent2">
                    <a:lumMod val="50000"/>
                  </a:schemeClr>
                </a:solidFill>
                <a:effectLst/>
                <a:latin typeface="Calibri" panose="020F0502020204030204" pitchFamily="34" charset="0"/>
                <a:cs typeface="Calibri" panose="020F0502020204030204" pitchFamily="34" charset="0"/>
              </a:rPr>
              <a:t>a. Read about using descriptive language and the travel guide for Mexico again, then underline the examples of descriptive language the writer used.</a:t>
            </a:r>
          </a:p>
        </p:txBody>
      </p:sp>
    </p:spTree>
    <p:extLst>
      <p:ext uri="{BB962C8B-B14F-4D97-AF65-F5344CB8AC3E}">
        <p14:creationId xmlns:p14="http://schemas.microsoft.com/office/powerpoint/2010/main" val="3257224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F6515A4C-9F6F-14A5-6F78-EE82B14CD598}"/>
              </a:ext>
            </a:extLst>
          </p:cNvPr>
          <p:cNvPicPr>
            <a:picLocks noChangeAspect="1"/>
          </p:cNvPicPr>
          <p:nvPr/>
        </p:nvPicPr>
        <p:blipFill rotWithShape="1">
          <a:blip r:embed="rId2">
            <a:extLst>
              <a:ext uri="{28A0092B-C50C-407E-A947-70E740481C1C}">
                <a14:useLocalDpi xmlns:a14="http://schemas.microsoft.com/office/drawing/2010/main" val="0"/>
              </a:ext>
            </a:extLst>
          </a:blip>
          <a:srcRect l="12460" t="22466" r="22074" b="48387"/>
          <a:stretch/>
        </p:blipFill>
        <p:spPr>
          <a:xfrm>
            <a:off x="2928257" y="248245"/>
            <a:ext cx="2604649" cy="724772"/>
          </a:xfrm>
          <a:prstGeom prst="rect">
            <a:avLst/>
          </a:prstGeom>
          <a:ln>
            <a:noFill/>
          </a:ln>
          <a:effectLst>
            <a:softEdge rad="112500"/>
          </a:effectLst>
        </p:spPr>
      </p:pic>
      <p:pic>
        <p:nvPicPr>
          <p:cNvPr id="5" name="Picture 4" descr="A screenshot of a computer&#10;&#10;Description automatically generated">
            <a:extLst>
              <a:ext uri="{FF2B5EF4-FFF2-40B4-BE49-F238E27FC236}">
                <a16:creationId xmlns:a16="http://schemas.microsoft.com/office/drawing/2014/main" id="{9A0E9758-3F51-50CC-EC89-3F75D7259E90}"/>
              </a:ext>
            </a:extLst>
          </p:cNvPr>
          <p:cNvPicPr>
            <a:picLocks noChangeAspect="1"/>
          </p:cNvPicPr>
          <p:nvPr/>
        </p:nvPicPr>
        <p:blipFill rotWithShape="1">
          <a:blip r:embed="rId2">
            <a:extLst>
              <a:ext uri="{28A0092B-C50C-407E-A947-70E740481C1C}">
                <a14:useLocalDpi xmlns:a14="http://schemas.microsoft.com/office/drawing/2010/main" val="0"/>
              </a:ext>
            </a:extLst>
          </a:blip>
          <a:srcRect l="19291" t="53680" r="22265" b="20292"/>
          <a:stretch/>
        </p:blipFill>
        <p:spPr>
          <a:xfrm>
            <a:off x="6103053" y="215588"/>
            <a:ext cx="2604649" cy="676532"/>
          </a:xfrm>
          <a:prstGeom prst="rect">
            <a:avLst/>
          </a:prstGeom>
          <a:ln>
            <a:noFill/>
          </a:ln>
          <a:effectLst>
            <a:softEdge rad="112500"/>
          </a:effectLst>
        </p:spPr>
      </p:pic>
      <p:sp>
        <p:nvSpPr>
          <p:cNvPr id="6" name="TextBox 5">
            <a:extLst>
              <a:ext uri="{FF2B5EF4-FFF2-40B4-BE49-F238E27FC236}">
                <a16:creationId xmlns:a16="http://schemas.microsoft.com/office/drawing/2014/main" id="{9F2E91A8-2626-4753-7233-7C22E21DBD45}"/>
              </a:ext>
            </a:extLst>
          </p:cNvPr>
          <p:cNvSpPr txBox="1"/>
          <p:nvPr/>
        </p:nvSpPr>
        <p:spPr>
          <a:xfrm>
            <a:off x="164309" y="2797920"/>
            <a:ext cx="11800164" cy="3539430"/>
          </a:xfrm>
          <a:prstGeom prst="rect">
            <a:avLst/>
          </a:prstGeom>
          <a:solidFill>
            <a:schemeClr val="accent4">
              <a:lumMod val="40000"/>
              <a:lumOff val="60000"/>
            </a:schemeClr>
          </a:solidFill>
          <a:ln>
            <a:solidFill>
              <a:schemeClr val="accent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3200" dirty="0">
                <a:solidFill>
                  <a:srgbClr val="141413"/>
                </a:solidFill>
                <a:effectLst/>
                <a:latin typeface="Calibri" panose="020F0502020204030204" pitchFamily="34" charset="0"/>
                <a:cs typeface="Calibri" panose="020F0502020204030204" pitchFamily="34" charset="0"/>
              </a:rPr>
              <a:t>• Describe a place: </a:t>
            </a:r>
            <a:r>
              <a:rPr lang="en-US" sz="3200" i="1" dirty="0">
                <a:solidFill>
                  <a:srgbClr val="141413"/>
                </a:solidFill>
                <a:effectLst/>
                <a:latin typeface="Calibri" panose="020F0502020204030204" pitchFamily="34" charset="0"/>
                <a:cs typeface="Calibri" panose="020F0502020204030204" pitchFamily="34" charset="0"/>
              </a:rPr>
              <a:t>ancient, impressive, incredible, huge, fascinating, lively, historic, busy, etc.</a:t>
            </a:r>
          </a:p>
          <a:p>
            <a:pPr algn="just"/>
            <a:r>
              <a:rPr lang="en-US" sz="3200" i="1" dirty="0">
                <a:solidFill>
                  <a:srgbClr val="0070C0"/>
                </a:solidFill>
                <a:effectLst/>
                <a:latin typeface="Calibri" panose="020F0502020204030204" pitchFamily="34" charset="0"/>
                <a:cs typeface="Calibri" panose="020F0502020204030204" pitchFamily="34" charset="0"/>
              </a:rPr>
              <a:t>You can spend days exploring the </a:t>
            </a:r>
            <a:r>
              <a:rPr lang="en-US" sz="3200" i="1" u="sng" dirty="0">
                <a:solidFill>
                  <a:srgbClr val="0070C0"/>
                </a:solidFill>
                <a:effectLst/>
                <a:latin typeface="Calibri" panose="020F0502020204030204" pitchFamily="34" charset="0"/>
                <a:cs typeface="Calibri" panose="020F0502020204030204" pitchFamily="34" charset="0"/>
              </a:rPr>
              <a:t>lively</a:t>
            </a:r>
            <a:r>
              <a:rPr lang="en-US" sz="3200" i="1" dirty="0">
                <a:solidFill>
                  <a:srgbClr val="0070C0"/>
                </a:solidFill>
                <a:effectLst/>
                <a:latin typeface="Calibri" panose="020F0502020204030204" pitchFamily="34" charset="0"/>
                <a:cs typeface="Calibri" panose="020F0502020204030204" pitchFamily="34" charset="0"/>
              </a:rPr>
              <a:t> streets and </a:t>
            </a:r>
            <a:r>
              <a:rPr lang="en-US" sz="3200" i="1" u="sng" dirty="0">
                <a:solidFill>
                  <a:srgbClr val="0070C0"/>
                </a:solidFill>
                <a:effectLst/>
                <a:latin typeface="Calibri" panose="020F0502020204030204" pitchFamily="34" charset="0"/>
                <a:cs typeface="Calibri" panose="020F0502020204030204" pitchFamily="34" charset="0"/>
              </a:rPr>
              <a:t>busy</a:t>
            </a:r>
            <a:r>
              <a:rPr lang="en-US" sz="3200" i="1" dirty="0">
                <a:solidFill>
                  <a:srgbClr val="0070C0"/>
                </a:solidFill>
                <a:effectLst/>
                <a:latin typeface="Calibri" panose="020F0502020204030204" pitchFamily="34" charset="0"/>
                <a:cs typeface="Calibri" panose="020F0502020204030204" pitchFamily="34" charset="0"/>
              </a:rPr>
              <a:t> markets of this </a:t>
            </a:r>
            <a:r>
              <a:rPr lang="en-US" sz="3200" i="1" u="sng" dirty="0">
                <a:solidFill>
                  <a:srgbClr val="0070C0"/>
                </a:solidFill>
                <a:effectLst/>
                <a:latin typeface="Calibri" panose="020F0502020204030204" pitchFamily="34" charset="0"/>
                <a:cs typeface="Calibri" panose="020F0502020204030204" pitchFamily="34" charset="0"/>
              </a:rPr>
              <a:t>incredible</a:t>
            </a:r>
            <a:r>
              <a:rPr lang="en-US" sz="3200" i="1" dirty="0">
                <a:solidFill>
                  <a:srgbClr val="0070C0"/>
                </a:solidFill>
                <a:effectLst/>
                <a:latin typeface="Calibri" panose="020F0502020204030204" pitchFamily="34" charset="0"/>
                <a:cs typeface="Calibri" panose="020F0502020204030204" pitchFamily="34" charset="0"/>
              </a:rPr>
              <a:t> city or learning about its </a:t>
            </a:r>
            <a:r>
              <a:rPr lang="en-US" sz="3200" i="1" u="sng" dirty="0">
                <a:solidFill>
                  <a:srgbClr val="0070C0"/>
                </a:solidFill>
                <a:effectLst/>
                <a:latin typeface="Calibri" panose="020F0502020204030204" pitchFamily="34" charset="0"/>
                <a:cs typeface="Calibri" panose="020F0502020204030204" pitchFamily="34" charset="0"/>
              </a:rPr>
              <a:t>fascinating</a:t>
            </a:r>
            <a:r>
              <a:rPr lang="en-US" sz="3200" i="1" dirty="0">
                <a:solidFill>
                  <a:srgbClr val="0070C0"/>
                </a:solidFill>
                <a:effectLst/>
                <a:latin typeface="Calibri" panose="020F0502020204030204" pitchFamily="34" charset="0"/>
                <a:cs typeface="Calibri" panose="020F0502020204030204" pitchFamily="34" charset="0"/>
              </a:rPr>
              <a:t> history and culture.</a:t>
            </a:r>
          </a:p>
          <a:p>
            <a:pPr algn="just"/>
            <a:r>
              <a:rPr lang="en-US" sz="3200" dirty="0">
                <a:solidFill>
                  <a:srgbClr val="141413"/>
                </a:solidFill>
                <a:effectLst/>
                <a:latin typeface="Calibri" panose="020F0502020204030204" pitchFamily="34" charset="0"/>
                <a:cs typeface="Calibri" panose="020F0502020204030204" pitchFamily="34" charset="0"/>
              </a:rPr>
              <a:t>• Describe food and drinks: </a:t>
            </a:r>
            <a:r>
              <a:rPr lang="en-US" sz="3200" i="1" dirty="0">
                <a:solidFill>
                  <a:srgbClr val="141413"/>
                </a:solidFill>
                <a:effectLst/>
                <a:latin typeface="Calibri" panose="020F0502020204030204" pitchFamily="34" charset="0"/>
                <a:cs typeface="Calibri" panose="020F0502020204030204" pitchFamily="34" charset="0"/>
              </a:rPr>
              <a:t>full of flavor, </a:t>
            </a:r>
            <a:r>
              <a:rPr lang="en-US" sz="3200" i="1" dirty="0">
                <a:solidFill>
                  <a:srgbClr val="7E166A"/>
                </a:solidFill>
                <a:effectLst/>
                <a:latin typeface="Calibri" panose="020F0502020204030204" pitchFamily="34" charset="0"/>
                <a:cs typeface="Calibri" panose="020F0502020204030204" pitchFamily="34" charset="0"/>
              </a:rPr>
              <a:t>refreshing</a:t>
            </a:r>
            <a:r>
              <a:rPr lang="en-US" sz="3200" i="1" dirty="0">
                <a:solidFill>
                  <a:srgbClr val="141413"/>
                </a:solidFill>
                <a:effectLst/>
                <a:latin typeface="Calibri" panose="020F0502020204030204" pitchFamily="34" charset="0"/>
                <a:cs typeface="Calibri" panose="020F0502020204030204" pitchFamily="34" charset="0"/>
              </a:rPr>
              <a:t>, tasty, fresh, spicy, sweet, </a:t>
            </a:r>
            <a:r>
              <a:rPr lang="en-US" sz="3200" i="1" dirty="0">
                <a:solidFill>
                  <a:srgbClr val="7E166A"/>
                </a:solidFill>
                <a:effectLst/>
                <a:latin typeface="Calibri" panose="020F0502020204030204" pitchFamily="34" charset="0"/>
                <a:cs typeface="Calibri" panose="020F0502020204030204" pitchFamily="34" charset="0"/>
              </a:rPr>
              <a:t>mouth-watering</a:t>
            </a:r>
            <a:r>
              <a:rPr lang="en-US" sz="3200" i="1" dirty="0">
                <a:solidFill>
                  <a:srgbClr val="141413"/>
                </a:solidFill>
                <a:effectLst/>
                <a:latin typeface="Calibri" panose="020F0502020204030204" pitchFamily="34" charset="0"/>
                <a:cs typeface="Calibri" panose="020F0502020204030204" pitchFamily="34" charset="0"/>
              </a:rPr>
              <a:t>, etc.</a:t>
            </a:r>
          </a:p>
          <a:p>
            <a:pPr algn="just"/>
            <a:r>
              <a:rPr lang="en-US" sz="3200" i="1" dirty="0">
                <a:solidFill>
                  <a:srgbClr val="0070C0"/>
                </a:solidFill>
                <a:effectLst/>
                <a:latin typeface="Calibri" panose="020F0502020204030204" pitchFamily="34" charset="0"/>
                <a:cs typeface="Calibri" panose="020F0502020204030204" pitchFamily="34" charset="0"/>
              </a:rPr>
              <a:t>It's a dish </a:t>
            </a:r>
            <a:r>
              <a:rPr lang="en-US" sz="3200" i="1" u="sng" dirty="0">
                <a:solidFill>
                  <a:srgbClr val="0070C0"/>
                </a:solidFill>
                <a:effectLst/>
                <a:latin typeface="Calibri" panose="020F0502020204030204" pitchFamily="34" charset="0"/>
                <a:cs typeface="Calibri" panose="020F0502020204030204" pitchFamily="34" charset="0"/>
              </a:rPr>
              <a:t>full of flavor </a:t>
            </a:r>
            <a:r>
              <a:rPr lang="en-US" sz="3200" i="1" dirty="0">
                <a:solidFill>
                  <a:srgbClr val="0070C0"/>
                </a:solidFill>
                <a:effectLst/>
                <a:latin typeface="Calibri" panose="020F0502020204030204" pitchFamily="34" charset="0"/>
                <a:cs typeface="Calibri" panose="020F0502020204030204" pitchFamily="34" charset="0"/>
              </a:rPr>
              <a:t>with </a:t>
            </a:r>
            <a:r>
              <a:rPr lang="en-US" sz="3200" i="1" u="sng" dirty="0">
                <a:solidFill>
                  <a:srgbClr val="0070C0"/>
                </a:solidFill>
                <a:effectLst/>
                <a:latin typeface="Calibri" panose="020F0502020204030204" pitchFamily="34" charset="0"/>
                <a:cs typeface="Calibri" panose="020F0502020204030204" pitchFamily="34" charset="0"/>
              </a:rPr>
              <a:t>tasty</a:t>
            </a:r>
            <a:r>
              <a:rPr lang="en-US" sz="3200" i="1" dirty="0">
                <a:solidFill>
                  <a:srgbClr val="0070C0"/>
                </a:solidFill>
                <a:effectLst/>
                <a:latin typeface="Calibri" panose="020F0502020204030204" pitchFamily="34" charset="0"/>
                <a:cs typeface="Calibri" panose="020F0502020204030204" pitchFamily="34" charset="0"/>
              </a:rPr>
              <a:t> and </a:t>
            </a:r>
            <a:r>
              <a:rPr lang="en-US" sz="3200" i="1" u="sng" dirty="0">
                <a:solidFill>
                  <a:srgbClr val="0070C0"/>
                </a:solidFill>
                <a:effectLst/>
                <a:latin typeface="Calibri" panose="020F0502020204030204" pitchFamily="34" charset="0"/>
                <a:cs typeface="Calibri" panose="020F0502020204030204" pitchFamily="34" charset="0"/>
              </a:rPr>
              <a:t>spicy</a:t>
            </a:r>
            <a:r>
              <a:rPr lang="en-US" sz="3200" i="1" dirty="0">
                <a:solidFill>
                  <a:srgbClr val="0070C0"/>
                </a:solidFill>
                <a:effectLst/>
                <a:latin typeface="Calibri" panose="020F0502020204030204" pitchFamily="34" charset="0"/>
                <a:cs typeface="Calibri" panose="020F0502020204030204" pitchFamily="34" charset="0"/>
              </a:rPr>
              <a:t> meat and </a:t>
            </a:r>
            <a:r>
              <a:rPr lang="en-US" sz="3200" i="1" u="sng" dirty="0">
                <a:solidFill>
                  <a:srgbClr val="0070C0"/>
                </a:solidFill>
                <a:effectLst/>
                <a:latin typeface="Calibri" panose="020F0502020204030204" pitchFamily="34" charset="0"/>
                <a:cs typeface="Calibri" panose="020F0502020204030204" pitchFamily="34" charset="0"/>
              </a:rPr>
              <a:t>fresh</a:t>
            </a:r>
            <a:r>
              <a:rPr lang="en-US" sz="3200" i="1" dirty="0">
                <a:solidFill>
                  <a:srgbClr val="0070C0"/>
                </a:solidFill>
                <a:effectLst/>
                <a:latin typeface="Calibri" panose="020F0502020204030204" pitchFamily="34" charset="0"/>
                <a:cs typeface="Calibri" panose="020F0502020204030204" pitchFamily="34" charset="0"/>
              </a:rPr>
              <a:t> vegetables.</a:t>
            </a:r>
          </a:p>
        </p:txBody>
      </p:sp>
      <p:sp>
        <p:nvSpPr>
          <p:cNvPr id="7" name="TextBox 6">
            <a:extLst>
              <a:ext uri="{FF2B5EF4-FFF2-40B4-BE49-F238E27FC236}">
                <a16:creationId xmlns:a16="http://schemas.microsoft.com/office/drawing/2014/main" id="{39C333DA-7FFB-31A7-DA17-1B1C9188F3F6}"/>
              </a:ext>
            </a:extLst>
          </p:cNvPr>
          <p:cNvSpPr txBox="1"/>
          <p:nvPr/>
        </p:nvSpPr>
        <p:spPr>
          <a:xfrm>
            <a:off x="164309" y="1266932"/>
            <a:ext cx="11800164" cy="1569660"/>
          </a:xfrm>
          <a:prstGeom prst="rect">
            <a:avLst/>
          </a:prstGeom>
          <a:noFill/>
        </p:spPr>
        <p:txBody>
          <a:bodyPr wrap="square" rtlCol="0">
            <a:spAutoFit/>
          </a:bodyPr>
          <a:lstStyle/>
          <a:p>
            <a:pPr algn="just"/>
            <a:r>
              <a:rPr lang="en-US" sz="3200" b="1" dirty="0">
                <a:solidFill>
                  <a:schemeClr val="accent2">
                    <a:lumMod val="50000"/>
                  </a:schemeClr>
                </a:solidFill>
                <a:latin typeface="Calibri" panose="020F0502020204030204" pitchFamily="34" charset="0"/>
                <a:cs typeface="Calibri" panose="020F0502020204030204" pitchFamily="34" charset="0"/>
              </a:rPr>
              <a:t>a. </a:t>
            </a:r>
            <a:r>
              <a:rPr lang="en-US" sz="3200" b="1" dirty="0">
                <a:solidFill>
                  <a:schemeClr val="accent2">
                    <a:lumMod val="50000"/>
                  </a:schemeClr>
                </a:solidFill>
                <a:effectLst/>
                <a:latin typeface="Calibri" panose="020F0502020204030204" pitchFamily="34" charset="0"/>
                <a:cs typeface="Calibri" panose="020F0502020204030204" pitchFamily="34" charset="0"/>
              </a:rPr>
              <a:t>Read about using descriptive language and the travel guide for Mexico again, then underline the examples of descriptive language the writer used.</a:t>
            </a:r>
          </a:p>
        </p:txBody>
      </p:sp>
    </p:spTree>
    <p:extLst>
      <p:ext uri="{BB962C8B-B14F-4D97-AF65-F5344CB8AC3E}">
        <p14:creationId xmlns:p14="http://schemas.microsoft.com/office/powerpoint/2010/main" val="3061557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F6515A4C-9F6F-14A5-6F78-EE82B14CD598}"/>
              </a:ext>
            </a:extLst>
          </p:cNvPr>
          <p:cNvPicPr>
            <a:picLocks noChangeAspect="1"/>
          </p:cNvPicPr>
          <p:nvPr/>
        </p:nvPicPr>
        <p:blipFill rotWithShape="1">
          <a:blip r:embed="rId2">
            <a:extLst>
              <a:ext uri="{28A0092B-C50C-407E-A947-70E740481C1C}">
                <a14:useLocalDpi xmlns:a14="http://schemas.microsoft.com/office/drawing/2010/main" val="0"/>
              </a:ext>
            </a:extLst>
          </a:blip>
          <a:srcRect l="12460" t="22466" r="22074" b="48387"/>
          <a:stretch/>
        </p:blipFill>
        <p:spPr>
          <a:xfrm>
            <a:off x="3320144" y="161160"/>
            <a:ext cx="2604649" cy="724772"/>
          </a:xfrm>
          <a:prstGeom prst="rect">
            <a:avLst/>
          </a:prstGeom>
          <a:ln>
            <a:noFill/>
          </a:ln>
          <a:effectLst>
            <a:softEdge rad="112500"/>
          </a:effectLst>
        </p:spPr>
      </p:pic>
      <p:pic>
        <p:nvPicPr>
          <p:cNvPr id="5" name="Picture 4" descr="A screenshot of a computer&#10;&#10;Description automatically generated">
            <a:extLst>
              <a:ext uri="{FF2B5EF4-FFF2-40B4-BE49-F238E27FC236}">
                <a16:creationId xmlns:a16="http://schemas.microsoft.com/office/drawing/2014/main" id="{9A0E9758-3F51-50CC-EC89-3F75D7259E90}"/>
              </a:ext>
            </a:extLst>
          </p:cNvPr>
          <p:cNvPicPr>
            <a:picLocks noChangeAspect="1"/>
          </p:cNvPicPr>
          <p:nvPr/>
        </p:nvPicPr>
        <p:blipFill rotWithShape="1">
          <a:blip r:embed="rId2">
            <a:extLst>
              <a:ext uri="{28A0092B-C50C-407E-A947-70E740481C1C}">
                <a14:useLocalDpi xmlns:a14="http://schemas.microsoft.com/office/drawing/2010/main" val="0"/>
              </a:ext>
            </a:extLst>
          </a:blip>
          <a:srcRect l="19291" t="53680" r="22265" b="20292"/>
          <a:stretch/>
        </p:blipFill>
        <p:spPr>
          <a:xfrm>
            <a:off x="6081281" y="248246"/>
            <a:ext cx="2604649" cy="676532"/>
          </a:xfrm>
          <a:prstGeom prst="rect">
            <a:avLst/>
          </a:prstGeom>
          <a:ln>
            <a:noFill/>
          </a:ln>
          <a:effectLst>
            <a:softEdge rad="112500"/>
          </a:effectLst>
        </p:spPr>
      </p:pic>
      <p:sp>
        <p:nvSpPr>
          <p:cNvPr id="6" name="TextBox 5">
            <a:extLst>
              <a:ext uri="{FF2B5EF4-FFF2-40B4-BE49-F238E27FC236}">
                <a16:creationId xmlns:a16="http://schemas.microsoft.com/office/drawing/2014/main" id="{9F2E91A8-2626-4753-7233-7C22E21DBD45}"/>
              </a:ext>
            </a:extLst>
          </p:cNvPr>
          <p:cNvSpPr txBox="1"/>
          <p:nvPr/>
        </p:nvSpPr>
        <p:spPr>
          <a:xfrm>
            <a:off x="273166" y="3009735"/>
            <a:ext cx="11755548" cy="2139208"/>
          </a:xfrm>
          <a:prstGeom prst="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3200" dirty="0">
                <a:solidFill>
                  <a:srgbClr val="141413"/>
                </a:solidFill>
                <a:effectLst/>
                <a:latin typeface="Calibri" panose="020F0502020204030204" pitchFamily="34" charset="0"/>
                <a:cs typeface="Calibri" panose="020F0502020204030204" pitchFamily="34" charset="0"/>
              </a:rPr>
              <a:t>• Describe an activity: </a:t>
            </a:r>
            <a:r>
              <a:rPr lang="en-US" sz="3200" i="1" dirty="0">
                <a:solidFill>
                  <a:srgbClr val="7E166A"/>
                </a:solidFill>
                <a:effectLst/>
                <a:latin typeface="Calibri" panose="020F0502020204030204" pitchFamily="34" charset="0"/>
                <a:cs typeface="Calibri" panose="020F0502020204030204" pitchFamily="34" charset="0"/>
              </a:rPr>
              <a:t>thrilling</a:t>
            </a:r>
            <a:r>
              <a:rPr lang="en-US" sz="3200" i="1" dirty="0">
                <a:solidFill>
                  <a:srgbClr val="141413"/>
                </a:solidFill>
                <a:effectLst/>
                <a:latin typeface="Calibri" panose="020F0502020204030204" pitchFamily="34" charset="0"/>
                <a:cs typeface="Calibri" panose="020F0502020204030204" pitchFamily="34" charset="0"/>
              </a:rPr>
              <a:t>, relaxing, calming, fascinating, incredible, etc.</a:t>
            </a:r>
          </a:p>
          <a:p>
            <a:pPr algn="just"/>
            <a:r>
              <a:rPr lang="en-US" sz="3200" i="1" dirty="0">
                <a:solidFill>
                  <a:srgbClr val="0070C0"/>
                </a:solidFill>
                <a:effectLst/>
                <a:latin typeface="Calibri" panose="020F0502020204030204" pitchFamily="34" charset="0"/>
                <a:cs typeface="Calibri" panose="020F0502020204030204" pitchFamily="34" charset="0"/>
              </a:rPr>
              <a:t>You can take part in </a:t>
            </a:r>
            <a:r>
              <a:rPr lang="en-US" sz="3200" i="1" u="sng" dirty="0">
                <a:solidFill>
                  <a:srgbClr val="0070C0"/>
                </a:solidFill>
                <a:effectLst/>
                <a:latin typeface="Calibri" panose="020F0502020204030204" pitchFamily="34" charset="0"/>
                <a:cs typeface="Calibri" panose="020F0502020204030204" pitchFamily="34" charset="0"/>
              </a:rPr>
              <a:t>thrilling</a:t>
            </a:r>
            <a:r>
              <a:rPr lang="en-US" sz="3200" i="1" dirty="0">
                <a:solidFill>
                  <a:srgbClr val="0070C0"/>
                </a:solidFill>
                <a:effectLst/>
                <a:latin typeface="Calibri" panose="020F0502020204030204" pitchFamily="34" charset="0"/>
                <a:cs typeface="Calibri" panose="020F0502020204030204" pitchFamily="34" charset="0"/>
              </a:rPr>
              <a:t> adventures or have a </a:t>
            </a:r>
            <a:r>
              <a:rPr lang="en-US" sz="3200" i="1" u="sng" dirty="0">
                <a:solidFill>
                  <a:srgbClr val="0070C0"/>
                </a:solidFill>
                <a:effectLst/>
                <a:latin typeface="Calibri" panose="020F0502020204030204" pitchFamily="34" charset="0"/>
                <a:cs typeface="Calibri" panose="020F0502020204030204" pitchFamily="34" charset="0"/>
              </a:rPr>
              <a:t>relaxing</a:t>
            </a:r>
            <a:r>
              <a:rPr lang="en-US" sz="3200" i="1" dirty="0">
                <a:solidFill>
                  <a:srgbClr val="0070C0"/>
                </a:solidFill>
                <a:effectLst/>
                <a:latin typeface="Calibri" panose="020F0502020204030204" pitchFamily="34" charset="0"/>
                <a:cs typeface="Calibri" panose="020F0502020204030204" pitchFamily="34" charset="0"/>
              </a:rPr>
              <a:t> day by the lake.</a:t>
            </a:r>
          </a:p>
        </p:txBody>
      </p:sp>
      <p:sp>
        <p:nvSpPr>
          <p:cNvPr id="7" name="TextBox 6">
            <a:extLst>
              <a:ext uri="{FF2B5EF4-FFF2-40B4-BE49-F238E27FC236}">
                <a16:creationId xmlns:a16="http://schemas.microsoft.com/office/drawing/2014/main" id="{39C333DA-7FFB-31A7-DA17-1B1C9188F3F6}"/>
              </a:ext>
            </a:extLst>
          </p:cNvPr>
          <p:cNvSpPr txBox="1"/>
          <p:nvPr/>
        </p:nvSpPr>
        <p:spPr>
          <a:xfrm>
            <a:off x="164309" y="1266932"/>
            <a:ext cx="11800164" cy="1569660"/>
          </a:xfrm>
          <a:prstGeom prst="rect">
            <a:avLst/>
          </a:prstGeom>
          <a:noFill/>
        </p:spPr>
        <p:txBody>
          <a:bodyPr wrap="square" rtlCol="0">
            <a:spAutoFit/>
          </a:bodyPr>
          <a:lstStyle/>
          <a:p>
            <a:pPr algn="just"/>
            <a:r>
              <a:rPr lang="en-US" sz="3200" b="1" dirty="0">
                <a:solidFill>
                  <a:schemeClr val="accent2">
                    <a:lumMod val="50000"/>
                  </a:schemeClr>
                </a:solidFill>
                <a:latin typeface="Calibri" panose="020F0502020204030204" pitchFamily="34" charset="0"/>
                <a:cs typeface="Calibri" panose="020F0502020204030204" pitchFamily="34" charset="0"/>
              </a:rPr>
              <a:t>a. </a:t>
            </a:r>
            <a:r>
              <a:rPr lang="en-US" sz="3200" b="1" dirty="0">
                <a:solidFill>
                  <a:schemeClr val="accent2">
                    <a:lumMod val="50000"/>
                  </a:schemeClr>
                </a:solidFill>
                <a:effectLst/>
                <a:latin typeface="Calibri" panose="020F0502020204030204" pitchFamily="34" charset="0"/>
                <a:cs typeface="Calibri" panose="020F0502020204030204" pitchFamily="34" charset="0"/>
              </a:rPr>
              <a:t>Read about using descriptive language and the travel guide for Mexico again, then underline the examples of descriptive language the writer used.</a:t>
            </a:r>
          </a:p>
        </p:txBody>
      </p:sp>
    </p:spTree>
    <p:extLst>
      <p:ext uri="{BB962C8B-B14F-4D97-AF65-F5344CB8AC3E}">
        <p14:creationId xmlns:p14="http://schemas.microsoft.com/office/powerpoint/2010/main" val="1855380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BAC5F3-9FA7-AF41-70B2-23ECC667CD8B}"/>
              </a:ext>
            </a:extLst>
          </p:cNvPr>
          <p:cNvSpPr txBox="1"/>
          <p:nvPr/>
        </p:nvSpPr>
        <p:spPr>
          <a:xfrm>
            <a:off x="223644" y="1686275"/>
            <a:ext cx="11761527" cy="3985182"/>
          </a:xfrm>
          <a:prstGeom prst="rect">
            <a:avLst/>
          </a:prstGeom>
          <a:solidFill>
            <a:schemeClr val="accent4">
              <a:lumMod val="40000"/>
              <a:lumOff val="60000"/>
            </a:schemeClr>
          </a:solidFill>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n-US" sz="2400" b="1" dirty="0">
                <a:solidFill>
                  <a:schemeClr val="tx1"/>
                </a:solidFill>
                <a:effectLst/>
                <a:latin typeface="Arial" panose="020B0604020202020204" pitchFamily="34" charset="0"/>
                <a:cs typeface="Arial" panose="020B0604020202020204" pitchFamily="34" charset="0"/>
              </a:rPr>
              <a:t>Mexico: Your Next Vacation </a:t>
            </a:r>
            <a:endParaRPr lang="en-US" sz="2400" dirty="0">
              <a:solidFill>
                <a:schemeClr val="tx1"/>
              </a:solidFill>
              <a:effectLst/>
              <a:latin typeface="Arial" panose="020B0604020202020204" pitchFamily="34" charset="0"/>
              <a:cs typeface="Arial" panose="020B0604020202020204" pitchFamily="34" charset="0"/>
            </a:endParaRPr>
          </a:p>
          <a:p>
            <a:pPr algn="just"/>
            <a:r>
              <a:rPr lang="en-US" sz="2400" dirty="0">
                <a:solidFill>
                  <a:schemeClr val="tx1"/>
                </a:solidFill>
                <a:effectLst/>
                <a:latin typeface="Arial" panose="020B0604020202020204" pitchFamily="34" charset="0"/>
                <a:cs typeface="Arial" panose="020B0604020202020204" pitchFamily="34" charset="0"/>
              </a:rPr>
              <a:t>Mexico is an amazing country to visit and explore. The people are among the friendliest and most fascinating in the world. They're famous for music, dancing, and food. Here are the top four things to do in Mexico. </a:t>
            </a:r>
          </a:p>
          <a:p>
            <a:pPr algn="just"/>
            <a:r>
              <a:rPr lang="en-US" sz="2400" b="1" dirty="0">
                <a:solidFill>
                  <a:schemeClr val="tx1"/>
                </a:solidFill>
                <a:effectLst/>
                <a:latin typeface="Arial" panose="020B0604020202020204" pitchFamily="34" charset="0"/>
                <a:cs typeface="Arial" panose="020B0604020202020204" pitchFamily="34" charset="0"/>
              </a:rPr>
              <a:t>1. Explore Mexico City. </a:t>
            </a:r>
            <a:r>
              <a:rPr lang="en-US" sz="2400" dirty="0">
                <a:solidFill>
                  <a:schemeClr val="tx1"/>
                </a:solidFill>
                <a:effectLst/>
                <a:latin typeface="Arial" panose="020B0604020202020204" pitchFamily="34" charset="0"/>
                <a:cs typeface="Arial" panose="020B0604020202020204" pitchFamily="34" charset="0"/>
              </a:rPr>
              <a:t>This capital city is incredibly rich in history and culture. You can spend days exploring amazing historic sites and museums and admiring the architecture styles from various periods. </a:t>
            </a:r>
          </a:p>
          <a:p>
            <a:pPr algn="just"/>
            <a:r>
              <a:rPr lang="en-US" sz="2400" b="1" dirty="0">
                <a:solidFill>
                  <a:schemeClr val="tx1"/>
                </a:solidFill>
                <a:effectLst/>
                <a:latin typeface="Arial" panose="020B0604020202020204" pitchFamily="34" charset="0"/>
                <a:cs typeface="Arial" panose="020B0604020202020204" pitchFamily="34" charset="0"/>
              </a:rPr>
              <a:t>2. Be amazed at the sight of </a:t>
            </a:r>
            <a:r>
              <a:rPr lang="en-US" sz="2400" b="1" dirty="0" err="1">
                <a:solidFill>
                  <a:schemeClr val="tx1"/>
                </a:solidFill>
                <a:effectLst/>
                <a:latin typeface="Arial" panose="020B0604020202020204" pitchFamily="34" charset="0"/>
                <a:cs typeface="Arial" panose="020B0604020202020204" pitchFamily="34" charset="0"/>
              </a:rPr>
              <a:t>Chichén</a:t>
            </a:r>
            <a:r>
              <a:rPr lang="en-US" sz="2400" b="1" dirty="0">
                <a:solidFill>
                  <a:schemeClr val="tx1"/>
                </a:solidFill>
                <a:effectLst/>
                <a:latin typeface="Arial" panose="020B0604020202020204" pitchFamily="34" charset="0"/>
                <a:cs typeface="Arial" panose="020B0604020202020204" pitchFamily="34" charset="0"/>
              </a:rPr>
              <a:t> Itzá. </a:t>
            </a:r>
            <a:r>
              <a:rPr lang="en-US" sz="2400" dirty="0">
                <a:solidFill>
                  <a:schemeClr val="tx1"/>
                </a:solidFill>
                <a:effectLst/>
                <a:latin typeface="Arial" panose="020B0604020202020204" pitchFamily="34" charset="0"/>
                <a:cs typeface="Arial" panose="020B0604020202020204" pitchFamily="34" charset="0"/>
              </a:rPr>
              <a:t>This ancient Maya city is incredible. At the center of it is El Castillo. Scientists believe it's a giant Maya calendar with 365 steps, one for each day </a:t>
            </a:r>
            <a:r>
              <a:rPr lang="en-US" sz="3200" dirty="0">
                <a:solidFill>
                  <a:schemeClr val="tx1"/>
                </a:solidFill>
                <a:effectLst/>
                <a:latin typeface="Calibri" panose="020F0502020204030204" pitchFamily="34" charset="0"/>
                <a:cs typeface="Calibri" panose="020F0502020204030204" pitchFamily="34" charset="0"/>
              </a:rPr>
              <a:t>of the year. </a:t>
            </a:r>
          </a:p>
        </p:txBody>
      </p:sp>
      <p:grpSp>
        <p:nvGrpSpPr>
          <p:cNvPr id="3" name="Nhóm 2">
            <a:extLst>
              <a:ext uri="{FF2B5EF4-FFF2-40B4-BE49-F238E27FC236}">
                <a16:creationId xmlns:a16="http://schemas.microsoft.com/office/drawing/2014/main" id="{617D1286-42FE-46AC-9D1E-6E9269524ECC}"/>
              </a:ext>
            </a:extLst>
          </p:cNvPr>
          <p:cNvGrpSpPr/>
          <p:nvPr/>
        </p:nvGrpSpPr>
        <p:grpSpPr>
          <a:xfrm>
            <a:off x="3352800" y="237361"/>
            <a:ext cx="5311361" cy="730960"/>
            <a:chOff x="3178628" y="204703"/>
            <a:chExt cx="5311361" cy="730960"/>
          </a:xfrm>
        </p:grpSpPr>
        <p:pic>
          <p:nvPicPr>
            <p:cNvPr id="5" name="Picture 2" descr="A screenshot of a computer&#10;&#10;Description automatically generated">
              <a:extLst>
                <a:ext uri="{FF2B5EF4-FFF2-40B4-BE49-F238E27FC236}">
                  <a16:creationId xmlns:a16="http://schemas.microsoft.com/office/drawing/2014/main" id="{7092AE87-F465-4EC4-9A9F-E7CEFB937C4A}"/>
                </a:ext>
              </a:extLst>
            </p:cNvPr>
            <p:cNvPicPr>
              <a:picLocks noChangeAspect="1"/>
            </p:cNvPicPr>
            <p:nvPr/>
          </p:nvPicPr>
          <p:blipFill rotWithShape="1">
            <a:blip r:embed="rId2">
              <a:extLst>
                <a:ext uri="{28A0092B-C50C-407E-A947-70E740481C1C}">
                  <a14:useLocalDpi xmlns:a14="http://schemas.microsoft.com/office/drawing/2010/main" val="0"/>
                </a:ext>
              </a:extLst>
            </a:blip>
            <a:srcRect l="12460" t="22466" r="22074" b="48387"/>
            <a:stretch/>
          </p:blipFill>
          <p:spPr>
            <a:xfrm>
              <a:off x="3178628" y="204703"/>
              <a:ext cx="2604649" cy="724772"/>
            </a:xfrm>
            <a:prstGeom prst="rect">
              <a:avLst/>
            </a:prstGeom>
            <a:ln>
              <a:noFill/>
            </a:ln>
            <a:effectLst>
              <a:softEdge rad="112500"/>
            </a:effectLst>
          </p:spPr>
        </p:pic>
        <p:pic>
          <p:nvPicPr>
            <p:cNvPr id="6" name="Picture 4" descr="A screenshot of a computer&#10;&#10;Description automatically generated">
              <a:extLst>
                <a:ext uri="{FF2B5EF4-FFF2-40B4-BE49-F238E27FC236}">
                  <a16:creationId xmlns:a16="http://schemas.microsoft.com/office/drawing/2014/main" id="{96A22D6E-2845-4C8A-96A9-BFCD7E1FE197}"/>
                </a:ext>
              </a:extLst>
            </p:cNvPr>
            <p:cNvPicPr>
              <a:picLocks noChangeAspect="1"/>
            </p:cNvPicPr>
            <p:nvPr/>
          </p:nvPicPr>
          <p:blipFill rotWithShape="1">
            <a:blip r:embed="rId2">
              <a:extLst>
                <a:ext uri="{28A0092B-C50C-407E-A947-70E740481C1C}">
                  <a14:useLocalDpi xmlns:a14="http://schemas.microsoft.com/office/drawing/2010/main" val="0"/>
                </a:ext>
              </a:extLst>
            </a:blip>
            <a:srcRect l="19291" t="53680" r="22265" b="20292"/>
            <a:stretch/>
          </p:blipFill>
          <p:spPr>
            <a:xfrm>
              <a:off x="5885340" y="259131"/>
              <a:ext cx="2604649" cy="676532"/>
            </a:xfrm>
            <a:prstGeom prst="rect">
              <a:avLst/>
            </a:prstGeom>
            <a:ln>
              <a:noFill/>
            </a:ln>
            <a:effectLst>
              <a:softEdge rad="112500"/>
            </a:effectLst>
          </p:spPr>
        </p:pic>
      </p:grpSp>
    </p:spTree>
    <p:extLst>
      <p:ext uri="{BB962C8B-B14F-4D97-AF65-F5344CB8AC3E}">
        <p14:creationId xmlns:p14="http://schemas.microsoft.com/office/powerpoint/2010/main" val="491540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BAC5F3-9FA7-AF41-70B2-23ECC667CD8B}"/>
              </a:ext>
            </a:extLst>
          </p:cNvPr>
          <p:cNvSpPr txBox="1"/>
          <p:nvPr/>
        </p:nvSpPr>
        <p:spPr>
          <a:xfrm>
            <a:off x="190766" y="1406772"/>
            <a:ext cx="11736946" cy="3539430"/>
          </a:xfrm>
          <a:prstGeom prst="rect">
            <a:avLst/>
          </a:prstGeom>
          <a:solidFill>
            <a:schemeClr val="accent4">
              <a:lumMod val="40000"/>
              <a:lumOff val="60000"/>
            </a:schemeClr>
          </a:solidFill>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n-US" sz="3200" b="1" dirty="0">
                <a:solidFill>
                  <a:schemeClr val="tx1"/>
                </a:solidFill>
                <a:effectLst/>
                <a:latin typeface="Calibri" panose="020F0502020204030204" pitchFamily="34" charset="0"/>
                <a:cs typeface="Calibri" panose="020F0502020204030204" pitchFamily="34" charset="0"/>
              </a:rPr>
              <a:t>3. Relax on Tulum beaches. </a:t>
            </a:r>
            <a:r>
              <a:rPr lang="en-US" sz="3200" dirty="0">
                <a:solidFill>
                  <a:schemeClr val="tx1"/>
                </a:solidFill>
                <a:effectLst/>
                <a:latin typeface="Calibri" panose="020F0502020204030204" pitchFamily="34" charset="0"/>
                <a:cs typeface="Calibri" panose="020F0502020204030204" pitchFamily="34" charset="0"/>
              </a:rPr>
              <a:t>This amazing town has it</a:t>
            </a:r>
            <a:br>
              <a:rPr lang="en-US" sz="3200" dirty="0">
                <a:solidFill>
                  <a:schemeClr val="tx1"/>
                </a:solidFill>
                <a:effectLst/>
                <a:latin typeface="Calibri" panose="020F0502020204030204" pitchFamily="34" charset="0"/>
                <a:cs typeface="Calibri" panose="020F0502020204030204" pitchFamily="34" charset="0"/>
              </a:rPr>
            </a:br>
            <a:r>
              <a:rPr lang="en-US" sz="3200" dirty="0">
                <a:solidFill>
                  <a:schemeClr val="tx1"/>
                </a:solidFill>
                <a:effectLst/>
                <a:latin typeface="Calibri" panose="020F0502020204030204" pitchFamily="34" charset="0"/>
                <a:cs typeface="Calibri" panose="020F0502020204030204" pitchFamily="34" charset="0"/>
              </a:rPr>
              <a:t>all – lovely white sand, clear waters, and impressive Maya structures. They're part of the only Maya city by the sea. </a:t>
            </a:r>
          </a:p>
          <a:p>
            <a:pPr algn="just"/>
            <a:r>
              <a:rPr lang="en-US" sz="3200" b="1" dirty="0">
                <a:solidFill>
                  <a:schemeClr val="tx1"/>
                </a:solidFill>
                <a:effectLst/>
                <a:latin typeface="Calibri" panose="020F0502020204030204" pitchFamily="34" charset="0"/>
                <a:cs typeface="Calibri" panose="020F0502020204030204" pitchFamily="34" charset="0"/>
              </a:rPr>
              <a:t>4. Fill yourself with Mexican food. </a:t>
            </a:r>
            <a:r>
              <a:rPr lang="en-US" sz="3200" dirty="0">
                <a:solidFill>
                  <a:schemeClr val="tx1"/>
                </a:solidFill>
                <a:effectLst/>
                <a:latin typeface="Calibri" panose="020F0502020204030204" pitchFamily="34" charset="0"/>
                <a:cs typeface="Calibri" panose="020F0502020204030204" pitchFamily="34" charset="0"/>
              </a:rPr>
              <a:t>As you walk along the streets of Mexico, take in the incredible smell of food and the sound of cooking all around you. There, you'll find the best tacos, tamales, </a:t>
            </a:r>
            <a:r>
              <a:rPr lang="en-US" sz="3200" i="1" dirty="0">
                <a:solidFill>
                  <a:schemeClr val="tx1"/>
                </a:solidFill>
                <a:effectLst/>
                <a:latin typeface="Calibri" panose="020F0502020204030204" pitchFamily="34" charset="0"/>
                <a:cs typeface="Calibri" panose="020F0502020204030204" pitchFamily="34" charset="0"/>
              </a:rPr>
              <a:t>tostadas</a:t>
            </a:r>
            <a:r>
              <a:rPr lang="en-US" sz="3200" dirty="0">
                <a:solidFill>
                  <a:schemeClr val="tx1"/>
                </a:solidFill>
                <a:effectLst/>
                <a:latin typeface="Calibri" panose="020F0502020204030204" pitchFamily="34" charset="0"/>
                <a:cs typeface="Calibri" panose="020F0502020204030204" pitchFamily="34" charset="0"/>
              </a:rPr>
              <a:t>, and so much more. </a:t>
            </a:r>
          </a:p>
        </p:txBody>
      </p:sp>
      <p:grpSp>
        <p:nvGrpSpPr>
          <p:cNvPr id="3" name="Nhóm 2">
            <a:extLst>
              <a:ext uri="{FF2B5EF4-FFF2-40B4-BE49-F238E27FC236}">
                <a16:creationId xmlns:a16="http://schemas.microsoft.com/office/drawing/2014/main" id="{C0CCC12B-E882-452F-99B0-635C1260B9BE}"/>
              </a:ext>
            </a:extLst>
          </p:cNvPr>
          <p:cNvGrpSpPr/>
          <p:nvPr/>
        </p:nvGrpSpPr>
        <p:grpSpPr>
          <a:xfrm>
            <a:off x="3352800" y="237361"/>
            <a:ext cx="5311361" cy="730960"/>
            <a:chOff x="3178628" y="204703"/>
            <a:chExt cx="5311361" cy="730960"/>
          </a:xfrm>
        </p:grpSpPr>
        <p:pic>
          <p:nvPicPr>
            <p:cNvPr id="5" name="Picture 2" descr="A screenshot of a computer&#10;&#10;Description automatically generated">
              <a:extLst>
                <a:ext uri="{FF2B5EF4-FFF2-40B4-BE49-F238E27FC236}">
                  <a16:creationId xmlns:a16="http://schemas.microsoft.com/office/drawing/2014/main" id="{A1C55DD8-5E97-49E8-937E-4358825BC1A1}"/>
                </a:ext>
              </a:extLst>
            </p:cNvPr>
            <p:cNvPicPr>
              <a:picLocks noChangeAspect="1"/>
            </p:cNvPicPr>
            <p:nvPr/>
          </p:nvPicPr>
          <p:blipFill rotWithShape="1">
            <a:blip r:embed="rId2">
              <a:extLst>
                <a:ext uri="{28A0092B-C50C-407E-A947-70E740481C1C}">
                  <a14:useLocalDpi xmlns:a14="http://schemas.microsoft.com/office/drawing/2010/main" val="0"/>
                </a:ext>
              </a:extLst>
            </a:blip>
            <a:srcRect l="12460" t="22466" r="22074" b="48387"/>
            <a:stretch/>
          </p:blipFill>
          <p:spPr>
            <a:xfrm>
              <a:off x="3178628" y="204703"/>
              <a:ext cx="2604649" cy="724772"/>
            </a:xfrm>
            <a:prstGeom prst="rect">
              <a:avLst/>
            </a:prstGeom>
            <a:ln>
              <a:noFill/>
            </a:ln>
            <a:effectLst>
              <a:softEdge rad="112500"/>
            </a:effectLst>
          </p:spPr>
        </p:pic>
        <p:pic>
          <p:nvPicPr>
            <p:cNvPr id="6" name="Picture 4" descr="A screenshot of a computer&#10;&#10;Description automatically generated">
              <a:extLst>
                <a:ext uri="{FF2B5EF4-FFF2-40B4-BE49-F238E27FC236}">
                  <a16:creationId xmlns:a16="http://schemas.microsoft.com/office/drawing/2014/main" id="{85E4514F-8E1F-40BD-99E0-C1AC49CFE43D}"/>
                </a:ext>
              </a:extLst>
            </p:cNvPr>
            <p:cNvPicPr>
              <a:picLocks noChangeAspect="1"/>
            </p:cNvPicPr>
            <p:nvPr/>
          </p:nvPicPr>
          <p:blipFill rotWithShape="1">
            <a:blip r:embed="rId2">
              <a:extLst>
                <a:ext uri="{28A0092B-C50C-407E-A947-70E740481C1C}">
                  <a14:useLocalDpi xmlns:a14="http://schemas.microsoft.com/office/drawing/2010/main" val="0"/>
                </a:ext>
              </a:extLst>
            </a:blip>
            <a:srcRect l="19291" t="53680" r="22265" b="20292"/>
            <a:stretch/>
          </p:blipFill>
          <p:spPr>
            <a:xfrm>
              <a:off x="5885340" y="259131"/>
              <a:ext cx="2604649" cy="676532"/>
            </a:xfrm>
            <a:prstGeom prst="rect">
              <a:avLst/>
            </a:prstGeom>
            <a:ln>
              <a:noFill/>
            </a:ln>
            <a:effectLst>
              <a:softEdge rad="112500"/>
            </a:effectLst>
          </p:spPr>
        </p:pic>
      </p:grpSp>
    </p:spTree>
    <p:extLst>
      <p:ext uri="{BB962C8B-B14F-4D97-AF65-F5344CB8AC3E}">
        <p14:creationId xmlns:p14="http://schemas.microsoft.com/office/powerpoint/2010/main" val="3647314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BAC5F3-9FA7-AF41-70B2-23ECC667CD8B}"/>
              </a:ext>
            </a:extLst>
          </p:cNvPr>
          <p:cNvSpPr txBox="1"/>
          <p:nvPr/>
        </p:nvSpPr>
        <p:spPr>
          <a:xfrm>
            <a:off x="212758" y="1381475"/>
            <a:ext cx="11736946" cy="4401205"/>
          </a:xfrm>
          <a:prstGeom prst="rect">
            <a:avLst/>
          </a:prstGeom>
          <a:solidFill>
            <a:schemeClr val="accent4">
              <a:lumMod val="40000"/>
              <a:lumOff val="60000"/>
            </a:schemeClr>
          </a:solidFill>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n-US" sz="2800" b="1" dirty="0">
                <a:solidFill>
                  <a:schemeClr val="tx1"/>
                </a:solidFill>
                <a:effectLst/>
                <a:latin typeface="Arial" panose="020B0604020202020204" pitchFamily="34" charset="0"/>
                <a:cs typeface="Arial" panose="020B0604020202020204" pitchFamily="34" charset="0"/>
              </a:rPr>
              <a:t>Mexico: Your Next Vacation </a:t>
            </a:r>
            <a:endParaRPr lang="en-US" sz="2800" dirty="0">
              <a:solidFill>
                <a:schemeClr val="tx1"/>
              </a:solidFill>
              <a:effectLst/>
              <a:latin typeface="Arial" panose="020B0604020202020204" pitchFamily="34" charset="0"/>
              <a:cs typeface="Arial" panose="020B0604020202020204" pitchFamily="34" charset="0"/>
            </a:endParaRPr>
          </a:p>
          <a:p>
            <a:pPr algn="just"/>
            <a:r>
              <a:rPr lang="en-US" sz="2800" dirty="0">
                <a:solidFill>
                  <a:schemeClr val="tx1"/>
                </a:solidFill>
                <a:effectLst/>
                <a:latin typeface="Arial" panose="020B0604020202020204" pitchFamily="34" charset="0"/>
                <a:cs typeface="Arial" panose="020B0604020202020204" pitchFamily="34" charset="0"/>
              </a:rPr>
              <a:t>Mexico is an amazing country to visit and explore. The people are among the friendliest and most </a:t>
            </a:r>
            <a:r>
              <a:rPr lang="en-US" sz="2800" u="sng" dirty="0">
                <a:solidFill>
                  <a:schemeClr val="tx1"/>
                </a:solidFill>
                <a:effectLst/>
                <a:latin typeface="Arial" panose="020B0604020202020204" pitchFamily="34" charset="0"/>
                <a:cs typeface="Arial" panose="020B0604020202020204" pitchFamily="34" charset="0"/>
              </a:rPr>
              <a:t>fascinating</a:t>
            </a:r>
            <a:r>
              <a:rPr lang="en-US" sz="2800" dirty="0">
                <a:solidFill>
                  <a:schemeClr val="tx1"/>
                </a:solidFill>
                <a:effectLst/>
                <a:latin typeface="Arial" panose="020B0604020202020204" pitchFamily="34" charset="0"/>
                <a:cs typeface="Arial" panose="020B0604020202020204" pitchFamily="34" charset="0"/>
              </a:rPr>
              <a:t> in the world. They're famous for music, dancing, and food. Here are the top four things to do in Mexico. </a:t>
            </a:r>
          </a:p>
          <a:p>
            <a:pPr algn="just"/>
            <a:r>
              <a:rPr lang="en-US" sz="2800" b="1" dirty="0">
                <a:solidFill>
                  <a:schemeClr val="tx1"/>
                </a:solidFill>
                <a:effectLst/>
                <a:latin typeface="Arial" panose="020B0604020202020204" pitchFamily="34" charset="0"/>
                <a:cs typeface="Arial" panose="020B0604020202020204" pitchFamily="34" charset="0"/>
              </a:rPr>
              <a:t>1. Explore Mexico City. </a:t>
            </a:r>
            <a:r>
              <a:rPr lang="en-US" sz="2800" dirty="0">
                <a:solidFill>
                  <a:schemeClr val="tx1"/>
                </a:solidFill>
                <a:effectLst/>
                <a:latin typeface="Arial" panose="020B0604020202020204" pitchFamily="34" charset="0"/>
                <a:cs typeface="Arial" panose="020B0604020202020204" pitchFamily="34" charset="0"/>
              </a:rPr>
              <a:t>This capital city is incredibly rich in history and culture. You can spend days exploring </a:t>
            </a:r>
            <a:r>
              <a:rPr lang="en-US" sz="2800" u="sng" dirty="0">
                <a:solidFill>
                  <a:schemeClr val="tx1"/>
                </a:solidFill>
                <a:effectLst/>
                <a:latin typeface="Arial" panose="020B0604020202020204" pitchFamily="34" charset="0"/>
                <a:cs typeface="Arial" panose="020B0604020202020204" pitchFamily="34" charset="0"/>
              </a:rPr>
              <a:t>amazing historic </a:t>
            </a:r>
            <a:r>
              <a:rPr lang="en-US" sz="2800" dirty="0">
                <a:solidFill>
                  <a:schemeClr val="tx1"/>
                </a:solidFill>
                <a:effectLst/>
                <a:latin typeface="Arial" panose="020B0604020202020204" pitchFamily="34" charset="0"/>
                <a:cs typeface="Arial" panose="020B0604020202020204" pitchFamily="34" charset="0"/>
              </a:rPr>
              <a:t>sites and museums and admiring the architecture styles from various periods. </a:t>
            </a:r>
          </a:p>
          <a:p>
            <a:pPr algn="just"/>
            <a:r>
              <a:rPr lang="en-US" sz="2800" b="1" dirty="0">
                <a:solidFill>
                  <a:schemeClr val="tx1"/>
                </a:solidFill>
                <a:effectLst/>
                <a:latin typeface="Arial" panose="020B0604020202020204" pitchFamily="34" charset="0"/>
                <a:cs typeface="Arial" panose="020B0604020202020204" pitchFamily="34" charset="0"/>
              </a:rPr>
              <a:t>2. Be amazed at the sight of </a:t>
            </a:r>
            <a:r>
              <a:rPr lang="en-US" sz="2800" b="1" dirty="0" err="1">
                <a:solidFill>
                  <a:schemeClr val="tx1"/>
                </a:solidFill>
                <a:effectLst/>
                <a:latin typeface="Arial" panose="020B0604020202020204" pitchFamily="34" charset="0"/>
                <a:cs typeface="Arial" panose="020B0604020202020204" pitchFamily="34" charset="0"/>
              </a:rPr>
              <a:t>Chichén</a:t>
            </a:r>
            <a:r>
              <a:rPr lang="en-US" sz="2800" b="1" dirty="0">
                <a:solidFill>
                  <a:schemeClr val="tx1"/>
                </a:solidFill>
                <a:effectLst/>
                <a:latin typeface="Arial" panose="020B0604020202020204" pitchFamily="34" charset="0"/>
                <a:cs typeface="Arial" panose="020B0604020202020204" pitchFamily="34" charset="0"/>
              </a:rPr>
              <a:t> Itzá. </a:t>
            </a:r>
            <a:r>
              <a:rPr lang="en-US" sz="2800" dirty="0">
                <a:solidFill>
                  <a:schemeClr val="tx1"/>
                </a:solidFill>
                <a:effectLst/>
                <a:latin typeface="Arial" panose="020B0604020202020204" pitchFamily="34" charset="0"/>
                <a:cs typeface="Arial" panose="020B0604020202020204" pitchFamily="34" charset="0"/>
              </a:rPr>
              <a:t>This </a:t>
            </a:r>
            <a:r>
              <a:rPr lang="en-US" sz="2800" u="sng" dirty="0">
                <a:solidFill>
                  <a:schemeClr val="tx1"/>
                </a:solidFill>
                <a:effectLst/>
                <a:latin typeface="Arial" panose="020B0604020202020204" pitchFamily="34" charset="0"/>
                <a:cs typeface="Arial" panose="020B0604020202020204" pitchFamily="34" charset="0"/>
              </a:rPr>
              <a:t>ancient</a:t>
            </a:r>
            <a:r>
              <a:rPr lang="en-US" sz="2800" dirty="0">
                <a:solidFill>
                  <a:schemeClr val="tx1"/>
                </a:solidFill>
                <a:effectLst/>
                <a:latin typeface="Arial" panose="020B0604020202020204" pitchFamily="34" charset="0"/>
                <a:cs typeface="Arial" panose="020B0604020202020204" pitchFamily="34" charset="0"/>
              </a:rPr>
              <a:t> Maya city is </a:t>
            </a:r>
            <a:r>
              <a:rPr lang="en-US" sz="2800" u="sng" dirty="0">
                <a:solidFill>
                  <a:schemeClr val="tx1"/>
                </a:solidFill>
                <a:effectLst/>
                <a:latin typeface="Arial" panose="020B0604020202020204" pitchFamily="34" charset="0"/>
                <a:cs typeface="Arial" panose="020B0604020202020204" pitchFamily="34" charset="0"/>
              </a:rPr>
              <a:t>incredible</a:t>
            </a:r>
            <a:r>
              <a:rPr lang="en-US" sz="2800" dirty="0">
                <a:solidFill>
                  <a:schemeClr val="tx1"/>
                </a:solidFill>
                <a:effectLst/>
                <a:latin typeface="Arial" panose="020B0604020202020204" pitchFamily="34" charset="0"/>
                <a:cs typeface="Arial" panose="020B0604020202020204" pitchFamily="34" charset="0"/>
              </a:rPr>
              <a:t>. At the center of it is El Castillo. Scientists believe it's a giant Maya calendar with 365 steps, one for each day of the year. </a:t>
            </a:r>
          </a:p>
        </p:txBody>
      </p:sp>
      <p:grpSp>
        <p:nvGrpSpPr>
          <p:cNvPr id="5" name="Nhóm 4">
            <a:extLst>
              <a:ext uri="{FF2B5EF4-FFF2-40B4-BE49-F238E27FC236}">
                <a16:creationId xmlns:a16="http://schemas.microsoft.com/office/drawing/2014/main" id="{5B03DF02-63DC-46CF-86F9-2E356CCB870C}"/>
              </a:ext>
            </a:extLst>
          </p:cNvPr>
          <p:cNvGrpSpPr/>
          <p:nvPr/>
        </p:nvGrpSpPr>
        <p:grpSpPr>
          <a:xfrm>
            <a:off x="3352800" y="237361"/>
            <a:ext cx="5311361" cy="730960"/>
            <a:chOff x="3178628" y="204703"/>
            <a:chExt cx="5311361" cy="730960"/>
          </a:xfrm>
        </p:grpSpPr>
        <p:pic>
          <p:nvPicPr>
            <p:cNvPr id="6" name="Picture 2" descr="A screenshot of a computer&#10;&#10;Description automatically generated">
              <a:extLst>
                <a:ext uri="{FF2B5EF4-FFF2-40B4-BE49-F238E27FC236}">
                  <a16:creationId xmlns:a16="http://schemas.microsoft.com/office/drawing/2014/main" id="{42671C88-8F66-413B-A2EA-E957521BE65E}"/>
                </a:ext>
              </a:extLst>
            </p:cNvPr>
            <p:cNvPicPr>
              <a:picLocks noChangeAspect="1"/>
            </p:cNvPicPr>
            <p:nvPr/>
          </p:nvPicPr>
          <p:blipFill rotWithShape="1">
            <a:blip r:embed="rId2">
              <a:extLst>
                <a:ext uri="{28A0092B-C50C-407E-A947-70E740481C1C}">
                  <a14:useLocalDpi xmlns:a14="http://schemas.microsoft.com/office/drawing/2010/main" val="0"/>
                </a:ext>
              </a:extLst>
            </a:blip>
            <a:srcRect l="12460" t="22466" r="22074" b="48387"/>
            <a:stretch/>
          </p:blipFill>
          <p:spPr>
            <a:xfrm>
              <a:off x="3178628" y="204703"/>
              <a:ext cx="2604649" cy="724772"/>
            </a:xfrm>
            <a:prstGeom prst="rect">
              <a:avLst/>
            </a:prstGeom>
            <a:ln>
              <a:noFill/>
            </a:ln>
            <a:effectLst>
              <a:softEdge rad="112500"/>
            </a:effectLst>
          </p:spPr>
        </p:pic>
        <p:pic>
          <p:nvPicPr>
            <p:cNvPr id="7" name="Picture 4" descr="A screenshot of a computer&#10;&#10;Description automatically generated">
              <a:extLst>
                <a:ext uri="{FF2B5EF4-FFF2-40B4-BE49-F238E27FC236}">
                  <a16:creationId xmlns:a16="http://schemas.microsoft.com/office/drawing/2014/main" id="{0A4B59B6-91B4-4865-AD12-3D3438E9190A}"/>
                </a:ext>
              </a:extLst>
            </p:cNvPr>
            <p:cNvPicPr>
              <a:picLocks noChangeAspect="1"/>
            </p:cNvPicPr>
            <p:nvPr/>
          </p:nvPicPr>
          <p:blipFill rotWithShape="1">
            <a:blip r:embed="rId2">
              <a:extLst>
                <a:ext uri="{28A0092B-C50C-407E-A947-70E740481C1C}">
                  <a14:useLocalDpi xmlns:a14="http://schemas.microsoft.com/office/drawing/2010/main" val="0"/>
                </a:ext>
              </a:extLst>
            </a:blip>
            <a:srcRect l="19291" t="53680" r="22265" b="20292"/>
            <a:stretch/>
          </p:blipFill>
          <p:spPr>
            <a:xfrm>
              <a:off x="5885340" y="259131"/>
              <a:ext cx="2604649" cy="676532"/>
            </a:xfrm>
            <a:prstGeom prst="rect">
              <a:avLst/>
            </a:prstGeom>
            <a:ln>
              <a:noFill/>
            </a:ln>
            <a:effectLst>
              <a:softEdge rad="112500"/>
            </a:effectLst>
          </p:spPr>
        </p:pic>
      </p:grpSp>
    </p:spTree>
    <p:extLst>
      <p:ext uri="{BB962C8B-B14F-4D97-AF65-F5344CB8AC3E}">
        <p14:creationId xmlns:p14="http://schemas.microsoft.com/office/powerpoint/2010/main" val="2274834162"/>
      </p:ext>
    </p:extLst>
  </p:cSld>
  <p:clrMapOvr>
    <a:masterClrMapping/>
  </p:clrMapOvr>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TotalTime>
  <Words>1393</Words>
  <Application>Microsoft Office PowerPoint</Application>
  <PresentationFormat>Màn hình rộng</PresentationFormat>
  <Paragraphs>92</Paragraphs>
  <Slides>25</Slides>
  <Notes>1</Notes>
  <HiddenSlides>0</HiddenSlides>
  <MMClips>0</MMClips>
  <ScaleCrop>false</ScaleCrop>
  <HeadingPairs>
    <vt:vector size="6" baseType="variant">
      <vt:variant>
        <vt:lpstr>Phông được Dùng</vt:lpstr>
      </vt:variant>
      <vt:variant>
        <vt:i4>9</vt:i4>
      </vt:variant>
      <vt:variant>
        <vt:lpstr>Chủ đề</vt:lpstr>
      </vt:variant>
      <vt:variant>
        <vt:i4>1</vt:i4>
      </vt:variant>
      <vt:variant>
        <vt:lpstr>Tiêu đề Bản chiếu</vt:lpstr>
      </vt:variant>
      <vt:variant>
        <vt:i4>25</vt:i4>
      </vt:variant>
    </vt:vector>
  </HeadingPairs>
  <TitlesOfParts>
    <vt:vector size="35" baseType="lpstr">
      <vt:lpstr>Arial</vt:lpstr>
      <vt:lpstr>Calibri</vt:lpstr>
      <vt:lpstr>Calibri Light</vt:lpstr>
      <vt:lpstr>Constantia</vt:lpstr>
      <vt:lpstr>Contastia</vt:lpstr>
      <vt:lpstr>HL Brush 1BK</vt:lpstr>
      <vt:lpstr>MyriadPro</vt:lpstr>
      <vt:lpstr>Times New Roman</vt:lpstr>
      <vt:lpstr>Wingdings</vt:lpstr>
      <vt:lpstr>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user822</dc:creator>
  <cp:lastModifiedBy>user822</cp:lastModifiedBy>
  <cp:revision>30</cp:revision>
  <dcterms:created xsi:type="dcterms:W3CDTF">2024-06-03T01:45:19Z</dcterms:created>
  <dcterms:modified xsi:type="dcterms:W3CDTF">2024-07-31T01:48:59Z</dcterms:modified>
</cp:coreProperties>
</file>