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964" r:id="rId3"/>
    <p:sldId id="350" r:id="rId4"/>
    <p:sldId id="258" r:id="rId5"/>
    <p:sldId id="966" r:id="rId6"/>
    <p:sldId id="967" r:id="rId7"/>
    <p:sldId id="968" r:id="rId8"/>
    <p:sldId id="969" r:id="rId9"/>
    <p:sldId id="970" r:id="rId10"/>
    <p:sldId id="971" r:id="rId11"/>
    <p:sldId id="972" r:id="rId12"/>
    <p:sldId id="973" r:id="rId13"/>
    <p:sldId id="965" r:id="rId14"/>
    <p:sldId id="974" r:id="rId15"/>
    <p:sldId id="975" r:id="rId16"/>
    <p:sldId id="316" r:id="rId17"/>
    <p:sldId id="317" r:id="rId18"/>
    <p:sldId id="318" r:id="rId19"/>
    <p:sldId id="319" r:id="rId20"/>
    <p:sldId id="976" r:id="rId21"/>
    <p:sldId id="980" r:id="rId22"/>
    <p:sldId id="978" r:id="rId23"/>
    <p:sldId id="979" r:id="rId24"/>
    <p:sldId id="981" r:id="rId25"/>
    <p:sldId id="982" r:id="rId26"/>
    <p:sldId id="983" r:id="rId27"/>
    <p:sldId id="984" r:id="rId28"/>
    <p:sldId id="985" r:id="rId29"/>
    <p:sldId id="986" r:id="rId30"/>
    <p:sldId id="987" r:id="rId31"/>
    <p:sldId id="274" r:id="rId32"/>
    <p:sldId id="961" r:id="rId33"/>
    <p:sldId id="9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715FB-E5F2-46E5-9AD3-F733E8A45552}" type="datetimeFigureOut">
              <a:rPr lang="en-US" smtClean="0"/>
              <a:t>13/12/2024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D7CBD-12F0-4002-924F-8A759440F154}" type="slidenum">
              <a:rPr lang="en-US" smtClean="0"/>
              <a:t>‹#›</a:t>
            </a:fld>
            <a:endParaRPr lang="en-US"/>
          </a:p>
        </p:txBody>
      </p:sp>
    </p:spTree>
    <p:extLst>
      <p:ext uri="{BB962C8B-B14F-4D97-AF65-F5344CB8AC3E}">
        <p14:creationId xmlns:p14="http://schemas.microsoft.com/office/powerpoint/2010/main" val="123855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31</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8F2F62-4CF9-42D3-9007-64AD2CA489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6584B1-3F93-42B4-B92E-3EB446E62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DB67BB4-7747-477B-BF6F-8C4203B8128E}"/>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CA60C97A-0ACC-4A79-8E90-2CF673EAB10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633DE7-215E-4105-B69E-93840B37BC99}"/>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57581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06147E-8261-41ED-AE3B-2A5DFE5C8CC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3C9CA36-5B96-48B5-B162-6D61EDC8754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AB62F18-9576-4B44-B5CE-F1E011FC3E8F}"/>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95A70240-FA95-4802-8700-AF8E8BA0877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63384C-568B-4717-BF5D-C3E058231DE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404537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50ADE58-1457-4286-A6EC-898DA1334F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CD57303-1595-4AB8-A0C7-77838E1135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D1FD089-CD3F-4CF0-B822-F6B01BF91FC2}"/>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2BCFF909-8849-414B-815A-D109F1EFB3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A33FB4-21F2-4C96-81B2-15C4084628CE}"/>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583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8838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4CE29C-E90A-401F-8FE6-40F637EB78B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EB736B-DEF2-4541-B410-95F8E96A4D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5A8364-DCB3-47D1-B609-E95B1F43C13A}"/>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CF2447BB-5628-4AEA-AE18-0EDAE7FBEE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DABC409-5382-4CD5-93FB-4DD9282EB0E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67785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80415-FFE5-47A8-B89F-8697DC344C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A018F5-FB2C-491E-BCBD-D1B117619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92EC76A-604E-4DDE-B028-46D577AAD161}"/>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181FFB46-B1C5-4EF1-B0E9-EBF6FC5011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F9BAA-9704-4733-BE2D-3E389D3801E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12933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9F2D52-2B36-4525-954B-8EABEEBC61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F0C7142-BD5C-4430-98DB-D2F98594A46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417B310-1318-4131-995C-EB421A23DBC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231CAE3-B821-4F0A-977D-2A8AA083430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D27514BD-7091-4B34-8186-A7EC7BFCF9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492EFE-189C-4849-B46D-59FF0CD111EF}"/>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4917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95E59E-513E-471A-A5D6-D2BCCE8024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C4C9FE8-0EE4-436C-BA43-034E0898B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64BF840-1E31-4A06-99FE-4E54216B17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E957211-B9B5-4B09-92EE-79798B767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28156B6-15EC-4EF0-8FC4-2EF0ED5878E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87357D-FC03-48A4-9FFB-92D9413846AF}"/>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8" name="Chỗ dành sẵn cho Chân trang 7">
            <a:extLst>
              <a:ext uri="{FF2B5EF4-FFF2-40B4-BE49-F238E27FC236}">
                <a16:creationId xmlns:a16="http://schemas.microsoft.com/office/drawing/2014/main" id="{472A7DCA-2129-484E-8F5B-6399AE8B222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7F0962C-1CE1-4FFE-87B2-83CC800477D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36073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B37FF4-118C-4A64-AEB7-3D4A82D92B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12C2BA0-22F5-40FC-A72A-B385B4BDAD6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4" name="Chỗ dành sẵn cho Chân trang 3">
            <a:extLst>
              <a:ext uri="{FF2B5EF4-FFF2-40B4-BE49-F238E27FC236}">
                <a16:creationId xmlns:a16="http://schemas.microsoft.com/office/drawing/2014/main" id="{7F7E8787-868E-4940-8929-5FBA35DD31A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107D6D8-6DA0-49E5-AC73-E64A0C7BC97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258698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94E64A1-B2C6-4384-911A-703E90E6360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3" name="Chỗ dành sẵn cho Chân trang 2">
            <a:extLst>
              <a:ext uri="{FF2B5EF4-FFF2-40B4-BE49-F238E27FC236}">
                <a16:creationId xmlns:a16="http://schemas.microsoft.com/office/drawing/2014/main" id="{BDC10223-B775-418B-AA5C-B579807B673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54E0A30-8E2A-4F97-922F-B87B451D0B5C}"/>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4900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7C5140-F9F5-40EC-9967-CB3B4A5261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74B0C7-4122-49ED-8F2E-ADC921772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8D6CF2C-FD1F-495D-9531-6B2887104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DD325EB-EE3D-4A59-B9A0-DF0EA9F913D2}"/>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FF37649B-A5A7-4DAD-B70D-1623BC3858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3E33F9E-746F-4792-ABEC-40F8AB4B360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9460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38EFE8-BE33-4B27-BDB5-6829F115F6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BA27E06-0803-47E3-9A33-498FD3BD3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B18A800-67BE-4ED9-8630-15472007C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4563A1-F62E-4AA7-B812-EECA07152023}"/>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62E6599A-AC19-49EC-93A6-433F6890BEB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9FC2084-000F-4883-A63B-8639835798F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97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760C981-7EB6-4DE5-A4C9-1013F507F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CDBA164-888E-400C-9C1F-110E1D60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E6100D8-BDCA-40DB-A2A0-FBCF92466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825BBEEA-B838-4B09-820B-D4C5594A6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59EB8E8-8DDB-4B8F-AD05-80EBE7813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D7E00-DC48-43B4-A746-605DEEA3F746}" type="slidenum">
              <a:rPr lang="en-US" smtClean="0"/>
              <a:t>‹#›</a:t>
            </a:fld>
            <a:endParaRPr lang="en-US"/>
          </a:p>
        </p:txBody>
      </p:sp>
    </p:spTree>
    <p:extLst>
      <p:ext uri="{BB962C8B-B14F-4D97-AF65-F5344CB8AC3E}">
        <p14:creationId xmlns:p14="http://schemas.microsoft.com/office/powerpoint/2010/main" val="28508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9.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4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A place that is interesting to see and visit.</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solidFill>
                  <a:srgbClr val="FF0000"/>
                </a:solidFill>
              </a:endParaRPr>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sight</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9130862" y="2057232"/>
            <a:ext cx="353785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(n</a:t>
            </a:r>
            <a:r>
              <a:rPr lang="en-US" sz="3200" dirty="0">
                <a:solidFill>
                  <a:schemeClr val="accent2">
                    <a:lumMod val="50000"/>
                  </a:schemeClr>
                </a:solidFill>
                <a:latin typeface="Helvetica" panose="020B0604020202020204" pitchFamily="34" charset="0"/>
              </a:rPr>
              <a:t>) /</a:t>
            </a:r>
            <a:r>
              <a:rPr lang="en-US" sz="3200" dirty="0" err="1">
                <a:solidFill>
                  <a:schemeClr val="accent2">
                    <a:lumMod val="50000"/>
                  </a:schemeClr>
                </a:solidFill>
                <a:latin typeface="Helvetica" panose="020B0604020202020204" pitchFamily="34" charset="0"/>
              </a:rPr>
              <a:t>saɪt</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Cảnh</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đẹp</a:t>
            </a:r>
            <a:r>
              <a:rPr lang="en-US" sz="2800" i="1" dirty="0">
                <a:solidFill>
                  <a:srgbClr val="7030A0"/>
                </a:solidFill>
                <a:latin typeface="Arial" panose="020B0604020202020204" pitchFamily="34" charset="0"/>
                <a:cs typeface="Arial" panose="020B0604020202020204" pitchFamily="34" charset="0"/>
              </a:rPr>
              <a:t> </a:t>
            </a:r>
          </a:p>
        </p:txBody>
      </p:sp>
      <p:pic>
        <p:nvPicPr>
          <p:cNvPr id="4" name="Hình ảnh 3">
            <a:extLst>
              <a:ext uri="{FF2B5EF4-FFF2-40B4-BE49-F238E27FC236}">
                <a16:creationId xmlns:a16="http://schemas.microsoft.com/office/drawing/2014/main" id="{AF38A68B-307E-4F7F-88DB-68D75359987B}"/>
              </a:ext>
            </a:extLst>
          </p:cNvPr>
          <p:cNvPicPr>
            <a:picLocks noChangeAspect="1"/>
          </p:cNvPicPr>
          <p:nvPr/>
        </p:nvPicPr>
        <p:blipFill>
          <a:blip r:embed="rId4"/>
          <a:stretch>
            <a:fillRect/>
          </a:stretch>
        </p:blipFill>
        <p:spPr>
          <a:xfrm>
            <a:off x="1387367" y="353106"/>
            <a:ext cx="5315896" cy="5111524"/>
          </a:xfrm>
          <a:prstGeom prst="rect">
            <a:avLst/>
          </a:prstGeom>
        </p:spPr>
      </p:pic>
    </p:spTree>
    <p:extLst>
      <p:ext uri="{BB962C8B-B14F-4D97-AF65-F5344CB8AC3E}">
        <p14:creationId xmlns:p14="http://schemas.microsoft.com/office/powerpoint/2010/main" val="38981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Very exciting and surprising. </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thrilling </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153400" y="2011412"/>
            <a:ext cx="353785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adj</a:t>
            </a:r>
            <a:r>
              <a:rPr lang="en-US" sz="3200" dirty="0">
                <a:solidFill>
                  <a:schemeClr val="accent2">
                    <a:lumMod val="50000"/>
                  </a:schemeClr>
                </a:solidFill>
                <a:latin typeface="Helvetica" panose="020B0604020202020204" pitchFamily="34" charset="0"/>
              </a:rPr>
              <a:t>) </a:t>
            </a:r>
            <a:r>
              <a:rPr lang="en-US" dirty="0"/>
              <a:t>/</a:t>
            </a:r>
            <a:r>
              <a:rPr lang="el-GR" sz="3200" dirty="0">
                <a:solidFill>
                  <a:schemeClr val="accent2">
                    <a:lumMod val="50000"/>
                  </a:schemeClr>
                </a:solidFill>
                <a:latin typeface="Helvetica" panose="020B0604020202020204" pitchFamily="34" charset="0"/>
              </a:rPr>
              <a:t>/ˈθ</a:t>
            </a:r>
            <a:r>
              <a:rPr lang="en-US" sz="3200" dirty="0" err="1">
                <a:solidFill>
                  <a:schemeClr val="accent2">
                    <a:lumMod val="50000"/>
                  </a:schemeClr>
                </a:solidFill>
                <a:latin typeface="Helvetica" panose="020B0604020202020204" pitchFamily="34" charset="0"/>
              </a:rPr>
              <a:t>rɪlɪŋ</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7030A0"/>
                </a:solidFill>
                <a:latin typeface="Arial" panose="020B0604020202020204" pitchFamily="34" charset="0"/>
                <a:cs typeface="Arial" panose="020B0604020202020204" pitchFamily="34" charset="0"/>
              </a:rPr>
              <a:t>Ly </a:t>
            </a:r>
            <a:r>
              <a:rPr lang="en-US" sz="2800" i="1" dirty="0" err="1">
                <a:solidFill>
                  <a:srgbClr val="7030A0"/>
                </a:solidFill>
                <a:latin typeface="Arial" panose="020B0604020202020204" pitchFamily="34" charset="0"/>
                <a:cs typeface="Arial" panose="020B0604020202020204" pitchFamily="34" charset="0"/>
              </a:rPr>
              <a:t>kỳ</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kịch</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tính</a:t>
            </a:r>
            <a:r>
              <a:rPr lang="en-US" sz="2800" i="1" dirty="0">
                <a:solidFill>
                  <a:srgbClr val="7030A0"/>
                </a:solidFill>
                <a:latin typeface="Arial" panose="020B0604020202020204" pitchFamily="34" charset="0"/>
                <a:cs typeface="Arial" panose="020B0604020202020204" pitchFamily="34" charset="0"/>
              </a:rPr>
              <a:t>. </a:t>
            </a:r>
          </a:p>
        </p:txBody>
      </p:sp>
      <p:pic>
        <p:nvPicPr>
          <p:cNvPr id="3" name="Hình ảnh 2">
            <a:extLst>
              <a:ext uri="{FF2B5EF4-FFF2-40B4-BE49-F238E27FC236}">
                <a16:creationId xmlns:a16="http://schemas.microsoft.com/office/drawing/2014/main" id="{B35C8FD0-6BB2-4693-AC49-5689F4893721}"/>
              </a:ext>
            </a:extLst>
          </p:cNvPr>
          <p:cNvPicPr>
            <a:picLocks noChangeAspect="1"/>
          </p:cNvPicPr>
          <p:nvPr/>
        </p:nvPicPr>
        <p:blipFill>
          <a:blip r:embed="rId4"/>
          <a:stretch>
            <a:fillRect/>
          </a:stretch>
        </p:blipFill>
        <p:spPr>
          <a:xfrm>
            <a:off x="1542369" y="407534"/>
            <a:ext cx="5065260" cy="5031208"/>
          </a:xfrm>
          <a:prstGeom prst="rect">
            <a:avLst/>
          </a:prstGeom>
        </p:spPr>
      </p:pic>
    </p:spTree>
    <p:extLst>
      <p:ext uri="{BB962C8B-B14F-4D97-AF65-F5344CB8AC3E}">
        <p14:creationId xmlns:p14="http://schemas.microsoft.com/office/powerpoint/2010/main" val="133202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658401" y="6858000"/>
            <a:ext cx="11591818"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To look at something or someone with pleasure because you like or respect them.</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various</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153400" y="2011412"/>
            <a:ext cx="353785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ad</a:t>
            </a:r>
            <a:r>
              <a:rPr lang="en-US" sz="3200" dirty="0">
                <a:solidFill>
                  <a:schemeClr val="accent2">
                    <a:lumMod val="50000"/>
                  </a:schemeClr>
                </a:solidFill>
                <a:latin typeface="Helvetica" panose="020B0604020202020204" pitchFamily="34" charset="0"/>
              </a:rPr>
              <a:t>j) /ˈ</a:t>
            </a:r>
            <a:r>
              <a:rPr lang="en-US" sz="3200" dirty="0" err="1">
                <a:solidFill>
                  <a:schemeClr val="accent2">
                    <a:lumMod val="50000"/>
                  </a:schemeClr>
                </a:solidFill>
                <a:latin typeface="Helvetica" panose="020B0604020202020204" pitchFamily="34" charset="0"/>
              </a:rPr>
              <a:t>veəriəs</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Đa</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dạng</a:t>
            </a:r>
            <a:r>
              <a:rPr lang="en-US" sz="2800" i="1" dirty="0">
                <a:solidFill>
                  <a:srgbClr val="7030A0"/>
                </a:solidFill>
                <a:latin typeface="Arial" panose="020B0604020202020204" pitchFamily="34" charset="0"/>
                <a:cs typeface="Arial" panose="020B0604020202020204" pitchFamily="34" charset="0"/>
              </a:rPr>
              <a:t> </a:t>
            </a:r>
          </a:p>
        </p:txBody>
      </p:sp>
      <p:pic>
        <p:nvPicPr>
          <p:cNvPr id="4" name="Hình ảnh 3">
            <a:extLst>
              <a:ext uri="{FF2B5EF4-FFF2-40B4-BE49-F238E27FC236}">
                <a16:creationId xmlns:a16="http://schemas.microsoft.com/office/drawing/2014/main" id="{AFCB3171-81A1-4A69-B1DA-E79266FF98D4}"/>
              </a:ext>
            </a:extLst>
          </p:cNvPr>
          <p:cNvPicPr>
            <a:picLocks noChangeAspect="1"/>
          </p:cNvPicPr>
          <p:nvPr/>
        </p:nvPicPr>
        <p:blipFill>
          <a:blip r:embed="rId4"/>
          <a:stretch>
            <a:fillRect/>
          </a:stretch>
        </p:blipFill>
        <p:spPr>
          <a:xfrm>
            <a:off x="1587954" y="274865"/>
            <a:ext cx="5270046" cy="5183082"/>
          </a:xfrm>
          <a:prstGeom prst="rect">
            <a:avLst/>
          </a:prstGeom>
        </p:spPr>
      </p:pic>
      <p:sp>
        <p:nvSpPr>
          <p:cNvPr id="12" name="Hộp Văn bản 11">
            <a:extLst>
              <a:ext uri="{FF2B5EF4-FFF2-40B4-BE49-F238E27FC236}">
                <a16:creationId xmlns:a16="http://schemas.microsoft.com/office/drawing/2014/main" id="{FBD8756E-2718-4FB1-A6A3-03DF6FC40044}"/>
              </a:ext>
            </a:extLst>
          </p:cNvPr>
          <p:cNvSpPr txBox="1"/>
          <p:nvPr/>
        </p:nvSpPr>
        <p:spPr>
          <a:xfrm>
            <a:off x="1230086" y="5726276"/>
            <a:ext cx="6487884"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Different kinds of things.</a:t>
            </a:r>
          </a:p>
        </p:txBody>
      </p:sp>
    </p:spTree>
    <p:extLst>
      <p:ext uri="{BB962C8B-B14F-4D97-AF65-F5344CB8AC3E}">
        <p14:creationId xmlns:p14="http://schemas.microsoft.com/office/powerpoint/2010/main" val="120504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7;p57">
            <a:extLst>
              <a:ext uri="{FF2B5EF4-FFF2-40B4-BE49-F238E27FC236}">
                <a16:creationId xmlns:a16="http://schemas.microsoft.com/office/drawing/2014/main" id="{4F49A01A-6840-4208-9919-30F88A1FF44F}"/>
              </a:ext>
            </a:extLst>
          </p:cNvPr>
          <p:cNvSpPr/>
          <p:nvPr/>
        </p:nvSpPr>
        <p:spPr>
          <a:xfrm>
            <a:off x="596965" y="1200693"/>
            <a:ext cx="4617292" cy="516745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R="0" lvl="0" algn="l" rtl="0">
              <a:spcBef>
                <a:spcPts val="0"/>
              </a:spcBef>
              <a:spcAft>
                <a:spcPts val="0"/>
              </a:spcAft>
            </a:pPr>
            <a:r>
              <a:rPr lang="en-US" sz="3600" b="0" dirty="0">
                <a:solidFill>
                  <a:srgbClr val="FF0000"/>
                </a:solidFill>
                <a:latin typeface="Calibri"/>
                <a:ea typeface="Calibri"/>
                <a:cs typeface="Calibri"/>
                <a:sym typeface="Calibri"/>
              </a:rPr>
              <a:t>1</a:t>
            </a:r>
            <a:r>
              <a:rPr lang="en-US" sz="3600" b="0" dirty="0">
                <a:solidFill>
                  <a:srgbClr val="FF0000"/>
                </a:solidFill>
                <a:latin typeface="Arial" panose="020B0604020202020204" pitchFamily="34" charset="0"/>
                <a:ea typeface="Calibri"/>
                <a:cs typeface="Arial" panose="020B0604020202020204" pitchFamily="34" charset="0"/>
                <a:sym typeface="Calibri"/>
              </a:rPr>
              <a:t>. admire</a:t>
            </a:r>
            <a:br>
              <a:rPr lang="en-US" sz="3600" b="0" dirty="0">
                <a:solidFill>
                  <a:srgbClr val="FF0000"/>
                </a:solidFill>
                <a:latin typeface="Arial" panose="020B0604020202020204" pitchFamily="34" charset="0"/>
                <a:ea typeface="Calibri"/>
                <a:cs typeface="Arial" panose="020B0604020202020204" pitchFamily="34" charset="0"/>
                <a:sym typeface="Calibri"/>
              </a:rPr>
            </a:br>
            <a:r>
              <a:rPr lang="en-US" sz="3600" b="0" dirty="0">
                <a:solidFill>
                  <a:srgbClr val="FF0000"/>
                </a:solidFill>
                <a:latin typeface="Arial" panose="020B0604020202020204" pitchFamily="34" charset="0"/>
                <a:ea typeface="Calibri"/>
                <a:cs typeface="Arial" panose="020B0604020202020204" pitchFamily="34" charset="0"/>
                <a:sym typeface="Calibri"/>
              </a:rPr>
              <a:t>2. ancient</a:t>
            </a:r>
            <a:br>
              <a:rPr lang="en-US" sz="3600" b="0" dirty="0">
                <a:solidFill>
                  <a:srgbClr val="FF0000"/>
                </a:solidFill>
                <a:latin typeface="Arial" panose="020B0604020202020204" pitchFamily="34" charset="0"/>
                <a:ea typeface="Calibri"/>
                <a:cs typeface="Arial" panose="020B0604020202020204" pitchFamily="34" charset="0"/>
                <a:sym typeface="Calibri"/>
              </a:rPr>
            </a:br>
            <a:r>
              <a:rPr lang="en-US" sz="3600" b="0" dirty="0">
                <a:solidFill>
                  <a:srgbClr val="FF0000"/>
                </a:solidFill>
                <a:latin typeface="Arial" panose="020B0604020202020204" pitchFamily="34" charset="0"/>
                <a:ea typeface="Calibri"/>
                <a:cs typeface="Arial" panose="020B0604020202020204" pitchFamily="34" charset="0"/>
                <a:sym typeface="Calibri"/>
              </a:rPr>
              <a:t>3. fascinating</a:t>
            </a:r>
            <a:br>
              <a:rPr lang="en-US" sz="3600" b="0" dirty="0">
                <a:solidFill>
                  <a:srgbClr val="FF0000"/>
                </a:solidFill>
                <a:latin typeface="Arial" panose="020B0604020202020204" pitchFamily="34" charset="0"/>
                <a:ea typeface="Calibri"/>
                <a:cs typeface="Arial" panose="020B0604020202020204" pitchFamily="34" charset="0"/>
                <a:sym typeface="Calibri"/>
              </a:rPr>
            </a:br>
            <a:r>
              <a:rPr lang="en-US" sz="3600" b="0" dirty="0">
                <a:solidFill>
                  <a:srgbClr val="FF0000"/>
                </a:solidFill>
                <a:latin typeface="Arial" panose="020B0604020202020204" pitchFamily="34" charset="0"/>
                <a:ea typeface="Calibri"/>
                <a:cs typeface="Arial" panose="020B0604020202020204" pitchFamily="34" charset="0"/>
                <a:sym typeface="Calibri"/>
              </a:rPr>
              <a:t>4. impressive</a:t>
            </a:r>
            <a:br>
              <a:rPr lang="en-US" sz="3600" b="0" dirty="0">
                <a:solidFill>
                  <a:srgbClr val="FF0000"/>
                </a:solidFill>
                <a:latin typeface="Arial" panose="020B0604020202020204" pitchFamily="34" charset="0"/>
                <a:ea typeface="Calibri"/>
                <a:cs typeface="Arial" panose="020B0604020202020204" pitchFamily="34" charset="0"/>
                <a:sym typeface="Calibri"/>
              </a:rPr>
            </a:br>
            <a:r>
              <a:rPr lang="en-US" sz="3600" b="0" dirty="0">
                <a:solidFill>
                  <a:srgbClr val="FF0000"/>
                </a:solidFill>
                <a:latin typeface="Arial" panose="020B0604020202020204" pitchFamily="34" charset="0"/>
                <a:ea typeface="Calibri"/>
                <a:cs typeface="Arial" panose="020B0604020202020204" pitchFamily="34" charset="0"/>
                <a:sym typeface="Calibri"/>
              </a:rPr>
              <a:t>5. mouth-watering</a:t>
            </a:r>
            <a:br>
              <a:rPr lang="en-US" sz="3600" b="0" dirty="0">
                <a:solidFill>
                  <a:srgbClr val="FF0000"/>
                </a:solidFill>
                <a:latin typeface="Arial" panose="020B0604020202020204" pitchFamily="34" charset="0"/>
                <a:ea typeface="Calibri"/>
                <a:cs typeface="Arial" panose="020B0604020202020204" pitchFamily="34" charset="0"/>
                <a:sym typeface="Calibri"/>
              </a:rPr>
            </a:br>
            <a:r>
              <a:rPr lang="en-US" sz="3600" b="0" dirty="0">
                <a:solidFill>
                  <a:srgbClr val="FF0000"/>
                </a:solidFill>
                <a:latin typeface="Arial" panose="020B0604020202020204" pitchFamily="34" charset="0"/>
                <a:ea typeface="Calibri"/>
                <a:cs typeface="Arial" panose="020B0604020202020204" pitchFamily="34" charset="0"/>
                <a:sym typeface="Calibri"/>
              </a:rPr>
              <a:t>6. refreshing</a:t>
            </a:r>
            <a:endParaRPr lang="en-US" sz="3600" dirty="0">
              <a:solidFill>
                <a:srgbClr val="FF0000"/>
              </a:solidFill>
              <a:latin typeface="Arial" panose="020B0604020202020204" pitchFamily="34" charset="0"/>
              <a:ea typeface="Calibri"/>
              <a:cs typeface="Arial" panose="020B0604020202020204" pitchFamily="34" charset="0"/>
              <a:sym typeface="Calibri"/>
            </a:endParaRPr>
          </a:p>
          <a:p>
            <a:pPr marR="0" lvl="0" algn="l" rtl="0">
              <a:spcBef>
                <a:spcPts val="0"/>
              </a:spcBef>
              <a:spcAft>
                <a:spcPts val="0"/>
              </a:spcAft>
            </a:pPr>
            <a:r>
              <a:rPr lang="en-US" sz="3600" b="0" dirty="0">
                <a:solidFill>
                  <a:srgbClr val="FF0000"/>
                </a:solidFill>
                <a:latin typeface="Arial" panose="020B0604020202020204" pitchFamily="34" charset="0"/>
                <a:ea typeface="Calibri"/>
                <a:cs typeface="Arial" panose="020B0604020202020204" pitchFamily="34" charset="0"/>
                <a:sym typeface="Calibri"/>
              </a:rPr>
              <a:t>7. sight</a:t>
            </a:r>
            <a:endParaRPr lang="en-US" sz="3600" dirty="0">
              <a:solidFill>
                <a:srgbClr val="FF0000"/>
              </a:solidFill>
              <a:latin typeface="Arial" panose="020B0604020202020204" pitchFamily="34" charset="0"/>
              <a:ea typeface="Calibri"/>
              <a:cs typeface="Arial" panose="020B0604020202020204" pitchFamily="34" charset="0"/>
              <a:sym typeface="Calibri"/>
            </a:endParaRPr>
          </a:p>
          <a:p>
            <a:pPr marR="0" lvl="0" algn="l" rtl="0">
              <a:spcBef>
                <a:spcPts val="0"/>
              </a:spcBef>
              <a:spcAft>
                <a:spcPts val="0"/>
              </a:spcAft>
            </a:pPr>
            <a:r>
              <a:rPr lang="en-US" sz="3600" b="0" dirty="0">
                <a:solidFill>
                  <a:srgbClr val="FF0000"/>
                </a:solidFill>
                <a:latin typeface="Arial" panose="020B0604020202020204" pitchFamily="34" charset="0"/>
                <a:ea typeface="Calibri"/>
                <a:cs typeface="Arial" panose="020B0604020202020204" pitchFamily="34" charset="0"/>
                <a:sym typeface="Calibri"/>
              </a:rPr>
              <a:t>8. thrilling</a:t>
            </a:r>
          </a:p>
          <a:p>
            <a:pPr marR="0" lvl="0" algn="l" rtl="0">
              <a:spcBef>
                <a:spcPts val="0"/>
              </a:spcBef>
              <a:spcAft>
                <a:spcPts val="0"/>
              </a:spcAft>
            </a:pPr>
            <a:r>
              <a:rPr lang="en-US" sz="3600" dirty="0">
                <a:solidFill>
                  <a:srgbClr val="FF0000"/>
                </a:solidFill>
                <a:latin typeface="Arial" panose="020B0604020202020204" pitchFamily="34" charset="0"/>
                <a:ea typeface="Calibri"/>
                <a:cs typeface="Arial" panose="020B0604020202020204" pitchFamily="34" charset="0"/>
                <a:sym typeface="Calibri"/>
              </a:rPr>
              <a:t>9. various</a:t>
            </a:r>
            <a:endParaRPr sz="3600" dirty="0">
              <a:solidFill>
                <a:srgbClr val="FF0000"/>
              </a:solidFill>
              <a:latin typeface="Arial" panose="020B0604020202020204" pitchFamily="34" charset="0"/>
              <a:ea typeface="Calibri"/>
              <a:cs typeface="Arial" panose="020B0604020202020204" pitchFamily="34" charset="0"/>
              <a:sym typeface="Calibri"/>
            </a:endParaRPr>
          </a:p>
        </p:txBody>
      </p:sp>
      <p:sp>
        <p:nvSpPr>
          <p:cNvPr id="7" name="Hộp Văn bản 6">
            <a:extLst>
              <a:ext uri="{FF2B5EF4-FFF2-40B4-BE49-F238E27FC236}">
                <a16:creationId xmlns:a16="http://schemas.microsoft.com/office/drawing/2014/main" id="{76E65560-4842-4282-AEC7-0A3F99AC8A80}"/>
              </a:ext>
            </a:extLst>
          </p:cNvPr>
          <p:cNvSpPr txBox="1"/>
          <p:nvPr/>
        </p:nvSpPr>
        <p:spPr>
          <a:xfrm>
            <a:off x="5159828" y="1208314"/>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Ngưỡng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a:t>
            </a:r>
            <a:r>
              <a:rPr lang="en-US" sz="2800" b="1" dirty="0">
                <a:latin typeface="Arial" panose="020B0604020202020204" pitchFamily="34" charset="0"/>
                <a:cs typeface="Arial" panose="020B0604020202020204" pitchFamily="34" charset="0"/>
              </a:rPr>
              <a:t> </a:t>
            </a:r>
          </a:p>
        </p:txBody>
      </p:sp>
      <p:sp>
        <p:nvSpPr>
          <p:cNvPr id="8" name="Hộp Văn bản 7">
            <a:extLst>
              <a:ext uri="{FF2B5EF4-FFF2-40B4-BE49-F238E27FC236}">
                <a16:creationId xmlns:a16="http://schemas.microsoft.com/office/drawing/2014/main" id="{6A7567E0-8A89-4A0B-9C96-EC708523CB4D}"/>
              </a:ext>
            </a:extLst>
          </p:cNvPr>
          <p:cNvSpPr txBox="1"/>
          <p:nvPr/>
        </p:nvSpPr>
        <p:spPr>
          <a:xfrm>
            <a:off x="5192485" y="1774371"/>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Cổ</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xưa</a:t>
            </a:r>
            <a:endParaRPr lang="en-US" sz="2800" b="1"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761CBEB2-4F8D-4D31-ADB1-A1FA85B8F549}"/>
              </a:ext>
            </a:extLst>
          </p:cNvPr>
          <p:cNvSpPr txBox="1"/>
          <p:nvPr/>
        </p:nvSpPr>
        <p:spPr>
          <a:xfrm>
            <a:off x="5192485" y="2329542"/>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Tuyệt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vời</a:t>
            </a:r>
            <a:endParaRPr lang="en-US" sz="2800" b="1"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EC69F877-36CE-4BCA-89E8-5169A793FB18}"/>
              </a:ext>
            </a:extLst>
          </p:cNvPr>
          <p:cNvSpPr txBox="1"/>
          <p:nvPr/>
        </p:nvSpPr>
        <p:spPr>
          <a:xfrm>
            <a:off x="5214256" y="2884714"/>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Ấn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endParaRPr lang="en-US" sz="2800" b="1"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EBC3E413-A52D-4743-840B-395C68D97A29}"/>
              </a:ext>
            </a:extLst>
          </p:cNvPr>
          <p:cNvSpPr txBox="1"/>
          <p:nvPr/>
        </p:nvSpPr>
        <p:spPr>
          <a:xfrm>
            <a:off x="5246913" y="3429000"/>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Ngon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lành</a:t>
            </a:r>
            <a:endParaRPr lang="en-US" sz="2800" b="1" dirty="0">
              <a:latin typeface="Arial" panose="020B0604020202020204" pitchFamily="34" charset="0"/>
              <a:cs typeface="Arial" panose="020B0604020202020204" pitchFamily="34" charset="0"/>
            </a:endParaRPr>
          </a:p>
        </p:txBody>
      </p:sp>
      <p:sp>
        <p:nvSpPr>
          <p:cNvPr id="12" name="Hộp Văn bản 11">
            <a:extLst>
              <a:ext uri="{FF2B5EF4-FFF2-40B4-BE49-F238E27FC236}">
                <a16:creationId xmlns:a16="http://schemas.microsoft.com/office/drawing/2014/main" id="{5B7A0B27-5E2A-42F0-B5A9-4746E1B4AE6D}"/>
              </a:ext>
            </a:extLst>
          </p:cNvPr>
          <p:cNvSpPr txBox="1"/>
          <p:nvPr/>
        </p:nvSpPr>
        <p:spPr>
          <a:xfrm>
            <a:off x="5246913" y="3995057"/>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Tươi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mát</a:t>
            </a:r>
            <a:endParaRPr lang="en-US" sz="2800" b="1"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5288B91B-9222-4C5F-9E17-2C6DCD806771}"/>
              </a:ext>
            </a:extLst>
          </p:cNvPr>
          <p:cNvSpPr txBox="1"/>
          <p:nvPr/>
        </p:nvSpPr>
        <p:spPr>
          <a:xfrm>
            <a:off x="5225142" y="4572001"/>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Phong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cảnh</a:t>
            </a:r>
            <a:endParaRPr lang="en-US" sz="2800" b="1"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606B777D-F5C8-45BB-9C8D-1568A8FA93E0}"/>
              </a:ext>
            </a:extLst>
          </p:cNvPr>
          <p:cNvSpPr txBox="1"/>
          <p:nvPr/>
        </p:nvSpPr>
        <p:spPr>
          <a:xfrm>
            <a:off x="5170714" y="5094515"/>
            <a:ext cx="302622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Ly </a:t>
            </a:r>
            <a:r>
              <a:rPr lang="en-US" sz="2800" b="1" dirty="0" err="1">
                <a:latin typeface="Arial" panose="020B0604020202020204" pitchFamily="34" charset="0"/>
                <a:cs typeface="Arial" panose="020B0604020202020204" pitchFamily="34" charset="0"/>
              </a:rPr>
              <a:t>kỳ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ngờ</a:t>
            </a:r>
            <a:endParaRPr lang="en-US" sz="2800" b="1"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8BF167BE-C5DC-4FCE-8685-E5B79F7B4B09}"/>
              </a:ext>
            </a:extLst>
          </p:cNvPr>
          <p:cNvSpPr txBox="1"/>
          <p:nvPr/>
        </p:nvSpPr>
        <p:spPr>
          <a:xfrm>
            <a:off x="5323114" y="5725887"/>
            <a:ext cx="3026229"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Đa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dạng</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3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9A86A0C-7884-4676-B33E-B05B86E3C9DD}"/>
              </a:ext>
            </a:extLst>
          </p:cNvPr>
          <p:cNvSpPr txBox="1"/>
          <p:nvPr/>
        </p:nvSpPr>
        <p:spPr>
          <a:xfrm>
            <a:off x="1282261" y="928693"/>
            <a:ext cx="9911255" cy="830997"/>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Read the travel guide for Mexico and match the pictures (A–D) with the paragraphs numbered (1– 4).</a:t>
            </a:r>
          </a:p>
        </p:txBody>
      </p:sp>
      <p:grpSp>
        <p:nvGrpSpPr>
          <p:cNvPr id="8" name="Nhóm 7">
            <a:extLst>
              <a:ext uri="{FF2B5EF4-FFF2-40B4-BE49-F238E27FC236}">
                <a16:creationId xmlns:a16="http://schemas.microsoft.com/office/drawing/2014/main" id="{1E969FAD-39C9-4DB4-80C7-A6BA932CAC7E}"/>
              </a:ext>
            </a:extLst>
          </p:cNvPr>
          <p:cNvGrpSpPr/>
          <p:nvPr/>
        </p:nvGrpSpPr>
        <p:grpSpPr>
          <a:xfrm>
            <a:off x="195255" y="1852509"/>
            <a:ext cx="11833459" cy="4091091"/>
            <a:chOff x="195255" y="1427966"/>
            <a:chExt cx="11833459" cy="4091091"/>
          </a:xfrm>
        </p:grpSpPr>
        <p:pic>
          <p:nvPicPr>
            <p:cNvPr id="6" name="Picture 8">
              <a:extLst>
                <a:ext uri="{FF2B5EF4-FFF2-40B4-BE49-F238E27FC236}">
                  <a16:creationId xmlns:a16="http://schemas.microsoft.com/office/drawing/2014/main" id="{57C4014F-3330-417A-B3B4-B21850A738FA}"/>
                </a:ext>
              </a:extLst>
            </p:cNvPr>
            <p:cNvPicPr>
              <a:picLocks noChangeAspect="1"/>
            </p:cNvPicPr>
            <p:nvPr/>
          </p:nvPicPr>
          <p:blipFill>
            <a:blip r:embed="rId2"/>
            <a:stretch>
              <a:fillRect/>
            </a:stretch>
          </p:blipFill>
          <p:spPr>
            <a:xfrm>
              <a:off x="195255" y="1471509"/>
              <a:ext cx="9902224" cy="4047548"/>
            </a:xfrm>
            <a:prstGeom prst="rect">
              <a:avLst/>
            </a:prstGeom>
          </p:spPr>
        </p:pic>
        <p:pic>
          <p:nvPicPr>
            <p:cNvPr id="7" name="Picture 10">
              <a:extLst>
                <a:ext uri="{FF2B5EF4-FFF2-40B4-BE49-F238E27FC236}">
                  <a16:creationId xmlns:a16="http://schemas.microsoft.com/office/drawing/2014/main" id="{2D7193D6-FA78-43F8-B368-FF5B09E8CC3B}"/>
                </a:ext>
              </a:extLst>
            </p:cNvPr>
            <p:cNvPicPr>
              <a:picLocks noChangeAspect="1"/>
            </p:cNvPicPr>
            <p:nvPr/>
          </p:nvPicPr>
          <p:blipFill>
            <a:blip r:embed="rId3"/>
            <a:stretch>
              <a:fillRect/>
            </a:stretch>
          </p:blipFill>
          <p:spPr>
            <a:xfrm>
              <a:off x="10024486" y="1427966"/>
              <a:ext cx="2004228" cy="3993120"/>
            </a:xfrm>
            <a:prstGeom prst="rect">
              <a:avLst/>
            </a:prstGeom>
          </p:spPr>
        </p:pic>
      </p:grpSp>
      <p:pic>
        <p:nvPicPr>
          <p:cNvPr id="9" name="Picture 1">
            <a:extLst>
              <a:ext uri="{FF2B5EF4-FFF2-40B4-BE49-F238E27FC236}">
                <a16:creationId xmlns:a16="http://schemas.microsoft.com/office/drawing/2014/main" id="{ED559B66-A47F-4383-A05C-40405B75029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17468" y="206828"/>
            <a:ext cx="2506796" cy="718458"/>
          </a:xfrm>
          <a:prstGeom prst="rect">
            <a:avLst/>
          </a:prstGeom>
        </p:spPr>
      </p:pic>
    </p:spTree>
    <p:extLst>
      <p:ext uri="{BB962C8B-B14F-4D97-AF65-F5344CB8AC3E}">
        <p14:creationId xmlns:p14="http://schemas.microsoft.com/office/powerpoint/2010/main" val="43770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9A86A0C-7884-4676-B33E-B05B86E3C9DD}"/>
              </a:ext>
            </a:extLst>
          </p:cNvPr>
          <p:cNvSpPr txBox="1"/>
          <p:nvPr/>
        </p:nvSpPr>
        <p:spPr>
          <a:xfrm>
            <a:off x="1524000" y="765407"/>
            <a:ext cx="8588828" cy="830997"/>
          </a:xfrm>
          <a:prstGeom prst="rect">
            <a:avLst/>
          </a:prstGeom>
          <a:noFill/>
        </p:spPr>
        <p:txBody>
          <a:bodyPr wrap="square">
            <a:spAutoFit/>
          </a:bodyPr>
          <a:lstStyle/>
          <a:p>
            <a:r>
              <a:rPr lang="en-US" sz="2400" b="1">
                <a:solidFill>
                  <a:schemeClr val="accent2">
                    <a:lumMod val="50000"/>
                  </a:schemeClr>
                </a:solidFill>
                <a:latin typeface="Arial" panose="020B0604020202020204" pitchFamily="34" charset="0"/>
                <a:cs typeface="Arial" panose="020B0604020202020204" pitchFamily="34" charset="0"/>
              </a:rPr>
              <a:t>Read the travel guide for Mexico and match the pictures (A–D) with the paragraphs numbered (1– 4).</a:t>
            </a:r>
            <a:endParaRPr lang="en-US" sz="2400" b="1" dirty="0">
              <a:solidFill>
                <a:schemeClr val="accent2">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4461F10C-B2AB-4EBB-BC51-24A6FA04A946}"/>
              </a:ext>
            </a:extLst>
          </p:cNvPr>
          <p:cNvPicPr>
            <a:picLocks noChangeAspect="1"/>
          </p:cNvPicPr>
          <p:nvPr/>
        </p:nvPicPr>
        <p:blipFill>
          <a:blip r:embed="rId2"/>
          <a:stretch>
            <a:fillRect/>
          </a:stretch>
        </p:blipFill>
        <p:spPr>
          <a:xfrm>
            <a:off x="195255" y="1711722"/>
            <a:ext cx="9959350" cy="3622278"/>
          </a:xfrm>
          <a:prstGeom prst="rect">
            <a:avLst/>
          </a:prstGeom>
        </p:spPr>
      </p:pic>
      <p:pic>
        <p:nvPicPr>
          <p:cNvPr id="10" name="Picture 5">
            <a:extLst>
              <a:ext uri="{FF2B5EF4-FFF2-40B4-BE49-F238E27FC236}">
                <a16:creationId xmlns:a16="http://schemas.microsoft.com/office/drawing/2014/main" id="{31564592-74BE-47ED-B05F-06EB1932B5B2}"/>
              </a:ext>
            </a:extLst>
          </p:cNvPr>
          <p:cNvPicPr>
            <a:picLocks noChangeAspect="1"/>
          </p:cNvPicPr>
          <p:nvPr/>
        </p:nvPicPr>
        <p:blipFill>
          <a:blip r:embed="rId3"/>
          <a:stretch>
            <a:fillRect/>
          </a:stretch>
        </p:blipFill>
        <p:spPr>
          <a:xfrm>
            <a:off x="10121921" y="1647015"/>
            <a:ext cx="1982993" cy="3665820"/>
          </a:xfrm>
          <a:prstGeom prst="rect">
            <a:avLst/>
          </a:prstGeom>
        </p:spPr>
      </p:pic>
      <p:pic>
        <p:nvPicPr>
          <p:cNvPr id="11" name="Picture 1">
            <a:extLst>
              <a:ext uri="{FF2B5EF4-FFF2-40B4-BE49-F238E27FC236}">
                <a16:creationId xmlns:a16="http://schemas.microsoft.com/office/drawing/2014/main" id="{8E09BEA8-3EC9-462D-BA2D-417DD04B45D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95696" y="119742"/>
            <a:ext cx="2506796" cy="718458"/>
          </a:xfrm>
          <a:prstGeom prst="rect">
            <a:avLst/>
          </a:prstGeom>
        </p:spPr>
      </p:pic>
    </p:spTree>
    <p:extLst>
      <p:ext uri="{BB962C8B-B14F-4D97-AF65-F5344CB8AC3E}">
        <p14:creationId xmlns:p14="http://schemas.microsoft.com/office/powerpoint/2010/main" val="343061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E06F92-6269-4633-958C-E0FB1EE883AA}"/>
              </a:ext>
            </a:extLst>
          </p:cNvPr>
          <p:cNvPicPr>
            <a:picLocks noChangeAspect="1"/>
          </p:cNvPicPr>
          <p:nvPr/>
        </p:nvPicPr>
        <p:blipFill>
          <a:blip r:embed="rId2"/>
          <a:stretch>
            <a:fillRect/>
          </a:stretch>
        </p:blipFill>
        <p:spPr>
          <a:xfrm>
            <a:off x="1274989" y="2643532"/>
            <a:ext cx="6310992" cy="3908583"/>
          </a:xfrm>
          <a:prstGeom prst="rect">
            <a:avLst/>
          </a:prstGeom>
        </p:spPr>
      </p:pic>
      <p:sp>
        <p:nvSpPr>
          <p:cNvPr id="3" name="TextBox 2">
            <a:extLst>
              <a:ext uri="{FF2B5EF4-FFF2-40B4-BE49-F238E27FC236}">
                <a16:creationId xmlns:a16="http://schemas.microsoft.com/office/drawing/2014/main" id="{5669AF47-D9CF-EA72-3A49-E31CF7EBEF5F}"/>
              </a:ext>
            </a:extLst>
          </p:cNvPr>
          <p:cNvSpPr txBox="1"/>
          <p:nvPr/>
        </p:nvSpPr>
        <p:spPr>
          <a:xfrm>
            <a:off x="702129" y="850168"/>
            <a:ext cx="11163300" cy="1446550"/>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1.  </a:t>
            </a:r>
            <a:r>
              <a:rPr lang="en-US" sz="2800" dirty="0">
                <a:solidFill>
                  <a:srgbClr val="141413"/>
                </a:solidFill>
                <a:effectLst/>
                <a:latin typeface="Arial" panose="020B0604020202020204" pitchFamily="34" charset="0"/>
                <a:cs typeface="Arial" panose="020B0604020202020204" pitchFamily="34" charset="0"/>
              </a:rPr>
              <a:t>Explore Mexico City. This capital city is incredibly rich in history and culture. You can spend days exploring amazing historic sites and museums and </a:t>
            </a:r>
            <a:r>
              <a:rPr lang="en-US" sz="2800" dirty="0">
                <a:solidFill>
                  <a:srgbClr val="7E166A"/>
                </a:solidFill>
                <a:effectLst/>
                <a:latin typeface="Arial" panose="020B0604020202020204" pitchFamily="34" charset="0"/>
                <a:cs typeface="Arial" panose="020B0604020202020204" pitchFamily="34" charset="0"/>
              </a:rPr>
              <a:t>admiring</a:t>
            </a:r>
            <a:r>
              <a:rPr lang="en-US" sz="2800" dirty="0">
                <a:solidFill>
                  <a:srgbClr val="141413"/>
                </a:solidFill>
                <a:effectLst/>
                <a:latin typeface="Arial" panose="020B0604020202020204" pitchFamily="34" charset="0"/>
                <a:cs typeface="Arial" panose="020B0604020202020204" pitchFamily="34" charset="0"/>
              </a:rPr>
              <a:t> the architecture styles from </a:t>
            </a:r>
            <a:r>
              <a:rPr lang="en-US" sz="2800" dirty="0">
                <a:solidFill>
                  <a:srgbClr val="7E166A"/>
                </a:solidFill>
                <a:effectLst/>
                <a:latin typeface="Arial" panose="020B0604020202020204" pitchFamily="34" charset="0"/>
                <a:cs typeface="Arial" panose="020B0604020202020204" pitchFamily="34" charset="0"/>
              </a:rPr>
              <a:t>various</a:t>
            </a:r>
            <a:r>
              <a:rPr lang="en-US" sz="2800" dirty="0">
                <a:solidFill>
                  <a:srgbClr val="141413"/>
                </a:solidFill>
                <a:effectLst/>
                <a:latin typeface="Arial" panose="020B0604020202020204" pitchFamily="34" charset="0"/>
                <a:cs typeface="Arial" panose="020B0604020202020204" pitchFamily="34" charset="0"/>
              </a:rPr>
              <a:t> periods.</a:t>
            </a:r>
            <a:endParaRPr lang="en-US" sz="3200" dirty="0">
              <a:solidFill>
                <a:srgbClr val="141413"/>
              </a:solidFill>
              <a:effectLst/>
              <a:latin typeface="Arial" panose="020B0604020202020204" pitchFamily="34" charset="0"/>
              <a:cs typeface="Arial" panose="020B0604020202020204" pitchFamily="34" charset="0"/>
            </a:endParaRPr>
          </a:p>
        </p:txBody>
      </p:sp>
      <p:cxnSp>
        <p:nvCxnSpPr>
          <p:cNvPr id="7" name="Đường nối Thẳng 6">
            <a:extLst>
              <a:ext uri="{FF2B5EF4-FFF2-40B4-BE49-F238E27FC236}">
                <a16:creationId xmlns:a16="http://schemas.microsoft.com/office/drawing/2014/main" id="{74CD6B4E-10F2-4D7E-9F6B-CC942DA0CDD1}"/>
              </a:ext>
            </a:extLst>
          </p:cNvPr>
          <p:cNvCxnSpPr>
            <a:cxnSpLocks/>
          </p:cNvCxnSpPr>
          <p:nvPr/>
        </p:nvCxnSpPr>
        <p:spPr>
          <a:xfrm>
            <a:off x="5279572" y="2242456"/>
            <a:ext cx="26234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a16="http://schemas.microsoft.com/office/drawing/2014/main" id="{8EA43CA0-66C1-4777-BEA6-672E831371B7}"/>
              </a:ext>
            </a:extLst>
          </p:cNvPr>
          <p:cNvCxnSpPr>
            <a:cxnSpLocks/>
          </p:cNvCxnSpPr>
          <p:nvPr/>
        </p:nvCxnSpPr>
        <p:spPr>
          <a:xfrm>
            <a:off x="9089571" y="1807028"/>
            <a:ext cx="19594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1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39D29-C239-F48A-AD21-1DF6A80592E2}"/>
              </a:ext>
            </a:extLst>
          </p:cNvPr>
          <p:cNvPicPr>
            <a:picLocks noChangeAspect="1"/>
          </p:cNvPicPr>
          <p:nvPr/>
        </p:nvPicPr>
        <p:blipFill>
          <a:blip r:embed="rId2"/>
          <a:stretch>
            <a:fillRect/>
          </a:stretch>
        </p:blipFill>
        <p:spPr>
          <a:xfrm>
            <a:off x="3030384" y="2917258"/>
            <a:ext cx="5782888" cy="3581514"/>
          </a:xfrm>
          <a:prstGeom prst="rect">
            <a:avLst/>
          </a:prstGeom>
        </p:spPr>
      </p:pic>
      <p:sp>
        <p:nvSpPr>
          <p:cNvPr id="4" name="TextBox 3">
            <a:extLst>
              <a:ext uri="{FF2B5EF4-FFF2-40B4-BE49-F238E27FC236}">
                <a16:creationId xmlns:a16="http://schemas.microsoft.com/office/drawing/2014/main" id="{127582EA-645E-8330-E2E8-490B6A6DF557}"/>
              </a:ext>
            </a:extLst>
          </p:cNvPr>
          <p:cNvSpPr txBox="1"/>
          <p:nvPr/>
        </p:nvSpPr>
        <p:spPr>
          <a:xfrm>
            <a:off x="593272" y="882825"/>
            <a:ext cx="11163300" cy="2062103"/>
          </a:xfrm>
          <a:prstGeom prst="rect">
            <a:avLst/>
          </a:prstGeom>
          <a:noFill/>
        </p:spPr>
        <p:txBody>
          <a:bodyPr wrap="square" rtlCol="0">
            <a:spAutoFit/>
          </a:bodyPr>
          <a:lstStyle/>
          <a:p>
            <a:pPr algn="just"/>
            <a:r>
              <a:rPr lang="en-US" sz="3200" dirty="0">
                <a:solidFill>
                  <a:srgbClr val="141413"/>
                </a:solidFill>
                <a:effectLst/>
                <a:latin typeface="Arial" panose="020B0604020202020204" pitchFamily="34" charset="0"/>
                <a:cs typeface="Arial" panose="020B0604020202020204" pitchFamily="34" charset="0"/>
              </a:rPr>
              <a:t>2.  Be amazed at the </a:t>
            </a:r>
            <a:r>
              <a:rPr lang="en-US" sz="3200" dirty="0">
                <a:solidFill>
                  <a:srgbClr val="7E166A"/>
                </a:solidFill>
                <a:effectLst/>
                <a:latin typeface="Arial" panose="020B0604020202020204" pitchFamily="34" charset="0"/>
                <a:cs typeface="Arial" panose="020B0604020202020204" pitchFamily="34" charset="0"/>
              </a:rPr>
              <a:t>sight</a:t>
            </a:r>
            <a:r>
              <a:rPr lang="en-US" sz="3200" dirty="0">
                <a:solidFill>
                  <a:srgbClr val="141413"/>
                </a:solidFill>
                <a:effectLst/>
                <a:latin typeface="Arial" panose="020B0604020202020204" pitchFamily="34" charset="0"/>
                <a:cs typeface="Arial" panose="020B0604020202020204" pitchFamily="34" charset="0"/>
              </a:rPr>
              <a:t> of </a:t>
            </a:r>
            <a:r>
              <a:rPr lang="en-US" sz="3200" dirty="0" err="1">
                <a:solidFill>
                  <a:srgbClr val="141413"/>
                </a:solidFill>
                <a:effectLst/>
                <a:latin typeface="Arial" panose="020B0604020202020204" pitchFamily="34" charset="0"/>
                <a:cs typeface="Arial" panose="020B0604020202020204" pitchFamily="34" charset="0"/>
              </a:rPr>
              <a:t>Chichén</a:t>
            </a:r>
            <a:r>
              <a:rPr lang="en-US" sz="3200" dirty="0">
                <a:solidFill>
                  <a:srgbClr val="141413"/>
                </a:solidFill>
                <a:effectLst/>
                <a:latin typeface="Arial" panose="020B0604020202020204" pitchFamily="34" charset="0"/>
                <a:cs typeface="Arial" panose="020B0604020202020204" pitchFamily="34" charset="0"/>
              </a:rPr>
              <a:t> </a:t>
            </a:r>
            <a:r>
              <a:rPr lang="en-US" sz="3200" dirty="0" err="1">
                <a:solidFill>
                  <a:srgbClr val="141413"/>
                </a:solidFill>
                <a:effectLst/>
                <a:latin typeface="Arial" panose="020B0604020202020204" pitchFamily="34" charset="0"/>
                <a:cs typeface="Arial" panose="020B0604020202020204" pitchFamily="34" charset="0"/>
              </a:rPr>
              <a:t>Itzá</a:t>
            </a:r>
            <a:r>
              <a:rPr lang="en-US" sz="3200" dirty="0">
                <a:solidFill>
                  <a:srgbClr val="141413"/>
                </a:solidFill>
                <a:effectLst/>
                <a:latin typeface="Arial" panose="020B0604020202020204" pitchFamily="34" charset="0"/>
                <a:cs typeface="Arial" panose="020B0604020202020204" pitchFamily="34" charset="0"/>
              </a:rPr>
              <a:t>. This </a:t>
            </a:r>
            <a:r>
              <a:rPr lang="en-US" sz="3200" dirty="0">
                <a:solidFill>
                  <a:srgbClr val="7E166A"/>
                </a:solidFill>
                <a:effectLst/>
                <a:latin typeface="Arial" panose="020B0604020202020204" pitchFamily="34" charset="0"/>
                <a:cs typeface="Arial" panose="020B0604020202020204" pitchFamily="34" charset="0"/>
              </a:rPr>
              <a:t>ancient</a:t>
            </a:r>
            <a:r>
              <a:rPr lang="en-US" sz="3200" dirty="0">
                <a:solidFill>
                  <a:srgbClr val="141413"/>
                </a:solidFill>
                <a:effectLst/>
                <a:latin typeface="Arial" panose="020B0604020202020204" pitchFamily="34" charset="0"/>
                <a:cs typeface="Arial" panose="020B0604020202020204" pitchFamily="34" charset="0"/>
              </a:rPr>
              <a:t> Maya city is incredible. At the center of it is El Castillo. Scientists believe it's a giant Maya calendar with 365 steps, one for each day of the year.</a:t>
            </a:r>
          </a:p>
        </p:txBody>
      </p:sp>
      <p:cxnSp>
        <p:nvCxnSpPr>
          <p:cNvPr id="8" name="Đường nối Thẳng 7">
            <a:extLst>
              <a:ext uri="{FF2B5EF4-FFF2-40B4-BE49-F238E27FC236}">
                <a16:creationId xmlns:a16="http://schemas.microsoft.com/office/drawing/2014/main" id="{E080E94C-533E-4D54-886A-5F493B2D55AF}"/>
              </a:ext>
            </a:extLst>
          </p:cNvPr>
          <p:cNvCxnSpPr>
            <a:cxnSpLocks/>
          </p:cNvCxnSpPr>
          <p:nvPr/>
        </p:nvCxnSpPr>
        <p:spPr>
          <a:xfrm>
            <a:off x="9655630" y="2405742"/>
            <a:ext cx="18723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5F238A6F-DC31-4E46-BD97-EDDC5AE1E043}"/>
              </a:ext>
            </a:extLst>
          </p:cNvPr>
          <p:cNvCxnSpPr>
            <a:cxnSpLocks/>
          </p:cNvCxnSpPr>
          <p:nvPr/>
        </p:nvCxnSpPr>
        <p:spPr>
          <a:xfrm>
            <a:off x="10156373" y="1426027"/>
            <a:ext cx="1578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4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7B6E43-6C7E-ADEF-1634-E1215B6A7F0D}"/>
              </a:ext>
            </a:extLst>
          </p:cNvPr>
          <p:cNvPicPr>
            <a:picLocks noChangeAspect="1"/>
          </p:cNvPicPr>
          <p:nvPr/>
        </p:nvPicPr>
        <p:blipFill>
          <a:blip r:embed="rId2"/>
          <a:stretch>
            <a:fillRect/>
          </a:stretch>
        </p:blipFill>
        <p:spPr>
          <a:xfrm>
            <a:off x="2747501" y="2634341"/>
            <a:ext cx="6305112" cy="3904941"/>
          </a:xfrm>
          <a:prstGeom prst="rect">
            <a:avLst/>
          </a:prstGeom>
        </p:spPr>
      </p:pic>
      <p:sp>
        <p:nvSpPr>
          <p:cNvPr id="3" name="TextBox 2">
            <a:extLst>
              <a:ext uri="{FF2B5EF4-FFF2-40B4-BE49-F238E27FC236}">
                <a16:creationId xmlns:a16="http://schemas.microsoft.com/office/drawing/2014/main" id="{1845A37D-919F-187F-881D-42215CC40F15}"/>
              </a:ext>
            </a:extLst>
          </p:cNvPr>
          <p:cNvSpPr txBox="1"/>
          <p:nvPr/>
        </p:nvSpPr>
        <p:spPr>
          <a:xfrm>
            <a:off x="898072" y="752197"/>
            <a:ext cx="11163300" cy="1569660"/>
          </a:xfrm>
          <a:prstGeom prst="rect">
            <a:avLst/>
          </a:prstGeom>
          <a:noFill/>
        </p:spPr>
        <p:txBody>
          <a:bodyPr wrap="square" rtlCol="0">
            <a:spAutoFit/>
          </a:bodyPr>
          <a:lstStyle/>
          <a:p>
            <a:pPr algn="just"/>
            <a:r>
              <a:rPr lang="en-US" sz="3200" dirty="0" smtClean="0">
                <a:solidFill>
                  <a:srgbClr val="141413"/>
                </a:solidFill>
                <a:effectLst/>
                <a:latin typeface="Calibri" panose="020F0502020204030204" pitchFamily="34" charset="0"/>
                <a:cs typeface="Calibri" panose="020F0502020204030204" pitchFamily="34" charset="0"/>
              </a:rPr>
              <a:t>3. Relax </a:t>
            </a:r>
            <a:r>
              <a:rPr lang="en-US" sz="3200" dirty="0">
                <a:solidFill>
                  <a:srgbClr val="141413"/>
                </a:solidFill>
                <a:effectLst/>
                <a:latin typeface="Calibri" panose="020F0502020204030204" pitchFamily="34" charset="0"/>
                <a:cs typeface="Calibri" panose="020F0502020204030204" pitchFamily="34" charset="0"/>
              </a:rPr>
              <a:t>on Tulum </a:t>
            </a:r>
            <a:r>
              <a:rPr lang="en-US" sz="3200" dirty="0" smtClean="0">
                <a:solidFill>
                  <a:srgbClr val="141413"/>
                </a:solidFill>
                <a:effectLst/>
                <a:latin typeface="Calibri" panose="020F0502020204030204" pitchFamily="34" charset="0"/>
                <a:cs typeface="Calibri" panose="020F0502020204030204" pitchFamily="34" charset="0"/>
              </a:rPr>
              <a:t>beaches. This </a:t>
            </a:r>
            <a:r>
              <a:rPr lang="en-US" sz="3200" dirty="0">
                <a:solidFill>
                  <a:srgbClr val="141413"/>
                </a:solidFill>
                <a:effectLst/>
                <a:latin typeface="Calibri" panose="020F0502020204030204" pitchFamily="34" charset="0"/>
                <a:cs typeface="Calibri" panose="020F0502020204030204" pitchFamily="34" charset="0"/>
              </a:rPr>
              <a:t>amazing town has it </a:t>
            </a:r>
            <a:r>
              <a:rPr lang="en-US" sz="3200" dirty="0" smtClean="0">
                <a:solidFill>
                  <a:srgbClr val="141413"/>
                </a:solidFill>
                <a:effectLst/>
                <a:latin typeface="Calibri" panose="020F0502020204030204" pitchFamily="34" charset="0"/>
                <a:cs typeface="Calibri" panose="020F0502020204030204" pitchFamily="34" charset="0"/>
              </a:rPr>
              <a:t>all-lovely </a:t>
            </a:r>
            <a:r>
              <a:rPr lang="en-US" sz="3200" dirty="0">
                <a:solidFill>
                  <a:srgbClr val="141413"/>
                </a:solidFill>
                <a:effectLst/>
                <a:latin typeface="Calibri" panose="020F0502020204030204" pitchFamily="34" charset="0"/>
                <a:cs typeface="Calibri" panose="020F0502020204030204" pitchFamily="34" charset="0"/>
              </a:rPr>
              <a:t>white sand, clear waters, and </a:t>
            </a:r>
            <a:r>
              <a:rPr lang="en-US" sz="3200" dirty="0">
                <a:solidFill>
                  <a:srgbClr val="7E166A"/>
                </a:solidFill>
                <a:effectLst/>
                <a:latin typeface="Calibri" panose="020F0502020204030204" pitchFamily="34" charset="0"/>
                <a:cs typeface="Calibri" panose="020F0502020204030204" pitchFamily="34" charset="0"/>
              </a:rPr>
              <a:t>impressive</a:t>
            </a:r>
            <a:r>
              <a:rPr lang="en-US" sz="3200" dirty="0">
                <a:solidFill>
                  <a:srgbClr val="141413"/>
                </a:solidFill>
                <a:effectLst/>
                <a:latin typeface="Calibri" panose="020F0502020204030204" pitchFamily="34" charset="0"/>
                <a:cs typeface="Calibri" panose="020F0502020204030204" pitchFamily="34" charset="0"/>
              </a:rPr>
              <a:t> Maya structures. They're part of the only Maya city by the sea.</a:t>
            </a:r>
          </a:p>
        </p:txBody>
      </p:sp>
      <p:cxnSp>
        <p:nvCxnSpPr>
          <p:cNvPr id="11" name="Đường nối Thẳng 10">
            <a:extLst>
              <a:ext uri="{FF2B5EF4-FFF2-40B4-BE49-F238E27FC236}">
                <a16:creationId xmlns:a16="http://schemas.microsoft.com/office/drawing/2014/main" id="{600357BE-2D7D-470C-8775-C7143CD66CF2}"/>
              </a:ext>
            </a:extLst>
          </p:cNvPr>
          <p:cNvCxnSpPr>
            <a:cxnSpLocks/>
          </p:cNvCxnSpPr>
          <p:nvPr/>
        </p:nvCxnSpPr>
        <p:spPr>
          <a:xfrm>
            <a:off x="5867400" y="1774370"/>
            <a:ext cx="47352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D7ECC009-AA93-427B-822C-4A23ECCB2CF2}"/>
              </a:ext>
            </a:extLst>
          </p:cNvPr>
          <p:cNvCxnSpPr>
            <a:cxnSpLocks/>
          </p:cNvCxnSpPr>
          <p:nvPr/>
        </p:nvCxnSpPr>
        <p:spPr>
          <a:xfrm>
            <a:off x="5302847" y="2242457"/>
            <a:ext cx="17852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FE80E45C-3FC7-4C77-81A8-797C19C46B4E}"/>
              </a:ext>
            </a:extLst>
          </p:cNvPr>
          <p:cNvCxnSpPr>
            <a:cxnSpLocks/>
          </p:cNvCxnSpPr>
          <p:nvPr/>
        </p:nvCxnSpPr>
        <p:spPr>
          <a:xfrm>
            <a:off x="1034143" y="1729700"/>
            <a:ext cx="17852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2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4EC80B-B88A-6DC9-09B7-FC73FFB1BC16}"/>
              </a:ext>
            </a:extLst>
          </p:cNvPr>
          <p:cNvPicPr>
            <a:picLocks noChangeAspect="1"/>
          </p:cNvPicPr>
          <p:nvPr/>
        </p:nvPicPr>
        <p:blipFill>
          <a:blip r:embed="rId2"/>
          <a:stretch>
            <a:fillRect/>
          </a:stretch>
        </p:blipFill>
        <p:spPr>
          <a:xfrm>
            <a:off x="2960915" y="2824109"/>
            <a:ext cx="6073905" cy="3761748"/>
          </a:xfrm>
          <a:prstGeom prst="rect">
            <a:avLst/>
          </a:prstGeom>
        </p:spPr>
      </p:pic>
      <p:sp>
        <p:nvSpPr>
          <p:cNvPr id="3" name="TextBox 2">
            <a:extLst>
              <a:ext uri="{FF2B5EF4-FFF2-40B4-BE49-F238E27FC236}">
                <a16:creationId xmlns:a16="http://schemas.microsoft.com/office/drawing/2014/main" id="{B0D27BDD-DAE6-1677-8F4B-643EEB016863}"/>
              </a:ext>
            </a:extLst>
          </p:cNvPr>
          <p:cNvSpPr txBox="1"/>
          <p:nvPr/>
        </p:nvSpPr>
        <p:spPr>
          <a:xfrm>
            <a:off x="691243" y="937254"/>
            <a:ext cx="11163300" cy="2062103"/>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4.  Fill yourself with Mexican food. As you walk along the streets of Mexico, take in the incredible smell of food and the sound of cooking all around you. There, you'll find the best tacos, tamales, tostadas, and so much more.</a:t>
            </a:r>
          </a:p>
        </p:txBody>
      </p:sp>
      <p:cxnSp>
        <p:nvCxnSpPr>
          <p:cNvPr id="12" name="Đường nối Thẳng 11">
            <a:extLst>
              <a:ext uri="{FF2B5EF4-FFF2-40B4-BE49-F238E27FC236}">
                <a16:creationId xmlns:a16="http://schemas.microsoft.com/office/drawing/2014/main" id="{E71B485B-4BD8-4413-980E-15BA21CE1127}"/>
              </a:ext>
            </a:extLst>
          </p:cNvPr>
          <p:cNvCxnSpPr>
            <a:cxnSpLocks/>
          </p:cNvCxnSpPr>
          <p:nvPr/>
        </p:nvCxnSpPr>
        <p:spPr>
          <a:xfrm>
            <a:off x="9263744" y="2405742"/>
            <a:ext cx="23839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9645EFFB-35C7-4D67-B6D1-A3DE22E9796C}"/>
              </a:ext>
            </a:extLst>
          </p:cNvPr>
          <p:cNvCxnSpPr>
            <a:cxnSpLocks/>
          </p:cNvCxnSpPr>
          <p:nvPr/>
        </p:nvCxnSpPr>
        <p:spPr>
          <a:xfrm>
            <a:off x="751116" y="2884713"/>
            <a:ext cx="13607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B808F1A-0F56-4FE8-AF54-9F03CDC2FAEA}"/>
              </a:ext>
            </a:extLst>
          </p:cNvPr>
          <p:cNvSpPr txBox="1"/>
          <p:nvPr/>
        </p:nvSpPr>
        <p:spPr>
          <a:xfrm>
            <a:off x="1397876" y="685800"/>
            <a:ext cx="9400754"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Look at the three famous places and guess where are they? </a:t>
            </a:r>
          </a:p>
        </p:txBody>
      </p:sp>
      <p:pic>
        <p:nvPicPr>
          <p:cNvPr id="5" name="Hình ảnh 4">
            <a:extLst>
              <a:ext uri="{FF2B5EF4-FFF2-40B4-BE49-F238E27FC236}">
                <a16:creationId xmlns:a16="http://schemas.microsoft.com/office/drawing/2014/main" id="{18D7DE8F-0FB6-4533-94A7-020DBFD425C0}"/>
              </a:ext>
            </a:extLst>
          </p:cNvPr>
          <p:cNvPicPr>
            <a:picLocks noChangeAspect="1"/>
          </p:cNvPicPr>
          <p:nvPr/>
        </p:nvPicPr>
        <p:blipFill>
          <a:blip r:embed="rId2"/>
          <a:stretch>
            <a:fillRect/>
          </a:stretch>
        </p:blipFill>
        <p:spPr>
          <a:xfrm>
            <a:off x="439574" y="1328060"/>
            <a:ext cx="5275424" cy="5152740"/>
          </a:xfrm>
          <a:prstGeom prst="rect">
            <a:avLst/>
          </a:prstGeom>
        </p:spPr>
      </p:pic>
      <p:pic>
        <p:nvPicPr>
          <p:cNvPr id="6" name="Hình ảnh 5">
            <a:extLst>
              <a:ext uri="{FF2B5EF4-FFF2-40B4-BE49-F238E27FC236}">
                <a16:creationId xmlns:a16="http://schemas.microsoft.com/office/drawing/2014/main" id="{A550C058-D29D-4B4F-892F-7874D7446CBB}"/>
              </a:ext>
            </a:extLst>
          </p:cNvPr>
          <p:cNvPicPr>
            <a:picLocks noChangeAspect="1"/>
          </p:cNvPicPr>
          <p:nvPr/>
        </p:nvPicPr>
        <p:blipFill>
          <a:blip r:embed="rId3"/>
          <a:stretch>
            <a:fillRect/>
          </a:stretch>
        </p:blipFill>
        <p:spPr>
          <a:xfrm>
            <a:off x="5945099" y="1436913"/>
            <a:ext cx="6006851" cy="4027715"/>
          </a:xfrm>
          <a:prstGeom prst="rect">
            <a:avLst/>
          </a:prstGeom>
        </p:spPr>
      </p:pic>
      <p:sp>
        <p:nvSpPr>
          <p:cNvPr id="8" name="Hộp Văn bản 7">
            <a:extLst>
              <a:ext uri="{FF2B5EF4-FFF2-40B4-BE49-F238E27FC236}">
                <a16:creationId xmlns:a16="http://schemas.microsoft.com/office/drawing/2014/main" id="{C464C37C-2776-4F0F-BAE4-5FD801C7C864}"/>
              </a:ext>
            </a:extLst>
          </p:cNvPr>
          <p:cNvSpPr txBox="1"/>
          <p:nvPr/>
        </p:nvSpPr>
        <p:spPr>
          <a:xfrm>
            <a:off x="881743" y="1534884"/>
            <a:ext cx="4474029" cy="523220"/>
          </a:xfrm>
          <a:prstGeom prst="rect">
            <a:avLst/>
          </a:prstGeom>
          <a:noFill/>
        </p:spPr>
        <p:txBody>
          <a:bodyPr wrap="square" rtlCol="0">
            <a:spAutoFit/>
          </a:bodyPr>
          <a:lstStyle/>
          <a:p>
            <a:r>
              <a:rPr lang="en-US" sz="2800" b="1" dirty="0">
                <a:highlight>
                  <a:srgbClr val="FFFF00"/>
                </a:highlight>
                <a:latin typeface="Arial" panose="020B0604020202020204" pitchFamily="34" charset="0"/>
                <a:cs typeface="Arial" panose="020B0604020202020204" pitchFamily="34" charset="0"/>
              </a:rPr>
              <a:t>Pyramid of </a:t>
            </a:r>
            <a:r>
              <a:rPr lang="en-US" sz="2800" b="1" i="0" dirty="0">
                <a:solidFill>
                  <a:srgbClr val="001D35"/>
                </a:solidFill>
                <a:effectLst/>
                <a:highlight>
                  <a:srgbClr val="FFFF00"/>
                </a:highlight>
                <a:latin typeface="Arial" panose="020B0604020202020204" pitchFamily="34" charset="0"/>
                <a:cs typeface="Arial" panose="020B0604020202020204" pitchFamily="34" charset="0"/>
              </a:rPr>
              <a:t>Teotihuacán</a:t>
            </a:r>
            <a:endParaRPr lang="en-US" sz="2800" b="1" dirty="0">
              <a:highlight>
                <a:srgbClr val="FFFF00"/>
              </a:highlight>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1B63B08D-E6A1-4140-B089-F298EBB81FE2}"/>
              </a:ext>
            </a:extLst>
          </p:cNvPr>
          <p:cNvSpPr txBox="1"/>
          <p:nvPr/>
        </p:nvSpPr>
        <p:spPr>
          <a:xfrm>
            <a:off x="6901542" y="1545770"/>
            <a:ext cx="4474029" cy="523220"/>
          </a:xfrm>
          <a:prstGeom prst="rect">
            <a:avLst/>
          </a:prstGeom>
          <a:noFill/>
        </p:spPr>
        <p:txBody>
          <a:bodyPr wrap="square" rtlCol="0">
            <a:spAutoFit/>
          </a:bodyPr>
          <a:lstStyle/>
          <a:p>
            <a:pPr algn="l"/>
            <a:r>
              <a:rPr lang="en-US" sz="2800" b="0" i="0" cap="all" dirty="0" err="1">
                <a:effectLst/>
                <a:highlight>
                  <a:srgbClr val="FFFF00"/>
                </a:highlight>
                <a:latin typeface="Arial" panose="020B0604020202020204" pitchFamily="34" charset="0"/>
                <a:cs typeface="Arial" panose="020B0604020202020204" pitchFamily="34" charset="0"/>
              </a:rPr>
              <a:t>Chichén</a:t>
            </a:r>
            <a:r>
              <a:rPr lang="en-US" sz="2800" b="0" i="0" cap="all" dirty="0">
                <a:effectLst/>
                <a:highlight>
                  <a:srgbClr val="FFFF00"/>
                </a:highlight>
                <a:latin typeface="Arial" panose="020B0604020202020204" pitchFamily="34" charset="0"/>
                <a:cs typeface="Arial" panose="020B0604020202020204" pitchFamily="34" charset="0"/>
              </a:rPr>
              <a:t> </a:t>
            </a:r>
            <a:r>
              <a:rPr lang="en-US" sz="2800" b="0" i="0" cap="all" dirty="0" err="1">
                <a:effectLst/>
                <a:highlight>
                  <a:srgbClr val="FFFF00"/>
                </a:highlight>
                <a:latin typeface="Arial" panose="020B0604020202020204" pitchFamily="34" charset="0"/>
                <a:cs typeface="Arial" panose="020B0604020202020204" pitchFamily="34" charset="0"/>
              </a:rPr>
              <a:t>Itzá</a:t>
            </a:r>
            <a:endParaRPr lang="en-US" sz="2800" b="0" i="0" cap="all" dirty="0">
              <a:effectLst/>
              <a:highlight>
                <a:srgbClr val="FFFF00"/>
              </a:highlight>
              <a:latin typeface="Arial" panose="020B0604020202020204" pitchFamily="34" charset="0"/>
              <a:cs typeface="Arial" panose="020B0604020202020204" pitchFamily="34" charset="0"/>
            </a:endParaRPr>
          </a:p>
        </p:txBody>
      </p:sp>
      <p:sp>
        <p:nvSpPr>
          <p:cNvPr id="11" name="Hình chữ nhật 10">
            <a:extLst>
              <a:ext uri="{FF2B5EF4-FFF2-40B4-BE49-F238E27FC236}">
                <a16:creationId xmlns:a16="http://schemas.microsoft.com/office/drawing/2014/main" id="{F8716F64-4D7D-4AFB-9646-900D04BB610F}"/>
              </a:ext>
            </a:extLst>
          </p:cNvPr>
          <p:cNvSpPr/>
          <p:nvPr/>
        </p:nvSpPr>
        <p:spPr>
          <a:xfrm>
            <a:off x="3352800" y="3788228"/>
            <a:ext cx="5192486" cy="1012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 panose="020B0604020202020204" pitchFamily="34" charset="0"/>
                <a:cs typeface="Arial" panose="020B0604020202020204" pitchFamily="34" charset="0"/>
              </a:rPr>
              <a:t>MEXICO</a:t>
            </a:r>
          </a:p>
        </p:txBody>
      </p:sp>
    </p:spTree>
    <p:extLst>
      <p:ext uri="{BB962C8B-B14F-4D97-AF65-F5344CB8AC3E}">
        <p14:creationId xmlns:p14="http://schemas.microsoft.com/office/powerpoint/2010/main" val="13617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585CDA0-9AFD-49FB-98ED-DCA5EA46266A}"/>
              </a:ext>
            </a:extLst>
          </p:cNvPr>
          <p:cNvPicPr>
            <a:picLocks noChangeAspect="1"/>
          </p:cNvPicPr>
          <p:nvPr/>
        </p:nvPicPr>
        <p:blipFill>
          <a:blip r:embed="rId2"/>
          <a:stretch>
            <a:fillRect/>
          </a:stretch>
        </p:blipFill>
        <p:spPr>
          <a:xfrm>
            <a:off x="1048480" y="796300"/>
            <a:ext cx="10074213" cy="5713357"/>
          </a:xfrm>
          <a:prstGeom prst="rect">
            <a:avLst/>
          </a:prstGeom>
        </p:spPr>
      </p:pic>
      <p:sp>
        <p:nvSpPr>
          <p:cNvPr id="4" name="Hộp Văn bản 3">
            <a:extLst>
              <a:ext uri="{FF2B5EF4-FFF2-40B4-BE49-F238E27FC236}">
                <a16:creationId xmlns:a16="http://schemas.microsoft.com/office/drawing/2014/main" id="{3A5B046E-E060-44E1-90E9-BAF35F4BF734}"/>
              </a:ext>
            </a:extLst>
          </p:cNvPr>
          <p:cNvSpPr txBox="1"/>
          <p:nvPr/>
        </p:nvSpPr>
        <p:spPr>
          <a:xfrm>
            <a:off x="2623456" y="337848"/>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510E3647-5867-453D-98E7-7688D0BE3B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2925" y="76200"/>
            <a:ext cx="2506796" cy="718458"/>
          </a:xfrm>
          <a:prstGeom prst="rect">
            <a:avLst/>
          </a:prstGeom>
        </p:spPr>
      </p:pic>
    </p:spTree>
    <p:extLst>
      <p:ext uri="{BB962C8B-B14F-4D97-AF65-F5344CB8AC3E}">
        <p14:creationId xmlns:p14="http://schemas.microsoft.com/office/powerpoint/2010/main" val="19263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pic>
        <p:nvPicPr>
          <p:cNvPr id="8" name="Picture 4">
            <a:extLst>
              <a:ext uri="{FF2B5EF4-FFF2-40B4-BE49-F238E27FC236}">
                <a16:creationId xmlns:a16="http://schemas.microsoft.com/office/drawing/2014/main" id="{52165DFA-D5A2-4DED-B09A-6E3E1DFEEC86}"/>
              </a:ext>
            </a:extLst>
          </p:cNvPr>
          <p:cNvPicPr>
            <a:picLocks noChangeAspect="1"/>
          </p:cNvPicPr>
          <p:nvPr/>
        </p:nvPicPr>
        <p:blipFill>
          <a:blip r:embed="rId3"/>
          <a:stretch>
            <a:fillRect/>
          </a:stretch>
        </p:blipFill>
        <p:spPr>
          <a:xfrm>
            <a:off x="232762" y="1604319"/>
            <a:ext cx="11756978" cy="3892967"/>
          </a:xfrm>
          <a:prstGeom prst="rect">
            <a:avLst/>
          </a:prstGeom>
        </p:spPr>
      </p:pic>
    </p:spTree>
    <p:extLst>
      <p:ext uri="{BB962C8B-B14F-4D97-AF65-F5344CB8AC3E}">
        <p14:creationId xmlns:p14="http://schemas.microsoft.com/office/powerpoint/2010/main" val="15390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23AB493-FB74-4EDA-89B7-D02CF096BFF8}"/>
              </a:ext>
            </a:extLst>
          </p:cNvPr>
          <p:cNvSpPr txBox="1"/>
          <p:nvPr/>
        </p:nvSpPr>
        <p:spPr>
          <a:xfrm>
            <a:off x="373555" y="2031925"/>
            <a:ext cx="11413672"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1. According to the guide, what can you do in Mexico City? A. learn about history 		B. explore the nature </a:t>
            </a:r>
          </a:p>
          <a:p>
            <a:r>
              <a:rPr lang="en-US" sz="3600" dirty="0">
                <a:latin typeface="Calibri" panose="020F0502020204030204" pitchFamily="34" charset="0"/>
                <a:cs typeface="Calibri" panose="020F0502020204030204" pitchFamily="34" charset="0"/>
              </a:rPr>
              <a:t>C. see ancient castles 		D. watch famous plays</a:t>
            </a:r>
            <a:endParaRPr lang="en-VN" sz="3600" dirty="0">
              <a:latin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1EC36E3E-62B9-49C1-B960-F6394F1135DE}"/>
              </a:ext>
            </a:extLst>
          </p:cNvPr>
          <p:cNvSpPr txBox="1"/>
          <p:nvPr/>
        </p:nvSpPr>
        <p:spPr>
          <a:xfrm>
            <a:off x="399048" y="4264784"/>
            <a:ext cx="11422838" cy="1199846"/>
          </a:xfrm>
          <a:prstGeom prst="rect">
            <a:avLst/>
          </a:prstGeom>
          <a:solidFill>
            <a:schemeClr val="accent6">
              <a:lumMod val="20000"/>
              <a:lumOff val="80000"/>
            </a:schemeClr>
          </a:solidFill>
          <a:ln>
            <a:noFill/>
          </a:ln>
        </p:spPr>
        <p:txBody>
          <a:bodyPr wrap="square">
            <a:spAutoFit/>
          </a:bodyPr>
          <a:lstStyle/>
          <a:p>
            <a:r>
              <a:rPr lang="en-US" sz="3600" dirty="0">
                <a:solidFill>
                  <a:schemeClr val="tx1"/>
                </a:solidFill>
                <a:latin typeface="Calibri" panose="020F0502020204030204" pitchFamily="34" charset="0"/>
                <a:cs typeface="Calibri" panose="020F0502020204030204" pitchFamily="34" charset="0"/>
              </a:rPr>
              <a:t>Explore Mexico City. This capital city is incredibly rich in </a:t>
            </a:r>
            <a:r>
              <a:rPr lang="en-US" sz="3600" dirty="0">
                <a:solidFill>
                  <a:schemeClr val="tx1"/>
                </a:solidFill>
                <a:highlight>
                  <a:srgbClr val="FFFF00"/>
                </a:highlight>
                <a:latin typeface="Calibri" panose="020F0502020204030204" pitchFamily="34" charset="0"/>
                <a:cs typeface="Calibri" panose="020F0502020204030204" pitchFamily="34" charset="0"/>
              </a:rPr>
              <a:t>history and culture</a:t>
            </a:r>
            <a:r>
              <a:rPr lang="en-US" sz="3600" dirty="0">
                <a:solidFill>
                  <a:schemeClr val="tx1"/>
                </a:solidFill>
                <a:latin typeface="Calibri" panose="020F0502020204030204" pitchFamily="34" charset="0"/>
                <a:cs typeface="Calibri" panose="020F0502020204030204" pitchFamily="34" charset="0"/>
              </a:rPr>
              <a:t>. </a:t>
            </a:r>
            <a:endParaRPr lang="en-VN" sz="3600" dirty="0">
              <a:solidFill>
                <a:schemeClr val="tx1"/>
              </a:solidFill>
              <a:latin typeface="Calibri" panose="020F0502020204030204" pitchFamily="34" charset="0"/>
              <a:cs typeface="Calibri" panose="020F0502020204030204" pitchFamily="34" charset="0"/>
            </a:endParaRPr>
          </a:p>
        </p:txBody>
      </p:sp>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sp>
        <p:nvSpPr>
          <p:cNvPr id="7" name="Google Shape;480;p46">
            <a:extLst>
              <a:ext uri="{FF2B5EF4-FFF2-40B4-BE49-F238E27FC236}">
                <a16:creationId xmlns:a16="http://schemas.microsoft.com/office/drawing/2014/main" id="{9941FDB3-2D0E-46F3-9298-0680293F4240}"/>
              </a:ext>
            </a:extLst>
          </p:cNvPr>
          <p:cNvSpPr/>
          <p:nvPr/>
        </p:nvSpPr>
        <p:spPr>
          <a:xfrm>
            <a:off x="283029" y="2678254"/>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915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822"/>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sp>
        <p:nvSpPr>
          <p:cNvPr id="7" name="Google Shape;480;p46">
            <a:extLst>
              <a:ext uri="{FF2B5EF4-FFF2-40B4-BE49-F238E27FC236}">
                <a16:creationId xmlns:a16="http://schemas.microsoft.com/office/drawing/2014/main" id="{9941FDB3-2D0E-46F3-9298-0680293F4240}"/>
              </a:ext>
            </a:extLst>
          </p:cNvPr>
          <p:cNvSpPr/>
          <p:nvPr/>
        </p:nvSpPr>
        <p:spPr>
          <a:xfrm>
            <a:off x="5780315" y="2264597"/>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extBox 3">
            <a:extLst>
              <a:ext uri="{FF2B5EF4-FFF2-40B4-BE49-F238E27FC236}">
                <a16:creationId xmlns:a16="http://schemas.microsoft.com/office/drawing/2014/main" id="{D4399C82-6D87-4B08-8C8E-A1228E537E9A}"/>
              </a:ext>
            </a:extLst>
          </p:cNvPr>
          <p:cNvSpPr txBox="1"/>
          <p:nvPr/>
        </p:nvSpPr>
        <p:spPr>
          <a:xfrm>
            <a:off x="313683" y="1672696"/>
            <a:ext cx="11402785"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2. What do experts think El Castillo is? </a:t>
            </a:r>
          </a:p>
          <a:p>
            <a:r>
              <a:rPr lang="en-US" sz="3600" dirty="0">
                <a:latin typeface="Calibri" panose="020F0502020204030204" pitchFamily="34" charset="0"/>
                <a:cs typeface="Calibri" panose="020F0502020204030204" pitchFamily="34" charset="0"/>
              </a:rPr>
              <a:t>A. the old capital city 		B. an ancient calendar </a:t>
            </a:r>
          </a:p>
          <a:p>
            <a:r>
              <a:rPr lang="en-US" sz="3600" dirty="0">
                <a:latin typeface="Calibri" panose="020F0502020204030204" pitchFamily="34" charset="0"/>
                <a:cs typeface="Calibri" panose="020F0502020204030204" pitchFamily="34" charset="0"/>
              </a:rPr>
              <a:t>C. Mexico's oldest garden 	D. a stone palace</a:t>
            </a:r>
            <a:endParaRPr lang="en-VN" sz="3600" dirty="0">
              <a:latin typeface="Calibri" panose="020F0502020204030204" pitchFamily="34" charset="0"/>
              <a:cs typeface="Calibri" panose="020F0502020204030204" pitchFamily="34" charset="0"/>
            </a:endParaRPr>
          </a:p>
        </p:txBody>
      </p:sp>
      <p:sp>
        <p:nvSpPr>
          <p:cNvPr id="9" name="TextBox 13">
            <a:extLst>
              <a:ext uri="{FF2B5EF4-FFF2-40B4-BE49-F238E27FC236}">
                <a16:creationId xmlns:a16="http://schemas.microsoft.com/office/drawing/2014/main" id="{1A3FEF5B-7F30-4966-B10A-F62413A9169D}"/>
              </a:ext>
            </a:extLst>
          </p:cNvPr>
          <p:cNvSpPr txBox="1"/>
          <p:nvPr/>
        </p:nvSpPr>
        <p:spPr>
          <a:xfrm>
            <a:off x="283079" y="4235149"/>
            <a:ext cx="11636777" cy="1240365"/>
          </a:xfrm>
          <a:prstGeom prst="rect">
            <a:avLst/>
          </a:prstGeom>
          <a:solidFill>
            <a:schemeClr val="accent6">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At the center of it is El Castillo. Scientists believe </a:t>
            </a:r>
            <a:r>
              <a:rPr lang="en-US" sz="3600" dirty="0">
                <a:highlight>
                  <a:srgbClr val="FFFF00"/>
                </a:highlight>
                <a:latin typeface="Calibri" panose="020F0502020204030204" pitchFamily="34" charset="0"/>
                <a:cs typeface="Calibri" panose="020F0502020204030204" pitchFamily="34" charset="0"/>
              </a:rPr>
              <a:t>it's a giant Maya calendar</a:t>
            </a:r>
            <a:r>
              <a:rPr lang="en-US" sz="3600" dirty="0">
                <a:latin typeface="Calibri" panose="020F0502020204030204" pitchFamily="34" charset="0"/>
                <a:cs typeface="Calibri" panose="020F0502020204030204" pitchFamily="34" charset="0"/>
              </a:rPr>
              <a:t> with 365 steps, one for each day of the year.</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74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sp>
        <p:nvSpPr>
          <p:cNvPr id="7" name="Google Shape;480;p46">
            <a:extLst>
              <a:ext uri="{FF2B5EF4-FFF2-40B4-BE49-F238E27FC236}">
                <a16:creationId xmlns:a16="http://schemas.microsoft.com/office/drawing/2014/main" id="{9941FDB3-2D0E-46F3-9298-0680293F4240}"/>
              </a:ext>
            </a:extLst>
          </p:cNvPr>
          <p:cNvSpPr/>
          <p:nvPr/>
        </p:nvSpPr>
        <p:spPr>
          <a:xfrm>
            <a:off x="261258" y="3549111"/>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3">
            <a:extLst>
              <a:ext uri="{FF2B5EF4-FFF2-40B4-BE49-F238E27FC236}">
                <a16:creationId xmlns:a16="http://schemas.microsoft.com/office/drawing/2014/main" id="{01B53414-F52E-491A-AF64-41481926FF48}"/>
              </a:ext>
            </a:extLst>
          </p:cNvPr>
          <p:cNvSpPr txBox="1"/>
          <p:nvPr/>
        </p:nvSpPr>
        <p:spPr>
          <a:xfrm>
            <a:off x="340898" y="1803326"/>
            <a:ext cx="11478987" cy="2308324"/>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3. Which word is closest in meaning to the word </a:t>
            </a:r>
            <a:r>
              <a:rPr lang="en-US" sz="3600" b="1" i="1" u="sng" dirty="0">
                <a:latin typeface="Calibri" panose="020F0502020204030204" pitchFamily="34" charset="0"/>
                <a:cs typeface="Calibri" panose="020F0502020204030204" pitchFamily="34" charset="0"/>
              </a:rPr>
              <a:t>structures</a:t>
            </a:r>
            <a:r>
              <a:rPr lang="en-US" sz="3600" dirty="0">
                <a:latin typeface="Calibri" panose="020F0502020204030204" pitchFamily="34" charset="0"/>
                <a:cs typeface="Calibri" panose="020F0502020204030204" pitchFamily="34" charset="0"/>
              </a:rPr>
              <a:t> in the passage? </a:t>
            </a:r>
          </a:p>
          <a:p>
            <a:r>
              <a:rPr lang="en-US" sz="3600" dirty="0">
                <a:latin typeface="Calibri" panose="020F0502020204030204" pitchFamily="34" charset="0"/>
                <a:cs typeface="Calibri" panose="020F0502020204030204" pitchFamily="34" charset="0"/>
              </a:rPr>
              <a:t>A. sentences 				B. machines </a:t>
            </a:r>
          </a:p>
          <a:p>
            <a:r>
              <a:rPr lang="en-US" sz="3600" dirty="0">
                <a:latin typeface="Calibri" panose="020F0502020204030204" pitchFamily="34" charset="0"/>
                <a:cs typeface="Calibri" panose="020F0502020204030204" pitchFamily="34" charset="0"/>
              </a:rPr>
              <a:t>C. buildings 				D. statues</a:t>
            </a:r>
            <a:endParaRPr lang="en-VN" sz="3600" dirty="0">
              <a:latin typeface="Calibri" panose="020F0502020204030204" pitchFamily="34" charset="0"/>
              <a:cs typeface="Calibri" panose="020F0502020204030204" pitchFamily="34" charset="0"/>
            </a:endParaRPr>
          </a:p>
        </p:txBody>
      </p:sp>
      <p:sp>
        <p:nvSpPr>
          <p:cNvPr id="11" name="TextBox 9">
            <a:extLst>
              <a:ext uri="{FF2B5EF4-FFF2-40B4-BE49-F238E27FC236}">
                <a16:creationId xmlns:a16="http://schemas.microsoft.com/office/drawing/2014/main" id="{BA87D7C2-323F-47CD-8149-FF70243E230E}"/>
              </a:ext>
            </a:extLst>
          </p:cNvPr>
          <p:cNvSpPr txBox="1"/>
          <p:nvPr/>
        </p:nvSpPr>
        <p:spPr>
          <a:xfrm>
            <a:off x="238168" y="4231391"/>
            <a:ext cx="11725232" cy="1788409"/>
          </a:xfrm>
          <a:prstGeom prst="rect">
            <a:avLst/>
          </a:prstGeom>
          <a:solidFill>
            <a:schemeClr val="accent6">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This amazing town has it all – lovely white sand, clear waters, and impressive Maya </a:t>
            </a:r>
            <a:r>
              <a:rPr lang="en-US" sz="3600" dirty="0">
                <a:highlight>
                  <a:srgbClr val="FFFF00"/>
                </a:highlight>
                <a:latin typeface="Calibri" panose="020F0502020204030204" pitchFamily="34" charset="0"/>
                <a:cs typeface="Calibri" panose="020F0502020204030204" pitchFamily="34" charset="0"/>
              </a:rPr>
              <a:t>structures</a:t>
            </a:r>
            <a:r>
              <a:rPr lang="en-US" sz="3600" dirty="0">
                <a:latin typeface="Calibri" panose="020F0502020204030204" pitchFamily="34" charset="0"/>
                <a:cs typeface="Calibri" panose="020F0502020204030204" pitchFamily="34" charset="0"/>
              </a:rPr>
              <a:t>. They're part of the only Maya city by the sea.</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6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sp>
        <p:nvSpPr>
          <p:cNvPr id="7" name="Google Shape;480;p46">
            <a:extLst>
              <a:ext uri="{FF2B5EF4-FFF2-40B4-BE49-F238E27FC236}">
                <a16:creationId xmlns:a16="http://schemas.microsoft.com/office/drawing/2014/main" id="{9941FDB3-2D0E-46F3-9298-0680293F4240}"/>
              </a:ext>
            </a:extLst>
          </p:cNvPr>
          <p:cNvSpPr/>
          <p:nvPr/>
        </p:nvSpPr>
        <p:spPr>
          <a:xfrm>
            <a:off x="5758544" y="2950398"/>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extBox 3">
            <a:extLst>
              <a:ext uri="{FF2B5EF4-FFF2-40B4-BE49-F238E27FC236}">
                <a16:creationId xmlns:a16="http://schemas.microsoft.com/office/drawing/2014/main" id="{EAB29B33-F465-4EEA-ACAB-5B517209E184}"/>
              </a:ext>
            </a:extLst>
          </p:cNvPr>
          <p:cNvSpPr txBox="1"/>
          <p:nvPr/>
        </p:nvSpPr>
        <p:spPr>
          <a:xfrm>
            <a:off x="303986" y="1770667"/>
            <a:ext cx="10603499"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4. Where can you find the best food in Mexico? </a:t>
            </a:r>
          </a:p>
          <a:p>
            <a:r>
              <a:rPr lang="en-US" sz="3600" dirty="0">
                <a:latin typeface="Calibri" panose="020F0502020204030204" pitchFamily="34" charset="0"/>
                <a:cs typeface="Calibri" panose="020F0502020204030204" pitchFamily="34" charset="0"/>
              </a:rPr>
              <a:t>A. in Mexico City 			B. at El Castillo </a:t>
            </a:r>
          </a:p>
          <a:p>
            <a:r>
              <a:rPr lang="en-US" sz="3600" dirty="0">
                <a:latin typeface="Calibri" panose="020F0502020204030204" pitchFamily="34" charset="0"/>
                <a:cs typeface="Calibri" panose="020F0502020204030204" pitchFamily="34" charset="0"/>
              </a:rPr>
              <a:t>C. at small restaurants 		D. on the streets</a:t>
            </a:r>
            <a:endParaRPr lang="en-VN" sz="3600" dirty="0">
              <a:latin typeface="Calibri" panose="020F0502020204030204" pitchFamily="34" charset="0"/>
              <a:cs typeface="Calibri" panose="020F0502020204030204" pitchFamily="34" charset="0"/>
            </a:endParaRPr>
          </a:p>
        </p:txBody>
      </p:sp>
      <p:sp>
        <p:nvSpPr>
          <p:cNvPr id="9" name="TextBox 9">
            <a:extLst>
              <a:ext uri="{FF2B5EF4-FFF2-40B4-BE49-F238E27FC236}">
                <a16:creationId xmlns:a16="http://schemas.microsoft.com/office/drawing/2014/main" id="{CBECCD52-4301-43B6-BBCE-2BD69B8E0C14}"/>
              </a:ext>
            </a:extLst>
          </p:cNvPr>
          <p:cNvSpPr txBox="1"/>
          <p:nvPr/>
        </p:nvSpPr>
        <p:spPr>
          <a:xfrm>
            <a:off x="357227" y="3960019"/>
            <a:ext cx="11475544" cy="1754326"/>
          </a:xfrm>
          <a:prstGeom prst="rect">
            <a:avLst/>
          </a:prstGeom>
          <a:solidFill>
            <a:schemeClr val="accent6">
              <a:lumMod val="20000"/>
              <a:lumOff val="80000"/>
            </a:schemeClr>
          </a:solidFill>
        </p:spPr>
        <p:txBody>
          <a:bodyPr wrap="square">
            <a:spAutoFit/>
          </a:bodyPr>
          <a:lstStyle/>
          <a:p>
            <a:r>
              <a:rPr lang="en-US" sz="3600" dirty="0">
                <a:highlight>
                  <a:srgbClr val="FFFF00"/>
                </a:highlight>
                <a:latin typeface="Calibri" panose="020F0502020204030204" pitchFamily="34" charset="0"/>
                <a:cs typeface="Calibri" panose="020F0502020204030204" pitchFamily="34" charset="0"/>
              </a:rPr>
              <a:t>As you walk along the streets</a:t>
            </a:r>
            <a:r>
              <a:rPr lang="en-US" sz="3600" dirty="0">
                <a:latin typeface="Calibri" panose="020F0502020204030204" pitchFamily="34" charset="0"/>
                <a:cs typeface="Calibri" panose="020F0502020204030204" pitchFamily="34" charset="0"/>
              </a:rPr>
              <a:t> of Mexico, take in the incredible smell of food and the sound of cooking all around you. </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4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E3B655E9-84D1-40C6-90CD-964885A653BE}"/>
              </a:ext>
            </a:extLst>
          </p:cNvPr>
          <p:cNvGrpSpPr/>
          <p:nvPr/>
        </p:nvGrpSpPr>
        <p:grpSpPr>
          <a:xfrm>
            <a:off x="1304154" y="478972"/>
            <a:ext cx="10169387" cy="718458"/>
            <a:chOff x="1304154" y="478972"/>
            <a:chExt cx="10169387" cy="718458"/>
          </a:xfrm>
        </p:grpSpPr>
        <p:sp>
          <p:nvSpPr>
            <p:cNvPr id="4" name="Hộp Văn bản 3">
              <a:extLst>
                <a:ext uri="{FF2B5EF4-FFF2-40B4-BE49-F238E27FC236}">
                  <a16:creationId xmlns:a16="http://schemas.microsoft.com/office/drawing/2014/main" id="{0205F47C-E378-4594-ADEC-0DB6DBD93654}"/>
                </a:ext>
              </a:extLst>
            </p:cNvPr>
            <p:cNvSpPr txBox="1"/>
            <p:nvPr/>
          </p:nvSpPr>
          <p:spPr>
            <a:xfrm>
              <a:off x="3886198" y="664420"/>
              <a:ext cx="7587343" cy="461665"/>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read and choose the correct answers.</a:t>
              </a:r>
            </a:p>
          </p:txBody>
        </p:sp>
        <p:pic>
          <p:nvPicPr>
            <p:cNvPr id="5" name="Picture 1">
              <a:extLst>
                <a:ext uri="{FF2B5EF4-FFF2-40B4-BE49-F238E27FC236}">
                  <a16:creationId xmlns:a16="http://schemas.microsoft.com/office/drawing/2014/main" id="{F382089C-1635-4CB4-BC60-FF0627B8CEA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4154" y="478972"/>
              <a:ext cx="2506796" cy="718458"/>
            </a:xfrm>
            <a:prstGeom prst="rect">
              <a:avLst/>
            </a:prstGeom>
          </p:spPr>
        </p:pic>
      </p:grpSp>
      <p:sp>
        <p:nvSpPr>
          <p:cNvPr id="7" name="Google Shape;480;p46">
            <a:extLst>
              <a:ext uri="{FF2B5EF4-FFF2-40B4-BE49-F238E27FC236}">
                <a16:creationId xmlns:a16="http://schemas.microsoft.com/office/drawing/2014/main" id="{9941FDB3-2D0E-46F3-9298-0680293F4240}"/>
              </a:ext>
            </a:extLst>
          </p:cNvPr>
          <p:cNvSpPr/>
          <p:nvPr/>
        </p:nvSpPr>
        <p:spPr>
          <a:xfrm>
            <a:off x="642259" y="2275483"/>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3">
            <a:extLst>
              <a:ext uri="{FF2B5EF4-FFF2-40B4-BE49-F238E27FC236}">
                <a16:creationId xmlns:a16="http://schemas.microsoft.com/office/drawing/2014/main" id="{28B46085-3BC4-4273-BE84-CCB31649F8B3}"/>
              </a:ext>
            </a:extLst>
          </p:cNvPr>
          <p:cNvSpPr txBox="1"/>
          <p:nvPr/>
        </p:nvSpPr>
        <p:spPr>
          <a:xfrm>
            <a:off x="636814" y="1599119"/>
            <a:ext cx="10216244"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5. Which of the following is NOT a Mexican food? </a:t>
            </a:r>
          </a:p>
          <a:p>
            <a:r>
              <a:rPr lang="en-US" sz="3600" dirty="0">
                <a:latin typeface="Calibri" panose="020F0502020204030204" pitchFamily="34" charset="0"/>
                <a:cs typeface="Calibri" panose="020F0502020204030204" pitchFamily="34" charset="0"/>
              </a:rPr>
              <a:t>A. </a:t>
            </a:r>
            <a:r>
              <a:rPr lang="en-US" sz="3600" dirty="0" err="1">
                <a:latin typeface="Calibri" panose="020F0502020204030204" pitchFamily="34" charset="0"/>
                <a:cs typeface="Calibri" panose="020F0502020204030204" pitchFamily="34" charset="0"/>
              </a:rPr>
              <a:t>tulum</a:t>
            </a:r>
            <a:r>
              <a:rPr lang="en-US" sz="3600" dirty="0">
                <a:latin typeface="Calibri" panose="020F0502020204030204" pitchFamily="34" charset="0"/>
                <a:cs typeface="Calibri" panose="020F0502020204030204" pitchFamily="34" charset="0"/>
              </a:rPr>
              <a:t> 				B. tamales </a:t>
            </a:r>
          </a:p>
          <a:p>
            <a:r>
              <a:rPr lang="en-US" sz="3600" dirty="0">
                <a:latin typeface="Calibri" panose="020F0502020204030204" pitchFamily="34" charset="0"/>
                <a:cs typeface="Calibri" panose="020F0502020204030204" pitchFamily="34" charset="0"/>
              </a:rPr>
              <a:t>C. tostadas 			D. tacos</a:t>
            </a:r>
            <a:endParaRPr lang="en-VN" sz="3600" dirty="0">
              <a:latin typeface="Calibri" panose="020F0502020204030204" pitchFamily="34" charset="0"/>
              <a:cs typeface="Calibri" panose="020F0502020204030204" pitchFamily="34" charset="0"/>
            </a:endParaRPr>
          </a:p>
        </p:txBody>
      </p:sp>
      <p:sp>
        <p:nvSpPr>
          <p:cNvPr id="11" name="TextBox 9">
            <a:extLst>
              <a:ext uri="{FF2B5EF4-FFF2-40B4-BE49-F238E27FC236}">
                <a16:creationId xmlns:a16="http://schemas.microsoft.com/office/drawing/2014/main" id="{523090AA-151F-47CF-A7A1-16AE1A495A50}"/>
              </a:ext>
            </a:extLst>
          </p:cNvPr>
          <p:cNvSpPr txBox="1"/>
          <p:nvPr/>
        </p:nvSpPr>
        <p:spPr>
          <a:xfrm>
            <a:off x="269420" y="3942723"/>
            <a:ext cx="11759294" cy="1200329"/>
          </a:xfrm>
          <a:prstGeom prst="rect">
            <a:avLst/>
          </a:prstGeom>
          <a:solidFill>
            <a:schemeClr val="accent6">
              <a:lumMod val="20000"/>
              <a:lumOff val="80000"/>
            </a:schemeClr>
          </a:solidFill>
        </p:spPr>
        <p:txBody>
          <a:bodyPr wrap="square">
            <a:spAutoFit/>
          </a:bodyPr>
          <a:lstStyle/>
          <a:p>
            <a:r>
              <a:rPr lang="en-US" sz="3600" dirty="0">
                <a:latin typeface="Calibri" panose="020F0502020204030204" pitchFamily="34" charset="0"/>
                <a:cs typeface="Calibri" panose="020F0502020204030204" pitchFamily="34" charset="0"/>
              </a:rPr>
              <a:t>There, you'll find the best </a:t>
            </a:r>
            <a:r>
              <a:rPr lang="en-US" sz="3600" dirty="0">
                <a:highlight>
                  <a:srgbClr val="FFFF00"/>
                </a:highlight>
                <a:latin typeface="Calibri" panose="020F0502020204030204" pitchFamily="34" charset="0"/>
                <a:cs typeface="Calibri" panose="020F0502020204030204" pitchFamily="34" charset="0"/>
              </a:rPr>
              <a:t>tacos, tamales, tostadas</a:t>
            </a:r>
            <a:r>
              <a:rPr lang="en-US" sz="3600" dirty="0">
                <a:latin typeface="Calibri" panose="020F0502020204030204" pitchFamily="34" charset="0"/>
                <a:cs typeface="Calibri" panose="020F0502020204030204" pitchFamily="34" charset="0"/>
              </a:rPr>
              <a:t>, and so much more. </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255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9CE34AA-C458-4462-AE48-D6B192CE5E86}"/>
              </a:ext>
            </a:extLst>
          </p:cNvPr>
          <p:cNvSpPr txBox="1"/>
          <p:nvPr/>
        </p:nvSpPr>
        <p:spPr>
          <a:xfrm>
            <a:off x="2405742" y="468477"/>
            <a:ext cx="6096000" cy="523220"/>
          </a:xfrm>
          <a:prstGeom prst="rect">
            <a:avLst/>
          </a:prstGeom>
          <a:noFill/>
        </p:spPr>
        <p:txBody>
          <a:bodyPr wrap="square">
            <a:spAutoFit/>
          </a:bodyPr>
          <a:lstStyle/>
          <a:p>
            <a:pPr marL="1371600" marR="0" lvl="3" indent="0" algn="l" rtl="0">
              <a:spcBef>
                <a:spcPts val="0"/>
              </a:spcBef>
              <a:spcAft>
                <a:spcPts val="0"/>
              </a:spcAft>
              <a:buNone/>
            </a:pPr>
            <a:r>
              <a:rPr lang="en-US" sz="2800" b="1" i="0" u="none" strike="noStrike" cap="none" dirty="0">
                <a:solidFill>
                  <a:schemeClr val="accent2">
                    <a:lumMod val="50000"/>
                  </a:schemeClr>
                </a:solidFill>
                <a:latin typeface="Arial" panose="020B0604020202020204" pitchFamily="34" charset="0"/>
                <a:ea typeface="Calibri"/>
                <a:cs typeface="Arial" panose="020B0604020202020204" pitchFamily="34" charset="0"/>
                <a:sym typeface="Calibri"/>
              </a:rPr>
              <a:t>C. Listen and read </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4F213A-EA7A-42F7-94E4-B082D855515C}"/>
              </a:ext>
            </a:extLst>
          </p:cNvPr>
          <p:cNvPicPr>
            <a:picLocks noChangeAspect="1"/>
          </p:cNvPicPr>
          <p:nvPr/>
        </p:nvPicPr>
        <p:blipFill>
          <a:blip r:embed="rId4"/>
          <a:stretch>
            <a:fillRect/>
          </a:stretch>
        </p:blipFill>
        <p:spPr>
          <a:xfrm>
            <a:off x="958887" y="1008030"/>
            <a:ext cx="9741770" cy="5524820"/>
          </a:xfrm>
          <a:prstGeom prst="rect">
            <a:avLst/>
          </a:prstGeom>
        </p:spPr>
      </p:pic>
      <p:pic>
        <p:nvPicPr>
          <p:cNvPr id="5" name="CD1 TRACK 49">
            <a:hlinkClick r:id="" action="ppaction://media"/>
            <a:extLst>
              <a:ext uri="{FF2B5EF4-FFF2-40B4-BE49-F238E27FC236}">
                <a16:creationId xmlns:a16="http://schemas.microsoft.com/office/drawing/2014/main" id="{7540D332-4C64-4B26-B4F1-4523E0950D85}"/>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2">
                <a:tint val="45000"/>
                <a:satMod val="400000"/>
              </a:schemeClr>
            </a:duotone>
          </a:blip>
          <a:stretch>
            <a:fillRect/>
          </a:stretch>
        </p:blipFill>
        <p:spPr>
          <a:xfrm>
            <a:off x="7242321" y="407087"/>
            <a:ext cx="677324" cy="677324"/>
          </a:xfrm>
          <a:prstGeom prst="rect">
            <a:avLst/>
          </a:prstGeom>
        </p:spPr>
      </p:pic>
    </p:spTree>
    <p:extLst>
      <p:ext uri="{BB962C8B-B14F-4D97-AF65-F5344CB8AC3E}">
        <p14:creationId xmlns:p14="http://schemas.microsoft.com/office/powerpoint/2010/main" val="6438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BFF59AF-8C0A-4844-AF47-04992247DC44}"/>
              </a:ext>
            </a:extLst>
          </p:cNvPr>
          <p:cNvSpPr txBox="1"/>
          <p:nvPr/>
        </p:nvSpPr>
        <p:spPr>
          <a:xfrm>
            <a:off x="2394858" y="114065"/>
            <a:ext cx="8088086" cy="2043829"/>
          </a:xfrm>
          <a:prstGeom prst="rect">
            <a:avLst/>
          </a:prstGeom>
          <a:noFill/>
        </p:spPr>
        <p:txBody>
          <a:bodyPr wrap="square">
            <a:spAutoFit/>
          </a:bodyPr>
          <a:lstStyle/>
          <a:p>
            <a:pPr marL="0" marR="0" lvl="0" indent="0" algn="l" rtl="0">
              <a:lnSpc>
                <a:spcPct val="150000"/>
              </a:lnSpc>
              <a:spcBef>
                <a:spcPts val="0"/>
              </a:spcBef>
              <a:spcAft>
                <a:spcPts val="0"/>
              </a:spcAft>
              <a:buNone/>
            </a:pPr>
            <a:r>
              <a:rPr lang="en-US" sz="3200" b="1" dirty="0">
                <a:solidFill>
                  <a:schemeClr val="accent2">
                    <a:lumMod val="50000"/>
                  </a:schemeClr>
                </a:solidFill>
                <a:latin typeface="Arial" panose="020B0604020202020204" pitchFamily="34" charset="0"/>
                <a:ea typeface="Calibri"/>
                <a:cs typeface="Arial" panose="020B0604020202020204" pitchFamily="34" charset="0"/>
                <a:sym typeface="Calibri"/>
              </a:rPr>
              <a:t>D. </a:t>
            </a:r>
            <a:r>
              <a:rPr lang="en-US" sz="3200" b="1" i="0" dirty="0">
                <a:solidFill>
                  <a:schemeClr val="accent2">
                    <a:lumMod val="50000"/>
                  </a:schemeClr>
                </a:solidFill>
                <a:latin typeface="Arial" panose="020B0604020202020204" pitchFamily="34" charset="0"/>
                <a:ea typeface="Calibri"/>
                <a:cs typeface="Arial" panose="020B0604020202020204" pitchFamily="34" charset="0"/>
                <a:sym typeface="Calibri"/>
              </a:rPr>
              <a:t>In pairs: Ask and answer:</a:t>
            </a:r>
            <a:endParaRPr lang="en-US" sz="3200" b="1" dirty="0">
              <a:solidFill>
                <a:schemeClr val="accent2">
                  <a:lumMod val="50000"/>
                </a:schemeClr>
              </a:solidFill>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None/>
            </a:pPr>
            <a:r>
              <a:rPr lang="en-US" sz="2000" dirty="0">
                <a:latin typeface="Arial" panose="020B0604020202020204" pitchFamily="34" charset="0"/>
                <a:cs typeface="Arial" panose="020B0604020202020204" pitchFamily="34" charset="0"/>
              </a:rPr>
              <a:t>1. </a:t>
            </a:r>
            <a:r>
              <a:rPr lang="en-US" sz="2800" dirty="0">
                <a:latin typeface="Arial" panose="020B0604020202020204" pitchFamily="34" charset="0"/>
                <a:cs typeface="Arial" panose="020B0604020202020204" pitchFamily="34" charset="0"/>
              </a:rPr>
              <a:t>What else do you know about Mexico? </a:t>
            </a:r>
          </a:p>
          <a:p>
            <a:pPr marL="0" marR="0" lvl="0" indent="0" algn="l" rtl="0">
              <a:lnSpc>
                <a:spcPct val="150000"/>
              </a:lnSpc>
              <a:spcBef>
                <a:spcPts val="0"/>
              </a:spcBef>
              <a:spcAft>
                <a:spcPts val="0"/>
              </a:spcAft>
              <a:buNone/>
            </a:pPr>
            <a:r>
              <a:rPr lang="en-US" sz="2800" dirty="0">
                <a:latin typeface="Arial" panose="020B0604020202020204" pitchFamily="34" charset="0"/>
                <a:cs typeface="Arial" panose="020B0604020202020204" pitchFamily="34" charset="0"/>
              </a:rPr>
              <a:t>2. What would you like most about visiting it?</a:t>
            </a:r>
          </a:p>
        </p:txBody>
      </p:sp>
      <p:pic>
        <p:nvPicPr>
          <p:cNvPr id="5" name="Hình ảnh 4">
            <a:extLst>
              <a:ext uri="{FF2B5EF4-FFF2-40B4-BE49-F238E27FC236}">
                <a16:creationId xmlns:a16="http://schemas.microsoft.com/office/drawing/2014/main" id="{C62BDC03-7B13-4983-B156-190965EB11E1}"/>
              </a:ext>
            </a:extLst>
          </p:cNvPr>
          <p:cNvPicPr>
            <a:picLocks noChangeAspect="1"/>
          </p:cNvPicPr>
          <p:nvPr/>
        </p:nvPicPr>
        <p:blipFill>
          <a:blip r:embed="rId2"/>
          <a:stretch>
            <a:fillRect/>
          </a:stretch>
        </p:blipFill>
        <p:spPr>
          <a:xfrm>
            <a:off x="3697741" y="2116963"/>
            <a:ext cx="4455659" cy="4515566"/>
          </a:xfrm>
          <a:prstGeom prst="rect">
            <a:avLst/>
          </a:prstGeom>
        </p:spPr>
      </p:pic>
    </p:spTree>
    <p:extLst>
      <p:ext uri="{BB962C8B-B14F-4D97-AF65-F5344CB8AC3E}">
        <p14:creationId xmlns:p14="http://schemas.microsoft.com/office/powerpoint/2010/main" val="3051946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B05227-DD27-4C55-A81B-F0BC05944F19}"/>
              </a:ext>
            </a:extLst>
          </p:cNvPr>
          <p:cNvSpPr txBox="1"/>
          <p:nvPr/>
        </p:nvSpPr>
        <p:spPr>
          <a:xfrm>
            <a:off x="2427515" y="364436"/>
            <a:ext cx="6585856" cy="735021"/>
          </a:xfrm>
          <a:prstGeom prst="rect">
            <a:avLst/>
          </a:prstGeom>
          <a:noFill/>
        </p:spPr>
        <p:txBody>
          <a:bodyPr wrap="square">
            <a:spAutoFit/>
          </a:bodyPr>
          <a:lstStyle/>
          <a:p>
            <a:pPr marL="0" marR="0" lvl="0" indent="0" algn="l" rtl="0">
              <a:lnSpc>
                <a:spcPct val="150000"/>
              </a:lnSpc>
              <a:spcBef>
                <a:spcPts val="0"/>
              </a:spcBef>
              <a:spcAft>
                <a:spcPts val="0"/>
              </a:spcAft>
              <a:buNone/>
            </a:pPr>
            <a:r>
              <a:rPr lang="en-US" sz="3200" b="1" dirty="0">
                <a:solidFill>
                  <a:schemeClr val="accent2">
                    <a:lumMod val="50000"/>
                  </a:schemeClr>
                </a:solidFill>
                <a:latin typeface="Arial" panose="020B0604020202020204" pitchFamily="34" charset="0"/>
                <a:ea typeface="Calibri"/>
                <a:cs typeface="Arial" panose="020B0604020202020204" pitchFamily="34" charset="0"/>
                <a:sym typeface="Calibri"/>
              </a:rPr>
              <a:t>D. </a:t>
            </a:r>
            <a:r>
              <a:rPr lang="en-US" sz="3200" b="1" i="0" dirty="0">
                <a:solidFill>
                  <a:schemeClr val="accent2">
                    <a:lumMod val="50000"/>
                  </a:schemeClr>
                </a:solidFill>
                <a:latin typeface="Arial" panose="020B0604020202020204" pitchFamily="34" charset="0"/>
                <a:ea typeface="Calibri"/>
                <a:cs typeface="Arial" panose="020B0604020202020204" pitchFamily="34" charset="0"/>
                <a:sym typeface="Calibri"/>
              </a:rPr>
              <a:t>In pairs: Ask and answer</a:t>
            </a:r>
            <a:endParaRPr lang="en-US" sz="3200" b="1" dirty="0">
              <a:solidFill>
                <a:schemeClr val="accent2">
                  <a:lumMod val="50000"/>
                </a:schemeClr>
              </a:solidFill>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CAD3374B-BAD2-43D3-B7A5-6CC50EB7F6DC}"/>
              </a:ext>
            </a:extLst>
          </p:cNvPr>
          <p:cNvSpPr txBox="1"/>
          <p:nvPr/>
        </p:nvSpPr>
        <p:spPr>
          <a:xfrm>
            <a:off x="413656" y="1881779"/>
            <a:ext cx="6770914" cy="4031873"/>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1. What else do you know about Mexico?</a:t>
            </a:r>
          </a:p>
          <a:p>
            <a:r>
              <a:rPr lang="en-US" sz="3200" b="1" dirty="0">
                <a:solidFill>
                  <a:schemeClr val="accent2">
                    <a:lumMod val="50000"/>
                  </a:schemeClr>
                </a:solidFill>
                <a:latin typeface="Arial" panose="020B0604020202020204" pitchFamily="34" charset="0"/>
                <a:cs typeface="Arial" panose="020B0604020202020204" pitchFamily="34" charset="0"/>
              </a:rPr>
              <a:t>Sample Answer:</a:t>
            </a:r>
            <a:r>
              <a:rPr lang="en-US" sz="3200" dirty="0">
                <a:solidFill>
                  <a:schemeClr val="accent2">
                    <a:lumMod val="50000"/>
                  </a:schemeClr>
                </a:solidFill>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Mexico has many beautiful beaches and ancient pyramids. It is famous for its delicious food like tacos and burritos. Mexico City is a very big and lively city.</a:t>
            </a:r>
          </a:p>
        </p:txBody>
      </p:sp>
      <p:pic>
        <p:nvPicPr>
          <p:cNvPr id="8" name="Hình ảnh 7">
            <a:extLst>
              <a:ext uri="{FF2B5EF4-FFF2-40B4-BE49-F238E27FC236}">
                <a16:creationId xmlns:a16="http://schemas.microsoft.com/office/drawing/2014/main" id="{BE7D5B1F-61D8-43A8-9245-530255D2FC2C}"/>
              </a:ext>
            </a:extLst>
          </p:cNvPr>
          <p:cNvPicPr>
            <a:picLocks noChangeAspect="1"/>
          </p:cNvPicPr>
          <p:nvPr/>
        </p:nvPicPr>
        <p:blipFill>
          <a:blip r:embed="rId2"/>
          <a:stretch>
            <a:fillRect/>
          </a:stretch>
        </p:blipFill>
        <p:spPr>
          <a:xfrm>
            <a:off x="7246680" y="1306286"/>
            <a:ext cx="4638972" cy="4615543"/>
          </a:xfrm>
          <a:prstGeom prst="rect">
            <a:avLst/>
          </a:prstGeom>
        </p:spPr>
      </p:pic>
    </p:spTree>
    <p:extLst>
      <p:ext uri="{BB962C8B-B14F-4D97-AF65-F5344CB8AC3E}">
        <p14:creationId xmlns:p14="http://schemas.microsoft.com/office/powerpoint/2010/main" val="332174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076855" y="2275832"/>
            <a:ext cx="4900144" cy="2372842"/>
          </a:xfrm>
          <a:prstGeom prst="roundRect">
            <a:avLst/>
          </a:prstGeom>
          <a:solidFill>
            <a:schemeClr val="bg1"/>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dirty="0">
              <a:solidFill>
                <a:srgbClr val="FF0000"/>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dirty="0">
                <a:solidFill>
                  <a:srgbClr val="FF0000"/>
                </a:solidFill>
                <a:effectLst>
                  <a:glow rad="228600">
                    <a:schemeClr val="accent2">
                      <a:satMod val="175000"/>
                      <a:alpha val="40000"/>
                    </a:schemeClr>
                  </a:glow>
                </a:effectLst>
                <a:latin typeface="+mj-lt"/>
                <a:ea typeface="+mj-ea"/>
                <a:cs typeface="+mj-cs"/>
              </a:rPr>
              <a:t>   </a:t>
            </a:r>
            <a:r>
              <a:rPr lang="en-US" sz="5800" b="1" dirty="0">
                <a:solidFill>
                  <a:srgbClr val="FF0000"/>
                </a:solidFill>
                <a:effectLst>
                  <a:glow rad="228600">
                    <a:schemeClr val="accent2">
                      <a:satMod val="175000"/>
                      <a:alpha val="40000"/>
                    </a:schemeClr>
                  </a:glow>
                </a:effectLst>
                <a:latin typeface="+mj-lt"/>
                <a:ea typeface="+mj-ea"/>
                <a:cs typeface="+mj-cs"/>
              </a:rPr>
              <a:t>LESSON 7</a:t>
            </a:r>
          </a:p>
          <a:p>
            <a:pPr>
              <a:lnSpc>
                <a:spcPct val="90000"/>
              </a:lnSpc>
              <a:spcBef>
                <a:spcPct val="0"/>
              </a:spcBef>
              <a:spcAft>
                <a:spcPts val="600"/>
              </a:spcAft>
            </a:pPr>
            <a:r>
              <a:rPr lang="en-US" sz="5400" b="1" dirty="0">
                <a:solidFill>
                  <a:srgbClr val="FF0000"/>
                </a:solidFill>
                <a:effectLst>
                  <a:glow rad="228600">
                    <a:schemeClr val="accent2">
                      <a:satMod val="175000"/>
                      <a:alpha val="40000"/>
                    </a:schemeClr>
                  </a:glow>
                </a:effectLst>
                <a:latin typeface="+mj-lt"/>
                <a:ea typeface="+mj-ea"/>
                <a:cs typeface="+mj-cs"/>
              </a:rPr>
              <a:t> </a:t>
            </a:r>
          </a:p>
        </p:txBody>
      </p:sp>
      <p:pic>
        <p:nvPicPr>
          <p:cNvPr id="6" name="Picture 9">
            <a:extLst>
              <a:ext uri="{FF2B5EF4-FFF2-40B4-BE49-F238E27FC236}">
                <a16:creationId xmlns:a16="http://schemas.microsoft.com/office/drawing/2014/main" id="{01B48EA0-11D3-462E-A132-AA1290B13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266562" y="2786769"/>
            <a:ext cx="4324849" cy="1350967"/>
          </a:xfrm>
          <a:prstGeom prst="rect">
            <a:avLst/>
          </a:prstGeom>
        </p:spPr>
      </p:pic>
      <p:sp>
        <p:nvSpPr>
          <p:cNvPr id="17" name="TextBox 16">
            <a:extLst>
              <a:ext uri="{FF2B5EF4-FFF2-40B4-BE49-F238E27FC236}">
                <a16:creationId xmlns:a16="http://schemas.microsoft.com/office/drawing/2014/main" id="{B1E13EF2-C642-45B6-950F-A60BF83E30A0}"/>
              </a:ext>
            </a:extLst>
          </p:cNvPr>
          <p:cNvSpPr txBox="1"/>
          <p:nvPr/>
        </p:nvSpPr>
        <p:spPr>
          <a:xfrm>
            <a:off x="8454173" y="3119068"/>
            <a:ext cx="2517572" cy="646331"/>
          </a:xfrm>
          <a:prstGeom prst="rect">
            <a:avLst/>
          </a:prstGeom>
          <a:noFill/>
        </p:spPr>
        <p:txBody>
          <a:bodyPr wrap="square" rtlCol="0">
            <a:spAutoFit/>
          </a:bodyPr>
          <a:lstStyle/>
          <a:p>
            <a:r>
              <a:rPr lang="en-US" sz="3600" b="1" dirty="0">
                <a:solidFill>
                  <a:srgbClr val="FF0000"/>
                </a:solidFill>
                <a:effectLst>
                  <a:glow rad="228600">
                    <a:schemeClr val="accent4">
                      <a:satMod val="175000"/>
                      <a:alpha val="40000"/>
                    </a:schemeClr>
                  </a:glow>
                </a:effectLst>
              </a:rPr>
              <a:t>READING</a:t>
            </a:r>
          </a:p>
        </p:txBody>
      </p:sp>
      <p:pic>
        <p:nvPicPr>
          <p:cNvPr id="10" name="Picture 17">
            <a:extLst>
              <a:ext uri="{FF2B5EF4-FFF2-40B4-BE49-F238E27FC236}">
                <a16:creationId xmlns:a16="http://schemas.microsoft.com/office/drawing/2014/main" id="{7E7010E7-6CC2-48BC-93AE-2C5C828FC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67685">
            <a:off x="4071817" y="2155172"/>
            <a:ext cx="2528997" cy="795484"/>
          </a:xfrm>
          <a:prstGeom prst="rect">
            <a:avLst/>
          </a:prstGeom>
        </p:spPr>
      </p:pic>
      <p:pic>
        <p:nvPicPr>
          <p:cNvPr id="16" name="Picture 20">
            <a:extLst>
              <a:ext uri="{FF2B5EF4-FFF2-40B4-BE49-F238E27FC236}">
                <a16:creationId xmlns:a16="http://schemas.microsoft.com/office/drawing/2014/main" id="{CD9DC5D2-3865-467D-AF3C-FB40D08F0D6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78488" y="2978628"/>
            <a:ext cx="834876" cy="834876"/>
          </a:xfrm>
          <a:prstGeom prst="rect">
            <a:avLst/>
          </a:prstGeom>
        </p:spPr>
      </p:pic>
    </p:spTree>
    <p:extLst>
      <p:ext uri="{BB962C8B-B14F-4D97-AF65-F5344CB8AC3E}">
        <p14:creationId xmlns:p14="http://schemas.microsoft.com/office/powerpoint/2010/main" val="171889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B05227-DD27-4C55-A81B-F0BC05944F19}"/>
              </a:ext>
            </a:extLst>
          </p:cNvPr>
          <p:cNvSpPr txBox="1"/>
          <p:nvPr/>
        </p:nvSpPr>
        <p:spPr>
          <a:xfrm>
            <a:off x="2427515" y="364436"/>
            <a:ext cx="6585856" cy="735021"/>
          </a:xfrm>
          <a:prstGeom prst="rect">
            <a:avLst/>
          </a:prstGeom>
          <a:noFill/>
        </p:spPr>
        <p:txBody>
          <a:bodyPr wrap="square">
            <a:spAutoFit/>
          </a:bodyPr>
          <a:lstStyle/>
          <a:p>
            <a:pPr marL="0" marR="0" lvl="0" indent="0" algn="l" rtl="0">
              <a:lnSpc>
                <a:spcPct val="150000"/>
              </a:lnSpc>
              <a:spcBef>
                <a:spcPts val="0"/>
              </a:spcBef>
              <a:spcAft>
                <a:spcPts val="0"/>
              </a:spcAft>
              <a:buNone/>
            </a:pPr>
            <a:r>
              <a:rPr lang="en-US" sz="3200" b="1" dirty="0">
                <a:solidFill>
                  <a:schemeClr val="accent2">
                    <a:lumMod val="50000"/>
                  </a:schemeClr>
                </a:solidFill>
                <a:latin typeface="Arial" panose="020B0604020202020204" pitchFamily="34" charset="0"/>
                <a:ea typeface="Calibri"/>
                <a:cs typeface="Arial" panose="020B0604020202020204" pitchFamily="34" charset="0"/>
                <a:sym typeface="Calibri"/>
              </a:rPr>
              <a:t>D. </a:t>
            </a:r>
            <a:r>
              <a:rPr lang="en-US" sz="3200" b="1" i="0" dirty="0">
                <a:solidFill>
                  <a:schemeClr val="accent2">
                    <a:lumMod val="50000"/>
                  </a:schemeClr>
                </a:solidFill>
                <a:latin typeface="Arial" panose="020B0604020202020204" pitchFamily="34" charset="0"/>
                <a:ea typeface="Calibri"/>
                <a:cs typeface="Arial" panose="020B0604020202020204" pitchFamily="34" charset="0"/>
                <a:sym typeface="Calibri"/>
              </a:rPr>
              <a:t>In pairs: Ask and answer</a:t>
            </a:r>
            <a:endParaRPr lang="en-US" sz="3200" b="1" dirty="0">
              <a:solidFill>
                <a:schemeClr val="accent2">
                  <a:lumMod val="50000"/>
                </a:schemeClr>
              </a:solidFill>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CAD3374B-BAD2-43D3-B7A5-6CC50EB7F6DC}"/>
              </a:ext>
            </a:extLst>
          </p:cNvPr>
          <p:cNvSpPr txBox="1"/>
          <p:nvPr/>
        </p:nvSpPr>
        <p:spPr>
          <a:xfrm>
            <a:off x="413656" y="1881779"/>
            <a:ext cx="6770914" cy="3539430"/>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2. What would you like most about visiting it?</a:t>
            </a:r>
          </a:p>
          <a:p>
            <a:r>
              <a:rPr lang="en-US" sz="3200" b="1" dirty="0">
                <a:solidFill>
                  <a:schemeClr val="accent2">
                    <a:lumMod val="50000"/>
                  </a:schemeClr>
                </a:solidFill>
                <a:latin typeface="Arial" panose="020B0604020202020204" pitchFamily="34" charset="0"/>
                <a:cs typeface="Arial" panose="020B0604020202020204" pitchFamily="34" charset="0"/>
              </a:rPr>
              <a:t>Sample Answer:</a:t>
            </a:r>
            <a:r>
              <a:rPr lang="en-US" sz="3200" dirty="0">
                <a:solidFill>
                  <a:schemeClr val="accent2">
                    <a:lumMod val="50000"/>
                  </a:schemeClr>
                </a:solidFill>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I would love to visit the ancient pyramids and enjoy the beautiful beaches. Trying the local food would be very exciting too.</a:t>
            </a:r>
          </a:p>
        </p:txBody>
      </p:sp>
      <p:pic>
        <p:nvPicPr>
          <p:cNvPr id="5" name="Hình ảnh 4">
            <a:extLst>
              <a:ext uri="{FF2B5EF4-FFF2-40B4-BE49-F238E27FC236}">
                <a16:creationId xmlns:a16="http://schemas.microsoft.com/office/drawing/2014/main" id="{C06BBE4F-C27C-4A5D-AB97-4F9933520046}"/>
              </a:ext>
            </a:extLst>
          </p:cNvPr>
          <p:cNvPicPr>
            <a:picLocks noChangeAspect="1"/>
          </p:cNvPicPr>
          <p:nvPr/>
        </p:nvPicPr>
        <p:blipFill>
          <a:blip r:embed="rId2"/>
          <a:stretch>
            <a:fillRect/>
          </a:stretch>
        </p:blipFill>
        <p:spPr>
          <a:xfrm>
            <a:off x="7149172" y="1186542"/>
            <a:ext cx="4828360" cy="5061858"/>
          </a:xfrm>
          <a:prstGeom prst="rect">
            <a:avLst/>
          </a:prstGeom>
        </p:spPr>
      </p:pic>
    </p:spTree>
    <p:extLst>
      <p:ext uri="{BB962C8B-B14F-4D97-AF65-F5344CB8AC3E}">
        <p14:creationId xmlns:p14="http://schemas.microsoft.com/office/powerpoint/2010/main" val="1254317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2836" y="1126835"/>
            <a:ext cx="11296650" cy="5284851"/>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4</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TOURISM</a:t>
            </a:r>
          </a:p>
          <a:p>
            <a:pPr defTabSz="914446"/>
            <a:r>
              <a:rPr lang="en-US" sz="2800" b="1" dirty="0">
                <a:solidFill>
                  <a:prstClr val="black"/>
                </a:solidFill>
                <a:latin typeface="Constantia" panose="02030602050306030303" pitchFamily="18" charset="0"/>
                <a:sym typeface="Wingdings" panose="05000000000000000000" pitchFamily="2" charset="2"/>
              </a:rPr>
              <a:t>     </a:t>
            </a:r>
            <a:r>
              <a:rPr lang="en-US" sz="2800" b="1" dirty="0">
                <a:solidFill>
                  <a:prstClr val="black"/>
                </a:solidFill>
                <a:latin typeface="Arial" panose="020B0604020202020204" pitchFamily="34" charset="0"/>
                <a:cs typeface="Arial" panose="020B0604020202020204" pitchFamily="34" charset="0"/>
                <a:sym typeface="Wingdings" panose="05000000000000000000" pitchFamily="2" charset="2"/>
              </a:rPr>
              <a:t>Lesson 7: Reading </a:t>
            </a:r>
            <a:endParaRPr lang="en-US" sz="2800" b="1" i="1" dirty="0">
              <a:solidFill>
                <a:srgbClr val="C00000"/>
              </a:solidFill>
              <a:latin typeface="Arial" panose="020B0604020202020204" pitchFamily="34" charset="0"/>
              <a:cs typeface="Arial" panose="020B0604020202020204" pitchFamily="34" charset="0"/>
              <a:sym typeface="Wingdings" panose="05000000000000000000" pitchFamily="2" charset="2"/>
            </a:endParaRP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dirty="0">
                <a:solidFill>
                  <a:prstClr val="black"/>
                </a:solidFill>
                <a:latin typeface="Contastia"/>
              </a:rPr>
              <a:t>   </a:t>
            </a:r>
            <a:r>
              <a:rPr lang="en-US" sz="2400" b="1" dirty="0" err="1">
                <a:solidFill>
                  <a:prstClr val="black"/>
                </a:solidFill>
                <a:latin typeface="Contastia"/>
              </a:rPr>
              <a:t>Ms</a:t>
            </a:r>
            <a:r>
              <a:rPr lang="en-US" sz="2400" b="1" dirty="0">
                <a:solidFill>
                  <a:prstClr val="black"/>
                </a:solidFill>
                <a:latin typeface="Contastia"/>
              </a:rPr>
              <a:t> </a:t>
            </a:r>
            <a:r>
              <a:rPr lang="en-US" sz="2400" b="1" dirty="0" err="1">
                <a:solidFill>
                  <a:prstClr val="black"/>
                </a:solidFill>
                <a:latin typeface="Contastia"/>
              </a:rPr>
              <a:t>Phương</a:t>
            </a:r>
            <a:r>
              <a:rPr lang="en-US" sz="2400" b="1" dirty="0">
                <a:solidFill>
                  <a:prstClr val="black"/>
                </a:solidFill>
                <a:latin typeface="Contastia"/>
              </a:rPr>
              <a:t> </a:t>
            </a:r>
          </a:p>
          <a:p>
            <a:pPr defTabSz="914446"/>
            <a:r>
              <a:rPr lang="en-US" sz="2400" b="1" dirty="0" err="1">
                <a:solidFill>
                  <a:prstClr val="black"/>
                </a:solidFill>
                <a:latin typeface="Contastia"/>
              </a:rPr>
              <a:t>Zalo</a:t>
            </a:r>
            <a:r>
              <a:rPr lang="en-US" sz="2400" b="1" dirty="0">
                <a:solidFill>
                  <a:prstClr val="black"/>
                </a:solidFill>
                <a:latin typeface="Contastia"/>
              </a:rPr>
              <a:t>: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a:solidFill>
                  <a:schemeClr val="accent6">
                    <a:lumMod val="50000"/>
                  </a:schemeClr>
                </a:solidFill>
                <a:latin typeface="Arial" panose="020B0604020202020204" pitchFamily="34" charset="0"/>
                <a:cs typeface="Arial" panose="020B0604020202020204" pitchFamily="34" charset="0"/>
              </a:rPr>
              <a:t>WRAP-UP</a:t>
            </a:r>
            <a:endParaRPr lang="en-US" sz="5334" b="1" dirty="0">
              <a:solidFill>
                <a:schemeClr val="accent6">
                  <a:lumMod val="50000"/>
                </a:schemeClr>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FF762F97-D5C9-4B45-BBE4-CA74A723E70C}"/>
              </a:ext>
            </a:extLst>
          </p:cNvPr>
          <p:cNvSpPr txBox="1"/>
          <p:nvPr/>
        </p:nvSpPr>
        <p:spPr>
          <a:xfrm>
            <a:off x="4953000" y="2563010"/>
            <a:ext cx="6659610" cy="3108543"/>
          </a:xfrm>
          <a:prstGeom prst="rect">
            <a:avLst/>
          </a:prstGeom>
          <a:noFill/>
        </p:spPr>
        <p:txBody>
          <a:bodyPr wrap="square">
            <a:spAutoFit/>
          </a:bodyPr>
          <a:lstStyle/>
          <a:p>
            <a:pPr marL="0" marR="0" lvl="0" indent="0" algn="l" rtl="0">
              <a:lnSpc>
                <a:spcPct val="150000"/>
              </a:lnSpc>
              <a:spcBef>
                <a:spcPts val="0"/>
              </a:spcBef>
              <a:spcAft>
                <a:spcPts val="0"/>
              </a:spcAft>
              <a:buNone/>
            </a:pPr>
            <a:r>
              <a:rPr lang="en-US" sz="2800" dirty="0">
                <a:solidFill>
                  <a:schemeClr val="accent2">
                    <a:lumMod val="50000"/>
                  </a:schemeClr>
                </a:solidFill>
                <a:ea typeface="Calibri" panose="020F0502020204030204" pitchFamily="34" charset="0"/>
                <a:cs typeface="Times New Roman" panose="02020603050405020304" pitchFamily="18" charset="0"/>
              </a:rPr>
              <a:t>-</a:t>
            </a:r>
            <a:r>
              <a:rPr lang="en-US" sz="2800" b="1" i="1" dirty="0">
                <a:solidFill>
                  <a:schemeClr val="accent2">
                    <a:lumMod val="50000"/>
                  </a:schemeClr>
                </a:solidFill>
                <a:latin typeface="Calibri"/>
                <a:ea typeface="Calibri"/>
                <a:cs typeface="Calibri"/>
                <a:sym typeface="Calibri"/>
              </a:rPr>
              <a:t>Vocabulary:</a:t>
            </a:r>
            <a:endParaRPr lang="en-US" sz="2000" dirty="0">
              <a:solidFill>
                <a:schemeClr val="accent2">
                  <a:lumMod val="50000"/>
                </a:schemeClr>
              </a:solidFill>
            </a:endParaRPr>
          </a:p>
          <a:p>
            <a:pPr lvl="0">
              <a:lnSpc>
                <a:spcPct val="150000"/>
              </a:lnSpc>
            </a:pPr>
            <a:r>
              <a:rPr lang="en-US" sz="2800" i="1" dirty="0">
                <a:solidFill>
                  <a:schemeClr val="accent2">
                    <a:lumMod val="50000"/>
                  </a:schemeClr>
                </a:solidFill>
                <a:latin typeface="Calibri"/>
                <a:ea typeface="Calibri"/>
                <a:cs typeface="Calibri"/>
                <a:sym typeface="Calibri"/>
              </a:rPr>
              <a:t>- </a:t>
            </a:r>
            <a:r>
              <a:rPr lang="en-US" sz="2800" i="1" dirty="0">
                <a:solidFill>
                  <a:schemeClr val="accent2">
                    <a:lumMod val="50000"/>
                  </a:schemeClr>
                </a:solidFill>
                <a:latin typeface="Calibri" panose="020F0502020204030204" pitchFamily="34" charset="0"/>
                <a:cs typeface="Calibri" panose="020F0502020204030204" pitchFamily="34" charset="0"/>
              </a:rPr>
              <a:t>Learn</a:t>
            </a:r>
            <a:r>
              <a:rPr lang="en-US" sz="2800" i="1" dirty="0">
                <a:solidFill>
                  <a:schemeClr val="accent2">
                    <a:lumMod val="50000"/>
                  </a:schemeClr>
                </a:solidFill>
                <a:latin typeface="Calibri"/>
                <a:ea typeface="Calibri"/>
                <a:cs typeface="Calibri"/>
                <a:sym typeface="Calibri"/>
              </a:rPr>
              <a:t> </a:t>
            </a:r>
            <a:r>
              <a:rPr lang="en-US" sz="2800" i="1" dirty="0">
                <a:solidFill>
                  <a:schemeClr val="accent2">
                    <a:lumMod val="50000"/>
                  </a:schemeClr>
                </a:solidFill>
                <a:latin typeface="Calibri" panose="020F0502020204030204" pitchFamily="34" charset="0"/>
                <a:cs typeface="Calibri" panose="020F0502020204030204" pitchFamily="34" charset="0"/>
              </a:rPr>
              <a:t>vocabulary to describe a country</a:t>
            </a:r>
            <a:r>
              <a:rPr lang="en-US" sz="2800" i="1" dirty="0">
                <a:solidFill>
                  <a:schemeClr val="accent2">
                    <a:lumMod val="50000"/>
                  </a:schemeClr>
                </a:solidFill>
                <a:latin typeface="Calibri"/>
                <a:ea typeface="Calibri"/>
                <a:cs typeface="Calibri"/>
                <a:sym typeface="Calibri"/>
              </a:rPr>
              <a:t>.</a:t>
            </a:r>
            <a:endParaRPr lang="en-US" sz="2000" dirty="0">
              <a:solidFill>
                <a:schemeClr val="accent2">
                  <a:lumMod val="50000"/>
                </a:schemeClr>
              </a:solidFill>
            </a:endParaRPr>
          </a:p>
          <a:p>
            <a:pPr marL="0" marR="0" lvl="0" indent="0" algn="l" rtl="0">
              <a:lnSpc>
                <a:spcPct val="150000"/>
              </a:lnSpc>
              <a:spcBef>
                <a:spcPts val="0"/>
              </a:spcBef>
              <a:spcAft>
                <a:spcPts val="0"/>
              </a:spcAft>
              <a:buNone/>
            </a:pPr>
            <a:r>
              <a:rPr lang="en-US" sz="2800" b="1" i="1" dirty="0">
                <a:solidFill>
                  <a:schemeClr val="accent2">
                    <a:lumMod val="50000"/>
                  </a:schemeClr>
                </a:solidFill>
                <a:latin typeface="Calibri"/>
                <a:ea typeface="Calibri"/>
                <a:cs typeface="Calibri"/>
                <a:sym typeface="Calibri"/>
              </a:rPr>
              <a:t>Reading: </a:t>
            </a:r>
            <a:endParaRPr lang="en-US" sz="2800" i="1" dirty="0">
              <a:solidFill>
                <a:schemeClr val="accent2">
                  <a:lumMod val="50000"/>
                </a:schemeClr>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2800" i="1" dirty="0">
                <a:solidFill>
                  <a:schemeClr val="accent2">
                    <a:lumMod val="50000"/>
                  </a:schemeClr>
                </a:solidFill>
                <a:latin typeface="Calibri"/>
                <a:ea typeface="Calibri"/>
                <a:cs typeface="Calibri"/>
                <a:sym typeface="Calibri"/>
              </a:rPr>
              <a:t>-    Practicing reading for details.</a:t>
            </a:r>
            <a:endParaRPr lang="en-US" sz="2000" dirty="0">
              <a:solidFill>
                <a:schemeClr val="accent2">
                  <a:lumMod val="50000"/>
                </a:schemeClr>
              </a:solidFill>
            </a:endParaRPr>
          </a:p>
          <a:p>
            <a:endParaRPr lang="en-US" sz="2800" i="1" dirty="0">
              <a:solidFill>
                <a:schemeClr val="accent2">
                  <a:lumMod val="50000"/>
                </a:schemeClr>
              </a:solidFill>
            </a:endParaRPr>
          </a:p>
        </p:txBody>
      </p:sp>
      <p:sp>
        <p:nvSpPr>
          <p:cNvPr id="24" name="Google Shape;567;p57">
            <a:extLst>
              <a:ext uri="{FF2B5EF4-FFF2-40B4-BE49-F238E27FC236}">
                <a16:creationId xmlns:a16="http://schemas.microsoft.com/office/drawing/2014/main" id="{A1C6D0B6-5806-4264-84C6-D3D55C6E0740}"/>
              </a:ext>
            </a:extLst>
          </p:cNvPr>
          <p:cNvSpPr/>
          <p:nvPr/>
        </p:nvSpPr>
        <p:spPr>
          <a:xfrm>
            <a:off x="1685537" y="2463435"/>
            <a:ext cx="3038863" cy="3785611"/>
          </a:xfrm>
          <a:prstGeom prst="rect">
            <a:avLst/>
          </a:prstGeom>
          <a:solidFill>
            <a:schemeClr val="accent4">
              <a:lumMod val="20000"/>
              <a:lumOff val="8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lumMod val="50000"/>
                  </a:schemeClr>
                </a:solidFill>
                <a:latin typeface="Arial" panose="020B0604020202020204" pitchFamily="34" charset="0"/>
                <a:ea typeface="Calibri"/>
                <a:cs typeface="Arial" panose="020B0604020202020204" pitchFamily="34" charset="0"/>
                <a:sym typeface="Calibri"/>
              </a:rPr>
              <a:t>Vocabularies</a:t>
            </a:r>
            <a:endParaRPr sz="1200" b="1" dirty="0">
              <a:solidFill>
                <a:schemeClr val="accent2">
                  <a:lumMod val="50000"/>
                </a:schemeClr>
              </a:solidFill>
              <a:latin typeface="Arial" panose="020B0604020202020204" pitchFamily="34" charset="0"/>
              <a:cs typeface="Arial" panose="020B0604020202020204" pitchFamily="34" charset="0"/>
            </a:endParaRPr>
          </a:p>
          <a:p>
            <a:pPr marR="0" lvl="0" algn="l" rtl="0">
              <a:spcBef>
                <a:spcPts val="0"/>
              </a:spcBef>
              <a:spcAft>
                <a:spcPts val="0"/>
              </a:spcAft>
            </a:pPr>
            <a:r>
              <a:rPr lang="en-US" sz="2400" b="0" dirty="0">
                <a:solidFill>
                  <a:srgbClr val="2F5496"/>
                </a:solidFill>
                <a:latin typeface="Arial" panose="020B0604020202020204" pitchFamily="34" charset="0"/>
                <a:ea typeface="Calibri"/>
                <a:cs typeface="Arial" panose="020B0604020202020204" pitchFamily="34" charset="0"/>
                <a:sym typeface="Calibri"/>
              </a:rPr>
              <a:t>1. admire</a:t>
            </a:r>
            <a:br>
              <a:rPr lang="en-US" sz="2400" b="0" dirty="0">
                <a:solidFill>
                  <a:srgbClr val="2F5496"/>
                </a:solidFill>
                <a:latin typeface="Arial" panose="020B0604020202020204" pitchFamily="34" charset="0"/>
                <a:ea typeface="Calibri"/>
                <a:cs typeface="Arial" panose="020B0604020202020204" pitchFamily="34" charset="0"/>
                <a:sym typeface="Calibri"/>
              </a:rPr>
            </a:br>
            <a:r>
              <a:rPr lang="en-US" sz="2400" b="0" dirty="0">
                <a:solidFill>
                  <a:srgbClr val="2F5496"/>
                </a:solidFill>
                <a:latin typeface="Arial" panose="020B0604020202020204" pitchFamily="34" charset="0"/>
                <a:ea typeface="Calibri"/>
                <a:cs typeface="Arial" panose="020B0604020202020204" pitchFamily="34" charset="0"/>
                <a:sym typeface="Calibri"/>
              </a:rPr>
              <a:t>2. ancient</a:t>
            </a:r>
            <a:br>
              <a:rPr lang="en-US" sz="2400" b="0" dirty="0">
                <a:solidFill>
                  <a:srgbClr val="2F5496"/>
                </a:solidFill>
                <a:latin typeface="Arial" panose="020B0604020202020204" pitchFamily="34" charset="0"/>
                <a:ea typeface="Calibri"/>
                <a:cs typeface="Arial" panose="020B0604020202020204" pitchFamily="34" charset="0"/>
                <a:sym typeface="Calibri"/>
              </a:rPr>
            </a:br>
            <a:r>
              <a:rPr lang="en-US" sz="2400" b="0" dirty="0">
                <a:solidFill>
                  <a:srgbClr val="2F5496"/>
                </a:solidFill>
                <a:latin typeface="Arial" panose="020B0604020202020204" pitchFamily="34" charset="0"/>
                <a:ea typeface="Calibri"/>
                <a:cs typeface="Arial" panose="020B0604020202020204" pitchFamily="34" charset="0"/>
                <a:sym typeface="Calibri"/>
              </a:rPr>
              <a:t>3. fascinating</a:t>
            </a:r>
            <a:br>
              <a:rPr lang="en-US" sz="2400" b="0" dirty="0">
                <a:solidFill>
                  <a:srgbClr val="2F5496"/>
                </a:solidFill>
                <a:latin typeface="Arial" panose="020B0604020202020204" pitchFamily="34" charset="0"/>
                <a:ea typeface="Calibri"/>
                <a:cs typeface="Arial" panose="020B0604020202020204" pitchFamily="34" charset="0"/>
                <a:sym typeface="Calibri"/>
              </a:rPr>
            </a:br>
            <a:r>
              <a:rPr lang="en-US" sz="2400" b="0" dirty="0">
                <a:solidFill>
                  <a:srgbClr val="2F5496"/>
                </a:solidFill>
                <a:latin typeface="Arial" panose="020B0604020202020204" pitchFamily="34" charset="0"/>
                <a:ea typeface="Calibri"/>
                <a:cs typeface="Arial" panose="020B0604020202020204" pitchFamily="34" charset="0"/>
                <a:sym typeface="Calibri"/>
              </a:rPr>
              <a:t>4. impressive</a:t>
            </a:r>
            <a:br>
              <a:rPr lang="en-US" sz="2400" b="0" dirty="0">
                <a:solidFill>
                  <a:srgbClr val="2F5496"/>
                </a:solidFill>
                <a:latin typeface="Arial" panose="020B0604020202020204" pitchFamily="34" charset="0"/>
                <a:ea typeface="Calibri"/>
                <a:cs typeface="Arial" panose="020B0604020202020204" pitchFamily="34" charset="0"/>
                <a:sym typeface="Calibri"/>
              </a:rPr>
            </a:br>
            <a:r>
              <a:rPr lang="en-US" sz="2400" b="0" dirty="0">
                <a:solidFill>
                  <a:srgbClr val="2F5496"/>
                </a:solidFill>
                <a:latin typeface="Arial" panose="020B0604020202020204" pitchFamily="34" charset="0"/>
                <a:ea typeface="Calibri"/>
                <a:cs typeface="Arial" panose="020B0604020202020204" pitchFamily="34" charset="0"/>
                <a:sym typeface="Calibri"/>
              </a:rPr>
              <a:t>5. mouth-watering</a:t>
            </a:r>
            <a:br>
              <a:rPr lang="en-US" sz="2400" b="0" dirty="0">
                <a:solidFill>
                  <a:srgbClr val="2F5496"/>
                </a:solidFill>
                <a:latin typeface="Arial" panose="020B0604020202020204" pitchFamily="34" charset="0"/>
                <a:ea typeface="Calibri"/>
                <a:cs typeface="Arial" panose="020B0604020202020204" pitchFamily="34" charset="0"/>
                <a:sym typeface="Calibri"/>
              </a:rPr>
            </a:br>
            <a:r>
              <a:rPr lang="en-US" sz="2400" b="0" dirty="0">
                <a:solidFill>
                  <a:srgbClr val="2F5496"/>
                </a:solidFill>
                <a:latin typeface="Arial" panose="020B0604020202020204" pitchFamily="34" charset="0"/>
                <a:ea typeface="Calibri"/>
                <a:cs typeface="Arial" panose="020B0604020202020204" pitchFamily="34" charset="0"/>
                <a:sym typeface="Calibri"/>
              </a:rPr>
              <a:t>6. refreshing</a:t>
            </a:r>
            <a:endParaRPr lang="en-US" sz="2400" dirty="0">
              <a:solidFill>
                <a:srgbClr val="2F5496"/>
              </a:solidFill>
              <a:latin typeface="Arial" panose="020B0604020202020204" pitchFamily="34" charset="0"/>
              <a:ea typeface="Calibri"/>
              <a:cs typeface="Arial" panose="020B0604020202020204" pitchFamily="34" charset="0"/>
              <a:sym typeface="Calibri"/>
            </a:endParaRPr>
          </a:p>
          <a:p>
            <a:pPr marR="0" lvl="0" algn="l" rtl="0">
              <a:spcBef>
                <a:spcPts val="0"/>
              </a:spcBef>
              <a:spcAft>
                <a:spcPts val="0"/>
              </a:spcAft>
            </a:pPr>
            <a:r>
              <a:rPr lang="en-US" sz="2400" b="0" dirty="0">
                <a:solidFill>
                  <a:srgbClr val="2F5496"/>
                </a:solidFill>
                <a:latin typeface="Arial" panose="020B0604020202020204" pitchFamily="34" charset="0"/>
                <a:ea typeface="Calibri"/>
                <a:cs typeface="Arial" panose="020B0604020202020204" pitchFamily="34" charset="0"/>
                <a:sym typeface="Calibri"/>
              </a:rPr>
              <a:t>7. sight</a:t>
            </a:r>
            <a:endParaRPr lang="en-US" sz="2400" dirty="0">
              <a:solidFill>
                <a:srgbClr val="2F5496"/>
              </a:solidFill>
              <a:latin typeface="Arial" panose="020B0604020202020204" pitchFamily="34" charset="0"/>
              <a:ea typeface="Calibri"/>
              <a:cs typeface="Arial" panose="020B0604020202020204" pitchFamily="34" charset="0"/>
              <a:sym typeface="Calibri"/>
            </a:endParaRPr>
          </a:p>
          <a:p>
            <a:pPr marR="0" lvl="0" algn="l" rtl="0">
              <a:spcBef>
                <a:spcPts val="0"/>
              </a:spcBef>
              <a:spcAft>
                <a:spcPts val="0"/>
              </a:spcAft>
            </a:pPr>
            <a:r>
              <a:rPr lang="en-US" sz="2400" b="0" dirty="0">
                <a:solidFill>
                  <a:srgbClr val="2F5496"/>
                </a:solidFill>
                <a:latin typeface="Arial" panose="020B0604020202020204" pitchFamily="34" charset="0"/>
                <a:ea typeface="Calibri"/>
                <a:cs typeface="Arial" panose="020B0604020202020204" pitchFamily="34" charset="0"/>
                <a:sym typeface="Calibri"/>
              </a:rPr>
              <a:t>8. thrilling</a:t>
            </a:r>
          </a:p>
          <a:p>
            <a:pPr marR="0" lvl="0" algn="l" rtl="0">
              <a:spcBef>
                <a:spcPts val="0"/>
              </a:spcBef>
              <a:spcAft>
                <a:spcPts val="0"/>
              </a:spcAft>
            </a:pPr>
            <a:r>
              <a:rPr lang="en-US" sz="2400" dirty="0">
                <a:solidFill>
                  <a:srgbClr val="2F5496"/>
                </a:solidFill>
                <a:latin typeface="Arial" panose="020B0604020202020204" pitchFamily="34" charset="0"/>
                <a:ea typeface="Calibri"/>
                <a:cs typeface="Arial" panose="020B0604020202020204" pitchFamily="34" charset="0"/>
                <a:sym typeface="Calibri"/>
              </a:rPr>
              <a:t>9. various</a:t>
            </a:r>
            <a:endParaRPr sz="3600" dirty="0">
              <a:solidFill>
                <a:srgbClr val="2F5496"/>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2F6E860-8C4C-4DC7-B230-B64970F4D69C}"/>
              </a:ext>
            </a:extLst>
          </p:cNvPr>
          <p:cNvSpPr txBox="1"/>
          <p:nvPr/>
        </p:nvSpPr>
        <p:spPr>
          <a:xfrm>
            <a:off x="217715" y="1898403"/>
            <a:ext cx="6781800" cy="2695368"/>
          </a:xfrm>
          <a:prstGeom prst="rect">
            <a:avLst/>
          </a:prstGeom>
          <a:noFill/>
        </p:spPr>
        <p:txBody>
          <a:bodyPr wrap="square">
            <a:spAutoFit/>
          </a:bodyPr>
          <a:lstStyle/>
          <a:p>
            <a:pPr marR="0" lvl="0" algn="l" rtl="0">
              <a:lnSpc>
                <a:spcPct val="150000"/>
              </a:lnSpc>
              <a:spcBef>
                <a:spcPts val="0"/>
              </a:spcBef>
              <a:spcAft>
                <a:spcPts val="0"/>
              </a:spcAft>
              <a:buClr>
                <a:srgbClr val="2E75B5"/>
              </a:buClr>
              <a:buSzPts val="3600"/>
            </a:pPr>
            <a:r>
              <a:rPr lang="en-US" sz="2800" dirty="0">
                <a:solidFill>
                  <a:schemeClr val="bg1"/>
                </a:solidFill>
                <a:latin typeface="Calibri"/>
                <a:ea typeface="Calibri"/>
                <a:cs typeface="Calibri"/>
                <a:sym typeface="Calibri"/>
              </a:rPr>
              <a:t>1. Review vocabulary and use them to make sentences</a:t>
            </a:r>
            <a:endParaRPr lang="en-US" sz="2800" dirty="0">
              <a:solidFill>
                <a:schemeClr val="bg1"/>
              </a:solidFill>
            </a:endParaRPr>
          </a:p>
          <a:p>
            <a:pPr marR="0" lvl="0" algn="l" rtl="0">
              <a:lnSpc>
                <a:spcPct val="150000"/>
              </a:lnSpc>
              <a:spcBef>
                <a:spcPts val="0"/>
              </a:spcBef>
              <a:spcAft>
                <a:spcPts val="0"/>
              </a:spcAft>
              <a:buClr>
                <a:srgbClr val="2E75B5"/>
              </a:buClr>
              <a:buSzPts val="3600"/>
            </a:pPr>
            <a:r>
              <a:rPr lang="en-US" sz="2800" dirty="0">
                <a:solidFill>
                  <a:schemeClr val="bg1"/>
                </a:solidFill>
                <a:latin typeface="Calibri"/>
                <a:ea typeface="Calibri"/>
                <a:cs typeface="Calibri"/>
                <a:sym typeface="Calibri"/>
              </a:rPr>
              <a:t>2. Prepare for the next lesson (Speaking &amp; Writing - page 43 – SB)</a:t>
            </a:r>
            <a:endParaRPr lang="en-US" sz="2800" dirty="0">
              <a:solidFill>
                <a:schemeClr val="bg1"/>
              </a:solidFill>
            </a:endParaRPr>
          </a:p>
        </p:txBody>
      </p:sp>
      <p:sp>
        <p:nvSpPr>
          <p:cNvPr id="4" name="Hình chữ nhật: Góc Tròn 3">
            <a:extLst>
              <a:ext uri="{FF2B5EF4-FFF2-40B4-BE49-F238E27FC236}">
                <a16:creationId xmlns:a16="http://schemas.microsoft.com/office/drawing/2014/main" id="{E6FEC856-9B91-44DF-A383-D49DB4A55ECB}"/>
              </a:ext>
            </a:extLst>
          </p:cNvPr>
          <p:cNvSpPr/>
          <p:nvPr/>
        </p:nvSpPr>
        <p:spPr>
          <a:xfrm>
            <a:off x="1010522" y="80754"/>
            <a:ext cx="4391025" cy="10096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3257248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28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To look at something or someone with pleasure because you like or respect them.</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admire</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618794" y="1978755"/>
            <a:ext cx="306157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v</a:t>
            </a:r>
            <a:r>
              <a:rPr lang="en-US" sz="3200" dirty="0">
                <a:solidFill>
                  <a:schemeClr val="accent2">
                    <a:lumMod val="50000"/>
                  </a:schemeClr>
                </a:solidFill>
                <a:latin typeface="Helvetica" panose="020B0604020202020204" pitchFamily="34" charset="0"/>
              </a:rPr>
              <a:t>) </a:t>
            </a:r>
            <a:r>
              <a:rPr lang="en-US" dirty="0"/>
              <a:t>/</a:t>
            </a:r>
            <a:r>
              <a:rPr lang="en-US" sz="3200" dirty="0" err="1">
                <a:solidFill>
                  <a:schemeClr val="accent2">
                    <a:lumMod val="50000"/>
                  </a:schemeClr>
                </a:solidFill>
                <a:latin typeface="Helvetica" panose="020B0604020202020204" pitchFamily="34" charset="0"/>
              </a:rPr>
              <a:t>ədˈmaɪə</a:t>
            </a:r>
            <a:r>
              <a:rPr lang="en-US" sz="3200" dirty="0">
                <a:solidFill>
                  <a:schemeClr val="accent2">
                    <a:lumMod val="50000"/>
                  </a:schemeClr>
                </a:solidFill>
                <a:latin typeface="Helvetica" panose="020B0604020202020204" pitchFamily="34" charset="0"/>
              </a:rPr>
              <a:t>(r)/</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Ngưỡng</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mộ</a:t>
            </a:r>
            <a:r>
              <a:rPr lang="en-US" sz="2800" i="1" dirty="0">
                <a:solidFill>
                  <a:srgbClr val="7030A0"/>
                </a:solidFill>
                <a:latin typeface="Arial" panose="020B0604020202020204" pitchFamily="34" charset="0"/>
                <a:cs typeface="Arial" panose="020B0604020202020204" pitchFamily="34" charset="0"/>
              </a:rPr>
              <a:t> </a:t>
            </a:r>
          </a:p>
        </p:txBody>
      </p:sp>
      <p:pic>
        <p:nvPicPr>
          <p:cNvPr id="12" name="Hình ảnh 11">
            <a:extLst>
              <a:ext uri="{FF2B5EF4-FFF2-40B4-BE49-F238E27FC236}">
                <a16:creationId xmlns:a16="http://schemas.microsoft.com/office/drawing/2014/main" id="{8743A642-25CA-405C-8BF0-5D71107F100F}"/>
              </a:ext>
            </a:extLst>
          </p:cNvPr>
          <p:cNvPicPr>
            <a:picLocks noChangeAspect="1"/>
          </p:cNvPicPr>
          <p:nvPr/>
        </p:nvPicPr>
        <p:blipFill>
          <a:blip r:embed="rId4"/>
          <a:stretch>
            <a:fillRect/>
          </a:stretch>
        </p:blipFill>
        <p:spPr>
          <a:xfrm>
            <a:off x="1605640" y="365352"/>
            <a:ext cx="4974271" cy="4783591"/>
          </a:xfrm>
          <a:prstGeom prst="rect">
            <a:avLst/>
          </a:prstGeom>
        </p:spPr>
      </p:pic>
    </p:spTree>
    <p:extLst>
      <p:ext uri="{BB962C8B-B14F-4D97-AF65-F5344CB8AC3E}">
        <p14:creationId xmlns:p14="http://schemas.microsoft.com/office/powerpoint/2010/main" val="26728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Very old; from a long time ago.</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ancient</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142514" y="2165130"/>
            <a:ext cx="3537858" cy="52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Helvetica" panose="020B0604020202020204" pitchFamily="34" charset="0"/>
              </a:rPr>
              <a:t>(adj) /ˈ</a:t>
            </a:r>
            <a:r>
              <a:rPr lang="en-US" sz="3200" dirty="0" err="1">
                <a:solidFill>
                  <a:schemeClr val="accent2">
                    <a:lumMod val="50000"/>
                  </a:schemeClr>
                </a:solidFill>
                <a:latin typeface="Helvetica" panose="020B0604020202020204" pitchFamily="34" charset="0"/>
              </a:rPr>
              <a:t>eɪnʃənt</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Cổ</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xưa</a:t>
            </a:r>
            <a:endParaRPr lang="en-US" sz="2800" i="1" dirty="0">
              <a:solidFill>
                <a:srgbClr val="7030A0"/>
              </a:solidFill>
              <a:latin typeface="Arial" panose="020B0604020202020204" pitchFamily="34" charset="0"/>
              <a:cs typeface="Arial" panose="020B0604020202020204" pitchFamily="34" charset="0"/>
            </a:endParaRPr>
          </a:p>
        </p:txBody>
      </p:sp>
      <p:pic>
        <p:nvPicPr>
          <p:cNvPr id="3" name="Hình ảnh 2">
            <a:extLst>
              <a:ext uri="{FF2B5EF4-FFF2-40B4-BE49-F238E27FC236}">
                <a16:creationId xmlns:a16="http://schemas.microsoft.com/office/drawing/2014/main" id="{C3BB817E-F64F-436A-90CA-E14F6654EE1C}"/>
              </a:ext>
            </a:extLst>
          </p:cNvPr>
          <p:cNvPicPr>
            <a:picLocks noChangeAspect="1"/>
          </p:cNvPicPr>
          <p:nvPr/>
        </p:nvPicPr>
        <p:blipFill>
          <a:blip r:embed="rId4"/>
          <a:stretch>
            <a:fillRect/>
          </a:stretch>
        </p:blipFill>
        <p:spPr>
          <a:xfrm>
            <a:off x="1334815" y="453798"/>
            <a:ext cx="5106584" cy="4934631"/>
          </a:xfrm>
          <a:prstGeom prst="rect">
            <a:avLst/>
          </a:prstGeom>
        </p:spPr>
      </p:pic>
    </p:spTree>
    <p:extLst>
      <p:ext uri="{BB962C8B-B14F-4D97-AF65-F5344CB8AC3E}">
        <p14:creationId xmlns:p14="http://schemas.microsoft.com/office/powerpoint/2010/main" val="10504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473713" y="5591207"/>
            <a:ext cx="10052773"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Very interesting and attractive.</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fascinating</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142514" y="1978755"/>
            <a:ext cx="353785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dirty="0">
                <a:solidFill>
                  <a:schemeClr val="accent2">
                    <a:lumMod val="50000"/>
                  </a:schemeClr>
                </a:solidFill>
                <a:latin typeface="Helvetica" panose="020B0604020202020204" pitchFamily="34" charset="0"/>
              </a:rPr>
              <a:t>adj) /ˈ</a:t>
            </a:r>
            <a:r>
              <a:rPr lang="en-US" sz="3200" dirty="0" err="1">
                <a:solidFill>
                  <a:schemeClr val="accent2">
                    <a:lumMod val="50000"/>
                  </a:schemeClr>
                </a:solidFill>
                <a:latin typeface="Helvetica" panose="020B0604020202020204" pitchFamily="34" charset="0"/>
              </a:rPr>
              <a:t>fæsɪneɪtɪŋ</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7756634" y="2601379"/>
            <a:ext cx="401204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Arial" panose="020B0604020202020204" pitchFamily="34" charset="0"/>
                <a:cs typeface="Arial" panose="020B0604020202020204" pitchFamily="34" charset="0"/>
              </a:rPr>
              <a:t>Hấp</a:t>
            </a:r>
            <a:r>
              <a:rPr lang="en-US" sz="2800" i="1" dirty="0">
                <a:solidFill>
                  <a:schemeClr val="tx1"/>
                </a:solidFill>
                <a:latin typeface="Arial" panose="020B0604020202020204" pitchFamily="34" charset="0"/>
                <a:cs typeface="Arial" panose="020B0604020202020204" pitchFamily="34" charset="0"/>
              </a:rPr>
              <a:t> </a:t>
            </a:r>
            <a:r>
              <a:rPr lang="en-US" sz="2800" i="1" dirty="0" err="1">
                <a:solidFill>
                  <a:schemeClr val="tx1"/>
                </a:solidFill>
                <a:latin typeface="Arial" panose="020B0604020202020204" pitchFamily="34" charset="0"/>
                <a:cs typeface="Arial" panose="020B0604020202020204" pitchFamily="34" charset="0"/>
              </a:rPr>
              <a:t>dẫn</a:t>
            </a:r>
            <a:r>
              <a:rPr lang="en-US" sz="2800" i="1" dirty="0">
                <a:solidFill>
                  <a:schemeClr val="tx1"/>
                </a:solidFill>
                <a:latin typeface="Arial" panose="020B0604020202020204" pitchFamily="34" charset="0"/>
                <a:cs typeface="Arial" panose="020B0604020202020204" pitchFamily="34" charset="0"/>
              </a:rPr>
              <a:t>, </a:t>
            </a:r>
            <a:r>
              <a:rPr lang="en-US" sz="2800" i="1" dirty="0" err="1">
                <a:solidFill>
                  <a:schemeClr val="tx1"/>
                </a:solidFill>
                <a:latin typeface="Arial" panose="020B0604020202020204" pitchFamily="34" charset="0"/>
                <a:cs typeface="Arial" panose="020B0604020202020204" pitchFamily="34" charset="0"/>
              </a:rPr>
              <a:t>quyến</a:t>
            </a:r>
            <a:r>
              <a:rPr lang="en-US" sz="2800" i="1" dirty="0">
                <a:solidFill>
                  <a:schemeClr val="tx1"/>
                </a:solidFill>
                <a:latin typeface="Arial" panose="020B0604020202020204" pitchFamily="34" charset="0"/>
                <a:cs typeface="Arial" panose="020B0604020202020204" pitchFamily="34" charset="0"/>
              </a:rPr>
              <a:t> </a:t>
            </a:r>
            <a:r>
              <a:rPr lang="en-US" sz="2800" i="1" dirty="0" err="1">
                <a:solidFill>
                  <a:schemeClr val="tx1"/>
                </a:solidFill>
                <a:latin typeface="Arial" panose="020B0604020202020204" pitchFamily="34" charset="0"/>
                <a:cs typeface="Arial" panose="020B0604020202020204" pitchFamily="34" charset="0"/>
              </a:rPr>
              <a:t>rũ</a:t>
            </a:r>
            <a:r>
              <a:rPr lang="en-US" sz="2800" i="1" dirty="0">
                <a:solidFill>
                  <a:schemeClr val="tx1"/>
                </a:solidFill>
                <a:latin typeface="Arial" panose="020B0604020202020204" pitchFamily="34" charset="0"/>
                <a:cs typeface="Arial" panose="020B0604020202020204" pitchFamily="34" charset="0"/>
              </a:rPr>
              <a:t> </a:t>
            </a:r>
          </a:p>
        </p:txBody>
      </p:sp>
      <p:pic>
        <p:nvPicPr>
          <p:cNvPr id="4" name="Hình ảnh 3">
            <a:extLst>
              <a:ext uri="{FF2B5EF4-FFF2-40B4-BE49-F238E27FC236}">
                <a16:creationId xmlns:a16="http://schemas.microsoft.com/office/drawing/2014/main" id="{5C534D86-3767-44BA-B43C-9CB3CBFA588C}"/>
              </a:ext>
            </a:extLst>
          </p:cNvPr>
          <p:cNvPicPr>
            <a:picLocks noChangeAspect="1"/>
          </p:cNvPicPr>
          <p:nvPr/>
        </p:nvPicPr>
        <p:blipFill>
          <a:blip r:embed="rId4"/>
          <a:stretch>
            <a:fillRect/>
          </a:stretch>
        </p:blipFill>
        <p:spPr>
          <a:xfrm>
            <a:off x="1537607" y="505506"/>
            <a:ext cx="4757478" cy="4850266"/>
          </a:xfrm>
          <a:prstGeom prst="rect">
            <a:avLst/>
          </a:prstGeom>
        </p:spPr>
      </p:pic>
    </p:spTree>
    <p:extLst>
      <p:ext uri="{BB962C8B-B14F-4D97-AF65-F5344CB8AC3E}">
        <p14:creationId xmlns:p14="http://schemas.microsoft.com/office/powerpoint/2010/main" val="345106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Something that makes you admire it because it is very good, large, important, etc.</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impressive</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142514" y="2115385"/>
            <a:ext cx="3537858" cy="612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adj</a:t>
            </a:r>
            <a:r>
              <a:rPr lang="en-US" sz="3200" dirty="0">
                <a:solidFill>
                  <a:schemeClr val="accent2">
                    <a:lumMod val="50000"/>
                  </a:schemeClr>
                </a:solidFill>
                <a:latin typeface="Helvetica" panose="020B0604020202020204" pitchFamily="34" charset="0"/>
              </a:rPr>
              <a:t>) </a:t>
            </a:r>
            <a:r>
              <a:rPr lang="en-US" dirty="0" smtClean="0"/>
              <a:t>/</a:t>
            </a:r>
            <a:r>
              <a:rPr lang="en-US" sz="3200" dirty="0" err="1" smtClean="0">
                <a:solidFill>
                  <a:schemeClr val="accent2">
                    <a:lumMod val="50000"/>
                  </a:schemeClr>
                </a:solidFill>
                <a:latin typeface="Helvetica" panose="020B0604020202020204" pitchFamily="34" charset="0"/>
              </a:rPr>
              <a:t>im</a:t>
            </a:r>
            <a:r>
              <a:rPr lang="en-US" sz="3200" dirty="0" err="1" smtClean="0">
                <a:solidFill>
                  <a:schemeClr val="accent2">
                    <a:lumMod val="50000"/>
                  </a:schemeClr>
                </a:solidFill>
                <a:latin typeface="Helvetica" panose="020B0604020202020204" pitchFamily="34" charset="0"/>
              </a:rPr>
              <a:t>’</a:t>
            </a:r>
            <a:r>
              <a:rPr lang="en-US" sz="3200" dirty="0" err="1" smtClean="0">
                <a:solidFill>
                  <a:schemeClr val="accent2">
                    <a:lumMod val="50000"/>
                  </a:schemeClr>
                </a:solidFill>
                <a:latin typeface="Helvetica" panose="020B0604020202020204" pitchFamily="34" charset="0"/>
              </a:rPr>
              <a:t>presɪv</a:t>
            </a:r>
            <a:r>
              <a:rPr lang="en-US" sz="3200" dirty="0" smtClean="0">
                <a:solidFill>
                  <a:schemeClr val="accent2">
                    <a:lumMod val="50000"/>
                  </a:schemeClr>
                </a:solidFill>
                <a:latin typeface="Helvetica" panose="020B0604020202020204" pitchFamily="34" charset="0"/>
              </a:rPr>
              <a:t>(r</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Cổ</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xưa</a:t>
            </a:r>
            <a:endParaRPr lang="en-US" sz="2800" i="1" dirty="0">
              <a:solidFill>
                <a:srgbClr val="7030A0"/>
              </a:solidFill>
              <a:latin typeface="Arial" panose="020B0604020202020204" pitchFamily="34" charset="0"/>
              <a:cs typeface="Arial" panose="020B0604020202020204" pitchFamily="34" charset="0"/>
            </a:endParaRPr>
          </a:p>
        </p:txBody>
      </p:sp>
      <p:pic>
        <p:nvPicPr>
          <p:cNvPr id="3" name="Hình ảnh 2">
            <a:extLst>
              <a:ext uri="{FF2B5EF4-FFF2-40B4-BE49-F238E27FC236}">
                <a16:creationId xmlns:a16="http://schemas.microsoft.com/office/drawing/2014/main" id="{DD77F144-9E93-4162-A62C-F9EEBF4E8BAB}"/>
              </a:ext>
            </a:extLst>
          </p:cNvPr>
          <p:cNvPicPr>
            <a:picLocks noChangeAspect="1"/>
          </p:cNvPicPr>
          <p:nvPr/>
        </p:nvPicPr>
        <p:blipFill>
          <a:blip r:embed="rId4"/>
          <a:stretch>
            <a:fillRect/>
          </a:stretch>
        </p:blipFill>
        <p:spPr>
          <a:xfrm>
            <a:off x="1475694" y="387802"/>
            <a:ext cx="5115439" cy="5055054"/>
          </a:xfrm>
          <a:prstGeom prst="rect">
            <a:avLst/>
          </a:prstGeom>
        </p:spPr>
      </p:pic>
    </p:spTree>
    <p:extLst>
      <p:ext uri="{BB962C8B-B14F-4D97-AF65-F5344CB8AC3E}">
        <p14:creationId xmlns:p14="http://schemas.microsoft.com/office/powerpoint/2010/main" val="41214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04122"/>
            <a:ext cx="11591818"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Food that looks or smells very good, making you want to eat it.</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008883" y="937155"/>
            <a:ext cx="3882169"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mouth-watering</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7010400" y="2263661"/>
            <a:ext cx="4680858" cy="524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adj</a:t>
            </a:r>
            <a:r>
              <a:rPr lang="en-US" sz="3200" dirty="0">
                <a:solidFill>
                  <a:schemeClr val="accent2">
                    <a:lumMod val="50000"/>
                  </a:schemeClr>
                </a:solidFill>
                <a:latin typeface="Helvetica" panose="020B0604020202020204" pitchFamily="34" charset="0"/>
              </a:rPr>
              <a:t>) /ˈ</a:t>
            </a:r>
            <a:r>
              <a:rPr lang="en-US" sz="3200" dirty="0" err="1">
                <a:solidFill>
                  <a:schemeClr val="accent2">
                    <a:lumMod val="50000"/>
                  </a:schemeClr>
                </a:solidFill>
                <a:latin typeface="Helvetica" panose="020B0604020202020204" pitchFamily="34" charset="0"/>
              </a:rPr>
              <a:t>maʊθ</a:t>
            </a:r>
            <a:r>
              <a:rPr lang="en-US" sz="3200" dirty="0">
                <a:solidFill>
                  <a:schemeClr val="accent2">
                    <a:lumMod val="50000"/>
                  </a:schemeClr>
                </a:solidFill>
                <a:latin typeface="Helvetica" panose="020B0604020202020204" pitchFamily="34" charset="0"/>
              </a:rPr>
              <a:t> </a:t>
            </a:r>
            <a:r>
              <a:rPr lang="en-US" sz="3200" dirty="0" err="1">
                <a:solidFill>
                  <a:schemeClr val="accent2">
                    <a:lumMod val="50000"/>
                  </a:schemeClr>
                </a:solidFill>
                <a:latin typeface="Helvetica" panose="020B0604020202020204" pitchFamily="34" charset="0"/>
              </a:rPr>
              <a:t>wɔːtərɪŋ</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601379"/>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Ngon</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lành</a:t>
            </a:r>
            <a:r>
              <a:rPr lang="en-US" sz="2800" i="1" dirty="0">
                <a:solidFill>
                  <a:srgbClr val="7030A0"/>
                </a:solidFill>
                <a:latin typeface="Arial" panose="020B0604020202020204" pitchFamily="34" charset="0"/>
                <a:cs typeface="Arial" panose="020B0604020202020204" pitchFamily="34" charset="0"/>
              </a:rPr>
              <a:t>. </a:t>
            </a:r>
          </a:p>
        </p:txBody>
      </p:sp>
      <p:pic>
        <p:nvPicPr>
          <p:cNvPr id="4" name="Hình ảnh 3">
            <a:extLst>
              <a:ext uri="{FF2B5EF4-FFF2-40B4-BE49-F238E27FC236}">
                <a16:creationId xmlns:a16="http://schemas.microsoft.com/office/drawing/2014/main" id="{B58C0527-E22E-43F6-B9D1-AFA20B907EBF}"/>
              </a:ext>
            </a:extLst>
          </p:cNvPr>
          <p:cNvPicPr>
            <a:picLocks noChangeAspect="1"/>
          </p:cNvPicPr>
          <p:nvPr/>
        </p:nvPicPr>
        <p:blipFill>
          <a:blip r:embed="rId4"/>
          <a:stretch>
            <a:fillRect/>
          </a:stretch>
        </p:blipFill>
        <p:spPr>
          <a:xfrm>
            <a:off x="1447120" y="266019"/>
            <a:ext cx="5138738" cy="5070107"/>
          </a:xfrm>
          <a:prstGeom prst="rect">
            <a:avLst/>
          </a:prstGeom>
        </p:spPr>
      </p:pic>
    </p:spTree>
    <p:extLst>
      <p:ext uri="{BB962C8B-B14F-4D97-AF65-F5344CB8AC3E}">
        <p14:creationId xmlns:p14="http://schemas.microsoft.com/office/powerpoint/2010/main" val="290235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353970" y="5536779"/>
            <a:ext cx="818043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Making you feel cool. </a:t>
            </a: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fresh</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893628" y="1956982"/>
            <a:ext cx="2797629" cy="6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ad</a:t>
            </a:r>
            <a:r>
              <a:rPr lang="en-US" sz="3200" dirty="0">
                <a:solidFill>
                  <a:schemeClr val="accent2">
                    <a:lumMod val="50000"/>
                  </a:schemeClr>
                </a:solidFill>
                <a:latin typeface="Helvetica" panose="020B0604020202020204" pitchFamily="34" charset="0"/>
              </a:rPr>
              <a:t>j) /</a:t>
            </a:r>
            <a:r>
              <a:rPr lang="en-US" sz="3200" dirty="0" err="1">
                <a:solidFill>
                  <a:schemeClr val="accent2">
                    <a:lumMod val="50000"/>
                  </a:schemeClr>
                </a:solidFill>
                <a:latin typeface="Helvetica" panose="020B0604020202020204" pitchFamily="34" charset="0"/>
              </a:rPr>
              <a:t>freʃ</a:t>
            </a:r>
            <a:r>
              <a:rPr lang="en-US" sz="3200" dirty="0">
                <a:solidFill>
                  <a:schemeClr val="accent2">
                    <a:lumMod val="50000"/>
                  </a:schemeClr>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671664" y="2568722"/>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7030A0"/>
                </a:solidFill>
                <a:latin typeface="Arial" panose="020B0604020202020204" pitchFamily="34" charset="0"/>
                <a:cs typeface="Arial" panose="020B0604020202020204" pitchFamily="34" charset="0"/>
              </a:rPr>
              <a:t>Tươi</a:t>
            </a:r>
            <a:r>
              <a:rPr lang="en-US" sz="2800" i="1" dirty="0">
                <a:solidFill>
                  <a:srgbClr val="7030A0"/>
                </a:solidFill>
                <a:latin typeface="Arial" panose="020B0604020202020204" pitchFamily="34" charset="0"/>
                <a:cs typeface="Arial" panose="020B0604020202020204" pitchFamily="34" charset="0"/>
              </a:rPr>
              <a:t> </a:t>
            </a:r>
            <a:r>
              <a:rPr lang="en-US" sz="2800" i="1" dirty="0" err="1">
                <a:solidFill>
                  <a:srgbClr val="7030A0"/>
                </a:solidFill>
                <a:latin typeface="Arial" panose="020B0604020202020204" pitchFamily="34" charset="0"/>
                <a:cs typeface="Arial" panose="020B0604020202020204" pitchFamily="34" charset="0"/>
              </a:rPr>
              <a:t>mát</a:t>
            </a:r>
            <a:endParaRPr lang="en-US" sz="2800" i="1" dirty="0">
              <a:solidFill>
                <a:srgbClr val="7030A0"/>
              </a:solidFill>
              <a:latin typeface="Arial" panose="020B0604020202020204" pitchFamily="34" charset="0"/>
              <a:cs typeface="Arial" panose="020B0604020202020204" pitchFamily="34" charset="0"/>
            </a:endParaRPr>
          </a:p>
        </p:txBody>
      </p:sp>
      <p:pic>
        <p:nvPicPr>
          <p:cNvPr id="3" name="Hình ảnh 2">
            <a:extLst>
              <a:ext uri="{FF2B5EF4-FFF2-40B4-BE49-F238E27FC236}">
                <a16:creationId xmlns:a16="http://schemas.microsoft.com/office/drawing/2014/main" id="{BB441122-4E0D-4600-B061-E6E570FCE9BB}"/>
              </a:ext>
            </a:extLst>
          </p:cNvPr>
          <p:cNvPicPr>
            <a:picLocks noChangeAspect="1"/>
          </p:cNvPicPr>
          <p:nvPr/>
        </p:nvPicPr>
        <p:blipFill>
          <a:blip r:embed="rId4"/>
          <a:stretch>
            <a:fillRect/>
          </a:stretch>
        </p:blipFill>
        <p:spPr>
          <a:xfrm>
            <a:off x="1595437" y="338140"/>
            <a:ext cx="4895695" cy="5093834"/>
          </a:xfrm>
          <a:prstGeom prst="rect">
            <a:avLst/>
          </a:prstGeom>
        </p:spPr>
      </p:pic>
    </p:spTree>
    <p:extLst>
      <p:ext uri="{BB962C8B-B14F-4D97-AF65-F5344CB8AC3E}">
        <p14:creationId xmlns:p14="http://schemas.microsoft.com/office/powerpoint/2010/main" val="4470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812</Words>
  <Application>Microsoft Office PowerPoint</Application>
  <PresentationFormat>Widescreen</PresentationFormat>
  <Paragraphs>121</Paragraphs>
  <Slides>33</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Constantia</vt:lpstr>
      <vt:lpstr>Contastia</vt:lpstr>
      <vt:lpstr>Helvetica</vt:lpstr>
      <vt:lpstr>HL Brush 1BK</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Admin</cp:lastModifiedBy>
  <cp:revision>38</cp:revision>
  <dcterms:created xsi:type="dcterms:W3CDTF">2024-06-03T01:45:19Z</dcterms:created>
  <dcterms:modified xsi:type="dcterms:W3CDTF">2024-12-13T14:38:00Z</dcterms:modified>
</cp:coreProperties>
</file>