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979" r:id="rId3"/>
    <p:sldId id="963" r:id="rId4"/>
    <p:sldId id="964" r:id="rId5"/>
    <p:sldId id="965" r:id="rId6"/>
    <p:sldId id="966" r:id="rId7"/>
    <p:sldId id="967" r:id="rId8"/>
    <p:sldId id="968" r:id="rId9"/>
    <p:sldId id="969" r:id="rId10"/>
    <p:sldId id="970" r:id="rId11"/>
    <p:sldId id="971" r:id="rId12"/>
    <p:sldId id="972" r:id="rId13"/>
    <p:sldId id="973" r:id="rId14"/>
    <p:sldId id="974" r:id="rId15"/>
    <p:sldId id="975" r:id="rId16"/>
    <p:sldId id="976" r:id="rId17"/>
    <p:sldId id="977" r:id="rId18"/>
    <p:sldId id="978" r:id="rId19"/>
    <p:sldId id="274" r:id="rId20"/>
    <p:sldId id="961" r:id="rId21"/>
    <p:sldId id="96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41" autoAdjust="0"/>
    <p:restoredTop sz="94660"/>
  </p:normalViewPr>
  <p:slideViewPr>
    <p:cSldViewPr snapToGrid="0">
      <p:cViewPr varScale="1">
        <p:scale>
          <a:sx n="59" d="100"/>
          <a:sy n="59" d="100"/>
        </p:scale>
        <p:origin x="8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5715FB-E5F2-46E5-9AD3-F733E8A45552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D7CBD-12F0-4002-924F-8A759440F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58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EDC8F-66D3-4616-9B06-B802E294DE8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D8F2F62-4CF9-42D3-9007-64AD2CA48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A6584B1-3F93-42B4-B92E-3EB446E62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B67BB4-7747-477B-BF6F-8C4203B81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A60C97A-0ACC-4A79-8E90-2CF673EAB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8633DE7-215E-4105-B69E-93840B37B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814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06147E-8261-41ED-AE3B-2A5DFE5C8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3C9CA36-5B96-48B5-B162-6D61EDC875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AB62F18-9576-4B44-B5CE-F1E011FC3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5A70240-FA95-4802-8700-AF8E8BA08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563384C-568B-4717-BF5D-C3E05823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374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50ADE58-1457-4286-A6EC-898DA1334F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CD57303-1595-4AB8-A0C7-77838E1135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D1FD089-CD3F-4CF0-B822-F6B01BF91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BCFF909-8849-414B-815A-D109F1EF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7A33FB4-21F2-4C96-81B2-15C408462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36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A4CE29C-E90A-401F-8FE6-40F637EB7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2EB736B-DEF2-4541-B410-95F8E96A4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5A8364-DCB3-47D1-B609-E95B1F43C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F2447BB-5628-4AEA-AE18-0EDAE7FBE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DABC409-5382-4CD5-93FB-4DD9282EB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55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8780415-FFE5-47A8-B89F-8697DC344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1A018F5-FB2C-491E-BCBD-D1B117619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92EC76A-604E-4DDE-B028-46D577AAD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81FFB46-B1C5-4EF1-B0E9-EBF6FC501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DF9BAA-9704-4733-BE2D-3E389D380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38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9F2D52-2B36-4525-954B-8EABEEBC6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F0C7142-BD5C-4430-98DB-D2F98594A4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417B310-1318-4131-995C-EB421A23DB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231CAE3-B821-4F0A-977D-2A8AA0834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7514BD-7091-4B34-8186-A7EC7BFCF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4492EFE-189C-4849-B46D-59FF0CD11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767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195E59E-513E-471A-A5D6-D2BCCE80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C4C9FE8-0EE4-436C-BA43-034E0898B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64BF840-1E31-4A06-99FE-4E54216B17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0E957211-B9B5-4B09-92EE-79798B767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28156B6-15EC-4EF0-8FC4-2EF0ED5878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387357D-FC03-48A4-9FFB-92D941384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2A7DCA-2129-484E-8F5B-6399AE8B2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7F0962C-1CE1-4FFE-87B2-83CC80047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35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B37FF4-118C-4A64-AEB7-3D4A82D92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12C2BA0-22F5-40FC-A72A-B385B4BDA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7F7E8787-868E-4940-8929-5FBA35DD3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107D6D8-6DA0-49E5-AC73-E64A0C7BC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85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94E64A1-B2C6-4384-911A-703E90E63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DC10223-B775-418B-AA5C-B579807B6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54E0A30-8E2A-4F97-922F-B87B451D0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8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87C5140-F9F5-40EC-9967-CB3B4A526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74B0C7-4122-49ED-8F2E-ADC921772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8D6CF2C-FD1F-495D-9531-6B2887104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DD325EB-EE3D-4A59-B9A0-DF0EA9F91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F37649B-A5A7-4DAD-B70D-1623BC385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3E33F9E-746F-4792-ABEC-40F8AB4B3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37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C38EFE8-BE33-4B27-BDB5-6829F115F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3BA27E06-0803-47E3-9A33-498FD3BD3D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B18A800-67BE-4ED9-8630-15472007C7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C4563A1-F62E-4AA7-B812-EECA0715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A41D0-D564-4C57-8A83-E7CABC7217A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2E6599A-AC19-49EC-93A6-433F6890B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9FC2084-000F-4883-A63B-863983579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49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4760C981-7EB6-4DE5-A4C9-1013F507F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CDBA164-888E-400C-9C1F-110E1D605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E6100D8-BDCA-40DB-A2A0-FBCF924667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A41D0-D564-4C57-8A83-E7CABC7217A3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25BBEEA-B838-4B09-820B-D4C5594A68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9EB8E8-8DDB-4B8F-AD05-80EBE7813E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D7E00-DC48-43B4-A746-605DEEA3F7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883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549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C8973FC-EB4A-4E05-927E-6319010A7B9A}"/>
              </a:ext>
            </a:extLst>
          </p:cNvPr>
          <p:cNvSpPr txBox="1"/>
          <p:nvPr/>
        </p:nvSpPr>
        <p:spPr>
          <a:xfrm>
            <a:off x="402771" y="1919293"/>
            <a:ext cx="54646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An:</a:t>
            </a:r>
            <a:r>
              <a:rPr lang="en-US" sz="3200" dirty="0"/>
              <a:t> Where is the convenience store?</a:t>
            </a:r>
          </a:p>
          <a:p>
            <a:r>
              <a:rPr lang="en-US" sz="3200" b="1" dirty="0"/>
              <a:t>James:</a:t>
            </a:r>
            <a:r>
              <a:rPr lang="en-US" sz="3200" dirty="0"/>
              <a:t> It's behind the restaurant, opposite the pharmacy.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03B8E08-2733-4E6E-A5A0-5372900E19AB}"/>
              </a:ext>
            </a:extLst>
          </p:cNvPr>
          <p:cNvSpPr txBox="1"/>
          <p:nvPr/>
        </p:nvSpPr>
        <p:spPr>
          <a:xfrm>
            <a:off x="1295399" y="359621"/>
            <a:ext cx="82840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Make two more conversations using the following ideas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56FE2EC1-C7EB-4BD4-919C-B5C89FE0B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642" y="977673"/>
            <a:ext cx="5461320" cy="543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354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C8973FC-EB4A-4E05-927E-6319010A7B9A}"/>
              </a:ext>
            </a:extLst>
          </p:cNvPr>
          <p:cNvSpPr txBox="1"/>
          <p:nvPr/>
        </p:nvSpPr>
        <p:spPr>
          <a:xfrm>
            <a:off x="402771" y="1919293"/>
            <a:ext cx="546463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An: </a:t>
            </a:r>
            <a:r>
              <a:rPr lang="en-US" sz="3200" dirty="0"/>
              <a:t>I need to go to the pharmacy. Could you tell me how to get there? </a:t>
            </a:r>
          </a:p>
          <a:p>
            <a:endParaRPr lang="en-US" sz="3200" dirty="0"/>
          </a:p>
          <a:p>
            <a:r>
              <a:rPr lang="en-US" sz="3200" b="1" dirty="0"/>
              <a:t>James: </a:t>
            </a:r>
            <a:r>
              <a:rPr lang="en-US" sz="3200" dirty="0"/>
              <a:t>Sure. It's next to the convenience store.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03B8E08-2733-4E6E-A5A0-5372900E19AB}"/>
              </a:ext>
            </a:extLst>
          </p:cNvPr>
          <p:cNvSpPr txBox="1"/>
          <p:nvPr/>
        </p:nvSpPr>
        <p:spPr>
          <a:xfrm>
            <a:off x="1142999" y="490249"/>
            <a:ext cx="82840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Make two more conversations using the following ideas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77E935F-B3E3-4D66-83D4-81684BB6F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839" y="1151845"/>
            <a:ext cx="5316507" cy="537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98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8">
            <a:extLst>
              <a:ext uri="{FF2B5EF4-FFF2-40B4-BE49-F238E27FC236}">
                <a16:creationId xmlns:a16="http://schemas.microsoft.com/office/drawing/2014/main" id="{FBAEA8BE-508F-4CB9-99FF-76F3FFD98535}"/>
              </a:ext>
            </a:extLst>
          </p:cNvPr>
          <p:cNvGrpSpPr/>
          <p:nvPr/>
        </p:nvGrpSpPr>
        <p:grpSpPr>
          <a:xfrm>
            <a:off x="859971" y="141514"/>
            <a:ext cx="10199248" cy="6509657"/>
            <a:chOff x="859971" y="141514"/>
            <a:chExt cx="10199248" cy="6509657"/>
          </a:xfrm>
        </p:grpSpPr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FE105765-2221-481A-AC37-B70296609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9600" y="141514"/>
              <a:ext cx="5809344" cy="741671"/>
            </a:xfrm>
            <a:prstGeom prst="rect">
              <a:avLst/>
            </a:prstGeom>
          </p:spPr>
        </p:pic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06AFAE03-ADD5-4945-AF25-492DCAE0CB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720" t="11472"/>
            <a:stretch/>
          </p:blipFill>
          <p:spPr>
            <a:xfrm>
              <a:off x="859971" y="805542"/>
              <a:ext cx="10199248" cy="58456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5916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F1DE599-FEE6-4F38-B65F-8CEB33A8A5E4}"/>
              </a:ext>
            </a:extLst>
          </p:cNvPr>
          <p:cNvSpPr txBox="1"/>
          <p:nvPr/>
        </p:nvSpPr>
        <p:spPr>
          <a:xfrm>
            <a:off x="761803" y="350196"/>
            <a:ext cx="4646904" cy="1624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Conversation 1: Find the train station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1A755FD-0735-4842-9B50-7E8ACDED79B0}"/>
              </a:ext>
            </a:extLst>
          </p:cNvPr>
          <p:cNvSpPr txBox="1"/>
          <p:nvPr/>
        </p:nvSpPr>
        <p:spPr>
          <a:xfrm>
            <a:off x="250173" y="2231572"/>
            <a:ext cx="4646905" cy="3613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An: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 need to find the train station. Could you tell me how to get there?</a:t>
            </a:r>
          </a:p>
          <a:p>
            <a:pPr indent="-228600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James: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Sure. It's on Dyson Street, opposite the Embassy of Italy.</a:t>
            </a:r>
          </a:p>
        </p:txBody>
      </p:sp>
      <p:pic>
        <p:nvPicPr>
          <p:cNvPr id="6" name="Hình ảnh 5" descr="Ảnh có chứa trang phục, phim hoạt hình, Mặt người, hư cấu&#10;&#10;Mô tả được tạo tự động">
            <a:extLst>
              <a:ext uri="{FF2B5EF4-FFF2-40B4-BE49-F238E27FC236}">
                <a16:creationId xmlns:a16="http://schemas.microsoft.com/office/drawing/2014/main" id="{C73024A3-F11B-4D39-83C9-B7F8775231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304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37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F1DE599-FEE6-4F38-B65F-8CEB33A8A5E4}"/>
              </a:ext>
            </a:extLst>
          </p:cNvPr>
          <p:cNvSpPr txBox="1"/>
          <p:nvPr/>
        </p:nvSpPr>
        <p:spPr>
          <a:xfrm>
            <a:off x="761803" y="350196"/>
            <a:ext cx="4646904" cy="1624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Conversation 2: Find how to top up your phone.  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1A755FD-0735-4842-9B50-7E8ACDED79B0}"/>
              </a:ext>
            </a:extLst>
          </p:cNvPr>
          <p:cNvSpPr txBox="1"/>
          <p:nvPr/>
        </p:nvSpPr>
        <p:spPr>
          <a:xfrm>
            <a:off x="250173" y="2231572"/>
            <a:ext cx="5693427" cy="3613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An: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How can I top up my phone?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James: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You can go to phone stores like Phones4U,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PhoneMart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or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SmartWorld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7C5A9F79-1AB3-4EEC-A356-4C4350AF6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143" y="0"/>
            <a:ext cx="6204857" cy="620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00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F1DE599-FEE6-4F38-B65F-8CEB33A8A5E4}"/>
              </a:ext>
            </a:extLst>
          </p:cNvPr>
          <p:cNvSpPr txBox="1"/>
          <p:nvPr/>
        </p:nvSpPr>
        <p:spPr>
          <a:xfrm>
            <a:off x="761803" y="350196"/>
            <a:ext cx="4646904" cy="16245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Conversation 3: Find where to buy an umbrella.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1A755FD-0735-4842-9B50-7E8ACDED79B0}"/>
              </a:ext>
            </a:extLst>
          </p:cNvPr>
          <p:cNvSpPr txBox="1"/>
          <p:nvPr/>
        </p:nvSpPr>
        <p:spPr>
          <a:xfrm>
            <a:off x="250173" y="2231572"/>
            <a:ext cx="5693427" cy="3613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An: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Where can I buy an umbrella?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James: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You can buy one at the convenience store.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DC553C6B-269F-4563-9AB3-6E3CC466F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1833" y="0"/>
            <a:ext cx="65201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126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7ED4D04-C71B-4849-838C-093841C05AA4}"/>
              </a:ext>
            </a:extLst>
          </p:cNvPr>
          <p:cNvSpPr txBox="1"/>
          <p:nvPr/>
        </p:nvSpPr>
        <p:spPr>
          <a:xfrm>
            <a:off x="925286" y="897839"/>
            <a:ext cx="10537371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What requests do you think you'll need to ask if you visit a foreign country? What requests do you think visitors in Vietnam often need to make?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E0DE4C12-085E-4124-9582-651556969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028" y="1809001"/>
            <a:ext cx="4627653" cy="468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390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012C2880-1EE5-43C6-8BD7-28704C1A7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908" y="914397"/>
            <a:ext cx="5023644" cy="5377545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ADFB99C4-8673-478F-8773-266B74E0A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229" y="1056670"/>
            <a:ext cx="6052458" cy="528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How can I get to the hotel?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Where can I find a pharmacy?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How do I use public transportation here?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Where can I buy a SIM card?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Can you recommend any good restaurants nearby?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How do I get to the nearest tourist attraction?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Where is the nearest ATM?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469673B-58B7-4B36-8385-28A6C1C533A6}"/>
              </a:ext>
            </a:extLst>
          </p:cNvPr>
          <p:cNvSpPr txBox="1"/>
          <p:nvPr/>
        </p:nvSpPr>
        <p:spPr>
          <a:xfrm>
            <a:off x="1665514" y="308206"/>
            <a:ext cx="84255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requests do you think you'll need to ask if you visit a foreign country?</a:t>
            </a:r>
          </a:p>
        </p:txBody>
      </p:sp>
    </p:spTree>
    <p:extLst>
      <p:ext uri="{BB962C8B-B14F-4D97-AF65-F5344CB8AC3E}">
        <p14:creationId xmlns:p14="http://schemas.microsoft.com/office/powerpoint/2010/main" val="16421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13DA69E-29E3-4B6E-A800-5830D9BDC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308" y="991960"/>
            <a:ext cx="5483515" cy="5539469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817EE483-DCFB-4EBD-8A1F-98B5BC1A1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1" y="1522862"/>
            <a:ext cx="5595257" cy="406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How do I get to the Ho Chi Minh Mausoleum?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Where can I find a good place to eat pho?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How do I get to the beach from here?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Where is the nearest convenience store?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How can I book a taxi?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Where can I exchange foreign currency?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3C451F2-1A6D-480D-ABE9-22CA33F4F0F7}"/>
              </a:ext>
            </a:extLst>
          </p:cNvPr>
          <p:cNvSpPr txBox="1"/>
          <p:nvPr/>
        </p:nvSpPr>
        <p:spPr>
          <a:xfrm>
            <a:off x="1643743" y="232006"/>
            <a:ext cx="76853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requests do you think visitors in Vietnam often need to make? </a:t>
            </a:r>
          </a:p>
        </p:txBody>
      </p:sp>
    </p:spTree>
    <p:extLst>
      <p:ext uri="{BB962C8B-B14F-4D97-AF65-F5344CB8AC3E}">
        <p14:creationId xmlns:p14="http://schemas.microsoft.com/office/powerpoint/2010/main" val="365287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1949" y="1257464"/>
            <a:ext cx="11163301" cy="5017263"/>
            <a:chOff x="70954" y="91439"/>
            <a:chExt cx="12137736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70954" y="126656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43075" y="1014239"/>
            <a:ext cx="105852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/>
            <a:r>
              <a:rPr lang="en-US" sz="36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4</a:t>
            </a:r>
            <a:endParaRPr lang="en-US" sz="36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914446"/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TOURISM</a:t>
            </a:r>
          </a:p>
          <a:p>
            <a:pPr defTabSz="914446"/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Lesson 6:Prouniciation and Speaking</a:t>
            </a:r>
            <a:endParaRPr lang="en-US" sz="28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defTabSz="914446"/>
            <a:endParaRPr lang="en-US" sz="3600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AB606CD-D414-4AED-8110-41B39374CE1C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400" b="1" dirty="0">
                <a:solidFill>
                  <a:prstClr val="black"/>
                </a:solidFill>
                <a:latin typeface="Contastia"/>
              </a:rPr>
              <a:t>   </a:t>
            </a:r>
            <a:r>
              <a:rPr lang="en-US" sz="2400" b="1" dirty="0" err="1">
                <a:solidFill>
                  <a:prstClr val="black"/>
                </a:solidFill>
                <a:latin typeface="Contastia"/>
              </a:rPr>
              <a:t>Ms</a:t>
            </a:r>
            <a:r>
              <a:rPr lang="en-US" sz="2400" b="1" dirty="0">
                <a:solidFill>
                  <a:prstClr val="black"/>
                </a:solidFill>
                <a:latin typeface="Contastia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Contastia"/>
              </a:rPr>
              <a:t>Phương</a:t>
            </a:r>
            <a:r>
              <a:rPr lang="en-US" sz="2400" b="1" dirty="0">
                <a:solidFill>
                  <a:prstClr val="black"/>
                </a:solidFill>
                <a:latin typeface="Contastia"/>
              </a:rPr>
              <a:t> </a:t>
            </a:r>
          </a:p>
          <a:p>
            <a:pPr defTabSz="914446"/>
            <a:r>
              <a:rPr lang="en-US" sz="2400" b="1" dirty="0" err="1">
                <a:solidFill>
                  <a:prstClr val="black"/>
                </a:solidFill>
                <a:latin typeface="Contastia"/>
              </a:rPr>
              <a:t>Zalo</a:t>
            </a:r>
            <a:r>
              <a:rPr lang="en-US" sz="2400" b="1" dirty="0">
                <a:solidFill>
                  <a:prstClr val="black"/>
                </a:solidFill>
                <a:latin typeface="Contastia"/>
              </a:rPr>
              <a:t>: 0966765064</a:t>
            </a:r>
          </a:p>
        </p:txBody>
      </p:sp>
      <p:sp>
        <p:nvSpPr>
          <p:cNvPr id="37" name="Rectangle: Rounded Corners 3">
            <a:extLst>
              <a:ext uri="{FF2B5EF4-FFF2-40B4-BE49-F238E27FC236}">
                <a16:creationId xmlns:a16="http://schemas.microsoft.com/office/drawing/2014/main" id="{615F507B-9B63-40E6-BA94-A41DD6D81E7C}"/>
              </a:ext>
            </a:extLst>
          </p:cNvPr>
          <p:cNvSpPr/>
          <p:nvPr/>
        </p:nvSpPr>
        <p:spPr>
          <a:xfrm>
            <a:off x="3759200" y="301622"/>
            <a:ext cx="4673600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  <a:endParaRPr lang="en-US" sz="5334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FF762F97-D5C9-4B45-BBE4-CA74A723E70C}"/>
              </a:ext>
            </a:extLst>
          </p:cNvPr>
          <p:cNvSpPr txBox="1"/>
          <p:nvPr/>
        </p:nvSpPr>
        <p:spPr>
          <a:xfrm>
            <a:off x="1713215" y="2497696"/>
            <a:ext cx="8386281" cy="2439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b="1" i="1" dirty="0">
                <a:solidFill>
                  <a:srgbClr val="002060"/>
                </a:solidFill>
              </a:rPr>
              <a:t> Pronunciation:</a:t>
            </a:r>
          </a:p>
          <a:p>
            <a:pPr marR="0"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Practice </a:t>
            </a:r>
            <a:r>
              <a:rPr lang="en-US" sz="2800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Rhythm </a:t>
            </a:r>
            <a:r>
              <a:rPr lang="en-US" sz="28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 a sentence </a:t>
            </a:r>
            <a:r>
              <a:rPr lang="vi-VN" sz="28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having</a:t>
            </a: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funtion</a:t>
            </a: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words</a:t>
            </a: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b="1" i="1" dirty="0">
                <a:solidFill>
                  <a:srgbClr val="002060"/>
                </a:solidFill>
                <a:ea typeface="Calibri" panose="020F0502020204030204" pitchFamily="34" charset="0"/>
              </a:rPr>
              <a:t>Speaking:</a:t>
            </a:r>
          </a:p>
          <a:p>
            <a:r>
              <a:rPr lang="en-US" sz="2800" dirty="0">
                <a:solidFill>
                  <a:srgbClr val="002060"/>
                </a:solidFill>
              </a:rPr>
              <a:t>Practice asking and giving directions.</a:t>
            </a:r>
            <a:endParaRPr lang="en-US" sz="2800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earn the American Accent- Sentence Rhythm in American English">
            <a:hlinkClick r:id="" action="ppaction://media"/>
            <a:extLst>
              <a:ext uri="{FF2B5EF4-FFF2-40B4-BE49-F238E27FC236}">
                <a16:creationId xmlns:a16="http://schemas.microsoft.com/office/drawing/2014/main" id="{C35756AB-1707-45B2-9C10-99B33814FC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6306" y="790602"/>
            <a:ext cx="10244617" cy="576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1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25A16CB-7302-42CB-A6D6-007721339537}"/>
              </a:ext>
            </a:extLst>
          </p:cNvPr>
          <p:cNvSpPr txBox="1"/>
          <p:nvPr/>
        </p:nvSpPr>
        <p:spPr>
          <a:xfrm>
            <a:off x="315686" y="2084380"/>
            <a:ext cx="8175171" cy="2597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Practice saying the sentences in the Pronunciation(SB).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Prepare for the next lesson (Reading - page 42 - SB)</a:t>
            </a: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1E1F50CB-2501-4FF8-B5B9-E8B7F3395F33}"/>
              </a:ext>
            </a:extLst>
          </p:cNvPr>
          <p:cNvSpPr/>
          <p:nvPr/>
        </p:nvSpPr>
        <p:spPr>
          <a:xfrm>
            <a:off x="1816064" y="331126"/>
            <a:ext cx="4391025" cy="100965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32572485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280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812801" y="2174241"/>
            <a:ext cx="5164199" cy="247443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6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2CC5540-88DF-4A9E-81EE-669110F3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54352" y="1401987"/>
            <a:ext cx="4324849" cy="1350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71C71-D0E2-4614-8FEF-8B704EC16BBC}"/>
              </a:ext>
            </a:extLst>
          </p:cNvPr>
          <p:cNvSpPr txBox="1"/>
          <p:nvPr/>
        </p:nvSpPr>
        <p:spPr>
          <a:xfrm>
            <a:off x="8106338" y="1815860"/>
            <a:ext cx="3506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PRONUNCIATION</a:t>
            </a:r>
          </a:p>
        </p:txBody>
      </p:sp>
      <p:pic>
        <p:nvPicPr>
          <p:cNvPr id="11" name="Picture 17">
            <a:extLst>
              <a:ext uri="{FF2B5EF4-FFF2-40B4-BE49-F238E27FC236}">
                <a16:creationId xmlns:a16="http://schemas.microsoft.com/office/drawing/2014/main" id="{6408DC38-B82B-4542-8AE0-C6966B827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367685">
            <a:off x="4071817" y="2155172"/>
            <a:ext cx="2528997" cy="795484"/>
          </a:xfrm>
          <a:prstGeom prst="rect">
            <a:avLst/>
          </a:prstGeom>
        </p:spPr>
      </p:pic>
      <p:pic>
        <p:nvPicPr>
          <p:cNvPr id="8" name="Picture 23">
            <a:extLst>
              <a:ext uri="{FF2B5EF4-FFF2-40B4-BE49-F238E27FC236}">
                <a16:creationId xmlns:a16="http://schemas.microsoft.com/office/drawing/2014/main" id="{26B333B8-A98D-403D-B7DE-81701FB409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10514" y="1709044"/>
            <a:ext cx="695824" cy="695824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D88B625-C043-426B-8101-F2D8A63A3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54352" y="3673066"/>
            <a:ext cx="4324849" cy="13509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80FA9D-1277-4B0D-9480-B7D9C26D4F3F}"/>
              </a:ext>
            </a:extLst>
          </p:cNvPr>
          <p:cNvSpPr txBox="1"/>
          <p:nvPr/>
        </p:nvSpPr>
        <p:spPr>
          <a:xfrm>
            <a:off x="8392160" y="4036411"/>
            <a:ext cx="3506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SPEAKING</a:t>
            </a:r>
          </a:p>
        </p:txBody>
      </p:sp>
      <p:pic>
        <p:nvPicPr>
          <p:cNvPr id="13" name="Picture 21">
            <a:extLst>
              <a:ext uri="{FF2B5EF4-FFF2-40B4-BE49-F238E27FC236}">
                <a16:creationId xmlns:a16="http://schemas.microsoft.com/office/drawing/2014/main" id="{BAAB0C05-5EE8-416B-B13E-F6CBACF6A8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05520" y="4036410"/>
            <a:ext cx="549762" cy="54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849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ECB2EE2C-FEFA-497A-BE53-D4A76347D3D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132" y="156508"/>
            <a:ext cx="3850897" cy="840344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EB8DE3F0-33B0-4449-B526-70F0E30319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701" y="245221"/>
            <a:ext cx="2739034" cy="647408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D8BD6B7-FB54-4BE8-8482-4D709DC6D917}"/>
              </a:ext>
            </a:extLst>
          </p:cNvPr>
          <p:cNvSpPr txBox="1"/>
          <p:nvPr/>
        </p:nvSpPr>
        <p:spPr>
          <a:xfrm>
            <a:off x="1937656" y="877908"/>
            <a:ext cx="8665029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Don't stress function words in a sentence.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8DA2745-E85E-4EB3-89C0-B8D4683F5A8C}"/>
              </a:ext>
            </a:extLst>
          </p:cNvPr>
          <p:cNvSpPr txBox="1"/>
          <p:nvPr/>
        </p:nvSpPr>
        <p:spPr>
          <a:xfrm>
            <a:off x="892628" y="2123105"/>
            <a:ext cx="109836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Listen to the sentences and focus on the underlined words</a:t>
            </a:r>
          </a:p>
        </p:txBody>
      </p:sp>
      <p:pic>
        <p:nvPicPr>
          <p:cNvPr id="11" name="CD1 TRACK 47">
            <a:hlinkClick r:id="" action="ppaction://media"/>
            <a:extLst>
              <a:ext uri="{FF2B5EF4-FFF2-40B4-BE49-F238E27FC236}">
                <a16:creationId xmlns:a16="http://schemas.microsoft.com/office/drawing/2014/main" id="{03E89933-21F6-4F27-87E9-F0FF4C0A07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1119" y="1618159"/>
            <a:ext cx="812800" cy="812800"/>
          </a:xfrm>
          <a:prstGeom prst="rect">
            <a:avLst/>
          </a:prstGeom>
        </p:spPr>
      </p:pic>
      <p:sp>
        <p:nvSpPr>
          <p:cNvPr id="12" name="TextBox 7">
            <a:extLst>
              <a:ext uri="{FF2B5EF4-FFF2-40B4-BE49-F238E27FC236}">
                <a16:creationId xmlns:a16="http://schemas.microsoft.com/office/drawing/2014/main" id="{110C2BFA-DC94-4670-A830-87FCE97D05E8}"/>
              </a:ext>
            </a:extLst>
          </p:cNvPr>
          <p:cNvSpPr txBox="1"/>
          <p:nvPr/>
        </p:nvSpPr>
        <p:spPr>
          <a:xfrm>
            <a:off x="807390" y="2419487"/>
            <a:ext cx="10317809" cy="1668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/>
              <a:t>Could </a:t>
            </a:r>
            <a:r>
              <a:rPr lang="en-US" sz="3600" u="sng" dirty="0"/>
              <a:t>you</a:t>
            </a:r>
            <a:r>
              <a:rPr lang="en-US" sz="3600" dirty="0"/>
              <a:t> show me where </a:t>
            </a:r>
            <a:r>
              <a:rPr lang="en-US" sz="3600" u="sng" dirty="0"/>
              <a:t>to</a:t>
            </a:r>
            <a:r>
              <a:rPr lang="en-US" sz="3600" dirty="0"/>
              <a:t> buy </a:t>
            </a:r>
            <a:r>
              <a:rPr lang="en-US" sz="3600" u="sng" dirty="0"/>
              <a:t>a</a:t>
            </a:r>
            <a:r>
              <a:rPr lang="en-US" sz="3600" dirty="0"/>
              <a:t> SIM card?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/>
              <a:t>Could </a:t>
            </a:r>
            <a:r>
              <a:rPr lang="en-US" sz="3600" u="sng" dirty="0"/>
              <a:t>you</a:t>
            </a:r>
            <a:r>
              <a:rPr lang="en-US" sz="3600" dirty="0"/>
              <a:t> show me how </a:t>
            </a:r>
            <a:r>
              <a:rPr lang="en-US" sz="3600" u="sng" dirty="0"/>
              <a:t>to</a:t>
            </a:r>
            <a:r>
              <a:rPr lang="en-US" sz="3600" dirty="0"/>
              <a:t> get </a:t>
            </a:r>
            <a:r>
              <a:rPr lang="en-US" sz="3600" u="sng" dirty="0"/>
              <a:t>to</a:t>
            </a:r>
            <a:r>
              <a:rPr lang="en-US" sz="3600" dirty="0"/>
              <a:t> </a:t>
            </a:r>
            <a:r>
              <a:rPr lang="en-US" sz="3600" u="sng" dirty="0"/>
              <a:t>the</a:t>
            </a:r>
            <a:r>
              <a:rPr lang="en-US" sz="3600" dirty="0"/>
              <a:t> bus station?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0C1BB99C-4250-4CCF-832C-1BFAAD93E07A}"/>
              </a:ext>
            </a:extLst>
          </p:cNvPr>
          <p:cNvSpPr txBox="1"/>
          <p:nvPr/>
        </p:nvSpPr>
        <p:spPr>
          <a:xfrm>
            <a:off x="664029" y="4074664"/>
            <a:ext cx="112775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Listen and cross out the sentence that doesn't follow the note in Task a.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3E50EE6F-BFBA-4AF3-B1C4-02A69C51B03D}"/>
              </a:ext>
            </a:extLst>
          </p:cNvPr>
          <p:cNvSpPr txBox="1"/>
          <p:nvPr/>
        </p:nvSpPr>
        <p:spPr>
          <a:xfrm>
            <a:off x="857609" y="4826336"/>
            <a:ext cx="11005880" cy="1668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/>
              <a:t>Could you show me the way to the park?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dirty="0"/>
              <a:t>Could you show me how to top up my phone? </a:t>
            </a:r>
          </a:p>
        </p:txBody>
      </p:sp>
      <p:pic>
        <p:nvPicPr>
          <p:cNvPr id="16" name="CD1 TRACK 48">
            <a:hlinkClick r:id="" action="ppaction://media"/>
            <a:extLst>
              <a:ext uri="{FF2B5EF4-FFF2-40B4-BE49-F238E27FC236}">
                <a16:creationId xmlns:a16="http://schemas.microsoft.com/office/drawing/2014/main" id="{C671089A-2821-4E8F-B3CC-80BB7B98AE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3329" y="3622455"/>
            <a:ext cx="812800" cy="812800"/>
          </a:xfrm>
          <a:prstGeom prst="rect">
            <a:avLst/>
          </a:prstGeom>
        </p:spPr>
      </p:pic>
      <p:sp>
        <p:nvSpPr>
          <p:cNvPr id="17" name="Flowchart: Alternate Process 11">
            <a:extLst>
              <a:ext uri="{FF2B5EF4-FFF2-40B4-BE49-F238E27FC236}">
                <a16:creationId xmlns:a16="http://schemas.microsoft.com/office/drawing/2014/main" id="{F27EBAD3-328E-4733-9CB1-50480AAD0FE0}"/>
              </a:ext>
            </a:extLst>
          </p:cNvPr>
          <p:cNvSpPr/>
          <p:nvPr/>
        </p:nvSpPr>
        <p:spPr>
          <a:xfrm>
            <a:off x="811703" y="5813777"/>
            <a:ext cx="9725667" cy="789821"/>
          </a:xfrm>
          <a:prstGeom prst="flowChartAlternateProcess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9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64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62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/>
      <p:bldP spid="15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F4467A1-3314-421C-A2FB-9EEDC88A3371}"/>
              </a:ext>
            </a:extLst>
          </p:cNvPr>
          <p:cNvSpPr txBox="1"/>
          <p:nvPr/>
        </p:nvSpPr>
        <p:spPr>
          <a:xfrm>
            <a:off x="664030" y="961350"/>
            <a:ext cx="11103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Read the sentences with the rhythm noted in Task a. to a partner.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4E2E73E-727B-434B-8FF0-7FA3948F5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138" y="1514475"/>
            <a:ext cx="5724525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11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Nhóm 6">
            <a:extLst>
              <a:ext uri="{FF2B5EF4-FFF2-40B4-BE49-F238E27FC236}">
                <a16:creationId xmlns:a16="http://schemas.microsoft.com/office/drawing/2014/main" id="{8D5C6377-CC5C-4E67-A5CA-6EEA27FC8990}"/>
              </a:ext>
            </a:extLst>
          </p:cNvPr>
          <p:cNvGrpSpPr/>
          <p:nvPr/>
        </p:nvGrpSpPr>
        <p:grpSpPr>
          <a:xfrm>
            <a:off x="1632858" y="227737"/>
            <a:ext cx="5845628" cy="6281922"/>
            <a:chOff x="1393372" y="250372"/>
            <a:chExt cx="6172199" cy="6410819"/>
          </a:xfrm>
        </p:grpSpPr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D89225F9-7692-4897-B8B8-8C6B81717C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" r="-1328" b="37426"/>
            <a:stretch/>
          </p:blipFill>
          <p:spPr>
            <a:xfrm>
              <a:off x="1393372" y="250372"/>
              <a:ext cx="6172199" cy="4072310"/>
            </a:xfrm>
            <a:prstGeom prst="rect">
              <a:avLst/>
            </a:prstGeom>
          </p:spPr>
        </p:pic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AED6898B-89E4-4274-878E-FEE5283D10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0615"/>
            <a:stretch/>
          </p:blipFill>
          <p:spPr>
            <a:xfrm>
              <a:off x="1411062" y="4245429"/>
              <a:ext cx="6056539" cy="2415762"/>
            </a:xfrm>
            <a:prstGeom prst="rect">
              <a:avLst/>
            </a:prstGeom>
          </p:spPr>
        </p:pic>
      </p:grp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5399A64-1323-4D5F-B968-ADB554DF69D8}"/>
              </a:ext>
            </a:extLst>
          </p:cNvPr>
          <p:cNvSpPr txBox="1"/>
          <p:nvPr/>
        </p:nvSpPr>
        <p:spPr>
          <a:xfrm>
            <a:off x="7522030" y="2177532"/>
            <a:ext cx="4452256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i="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 Now, role-play the conversations in front of the class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762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5707A6F-2E9D-468E-A5C1-22EBD42D9628}"/>
              </a:ext>
            </a:extLst>
          </p:cNvPr>
          <p:cNvSpPr txBox="1"/>
          <p:nvPr/>
        </p:nvSpPr>
        <p:spPr>
          <a:xfrm>
            <a:off x="1186543" y="740620"/>
            <a:ext cx="97644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Make two more conversations using the following ideas.</a:t>
            </a: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0618A3C3-9F0C-42F3-B670-BEE054376B97}"/>
              </a:ext>
            </a:extLst>
          </p:cNvPr>
          <p:cNvSpPr/>
          <p:nvPr/>
        </p:nvSpPr>
        <p:spPr>
          <a:xfrm>
            <a:off x="487750" y="1616353"/>
            <a:ext cx="5648632" cy="3813373"/>
          </a:xfrm>
          <a:prstGeom prst="roundRect">
            <a:avLst>
              <a:gd name="adj" fmla="val 8674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pharmacy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next to the convenience store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bus stop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front of the embassy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art gallery 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4141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It's next to the embassy</a:t>
            </a:r>
            <a:endParaRPr lang="en-V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748C998E-3D71-4083-B8A7-73340AD5FCAC}"/>
              </a:ext>
            </a:extLst>
          </p:cNvPr>
          <p:cNvSpPr/>
          <p:nvPr/>
        </p:nvSpPr>
        <p:spPr>
          <a:xfrm>
            <a:off x="6262449" y="1561923"/>
            <a:ext cx="5648632" cy="3813373"/>
          </a:xfrm>
          <a:prstGeom prst="roundRect">
            <a:avLst>
              <a:gd name="adj" fmla="val 6676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 gallery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convenience store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opposite the pharmacy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behind the restaurant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Embassy of Vietnam 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It's near the art gallery</a:t>
            </a:r>
          </a:p>
        </p:txBody>
      </p:sp>
    </p:spTree>
    <p:extLst>
      <p:ext uri="{BB962C8B-B14F-4D97-AF65-F5344CB8AC3E}">
        <p14:creationId xmlns:p14="http://schemas.microsoft.com/office/powerpoint/2010/main" val="280469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586EAD2-F580-4E39-A5A0-D91928041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8632" y="1088571"/>
            <a:ext cx="5947682" cy="503421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C8973FC-EB4A-4E05-927E-6319010A7B9A}"/>
              </a:ext>
            </a:extLst>
          </p:cNvPr>
          <p:cNvSpPr txBox="1"/>
          <p:nvPr/>
        </p:nvSpPr>
        <p:spPr>
          <a:xfrm>
            <a:off x="489856" y="2028150"/>
            <a:ext cx="511628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An: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Where is the Embassy of Vietnam?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James: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It's next to the art gallery.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03B8E08-2733-4E6E-A5A0-5372900E19AB}"/>
              </a:ext>
            </a:extLst>
          </p:cNvPr>
          <p:cNvSpPr txBox="1"/>
          <p:nvPr/>
        </p:nvSpPr>
        <p:spPr>
          <a:xfrm>
            <a:off x="1142999" y="490249"/>
            <a:ext cx="82840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Make two more conversations using the following ideas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3791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C8973FC-EB4A-4E05-927E-6319010A7B9A}"/>
              </a:ext>
            </a:extLst>
          </p:cNvPr>
          <p:cNvSpPr txBox="1"/>
          <p:nvPr/>
        </p:nvSpPr>
        <p:spPr>
          <a:xfrm>
            <a:off x="489856" y="2028150"/>
            <a:ext cx="511628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An: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Where is the Embassy of Vietnam?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James: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It's next to the art gallery.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03B8E08-2733-4E6E-A5A0-5372900E19AB}"/>
              </a:ext>
            </a:extLst>
          </p:cNvPr>
          <p:cNvSpPr txBox="1"/>
          <p:nvPr/>
        </p:nvSpPr>
        <p:spPr>
          <a:xfrm>
            <a:off x="1142999" y="490249"/>
            <a:ext cx="82840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Make two more conversations using the following ideas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5779AC08-F2B1-4E77-84E2-E0E0762B9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267" y="1006928"/>
            <a:ext cx="5284334" cy="534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7515"/>
      </p:ext>
    </p:extLst>
  </p:cSld>
  <p:clrMapOvr>
    <a:masterClrMapping/>
  </p:clrMapOvr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642</Words>
  <Application>Microsoft Office PowerPoint</Application>
  <PresentationFormat>Màn hình rộng</PresentationFormat>
  <Paragraphs>81</Paragraphs>
  <Slides>21</Slides>
  <Notes>1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Constantia</vt:lpstr>
      <vt:lpstr>Contastia</vt:lpstr>
      <vt:lpstr>HL Brush 1BK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user822</cp:lastModifiedBy>
  <cp:revision>28</cp:revision>
  <dcterms:created xsi:type="dcterms:W3CDTF">2024-06-03T01:45:19Z</dcterms:created>
  <dcterms:modified xsi:type="dcterms:W3CDTF">2024-07-31T01:40:33Z</dcterms:modified>
</cp:coreProperties>
</file>