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420" r:id="rId3"/>
    <p:sldId id="963" r:id="rId4"/>
    <p:sldId id="350" r:id="rId5"/>
    <p:sldId id="964" r:id="rId6"/>
    <p:sldId id="965" r:id="rId7"/>
    <p:sldId id="966" r:id="rId8"/>
    <p:sldId id="967" r:id="rId9"/>
    <p:sldId id="968" r:id="rId10"/>
    <p:sldId id="952" r:id="rId11"/>
    <p:sldId id="969" r:id="rId12"/>
    <p:sldId id="970" r:id="rId13"/>
    <p:sldId id="971" r:id="rId14"/>
    <p:sldId id="972" r:id="rId15"/>
    <p:sldId id="973" r:id="rId16"/>
    <p:sldId id="274" r:id="rId17"/>
    <p:sldId id="961" r:id="rId18"/>
    <p:sldId id="96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89" d="100"/>
          <a:sy n="89" d="100"/>
        </p:scale>
        <p:origin x="1158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5715FB-E5F2-46E5-9AD3-F733E8A45552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D7CBD-12F0-4002-924F-8A759440F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58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EDC8F-66D3-4616-9B06-B802E294DE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D8F2F62-4CF9-42D3-9007-64AD2CA48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A6584B1-3F93-42B4-B92E-3EB446E62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B67BB4-7747-477B-BF6F-8C4203B81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A60C97A-0ACC-4A79-8E90-2CF673EAB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8633DE7-215E-4105-B69E-93840B37B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814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06147E-8261-41ED-AE3B-2A5DFE5C8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3C9CA36-5B96-48B5-B162-6D61EDC875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AB62F18-9576-4B44-B5CE-F1E011FC3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5A70240-FA95-4802-8700-AF8E8BA08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563384C-568B-4717-BF5D-C3E05823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374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50ADE58-1457-4286-A6EC-898DA1334F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CD57303-1595-4AB8-A0C7-77838E1135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D1FD089-CD3F-4CF0-B822-F6B01BF9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BCFF909-8849-414B-815A-D109F1EF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7A33FB4-21F2-4C96-81B2-15C408462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36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394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A4CE29C-E90A-401F-8FE6-40F637EB7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2EB736B-DEF2-4541-B410-95F8E96A4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5A8364-DCB3-47D1-B609-E95B1F43C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447BB-5628-4AEA-AE18-0EDAE7FBE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DABC409-5382-4CD5-93FB-4DD9282EB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55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8780415-FFE5-47A8-B89F-8697DC344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1A018F5-FB2C-491E-BCBD-D1B117619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92EC76A-604E-4DDE-B028-46D577AAD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81FFB46-B1C5-4EF1-B0E9-EBF6FC501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DF9BAA-9704-4733-BE2D-3E389D380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38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9F2D52-2B36-4525-954B-8EABEEBC6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F0C7142-BD5C-4430-98DB-D2F98594A4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417B310-1318-4131-995C-EB421A23DB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231CAE3-B821-4F0A-977D-2A8AA0834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7514BD-7091-4B34-8186-A7EC7BFCF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492EFE-189C-4849-B46D-59FF0CD11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67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195E59E-513E-471A-A5D6-D2BCCE80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C4C9FE8-0EE4-436C-BA43-034E0898B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64BF840-1E31-4A06-99FE-4E54216B1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0E957211-B9B5-4B09-92EE-79798B767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28156B6-15EC-4EF0-8FC4-2EF0ED5878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387357D-FC03-48A4-9FFB-92D941384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2A7DCA-2129-484E-8F5B-6399AE8B2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7F0962C-1CE1-4FFE-87B2-83CC80047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35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B37FF4-118C-4A64-AEB7-3D4A82D92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12C2BA0-22F5-40FC-A72A-B385B4BDA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7F7E8787-868E-4940-8929-5FBA35DD3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107D6D8-6DA0-49E5-AC73-E64A0C7BC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85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94E64A1-B2C6-4384-911A-703E90E63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DC10223-B775-418B-AA5C-B579807B6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54E0A30-8E2A-4F97-922F-B87B451D0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8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87C5140-F9F5-40EC-9967-CB3B4A526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74B0C7-4122-49ED-8F2E-ADC921772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8D6CF2C-FD1F-495D-9531-6B2887104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DD325EB-EE3D-4A59-B9A0-DF0EA9F91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F37649B-A5A7-4DAD-B70D-1623BC385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3E33F9E-746F-4792-ABEC-40F8AB4B3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37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C38EFE8-BE33-4B27-BDB5-6829F115F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3BA27E06-0803-47E3-9A33-498FD3BD3D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B18A800-67BE-4ED9-8630-15472007C7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C4563A1-F62E-4AA7-B812-EECA0715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2E6599A-AC19-49EC-93A6-433F6890B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9FC2084-000F-4883-A63B-863983579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49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4760C981-7EB6-4DE5-A4C9-1013F507F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CDBA164-888E-400C-9C1F-110E1D605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E6100D8-BDCA-40DB-A2A0-FBCF924667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A41D0-D564-4C57-8A83-E7CABC7217A3}" type="datetimeFigureOut">
              <a:rPr lang="en-US" smtClean="0"/>
              <a:t>13/12/2024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25BBEEA-B838-4B09-820B-D4C5594A68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9EB8E8-8DDB-4B8F-AD05-80EBE7813E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883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wordwall.net/resource/76046558/smw-unit4-lesson-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549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738D4E-6705-3B8B-B21D-AE2457F92BE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35" y="951800"/>
            <a:ext cx="9989163" cy="56525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C2A2BD-E95D-855E-547F-FE379811F594}"/>
              </a:ext>
            </a:extLst>
          </p:cNvPr>
          <p:cNvSpPr txBox="1"/>
          <p:nvPr/>
        </p:nvSpPr>
        <p:spPr>
          <a:xfrm>
            <a:off x="10687251" y="1822494"/>
            <a:ext cx="12573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3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</a:t>
            </a:r>
          </a:p>
          <a:p>
            <a:r>
              <a:rPr lang="en-VN" sz="3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</a:t>
            </a:r>
          </a:p>
          <a:p>
            <a:r>
              <a:rPr lang="en-VN" sz="3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f</a:t>
            </a:r>
          </a:p>
          <a:p>
            <a:r>
              <a:rPr lang="en-VN" sz="3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e</a:t>
            </a:r>
          </a:p>
          <a:p>
            <a:r>
              <a:rPr lang="en-VN" sz="3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a</a:t>
            </a:r>
          </a:p>
          <a:p>
            <a:r>
              <a:rPr lang="en-VN" sz="3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b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C679F3C-ECDF-B4BE-0995-5506764BA74E}"/>
              </a:ext>
            </a:extLst>
          </p:cNvPr>
          <p:cNvCxnSpPr/>
          <p:nvPr/>
        </p:nvCxnSpPr>
        <p:spPr>
          <a:xfrm>
            <a:off x="4803616" y="2324603"/>
            <a:ext cx="1660246" cy="185057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1BDB20-E045-E1FD-6A72-291B241960D4}"/>
              </a:ext>
            </a:extLst>
          </p:cNvPr>
          <p:cNvCxnSpPr>
            <a:cxnSpLocks/>
          </p:cNvCxnSpPr>
          <p:nvPr/>
        </p:nvCxnSpPr>
        <p:spPr>
          <a:xfrm>
            <a:off x="4803616" y="3363310"/>
            <a:ext cx="1660246" cy="2702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E6CDE3-E2FE-39E3-E039-AC81D6B68052}"/>
              </a:ext>
            </a:extLst>
          </p:cNvPr>
          <p:cNvCxnSpPr>
            <a:cxnSpLocks/>
          </p:cNvCxnSpPr>
          <p:nvPr/>
        </p:nvCxnSpPr>
        <p:spPr>
          <a:xfrm>
            <a:off x="4806742" y="4248940"/>
            <a:ext cx="1459567" cy="9881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9177495-85F9-67BA-9F12-8320C1CFCECA}"/>
              </a:ext>
            </a:extLst>
          </p:cNvPr>
          <p:cNvCxnSpPr>
            <a:cxnSpLocks/>
          </p:cNvCxnSpPr>
          <p:nvPr/>
        </p:nvCxnSpPr>
        <p:spPr>
          <a:xfrm flipV="1">
            <a:off x="4897869" y="1387245"/>
            <a:ext cx="1692117" cy="37407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30B8AE7-114E-C3B0-122C-BA2F6BD73849}"/>
              </a:ext>
            </a:extLst>
          </p:cNvPr>
          <p:cNvCxnSpPr>
            <a:cxnSpLocks/>
          </p:cNvCxnSpPr>
          <p:nvPr/>
        </p:nvCxnSpPr>
        <p:spPr>
          <a:xfrm flipV="1">
            <a:off x="4803616" y="2480441"/>
            <a:ext cx="1660246" cy="35849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18C7D54-F753-47CB-9428-181F5390EFAE}"/>
              </a:ext>
            </a:extLst>
          </p:cNvPr>
          <p:cNvSpPr txBox="1"/>
          <p:nvPr/>
        </p:nvSpPr>
        <p:spPr>
          <a:xfrm>
            <a:off x="2939143" y="29430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the questions to the responses.</a:t>
            </a:r>
          </a:p>
        </p:txBody>
      </p:sp>
    </p:spTree>
    <p:extLst>
      <p:ext uri="{BB962C8B-B14F-4D97-AF65-F5344CB8AC3E}">
        <p14:creationId xmlns:p14="http://schemas.microsoft.com/office/powerpoint/2010/main" val="228684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9B1CBC5-A84D-4E2B-81BF-DAF2E0EC96B2}"/>
              </a:ext>
            </a:extLst>
          </p:cNvPr>
          <p:cNvSpPr txBox="1"/>
          <p:nvPr/>
        </p:nvSpPr>
        <p:spPr>
          <a:xfrm>
            <a:off x="1328056" y="819835"/>
            <a:ext cx="101019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In pairs: Ask and answer questions about things in your town or city using could with wh-words.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BF8BC47-EA0E-406D-AD8D-DACFC9B66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" y="1840924"/>
            <a:ext cx="8147672" cy="283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0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E420191B-767A-41AC-BE31-D6BB057FB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970" y="2160455"/>
            <a:ext cx="5987143" cy="293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lphaUcPeriod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Could you tell me where the nearest pharmacy is?</a:t>
            </a:r>
          </a:p>
          <a:p>
            <a:pPr marR="0" lvl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B. :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nearest pharmacy is on Main Street, next to the bank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EB0C3F3-70A8-4885-902B-CE0CCE5DE352}"/>
              </a:ext>
            </a:extLst>
          </p:cNvPr>
          <p:cNvSpPr txBox="1"/>
          <p:nvPr/>
        </p:nvSpPr>
        <p:spPr>
          <a:xfrm>
            <a:off x="1436913" y="645664"/>
            <a:ext cx="101019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In pairs: Ask and answer questions about things in your town or city using could with wh-words.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12EF6462-09C7-4C13-B7E5-A19AF69BC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119" y="1382483"/>
            <a:ext cx="5154881" cy="518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2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9A9E0E0-889D-4622-84D2-43A87E747452}"/>
              </a:ext>
            </a:extLst>
          </p:cNvPr>
          <p:cNvSpPr txBox="1"/>
          <p:nvPr/>
        </p:nvSpPr>
        <p:spPr>
          <a:xfrm>
            <a:off x="359227" y="1762036"/>
            <a:ext cx="5943601" cy="2932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Could you tell me where the nicest café in town is?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The nicest café in town is Cozy Corner Café on Willow Street.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24107B9-EF9D-4B5C-BF3E-8B9A85BDF040}"/>
              </a:ext>
            </a:extLst>
          </p:cNvPr>
          <p:cNvSpPr txBox="1"/>
          <p:nvPr/>
        </p:nvSpPr>
        <p:spPr>
          <a:xfrm>
            <a:off x="1295398" y="547692"/>
            <a:ext cx="101019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In pairs: Ask and answer questions about things in your town or city using could with wh-words.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FB1D9FFD-8E2E-4810-BD0F-E3DCA602D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547" y="1219201"/>
            <a:ext cx="5171994" cy="535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32F48EC-43CC-4C9F-9F1C-14497D9FB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2829" y="1030742"/>
            <a:ext cx="5522459" cy="5522459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DAC44D8-6F2D-4A19-B5F2-70524D999B47}"/>
              </a:ext>
            </a:extLst>
          </p:cNvPr>
          <p:cNvSpPr txBox="1"/>
          <p:nvPr/>
        </p:nvSpPr>
        <p:spPr>
          <a:xfrm>
            <a:off x="1730828" y="210236"/>
            <a:ext cx="85561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In pairs: Ask and answer questions about things in your town or city using could with wh-words.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B9A3AC7-FB67-4E68-B815-05113564A8F4}"/>
              </a:ext>
            </a:extLst>
          </p:cNvPr>
          <p:cNvSpPr txBox="1"/>
          <p:nvPr/>
        </p:nvSpPr>
        <p:spPr>
          <a:xfrm>
            <a:off x="761999" y="2140021"/>
            <a:ext cx="570411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A: Could you tell me where I can get the best pizza in town?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B: The best pizza in town is at Mario's Pizzeria on Oak Street. </a:t>
            </a:r>
          </a:p>
        </p:txBody>
      </p:sp>
    </p:spTree>
    <p:extLst>
      <p:ext uri="{BB962C8B-B14F-4D97-AF65-F5344CB8AC3E}">
        <p14:creationId xmlns:p14="http://schemas.microsoft.com/office/powerpoint/2010/main" val="216854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35502A51-2DFF-4FDE-A070-A353AFC26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153" y="1056595"/>
            <a:ext cx="8925039" cy="3983492"/>
          </a:xfrm>
          <a:prstGeom prst="rect">
            <a:avLst/>
          </a:prstGeom>
        </p:spPr>
      </p:pic>
      <p:sp>
        <p:nvSpPr>
          <p:cNvPr id="9" name="Freeform 2">
            <a:extLst>
              <a:ext uri="{FF2B5EF4-FFF2-40B4-BE49-F238E27FC236}">
                <a16:creationId xmlns:a16="http://schemas.microsoft.com/office/drawing/2014/main" id="{B4083FE7-C4DD-49C6-B66A-F6A570BB67D8}"/>
              </a:ext>
            </a:extLst>
          </p:cNvPr>
          <p:cNvSpPr/>
          <p:nvPr/>
        </p:nvSpPr>
        <p:spPr>
          <a:xfrm rot="4238378">
            <a:off x="1635130" y="2790654"/>
            <a:ext cx="889537" cy="1172942"/>
          </a:xfrm>
          <a:custGeom>
            <a:avLst/>
            <a:gdLst/>
            <a:ahLst/>
            <a:cxnLst/>
            <a:rect l="l" t="t" r="r" b="b"/>
            <a:pathLst>
              <a:path w="3404997" h="4114800">
                <a:moveTo>
                  <a:pt x="0" y="0"/>
                </a:moveTo>
                <a:lnTo>
                  <a:pt x="3404997" y="0"/>
                </a:lnTo>
                <a:lnTo>
                  <a:pt x="3404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0B56718-13F7-40ED-B451-85DF777FC791}"/>
              </a:ext>
            </a:extLst>
          </p:cNvPr>
          <p:cNvSpPr txBox="1"/>
          <p:nvPr/>
        </p:nvSpPr>
        <p:spPr>
          <a:xfrm>
            <a:off x="4886998" y="475174"/>
            <a:ext cx="4457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ONLINE GAME </a:t>
            </a:r>
            <a:endParaRPr lang="en-US" sz="4000" dirty="0">
              <a:latin typeface=".VnBlack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01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1949" y="1257464"/>
            <a:ext cx="11163301" cy="5017263"/>
            <a:chOff x="70954" y="91439"/>
            <a:chExt cx="12137736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70954" y="126656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43075" y="1014239"/>
            <a:ext cx="105852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6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4</a:t>
            </a:r>
            <a:endParaRPr lang="en-US" sz="36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914446"/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TOURISM</a:t>
            </a:r>
          </a:p>
          <a:p>
            <a:pPr defTabSz="914446"/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Lesson 5:Grammar</a:t>
            </a:r>
            <a:endParaRPr lang="en-US" sz="28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defTabSz="914446"/>
            <a:endParaRPr lang="en-US" sz="36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AB606CD-D414-4AED-8110-41B39374CE1C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   Ms Phương </a:t>
            </a:r>
          </a:p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Zalo: 0966765064</a:t>
            </a: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id="{615F507B-9B63-40E6-BA94-A41DD6D81E7C}"/>
              </a:ext>
            </a:extLst>
          </p:cNvPr>
          <p:cNvSpPr/>
          <p:nvPr/>
        </p:nvSpPr>
        <p:spPr>
          <a:xfrm>
            <a:off x="3759200" y="301622"/>
            <a:ext cx="4673600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  <a:endParaRPr lang="en-US" sz="5334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FF762F97-D5C9-4B45-BBE4-CA74A723E70C}"/>
              </a:ext>
            </a:extLst>
          </p:cNvPr>
          <p:cNvSpPr txBox="1"/>
          <p:nvPr/>
        </p:nvSpPr>
        <p:spPr>
          <a:xfrm>
            <a:off x="1713215" y="2465038"/>
            <a:ext cx="838628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Grammar: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 and use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wh-words before to-infinitives</a:t>
            </a:r>
            <a:endParaRPr lang="en-US" sz="2800" b="1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Speaking: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Make conversations about things in your town or city.</a:t>
            </a:r>
          </a:p>
          <a:p>
            <a:endParaRPr lang="en-US" sz="2800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4E5D467-2F35-4016-8F63-C608677BE422}"/>
              </a:ext>
            </a:extLst>
          </p:cNvPr>
          <p:cNvSpPr txBox="1"/>
          <p:nvPr/>
        </p:nvSpPr>
        <p:spPr>
          <a:xfrm>
            <a:off x="228598" y="1952831"/>
            <a:ext cx="8501743" cy="2701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Review Could and wh-words before to-infinitives.</a:t>
            </a:r>
          </a:p>
          <a:p>
            <a:pPr>
              <a:lnSpc>
                <a:spcPct val="25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Prepare for the next lesson (Pronunciation &amp; Speaking - pages 40 &amp; 41 - SB)</a:t>
            </a: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B2B88768-2FCB-4FB0-9AC1-47CA7DCDB0DE}"/>
              </a:ext>
            </a:extLst>
          </p:cNvPr>
          <p:cNvSpPr/>
          <p:nvPr/>
        </p:nvSpPr>
        <p:spPr>
          <a:xfrm>
            <a:off x="1816064" y="331126"/>
            <a:ext cx="4391025" cy="100965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325724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28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24AC859-032F-484D-846E-86223263AB87}"/>
              </a:ext>
            </a:extLst>
          </p:cNvPr>
          <p:cNvSpPr txBox="1"/>
          <p:nvPr/>
        </p:nvSpPr>
        <p:spPr>
          <a:xfrm>
            <a:off x="1796694" y="529816"/>
            <a:ext cx="807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Click the circle and guess the words.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9F05808E-C2CB-472D-8F03-1B7E69916FFA}"/>
              </a:ext>
            </a:extLst>
          </p:cNvPr>
          <p:cNvSpPr/>
          <p:nvPr/>
        </p:nvSpPr>
        <p:spPr>
          <a:xfrm rot="4238378">
            <a:off x="4454530" y="3389368"/>
            <a:ext cx="889537" cy="1172942"/>
          </a:xfrm>
          <a:custGeom>
            <a:avLst/>
            <a:gdLst/>
            <a:ahLst/>
            <a:cxnLst/>
            <a:rect l="l" t="t" r="r" b="b"/>
            <a:pathLst>
              <a:path w="3404997" h="4114800">
                <a:moveTo>
                  <a:pt x="0" y="0"/>
                </a:moveTo>
                <a:lnTo>
                  <a:pt x="3404997" y="0"/>
                </a:lnTo>
                <a:lnTo>
                  <a:pt x="3404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79C09DD-6A3B-4CC3-BFFB-AFC8DABFF92A}"/>
              </a:ext>
            </a:extLst>
          </p:cNvPr>
          <p:cNvSpPr txBox="1"/>
          <p:nvPr/>
        </p:nvSpPr>
        <p:spPr>
          <a:xfrm>
            <a:off x="478284" y="2968002"/>
            <a:ext cx="4457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ONLINE GAME </a:t>
            </a:r>
            <a:endParaRPr lang="en-US" sz="4000" dirty="0">
              <a:latin typeface=".VnBlack" panose="020B7200000000000000" pitchFamily="34" charset="0"/>
            </a:endParaRPr>
          </a:p>
        </p:txBody>
      </p:sp>
      <p:pic>
        <p:nvPicPr>
          <p:cNvPr id="3" name="Hình ảnh 2">
            <a:hlinkClick r:id="rId4"/>
            <a:extLst>
              <a:ext uri="{FF2B5EF4-FFF2-40B4-BE49-F238E27FC236}">
                <a16:creationId xmlns:a16="http://schemas.microsoft.com/office/drawing/2014/main" id="{78514A8D-7B59-4BD5-A67A-D72D2B92B7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07" t="6825" r="8930" b="10794"/>
          <a:stretch/>
        </p:blipFill>
        <p:spPr>
          <a:xfrm>
            <a:off x="5720999" y="1621971"/>
            <a:ext cx="6242402" cy="34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34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sking for Directions  Everyday English Dialogues">
            <a:hlinkClick r:id="" action="ppaction://media"/>
            <a:extLst>
              <a:ext uri="{FF2B5EF4-FFF2-40B4-BE49-F238E27FC236}">
                <a16:creationId xmlns:a16="http://schemas.microsoft.com/office/drawing/2014/main" id="{3518792F-DD68-4631-A0D7-F6B80BDD6E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8078" y="991507"/>
            <a:ext cx="9793466" cy="5508825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9106C24-4CB4-4460-866F-C3BCE0836676}"/>
              </a:ext>
            </a:extLst>
          </p:cNvPr>
          <p:cNvSpPr txBox="1"/>
          <p:nvPr/>
        </p:nvSpPr>
        <p:spPr>
          <a:xfrm>
            <a:off x="1665515" y="544286"/>
            <a:ext cx="8697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the vide and look at the way the boy is asking for direction. </a:t>
            </a:r>
          </a:p>
        </p:txBody>
      </p:sp>
    </p:spTree>
    <p:extLst>
      <p:ext uri="{BB962C8B-B14F-4D97-AF65-F5344CB8AC3E}">
        <p14:creationId xmlns:p14="http://schemas.microsoft.com/office/powerpoint/2010/main" val="279605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5E7BDB61-19B7-4AD5-B146-9FD8B111E43A}"/>
              </a:ext>
            </a:extLst>
          </p:cNvPr>
          <p:cNvGrpSpPr/>
          <p:nvPr/>
        </p:nvGrpSpPr>
        <p:grpSpPr>
          <a:xfrm>
            <a:off x="2946401" y="3078379"/>
            <a:ext cx="4426061" cy="1350967"/>
            <a:chOff x="10323031" y="4103959"/>
            <a:chExt cx="6639091" cy="2026451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25BE5647-B151-41B4-B8D5-60CC4AA9FC5B}"/>
                </a:ext>
              </a:extLst>
            </p:cNvPr>
            <p:cNvGrpSpPr/>
            <p:nvPr/>
          </p:nvGrpSpPr>
          <p:grpSpPr>
            <a:xfrm>
              <a:off x="10323031" y="4103959"/>
              <a:ext cx="6639091" cy="2026451"/>
              <a:chOff x="10323031" y="4103959"/>
              <a:chExt cx="6639091" cy="2026451"/>
            </a:xfrm>
          </p:grpSpPr>
          <p:pic>
            <p:nvPicPr>
              <p:cNvPr id="5" name="Picture 9">
                <a:extLst>
                  <a:ext uri="{FF2B5EF4-FFF2-40B4-BE49-F238E27FC236}">
                    <a16:creationId xmlns:a16="http://schemas.microsoft.com/office/drawing/2014/main" id="{22CC5540-88DF-4A9E-81EE-669110F32A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0323031" y="4103959"/>
                <a:ext cx="6487274" cy="2026451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D871C71-D0E2-4614-8FEF-8B704EC16BBC}"/>
                  </a:ext>
                </a:extLst>
              </p:cNvPr>
              <p:cNvSpPr txBox="1"/>
              <p:nvPr/>
            </p:nvSpPr>
            <p:spPr>
              <a:xfrm>
                <a:off x="12329160" y="4678602"/>
                <a:ext cx="4632962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2">
                        <a:lumMod val="10000"/>
                      </a:schemeClr>
                    </a:solidFill>
                    <a:effectLst>
                      <a:glow rad="228600">
                        <a:schemeClr val="accent4">
                          <a:satMod val="175000"/>
                          <a:alpha val="40000"/>
                        </a:schemeClr>
                      </a:glow>
                    </a:effectLst>
                  </a:rPr>
                  <a:t>GRAMMAR</a:t>
                </a:r>
              </a:p>
            </p:txBody>
          </p:sp>
        </p:grpSp>
        <p:pic>
          <p:nvPicPr>
            <p:cNvPr id="10" name="Picture 22">
              <a:extLst>
                <a:ext uri="{FF2B5EF4-FFF2-40B4-BE49-F238E27FC236}">
                  <a16:creationId xmlns:a16="http://schemas.microsoft.com/office/drawing/2014/main" id="{5A31222E-4D40-4E71-86A5-DA87115E3C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30662" t="37395" r="-16918" b="5565"/>
            <a:stretch/>
          </p:blipFill>
          <p:spPr>
            <a:xfrm>
              <a:off x="10688476" y="4470795"/>
              <a:ext cx="1640684" cy="1084968"/>
            </a:xfrm>
            <a:prstGeom prst="rect">
              <a:avLst/>
            </a:prstGeom>
          </p:spPr>
        </p:pic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5A90638C-AB72-435F-A9D7-21C579BEE173}"/>
              </a:ext>
            </a:extLst>
          </p:cNvPr>
          <p:cNvGrpSpPr/>
          <p:nvPr/>
        </p:nvGrpSpPr>
        <p:grpSpPr>
          <a:xfrm>
            <a:off x="2495659" y="1196469"/>
            <a:ext cx="5435599" cy="1114075"/>
            <a:chOff x="1219201" y="4081987"/>
            <a:chExt cx="8153399" cy="167111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9A39091-969E-4373-B714-8F44BDED342F}"/>
                </a:ext>
              </a:extLst>
            </p:cNvPr>
            <p:cNvSpPr/>
            <p:nvPr/>
          </p:nvSpPr>
          <p:spPr>
            <a:xfrm>
              <a:off x="1219201" y="4103959"/>
              <a:ext cx="8153399" cy="1649141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t">
              <a:normAutofit fontScale="25000" lnSpcReduction="20000"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endPara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endParaRPr>
            </a:p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5400" b="1" dirty="0">
                  <a:solidFill>
                    <a:schemeClr val="tx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+mj-lt"/>
                  <a:ea typeface="+mj-ea"/>
                  <a:cs typeface="+mj-cs"/>
                </a:rPr>
                <a:t>   </a:t>
              </a:r>
              <a:r>
                <a:rPr lang="en-US" sz="23468" b="1" dirty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+mj-lt"/>
                  <a:ea typeface="+mj-ea"/>
                  <a:cs typeface="+mj-cs"/>
                </a:rPr>
                <a:t>LESSON 5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5400" b="1" dirty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+mj-lt"/>
                  <a:ea typeface="+mj-ea"/>
                  <a:cs typeface="+mj-cs"/>
                </a:rPr>
                <a:t> </a:t>
              </a:r>
            </a:p>
          </p:txBody>
        </p:sp>
        <p:pic>
          <p:nvPicPr>
            <p:cNvPr id="11" name="Picture 17">
              <a:extLst>
                <a:ext uri="{FF2B5EF4-FFF2-40B4-BE49-F238E27FC236}">
                  <a16:creationId xmlns:a16="http://schemas.microsoft.com/office/drawing/2014/main" id="{6408DC38-B82B-4542-8AE0-C6966B827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3367685">
              <a:off x="5445144" y="4081987"/>
              <a:ext cx="3793496" cy="1193226"/>
            </a:xfrm>
            <a:prstGeom prst="rect">
              <a:avLst/>
            </a:prstGeom>
          </p:spPr>
        </p:pic>
      </p:grp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31D914D9-FF16-4A26-A948-F977270408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34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20E274E5-F820-4AA4-AEBA-BC466161B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593" y="732810"/>
            <a:ext cx="7219693" cy="1260805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414D0AAE-C4EF-4738-92F1-99BDFEBCB96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096" y="84866"/>
            <a:ext cx="2627855" cy="731564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6706AE3F-9E48-4266-8160-603AB0844EA7}"/>
              </a:ext>
            </a:extLst>
          </p:cNvPr>
          <p:cNvSpPr/>
          <p:nvPr/>
        </p:nvSpPr>
        <p:spPr>
          <a:xfrm>
            <a:off x="254389" y="2120997"/>
            <a:ext cx="11752553" cy="41614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We can use </a:t>
            </a:r>
            <a:r>
              <a:rPr lang="en-US" sz="3600" b="1" i="1" dirty="0">
                <a:solidFill>
                  <a:srgbClr val="0070C0"/>
                </a:solidFill>
                <a:effectLst/>
              </a:rPr>
              <a:t>could</a:t>
            </a:r>
            <a:r>
              <a:rPr lang="en-US" sz="3600" dirty="0">
                <a:solidFill>
                  <a:srgbClr val="242021"/>
                </a:solidFill>
              </a:rPr>
              <a:t>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to make polite requests. </a:t>
            </a: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We can use it with </a:t>
            </a:r>
            <a:r>
              <a:rPr lang="en-US" sz="3600" b="1" i="1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Wh-words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 and with </a:t>
            </a:r>
            <a:r>
              <a:rPr lang="en-US" sz="3600" b="1" i="1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Wh-words + to-infinitives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 to ask indirect questions.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We use </a:t>
            </a:r>
            <a:r>
              <a:rPr lang="en-US" sz="3600" b="1" i="1" dirty="0">
                <a:solidFill>
                  <a:srgbClr val="0070C0"/>
                </a:solidFill>
              </a:rPr>
              <a:t>tell</a:t>
            </a:r>
            <a:r>
              <a:rPr lang="en-US" sz="3600" dirty="0"/>
              <a:t> for information and </a:t>
            </a:r>
            <a:r>
              <a:rPr lang="en-US" sz="3600" b="1" i="1" dirty="0">
                <a:solidFill>
                  <a:srgbClr val="0070C0"/>
                </a:solidFill>
              </a:rPr>
              <a:t>show</a:t>
            </a:r>
            <a:r>
              <a:rPr lang="en-US" sz="3600" dirty="0"/>
              <a:t> for instructions.</a:t>
            </a:r>
            <a:r>
              <a:rPr lang="en-US" sz="3600" dirty="0">
                <a:solidFill>
                  <a:srgbClr val="242021"/>
                </a:solidFill>
              </a:rPr>
              <a:t>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highlight>
                  <a:srgbClr val="FFFF00"/>
                </a:highlight>
              </a:rPr>
              <a:t>Could + you tell/show me + Wh-word + subject + verb? </a:t>
            </a:r>
          </a:p>
        </p:txBody>
      </p:sp>
    </p:spTree>
    <p:extLst>
      <p:ext uri="{BB962C8B-B14F-4D97-AF65-F5344CB8AC3E}">
        <p14:creationId xmlns:p14="http://schemas.microsoft.com/office/powerpoint/2010/main" val="277451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6E64182-8B7A-45E2-9585-ADF660E30E99}"/>
              </a:ext>
            </a:extLst>
          </p:cNvPr>
          <p:cNvSpPr/>
          <p:nvPr/>
        </p:nvSpPr>
        <p:spPr>
          <a:xfrm>
            <a:off x="254795" y="1314070"/>
            <a:ext cx="11730375" cy="37151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b="1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Could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you </a:t>
            </a:r>
            <a:r>
              <a:rPr lang="en-US" sz="3200" b="1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tell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me </a:t>
            </a:r>
            <a:r>
              <a:rPr lang="en-US" sz="3200" b="1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the mall opens?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b="1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Could</a:t>
            </a:r>
            <a:r>
              <a:rPr lang="en-US" sz="32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US" sz="3200" b="1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show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me </a:t>
            </a:r>
            <a:r>
              <a:rPr lang="en-US" sz="3200" b="1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US" sz="32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room I'm staying in?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b="1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Could</a:t>
            </a:r>
            <a:r>
              <a:rPr lang="en-US" sz="32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US" sz="3200" b="1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tell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me </a:t>
            </a:r>
            <a:r>
              <a:rPr lang="en-US" sz="3200" b="1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the manager is?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b="1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Could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you </a:t>
            </a:r>
            <a:r>
              <a:rPr lang="en-US" sz="3200" b="1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show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me </a:t>
            </a:r>
            <a:r>
              <a:rPr lang="en-US" sz="3200" b="1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the swimming pool is?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b="1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Could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you </a:t>
            </a:r>
            <a:r>
              <a:rPr lang="en-US" sz="3200" b="1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tell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me </a:t>
            </a:r>
            <a:r>
              <a:rPr lang="en-US" sz="3200" b="1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how much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train costs?</a:t>
            </a:r>
          </a:p>
        </p:txBody>
      </p:sp>
    </p:spTree>
    <p:extLst>
      <p:ext uri="{BB962C8B-B14F-4D97-AF65-F5344CB8AC3E}">
        <p14:creationId xmlns:p14="http://schemas.microsoft.com/office/powerpoint/2010/main" val="201217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7101B77-B9F3-4950-A6AD-294D316F30EA}"/>
              </a:ext>
            </a:extLst>
          </p:cNvPr>
          <p:cNvSpPr txBox="1"/>
          <p:nvPr/>
        </p:nvSpPr>
        <p:spPr>
          <a:xfrm>
            <a:off x="598714" y="1015778"/>
            <a:ext cx="113320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Read about could and wh-words before to-infinitives, then fill in the blanks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B4A461E4-A50F-4382-A5AB-6B97E9D27D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7" b="1596"/>
          <a:stretch/>
        </p:blipFill>
        <p:spPr>
          <a:xfrm>
            <a:off x="2353543" y="1405488"/>
            <a:ext cx="5897828" cy="5255316"/>
          </a:xfrm>
          <a:prstGeom prst="rect">
            <a:avLst/>
          </a:prstGeom>
        </p:spPr>
      </p:pic>
      <p:pic>
        <p:nvPicPr>
          <p:cNvPr id="7" name="CD1 TRACK 46">
            <a:hlinkClick r:id="" action="ppaction://media"/>
            <a:extLst>
              <a:ext uri="{FF2B5EF4-FFF2-40B4-BE49-F238E27FC236}">
                <a16:creationId xmlns:a16="http://schemas.microsoft.com/office/drawing/2014/main" id="{FD4FBFD1-F959-4AA3-84FD-E00D44566D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348119" y="1344586"/>
            <a:ext cx="812800" cy="812800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36AC0E19-AFD4-40F0-982F-2F59E3EDCF98}"/>
              </a:ext>
            </a:extLst>
          </p:cNvPr>
          <p:cNvSpPr txBox="1"/>
          <p:nvPr/>
        </p:nvSpPr>
        <p:spPr>
          <a:xfrm>
            <a:off x="2173582" y="5643792"/>
            <a:ext cx="1148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Could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4601D1-FFE8-4FBB-A472-F76001A759A0}"/>
              </a:ext>
            </a:extLst>
          </p:cNvPr>
          <p:cNvSpPr txBox="1"/>
          <p:nvPr/>
        </p:nvSpPr>
        <p:spPr>
          <a:xfrm>
            <a:off x="3865435" y="5622022"/>
            <a:ext cx="2605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show me how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5AD1D7-2C55-4442-9CBB-5F00B13E6DB9}"/>
              </a:ext>
            </a:extLst>
          </p:cNvPr>
          <p:cNvSpPr txBox="1"/>
          <p:nvPr/>
        </p:nvSpPr>
        <p:spPr>
          <a:xfrm>
            <a:off x="2668220" y="5979724"/>
            <a:ext cx="11576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to get</a:t>
            </a:r>
            <a:endParaRPr lang="en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03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3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484B449-6392-4716-93E3-CCF2E95C80B0}"/>
              </a:ext>
            </a:extLst>
          </p:cNvPr>
          <p:cNvSpPr txBox="1"/>
          <p:nvPr/>
        </p:nvSpPr>
        <p:spPr>
          <a:xfrm>
            <a:off x="2808515" y="28342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Write questions using the prompts.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22B97964-1329-42A9-A9FF-3667CBA80A69}"/>
              </a:ext>
            </a:extLst>
          </p:cNvPr>
          <p:cNvSpPr txBox="1"/>
          <p:nvPr/>
        </p:nvSpPr>
        <p:spPr>
          <a:xfrm>
            <a:off x="402772" y="972957"/>
            <a:ext cx="11419114" cy="5110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200" dirty="0">
                <a:solidFill>
                  <a:srgbClr val="14141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Could/tell me/where/get/SIM card?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Could you tell me where to get a SIM card?</a:t>
            </a:r>
            <a:endParaRPr lang="en-US" sz="3200" dirty="0">
              <a:solidFill>
                <a:srgbClr val="14141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14141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Could/tell me/where/nearest/restaurant is?</a:t>
            </a:r>
          </a:p>
          <a:p>
            <a:pPr>
              <a:lnSpc>
                <a:spcPct val="200000"/>
              </a:lnSpc>
            </a:pPr>
            <a:endParaRPr lang="en-US" sz="3200" dirty="0">
              <a:solidFill>
                <a:srgbClr val="14141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solidFill>
                  <a:srgbClr val="14141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Could/show me/how/book/spa?</a:t>
            </a:r>
          </a:p>
          <a:p>
            <a:pPr>
              <a:lnSpc>
                <a:spcPct val="200000"/>
              </a:lnSpc>
            </a:pPr>
            <a:endParaRPr lang="en-US" sz="3200" dirty="0">
              <a:solidFill>
                <a:srgbClr val="14141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388C50C3-6D9B-4D66-8C66-1D24C8F40106}"/>
              </a:ext>
            </a:extLst>
          </p:cNvPr>
          <p:cNvSpPr txBox="1"/>
          <p:nvPr/>
        </p:nvSpPr>
        <p:spPr>
          <a:xfrm>
            <a:off x="495297" y="3452071"/>
            <a:ext cx="97917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 you tell me where the nearest restaurant is?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0A806270-5595-4968-B7BC-E789940B6F0E}"/>
              </a:ext>
            </a:extLst>
          </p:cNvPr>
          <p:cNvSpPr txBox="1"/>
          <p:nvPr/>
        </p:nvSpPr>
        <p:spPr>
          <a:xfrm>
            <a:off x="571498" y="4980553"/>
            <a:ext cx="88011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Could you show me how to book the spa?</a:t>
            </a:r>
          </a:p>
        </p:txBody>
      </p:sp>
    </p:spTree>
    <p:extLst>
      <p:ext uri="{BB962C8B-B14F-4D97-AF65-F5344CB8AC3E}">
        <p14:creationId xmlns:p14="http://schemas.microsoft.com/office/powerpoint/2010/main" val="99510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9FC319C-81B4-4DFF-A851-AE94FBB3823E}"/>
              </a:ext>
            </a:extLst>
          </p:cNvPr>
          <p:cNvSpPr txBox="1"/>
          <p:nvPr/>
        </p:nvSpPr>
        <p:spPr>
          <a:xfrm>
            <a:off x="827314" y="1190541"/>
            <a:ext cx="9862457" cy="35712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200" dirty="0">
                <a:solidFill>
                  <a:srgbClr val="14141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Could/tell me/how much/pay/the tour guide?</a:t>
            </a:r>
          </a:p>
          <a:p>
            <a:pPr>
              <a:lnSpc>
                <a:spcPct val="250000"/>
              </a:lnSpc>
            </a:pPr>
            <a:r>
              <a:rPr lang="en-US" sz="3200" dirty="0">
                <a:solidFill>
                  <a:srgbClr val="14141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 Could/show me/who/ask/about/booking/trip?</a:t>
            </a:r>
          </a:p>
          <a:p>
            <a:pPr>
              <a:lnSpc>
                <a:spcPct val="250000"/>
              </a:lnSpc>
            </a:pPr>
            <a:r>
              <a:rPr lang="en-US" sz="3200" dirty="0">
                <a:solidFill>
                  <a:srgbClr val="14141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 Could/tell me/when/gallery/open?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FF1E639-D5E0-42ED-AB16-0D39BE809D00}"/>
              </a:ext>
            </a:extLst>
          </p:cNvPr>
          <p:cNvSpPr txBox="1"/>
          <p:nvPr/>
        </p:nvSpPr>
        <p:spPr>
          <a:xfrm>
            <a:off x="2677886" y="77327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Write questions using the prompts.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212EF336-5045-419A-BD51-425687122EA8}"/>
              </a:ext>
            </a:extLst>
          </p:cNvPr>
          <p:cNvSpPr txBox="1"/>
          <p:nvPr/>
        </p:nvSpPr>
        <p:spPr>
          <a:xfrm>
            <a:off x="702126" y="2321506"/>
            <a:ext cx="97481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Could you tell me how much to pay the tour guide?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21C3B752-4F75-4DD8-A1EB-F8B7229702D5}"/>
              </a:ext>
            </a:extLst>
          </p:cNvPr>
          <p:cNvSpPr txBox="1"/>
          <p:nvPr/>
        </p:nvSpPr>
        <p:spPr>
          <a:xfrm>
            <a:off x="745667" y="3415283"/>
            <a:ext cx="101073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Could you show me who to ask about booking a trip?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4CE6BBB3-9A33-461B-81BD-FB3E29DEDE6C}"/>
              </a:ext>
            </a:extLst>
          </p:cNvPr>
          <p:cNvSpPr txBox="1"/>
          <p:nvPr/>
        </p:nvSpPr>
        <p:spPr>
          <a:xfrm>
            <a:off x="702123" y="4808726"/>
            <a:ext cx="101073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Could you tell me when the gallery opens/will open?</a:t>
            </a:r>
          </a:p>
        </p:txBody>
      </p:sp>
    </p:spTree>
    <p:extLst>
      <p:ext uri="{BB962C8B-B14F-4D97-AF65-F5344CB8AC3E}">
        <p14:creationId xmlns:p14="http://schemas.microsoft.com/office/powerpoint/2010/main" val="125075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527</Words>
  <Application>Microsoft Office PowerPoint</Application>
  <PresentationFormat>Widescreen</PresentationFormat>
  <Paragraphs>68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.VnBlack</vt:lpstr>
      <vt:lpstr>Arial</vt:lpstr>
      <vt:lpstr>Calibri</vt:lpstr>
      <vt:lpstr>Calibri Light</vt:lpstr>
      <vt:lpstr>Constantia</vt:lpstr>
      <vt:lpstr>Contastia</vt:lpstr>
      <vt:lpstr>HL Brush 1BK</vt:lpstr>
      <vt:lpstr>Times New Roman</vt:lpstr>
      <vt:lpstr>Wingdings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Admin</cp:lastModifiedBy>
  <cp:revision>27</cp:revision>
  <dcterms:created xsi:type="dcterms:W3CDTF">2024-06-03T01:45:19Z</dcterms:created>
  <dcterms:modified xsi:type="dcterms:W3CDTF">2024-12-13T14:21:35Z</dcterms:modified>
</cp:coreProperties>
</file>