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977" r:id="rId3"/>
    <p:sldId id="349" r:id="rId4"/>
    <p:sldId id="963" r:id="rId5"/>
    <p:sldId id="384" r:id="rId6"/>
    <p:sldId id="258" r:id="rId7"/>
    <p:sldId id="964" r:id="rId8"/>
    <p:sldId id="965" r:id="rId9"/>
    <p:sldId id="966" r:id="rId10"/>
    <p:sldId id="967" r:id="rId11"/>
    <p:sldId id="968" r:id="rId12"/>
    <p:sldId id="969" r:id="rId13"/>
    <p:sldId id="970" r:id="rId14"/>
    <p:sldId id="971" r:id="rId15"/>
    <p:sldId id="972" r:id="rId16"/>
    <p:sldId id="973" r:id="rId17"/>
    <p:sldId id="326" r:id="rId18"/>
    <p:sldId id="327" r:id="rId19"/>
    <p:sldId id="328" r:id="rId20"/>
    <p:sldId id="974" r:id="rId21"/>
    <p:sldId id="975" r:id="rId22"/>
    <p:sldId id="274" r:id="rId23"/>
    <p:sldId id="419" r:id="rId24"/>
    <p:sldId id="420" r:id="rId25"/>
    <p:sldId id="961" r:id="rId26"/>
    <p:sldId id="9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715FB-E5F2-46E5-9AD3-F733E8A45552}" type="datetimeFigureOut">
              <a:rPr lang="en-US" smtClean="0"/>
              <a:t>13/12/2024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D7CBD-12F0-4002-924F-8A759440F154}" type="slidenum">
              <a:rPr lang="en-US" smtClean="0"/>
              <a:t>‹#›</a:t>
            </a:fld>
            <a:endParaRPr lang="en-US"/>
          </a:p>
        </p:txBody>
      </p:sp>
    </p:spTree>
    <p:extLst>
      <p:ext uri="{BB962C8B-B14F-4D97-AF65-F5344CB8AC3E}">
        <p14:creationId xmlns:p14="http://schemas.microsoft.com/office/powerpoint/2010/main" val="123855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22</a:t>
            </a:fld>
            <a:endParaRPr lang="en-US"/>
          </a:p>
        </p:txBody>
      </p:sp>
    </p:spTree>
    <p:extLst>
      <p:ext uri="{BB962C8B-B14F-4D97-AF65-F5344CB8AC3E}">
        <p14:creationId xmlns:p14="http://schemas.microsoft.com/office/powerpoint/2010/main" val="15227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B99FFA82-680D-4A9F-89B1-1DA892B1EE04}" type="slidenum">
              <a:rPr lang="en-US" smtClean="0"/>
              <a:t>23</a:t>
            </a:fld>
            <a:endParaRPr lang="en-US"/>
          </a:p>
        </p:txBody>
      </p:sp>
    </p:spTree>
    <p:extLst>
      <p:ext uri="{BB962C8B-B14F-4D97-AF65-F5344CB8AC3E}">
        <p14:creationId xmlns:p14="http://schemas.microsoft.com/office/powerpoint/2010/main" val="316427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8F2F62-4CF9-42D3-9007-64AD2CA489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A6584B1-3F93-42B4-B92E-3EB446E62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DB67BB4-7747-477B-BF6F-8C4203B8128E}"/>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CA60C97A-0ACC-4A79-8E90-2CF673EAB10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633DE7-215E-4105-B69E-93840B37BC99}"/>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57581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06147E-8261-41ED-AE3B-2A5DFE5C8CC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3C9CA36-5B96-48B5-B162-6D61EDC8754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AB62F18-9576-4B44-B5CE-F1E011FC3E8F}"/>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95A70240-FA95-4802-8700-AF8E8BA0877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563384C-568B-4717-BF5D-C3E058231DE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404537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50ADE58-1457-4286-A6EC-898DA1334F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CD57303-1595-4AB8-A0C7-77838E11358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D1FD089-CD3F-4CF0-B822-F6B01BF91FC2}"/>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2BCFF909-8849-414B-815A-D109F1EFB32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A33FB4-21F2-4C96-81B2-15C4084628CE}"/>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583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63980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4CE29C-E90A-401F-8FE6-40F637EB78B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EB736B-DEF2-4541-B410-95F8E96A4DF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5A8364-DCB3-47D1-B609-E95B1F43C13A}"/>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CF2447BB-5628-4AEA-AE18-0EDAE7FBEE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DABC409-5382-4CD5-93FB-4DD9282EB0E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67785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80415-FFE5-47A8-B89F-8697DC344C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A018F5-FB2C-491E-BCBD-D1B117619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92EC76A-604E-4DDE-B028-46D577AAD161}"/>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181FFB46-B1C5-4EF1-B0E9-EBF6FC5011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F9BAA-9704-4733-BE2D-3E389D3801E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12933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9F2D52-2B36-4525-954B-8EABEEBC61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F0C7142-BD5C-4430-98DB-D2F98594A46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417B310-1318-4131-995C-EB421A23DBC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231CAE3-B821-4F0A-977D-2A8AA0834308}"/>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6" name="Chỗ dành sẵn cho Chân trang 5">
            <a:extLst>
              <a:ext uri="{FF2B5EF4-FFF2-40B4-BE49-F238E27FC236}">
                <a16:creationId xmlns:a16="http://schemas.microsoft.com/office/drawing/2014/main" id="{D27514BD-7091-4B34-8186-A7EC7BFCF9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492EFE-189C-4849-B46D-59FF0CD111EF}"/>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49176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95E59E-513E-471A-A5D6-D2BCCE8024B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C4C9FE8-0EE4-436C-BA43-034E0898B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64BF840-1E31-4A06-99FE-4E54216B17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E957211-B9B5-4B09-92EE-79798B767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28156B6-15EC-4EF0-8FC4-2EF0ED5878E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387357D-FC03-48A4-9FFB-92D9413846AF}"/>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8" name="Chỗ dành sẵn cho Chân trang 7">
            <a:extLst>
              <a:ext uri="{FF2B5EF4-FFF2-40B4-BE49-F238E27FC236}">
                <a16:creationId xmlns:a16="http://schemas.microsoft.com/office/drawing/2014/main" id="{472A7DCA-2129-484E-8F5B-6399AE8B222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7F0962C-1CE1-4FFE-87B2-83CC800477D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36073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B37FF4-118C-4A64-AEB7-3D4A82D92B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12C2BA0-22F5-40FC-A72A-B385B4BDAD68}"/>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4" name="Chỗ dành sẵn cho Chân trang 3">
            <a:extLst>
              <a:ext uri="{FF2B5EF4-FFF2-40B4-BE49-F238E27FC236}">
                <a16:creationId xmlns:a16="http://schemas.microsoft.com/office/drawing/2014/main" id="{7F7E8787-868E-4940-8929-5FBA35DD31A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107D6D8-6DA0-49E5-AC73-E64A0C7BC97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258698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94E64A1-B2C6-4384-911A-703E90E63608}"/>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3" name="Chỗ dành sẵn cho Chân trang 2">
            <a:extLst>
              <a:ext uri="{FF2B5EF4-FFF2-40B4-BE49-F238E27FC236}">
                <a16:creationId xmlns:a16="http://schemas.microsoft.com/office/drawing/2014/main" id="{BDC10223-B775-418B-AA5C-B579807B673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54E0A30-8E2A-4F97-922F-B87B451D0B5C}"/>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4900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7C5140-F9F5-40EC-9967-CB3B4A52614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74B0C7-4122-49ED-8F2E-ADC921772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8D6CF2C-FD1F-495D-9531-6B2887104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DD325EB-EE3D-4A59-B9A0-DF0EA9F913D2}"/>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6" name="Chỗ dành sẵn cho Chân trang 5">
            <a:extLst>
              <a:ext uri="{FF2B5EF4-FFF2-40B4-BE49-F238E27FC236}">
                <a16:creationId xmlns:a16="http://schemas.microsoft.com/office/drawing/2014/main" id="{FF37649B-A5A7-4DAD-B70D-1623BC38588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3E33F9E-746F-4792-ABEC-40F8AB4B360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9460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38EFE8-BE33-4B27-BDB5-6829F115F6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BA27E06-0803-47E3-9A33-498FD3BD3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B18A800-67BE-4ED9-8630-15472007C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C4563A1-F62E-4AA7-B812-EECA07152023}"/>
              </a:ext>
            </a:extLst>
          </p:cNvPr>
          <p:cNvSpPr>
            <a:spLocks noGrp="1"/>
          </p:cNvSpPr>
          <p:nvPr>
            <p:ph type="dt" sz="half" idx="10"/>
          </p:nvPr>
        </p:nvSpPr>
        <p:spPr/>
        <p:txBody>
          <a:bodyPr/>
          <a:lstStyle/>
          <a:p>
            <a:fld id="{0B7A41D0-D564-4C57-8A83-E7CABC7217A3}" type="datetimeFigureOut">
              <a:rPr lang="en-US" smtClean="0"/>
              <a:t>13/12/2024</a:t>
            </a:fld>
            <a:endParaRPr lang="en-US"/>
          </a:p>
        </p:txBody>
      </p:sp>
      <p:sp>
        <p:nvSpPr>
          <p:cNvPr id="6" name="Chỗ dành sẵn cho Chân trang 5">
            <a:extLst>
              <a:ext uri="{FF2B5EF4-FFF2-40B4-BE49-F238E27FC236}">
                <a16:creationId xmlns:a16="http://schemas.microsoft.com/office/drawing/2014/main" id="{62E6599A-AC19-49EC-93A6-433F6890BEB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9FC2084-000F-4883-A63B-8639835798F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974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760C981-7EB6-4DE5-A4C9-1013F507F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CDBA164-888E-400C-9C1F-110E1D605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E6100D8-BDCA-40DB-A2A0-FBCF92466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A41D0-D564-4C57-8A83-E7CABC7217A3}" type="datetimeFigureOut">
              <a:rPr lang="en-US" smtClean="0"/>
              <a:t>13/12/2024</a:t>
            </a:fld>
            <a:endParaRPr lang="en-US"/>
          </a:p>
        </p:txBody>
      </p:sp>
      <p:sp>
        <p:nvSpPr>
          <p:cNvPr id="5" name="Chỗ dành sẵn cho Chân trang 4">
            <a:extLst>
              <a:ext uri="{FF2B5EF4-FFF2-40B4-BE49-F238E27FC236}">
                <a16:creationId xmlns:a16="http://schemas.microsoft.com/office/drawing/2014/main" id="{825BBEEA-B838-4B09-820B-D4C5594A6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59EB8E8-8DDB-4B8F-AD05-80EBE7813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D7E00-DC48-43B4-A746-605DEEA3F746}" type="slidenum">
              <a:rPr lang="en-US" smtClean="0"/>
              <a:t>‹#›</a:t>
            </a:fld>
            <a:endParaRPr lang="en-US"/>
          </a:p>
        </p:txBody>
      </p:sp>
    </p:spTree>
    <p:extLst>
      <p:ext uri="{BB962C8B-B14F-4D97-AF65-F5344CB8AC3E}">
        <p14:creationId xmlns:p14="http://schemas.microsoft.com/office/powerpoint/2010/main" val="28508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5.mp3"/><Relationship Id="rId1" Type="http://schemas.openxmlformats.org/officeDocument/2006/relationships/audio" Target="NULL"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5.mp3"/><Relationship Id="rId1" Type="http://schemas.openxmlformats.org/officeDocument/2006/relationships/audio" Target="NULL"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5.mp3"/><Relationship Id="rId1" Type="http://schemas.openxmlformats.org/officeDocument/2006/relationships/audio" Target="NULL"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ordwall.net/resource/75806304/smw9-unit-4-lesson-1"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7.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ordwall.net/resource/76046558/smw-unit4-lesson-4"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2.mp3"/><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4.mp3"/><Relationship Id="rId7" Type="http://schemas.openxmlformats.org/officeDocument/2006/relationships/image" Target="../media/image15.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4.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microsoft.com/office/2007/relationships/media" Target="../media/media6.mp3"/><Relationship Id="rId7" Type="http://schemas.openxmlformats.org/officeDocument/2006/relationships/image" Target="../media/image15.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6.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8.mp3"/><Relationship Id="rId7" Type="http://schemas.openxmlformats.org/officeDocument/2006/relationships/image" Target="../media/image15.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8.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microsoft.com/office/2007/relationships/media" Target="../media/media10.mp3"/><Relationship Id="rId7" Type="http://schemas.openxmlformats.org/officeDocument/2006/relationships/image" Target="../media/image15.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10.mp3"/><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microsoft.com/office/2007/relationships/media" Target="../media/media12.mp3"/><Relationship Id="rId7" Type="http://schemas.openxmlformats.org/officeDocument/2006/relationships/image" Target="../media/image15.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12.mp3"/><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4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2A12E5C-B14D-4960-B8C5-1400C147B750}"/>
              </a:ext>
            </a:extLst>
          </p:cNvPr>
          <p:cNvSpPr txBox="1"/>
          <p:nvPr/>
        </p:nvSpPr>
        <p:spPr>
          <a:xfrm>
            <a:off x="1872344" y="406176"/>
            <a:ext cx="8643257" cy="830997"/>
          </a:xfrm>
          <a:prstGeom prst="rect">
            <a:avLst/>
          </a:prstGeom>
          <a:noFill/>
        </p:spPr>
        <p:txBody>
          <a:bodyPr wrap="square">
            <a:spAutoFit/>
          </a:bodyPr>
          <a:lstStyle/>
          <a:p>
            <a:pPr marL="0" marR="0" lvl="0" indent="0" algn="l" rtl="0">
              <a:spcBef>
                <a:spcPts val="0"/>
              </a:spcBef>
              <a:spcAft>
                <a:spcPts val="0"/>
              </a:spcAft>
              <a:buNone/>
            </a:pPr>
            <a:r>
              <a:rPr lang="en-US" sz="2400" b="1" i="0" dirty="0">
                <a:solidFill>
                  <a:srgbClr val="FF0000"/>
                </a:solidFill>
                <a:latin typeface="Arial" panose="020B0604020202020204" pitchFamily="34" charset="0"/>
                <a:ea typeface="Calibri"/>
                <a:cs typeface="Arial" panose="020B0604020202020204" pitchFamily="34" charset="0"/>
                <a:sym typeface="Calibri"/>
              </a:rPr>
              <a:t>Task a. </a:t>
            </a:r>
            <a:r>
              <a:rPr lang="en-US" sz="2400" b="1" dirty="0">
                <a:solidFill>
                  <a:srgbClr val="FF0000"/>
                </a:solidFill>
                <a:latin typeface="Arial" panose="020B0604020202020204" pitchFamily="34" charset="0"/>
                <a:cs typeface="Arial" panose="020B0604020202020204" pitchFamily="34" charset="0"/>
              </a:rPr>
              <a:t>Match the underlined words to the definitions. Listen and repeat.</a:t>
            </a:r>
            <a:endParaRPr lang="en-US" sz="2400" b="1" dirty="0">
              <a:solidFill>
                <a:srgbClr val="FF0000"/>
              </a:solidFill>
              <a:latin typeface="Arial" panose="020B0604020202020204" pitchFamily="34" charset="0"/>
              <a:ea typeface="Calibri"/>
              <a:cs typeface="Arial" panose="020B0604020202020204" pitchFamily="34" charset="0"/>
              <a:sym typeface="Calibri"/>
            </a:endParaRPr>
          </a:p>
        </p:txBody>
      </p:sp>
      <p:sp>
        <p:nvSpPr>
          <p:cNvPr id="8" name="Hộp Văn bản 7">
            <a:extLst>
              <a:ext uri="{FF2B5EF4-FFF2-40B4-BE49-F238E27FC236}">
                <a16:creationId xmlns:a16="http://schemas.microsoft.com/office/drawing/2014/main" id="{1B10F66B-0E23-4BD7-A5DC-24BEA0D97A5C}"/>
              </a:ext>
            </a:extLst>
          </p:cNvPr>
          <p:cNvSpPr txBox="1"/>
          <p:nvPr/>
        </p:nvSpPr>
        <p:spPr>
          <a:xfrm>
            <a:off x="446312" y="1279382"/>
            <a:ext cx="11049001" cy="5078313"/>
          </a:xfrm>
          <a:prstGeom prst="rect">
            <a:avLst/>
          </a:prstGeom>
          <a:noFill/>
        </p:spPr>
        <p:txBody>
          <a:bodyPr wrap="square">
            <a:spAutoFit/>
          </a:bodyPr>
          <a:lstStyle/>
          <a:p>
            <a:pPr marR="0" lvl="0" algn="l" rtl="0">
              <a:lnSpc>
                <a:spcPct val="150000"/>
              </a:lnSpc>
              <a:spcBef>
                <a:spcPts val="0"/>
              </a:spcBef>
              <a:spcAft>
                <a:spcPts val="0"/>
              </a:spcAft>
            </a:pPr>
            <a:r>
              <a:rPr lang="en-US" sz="2400" dirty="0">
                <a:latin typeface="Arial" panose="020B0604020202020204" pitchFamily="34" charset="0"/>
                <a:cs typeface="Arial" panose="020B0604020202020204" pitchFamily="34" charset="0"/>
              </a:rPr>
              <a:t>a. I need to go to the </a:t>
            </a:r>
            <a:r>
              <a:rPr lang="en-US" sz="2400" b="1" u="sng" dirty="0">
                <a:solidFill>
                  <a:srgbClr val="FF0000"/>
                </a:solidFill>
                <a:latin typeface="Arial" panose="020B0604020202020204" pitchFamily="34" charset="0"/>
                <a:cs typeface="Arial" panose="020B0604020202020204" pitchFamily="34" charset="0"/>
              </a:rPr>
              <a:t>pharmacy</a:t>
            </a:r>
            <a:r>
              <a:rPr lang="en-US" sz="2400" dirty="0">
                <a:latin typeface="Arial" panose="020B0604020202020204" pitchFamily="34" charset="0"/>
                <a:cs typeface="Arial" panose="020B0604020202020204" pitchFamily="34" charset="0"/>
              </a:rPr>
              <a:t> so that I can buy medicine. </a:t>
            </a:r>
          </a:p>
          <a:p>
            <a:pPr marR="0" lvl="0" algn="l" rtl="0">
              <a:lnSpc>
                <a:spcPct val="150000"/>
              </a:lnSpc>
              <a:spcBef>
                <a:spcPts val="0"/>
              </a:spcBef>
              <a:spcAft>
                <a:spcPts val="0"/>
              </a:spcAft>
            </a:pPr>
            <a:r>
              <a:rPr lang="en-US" sz="2400" dirty="0">
                <a:latin typeface="Arial" panose="020B0604020202020204" pitchFamily="34" charset="0"/>
                <a:cs typeface="Arial" panose="020B0604020202020204" pitchFamily="34" charset="0"/>
              </a:rPr>
              <a:t>b. If you get hungry at midnight, you can get a snack at the </a:t>
            </a:r>
            <a:r>
              <a:rPr lang="en-US" sz="2400" b="1" u="sng" dirty="0">
                <a:solidFill>
                  <a:srgbClr val="FF0000"/>
                </a:solidFill>
                <a:latin typeface="Arial" panose="020B0604020202020204" pitchFamily="34" charset="0"/>
                <a:cs typeface="Arial" panose="020B0604020202020204" pitchFamily="34" charset="0"/>
              </a:rPr>
              <a:t>convenience store. </a:t>
            </a:r>
          </a:p>
          <a:p>
            <a:pPr marR="0" lvl="0" algn="l" rtl="0">
              <a:lnSpc>
                <a:spcPct val="150000"/>
              </a:lnSpc>
              <a:spcBef>
                <a:spcPts val="0"/>
              </a:spcBef>
              <a:spcAft>
                <a:spcPts val="0"/>
              </a:spcAft>
            </a:pPr>
            <a:r>
              <a:rPr lang="en-US" sz="2400" dirty="0">
                <a:latin typeface="Arial" panose="020B0604020202020204" pitchFamily="34" charset="0"/>
                <a:cs typeface="Arial" panose="020B0604020202020204" pitchFamily="34" charset="0"/>
              </a:rPr>
              <a:t>c. If you want to use your mobile phone in a foreign country, you need to buy a local </a:t>
            </a:r>
            <a:r>
              <a:rPr lang="en-US" sz="2400" b="1" u="sng" dirty="0">
                <a:solidFill>
                  <a:srgbClr val="FF0000"/>
                </a:solidFill>
                <a:latin typeface="Arial" panose="020B0604020202020204" pitchFamily="34" charset="0"/>
                <a:cs typeface="Arial" panose="020B0604020202020204" pitchFamily="34" charset="0"/>
              </a:rPr>
              <a:t>SIM card</a:t>
            </a:r>
            <a:r>
              <a:rPr lang="en-US" sz="2400" b="1" u="sng" dirty="0">
                <a:latin typeface="Arial" panose="020B0604020202020204" pitchFamily="34" charset="0"/>
                <a:cs typeface="Arial" panose="020B0604020202020204" pitchFamily="34" charset="0"/>
              </a:rPr>
              <a:t>. </a:t>
            </a:r>
          </a:p>
          <a:p>
            <a:pPr marR="0" lvl="0" algn="l" rtl="0">
              <a:lnSpc>
                <a:spcPct val="150000"/>
              </a:lnSpc>
              <a:spcBef>
                <a:spcPts val="0"/>
              </a:spcBef>
              <a:spcAft>
                <a:spcPts val="0"/>
              </a:spcAft>
            </a:pPr>
            <a:r>
              <a:rPr lang="en-US" sz="2400" dirty="0">
                <a:latin typeface="Arial" panose="020B0604020202020204" pitchFamily="34" charset="0"/>
                <a:cs typeface="Arial" panose="020B0604020202020204" pitchFamily="34" charset="0"/>
              </a:rPr>
              <a:t>d. If you have any big problems in another country, you can go to your country's </a:t>
            </a:r>
            <a:r>
              <a:rPr lang="en-US" sz="2400" b="1" u="sng" dirty="0">
                <a:solidFill>
                  <a:srgbClr val="FF0000"/>
                </a:solidFill>
                <a:latin typeface="Arial" panose="020B0604020202020204" pitchFamily="34" charset="0"/>
                <a:cs typeface="Arial" panose="020B0604020202020204" pitchFamily="34" charset="0"/>
              </a:rPr>
              <a:t>embassy</a:t>
            </a:r>
            <a:r>
              <a:rPr lang="en-US" sz="2400" dirty="0">
                <a:latin typeface="Arial" panose="020B0604020202020204" pitchFamily="34" charset="0"/>
                <a:cs typeface="Arial" panose="020B0604020202020204" pitchFamily="34" charset="0"/>
              </a:rPr>
              <a:t> for help. </a:t>
            </a:r>
          </a:p>
          <a:p>
            <a:pPr marR="0" lvl="0" algn="l" rtl="0">
              <a:lnSpc>
                <a:spcPct val="150000"/>
              </a:lnSpc>
              <a:spcBef>
                <a:spcPts val="0"/>
              </a:spcBef>
              <a:spcAft>
                <a:spcPts val="0"/>
              </a:spcAft>
            </a:pPr>
            <a:r>
              <a:rPr lang="en-US" sz="2400" dirty="0">
                <a:latin typeface="Arial" panose="020B0604020202020204" pitchFamily="34" charset="0"/>
                <a:cs typeface="Arial" panose="020B0604020202020204" pitchFamily="34" charset="0"/>
              </a:rPr>
              <a:t>e. I made a lot of calls yesterday, so I need to </a:t>
            </a:r>
            <a:r>
              <a:rPr lang="en-US" sz="2400" b="1" u="sng" dirty="0">
                <a:solidFill>
                  <a:srgbClr val="FF0000"/>
                </a:solidFill>
                <a:latin typeface="Arial" panose="020B0604020202020204" pitchFamily="34" charset="0"/>
                <a:cs typeface="Arial" panose="020B0604020202020204" pitchFamily="34" charset="0"/>
              </a:rPr>
              <a:t>top up</a:t>
            </a:r>
            <a:r>
              <a:rPr lang="en-US" sz="2400" b="1"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my phone today. Can I borrow ten dollars? </a:t>
            </a:r>
          </a:p>
          <a:p>
            <a:pPr marR="0" lvl="0" algn="l" rtl="0">
              <a:lnSpc>
                <a:spcPct val="150000"/>
              </a:lnSpc>
              <a:spcBef>
                <a:spcPts val="0"/>
              </a:spcBef>
              <a:spcAft>
                <a:spcPts val="0"/>
              </a:spcAft>
            </a:pPr>
            <a:r>
              <a:rPr lang="en-US" sz="2400" dirty="0">
                <a:latin typeface="Arial" panose="020B0604020202020204" pitchFamily="34" charset="0"/>
                <a:cs typeface="Arial" panose="020B0604020202020204" pitchFamily="34" charset="0"/>
              </a:rPr>
              <a:t>f. Let's go to the </a:t>
            </a:r>
            <a:r>
              <a:rPr lang="en-US" sz="2400" b="1" u="sng" dirty="0">
                <a:solidFill>
                  <a:srgbClr val="FF0000"/>
                </a:solidFill>
                <a:latin typeface="Arial" panose="020B0604020202020204" pitchFamily="34" charset="0"/>
                <a:cs typeface="Arial" panose="020B0604020202020204" pitchFamily="34" charset="0"/>
              </a:rPr>
              <a:t>gallery</a:t>
            </a:r>
            <a:r>
              <a:rPr lang="en-US" sz="2400" dirty="0">
                <a:latin typeface="Arial" panose="020B0604020202020204" pitchFamily="34" charset="0"/>
                <a:cs typeface="Arial" panose="020B0604020202020204" pitchFamily="34" charset="0"/>
              </a:rPr>
              <a:t> to look at some art.</a:t>
            </a:r>
          </a:p>
        </p:txBody>
      </p:sp>
      <p:sp>
        <p:nvSpPr>
          <p:cNvPr id="9" name="Hình chữ nhật: Góc Tròn 8">
            <a:extLst>
              <a:ext uri="{FF2B5EF4-FFF2-40B4-BE49-F238E27FC236}">
                <a16:creationId xmlns:a16="http://schemas.microsoft.com/office/drawing/2014/main" id="{8CFFEAA2-0C6A-4AF7-9396-C1AFDABC87AA}"/>
              </a:ext>
            </a:extLst>
          </p:cNvPr>
          <p:cNvSpPr/>
          <p:nvPr/>
        </p:nvSpPr>
        <p:spPr>
          <a:xfrm>
            <a:off x="3406477" y="1434972"/>
            <a:ext cx="1458686" cy="424544"/>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AE8CF829-8A0B-492A-A369-E9B593F8CCDC}"/>
              </a:ext>
            </a:extLst>
          </p:cNvPr>
          <p:cNvSpPr/>
          <p:nvPr/>
        </p:nvSpPr>
        <p:spPr>
          <a:xfrm>
            <a:off x="8493483" y="1959426"/>
            <a:ext cx="2928258" cy="45720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ình chữ nhật: Góc Tròn 10">
            <a:extLst>
              <a:ext uri="{FF2B5EF4-FFF2-40B4-BE49-F238E27FC236}">
                <a16:creationId xmlns:a16="http://schemas.microsoft.com/office/drawing/2014/main" id="{6BEEBA2F-761A-4805-988A-E4FF00BFE9F4}"/>
              </a:ext>
            </a:extLst>
          </p:cNvPr>
          <p:cNvSpPr/>
          <p:nvPr/>
        </p:nvSpPr>
        <p:spPr>
          <a:xfrm>
            <a:off x="1245102" y="3079966"/>
            <a:ext cx="1458686" cy="424544"/>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0F94FA79-09DB-4F6A-89B1-60ED48AB760A}"/>
              </a:ext>
            </a:extLst>
          </p:cNvPr>
          <p:cNvSpPr/>
          <p:nvPr/>
        </p:nvSpPr>
        <p:spPr>
          <a:xfrm>
            <a:off x="6684205" y="4731811"/>
            <a:ext cx="1001485" cy="424544"/>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45191121-748A-4583-B432-3394F3EF4602}"/>
              </a:ext>
            </a:extLst>
          </p:cNvPr>
          <p:cNvSpPr/>
          <p:nvPr/>
        </p:nvSpPr>
        <p:spPr>
          <a:xfrm>
            <a:off x="2776984" y="5792700"/>
            <a:ext cx="1001485" cy="424544"/>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Góc Tròn 13">
            <a:extLst>
              <a:ext uri="{FF2B5EF4-FFF2-40B4-BE49-F238E27FC236}">
                <a16:creationId xmlns:a16="http://schemas.microsoft.com/office/drawing/2014/main" id="{3FC813E3-666D-46C2-B2A2-2FBAF56E5017}"/>
              </a:ext>
            </a:extLst>
          </p:cNvPr>
          <p:cNvSpPr/>
          <p:nvPr/>
        </p:nvSpPr>
        <p:spPr>
          <a:xfrm>
            <a:off x="370117" y="4175890"/>
            <a:ext cx="1502227" cy="391886"/>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82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6798660E-FA51-4489-BD55-23CFCAD24930}"/>
              </a:ext>
            </a:extLst>
          </p:cNvPr>
          <p:cNvSpPr txBox="1"/>
          <p:nvPr/>
        </p:nvSpPr>
        <p:spPr>
          <a:xfrm>
            <a:off x="396512" y="1144064"/>
            <a:ext cx="11534231" cy="5409136"/>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1. _ </a:t>
            </a:r>
            <a:r>
              <a:rPr lang="en-US" sz="2400" b="1" dirty="0">
                <a:solidFill>
                  <a:srgbClr val="FF0000"/>
                </a:solidFill>
                <a:latin typeface="Arial" panose="020B0604020202020204" pitchFamily="34" charset="0"/>
                <a:cs typeface="Arial" panose="020B0604020202020204" pitchFamily="34" charset="0"/>
              </a:rPr>
              <a:t>SIM card </a:t>
            </a:r>
            <a:r>
              <a:rPr lang="en-US" sz="2400" dirty="0">
                <a:latin typeface="Arial" panose="020B0604020202020204" pitchFamily="34" charset="0"/>
                <a:cs typeface="Arial" panose="020B0604020202020204" pitchFamily="34" charset="0"/>
              </a:rPr>
              <a:t>_</a:t>
            </a:r>
            <a:r>
              <a:rPr lang="en-US" sz="2800" dirty="0">
                <a:latin typeface="Arial" panose="020B0604020202020204" pitchFamily="34" charset="0"/>
                <a:cs typeface="Arial" panose="020B0604020202020204" pitchFamily="34" charset="0"/>
              </a:rPr>
              <a:t>____: a plastic card inside a smartphone that is needed to make local calls and stores information about the phone and the person using it </a:t>
            </a:r>
          </a:p>
          <a:p>
            <a:r>
              <a:rPr lang="en-US" sz="2800" dirty="0">
                <a:latin typeface="Arial" panose="020B0604020202020204" pitchFamily="34" charset="0"/>
                <a:cs typeface="Arial" panose="020B0604020202020204" pitchFamily="34" charset="0"/>
              </a:rPr>
              <a:t>2. ______________: a small store that sells food, newspapers, etc. and has long opening hours </a:t>
            </a:r>
          </a:p>
          <a:p>
            <a:r>
              <a:rPr lang="en-US" sz="2800" dirty="0">
                <a:latin typeface="Arial" panose="020B0604020202020204" pitchFamily="34" charset="0"/>
                <a:cs typeface="Arial" panose="020B0604020202020204" pitchFamily="34" charset="0"/>
              </a:rPr>
              <a:t>3. ______________: a store, or part of one, that sells medicine </a:t>
            </a:r>
          </a:p>
          <a:p>
            <a:r>
              <a:rPr lang="en-US" sz="2800" dirty="0">
                <a:latin typeface="Arial" panose="020B0604020202020204" pitchFamily="34" charset="0"/>
                <a:cs typeface="Arial" panose="020B0604020202020204" pitchFamily="34" charset="0"/>
              </a:rPr>
              <a:t>4. ______________: a room or building for showing art, especially to the public </a:t>
            </a:r>
          </a:p>
          <a:p>
            <a:r>
              <a:rPr lang="en-US" sz="2800" dirty="0">
                <a:latin typeface="Arial" panose="020B0604020202020204" pitchFamily="34" charset="0"/>
                <a:cs typeface="Arial" panose="020B0604020202020204" pitchFamily="34" charset="0"/>
              </a:rPr>
              <a:t>5. ______________: increase the amount of something to the level you want or need </a:t>
            </a:r>
          </a:p>
          <a:p>
            <a:r>
              <a:rPr lang="en-US" sz="2800" dirty="0">
                <a:latin typeface="Arial" panose="020B0604020202020204" pitchFamily="34" charset="0"/>
                <a:cs typeface="Arial" panose="020B0604020202020204" pitchFamily="34" charset="0"/>
              </a:rPr>
              <a:t>6. ______________: an office that represents a country in another country, as well as the people who work there</a:t>
            </a:r>
            <a:endParaRPr lang="en-VN" sz="2800" dirty="0">
              <a:latin typeface="Arial" panose="020B0604020202020204" pitchFamily="34" charset="0"/>
              <a:cs typeface="Arial" panose="020B0604020202020204" pitchFamily="34" charset="0"/>
            </a:endParaRPr>
          </a:p>
        </p:txBody>
      </p:sp>
      <p:sp>
        <p:nvSpPr>
          <p:cNvPr id="5" name="Google Shape;178;p11">
            <a:extLst>
              <a:ext uri="{FF2B5EF4-FFF2-40B4-BE49-F238E27FC236}">
                <a16:creationId xmlns:a16="http://schemas.microsoft.com/office/drawing/2014/main" id="{B87CB4D7-0EC7-45D7-8DC1-FB1F2273DD14}"/>
              </a:ext>
            </a:extLst>
          </p:cNvPr>
          <p:cNvSpPr txBox="1"/>
          <p:nvPr/>
        </p:nvSpPr>
        <p:spPr>
          <a:xfrm>
            <a:off x="3240085" y="408230"/>
            <a:ext cx="589302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accent2">
                    <a:lumMod val="50000"/>
                  </a:schemeClr>
                </a:solidFill>
                <a:latin typeface="Arial" panose="020B0604020202020204" pitchFamily="34" charset="0"/>
                <a:ea typeface="Calibri"/>
                <a:cs typeface="Arial" panose="020B0604020202020204" pitchFamily="34" charset="0"/>
                <a:sym typeface="Calibri"/>
              </a:rPr>
              <a:t>b. Now listen and check</a:t>
            </a:r>
            <a:endParaRPr sz="3200" b="1" dirty="0">
              <a:solidFill>
                <a:schemeClr val="accent2">
                  <a:lumMod val="50000"/>
                </a:schemeClr>
              </a:solidFill>
              <a:latin typeface="Arial" panose="020B0604020202020204" pitchFamily="34" charset="0"/>
              <a:cs typeface="Arial" panose="020B0604020202020204" pitchFamily="34" charset="0"/>
            </a:endParaRPr>
          </a:p>
        </p:txBody>
      </p:sp>
      <p:sp>
        <p:nvSpPr>
          <p:cNvPr id="6" name="TextBox 2">
            <a:extLst>
              <a:ext uri="{FF2B5EF4-FFF2-40B4-BE49-F238E27FC236}">
                <a16:creationId xmlns:a16="http://schemas.microsoft.com/office/drawing/2014/main" id="{2DB38935-CC76-4BE1-B53B-4EBC2921985E}"/>
              </a:ext>
            </a:extLst>
          </p:cNvPr>
          <p:cNvSpPr txBox="1"/>
          <p:nvPr/>
        </p:nvSpPr>
        <p:spPr>
          <a:xfrm>
            <a:off x="692333" y="2465124"/>
            <a:ext cx="2938625"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Convenience store</a:t>
            </a:r>
            <a:endParaRPr lang="en-VN" sz="2400" b="1" dirty="0">
              <a:solidFill>
                <a:srgbClr val="FF0000"/>
              </a:solidFill>
              <a:latin typeface="Arial" panose="020B0604020202020204" pitchFamily="34" charset="0"/>
              <a:cs typeface="Arial" panose="020B0604020202020204" pitchFamily="34" charset="0"/>
            </a:endParaRPr>
          </a:p>
        </p:txBody>
      </p:sp>
      <p:sp>
        <p:nvSpPr>
          <p:cNvPr id="7" name="TextBox 3">
            <a:extLst>
              <a:ext uri="{FF2B5EF4-FFF2-40B4-BE49-F238E27FC236}">
                <a16:creationId xmlns:a16="http://schemas.microsoft.com/office/drawing/2014/main" id="{B952D65E-52F6-42D6-A5E4-660D32DBBFF0}"/>
              </a:ext>
            </a:extLst>
          </p:cNvPr>
          <p:cNvSpPr txBox="1"/>
          <p:nvPr/>
        </p:nvSpPr>
        <p:spPr>
          <a:xfrm>
            <a:off x="1157686" y="3350079"/>
            <a:ext cx="1657826"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Pharmacy</a:t>
            </a:r>
            <a:endParaRPr lang="en-VN" sz="2400" b="1" dirty="0">
              <a:solidFill>
                <a:srgbClr val="FF0000"/>
              </a:solidFill>
              <a:latin typeface="Arial" panose="020B0604020202020204" pitchFamily="34" charset="0"/>
              <a:cs typeface="Arial" panose="020B0604020202020204" pitchFamily="34" charset="0"/>
            </a:endParaRPr>
          </a:p>
        </p:txBody>
      </p:sp>
      <p:sp>
        <p:nvSpPr>
          <p:cNvPr id="8" name="TextBox 3">
            <a:extLst>
              <a:ext uri="{FF2B5EF4-FFF2-40B4-BE49-F238E27FC236}">
                <a16:creationId xmlns:a16="http://schemas.microsoft.com/office/drawing/2014/main" id="{4146CF49-1E2D-4552-82FD-6E17786EFD0F}"/>
              </a:ext>
            </a:extLst>
          </p:cNvPr>
          <p:cNvSpPr txBox="1"/>
          <p:nvPr/>
        </p:nvSpPr>
        <p:spPr>
          <a:xfrm>
            <a:off x="1096736" y="3763687"/>
            <a:ext cx="1342181"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Gallery</a:t>
            </a:r>
            <a:endParaRPr lang="en-VN" sz="2400" b="1" dirty="0">
              <a:solidFill>
                <a:srgbClr val="FF0000"/>
              </a:solidFill>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FB3DAF80-412F-425D-8DC2-F4E811B69814}"/>
              </a:ext>
            </a:extLst>
          </p:cNvPr>
          <p:cNvSpPr txBox="1"/>
          <p:nvPr/>
        </p:nvSpPr>
        <p:spPr>
          <a:xfrm>
            <a:off x="1064078" y="4633939"/>
            <a:ext cx="1374839"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Top up</a:t>
            </a:r>
            <a:endParaRPr lang="en-VN" sz="2400" b="1" dirty="0">
              <a:solidFill>
                <a:srgbClr val="FF0000"/>
              </a:solidFill>
              <a:latin typeface="Arial" panose="020B0604020202020204" pitchFamily="34" charset="0"/>
              <a:cs typeface="Arial" panose="020B0604020202020204" pitchFamily="34" charset="0"/>
            </a:endParaRPr>
          </a:p>
        </p:txBody>
      </p:sp>
      <p:sp>
        <p:nvSpPr>
          <p:cNvPr id="10" name="TextBox 6">
            <a:extLst>
              <a:ext uri="{FF2B5EF4-FFF2-40B4-BE49-F238E27FC236}">
                <a16:creationId xmlns:a16="http://schemas.microsoft.com/office/drawing/2014/main" id="{83481A73-9F00-421F-B343-FD09A440D3AD}"/>
              </a:ext>
            </a:extLst>
          </p:cNvPr>
          <p:cNvSpPr txBox="1"/>
          <p:nvPr/>
        </p:nvSpPr>
        <p:spPr>
          <a:xfrm>
            <a:off x="987879" y="5518360"/>
            <a:ext cx="1537600" cy="461665"/>
          </a:xfrm>
          <a:prstGeom prst="rect">
            <a:avLst/>
          </a:prstGeom>
          <a:no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Embassy</a:t>
            </a:r>
            <a:endParaRPr lang="en-VN" sz="2400" b="1" dirty="0">
              <a:solidFill>
                <a:srgbClr val="FF0000"/>
              </a:solidFill>
              <a:latin typeface="Arial" panose="020B0604020202020204" pitchFamily="34" charset="0"/>
              <a:cs typeface="Arial" panose="020B0604020202020204" pitchFamily="34" charset="0"/>
            </a:endParaRPr>
          </a:p>
        </p:txBody>
      </p:sp>
      <p:pic>
        <p:nvPicPr>
          <p:cNvPr id="11" name="CD1 TRACK 43">
            <a:hlinkClick r:id="" action="ppaction://media"/>
            <a:extLst>
              <a:ext uri="{FF2B5EF4-FFF2-40B4-BE49-F238E27FC236}">
                <a16:creationId xmlns:a16="http://schemas.microsoft.com/office/drawing/2014/main" id="{159F41FC-50E2-4DAB-9C1A-825AA2643FCD}"/>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4">
                <a:tint val="45000"/>
                <a:satMod val="400000"/>
              </a:schemeClr>
            </a:duotone>
          </a:blip>
          <a:stretch>
            <a:fillRect/>
          </a:stretch>
        </p:blipFill>
        <p:spPr>
          <a:xfrm>
            <a:off x="8610781" y="254102"/>
            <a:ext cx="718820" cy="718820"/>
          </a:xfrm>
          <a:prstGeom prst="rect">
            <a:avLst/>
          </a:prstGeom>
        </p:spPr>
      </p:pic>
    </p:spTree>
    <p:extLst>
      <p:ext uri="{BB962C8B-B14F-4D97-AF65-F5344CB8AC3E}">
        <p14:creationId xmlns:p14="http://schemas.microsoft.com/office/powerpoint/2010/main" val="2559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29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bldLst>
      <p:bldP spid="4"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362D44EE-C852-4460-B8B5-C4F2BC205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706FD014-0D55-4CC4-81E2-4F33A643FFC5}"/>
              </a:ext>
            </a:extLst>
          </p:cNvPr>
          <p:cNvSpPr txBox="1"/>
          <p:nvPr/>
        </p:nvSpPr>
        <p:spPr>
          <a:xfrm>
            <a:off x="6194716" y="739978"/>
            <a:ext cx="5334930" cy="3004145"/>
          </a:xfrm>
          <a:prstGeom prst="rect">
            <a:avLst/>
          </a:prstGeom>
        </p:spPr>
        <p:txBody>
          <a:bodyPr vert="horz" lIns="91440" tIns="45720" rIns="91440" bIns="45720" rtlCol="0" anchor="b">
            <a:normAutofit/>
          </a:bodyPr>
          <a:lstStyle/>
          <a:p>
            <a:pPr marL="0" marR="0" lvl="0" indent="0" algn="ctr">
              <a:lnSpc>
                <a:spcPct val="90000"/>
              </a:lnSpc>
              <a:spcBef>
                <a:spcPct val="0"/>
              </a:spcBef>
              <a:spcAft>
                <a:spcPts val="600"/>
              </a:spcAft>
            </a:pPr>
            <a:r>
              <a:rPr lang="en-US" sz="4200" b="1" i="0" dirty="0">
                <a:solidFill>
                  <a:srgbClr val="FF0000"/>
                </a:solidFill>
                <a:latin typeface="+mj-lt"/>
                <a:ea typeface="+mj-ea"/>
                <a:cs typeface="+mj-cs"/>
                <a:sym typeface="Calibri"/>
              </a:rPr>
              <a:t>Task b. </a:t>
            </a:r>
            <a:r>
              <a:rPr lang="en-US" sz="4200" b="1" dirty="0">
                <a:latin typeface="+mj-lt"/>
                <a:ea typeface="+mj-ea"/>
                <a:cs typeface="+mj-cs"/>
              </a:rPr>
              <a:t>In pairs: Use the new words to talk about places or services that your town has. </a:t>
            </a:r>
          </a:p>
        </p:txBody>
      </p:sp>
      <p:sp>
        <p:nvSpPr>
          <p:cNvPr id="21" name="Freeform: Shape 13">
            <a:extLst>
              <a:ext uri="{FF2B5EF4-FFF2-40B4-BE49-F238E27FC236}">
                <a16:creationId xmlns:a16="http://schemas.microsoft.com/office/drawing/2014/main" id="{658970D8-8D1D-4B5C-894B-E871CC8654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5">
            <a:extLst>
              <a:ext uri="{FF2B5EF4-FFF2-40B4-BE49-F238E27FC236}">
                <a16:creationId xmlns:a16="http://schemas.microsoft.com/office/drawing/2014/main" id="{F227E5B6-9132-43CA-B503-37A18562AD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Hình ảnh 6" descr="Ảnh có chứa phim hoạt hình, trang phục, hoạt hình Nhật Bản, Hoạt hình&#10;&#10;Mô tả được tạo tự động">
            <a:extLst>
              <a:ext uri="{FF2B5EF4-FFF2-40B4-BE49-F238E27FC236}">
                <a16:creationId xmlns:a16="http://schemas.microsoft.com/office/drawing/2014/main" id="{CFA1D51B-81EF-48A4-9B49-F3D22D04BEAA}"/>
              </a:ext>
            </a:extLst>
          </p:cNvPr>
          <p:cNvPicPr>
            <a:picLocks noChangeAspect="1"/>
          </p:cNvPicPr>
          <p:nvPr/>
        </p:nvPicPr>
        <p:blipFill>
          <a:blip r:embed="rId2"/>
          <a:srcRect t="2500"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7413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EE5066C-3569-4519-AFC1-A6A32CA275C6}"/>
              </a:ext>
            </a:extLst>
          </p:cNvPr>
          <p:cNvSpPr txBox="1"/>
          <p:nvPr/>
        </p:nvSpPr>
        <p:spPr>
          <a:xfrm>
            <a:off x="346841" y="1569108"/>
            <a:ext cx="6442842" cy="3539430"/>
          </a:xfrm>
          <a:prstGeom prst="rect">
            <a:avLst/>
          </a:prstGeom>
          <a:noFill/>
        </p:spPr>
        <p:txBody>
          <a:bodyPr wrap="square">
            <a:spAutoFit/>
          </a:bodyPr>
          <a:lstStyle/>
          <a:p>
            <a:pPr lvl="1"/>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Convenience Store</a:t>
            </a:r>
          </a:p>
          <a:p>
            <a:r>
              <a:rPr lang="en-US" sz="2800" b="1" dirty="0">
                <a:latin typeface="Times New Roman" panose="02020603050405020304" pitchFamily="18" charset="0"/>
                <a:cs typeface="Times New Roman" panose="02020603050405020304" pitchFamily="18" charset="0"/>
              </a:rPr>
              <a:t>A: </a:t>
            </a:r>
            <a:r>
              <a:rPr lang="en-US" sz="2800" b="1" dirty="0" smtClean="0">
                <a:latin typeface="Times New Roman" panose="02020603050405020304" pitchFamily="18" charset="0"/>
                <a:cs typeface="Times New Roman" panose="02020603050405020304" pitchFamily="18" charset="0"/>
              </a:rPr>
              <a:t>“In </a:t>
            </a:r>
            <a:r>
              <a:rPr lang="en-US" sz="2800" b="1" dirty="0">
                <a:latin typeface="Times New Roman" panose="02020603050405020304" pitchFamily="18" charset="0"/>
                <a:cs typeface="Times New Roman" panose="02020603050405020304" pitchFamily="18" charset="0"/>
              </a:rPr>
              <a:t>my town, there's a convenience store on every corner. They are great for picking up snacks and basic </a:t>
            </a:r>
            <a:r>
              <a:rPr lang="en-US" sz="2800" b="1" dirty="0" smtClean="0">
                <a:latin typeface="Times New Roman" panose="02020603050405020304" pitchFamily="18" charset="0"/>
                <a:cs typeface="Times New Roman" panose="02020603050405020304" pitchFamily="18" charset="0"/>
              </a:rPr>
              <a:t>necessities”.</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“Yes</a:t>
            </a:r>
            <a:r>
              <a:rPr lang="en-US" sz="2800" b="1" dirty="0">
                <a:latin typeface="Times New Roman" panose="02020603050405020304" pitchFamily="18" charset="0"/>
                <a:cs typeface="Times New Roman" panose="02020603050405020304" pitchFamily="18" charset="0"/>
              </a:rPr>
              <a:t>, I often go to the convenience store near my house to buy drinks and quick meals</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DDFABD0F-BF70-45A1-888F-333DC3C17955}"/>
              </a:ext>
            </a:extLst>
          </p:cNvPr>
          <p:cNvPicPr>
            <a:picLocks noChangeAspect="1"/>
          </p:cNvPicPr>
          <p:nvPr/>
        </p:nvPicPr>
        <p:blipFill>
          <a:blip r:embed="rId2"/>
          <a:stretch>
            <a:fillRect/>
          </a:stretch>
        </p:blipFill>
        <p:spPr>
          <a:xfrm>
            <a:off x="7147034" y="759958"/>
            <a:ext cx="4758885" cy="5609311"/>
          </a:xfrm>
          <a:prstGeom prst="rect">
            <a:avLst/>
          </a:prstGeom>
        </p:spPr>
      </p:pic>
      <p:sp>
        <p:nvSpPr>
          <p:cNvPr id="8" name="Hộp Văn bản 7">
            <a:extLst>
              <a:ext uri="{FF2B5EF4-FFF2-40B4-BE49-F238E27FC236}">
                <a16:creationId xmlns:a16="http://schemas.microsoft.com/office/drawing/2014/main" id="{154A98BC-113E-49D0-9E7A-DE167BE29A48}"/>
              </a:ext>
            </a:extLst>
          </p:cNvPr>
          <p:cNvSpPr txBox="1"/>
          <p:nvPr/>
        </p:nvSpPr>
        <p:spPr>
          <a:xfrm>
            <a:off x="1959428" y="402771"/>
            <a:ext cx="394062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Suggested answer 1. </a:t>
            </a:r>
          </a:p>
        </p:txBody>
      </p:sp>
    </p:spTree>
    <p:extLst>
      <p:ext uri="{BB962C8B-B14F-4D97-AF65-F5344CB8AC3E}">
        <p14:creationId xmlns:p14="http://schemas.microsoft.com/office/powerpoint/2010/main" val="408502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16EC5BA-EB82-4440-B94A-FFF4D8E8B96D}"/>
              </a:ext>
            </a:extLst>
          </p:cNvPr>
          <p:cNvPicPr>
            <a:picLocks noChangeAspect="1"/>
          </p:cNvPicPr>
          <p:nvPr/>
        </p:nvPicPr>
        <p:blipFill>
          <a:blip r:embed="rId2"/>
          <a:stretch>
            <a:fillRect/>
          </a:stretch>
        </p:blipFill>
        <p:spPr>
          <a:xfrm>
            <a:off x="6109608" y="1042987"/>
            <a:ext cx="5676900" cy="5686425"/>
          </a:xfrm>
          <a:prstGeom prst="rect">
            <a:avLst/>
          </a:prstGeom>
        </p:spPr>
      </p:pic>
      <p:sp>
        <p:nvSpPr>
          <p:cNvPr id="7" name="Hộp Văn bản 6">
            <a:extLst>
              <a:ext uri="{FF2B5EF4-FFF2-40B4-BE49-F238E27FC236}">
                <a16:creationId xmlns:a16="http://schemas.microsoft.com/office/drawing/2014/main" id="{7A4F03D4-3F5C-4874-8A83-BB83F8BA739D}"/>
              </a:ext>
            </a:extLst>
          </p:cNvPr>
          <p:cNvSpPr txBox="1"/>
          <p:nvPr/>
        </p:nvSpPr>
        <p:spPr>
          <a:xfrm>
            <a:off x="304799" y="1682821"/>
            <a:ext cx="5715001" cy="4524315"/>
          </a:xfrm>
          <a:prstGeom prst="rect">
            <a:avLst/>
          </a:prstGeom>
          <a:noFill/>
        </p:spPr>
        <p:txBody>
          <a:bodyPr wrap="square">
            <a:spAutoFit/>
          </a:bodyPr>
          <a:lstStyle/>
          <a:p>
            <a:pPr>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smtClean="0">
                <a:latin typeface="Times New Roman" panose="02020603050405020304" pitchFamily="18" charset="0"/>
                <a:cs typeface="Times New Roman" panose="02020603050405020304" pitchFamily="18" charset="0"/>
              </a:rPr>
              <a:t>“Our </a:t>
            </a:r>
            <a:r>
              <a:rPr lang="en-US" sz="3200" b="1" dirty="0">
                <a:latin typeface="Times New Roman" panose="02020603050405020304" pitchFamily="18" charset="0"/>
                <a:cs typeface="Times New Roman" panose="02020603050405020304" pitchFamily="18" charset="0"/>
              </a:rPr>
              <a:t>town has a beautiful art gallery that showcases local artists' work</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B: </a:t>
            </a:r>
            <a:r>
              <a:rPr lang="en-US" sz="3200" b="1" dirty="0" smtClean="0">
                <a:latin typeface="Times New Roman" panose="02020603050405020304" pitchFamily="18" charset="0"/>
                <a:cs typeface="Times New Roman" panose="02020603050405020304" pitchFamily="18" charset="0"/>
              </a:rPr>
              <a:t>“I </a:t>
            </a:r>
            <a:r>
              <a:rPr lang="en-US" sz="3200" b="1" dirty="0">
                <a:latin typeface="Times New Roman" panose="02020603050405020304" pitchFamily="18" charset="0"/>
                <a:cs typeface="Times New Roman" panose="02020603050405020304" pitchFamily="18" charset="0"/>
              </a:rPr>
              <a:t>love visiting the gallery on weekends. They often have new </a:t>
            </a:r>
            <a:r>
              <a:rPr lang="en-US" sz="3200" b="1" dirty="0" smtClean="0">
                <a:latin typeface="Times New Roman" panose="02020603050405020304" pitchFamily="18" charset="0"/>
                <a:cs typeface="Times New Roman" panose="02020603050405020304" pitchFamily="18" charset="0"/>
              </a:rPr>
              <a:t>exhibitions”.</a:t>
            </a:r>
            <a:endParaRPr lang="en-US" sz="3200" b="1"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9AAA099E-09F5-40A4-940F-16C7560D4D73}"/>
              </a:ext>
            </a:extLst>
          </p:cNvPr>
          <p:cNvSpPr txBox="1"/>
          <p:nvPr/>
        </p:nvSpPr>
        <p:spPr>
          <a:xfrm>
            <a:off x="1481960" y="833694"/>
            <a:ext cx="4418098"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Suggested answer 2. </a:t>
            </a:r>
          </a:p>
        </p:txBody>
      </p:sp>
    </p:spTree>
    <p:extLst>
      <p:ext uri="{BB962C8B-B14F-4D97-AF65-F5344CB8AC3E}">
        <p14:creationId xmlns:p14="http://schemas.microsoft.com/office/powerpoint/2010/main" val="206174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SKING FOR TOURIST INFORMATION - LISTENING PRACTICE">
            <a:hlinkClick r:id="" action="ppaction://media"/>
            <a:extLst>
              <a:ext uri="{FF2B5EF4-FFF2-40B4-BE49-F238E27FC236}">
                <a16:creationId xmlns:a16="http://schemas.microsoft.com/office/drawing/2014/main" id="{A2C0BD69-9C41-4F6B-BC0B-F1ACF99F16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2055" y="1154339"/>
            <a:ext cx="9295946" cy="5380290"/>
          </a:xfrm>
          <a:prstGeom prst="rect">
            <a:avLst/>
          </a:prstGeom>
        </p:spPr>
      </p:pic>
      <p:sp>
        <p:nvSpPr>
          <p:cNvPr id="5" name="Hộp Văn bản 4">
            <a:extLst>
              <a:ext uri="{FF2B5EF4-FFF2-40B4-BE49-F238E27FC236}">
                <a16:creationId xmlns:a16="http://schemas.microsoft.com/office/drawing/2014/main" id="{9071F44B-71B6-474D-8DE2-AD3130CBDA68}"/>
              </a:ext>
            </a:extLst>
          </p:cNvPr>
          <p:cNvSpPr txBox="1"/>
          <p:nvPr/>
        </p:nvSpPr>
        <p:spPr>
          <a:xfrm>
            <a:off x="1251858" y="620485"/>
            <a:ext cx="10080172" cy="523220"/>
          </a:xfrm>
          <a:prstGeom prst="rect">
            <a:avLst/>
          </a:prstGeom>
          <a:noFill/>
        </p:spPr>
        <p:txBody>
          <a:bodyPr wrap="square" rtlCol="0">
            <a:spAutoFit/>
          </a:bodyPr>
          <a:lstStyle/>
          <a:p>
            <a:r>
              <a:rPr lang="en-US" sz="2800" b="1" dirty="0">
                <a:solidFill>
                  <a:schemeClr val="accent2">
                    <a:lumMod val="50000"/>
                  </a:schemeClr>
                </a:solidFill>
                <a:latin typeface="Times New Roman" panose="02020603050405020304" pitchFamily="18" charset="0"/>
                <a:cs typeface="Times New Roman" panose="02020603050405020304" pitchFamily="18" charset="0"/>
              </a:rPr>
              <a:t>Watch the video and say the information the tourists asking for</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4919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904BE56-26AA-4B21-A7B1-B451F0DFE20B}"/>
              </a:ext>
            </a:extLst>
          </p:cNvPr>
          <p:cNvSpPr txBox="1"/>
          <p:nvPr/>
        </p:nvSpPr>
        <p:spPr>
          <a:xfrm>
            <a:off x="1447799" y="634781"/>
            <a:ext cx="8240487" cy="830997"/>
          </a:xfrm>
          <a:prstGeom prst="rect">
            <a:avLst/>
          </a:prstGeom>
          <a:noFill/>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a. Listen to a teenage tourist asking for information and instructions. Where will she go first?</a:t>
            </a:r>
          </a:p>
        </p:txBody>
      </p:sp>
      <p:sp>
        <p:nvSpPr>
          <p:cNvPr id="7" name="Hộp Văn bản 6">
            <a:extLst>
              <a:ext uri="{FF2B5EF4-FFF2-40B4-BE49-F238E27FC236}">
                <a16:creationId xmlns:a16="http://schemas.microsoft.com/office/drawing/2014/main" id="{DD6F61E5-E356-4A6A-AC17-12E4AFCFA2DB}"/>
              </a:ext>
            </a:extLst>
          </p:cNvPr>
          <p:cNvSpPr txBox="1"/>
          <p:nvPr/>
        </p:nvSpPr>
        <p:spPr>
          <a:xfrm>
            <a:off x="957943" y="1468476"/>
            <a:ext cx="9851573" cy="830997"/>
          </a:xfrm>
          <a:prstGeom prst="rect">
            <a:avLst/>
          </a:prstGeom>
          <a:noFill/>
        </p:spPr>
        <p:txBody>
          <a:bodyPr wrap="square">
            <a:spAutoFit/>
          </a:bodyPr>
          <a:lstStyle/>
          <a:p>
            <a:r>
              <a:rPr lang="en-US" sz="2400" b="1" i="0" dirty="0">
                <a:solidFill>
                  <a:srgbClr val="002060"/>
                </a:solidFill>
                <a:latin typeface="Arial" panose="020B0604020202020204" pitchFamily="34" charset="0"/>
                <a:ea typeface="Calibri"/>
                <a:cs typeface="Arial" panose="020B0604020202020204" pitchFamily="34" charset="0"/>
                <a:sym typeface="Calibri"/>
              </a:rPr>
              <a:t>1.</a:t>
            </a:r>
            <a:r>
              <a:rPr lang="en-US" sz="2400" b="1" dirty="0">
                <a:solidFill>
                  <a:srgbClr val="002060"/>
                </a:solidFill>
                <a:latin typeface="Arial" panose="020B0604020202020204" pitchFamily="34" charset="0"/>
                <a:cs typeface="Arial" panose="020B0604020202020204" pitchFamily="34" charset="0"/>
              </a:rPr>
              <a:t> the gallery</a:t>
            </a:r>
            <a:r>
              <a:rPr lang="en-US" sz="2400" b="1" i="0" dirty="0">
                <a:solidFill>
                  <a:srgbClr val="002060"/>
                </a:solidFill>
                <a:latin typeface="Arial" panose="020B0604020202020204" pitchFamily="34" charset="0"/>
                <a:ea typeface="Calibri"/>
                <a:cs typeface="Arial" panose="020B0604020202020204" pitchFamily="34" charset="0"/>
                <a:sym typeface="Calibri"/>
              </a:rPr>
              <a:t>	 2. </a:t>
            </a:r>
            <a:r>
              <a:rPr lang="en-US" sz="2400" b="1" dirty="0">
                <a:solidFill>
                  <a:srgbClr val="002060"/>
                </a:solidFill>
                <a:latin typeface="Arial" panose="020B0604020202020204" pitchFamily="34" charset="0"/>
                <a:cs typeface="Arial" panose="020B0604020202020204" pitchFamily="34" charset="0"/>
              </a:rPr>
              <a:t>the convenience store      </a:t>
            </a:r>
            <a:r>
              <a:rPr lang="en-US" sz="2400" b="1" i="0" dirty="0">
                <a:solidFill>
                  <a:srgbClr val="002060"/>
                </a:solidFill>
                <a:latin typeface="Arial" panose="020B0604020202020204" pitchFamily="34" charset="0"/>
                <a:ea typeface="Calibri"/>
                <a:cs typeface="Arial" panose="020B0604020202020204" pitchFamily="34" charset="0"/>
                <a:sym typeface="Calibri"/>
              </a:rPr>
              <a:t>3. </a:t>
            </a:r>
            <a:r>
              <a:rPr lang="en-US" sz="2400" b="1" dirty="0">
                <a:solidFill>
                  <a:srgbClr val="002060"/>
                </a:solidFill>
                <a:latin typeface="Arial" panose="020B0604020202020204" pitchFamily="34" charset="0"/>
                <a:cs typeface="Arial" panose="020B0604020202020204" pitchFamily="34" charset="0"/>
              </a:rPr>
              <a:t>the pharmacy </a:t>
            </a:r>
            <a:r>
              <a:rPr lang="en-US" sz="2400" b="1" i="0" dirty="0">
                <a:solidFill>
                  <a:srgbClr val="002060"/>
                </a:solidFill>
                <a:latin typeface="Arial" panose="020B0604020202020204" pitchFamily="34" charset="0"/>
                <a:ea typeface="Calibri"/>
                <a:cs typeface="Arial" panose="020B0604020202020204" pitchFamily="34" charset="0"/>
                <a:sym typeface="Calibri"/>
              </a:rPr>
              <a:t/>
            </a:r>
            <a:br>
              <a:rPr lang="en-US" sz="2400" b="1" i="0" dirty="0">
                <a:solidFill>
                  <a:srgbClr val="002060"/>
                </a:solidFill>
                <a:latin typeface="Arial" panose="020B0604020202020204" pitchFamily="34" charset="0"/>
                <a:ea typeface="Calibri"/>
                <a:cs typeface="Arial" panose="020B0604020202020204" pitchFamily="34" charset="0"/>
                <a:sym typeface="Calibri"/>
              </a:rPr>
            </a:br>
            <a:r>
              <a:rPr lang="en-US" sz="2400" b="1" i="0" dirty="0">
                <a:solidFill>
                  <a:srgbClr val="002060"/>
                </a:solidFill>
                <a:latin typeface="Arial" panose="020B0604020202020204" pitchFamily="34" charset="0"/>
                <a:ea typeface="Calibri"/>
                <a:cs typeface="Arial" panose="020B0604020202020204" pitchFamily="34" charset="0"/>
                <a:sym typeface="Calibri"/>
              </a:rPr>
              <a:t>			</a:t>
            </a:r>
            <a:endParaRPr lang="en-US" sz="2400" b="1" dirty="0">
              <a:solidFill>
                <a:srgbClr val="002060"/>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8D4CB538-510C-405A-8067-13327962D7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77654" y="0"/>
            <a:ext cx="2723854" cy="745127"/>
          </a:xfrm>
          <a:prstGeom prst="rect">
            <a:avLst/>
          </a:prstGeom>
        </p:spPr>
      </p:pic>
      <p:sp>
        <p:nvSpPr>
          <p:cNvPr id="9" name="Oval 5">
            <a:extLst>
              <a:ext uri="{FF2B5EF4-FFF2-40B4-BE49-F238E27FC236}">
                <a16:creationId xmlns:a16="http://schemas.microsoft.com/office/drawing/2014/main" id="{A218CC1B-E99F-4C48-9EA7-97E0D4D66BA0}"/>
              </a:ext>
            </a:extLst>
          </p:cNvPr>
          <p:cNvSpPr/>
          <p:nvPr/>
        </p:nvSpPr>
        <p:spPr>
          <a:xfrm>
            <a:off x="3572146" y="1443990"/>
            <a:ext cx="629739" cy="55898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2">
            <a:extLst>
              <a:ext uri="{FF2B5EF4-FFF2-40B4-BE49-F238E27FC236}">
                <a16:creationId xmlns:a16="http://schemas.microsoft.com/office/drawing/2014/main" id="{67B8622E-E7AE-4B12-BACB-9AF48AEC77FE}"/>
              </a:ext>
            </a:extLst>
          </p:cNvPr>
          <p:cNvSpPr txBox="1"/>
          <p:nvPr/>
        </p:nvSpPr>
        <p:spPr>
          <a:xfrm>
            <a:off x="1805454" y="2092727"/>
            <a:ext cx="6533003" cy="461665"/>
          </a:xfrm>
          <a:prstGeom prst="rect">
            <a:avLst/>
          </a:prstGeom>
          <a:noFill/>
          <a:ln>
            <a:noFill/>
          </a:ln>
        </p:spPr>
        <p:txBody>
          <a:bodyPr wrap="square">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B. Now, listen and circle True or False.</a:t>
            </a:r>
            <a:endParaRPr lang="en-VN" sz="2400" b="1" dirty="0">
              <a:solidFill>
                <a:schemeClr val="accent2">
                  <a:lumMod val="50000"/>
                </a:schemeClr>
              </a:solidFill>
              <a:latin typeface="Arial" panose="020B0604020202020204" pitchFamily="34" charset="0"/>
              <a:cs typeface="Arial" panose="020B0604020202020204" pitchFamily="34" charset="0"/>
            </a:endParaRPr>
          </a:p>
        </p:txBody>
      </p:sp>
      <p:pic>
        <p:nvPicPr>
          <p:cNvPr id="12" name="Picture 4">
            <a:extLst>
              <a:ext uri="{FF2B5EF4-FFF2-40B4-BE49-F238E27FC236}">
                <a16:creationId xmlns:a16="http://schemas.microsoft.com/office/drawing/2014/main" id="{F886CF61-24DE-4134-B6E1-9FDCE69A783F}"/>
              </a:ext>
            </a:extLst>
          </p:cNvPr>
          <p:cNvPicPr>
            <a:picLocks noChangeAspect="1"/>
          </p:cNvPicPr>
          <p:nvPr/>
        </p:nvPicPr>
        <p:blipFill>
          <a:blip r:embed="rId5"/>
          <a:stretch>
            <a:fillRect/>
          </a:stretch>
        </p:blipFill>
        <p:spPr>
          <a:xfrm>
            <a:off x="359228" y="2575034"/>
            <a:ext cx="11444946" cy="4037465"/>
          </a:xfrm>
          <a:prstGeom prst="rect">
            <a:avLst/>
          </a:prstGeom>
        </p:spPr>
      </p:pic>
      <p:pic>
        <p:nvPicPr>
          <p:cNvPr id="13" name="CD1 TRACK 44">
            <a:hlinkClick r:id="" action="ppaction://media"/>
            <a:extLst>
              <a:ext uri="{FF2B5EF4-FFF2-40B4-BE49-F238E27FC236}">
                <a16:creationId xmlns:a16="http://schemas.microsoft.com/office/drawing/2014/main" id="{75FA521B-C77B-4D22-BE89-B831BECEAC9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4">
                <a:tint val="45000"/>
                <a:satMod val="400000"/>
              </a:schemeClr>
            </a:duotone>
          </a:blip>
          <a:stretch>
            <a:fillRect/>
          </a:stretch>
        </p:blipFill>
        <p:spPr>
          <a:xfrm>
            <a:off x="7813164" y="2048720"/>
            <a:ext cx="812800" cy="812800"/>
          </a:xfrm>
          <a:prstGeom prst="rect">
            <a:avLst/>
          </a:prstGeom>
        </p:spPr>
      </p:pic>
      <p:sp>
        <p:nvSpPr>
          <p:cNvPr id="14" name="Oval 3">
            <a:extLst>
              <a:ext uri="{FF2B5EF4-FFF2-40B4-BE49-F238E27FC236}">
                <a16:creationId xmlns:a16="http://schemas.microsoft.com/office/drawing/2014/main" id="{A44DDFED-6B4F-4263-BAF6-247E3E885651}"/>
              </a:ext>
            </a:extLst>
          </p:cNvPr>
          <p:cNvSpPr/>
          <p:nvPr/>
        </p:nvSpPr>
        <p:spPr>
          <a:xfrm>
            <a:off x="9781359" y="3567793"/>
            <a:ext cx="914400" cy="5600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Oval 3">
            <a:extLst>
              <a:ext uri="{FF2B5EF4-FFF2-40B4-BE49-F238E27FC236}">
                <a16:creationId xmlns:a16="http://schemas.microsoft.com/office/drawing/2014/main" id="{2956DC4A-6EC2-463D-963A-C5949EDCAE95}"/>
              </a:ext>
            </a:extLst>
          </p:cNvPr>
          <p:cNvSpPr/>
          <p:nvPr/>
        </p:nvSpPr>
        <p:spPr>
          <a:xfrm>
            <a:off x="10673988" y="4318908"/>
            <a:ext cx="914400" cy="5600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Oval 3">
            <a:extLst>
              <a:ext uri="{FF2B5EF4-FFF2-40B4-BE49-F238E27FC236}">
                <a16:creationId xmlns:a16="http://schemas.microsoft.com/office/drawing/2014/main" id="{9CB9220E-A539-4189-903D-B58B3FECD9C9}"/>
              </a:ext>
            </a:extLst>
          </p:cNvPr>
          <p:cNvSpPr/>
          <p:nvPr/>
        </p:nvSpPr>
        <p:spPr>
          <a:xfrm>
            <a:off x="9803131" y="5113565"/>
            <a:ext cx="914400" cy="5600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Oval 3">
            <a:extLst>
              <a:ext uri="{FF2B5EF4-FFF2-40B4-BE49-F238E27FC236}">
                <a16:creationId xmlns:a16="http://schemas.microsoft.com/office/drawing/2014/main" id="{848A90AB-BB21-4119-B4DB-CE9C69BD4616}"/>
              </a:ext>
            </a:extLst>
          </p:cNvPr>
          <p:cNvSpPr/>
          <p:nvPr/>
        </p:nvSpPr>
        <p:spPr>
          <a:xfrm>
            <a:off x="10750188" y="5940879"/>
            <a:ext cx="914400" cy="5600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9368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6344" fill="hold"/>
                                        <p:tgtEl>
                                          <p:spTgt spid="13"/>
                                        </p:tgtEl>
                                      </p:cBhvr>
                                    </p:cmd>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3"/>
                </p:tgtEl>
              </p:cMediaNode>
            </p:audio>
          </p:childTnLst>
        </p:cTn>
      </p:par>
    </p:tnLst>
    <p:bldLst>
      <p:bldP spid="9"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EF24F2-4ED2-3112-723B-8C5F3D068FEE}"/>
              </a:ext>
            </a:extLst>
          </p:cNvPr>
          <p:cNvSpPr txBox="1"/>
          <p:nvPr/>
        </p:nvSpPr>
        <p:spPr>
          <a:xfrm>
            <a:off x="280987" y="1166842"/>
            <a:ext cx="11911013" cy="4031873"/>
          </a:xfrm>
          <a:prstGeom prst="rect">
            <a:avLst/>
          </a:prstGeom>
          <a:noFill/>
        </p:spPr>
        <p:txBody>
          <a:bodyPr wrap="square">
            <a:spAutoFit/>
          </a:bodyPr>
          <a:lstStyle/>
          <a:p>
            <a:r>
              <a:rPr lang="en-VN" sz="3200" dirty="0">
                <a:highlight>
                  <a:srgbClr val="FFFF00"/>
                </a:highlight>
                <a:latin typeface="Times New Roman" panose="02020603050405020304" pitchFamily="18" charset="0"/>
                <a:cs typeface="Times New Roman" panose="02020603050405020304" pitchFamily="18" charset="0"/>
              </a:rPr>
              <a:t>Linh: </a:t>
            </a:r>
            <a:r>
              <a:rPr lang="en-VN" sz="3200" dirty="0">
                <a:latin typeface="Times New Roman" panose="02020603050405020304" pitchFamily="18" charset="0"/>
                <a:cs typeface="Times New Roman" panose="02020603050405020304" pitchFamily="18" charset="0"/>
              </a:rPr>
              <a:t>Excuse me?</a:t>
            </a:r>
          </a:p>
          <a:p>
            <a:r>
              <a:rPr lang="en-VN" sz="3200" dirty="0">
                <a:highlight>
                  <a:srgbClr val="00FF00"/>
                </a:highlight>
                <a:latin typeface="Times New Roman" panose="02020603050405020304" pitchFamily="18" charset="0"/>
                <a:cs typeface="Times New Roman" panose="02020603050405020304" pitchFamily="18" charset="0"/>
              </a:rPr>
              <a:t>Michael: </a:t>
            </a:r>
            <a:r>
              <a:rPr lang="en-VN" sz="3200" dirty="0">
                <a:latin typeface="Times New Roman" panose="02020603050405020304" pitchFamily="18" charset="0"/>
                <a:cs typeface="Times New Roman" panose="02020603050405020304" pitchFamily="18" charset="0"/>
              </a:rPr>
              <a:t>Oh, hello.</a:t>
            </a:r>
          </a:p>
          <a:p>
            <a:r>
              <a:rPr lang="en-VN" sz="3200" dirty="0">
                <a:highlight>
                  <a:srgbClr val="FFFF00"/>
                </a:highlight>
                <a:latin typeface="Times New Roman" panose="02020603050405020304" pitchFamily="18" charset="0"/>
                <a:cs typeface="Times New Roman" panose="02020603050405020304" pitchFamily="18" charset="0"/>
              </a:rPr>
              <a:t>Linh: </a:t>
            </a:r>
            <a:r>
              <a:rPr lang="en-VN" sz="3200" dirty="0">
                <a:latin typeface="Times New Roman" panose="02020603050405020304" pitchFamily="18" charset="0"/>
                <a:cs typeface="Times New Roman" panose="02020603050405020304" pitchFamily="18" charset="0"/>
              </a:rPr>
              <a:t>I'm a bit lost. Could you tell me how to get to the Gallery of Fine Art?</a:t>
            </a:r>
          </a:p>
          <a:p>
            <a:r>
              <a:rPr lang="en-VN" sz="3200" dirty="0">
                <a:highlight>
                  <a:srgbClr val="00FF00"/>
                </a:highlight>
                <a:latin typeface="Times New Roman" panose="02020603050405020304" pitchFamily="18" charset="0"/>
                <a:cs typeface="Times New Roman" panose="02020603050405020304" pitchFamily="18" charset="0"/>
              </a:rPr>
              <a:t>Michael: </a:t>
            </a:r>
            <a:r>
              <a:rPr lang="en-VN" sz="3200" dirty="0">
                <a:latin typeface="Times New Roman" panose="02020603050405020304" pitchFamily="18" charset="0"/>
                <a:cs typeface="Times New Roman" panose="02020603050405020304" pitchFamily="18" charset="0"/>
              </a:rPr>
              <a:t>Sure. It's pretty far from here. It's in the city center. You can take a bus there from here. It’s not too expensive.</a:t>
            </a:r>
          </a:p>
          <a:p>
            <a:r>
              <a:rPr lang="en-VN" sz="3200" dirty="0">
                <a:highlight>
                  <a:srgbClr val="FFFF00"/>
                </a:highlight>
                <a:latin typeface="Times New Roman" panose="02020603050405020304" pitchFamily="18" charset="0"/>
                <a:cs typeface="Times New Roman" panose="02020603050405020304" pitchFamily="18" charset="0"/>
              </a:rPr>
              <a:t>Linh: </a:t>
            </a:r>
            <a:r>
              <a:rPr lang="en-VN" sz="3200" dirty="0">
                <a:latin typeface="Times New Roman" panose="02020603050405020304" pitchFamily="18" charset="0"/>
                <a:cs typeface="Times New Roman" panose="02020603050405020304" pitchFamily="18" charset="0"/>
              </a:rPr>
              <a:t>I'm not sure I know how to use the bus here. Could you tell me how to do it?</a:t>
            </a:r>
          </a:p>
        </p:txBody>
      </p:sp>
      <p:sp>
        <p:nvSpPr>
          <p:cNvPr id="4" name="TextBox 3">
            <a:extLst>
              <a:ext uri="{FF2B5EF4-FFF2-40B4-BE49-F238E27FC236}">
                <a16:creationId xmlns:a16="http://schemas.microsoft.com/office/drawing/2014/main" id="{99837694-3A54-AE2E-C45F-45E1F275840F}"/>
              </a:ext>
            </a:extLst>
          </p:cNvPr>
          <p:cNvSpPr txBox="1"/>
          <p:nvPr/>
        </p:nvSpPr>
        <p:spPr>
          <a:xfrm>
            <a:off x="4557932" y="537758"/>
            <a:ext cx="3225898" cy="646331"/>
          </a:xfrm>
          <a:prstGeom prst="rect">
            <a:avLst/>
          </a:prstGeom>
          <a:solidFill>
            <a:schemeClr val="accent5">
              <a:lumMod val="75000"/>
            </a:schemeClr>
          </a:solid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Audio transcript</a:t>
            </a:r>
          </a:p>
        </p:txBody>
      </p:sp>
      <p:pic>
        <p:nvPicPr>
          <p:cNvPr id="2" name="CD1 TRACK 44">
            <a:hlinkClick r:id="" action="ppaction://media"/>
            <a:extLst>
              <a:ext uri="{FF2B5EF4-FFF2-40B4-BE49-F238E27FC236}">
                <a16:creationId xmlns:a16="http://schemas.microsoft.com/office/drawing/2014/main" id="{399AF40D-1C7B-0831-6970-68DEFF61CA99}"/>
              </a:ext>
            </a:extLst>
          </p:cNvPr>
          <p:cNvPicPr>
            <a:picLocks noChangeAspect="1"/>
          </p:cNvPicPr>
          <p:nvPr>
            <a:audioFile r:link="rId1"/>
            <p:extLst>
              <p:ext uri="{DAA4B4D4-6D71-4841-9C94-3DE7FCFB9230}">
                <p14:media xmlns:p14="http://schemas.microsoft.com/office/powerpoint/2010/main" r:embed="rId2">
                  <p14:trim end="45807.8577"/>
                </p14:media>
              </p:ext>
            </p:extLst>
          </p:nvPr>
        </p:nvPicPr>
        <p:blipFill>
          <a:blip r:embed="rId4">
            <a:duotone>
              <a:prstClr val="black"/>
              <a:schemeClr val="accent5">
                <a:tint val="45000"/>
                <a:satMod val="400000"/>
              </a:schemeClr>
            </a:duotone>
          </a:blip>
          <a:stretch>
            <a:fillRect/>
          </a:stretch>
        </p:blipFill>
        <p:spPr>
          <a:xfrm>
            <a:off x="8248592" y="404976"/>
            <a:ext cx="812800" cy="812800"/>
          </a:xfrm>
          <a:prstGeom prst="rect">
            <a:avLst/>
          </a:prstGeom>
        </p:spPr>
      </p:pic>
    </p:spTree>
    <p:extLst>
      <p:ext uri="{BB962C8B-B14F-4D97-AF65-F5344CB8AC3E}">
        <p14:creationId xmlns:p14="http://schemas.microsoft.com/office/powerpoint/2010/main" val="9084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A240E-A5B0-D491-BDDB-5A76B34008F3}"/>
              </a:ext>
            </a:extLst>
          </p:cNvPr>
          <p:cNvSpPr txBox="1"/>
          <p:nvPr/>
        </p:nvSpPr>
        <p:spPr>
          <a:xfrm>
            <a:off x="291464" y="1204883"/>
            <a:ext cx="11561445" cy="3539430"/>
          </a:xfrm>
          <a:prstGeom prst="rect">
            <a:avLst/>
          </a:prstGeom>
          <a:noFill/>
        </p:spPr>
        <p:txBody>
          <a:bodyPr wrap="square">
            <a:spAutoFit/>
          </a:bodyPr>
          <a:lstStyle/>
          <a:p>
            <a:r>
              <a:rPr lang="en-VN" sz="3200" dirty="0">
                <a:highlight>
                  <a:srgbClr val="00FF00"/>
                </a:highlight>
                <a:latin typeface="Times New Roman" panose="02020603050405020304" pitchFamily="18" charset="0"/>
                <a:cs typeface="Times New Roman" panose="02020603050405020304" pitchFamily="18" charset="0"/>
              </a:rPr>
              <a:t>Michael: </a:t>
            </a:r>
            <a:r>
              <a:rPr lang="en-VN" sz="3200" dirty="0">
                <a:latin typeface="Times New Roman" panose="02020603050405020304" pitchFamily="18" charset="0"/>
                <a:cs typeface="Times New Roman" panose="02020603050405020304" pitchFamily="18" charset="0"/>
              </a:rPr>
              <a:t>OK. You need to take the number ten bus. It goes downtown, near where the gallery is. Get on the bus, tell the driver where you want to go, and pay him. He will give you a ticket. Push the red button when you want to get off the bus.</a:t>
            </a:r>
          </a:p>
          <a:p>
            <a:r>
              <a:rPr lang="en-US" sz="3200" dirty="0">
                <a:highlight>
                  <a:srgbClr val="FFFF00"/>
                </a:highlight>
                <a:latin typeface="Times New Roman" panose="02020603050405020304" pitchFamily="18" charset="0"/>
                <a:cs typeface="Times New Roman" panose="02020603050405020304" pitchFamily="18" charset="0"/>
              </a:rPr>
              <a:t>Linh: </a:t>
            </a:r>
            <a:r>
              <a:rPr lang="en-US" sz="3200" dirty="0">
                <a:latin typeface="Times New Roman" panose="02020603050405020304" pitchFamily="18" charset="0"/>
                <a:cs typeface="Times New Roman" panose="02020603050405020304" pitchFamily="18" charset="0"/>
              </a:rPr>
              <a:t>Thank you! By the way, I need to buy a new SIM card. Could you tell me where to get one?</a:t>
            </a:r>
          </a:p>
          <a:p>
            <a:r>
              <a:rPr lang="en-US" sz="3200" dirty="0">
                <a:highlight>
                  <a:srgbClr val="00FF00"/>
                </a:highlight>
                <a:latin typeface="Times New Roman" panose="02020603050405020304" pitchFamily="18" charset="0"/>
                <a:cs typeface="Times New Roman" panose="02020603050405020304" pitchFamily="18" charset="0"/>
              </a:rPr>
              <a:t>Michael: </a:t>
            </a:r>
            <a:r>
              <a:rPr lang="en-US" sz="3200" dirty="0">
                <a:latin typeface="Times New Roman" panose="02020603050405020304" pitchFamily="18" charset="0"/>
                <a:cs typeface="Times New Roman" panose="02020603050405020304" pitchFamily="18" charset="0"/>
              </a:rPr>
              <a:t>Sure. You can buy one at any convenience store.</a:t>
            </a:r>
            <a:endParaRPr lang="en-VN" sz="3200" dirty="0">
              <a:latin typeface="Times New Roman" panose="02020603050405020304" pitchFamily="18" charset="0"/>
              <a:cs typeface="Times New Roman" panose="02020603050405020304" pitchFamily="18" charset="0"/>
            </a:endParaRPr>
          </a:p>
        </p:txBody>
      </p:sp>
      <p:pic>
        <p:nvPicPr>
          <p:cNvPr id="2" name="CD1 TRACK 44">
            <a:hlinkClick r:id="" action="ppaction://media"/>
            <a:extLst>
              <a:ext uri="{FF2B5EF4-FFF2-40B4-BE49-F238E27FC236}">
                <a16:creationId xmlns:a16="http://schemas.microsoft.com/office/drawing/2014/main" id="{CCFEFAF2-3314-FEFE-179A-63162030B6D4}"/>
              </a:ext>
            </a:extLst>
          </p:cNvPr>
          <p:cNvPicPr>
            <a:picLocks noChangeAspect="1"/>
          </p:cNvPicPr>
          <p:nvPr>
            <a:audioFile r:link="rId1"/>
            <p:extLst>
              <p:ext uri="{DAA4B4D4-6D71-4841-9C94-3DE7FCFB9230}">
                <p14:media xmlns:p14="http://schemas.microsoft.com/office/powerpoint/2010/main" r:embed="rId2">
                  <p14:trim st="30612.0636" end="20175.0147"/>
                </p14:media>
              </p:ext>
            </p:extLst>
          </p:nvPr>
        </p:nvPicPr>
        <p:blipFill>
          <a:blip r:embed="rId4">
            <a:duotone>
              <a:prstClr val="black"/>
              <a:schemeClr val="accent5">
                <a:tint val="45000"/>
                <a:satMod val="400000"/>
              </a:schemeClr>
            </a:duotone>
          </a:blip>
          <a:stretch>
            <a:fillRect/>
          </a:stretch>
        </p:blipFill>
        <p:spPr>
          <a:xfrm>
            <a:off x="7976449" y="317891"/>
            <a:ext cx="812800" cy="812800"/>
          </a:xfrm>
          <a:prstGeom prst="rect">
            <a:avLst/>
          </a:prstGeom>
        </p:spPr>
      </p:pic>
      <p:sp>
        <p:nvSpPr>
          <p:cNvPr id="5" name="TextBox 3">
            <a:extLst>
              <a:ext uri="{FF2B5EF4-FFF2-40B4-BE49-F238E27FC236}">
                <a16:creationId xmlns:a16="http://schemas.microsoft.com/office/drawing/2014/main" id="{01FC2950-084E-4F19-8728-C1FE8776152C}"/>
              </a:ext>
            </a:extLst>
          </p:cNvPr>
          <p:cNvSpPr txBox="1"/>
          <p:nvPr/>
        </p:nvSpPr>
        <p:spPr>
          <a:xfrm>
            <a:off x="4155161" y="439787"/>
            <a:ext cx="3225898" cy="646331"/>
          </a:xfrm>
          <a:prstGeom prst="rect">
            <a:avLst/>
          </a:prstGeom>
          <a:solidFill>
            <a:schemeClr val="accent5">
              <a:lumMod val="75000"/>
            </a:schemeClr>
          </a:solid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Audio transcript</a:t>
            </a:r>
          </a:p>
        </p:txBody>
      </p:sp>
    </p:spTree>
    <p:extLst>
      <p:ext uri="{BB962C8B-B14F-4D97-AF65-F5344CB8AC3E}">
        <p14:creationId xmlns:p14="http://schemas.microsoft.com/office/powerpoint/2010/main" val="7734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3F5FD1-BB83-3B72-ECE5-EDE4CB99ECE5}"/>
              </a:ext>
            </a:extLst>
          </p:cNvPr>
          <p:cNvSpPr txBox="1"/>
          <p:nvPr/>
        </p:nvSpPr>
        <p:spPr>
          <a:xfrm>
            <a:off x="383992" y="1918330"/>
            <a:ext cx="11138535" cy="3046988"/>
          </a:xfrm>
          <a:prstGeom prst="rect">
            <a:avLst/>
          </a:prstGeom>
          <a:noFill/>
        </p:spPr>
        <p:txBody>
          <a:bodyPr wrap="square">
            <a:spAutoFit/>
          </a:bodyPr>
          <a:lstStyle/>
          <a:p>
            <a:r>
              <a:rPr lang="en-VN" sz="3200" dirty="0">
                <a:highlight>
                  <a:srgbClr val="FFFF00"/>
                </a:highlight>
                <a:latin typeface="Times New Roman" panose="02020603050405020304" pitchFamily="18" charset="0"/>
                <a:cs typeface="Times New Roman" panose="02020603050405020304" pitchFamily="18" charset="0"/>
              </a:rPr>
              <a:t>Linh: </a:t>
            </a:r>
            <a:r>
              <a:rPr lang="en-VN" sz="3200" dirty="0">
                <a:latin typeface="Times New Roman" panose="02020603050405020304" pitchFamily="18" charset="0"/>
                <a:cs typeface="Times New Roman" panose="02020603050405020304" pitchFamily="18" charset="0"/>
              </a:rPr>
              <a:t>Great. Also, could you tell me where the nearest</a:t>
            </a:r>
          </a:p>
          <a:p>
            <a:r>
              <a:rPr lang="en-VN" sz="3200" dirty="0">
                <a:latin typeface="Times New Roman" panose="02020603050405020304" pitchFamily="18" charset="0"/>
                <a:cs typeface="Times New Roman" panose="02020603050405020304" pitchFamily="18" charset="0"/>
              </a:rPr>
              <a:t>convenience store is?</a:t>
            </a:r>
          </a:p>
          <a:p>
            <a:r>
              <a:rPr lang="en-VN" sz="3200" dirty="0">
                <a:highlight>
                  <a:srgbClr val="00FF00"/>
                </a:highlight>
                <a:latin typeface="Times New Roman" panose="02020603050405020304" pitchFamily="18" charset="0"/>
                <a:cs typeface="Times New Roman" panose="02020603050405020304" pitchFamily="18" charset="0"/>
              </a:rPr>
              <a:t>Michael: </a:t>
            </a:r>
            <a:r>
              <a:rPr lang="en-VN" sz="3200" dirty="0">
                <a:latin typeface="Times New Roman" panose="02020603050405020304" pitchFamily="18" charset="0"/>
                <a:cs typeface="Times New Roman" panose="02020603050405020304" pitchFamily="18" charset="0"/>
              </a:rPr>
              <a:t>Sure. The nearest one is Timothy's. Turn left at</a:t>
            </a:r>
          </a:p>
          <a:p>
            <a:r>
              <a:rPr lang="en-VN" sz="3200" dirty="0">
                <a:latin typeface="Times New Roman" panose="02020603050405020304" pitchFamily="18" charset="0"/>
                <a:cs typeface="Times New Roman" panose="02020603050405020304" pitchFamily="18" charset="0"/>
              </a:rPr>
              <a:t>the traffic lights. It's opposite the pharmacy.</a:t>
            </a:r>
          </a:p>
          <a:p>
            <a:r>
              <a:rPr lang="en-VN" sz="3200" dirty="0">
                <a:latin typeface="Times New Roman" panose="02020603050405020304" pitchFamily="18" charset="0"/>
                <a:cs typeface="Times New Roman" panose="02020603050405020304" pitchFamily="18" charset="0"/>
              </a:rPr>
              <a:t>Linh: Thank you. Bye!</a:t>
            </a:r>
          </a:p>
          <a:p>
            <a:r>
              <a:rPr lang="en-VN" sz="3200" dirty="0">
                <a:highlight>
                  <a:srgbClr val="00FF00"/>
                </a:highlight>
                <a:latin typeface="Times New Roman" panose="02020603050405020304" pitchFamily="18" charset="0"/>
                <a:cs typeface="Times New Roman" panose="02020603050405020304" pitchFamily="18" charset="0"/>
              </a:rPr>
              <a:t>Michael: </a:t>
            </a:r>
            <a:r>
              <a:rPr lang="en-VN" sz="3200" dirty="0">
                <a:latin typeface="Times New Roman" panose="02020603050405020304" pitchFamily="18" charset="0"/>
                <a:cs typeface="Times New Roman" panose="02020603050405020304" pitchFamily="18" charset="0"/>
              </a:rPr>
              <a:t>Enjoy the gallery!</a:t>
            </a:r>
            <a:endParaRPr lang="en-VN" sz="3600" dirty="0">
              <a:latin typeface="Times New Roman" panose="02020603050405020304" pitchFamily="18" charset="0"/>
              <a:cs typeface="Times New Roman" panose="02020603050405020304" pitchFamily="18" charset="0"/>
            </a:endParaRPr>
          </a:p>
        </p:txBody>
      </p:sp>
      <p:pic>
        <p:nvPicPr>
          <p:cNvPr id="3" name="CD1 TRACK 44">
            <a:hlinkClick r:id="" action="ppaction://media"/>
            <a:extLst>
              <a:ext uri="{FF2B5EF4-FFF2-40B4-BE49-F238E27FC236}">
                <a16:creationId xmlns:a16="http://schemas.microsoft.com/office/drawing/2014/main" id="{B79CFA82-D23F-0B71-B115-B91B7E2DA279}"/>
              </a:ext>
            </a:extLst>
          </p:cNvPr>
          <p:cNvPicPr>
            <a:picLocks noChangeAspect="1"/>
          </p:cNvPicPr>
          <p:nvPr>
            <a:audioFile r:link="rId1"/>
            <p:extLst>
              <p:ext uri="{DAA4B4D4-6D71-4841-9C94-3DE7FCFB9230}">
                <p14:media xmlns:p14="http://schemas.microsoft.com/office/powerpoint/2010/main" r:embed="rId2">
                  <p14:trim st="56755.7049"/>
                </p14:media>
              </p:ext>
            </p:extLst>
          </p:nvPr>
        </p:nvPicPr>
        <p:blipFill>
          <a:blip r:embed="rId4">
            <a:duotone>
              <a:prstClr val="black"/>
              <a:schemeClr val="accent5">
                <a:tint val="45000"/>
                <a:satMod val="400000"/>
              </a:schemeClr>
            </a:duotone>
          </a:blip>
          <a:stretch>
            <a:fillRect/>
          </a:stretch>
        </p:blipFill>
        <p:spPr>
          <a:xfrm>
            <a:off x="8259478" y="448519"/>
            <a:ext cx="812800" cy="812800"/>
          </a:xfrm>
          <a:prstGeom prst="rect">
            <a:avLst/>
          </a:prstGeom>
        </p:spPr>
      </p:pic>
      <p:sp>
        <p:nvSpPr>
          <p:cNvPr id="5" name="TextBox 3">
            <a:extLst>
              <a:ext uri="{FF2B5EF4-FFF2-40B4-BE49-F238E27FC236}">
                <a16:creationId xmlns:a16="http://schemas.microsoft.com/office/drawing/2014/main" id="{12F6E692-FE4C-4CE4-8BC5-BF15C0750016}"/>
              </a:ext>
            </a:extLst>
          </p:cNvPr>
          <p:cNvSpPr txBox="1"/>
          <p:nvPr/>
        </p:nvSpPr>
        <p:spPr>
          <a:xfrm>
            <a:off x="4557932" y="537758"/>
            <a:ext cx="3225898" cy="646331"/>
          </a:xfrm>
          <a:prstGeom prst="rect">
            <a:avLst/>
          </a:prstGeom>
          <a:solidFill>
            <a:schemeClr val="accent5">
              <a:lumMod val="75000"/>
            </a:schemeClr>
          </a:solid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Audio transcript</a:t>
            </a:r>
          </a:p>
        </p:txBody>
      </p:sp>
    </p:spTree>
    <p:extLst>
      <p:ext uri="{BB962C8B-B14F-4D97-AF65-F5344CB8AC3E}">
        <p14:creationId xmlns:p14="http://schemas.microsoft.com/office/powerpoint/2010/main" val="286229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24AC859-032F-484D-846E-86223263AB87}"/>
              </a:ext>
            </a:extLst>
          </p:cNvPr>
          <p:cNvSpPr txBox="1"/>
          <p:nvPr/>
        </p:nvSpPr>
        <p:spPr>
          <a:xfrm>
            <a:off x="1796694" y="529816"/>
            <a:ext cx="8077200"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Click the circle and guess the words. </a:t>
            </a:r>
            <a:endParaRPr lang="en-US" dirty="0">
              <a:latin typeface="Arial" panose="020B0604020202020204" pitchFamily="34" charset="0"/>
              <a:cs typeface="Arial" panose="020B0604020202020204" pitchFamily="34" charset="0"/>
            </a:endParaRPr>
          </a:p>
        </p:txBody>
      </p:sp>
      <p:sp>
        <p:nvSpPr>
          <p:cNvPr id="6" name="Freeform 2">
            <a:extLst>
              <a:ext uri="{FF2B5EF4-FFF2-40B4-BE49-F238E27FC236}">
                <a16:creationId xmlns:a16="http://schemas.microsoft.com/office/drawing/2014/main" id="{9F05808E-C2CB-472D-8F03-1B7E69916FFA}"/>
              </a:ext>
            </a:extLst>
          </p:cNvPr>
          <p:cNvSpPr/>
          <p:nvPr/>
        </p:nvSpPr>
        <p:spPr>
          <a:xfrm rot="4238378">
            <a:off x="4454530" y="3389368"/>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Hộp Văn bản 9">
            <a:extLst>
              <a:ext uri="{FF2B5EF4-FFF2-40B4-BE49-F238E27FC236}">
                <a16:creationId xmlns:a16="http://schemas.microsoft.com/office/drawing/2014/main" id="{B79C09DD-6A3B-4CC3-BFFB-AFC8DABFF92A}"/>
              </a:ext>
            </a:extLst>
          </p:cNvPr>
          <p:cNvSpPr txBox="1"/>
          <p:nvPr/>
        </p:nvSpPr>
        <p:spPr>
          <a:xfrm>
            <a:off x="478284" y="2968002"/>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pic>
        <p:nvPicPr>
          <p:cNvPr id="4" name="Hình ảnh 3">
            <a:hlinkClick r:id="rId4"/>
            <a:extLst>
              <a:ext uri="{FF2B5EF4-FFF2-40B4-BE49-F238E27FC236}">
                <a16:creationId xmlns:a16="http://schemas.microsoft.com/office/drawing/2014/main" id="{D76AB814-0712-44A2-91E7-C7FA74437B84}"/>
              </a:ext>
            </a:extLst>
          </p:cNvPr>
          <p:cNvPicPr>
            <a:picLocks noChangeAspect="1"/>
          </p:cNvPicPr>
          <p:nvPr/>
        </p:nvPicPr>
        <p:blipFill rotWithShape="1">
          <a:blip r:embed="rId5"/>
          <a:srcRect l="1937" t="18427" r="900" b="20000"/>
          <a:stretch/>
        </p:blipFill>
        <p:spPr>
          <a:xfrm>
            <a:off x="5801351" y="2116476"/>
            <a:ext cx="6168043" cy="2198670"/>
          </a:xfrm>
          <a:prstGeom prst="rect">
            <a:avLst/>
          </a:prstGeom>
        </p:spPr>
      </p:pic>
    </p:spTree>
    <p:extLst>
      <p:ext uri="{BB962C8B-B14F-4D97-AF65-F5344CB8AC3E}">
        <p14:creationId xmlns:p14="http://schemas.microsoft.com/office/powerpoint/2010/main" val="3645333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2A81BEC-EEA1-47F3-B882-0BE36A8874DE}"/>
              </a:ext>
            </a:extLst>
          </p:cNvPr>
          <p:cNvSpPr txBox="1"/>
          <p:nvPr/>
        </p:nvSpPr>
        <p:spPr>
          <a:xfrm>
            <a:off x="1807030" y="558578"/>
            <a:ext cx="9568542" cy="738664"/>
          </a:xfrm>
          <a:prstGeom prst="rect">
            <a:avLst/>
          </a:prstGeom>
          <a:noFill/>
        </p:spPr>
        <p:txBody>
          <a:bodyPr wrap="square">
            <a:spAutoFit/>
          </a:bodyPr>
          <a:lstStyle/>
          <a:p>
            <a:r>
              <a:rPr lang="en-US" sz="1800" b="1" dirty="0">
                <a:solidFill>
                  <a:srgbClr val="FF0000"/>
                </a:solidFill>
                <a:latin typeface="Arial" panose="020B0604020202020204" pitchFamily="34" charset="0"/>
                <a:cs typeface="Arial" panose="020B0604020202020204" pitchFamily="34" charset="0"/>
              </a:rPr>
              <a:t>C</a:t>
            </a:r>
            <a:r>
              <a:rPr lang="en-US" sz="2400" b="1" dirty="0">
                <a:solidFill>
                  <a:srgbClr val="FF0000"/>
                </a:solidFill>
                <a:latin typeface="Arial" panose="020B0604020202020204" pitchFamily="34" charset="0"/>
                <a:cs typeface="Arial" panose="020B0604020202020204" pitchFamily="34" charset="0"/>
              </a:rPr>
              <a:t>. Read the Conversation Skill box, then listen and repeat.</a:t>
            </a:r>
            <a:r>
              <a:rPr lang="en-US" sz="2400" b="1" i="0" dirty="0">
                <a:solidFill>
                  <a:srgbClr val="FF0000"/>
                </a:solidFill>
                <a:latin typeface="Arial" panose="020B0604020202020204" pitchFamily="34" charset="0"/>
                <a:ea typeface="Calibri"/>
                <a:cs typeface="Arial" panose="020B0604020202020204" pitchFamily="34" charset="0"/>
                <a:sym typeface="Calibri"/>
              </a:rPr>
              <a:t/>
            </a:r>
            <a:br>
              <a:rPr lang="en-US" sz="2400" b="1" i="0" dirty="0">
                <a:solidFill>
                  <a:srgbClr val="FF0000"/>
                </a:solidFill>
                <a:latin typeface="Arial" panose="020B0604020202020204" pitchFamily="34" charset="0"/>
                <a:ea typeface="Calibri"/>
                <a:cs typeface="Arial" panose="020B0604020202020204" pitchFamily="34" charset="0"/>
                <a:sym typeface="Calibri"/>
              </a:rPr>
            </a:br>
            <a:endParaRPr lang="en-US" b="1" dirty="0">
              <a:solidFill>
                <a:srgbClr val="FF0000"/>
              </a:solidFill>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E4DF3E29-0943-430F-8FCA-D78E67C2C302}"/>
              </a:ext>
            </a:extLst>
          </p:cNvPr>
          <p:cNvPicPr>
            <a:picLocks noChangeAspect="1"/>
          </p:cNvPicPr>
          <p:nvPr/>
        </p:nvPicPr>
        <p:blipFill rotWithShape="1">
          <a:blip r:embed="rId4">
            <a:clrChange>
              <a:clrFrom>
                <a:srgbClr val="FFFFFF"/>
              </a:clrFrom>
              <a:clrTo>
                <a:srgbClr val="FFFFFF">
                  <a:alpha val="0"/>
                </a:srgbClr>
              </a:clrTo>
            </a:clrChange>
          </a:blip>
          <a:srcRect t="1662" r="1182" b="1481"/>
          <a:stretch/>
        </p:blipFill>
        <p:spPr>
          <a:xfrm>
            <a:off x="2319744" y="1295401"/>
            <a:ext cx="6909764" cy="4180113"/>
          </a:xfrm>
          <a:prstGeom prst="rect">
            <a:avLst/>
          </a:prstGeom>
        </p:spPr>
      </p:pic>
      <p:pic>
        <p:nvPicPr>
          <p:cNvPr id="5" name="CD1 TRACK 45">
            <a:hlinkClick r:id="" action="ppaction://media"/>
            <a:extLst>
              <a:ext uri="{FF2B5EF4-FFF2-40B4-BE49-F238E27FC236}">
                <a16:creationId xmlns:a16="http://schemas.microsoft.com/office/drawing/2014/main" id="{B69E2527-7480-476D-8724-F020ACEC54C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4">
                <a:tint val="45000"/>
                <a:satMod val="400000"/>
              </a:schemeClr>
            </a:duotone>
          </a:blip>
          <a:stretch>
            <a:fillRect/>
          </a:stretch>
        </p:blipFill>
        <p:spPr>
          <a:xfrm>
            <a:off x="9834377" y="1282018"/>
            <a:ext cx="738221" cy="738221"/>
          </a:xfrm>
          <a:prstGeom prst="rect">
            <a:avLst/>
          </a:prstGeom>
        </p:spPr>
      </p:pic>
    </p:spTree>
    <p:extLst>
      <p:ext uri="{BB962C8B-B14F-4D97-AF65-F5344CB8AC3E}">
        <p14:creationId xmlns:p14="http://schemas.microsoft.com/office/powerpoint/2010/main" val="394879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BFB58DB-F088-4D4B-BD69-E153B9C3F038}"/>
              </a:ext>
            </a:extLst>
          </p:cNvPr>
          <p:cNvSpPr txBox="1"/>
          <p:nvPr/>
        </p:nvSpPr>
        <p:spPr>
          <a:xfrm>
            <a:off x="566727" y="983122"/>
            <a:ext cx="11415066" cy="830997"/>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In pairs: What other items do you think Linh will need to buy in Sacramento? Why?</a:t>
            </a:r>
          </a:p>
        </p:txBody>
      </p:sp>
      <p:sp>
        <p:nvSpPr>
          <p:cNvPr id="4" name="Google Shape;414;p38">
            <a:extLst>
              <a:ext uri="{FF2B5EF4-FFF2-40B4-BE49-F238E27FC236}">
                <a16:creationId xmlns:a16="http://schemas.microsoft.com/office/drawing/2014/main" id="{534EFFF7-4F9E-40A8-9AAF-A9964E4E0968}"/>
              </a:ext>
            </a:extLst>
          </p:cNvPr>
          <p:cNvSpPr/>
          <p:nvPr/>
        </p:nvSpPr>
        <p:spPr>
          <a:xfrm>
            <a:off x="566727" y="2128939"/>
            <a:ext cx="4403989" cy="3049750"/>
          </a:xfrm>
          <a:prstGeom prst="wedgeRoundRectCallout">
            <a:avLst>
              <a:gd name="adj1" fmla="val 55586"/>
              <a:gd name="adj2" fmla="val 66284"/>
              <a:gd name="adj3" fmla="val 16667"/>
            </a:avLst>
          </a:prstGeom>
          <a:solidFill>
            <a:schemeClr val="accent6">
              <a:lumMod val="20000"/>
              <a:lumOff val="80000"/>
            </a:schemeClr>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US" sz="3600" dirty="0">
                <a:latin typeface="Calibri" panose="020F0502020204030204" pitchFamily="34" charset="0"/>
                <a:cs typeface="Calibri" panose="020F0502020204030204" pitchFamily="34" charset="0"/>
              </a:rPr>
              <a:t>What other items do you think Linh will need to buy in Sacramento? Why?</a:t>
            </a:r>
            <a:endParaRPr sz="3600" dirty="0"/>
          </a:p>
        </p:txBody>
      </p:sp>
      <p:sp>
        <p:nvSpPr>
          <p:cNvPr id="5" name="Google Shape;415;p38">
            <a:extLst>
              <a:ext uri="{FF2B5EF4-FFF2-40B4-BE49-F238E27FC236}">
                <a16:creationId xmlns:a16="http://schemas.microsoft.com/office/drawing/2014/main" id="{B72A88D2-39FF-480A-BC7A-360C312DE5AF}"/>
              </a:ext>
            </a:extLst>
          </p:cNvPr>
          <p:cNvSpPr/>
          <p:nvPr/>
        </p:nvSpPr>
        <p:spPr>
          <a:xfrm>
            <a:off x="6218705" y="2366716"/>
            <a:ext cx="5220902" cy="2331014"/>
          </a:xfrm>
          <a:prstGeom prst="wedgeRoundRectCallout">
            <a:avLst>
              <a:gd name="adj1" fmla="val -56883"/>
              <a:gd name="adj2" fmla="val 75678"/>
              <a:gd name="adj3" fmla="val 16667"/>
            </a:avLst>
          </a:prstGeom>
          <a:solidFill>
            <a:schemeClr val="accent4">
              <a:lumMod val="20000"/>
              <a:lumOff val="80000"/>
            </a:schemeClr>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latin typeface="Calibri" panose="020F0502020204030204" pitchFamily="34" charset="0"/>
                <a:cs typeface="Calibri" panose="020F0502020204030204" pitchFamily="34" charset="0"/>
              </a:rPr>
              <a:t>I think Linh will need to buy souvenirs here to keep her memories in Sacramento.</a:t>
            </a:r>
            <a:endParaRPr sz="3600" i="1"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09115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57464"/>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343075" y="1014239"/>
            <a:ext cx="10585248" cy="2062103"/>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4</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TOURISM</a:t>
            </a:r>
          </a:p>
          <a:p>
            <a:pPr defTabSz="914446"/>
            <a:r>
              <a:rPr lang="en-US" sz="2800" b="1" dirty="0">
                <a:solidFill>
                  <a:prstClr val="black"/>
                </a:solidFill>
                <a:latin typeface="Constantia" panose="02030602050306030303" pitchFamily="18" charset="0"/>
                <a:sym typeface="Wingdings" panose="05000000000000000000" pitchFamily="2" charset="2"/>
              </a:rPr>
              <a:t>     </a:t>
            </a:r>
            <a:r>
              <a:rPr lang="en-US" sz="2800" b="1" dirty="0">
                <a:solidFill>
                  <a:prstClr val="black"/>
                </a:solidFill>
                <a:latin typeface="Arial" panose="020B0604020202020204" pitchFamily="34" charset="0"/>
                <a:cs typeface="Arial" panose="020B0604020202020204" pitchFamily="34" charset="0"/>
                <a:sym typeface="Wingdings" panose="05000000000000000000" pitchFamily="2" charset="2"/>
              </a:rPr>
              <a:t>Lesson 4:Vocabulary and Listening. </a:t>
            </a:r>
            <a:endParaRPr lang="en-US" sz="2800" b="1" i="1" dirty="0">
              <a:solidFill>
                <a:srgbClr val="C00000"/>
              </a:solidFill>
              <a:latin typeface="Arial" panose="020B0604020202020204" pitchFamily="34" charset="0"/>
              <a:cs typeface="Arial" panose="020B0604020202020204" pitchFamily="34" charset="0"/>
              <a:sym typeface="Wingdings" panose="05000000000000000000" pitchFamily="2" charset="2"/>
            </a:endParaRPr>
          </a:p>
          <a:p>
            <a:pPr defTabSz="914446"/>
            <a:endParaRPr lang="en-US" sz="3600" i="1" dirty="0">
              <a:solidFill>
                <a:prstClr val="black"/>
              </a:solidFill>
              <a:latin typeface="Constantia" panose="02030602050306030303" pitchFamily="18" charset="0"/>
              <a:sym typeface="Wingdings" panose="05000000000000000000" pitchFamily="2" charset="2"/>
            </a:endParaRPr>
          </a:p>
        </p:txBody>
      </p:sp>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a:solidFill>
                  <a:prstClr val="black"/>
                </a:solidFill>
                <a:latin typeface="Contastia"/>
              </a:rPr>
              <a:t>   Ms Phương </a:t>
            </a:r>
          </a:p>
          <a:p>
            <a:pPr defTabSz="914446"/>
            <a:r>
              <a:rPr lang="en-US" sz="24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dirty="0">
                <a:solidFill>
                  <a:srgbClr val="FF0000"/>
                </a:solidFill>
                <a:latin typeface="Arial" panose="020B0604020202020204" pitchFamily="34" charset="0"/>
                <a:cs typeface="Arial" panose="020B0604020202020204" pitchFamily="34" charset="0"/>
              </a:rPr>
              <a:t>WRAP-UP</a:t>
            </a:r>
          </a:p>
        </p:txBody>
      </p:sp>
      <p:sp>
        <p:nvSpPr>
          <p:cNvPr id="24" name="Google Shape;567;p57">
            <a:extLst>
              <a:ext uri="{FF2B5EF4-FFF2-40B4-BE49-F238E27FC236}">
                <a16:creationId xmlns:a16="http://schemas.microsoft.com/office/drawing/2014/main" id="{0836F081-6002-485B-976A-40584B801BCF}"/>
              </a:ext>
            </a:extLst>
          </p:cNvPr>
          <p:cNvSpPr/>
          <p:nvPr/>
        </p:nvSpPr>
        <p:spPr>
          <a:xfrm>
            <a:off x="1707852" y="2557535"/>
            <a:ext cx="3299578" cy="3108503"/>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highlight>
                  <a:srgbClr val="00FF00"/>
                </a:highlight>
                <a:latin typeface="Times New Roman" panose="02020603050405020304" pitchFamily="18" charset="0"/>
                <a:ea typeface="Calibri"/>
                <a:cs typeface="Times New Roman" panose="02020603050405020304" pitchFamily="18" charset="0"/>
                <a:sym typeface="Calibri"/>
              </a:rPr>
              <a:t>Vocabularies</a:t>
            </a:r>
            <a:endParaRPr sz="1400" b="1" dirty="0">
              <a:highlight>
                <a:srgbClr val="00FF00"/>
              </a:highlight>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r>
              <a:rPr lang="en-US" sz="2800" b="1" dirty="0">
                <a:latin typeface="Times New Roman" panose="02020603050405020304" pitchFamily="18" charset="0"/>
                <a:ea typeface="Calibri"/>
                <a:cs typeface="Times New Roman" panose="02020603050405020304" pitchFamily="18" charset="0"/>
                <a:sym typeface="Calibri"/>
              </a:rPr>
              <a:t>1. convenience store</a:t>
            </a:r>
            <a:br>
              <a:rPr lang="en-US" sz="2800" b="1" dirty="0">
                <a:latin typeface="Times New Roman" panose="02020603050405020304" pitchFamily="18" charset="0"/>
                <a:ea typeface="Calibri"/>
                <a:cs typeface="Times New Roman" panose="02020603050405020304" pitchFamily="18" charset="0"/>
                <a:sym typeface="Calibri"/>
              </a:rPr>
            </a:br>
            <a:r>
              <a:rPr lang="en-US" sz="2800" b="1" dirty="0">
                <a:latin typeface="Times New Roman" panose="02020603050405020304" pitchFamily="18" charset="0"/>
                <a:ea typeface="Calibri"/>
                <a:cs typeface="Times New Roman" panose="02020603050405020304" pitchFamily="18" charset="0"/>
                <a:sym typeface="Calibri"/>
              </a:rPr>
              <a:t>2. embassy</a:t>
            </a:r>
            <a:br>
              <a:rPr lang="en-US" sz="2800" b="1" dirty="0">
                <a:latin typeface="Times New Roman" panose="02020603050405020304" pitchFamily="18" charset="0"/>
                <a:ea typeface="Calibri"/>
                <a:cs typeface="Times New Roman" panose="02020603050405020304" pitchFamily="18" charset="0"/>
                <a:sym typeface="Calibri"/>
              </a:rPr>
            </a:br>
            <a:r>
              <a:rPr lang="en-US" sz="2800" b="1" dirty="0">
                <a:latin typeface="Times New Roman" panose="02020603050405020304" pitchFamily="18" charset="0"/>
                <a:ea typeface="Calibri"/>
                <a:cs typeface="Times New Roman" panose="02020603050405020304" pitchFamily="18" charset="0"/>
                <a:sym typeface="Calibri"/>
              </a:rPr>
              <a:t>3. gallery</a:t>
            </a:r>
            <a:br>
              <a:rPr lang="en-US" sz="2800" b="1" dirty="0">
                <a:latin typeface="Times New Roman" panose="02020603050405020304" pitchFamily="18" charset="0"/>
                <a:ea typeface="Calibri"/>
                <a:cs typeface="Times New Roman" panose="02020603050405020304" pitchFamily="18" charset="0"/>
                <a:sym typeface="Calibri"/>
              </a:rPr>
            </a:br>
            <a:r>
              <a:rPr lang="en-US" sz="2800" b="1" dirty="0">
                <a:latin typeface="Times New Roman" panose="02020603050405020304" pitchFamily="18" charset="0"/>
                <a:ea typeface="Calibri"/>
                <a:cs typeface="Times New Roman" panose="02020603050405020304" pitchFamily="18" charset="0"/>
                <a:sym typeface="Calibri"/>
              </a:rPr>
              <a:t>4. pharmacy</a:t>
            </a:r>
            <a:br>
              <a:rPr lang="en-US" sz="2800" b="1" dirty="0">
                <a:latin typeface="Times New Roman" panose="02020603050405020304" pitchFamily="18" charset="0"/>
                <a:ea typeface="Calibri"/>
                <a:cs typeface="Times New Roman" panose="02020603050405020304" pitchFamily="18" charset="0"/>
                <a:sym typeface="Calibri"/>
              </a:rPr>
            </a:br>
            <a:r>
              <a:rPr lang="en-US" sz="2800" b="1" dirty="0">
                <a:latin typeface="Times New Roman" panose="02020603050405020304" pitchFamily="18" charset="0"/>
                <a:ea typeface="Calibri"/>
                <a:cs typeface="Times New Roman" panose="02020603050405020304" pitchFamily="18" charset="0"/>
                <a:sym typeface="Calibri"/>
              </a:rPr>
              <a:t>5. SIM card </a:t>
            </a:r>
            <a:br>
              <a:rPr lang="en-US" sz="2800" b="1" dirty="0">
                <a:latin typeface="Times New Roman" panose="02020603050405020304" pitchFamily="18" charset="0"/>
                <a:ea typeface="Calibri"/>
                <a:cs typeface="Times New Roman" panose="02020603050405020304" pitchFamily="18" charset="0"/>
                <a:sym typeface="Calibri"/>
              </a:rPr>
            </a:br>
            <a:r>
              <a:rPr lang="en-US" sz="2800" b="1" dirty="0">
                <a:latin typeface="Times New Roman" panose="02020603050405020304" pitchFamily="18" charset="0"/>
                <a:ea typeface="Calibri"/>
                <a:cs typeface="Times New Roman" panose="02020603050405020304" pitchFamily="18" charset="0"/>
                <a:sym typeface="Calibri"/>
              </a:rPr>
              <a:t>6. top up </a:t>
            </a:r>
            <a:endParaRPr sz="2800" b="1" dirty="0">
              <a:latin typeface="Times New Roman" panose="02020603050405020304" pitchFamily="18" charset="0"/>
              <a:ea typeface="Calibri"/>
              <a:cs typeface="Times New Roman" panose="02020603050405020304" pitchFamily="18" charset="0"/>
              <a:sym typeface="Calibri"/>
            </a:endParaRPr>
          </a:p>
        </p:txBody>
      </p:sp>
      <p:sp>
        <p:nvSpPr>
          <p:cNvPr id="39" name="Hộp Văn bản 38">
            <a:extLst>
              <a:ext uri="{FF2B5EF4-FFF2-40B4-BE49-F238E27FC236}">
                <a16:creationId xmlns:a16="http://schemas.microsoft.com/office/drawing/2014/main" id="{8A45B7A9-C7F0-4E6F-8AD3-8044B127D506}"/>
              </a:ext>
            </a:extLst>
          </p:cNvPr>
          <p:cNvSpPr txBox="1"/>
          <p:nvPr/>
        </p:nvSpPr>
        <p:spPr>
          <a:xfrm>
            <a:off x="5453742" y="2534002"/>
            <a:ext cx="5606144" cy="3539430"/>
          </a:xfrm>
          <a:prstGeom prst="rect">
            <a:avLst/>
          </a:prstGeom>
          <a:noFill/>
        </p:spPr>
        <p:txBody>
          <a:bodyPr wrap="square">
            <a:spAutoFit/>
          </a:bodyPr>
          <a:lstStyle/>
          <a:p>
            <a:pPr marL="0" marR="0" lvl="0" indent="0" algn="l" rtl="0">
              <a:lnSpc>
                <a:spcPct val="150000"/>
              </a:lnSpc>
              <a:spcBef>
                <a:spcPts val="0"/>
              </a:spcBef>
              <a:spcAft>
                <a:spcPts val="0"/>
              </a:spcAft>
              <a:buNone/>
            </a:pPr>
            <a:r>
              <a:rPr lang="en-US" sz="2800" b="1" i="1" dirty="0">
                <a:highlight>
                  <a:srgbClr val="FFFF00"/>
                </a:highlight>
                <a:latin typeface="Times New Roman" panose="02020603050405020304" pitchFamily="18" charset="0"/>
                <a:ea typeface="Calibri"/>
                <a:cs typeface="Times New Roman" panose="02020603050405020304" pitchFamily="18" charset="0"/>
                <a:sym typeface="Calibri"/>
              </a:rPr>
              <a:t>Vocabulary:</a:t>
            </a:r>
            <a:endParaRPr lang="en-US" sz="2800" b="1" dirty="0">
              <a:latin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r>
              <a:rPr lang="en-US" sz="2800" b="1" i="1" dirty="0">
                <a:latin typeface="Times New Roman" panose="02020603050405020304" pitchFamily="18" charset="0"/>
                <a:ea typeface="Calibri"/>
                <a:cs typeface="Times New Roman" panose="02020603050405020304" pitchFamily="18" charset="0"/>
                <a:sym typeface="Calibri"/>
              </a:rPr>
              <a:t>- L</a:t>
            </a:r>
            <a:r>
              <a:rPr lang="en-US" sz="2800" b="1" dirty="0">
                <a:latin typeface="Times New Roman" panose="02020603050405020304" pitchFamily="18" charset="0"/>
                <a:cs typeface="Times New Roman" panose="02020603050405020304" pitchFamily="18" charset="0"/>
              </a:rPr>
              <a:t>earn and use vocabulary related to tourism</a:t>
            </a:r>
            <a:r>
              <a:rPr lang="en-US" sz="2800" b="1" i="1" dirty="0">
                <a:latin typeface="Times New Roman" panose="02020603050405020304" pitchFamily="18" charset="0"/>
                <a:ea typeface="Calibri"/>
                <a:cs typeface="Times New Roman" panose="02020603050405020304" pitchFamily="18" charset="0"/>
                <a:sym typeface="Calibri"/>
              </a:rPr>
              <a:t>. </a:t>
            </a:r>
          </a:p>
          <a:p>
            <a:pPr marL="0" marR="0" lvl="0" indent="0" algn="l" rtl="0">
              <a:lnSpc>
                <a:spcPct val="150000"/>
              </a:lnSpc>
              <a:spcBef>
                <a:spcPts val="0"/>
              </a:spcBef>
              <a:spcAft>
                <a:spcPts val="0"/>
              </a:spcAft>
              <a:buNone/>
            </a:pPr>
            <a:r>
              <a:rPr lang="en-US" sz="2800" b="1" i="1" dirty="0">
                <a:highlight>
                  <a:srgbClr val="FFFF00"/>
                </a:highlight>
                <a:latin typeface="Times New Roman" panose="02020603050405020304" pitchFamily="18" charset="0"/>
                <a:ea typeface="Calibri"/>
                <a:cs typeface="Times New Roman" panose="02020603050405020304" pitchFamily="18" charset="0"/>
                <a:sym typeface="Calibri"/>
              </a:rPr>
              <a:t>Listening </a:t>
            </a:r>
            <a:endParaRPr lang="en-US" sz="2800" b="1" i="1" dirty="0">
              <a:latin typeface="Times New Roman" panose="02020603050405020304" pitchFamily="18" charset="0"/>
              <a:cs typeface="Times New Roman" panose="02020603050405020304" pitchFamily="18" charset="0"/>
              <a:sym typeface="Calibri"/>
            </a:endParaRPr>
          </a:p>
          <a:p>
            <a:pPr rtl="0" fontAlgn="base">
              <a:spcBef>
                <a:spcPts val="0"/>
              </a:spcBef>
              <a:spcAft>
                <a:spcPts val="0"/>
              </a:spcAft>
            </a:pPr>
            <a:r>
              <a:rPr lang="en-US" sz="2800" b="1" i="1" u="none" strike="noStrike" dirty="0">
                <a:effectLst/>
                <a:latin typeface="Times New Roman" panose="02020603050405020304" pitchFamily="18" charset="0"/>
                <a:cs typeface="Times New Roman" panose="02020603050405020304" pitchFamily="18" charset="0"/>
                <a:sym typeface="Calibri"/>
              </a:rPr>
              <a:t>- </a:t>
            </a:r>
            <a:r>
              <a:rPr lang="en-US" sz="2800" b="1" i="0" u="none" strike="noStrike" dirty="0">
                <a:effectLst/>
                <a:latin typeface="Times New Roman" panose="02020603050405020304" pitchFamily="18" charset="0"/>
                <a:cs typeface="Times New Roman" panose="02020603050405020304" pitchFamily="18" charset="0"/>
              </a:rPr>
              <a:t>To practice listening for specific information.</a:t>
            </a:r>
            <a:endParaRPr lang="en-US" sz="1800" b="1" i="0" u="none" strike="noStrike"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F28634D-404F-406A-AC2F-5832ACAF17A7}"/>
              </a:ext>
            </a:extLst>
          </p:cNvPr>
          <p:cNvSpPr txBox="1"/>
          <p:nvPr/>
        </p:nvSpPr>
        <p:spPr>
          <a:xfrm>
            <a:off x="4149725" y="361950"/>
            <a:ext cx="4064000" cy="584775"/>
          </a:xfrm>
          <a:prstGeom prst="rect">
            <a:avLst/>
          </a:prstGeom>
          <a:noFill/>
        </p:spPr>
        <p:txBody>
          <a:bodyPr wrap="square">
            <a:spAutoFit/>
          </a:bodyPr>
          <a:lstStyle/>
          <a:p>
            <a:r>
              <a:rPr lang="en-US" sz="3200" b="1" dirty="0">
                <a:solidFill>
                  <a:schemeClr val="accent2">
                    <a:lumMod val="75000"/>
                  </a:schemeClr>
                </a:solidFill>
                <a:effectLst>
                  <a:glow rad="228600">
                    <a:schemeClr val="accent4">
                      <a:satMod val="175000"/>
                      <a:alpha val="40000"/>
                    </a:schemeClr>
                  </a:glow>
                </a:effectLst>
                <a:latin typeface="Arial" panose="020B0604020202020204" pitchFamily="34" charset="0"/>
                <a:cs typeface="Arial" panose="020B0604020202020204" pitchFamily="34" charset="0"/>
              </a:rPr>
              <a:t>Vocabulary Review</a:t>
            </a:r>
            <a:endParaRPr lang="en-US" sz="600" dirty="0">
              <a:latin typeface="Arial" panose="020B0604020202020204" pitchFamily="34" charset="0"/>
              <a:cs typeface="Arial" panose="020B0604020202020204" pitchFamily="34" charset="0"/>
            </a:endParaRPr>
          </a:p>
        </p:txBody>
      </p:sp>
      <p:graphicFrame>
        <p:nvGraphicFramePr>
          <p:cNvPr id="6" name="Bảng 6">
            <a:extLst>
              <a:ext uri="{FF2B5EF4-FFF2-40B4-BE49-F238E27FC236}">
                <a16:creationId xmlns:a16="http://schemas.microsoft.com/office/drawing/2014/main" id="{69FBD413-53C0-422A-99CB-A2E7269993C4}"/>
              </a:ext>
            </a:extLst>
          </p:cNvPr>
          <p:cNvGraphicFramePr>
            <a:graphicFrameLocks noGrp="1"/>
          </p:cNvGraphicFramePr>
          <p:nvPr>
            <p:extLst>
              <p:ext uri="{D42A27DB-BD31-4B8C-83A1-F6EECF244321}">
                <p14:modId xmlns:p14="http://schemas.microsoft.com/office/powerpoint/2010/main" val="1884671457"/>
              </p:ext>
            </p:extLst>
          </p:nvPr>
        </p:nvGraphicFramePr>
        <p:xfrm>
          <a:off x="572820" y="866562"/>
          <a:ext cx="11125200" cy="6699504"/>
        </p:xfrm>
        <a:graphic>
          <a:graphicData uri="http://schemas.openxmlformats.org/drawingml/2006/table">
            <a:tbl>
              <a:tblPr firstRow="1" bandRow="1">
                <a:tableStyleId>{5940675A-B579-460E-94D1-54222C63F5DA}</a:tableStyleId>
              </a:tblPr>
              <a:tblGrid>
                <a:gridCol w="940937">
                  <a:extLst>
                    <a:ext uri="{9D8B030D-6E8A-4147-A177-3AD203B41FA5}">
                      <a16:colId xmlns:a16="http://schemas.microsoft.com/office/drawing/2014/main" val="1053616342"/>
                    </a:ext>
                  </a:extLst>
                </a:gridCol>
                <a:gridCol w="4650589">
                  <a:extLst>
                    <a:ext uri="{9D8B030D-6E8A-4147-A177-3AD203B41FA5}">
                      <a16:colId xmlns:a16="http://schemas.microsoft.com/office/drawing/2014/main" val="2198470548"/>
                    </a:ext>
                  </a:extLst>
                </a:gridCol>
                <a:gridCol w="5533674">
                  <a:extLst>
                    <a:ext uri="{9D8B030D-6E8A-4147-A177-3AD203B41FA5}">
                      <a16:colId xmlns:a16="http://schemas.microsoft.com/office/drawing/2014/main" val="3675303155"/>
                    </a:ext>
                  </a:extLst>
                </a:gridCol>
              </a:tblGrid>
              <a:tr h="592733">
                <a:tc>
                  <a:txBody>
                    <a:bodyPr/>
                    <a:lstStyle/>
                    <a:p>
                      <a:pPr marL="0" algn="l" defTabSz="914400" rtl="0" eaLnBrk="1" latinLnBrk="0" hangingPunct="1">
                        <a:lnSpc>
                          <a:spcPct val="200000"/>
                        </a:lnSpc>
                      </a:pPr>
                      <a:r>
                        <a:rPr lang="en-US" sz="2100" b="1" kern="1200" dirty="0">
                          <a:solidFill>
                            <a:schemeClr val="accent6">
                              <a:lumMod val="50000"/>
                            </a:schemeClr>
                          </a:solidFill>
                          <a:latin typeface="Times New Roman" panose="02020603050405020304" pitchFamily="18" charset="0"/>
                          <a:ea typeface="+mn-ea"/>
                          <a:cs typeface="Times New Roman" panose="02020603050405020304" pitchFamily="18" charset="0"/>
                        </a:rPr>
                        <a:t>No</a:t>
                      </a:r>
                    </a:p>
                  </a:txBody>
                  <a:tcPr marL="60960" marR="60960" marT="30480" marB="30480"/>
                </a:tc>
                <a:tc>
                  <a:txBody>
                    <a:bodyPr/>
                    <a:lstStyle/>
                    <a:p>
                      <a:pPr marL="0" algn="l" defTabSz="914400" rtl="0" eaLnBrk="1" latinLnBrk="0" hangingPunct="1">
                        <a:lnSpc>
                          <a:spcPct val="200000"/>
                        </a:lnSpc>
                      </a:pPr>
                      <a:r>
                        <a:rPr lang="en-US" sz="2100" b="1" kern="1200" dirty="0">
                          <a:solidFill>
                            <a:schemeClr val="accent6">
                              <a:lumMod val="50000"/>
                            </a:schemeClr>
                          </a:solidFill>
                          <a:latin typeface="Times New Roman" panose="02020603050405020304" pitchFamily="18" charset="0"/>
                          <a:ea typeface="+mn-ea"/>
                          <a:cs typeface="Times New Roman" panose="02020603050405020304" pitchFamily="18" charset="0"/>
                        </a:rPr>
                        <a:t>            Word</a:t>
                      </a:r>
                    </a:p>
                  </a:txBody>
                  <a:tcPr marL="60960" marR="60960" marT="30480" marB="30480"/>
                </a:tc>
                <a:tc>
                  <a:txBody>
                    <a:bodyPr/>
                    <a:lstStyle/>
                    <a:p>
                      <a:pPr>
                        <a:lnSpc>
                          <a:spcPct val="200000"/>
                        </a:lnSpc>
                      </a:pPr>
                      <a:r>
                        <a:rPr lang="en-US" sz="2100" b="1" dirty="0">
                          <a:solidFill>
                            <a:schemeClr val="accent6">
                              <a:lumMod val="50000"/>
                            </a:schemeClr>
                          </a:solidFill>
                          <a:latin typeface="Times New Roman" panose="02020603050405020304" pitchFamily="18" charset="0"/>
                          <a:cs typeface="Times New Roman" panose="02020603050405020304" pitchFamily="18" charset="0"/>
                        </a:rPr>
                        <a:t>         Meaning</a:t>
                      </a:r>
                    </a:p>
                  </a:txBody>
                  <a:tcPr marL="60960" marR="60960" marT="30480" marB="30480"/>
                </a:tc>
                <a:extLst>
                  <a:ext uri="{0D108BD9-81ED-4DB2-BD59-A6C34878D82A}">
                    <a16:rowId xmlns:a16="http://schemas.microsoft.com/office/drawing/2014/main" val="2547737732"/>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328048239"/>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782099013"/>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238770014"/>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694323816"/>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871182833"/>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1128449987"/>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4100802701"/>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348631707"/>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534096876"/>
                  </a:ext>
                </a:extLst>
              </a:tr>
              <a:tr h="505036">
                <a:tc>
                  <a:txBody>
                    <a:bodyPr/>
                    <a:lstStyle/>
                    <a:p>
                      <a:pPr>
                        <a:lnSpc>
                          <a:spcPct val="300000"/>
                        </a:lnSpc>
                      </a:pPr>
                      <a:endParaRPr lang="en-US" sz="1200" b="1" dirty="0">
                        <a:solidFill>
                          <a:schemeClr val="accent6">
                            <a:lumMod val="50000"/>
                          </a:schemeClr>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tc>
                  <a:txBody>
                    <a:bodyPr/>
                    <a:lstStyle/>
                    <a:p>
                      <a:pPr>
                        <a:lnSpc>
                          <a:spcPct val="300000"/>
                        </a:lnSpc>
                      </a:pPr>
                      <a:endParaRPr lang="en-US" sz="1200" b="1"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355376607"/>
                  </a:ext>
                </a:extLst>
              </a:tr>
            </a:tbl>
          </a:graphicData>
        </a:graphic>
      </p:graphicFrame>
      <p:sp>
        <p:nvSpPr>
          <p:cNvPr id="20" name="Hộp Văn bản 19">
            <a:extLst>
              <a:ext uri="{FF2B5EF4-FFF2-40B4-BE49-F238E27FC236}">
                <a16:creationId xmlns:a16="http://schemas.microsoft.com/office/drawing/2014/main" id="{AACB5336-D6CD-4F9C-805C-90079BD69497}"/>
              </a:ext>
            </a:extLst>
          </p:cNvPr>
          <p:cNvSpPr txBox="1"/>
          <p:nvPr/>
        </p:nvSpPr>
        <p:spPr>
          <a:xfrm>
            <a:off x="752297" y="1514582"/>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1</a:t>
            </a:r>
          </a:p>
        </p:txBody>
      </p:sp>
      <p:sp>
        <p:nvSpPr>
          <p:cNvPr id="21" name="Hộp Văn bản 20">
            <a:extLst>
              <a:ext uri="{FF2B5EF4-FFF2-40B4-BE49-F238E27FC236}">
                <a16:creationId xmlns:a16="http://schemas.microsoft.com/office/drawing/2014/main" id="{47925530-15BF-4F81-81F7-2A22A081C294}"/>
              </a:ext>
            </a:extLst>
          </p:cNvPr>
          <p:cNvSpPr txBox="1"/>
          <p:nvPr/>
        </p:nvSpPr>
        <p:spPr>
          <a:xfrm>
            <a:off x="752296" y="2033427"/>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2</a:t>
            </a:r>
          </a:p>
        </p:txBody>
      </p:sp>
      <p:sp>
        <p:nvSpPr>
          <p:cNvPr id="22" name="Hộp Văn bản 21">
            <a:extLst>
              <a:ext uri="{FF2B5EF4-FFF2-40B4-BE49-F238E27FC236}">
                <a16:creationId xmlns:a16="http://schemas.microsoft.com/office/drawing/2014/main" id="{3D36AF20-33B5-49AE-A552-7D4B2CE5E638}"/>
              </a:ext>
            </a:extLst>
          </p:cNvPr>
          <p:cNvSpPr txBox="1"/>
          <p:nvPr/>
        </p:nvSpPr>
        <p:spPr>
          <a:xfrm>
            <a:off x="742022" y="2521449"/>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3</a:t>
            </a:r>
          </a:p>
        </p:txBody>
      </p:sp>
      <p:sp>
        <p:nvSpPr>
          <p:cNvPr id="23" name="Hộp Văn bản 22">
            <a:extLst>
              <a:ext uri="{FF2B5EF4-FFF2-40B4-BE49-F238E27FC236}">
                <a16:creationId xmlns:a16="http://schemas.microsoft.com/office/drawing/2014/main" id="{44FA0740-413C-4172-8A55-9FC38C4731F3}"/>
              </a:ext>
            </a:extLst>
          </p:cNvPr>
          <p:cNvSpPr txBox="1"/>
          <p:nvPr/>
        </p:nvSpPr>
        <p:spPr>
          <a:xfrm>
            <a:off x="762571" y="3070546"/>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4</a:t>
            </a:r>
          </a:p>
        </p:txBody>
      </p:sp>
      <p:sp>
        <p:nvSpPr>
          <p:cNvPr id="24" name="Hộp Văn bản 23">
            <a:extLst>
              <a:ext uri="{FF2B5EF4-FFF2-40B4-BE49-F238E27FC236}">
                <a16:creationId xmlns:a16="http://schemas.microsoft.com/office/drawing/2014/main" id="{4DE14FB4-2F10-4ED7-BEDD-6039A976385F}"/>
              </a:ext>
            </a:extLst>
          </p:cNvPr>
          <p:cNvSpPr txBox="1"/>
          <p:nvPr/>
        </p:nvSpPr>
        <p:spPr>
          <a:xfrm>
            <a:off x="772845" y="3598523"/>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5</a:t>
            </a:r>
          </a:p>
        </p:txBody>
      </p:sp>
      <p:sp>
        <p:nvSpPr>
          <p:cNvPr id="25" name="Hộp Văn bản 24">
            <a:extLst>
              <a:ext uri="{FF2B5EF4-FFF2-40B4-BE49-F238E27FC236}">
                <a16:creationId xmlns:a16="http://schemas.microsoft.com/office/drawing/2014/main" id="{9CF86836-6B9E-49CB-88E9-416F973157FF}"/>
              </a:ext>
            </a:extLst>
          </p:cNvPr>
          <p:cNvSpPr txBox="1"/>
          <p:nvPr/>
        </p:nvSpPr>
        <p:spPr>
          <a:xfrm>
            <a:off x="762570" y="4085975"/>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6</a:t>
            </a:r>
          </a:p>
        </p:txBody>
      </p:sp>
      <p:sp>
        <p:nvSpPr>
          <p:cNvPr id="26" name="Hộp Văn bản 25">
            <a:extLst>
              <a:ext uri="{FF2B5EF4-FFF2-40B4-BE49-F238E27FC236}">
                <a16:creationId xmlns:a16="http://schemas.microsoft.com/office/drawing/2014/main" id="{18169973-2AC5-4F76-951A-D23DD3EA7EB8}"/>
              </a:ext>
            </a:extLst>
          </p:cNvPr>
          <p:cNvSpPr txBox="1"/>
          <p:nvPr/>
        </p:nvSpPr>
        <p:spPr>
          <a:xfrm>
            <a:off x="752297" y="4584272"/>
            <a:ext cx="355600" cy="400110"/>
          </a:xfrm>
          <a:prstGeom prst="rect">
            <a:avLst/>
          </a:prstGeom>
          <a:noFill/>
        </p:spPr>
        <p:txBody>
          <a:bodyPr wrap="square" rtlCol="0">
            <a:spAutoFit/>
          </a:bodyPr>
          <a:lstStyle/>
          <a:p>
            <a:r>
              <a:rPr lang="en-US" sz="2000" dirty="0">
                <a:solidFill>
                  <a:schemeClr val="accent6">
                    <a:lumMod val="50000"/>
                  </a:schemeClr>
                </a:solidFill>
                <a:latin typeface="Arial" panose="020B0604020202020204" pitchFamily="34" charset="0"/>
                <a:cs typeface="Arial" panose="020B0604020202020204" pitchFamily="34" charset="0"/>
              </a:rPr>
              <a:t>7</a:t>
            </a:r>
          </a:p>
        </p:txBody>
      </p:sp>
      <p:sp>
        <p:nvSpPr>
          <p:cNvPr id="29" name="Hộp Văn bản 28">
            <a:extLst>
              <a:ext uri="{FF2B5EF4-FFF2-40B4-BE49-F238E27FC236}">
                <a16:creationId xmlns:a16="http://schemas.microsoft.com/office/drawing/2014/main" id="{83881895-4CCF-4CBD-9B90-64CC94CAA8D3}"/>
              </a:ext>
            </a:extLst>
          </p:cNvPr>
          <p:cNvSpPr txBox="1"/>
          <p:nvPr/>
        </p:nvSpPr>
        <p:spPr>
          <a:xfrm>
            <a:off x="6268710" y="1592965"/>
            <a:ext cx="4013200"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thuốc</a:t>
            </a:r>
            <a:endParaRPr lang="en-US" sz="2400" b="1" i="1" dirty="0">
              <a:latin typeface="Arial" panose="020B0604020202020204" pitchFamily="34" charset="0"/>
              <a:cs typeface="Arial" panose="020B0604020202020204" pitchFamily="34" charset="0"/>
            </a:endParaRPr>
          </a:p>
        </p:txBody>
      </p:sp>
      <p:sp>
        <p:nvSpPr>
          <p:cNvPr id="30" name="Hộp Văn bản 29">
            <a:extLst>
              <a:ext uri="{FF2B5EF4-FFF2-40B4-BE49-F238E27FC236}">
                <a16:creationId xmlns:a16="http://schemas.microsoft.com/office/drawing/2014/main" id="{9FE19892-413A-4578-905F-DC960411CA89}"/>
              </a:ext>
            </a:extLst>
          </p:cNvPr>
          <p:cNvSpPr txBox="1"/>
          <p:nvPr/>
        </p:nvSpPr>
        <p:spPr>
          <a:xfrm>
            <a:off x="6268710" y="2211676"/>
            <a:ext cx="3656067"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Cửa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hàng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tiện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ích</a:t>
            </a:r>
            <a:endParaRPr lang="en-US" sz="2400" b="1" i="1" dirty="0">
              <a:latin typeface="Arial" panose="020B0604020202020204" pitchFamily="34" charset="0"/>
              <a:cs typeface="Arial" panose="020B0604020202020204" pitchFamily="34" charset="0"/>
            </a:endParaRPr>
          </a:p>
        </p:txBody>
      </p:sp>
      <p:sp>
        <p:nvSpPr>
          <p:cNvPr id="32" name="Hộp Văn bản 31">
            <a:extLst>
              <a:ext uri="{FF2B5EF4-FFF2-40B4-BE49-F238E27FC236}">
                <a16:creationId xmlns:a16="http://schemas.microsoft.com/office/drawing/2014/main" id="{F999A8A7-7052-4102-94B2-9B8F20180297}"/>
              </a:ext>
            </a:extLst>
          </p:cNvPr>
          <p:cNvSpPr txBox="1"/>
          <p:nvPr/>
        </p:nvSpPr>
        <p:spPr>
          <a:xfrm>
            <a:off x="6268710" y="2839713"/>
            <a:ext cx="2803526"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Đại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sứ</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quán</a:t>
            </a:r>
            <a:endParaRPr lang="en-US" sz="2400" b="1" i="1" dirty="0">
              <a:latin typeface="Arial" panose="020B0604020202020204" pitchFamily="34" charset="0"/>
              <a:cs typeface="Arial" panose="020B0604020202020204" pitchFamily="34" charset="0"/>
            </a:endParaRPr>
          </a:p>
        </p:txBody>
      </p:sp>
      <p:sp>
        <p:nvSpPr>
          <p:cNvPr id="33" name="Hộp Văn bản 32">
            <a:extLst>
              <a:ext uri="{FF2B5EF4-FFF2-40B4-BE49-F238E27FC236}">
                <a16:creationId xmlns:a16="http://schemas.microsoft.com/office/drawing/2014/main" id="{F8659CAF-AFCA-444B-83BE-D8B41E3533BC}"/>
              </a:ext>
            </a:extLst>
          </p:cNvPr>
          <p:cNvSpPr txBox="1"/>
          <p:nvPr/>
        </p:nvSpPr>
        <p:spPr>
          <a:xfrm>
            <a:off x="6254001" y="3367690"/>
            <a:ext cx="4916791"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Phòng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triển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lãm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nghệ</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thuật</a:t>
            </a:r>
            <a:endParaRPr lang="en-US" sz="2400" b="1" i="1" dirty="0">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C6DED095-ACFE-466C-A107-BBE2FE8DC9B7}"/>
              </a:ext>
            </a:extLst>
          </p:cNvPr>
          <p:cNvSpPr txBox="1"/>
          <p:nvPr/>
        </p:nvSpPr>
        <p:spPr>
          <a:xfrm>
            <a:off x="6268710" y="3985481"/>
            <a:ext cx="3482155" cy="461665"/>
          </a:xfrm>
          <a:prstGeom prst="rect">
            <a:avLst/>
          </a:prstGeom>
          <a:noFill/>
        </p:spPr>
        <p:txBody>
          <a:bodyPr wrap="square" rtlCol="0">
            <a:spAutoFit/>
          </a:bodyPr>
          <a:lstStyle/>
          <a:p>
            <a:r>
              <a:rPr lang="en-US" sz="2400" b="1" i="1" dirty="0">
                <a:latin typeface="Arial" panose="020B0604020202020204" pitchFamily="34" charset="0"/>
                <a:cs typeface="Arial" panose="020B0604020202020204" pitchFamily="34" charset="0"/>
              </a:rPr>
              <a:t>Sim </a:t>
            </a:r>
            <a:r>
              <a:rPr lang="en-US" sz="2400" b="1" i="1" dirty="0" err="1">
                <a:latin typeface="Arial" panose="020B0604020202020204" pitchFamily="34" charset="0"/>
                <a:cs typeface="Arial" panose="020B0604020202020204" pitchFamily="34" charset="0"/>
              </a:rPr>
              <a:t>điện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thoại</a:t>
            </a:r>
            <a:endParaRPr lang="en-US" sz="2400" b="1" i="1" dirty="0">
              <a:latin typeface="Arial" panose="020B060402020202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AEEAF13A-059A-4A47-BFA7-75F60C8AD2A2}"/>
              </a:ext>
            </a:extLst>
          </p:cNvPr>
          <p:cNvSpPr txBox="1"/>
          <p:nvPr/>
        </p:nvSpPr>
        <p:spPr>
          <a:xfrm>
            <a:off x="6268710" y="4523704"/>
            <a:ext cx="4660900"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Sạc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nạp</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đầy</a:t>
            </a:r>
            <a:endParaRPr lang="en-US" sz="2400" b="1" i="1"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243F4AD7-5AAB-499B-AD18-AE30C51EFB44}"/>
              </a:ext>
            </a:extLst>
          </p:cNvPr>
          <p:cNvSpPr txBox="1"/>
          <p:nvPr/>
        </p:nvSpPr>
        <p:spPr>
          <a:xfrm>
            <a:off x="1586869" y="2180128"/>
            <a:ext cx="3783458"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Convenience store (n)</a:t>
            </a:r>
          </a:p>
        </p:txBody>
      </p:sp>
      <p:sp>
        <p:nvSpPr>
          <p:cNvPr id="11" name="Hộp Văn bản 10">
            <a:extLst>
              <a:ext uri="{FF2B5EF4-FFF2-40B4-BE49-F238E27FC236}">
                <a16:creationId xmlns:a16="http://schemas.microsoft.com/office/drawing/2014/main" id="{E407A8AC-B3A5-4F3C-9929-A8A904DB5820}"/>
              </a:ext>
            </a:extLst>
          </p:cNvPr>
          <p:cNvSpPr txBox="1"/>
          <p:nvPr/>
        </p:nvSpPr>
        <p:spPr>
          <a:xfrm>
            <a:off x="1694808" y="2806029"/>
            <a:ext cx="3044825"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Embassy (n)</a:t>
            </a:r>
          </a:p>
        </p:txBody>
      </p:sp>
      <p:sp>
        <p:nvSpPr>
          <p:cNvPr id="7" name="Hộp Văn bản 6">
            <a:extLst>
              <a:ext uri="{FF2B5EF4-FFF2-40B4-BE49-F238E27FC236}">
                <a16:creationId xmlns:a16="http://schemas.microsoft.com/office/drawing/2014/main" id="{6B30CFBB-3301-4D03-BB17-F6F7428C2505}"/>
              </a:ext>
            </a:extLst>
          </p:cNvPr>
          <p:cNvSpPr txBox="1"/>
          <p:nvPr/>
        </p:nvSpPr>
        <p:spPr>
          <a:xfrm>
            <a:off x="1617850" y="1592966"/>
            <a:ext cx="2883613"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Pharmacy (n)</a:t>
            </a:r>
          </a:p>
        </p:txBody>
      </p:sp>
      <p:sp>
        <p:nvSpPr>
          <p:cNvPr id="12" name="Hộp Văn bản 11">
            <a:extLst>
              <a:ext uri="{FF2B5EF4-FFF2-40B4-BE49-F238E27FC236}">
                <a16:creationId xmlns:a16="http://schemas.microsoft.com/office/drawing/2014/main" id="{A8242D1A-D798-4BA4-AF96-2744C6F0EE3A}"/>
              </a:ext>
            </a:extLst>
          </p:cNvPr>
          <p:cNvSpPr txBox="1"/>
          <p:nvPr/>
        </p:nvSpPr>
        <p:spPr>
          <a:xfrm>
            <a:off x="1586869" y="3469506"/>
            <a:ext cx="238760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Gallery (n)</a:t>
            </a:r>
          </a:p>
        </p:txBody>
      </p:sp>
      <p:sp>
        <p:nvSpPr>
          <p:cNvPr id="13" name="Hộp Văn bản 12">
            <a:extLst>
              <a:ext uri="{FF2B5EF4-FFF2-40B4-BE49-F238E27FC236}">
                <a16:creationId xmlns:a16="http://schemas.microsoft.com/office/drawing/2014/main" id="{C40D790E-CD00-4A14-83A3-6F05A5907472}"/>
              </a:ext>
            </a:extLst>
          </p:cNvPr>
          <p:cNvSpPr txBox="1"/>
          <p:nvPr/>
        </p:nvSpPr>
        <p:spPr>
          <a:xfrm>
            <a:off x="1621784" y="4019092"/>
            <a:ext cx="3190874"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Sim card (n) </a:t>
            </a:r>
          </a:p>
        </p:txBody>
      </p:sp>
      <p:sp>
        <p:nvSpPr>
          <p:cNvPr id="14" name="Hộp Văn bản 13">
            <a:extLst>
              <a:ext uri="{FF2B5EF4-FFF2-40B4-BE49-F238E27FC236}">
                <a16:creationId xmlns:a16="http://schemas.microsoft.com/office/drawing/2014/main" id="{79E02C11-AA21-4E52-86A3-72FD535A3920}"/>
              </a:ext>
            </a:extLst>
          </p:cNvPr>
          <p:cNvSpPr txBox="1"/>
          <p:nvPr/>
        </p:nvSpPr>
        <p:spPr>
          <a:xfrm>
            <a:off x="1586869" y="4568678"/>
            <a:ext cx="284480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Top up (n)</a:t>
            </a:r>
          </a:p>
        </p:txBody>
      </p:sp>
    </p:spTree>
    <p:extLst>
      <p:ext uri="{BB962C8B-B14F-4D97-AF65-F5344CB8AC3E}">
        <p14:creationId xmlns:p14="http://schemas.microsoft.com/office/powerpoint/2010/main" val="10339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24AC859-032F-484D-846E-86223263AB87}"/>
              </a:ext>
            </a:extLst>
          </p:cNvPr>
          <p:cNvSpPr txBox="1"/>
          <p:nvPr/>
        </p:nvSpPr>
        <p:spPr>
          <a:xfrm>
            <a:off x="1796694" y="529816"/>
            <a:ext cx="8077200"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Click the circle and guess the words. </a:t>
            </a:r>
            <a:endParaRPr lang="en-US" dirty="0">
              <a:latin typeface="Arial" panose="020B0604020202020204" pitchFamily="34" charset="0"/>
              <a:cs typeface="Arial" panose="020B0604020202020204" pitchFamily="34" charset="0"/>
            </a:endParaRPr>
          </a:p>
        </p:txBody>
      </p:sp>
      <p:sp>
        <p:nvSpPr>
          <p:cNvPr id="6" name="Freeform 2">
            <a:extLst>
              <a:ext uri="{FF2B5EF4-FFF2-40B4-BE49-F238E27FC236}">
                <a16:creationId xmlns:a16="http://schemas.microsoft.com/office/drawing/2014/main" id="{9F05808E-C2CB-472D-8F03-1B7E69916FFA}"/>
              </a:ext>
            </a:extLst>
          </p:cNvPr>
          <p:cNvSpPr/>
          <p:nvPr/>
        </p:nvSpPr>
        <p:spPr>
          <a:xfrm rot="4238378">
            <a:off x="4454530" y="3389368"/>
            <a:ext cx="889537" cy="1172942"/>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Hộp Văn bản 9">
            <a:extLst>
              <a:ext uri="{FF2B5EF4-FFF2-40B4-BE49-F238E27FC236}">
                <a16:creationId xmlns:a16="http://schemas.microsoft.com/office/drawing/2014/main" id="{B79C09DD-6A3B-4CC3-BFFB-AFC8DABFF92A}"/>
              </a:ext>
            </a:extLst>
          </p:cNvPr>
          <p:cNvSpPr txBox="1"/>
          <p:nvPr/>
        </p:nvSpPr>
        <p:spPr>
          <a:xfrm>
            <a:off x="478284" y="2968002"/>
            <a:ext cx="4457700" cy="707886"/>
          </a:xfrm>
          <a:prstGeom prst="rect">
            <a:avLst/>
          </a:prstGeom>
          <a:noFill/>
        </p:spPr>
        <p:txBody>
          <a:bodyPr wrap="square">
            <a:spAutoFit/>
          </a:bodyPr>
          <a:lstStyle/>
          <a:p>
            <a:r>
              <a:rPr lang="en-US" sz="4000" b="1" dirty="0">
                <a:solidFill>
                  <a:schemeClr val="accent2">
                    <a:lumMod val="50000"/>
                  </a:schemeClr>
                </a:solidFill>
                <a:latin typeface=".VnBlack" panose="020B7200000000000000" pitchFamily="34" charset="0"/>
                <a:cs typeface="Arial" panose="020B0604020202020204" pitchFamily="34" charset="0"/>
              </a:rPr>
              <a:t>ONLINE GAME </a:t>
            </a:r>
            <a:endParaRPr lang="en-US" sz="4000" dirty="0">
              <a:latin typeface=".VnBlack" panose="020B7200000000000000" pitchFamily="34" charset="0"/>
            </a:endParaRPr>
          </a:p>
        </p:txBody>
      </p:sp>
      <p:pic>
        <p:nvPicPr>
          <p:cNvPr id="3" name="Hình ảnh 2">
            <a:hlinkClick r:id="rId4"/>
            <a:extLst>
              <a:ext uri="{FF2B5EF4-FFF2-40B4-BE49-F238E27FC236}">
                <a16:creationId xmlns:a16="http://schemas.microsoft.com/office/drawing/2014/main" id="{78514A8D-7B59-4BD5-A67A-D72D2B92B7DF}"/>
              </a:ext>
            </a:extLst>
          </p:cNvPr>
          <p:cNvPicPr>
            <a:picLocks noChangeAspect="1"/>
          </p:cNvPicPr>
          <p:nvPr/>
        </p:nvPicPr>
        <p:blipFill rotWithShape="1">
          <a:blip r:embed="rId5"/>
          <a:srcRect l="6607" t="6825" r="8930" b="10794"/>
          <a:stretch/>
        </p:blipFill>
        <p:spPr>
          <a:xfrm>
            <a:off x="5720999" y="1621971"/>
            <a:ext cx="6242402" cy="3424744"/>
          </a:xfrm>
          <a:prstGeom prst="rect">
            <a:avLst/>
          </a:prstGeom>
        </p:spPr>
      </p:pic>
    </p:spTree>
    <p:extLst>
      <p:ext uri="{BB962C8B-B14F-4D97-AF65-F5344CB8AC3E}">
        <p14:creationId xmlns:p14="http://schemas.microsoft.com/office/powerpoint/2010/main" val="274813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11BB85B-4CB6-4AE0-99FE-AB35B37D5F81}"/>
              </a:ext>
            </a:extLst>
          </p:cNvPr>
          <p:cNvSpPr txBox="1"/>
          <p:nvPr/>
        </p:nvSpPr>
        <p:spPr>
          <a:xfrm>
            <a:off x="174169" y="1886595"/>
            <a:ext cx="8262260" cy="2326175"/>
          </a:xfrm>
          <a:prstGeom prst="rect">
            <a:avLst/>
          </a:prstGeom>
          <a:noFill/>
        </p:spPr>
        <p:txBody>
          <a:bodyPr wrap="square">
            <a:spAutoFit/>
          </a:bodyPr>
          <a:lstStyle/>
          <a:p>
            <a:pPr>
              <a:lnSpc>
                <a:spcPct val="150000"/>
              </a:lnSpc>
              <a:buClr>
                <a:srgbClr val="2E75B5"/>
              </a:buClr>
              <a:buSzPts val="3600"/>
            </a:pPr>
            <a:r>
              <a:rPr lang="en-US" sz="2400" dirty="0">
                <a:solidFill>
                  <a:schemeClr val="bg1"/>
                </a:solidFill>
                <a:latin typeface="Arial" panose="020B0604020202020204" pitchFamily="34" charset="0"/>
                <a:ea typeface="Calibri"/>
                <a:cs typeface="Arial" panose="020B0604020202020204" pitchFamily="34" charset="0"/>
                <a:sym typeface="Calibri"/>
              </a:rPr>
              <a:t>1. Review </a:t>
            </a:r>
            <a:r>
              <a:rPr lang="en-US" sz="2400" dirty="0">
                <a:solidFill>
                  <a:schemeClr val="bg1"/>
                </a:solidFill>
                <a:latin typeface="Arial" panose="020B0604020202020204" pitchFamily="34" charset="0"/>
                <a:cs typeface="Arial" panose="020B0604020202020204" pitchFamily="34" charset="0"/>
              </a:rPr>
              <a:t>vocabulary related to tourism</a:t>
            </a:r>
            <a:r>
              <a:rPr lang="en-US" sz="2400" dirty="0">
                <a:solidFill>
                  <a:schemeClr val="bg1"/>
                </a:solidFill>
                <a:latin typeface="Arial" panose="020B0604020202020204" pitchFamily="34" charset="0"/>
                <a:ea typeface="Calibri"/>
                <a:cs typeface="Arial" panose="020B0604020202020204" pitchFamily="34" charset="0"/>
                <a:sym typeface="Calibri"/>
              </a:rPr>
              <a:t>. </a:t>
            </a:r>
            <a:endParaRPr lang="en-US" sz="2400" dirty="0">
              <a:solidFill>
                <a:schemeClr val="bg1"/>
              </a:solidFill>
              <a:latin typeface="Arial" panose="020B0604020202020204" pitchFamily="34" charset="0"/>
              <a:cs typeface="Arial" panose="020B0604020202020204" pitchFamily="34" charset="0"/>
            </a:endParaRPr>
          </a:p>
          <a:p>
            <a:pPr marR="0" lvl="0" algn="l" rtl="0">
              <a:lnSpc>
                <a:spcPct val="150000"/>
              </a:lnSpc>
              <a:spcBef>
                <a:spcPts val="0"/>
              </a:spcBef>
              <a:spcAft>
                <a:spcPts val="0"/>
              </a:spcAft>
              <a:buClr>
                <a:srgbClr val="2E75B5"/>
              </a:buClr>
              <a:buSzPts val="3600"/>
            </a:pPr>
            <a:r>
              <a:rPr lang="en-US" sz="2400" dirty="0">
                <a:solidFill>
                  <a:schemeClr val="bg1"/>
                </a:solidFill>
                <a:latin typeface="Arial" panose="020B0604020202020204" pitchFamily="34" charset="0"/>
                <a:ea typeface="Calibri"/>
                <a:cs typeface="Arial" panose="020B0604020202020204" pitchFamily="34" charset="0"/>
                <a:sym typeface="Calibri"/>
              </a:rPr>
              <a:t>2. Make sentences using the vocabulary in SB</a:t>
            </a:r>
            <a:endParaRPr lang="en-US" sz="2400" dirty="0">
              <a:solidFill>
                <a:schemeClr val="bg1"/>
              </a:solidFill>
              <a:latin typeface="Arial" panose="020B0604020202020204" pitchFamily="34" charset="0"/>
              <a:cs typeface="Arial" panose="020B0604020202020204" pitchFamily="34" charset="0"/>
            </a:endParaRPr>
          </a:p>
          <a:p>
            <a:pPr marR="0" lvl="0" algn="l" rtl="0">
              <a:lnSpc>
                <a:spcPct val="150000"/>
              </a:lnSpc>
              <a:spcBef>
                <a:spcPts val="0"/>
              </a:spcBef>
              <a:spcAft>
                <a:spcPts val="0"/>
              </a:spcAft>
              <a:buClr>
                <a:srgbClr val="2E75B5"/>
              </a:buClr>
              <a:buSzPts val="3600"/>
            </a:pPr>
            <a:r>
              <a:rPr lang="en-US" sz="2400" dirty="0">
                <a:solidFill>
                  <a:schemeClr val="bg1"/>
                </a:solidFill>
                <a:latin typeface="Arial" panose="020B0604020202020204" pitchFamily="34" charset="0"/>
                <a:ea typeface="Calibri"/>
                <a:cs typeface="Arial" panose="020B0604020202020204" pitchFamily="34" charset="0"/>
                <a:sym typeface="Calibri"/>
              </a:rPr>
              <a:t>3. Prepare for the next lesson (Grammar - pages 39 &amp; 40 - SB)</a:t>
            </a:r>
            <a:endParaRPr lang="en-US" sz="2400" dirty="0">
              <a:solidFill>
                <a:schemeClr val="bg1"/>
              </a:solidFill>
              <a:latin typeface="Arial" panose="020B0604020202020204" pitchFamily="34" charset="0"/>
              <a:cs typeface="Arial" panose="020B0604020202020204" pitchFamily="34" charset="0"/>
            </a:endParaRPr>
          </a:p>
        </p:txBody>
      </p:sp>
      <p:sp>
        <p:nvSpPr>
          <p:cNvPr id="4" name="Hình chữ nhật: Góc Tròn 3">
            <a:extLst>
              <a:ext uri="{FF2B5EF4-FFF2-40B4-BE49-F238E27FC236}">
                <a16:creationId xmlns:a16="http://schemas.microsoft.com/office/drawing/2014/main" id="{16DB1FF5-F1B4-4F28-AE28-4ED812F15402}"/>
              </a:ext>
            </a:extLst>
          </p:cNvPr>
          <p:cNvSpPr/>
          <p:nvPr/>
        </p:nvSpPr>
        <p:spPr>
          <a:xfrm>
            <a:off x="1816064" y="331126"/>
            <a:ext cx="4391025" cy="10096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HOMEWORK</a:t>
            </a:r>
          </a:p>
        </p:txBody>
      </p:sp>
    </p:spTree>
    <p:extLst>
      <p:ext uri="{BB962C8B-B14F-4D97-AF65-F5344CB8AC3E}">
        <p14:creationId xmlns:p14="http://schemas.microsoft.com/office/powerpoint/2010/main" val="3257248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28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812801" y="2174241"/>
            <a:ext cx="5164199" cy="2474433"/>
          </a:xfrm>
          <a:prstGeom prst="roundRect">
            <a:avLst/>
          </a:prstGeom>
          <a:solidFill>
            <a:schemeClr val="accent4">
              <a:lumMod val="60000"/>
              <a:lumOff val="4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5400" b="1" dirty="0">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dirty="0">
                <a:solidFill>
                  <a:schemeClr val="tx1"/>
                </a:solidFill>
                <a:effectLst>
                  <a:glow rad="228600">
                    <a:schemeClr val="accent2">
                      <a:satMod val="175000"/>
                      <a:alpha val="40000"/>
                    </a:schemeClr>
                  </a:glow>
                </a:effectLst>
                <a:latin typeface="+mj-lt"/>
                <a:ea typeface="+mj-ea"/>
                <a:cs typeface="+mj-cs"/>
              </a:rPr>
              <a:t>   </a:t>
            </a:r>
            <a:r>
              <a:rPr lang="en-US" sz="6500" b="1" dirty="0">
                <a:solidFill>
                  <a:srgbClr val="FF0000"/>
                </a:solidFill>
                <a:effectLst>
                  <a:glow rad="228600">
                    <a:schemeClr val="accent2">
                      <a:satMod val="175000"/>
                      <a:alpha val="40000"/>
                    </a:schemeClr>
                  </a:glow>
                </a:effectLst>
                <a:latin typeface="+mj-lt"/>
                <a:ea typeface="+mj-ea"/>
                <a:cs typeface="+mj-cs"/>
              </a:rPr>
              <a:t>LESSON 4</a:t>
            </a:r>
          </a:p>
          <a:p>
            <a:pPr>
              <a:lnSpc>
                <a:spcPct val="90000"/>
              </a:lnSpc>
              <a:spcBef>
                <a:spcPct val="0"/>
              </a:spcBef>
              <a:spcAft>
                <a:spcPts val="600"/>
              </a:spcAft>
            </a:pPr>
            <a:r>
              <a:rPr lang="en-US" sz="5400" b="1" dirty="0">
                <a:solidFill>
                  <a:schemeClr val="tx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54352" y="1401987"/>
            <a:ext cx="4324849" cy="1350967"/>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8106338" y="1815860"/>
            <a:ext cx="3506982" cy="646331"/>
          </a:xfrm>
          <a:prstGeom prst="rect">
            <a:avLst/>
          </a:prstGeom>
          <a:noFill/>
        </p:spPr>
        <p:txBody>
          <a:bodyPr wrap="square" rtlCol="0">
            <a:spAutoFit/>
          </a:bodyPr>
          <a:lstStyle/>
          <a:p>
            <a:r>
              <a:rPr lang="en-US" sz="3600" b="1" dirty="0">
                <a:solidFill>
                  <a:schemeClr val="bg2">
                    <a:lumMod val="10000"/>
                  </a:schemeClr>
                </a:solidFill>
                <a:effectLst>
                  <a:glow rad="228600">
                    <a:schemeClr val="accent4">
                      <a:satMod val="175000"/>
                      <a:alpha val="40000"/>
                    </a:schemeClr>
                  </a:glow>
                </a:effectLst>
              </a:rPr>
              <a:t>VOCABULARY</a:t>
            </a:r>
          </a:p>
        </p:txBody>
      </p:sp>
      <p:pic>
        <p:nvPicPr>
          <p:cNvPr id="11" name="Picture 17">
            <a:extLst>
              <a:ext uri="{FF2B5EF4-FFF2-40B4-BE49-F238E27FC236}">
                <a16:creationId xmlns:a16="http://schemas.microsoft.com/office/drawing/2014/main" id="{6408DC38-B82B-4542-8AE0-C6966B8271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367685">
            <a:off x="4071817" y="2155172"/>
            <a:ext cx="2528997" cy="795484"/>
          </a:xfrm>
          <a:prstGeom prst="rect">
            <a:avLst/>
          </a:prstGeom>
        </p:spPr>
      </p:pic>
      <p:pic>
        <p:nvPicPr>
          <p:cNvPr id="9" name="Picture 9">
            <a:extLst>
              <a:ext uri="{FF2B5EF4-FFF2-40B4-BE49-F238E27FC236}">
                <a16:creationId xmlns:a16="http://schemas.microsoft.com/office/drawing/2014/main" id="{CD88B625-C043-426B-8101-F2D8A63A38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54352" y="3673066"/>
            <a:ext cx="4324849" cy="1350967"/>
          </a:xfrm>
          <a:prstGeom prst="rect">
            <a:avLst/>
          </a:prstGeom>
        </p:spPr>
      </p:pic>
      <p:sp>
        <p:nvSpPr>
          <p:cNvPr id="12" name="TextBox 11">
            <a:extLst>
              <a:ext uri="{FF2B5EF4-FFF2-40B4-BE49-F238E27FC236}">
                <a16:creationId xmlns:a16="http://schemas.microsoft.com/office/drawing/2014/main" id="{8A80FA9D-1277-4B0D-9480-B7D9C26D4F3F}"/>
              </a:ext>
            </a:extLst>
          </p:cNvPr>
          <p:cNvSpPr txBox="1"/>
          <p:nvPr/>
        </p:nvSpPr>
        <p:spPr>
          <a:xfrm>
            <a:off x="8392160" y="4036412"/>
            <a:ext cx="2275841" cy="646331"/>
          </a:xfrm>
          <a:prstGeom prst="rect">
            <a:avLst/>
          </a:prstGeom>
          <a:noFill/>
        </p:spPr>
        <p:txBody>
          <a:bodyPr wrap="square" rtlCol="0">
            <a:spAutoFit/>
          </a:bodyPr>
          <a:lstStyle/>
          <a:p>
            <a:r>
              <a:rPr lang="en-US" sz="3600" b="1" dirty="0">
                <a:solidFill>
                  <a:schemeClr val="bg2">
                    <a:lumMod val="10000"/>
                  </a:schemeClr>
                </a:solidFill>
                <a:effectLst>
                  <a:glow rad="228600">
                    <a:schemeClr val="accent4">
                      <a:satMod val="175000"/>
                      <a:alpha val="40000"/>
                    </a:schemeClr>
                  </a:glow>
                </a:effectLst>
              </a:rPr>
              <a:t>LISTENING</a:t>
            </a:r>
          </a:p>
        </p:txBody>
      </p:sp>
      <p:pic>
        <p:nvPicPr>
          <p:cNvPr id="14" name="Picture 18">
            <a:extLst>
              <a:ext uri="{FF2B5EF4-FFF2-40B4-BE49-F238E27FC236}">
                <a16:creationId xmlns:a16="http://schemas.microsoft.com/office/drawing/2014/main" id="{64983110-AEF0-40ED-B526-D9F6762559F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445948" y="1723419"/>
            <a:ext cx="660391" cy="548399"/>
          </a:xfrm>
          <a:prstGeom prst="rect">
            <a:avLst/>
          </a:prstGeom>
        </p:spPr>
      </p:pic>
      <p:pic>
        <p:nvPicPr>
          <p:cNvPr id="13" name="Picture 19">
            <a:extLst>
              <a:ext uri="{FF2B5EF4-FFF2-40B4-BE49-F238E27FC236}">
                <a16:creationId xmlns:a16="http://schemas.microsoft.com/office/drawing/2014/main" id="{D521FDD6-F50F-41B4-8D0F-62151D58065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440672" y="4010003"/>
            <a:ext cx="565167" cy="565167"/>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408398" y="5917780"/>
            <a:ext cx="1159181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I need to pick up my medicine from the </a:t>
            </a:r>
            <a:r>
              <a:rPr lang="en-US" sz="2800" b="1" u="sng" dirty="0">
                <a:solidFill>
                  <a:srgbClr val="FF0000"/>
                </a:solidFill>
                <a:latin typeface="Arial" panose="020B0604020202020204" pitchFamily="34" charset="0"/>
                <a:cs typeface="Arial" panose="020B0604020202020204" pitchFamily="34" charset="0"/>
              </a:rPr>
              <a:t>pharmacy. </a:t>
            </a:r>
            <a:endParaRPr lang="en-US" sz="2800" u="sng" dirty="0">
              <a:solidFill>
                <a:srgbClr val="FF0000"/>
              </a:solidFill>
              <a:latin typeface="Arial" panose="020B0604020202020204" pitchFamily="34" charset="0"/>
              <a:cs typeface="Arial" panose="020B0604020202020204" pitchFamily="34" charset="0"/>
            </a:endParaRP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pharmacy</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869164" y="1869897"/>
            <a:ext cx="2930949" cy="97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chemeClr val="accent2">
                    <a:lumMod val="50000"/>
                  </a:schemeClr>
                </a:solidFill>
                <a:effectLst/>
                <a:latin typeface="Helvetica" panose="020B0604020202020204" pitchFamily="34" charset="0"/>
              </a:rPr>
              <a:t>(</a:t>
            </a:r>
            <a:r>
              <a:rPr lang="en-US" sz="3200" i="0" dirty="0">
                <a:solidFill>
                  <a:schemeClr val="accent2">
                    <a:lumMod val="50000"/>
                  </a:schemeClr>
                </a:solidFill>
                <a:effectLst/>
                <a:latin typeface="Helvetica" panose="020B0604020202020204" pitchFamily="34" charset="0"/>
              </a:rPr>
              <a:t>n</a:t>
            </a:r>
            <a:r>
              <a:rPr lang="en-US" sz="3200" dirty="0">
                <a:solidFill>
                  <a:schemeClr val="accent2">
                    <a:lumMod val="50000"/>
                  </a:schemeClr>
                </a:solidFill>
                <a:latin typeface="Helvetica" panose="020B0604020202020204" pitchFamily="34" charset="0"/>
              </a:rPr>
              <a:t>) </a:t>
            </a:r>
            <a:r>
              <a:rPr lang="en-US" dirty="0"/>
              <a:t>/</a:t>
            </a:r>
            <a:r>
              <a:rPr lang="en-US" b="1" dirty="0">
                <a:solidFill>
                  <a:srgbClr val="FF0000"/>
                </a:solidFill>
              </a:rPr>
              <a:t>ˈ</a:t>
            </a:r>
            <a:r>
              <a:rPr lang="en-US" sz="3200" b="1" dirty="0" err="1">
                <a:solidFill>
                  <a:srgbClr val="FF0000"/>
                </a:solidFill>
                <a:latin typeface="Helvetica" panose="020B0604020202020204" pitchFamily="34" charset="0"/>
              </a:rPr>
              <a:t>fɑːməsi</a:t>
            </a:r>
            <a:r>
              <a:rPr lang="en-US" sz="3200" b="1" dirty="0">
                <a:solidFill>
                  <a:srgbClr val="FF0000"/>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769635" y="2710236"/>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FF0000"/>
                </a:solidFill>
                <a:latin typeface="Arial" panose="020B0604020202020204" pitchFamily="34" charset="0"/>
                <a:cs typeface="Arial" panose="020B0604020202020204" pitchFamily="34" charset="0"/>
              </a:rPr>
              <a:t>Hiệu</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thuốc</a:t>
            </a:r>
            <a:endParaRPr lang="en-US" sz="2800" b="1" i="1" dirty="0">
              <a:solidFill>
                <a:srgbClr val="FF0000"/>
              </a:solidFill>
              <a:latin typeface="Arial" panose="020B0604020202020204" pitchFamily="34" charset="0"/>
              <a:cs typeface="Arial" panose="020B0604020202020204" pitchFamily="34" charset="0"/>
            </a:endParaRPr>
          </a:p>
        </p:txBody>
      </p:sp>
      <p:pic>
        <p:nvPicPr>
          <p:cNvPr id="12" name="Hình ảnh 11">
            <a:extLst>
              <a:ext uri="{FF2B5EF4-FFF2-40B4-BE49-F238E27FC236}">
                <a16:creationId xmlns:a16="http://schemas.microsoft.com/office/drawing/2014/main" id="{0D334BF2-7AEE-4406-897A-C9F1A33E6672}"/>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63835" y="1032826"/>
            <a:ext cx="7420048" cy="4693060"/>
          </a:xfrm>
          <a:prstGeom prst="rect">
            <a:avLst/>
          </a:prstGeom>
          <a:noFill/>
          <a:ln>
            <a:noFill/>
          </a:ln>
        </p:spPr>
      </p:pic>
      <p:pic>
        <p:nvPicPr>
          <p:cNvPr id="2" name="pharmacy-1722330265">
            <a:hlinkClick r:id="" action="ppaction://media"/>
            <a:extLst>
              <a:ext uri="{FF2B5EF4-FFF2-40B4-BE49-F238E27FC236}">
                <a16:creationId xmlns:a16="http://schemas.microsoft.com/office/drawing/2014/main" id="{8D23BA0F-DB75-4DB1-BB61-E4DC243042B6}"/>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8926739" y="316140"/>
            <a:ext cx="406400" cy="406400"/>
          </a:xfrm>
          <a:prstGeom prst="rect">
            <a:avLst/>
          </a:prstGeom>
        </p:spPr>
      </p:pic>
      <p:pic>
        <p:nvPicPr>
          <p:cNvPr id="3" name="I-need-to-pick-up-my-medicine-1722330273">
            <a:hlinkClick r:id="" action="ppaction://media"/>
            <a:extLst>
              <a:ext uri="{FF2B5EF4-FFF2-40B4-BE49-F238E27FC236}">
                <a16:creationId xmlns:a16="http://schemas.microsoft.com/office/drawing/2014/main" id="{7737C337-9367-44E9-9DD2-0F813119957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2">
                <a:tint val="45000"/>
                <a:satMod val="400000"/>
              </a:schemeClr>
            </a:duotone>
          </a:blip>
          <a:stretch>
            <a:fillRect/>
          </a:stretch>
        </p:blipFill>
        <p:spPr>
          <a:xfrm>
            <a:off x="9634311" y="5661025"/>
            <a:ext cx="406400" cy="406400"/>
          </a:xfrm>
          <a:prstGeom prst="rect">
            <a:avLst/>
          </a:prstGeom>
        </p:spPr>
      </p:pic>
    </p:spTree>
    <p:extLst>
      <p:ext uri="{BB962C8B-B14F-4D97-AF65-F5344CB8AC3E}">
        <p14:creationId xmlns:p14="http://schemas.microsoft.com/office/powerpoint/2010/main" val="29871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28"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childTnLst>
        </p:cTn>
      </p:par>
    </p:tnLst>
    <p:bldLst>
      <p:bldP spid="6"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441789" y="5943710"/>
            <a:ext cx="1060721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 bought snacks at the </a:t>
            </a:r>
            <a:r>
              <a:rPr lang="en-US" sz="2400" b="1" dirty="0">
                <a:solidFill>
                  <a:schemeClr val="accent2">
                    <a:lumMod val="50000"/>
                  </a:schemeClr>
                </a:solidFill>
                <a:latin typeface="Arial" panose="020B0604020202020204" pitchFamily="34" charset="0"/>
                <a:cs typeface="Arial" panose="020B0604020202020204" pitchFamily="34" charset="0"/>
              </a:rPr>
              <a:t>convenience store. </a:t>
            </a:r>
            <a:endParaRPr lang="en-US" sz="2400" dirty="0">
              <a:solidFill>
                <a:schemeClr val="accent2">
                  <a:lumMod val="50000"/>
                </a:schemeClr>
              </a:solidFill>
              <a:latin typeface="Arial" panose="020B0604020202020204" pitchFamily="34" charset="0"/>
              <a:cs typeface="Arial" panose="020B0604020202020204" pitchFamily="34" charset="0"/>
            </a:endParaRPr>
          </a:p>
        </p:txBody>
      </p:sp>
      <p:grpSp>
        <p:nvGrpSpPr>
          <p:cNvPr id="7" name="Nhóm 6">
            <a:extLst>
              <a:ext uri="{FF2B5EF4-FFF2-40B4-BE49-F238E27FC236}">
                <a16:creationId xmlns:a16="http://schemas.microsoft.com/office/drawing/2014/main" id="{D078FC10-C805-401C-BB7E-62E8B8324A76}"/>
              </a:ext>
            </a:extLst>
          </p:cNvPr>
          <p:cNvGrpSpPr/>
          <p:nvPr/>
        </p:nvGrpSpPr>
        <p:grpSpPr>
          <a:xfrm>
            <a:off x="7609491" y="937155"/>
            <a:ext cx="4435364"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sz="3200"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convenience store </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7424057" y="2223465"/>
            <a:ext cx="4620798" cy="970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0" dirty="0">
                <a:solidFill>
                  <a:srgbClr val="FF0000"/>
                </a:solidFill>
                <a:effectLst/>
                <a:latin typeface="Helvetica" panose="020B0604020202020204" pitchFamily="34" charset="0"/>
              </a:rPr>
              <a:t>(</a:t>
            </a:r>
            <a:r>
              <a:rPr lang="en-US" sz="3200" b="1" dirty="0">
                <a:solidFill>
                  <a:srgbClr val="FF0000"/>
                </a:solidFill>
                <a:latin typeface="Helvetica" panose="020B0604020202020204" pitchFamily="34" charset="0"/>
              </a:rPr>
              <a:t>n) /</a:t>
            </a:r>
            <a:r>
              <a:rPr lang="en-US" sz="3200" b="1" dirty="0" err="1">
                <a:solidFill>
                  <a:srgbClr val="FF0000"/>
                </a:solidFill>
                <a:latin typeface="Helvetica" panose="020B0604020202020204" pitchFamily="34" charset="0"/>
              </a:rPr>
              <a:t>kənˈviːniəns</a:t>
            </a:r>
            <a:r>
              <a:rPr lang="en-US" sz="3200" b="1" dirty="0">
                <a:solidFill>
                  <a:srgbClr val="FF0000"/>
                </a:solidFill>
                <a:latin typeface="Helvetica" panose="020B0604020202020204" pitchFamily="34" charset="0"/>
              </a:rPr>
              <a:t> </a:t>
            </a:r>
            <a:r>
              <a:rPr lang="en-US" sz="3200" b="1" dirty="0" err="1">
                <a:solidFill>
                  <a:srgbClr val="FF0000"/>
                </a:solidFill>
                <a:latin typeface="Helvetica" panose="020B0604020202020204" pitchFamily="34" charset="0"/>
              </a:rPr>
              <a:t>stɔ</a:t>
            </a:r>
            <a:r>
              <a:rPr lang="en-US" sz="3200" b="1" dirty="0">
                <a:solidFill>
                  <a:srgbClr val="FF0000"/>
                </a:solidFill>
                <a:latin typeface="Helvetica" panose="020B0604020202020204" pitchFamily="34" charset="0"/>
              </a:rPr>
              <a:t>ː/</a:t>
            </a:r>
          </a:p>
          <a:p>
            <a:endParaRPr lang="en-US" sz="3200" b="1" dirty="0">
              <a:solidFill>
                <a:srgbClr val="FF0000"/>
              </a:solidFill>
              <a:latin typeface="Helvetica" panose="020B0604020202020204" pitchFamily="34" charset="0"/>
            </a:endParaRPr>
          </a:p>
        </p:txBody>
      </p:sp>
      <p:sp>
        <p:nvSpPr>
          <p:cNvPr id="11" name="Hình chữ nhật 10">
            <a:extLst>
              <a:ext uri="{FF2B5EF4-FFF2-40B4-BE49-F238E27FC236}">
                <a16:creationId xmlns:a16="http://schemas.microsoft.com/office/drawing/2014/main" id="{C16B2AB5-3D76-424D-9819-6E029F50C7BD}"/>
              </a:ext>
            </a:extLst>
          </p:cNvPr>
          <p:cNvSpPr/>
          <p:nvPr/>
        </p:nvSpPr>
        <p:spPr>
          <a:xfrm>
            <a:off x="7892144" y="3213670"/>
            <a:ext cx="3851220" cy="814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FF0000"/>
                </a:solidFill>
                <a:latin typeface="Arial" panose="020B0604020202020204" pitchFamily="34" charset="0"/>
                <a:cs typeface="Arial" panose="020B0604020202020204" pitchFamily="34" charset="0"/>
              </a:rPr>
              <a:t>Cửa</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hàng</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tiện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ích</a:t>
            </a:r>
            <a:r>
              <a:rPr lang="en-US" sz="2800" b="1" i="1" dirty="0">
                <a:solidFill>
                  <a:srgbClr val="FF0000"/>
                </a:solidFill>
                <a:latin typeface="Arial" panose="020B0604020202020204" pitchFamily="34" charset="0"/>
                <a:cs typeface="Arial" panose="020B0604020202020204" pitchFamily="34" charset="0"/>
              </a:rPr>
              <a:t>. </a:t>
            </a:r>
          </a:p>
        </p:txBody>
      </p:sp>
      <p:pic>
        <p:nvPicPr>
          <p:cNvPr id="13" name="Hình ảnh 12">
            <a:extLst>
              <a:ext uri="{FF2B5EF4-FFF2-40B4-BE49-F238E27FC236}">
                <a16:creationId xmlns:a16="http://schemas.microsoft.com/office/drawing/2014/main" id="{8F3F2021-3EC4-45C0-AFB8-D6E70050D44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45678" y="1095511"/>
            <a:ext cx="6964788" cy="4641261"/>
          </a:xfrm>
          <a:prstGeom prst="rect">
            <a:avLst/>
          </a:prstGeom>
          <a:noFill/>
          <a:ln>
            <a:noFill/>
          </a:ln>
        </p:spPr>
      </p:pic>
      <p:pic>
        <p:nvPicPr>
          <p:cNvPr id="2" name="convenience-store-1722330281">
            <a:hlinkClick r:id="" action="ppaction://media"/>
            <a:extLst>
              <a:ext uri="{FF2B5EF4-FFF2-40B4-BE49-F238E27FC236}">
                <a16:creationId xmlns:a16="http://schemas.microsoft.com/office/drawing/2014/main" id="{93B68A01-173F-47E6-974B-A24AE2A7671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8317139" y="305253"/>
            <a:ext cx="406400" cy="406400"/>
          </a:xfrm>
          <a:prstGeom prst="rect">
            <a:avLst/>
          </a:prstGeom>
        </p:spPr>
      </p:pic>
      <p:pic>
        <p:nvPicPr>
          <p:cNvPr id="3" name="I-bought-snacks-at-the-conveni1722330291">
            <a:hlinkClick r:id="" action="ppaction://media"/>
            <a:extLst>
              <a:ext uri="{FF2B5EF4-FFF2-40B4-BE49-F238E27FC236}">
                <a16:creationId xmlns:a16="http://schemas.microsoft.com/office/drawing/2014/main" id="{CBC659BA-87AD-4B31-AFA3-73BE51045861}"/>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2">
                <a:tint val="45000"/>
                <a:satMod val="400000"/>
              </a:schemeClr>
            </a:duotone>
          </a:blip>
          <a:stretch>
            <a:fillRect/>
          </a:stretch>
        </p:blipFill>
        <p:spPr>
          <a:xfrm>
            <a:off x="7979683" y="5280024"/>
            <a:ext cx="406400" cy="406400"/>
          </a:xfrm>
          <a:prstGeom prst="rect">
            <a:avLst/>
          </a:prstGeom>
        </p:spPr>
      </p:pic>
    </p:spTree>
    <p:extLst>
      <p:ext uri="{BB962C8B-B14F-4D97-AF65-F5344CB8AC3E}">
        <p14:creationId xmlns:p14="http://schemas.microsoft.com/office/powerpoint/2010/main" val="204448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84"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childTnLst>
        </p:cTn>
      </p:par>
    </p:tnLst>
    <p:bldLst>
      <p:bldP spid="6"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1C62824-4F6E-44D6-B059-9919B4626824}"/>
              </a:ext>
            </a:extLst>
          </p:cNvPr>
          <p:cNvSpPr txBox="1"/>
          <p:nvPr/>
        </p:nvSpPr>
        <p:spPr>
          <a:xfrm>
            <a:off x="408398" y="5917780"/>
            <a:ext cx="1159181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I bought a new </a:t>
            </a:r>
            <a:r>
              <a:rPr lang="en-US" sz="2800" b="1" dirty="0">
                <a:solidFill>
                  <a:srgbClr val="FF0000"/>
                </a:solidFill>
                <a:latin typeface="Arial" panose="020B0604020202020204" pitchFamily="34" charset="0"/>
                <a:cs typeface="Arial" panose="020B0604020202020204" pitchFamily="34" charset="0"/>
              </a:rPr>
              <a:t>SIM card </a:t>
            </a:r>
            <a:r>
              <a:rPr lang="en-US" sz="2800" b="1" dirty="0">
                <a:latin typeface="Arial" panose="020B0604020202020204" pitchFamily="34" charset="0"/>
                <a:cs typeface="Arial" panose="020B0604020202020204" pitchFamily="34" charset="0"/>
              </a:rPr>
              <a:t>for my phone. </a:t>
            </a:r>
            <a:endParaRPr lang="en-US" sz="2800" dirty="0">
              <a:latin typeface="Arial" panose="020B0604020202020204" pitchFamily="34" charset="0"/>
              <a:cs typeface="Arial" panose="020B0604020202020204" pitchFamily="34" charset="0"/>
            </a:endParaRPr>
          </a:p>
        </p:txBody>
      </p:sp>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Sim card</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869165" y="2027551"/>
            <a:ext cx="3137778" cy="81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Helvetica" panose="020B0604020202020204" pitchFamily="34" charset="0"/>
              </a:rPr>
              <a:t>(n) /</a:t>
            </a:r>
            <a:r>
              <a:rPr lang="en-US" sz="3200" b="1" dirty="0" err="1">
                <a:solidFill>
                  <a:srgbClr val="FF0000"/>
                </a:solidFill>
                <a:latin typeface="Helvetica" panose="020B0604020202020204" pitchFamily="34" charset="0"/>
              </a:rPr>
              <a:t>sɪm</a:t>
            </a:r>
            <a:r>
              <a:rPr lang="en-US" sz="3200" b="1" dirty="0">
                <a:solidFill>
                  <a:srgbClr val="FF0000"/>
                </a:solidFill>
                <a:latin typeface="Helvetica" panose="020B0604020202020204" pitchFamily="34" charset="0"/>
              </a:rPr>
              <a:t> </a:t>
            </a:r>
            <a:r>
              <a:rPr lang="en-US" sz="3200" b="1" dirty="0" err="1">
                <a:solidFill>
                  <a:srgbClr val="FF0000"/>
                </a:solidFill>
                <a:latin typeface="Helvetica" panose="020B0604020202020204" pitchFamily="34" charset="0"/>
              </a:rPr>
              <a:t>kɑːd</a:t>
            </a:r>
            <a:r>
              <a:rPr lang="en-US" sz="3200" b="1" dirty="0">
                <a:solidFill>
                  <a:srgbClr val="FF0000"/>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769635" y="2710236"/>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latin typeface="Arial" panose="020B0604020202020204" pitchFamily="34" charset="0"/>
                <a:cs typeface="Arial" panose="020B0604020202020204" pitchFamily="34" charset="0"/>
              </a:rPr>
              <a:t>Sim </a:t>
            </a:r>
            <a:r>
              <a:rPr lang="en-US" sz="2800" b="1" i="1" dirty="0" err="1">
                <a:solidFill>
                  <a:srgbClr val="FF0000"/>
                </a:solidFill>
                <a:latin typeface="Arial" panose="020B0604020202020204" pitchFamily="34" charset="0"/>
                <a:cs typeface="Arial" panose="020B0604020202020204" pitchFamily="34" charset="0"/>
              </a:rPr>
              <a:t>điện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thoại</a:t>
            </a:r>
            <a:endParaRPr lang="en-US" sz="2800" b="1" i="1" dirty="0">
              <a:solidFill>
                <a:srgbClr val="FF0000"/>
              </a:solidFill>
              <a:latin typeface="Arial" panose="020B0604020202020204" pitchFamily="34" charset="0"/>
              <a:cs typeface="Arial" panose="020B0604020202020204" pitchFamily="34" charset="0"/>
            </a:endParaRPr>
          </a:p>
        </p:txBody>
      </p:sp>
      <p:pic>
        <p:nvPicPr>
          <p:cNvPr id="12" name="Hình ảnh 11">
            <a:extLst>
              <a:ext uri="{FF2B5EF4-FFF2-40B4-BE49-F238E27FC236}">
                <a16:creationId xmlns:a16="http://schemas.microsoft.com/office/drawing/2014/main" id="{626D2C93-9933-4B40-8ECD-86D1354E770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139960" y="1302838"/>
            <a:ext cx="5524333" cy="3040562"/>
          </a:xfrm>
          <a:prstGeom prst="rect">
            <a:avLst/>
          </a:prstGeom>
          <a:noFill/>
          <a:ln>
            <a:noFill/>
          </a:ln>
        </p:spPr>
      </p:pic>
      <p:pic>
        <p:nvPicPr>
          <p:cNvPr id="2" name="Sim-card-1722330299">
            <a:hlinkClick r:id="" action="ppaction://media"/>
            <a:extLst>
              <a:ext uri="{FF2B5EF4-FFF2-40B4-BE49-F238E27FC236}">
                <a16:creationId xmlns:a16="http://schemas.microsoft.com/office/drawing/2014/main" id="{2E69148F-2059-48DD-8223-42760D59981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8001453" y="392339"/>
            <a:ext cx="406400" cy="406400"/>
          </a:xfrm>
          <a:prstGeom prst="rect">
            <a:avLst/>
          </a:prstGeom>
        </p:spPr>
      </p:pic>
      <p:pic>
        <p:nvPicPr>
          <p:cNvPr id="3" name="I-bought-a-new-SIM-card-for-my1722330306">
            <a:hlinkClick r:id="" action="ppaction://media"/>
            <a:extLst>
              <a:ext uri="{FF2B5EF4-FFF2-40B4-BE49-F238E27FC236}">
                <a16:creationId xmlns:a16="http://schemas.microsoft.com/office/drawing/2014/main" id="{BE381CF1-6EF6-49CD-B084-4D19623040C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2">
                <a:tint val="45000"/>
                <a:satMod val="400000"/>
              </a:schemeClr>
            </a:duotone>
          </a:blip>
          <a:stretch>
            <a:fillRect/>
          </a:stretch>
        </p:blipFill>
        <p:spPr>
          <a:xfrm>
            <a:off x="6836682" y="5682796"/>
            <a:ext cx="406400" cy="406400"/>
          </a:xfrm>
          <a:prstGeom prst="rect">
            <a:avLst/>
          </a:prstGeom>
        </p:spPr>
      </p:pic>
    </p:spTree>
    <p:extLst>
      <p:ext uri="{BB962C8B-B14F-4D97-AF65-F5344CB8AC3E}">
        <p14:creationId xmlns:p14="http://schemas.microsoft.com/office/powerpoint/2010/main" val="267282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96"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childTnLst>
        </p:cTn>
      </p:par>
    </p:tnLst>
    <p:bldLst>
      <p:bldP spid="6"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embassy</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869165" y="2111638"/>
            <a:ext cx="3137778" cy="81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latin typeface="Helvetica" panose="020B0604020202020204" pitchFamily="34" charset="0"/>
              </a:rPr>
              <a:t>(n) /ˈ</a:t>
            </a:r>
            <a:r>
              <a:rPr lang="en-US" sz="3600" dirty="0" err="1">
                <a:solidFill>
                  <a:srgbClr val="FF0000"/>
                </a:solidFill>
                <a:latin typeface="Helvetica" panose="020B0604020202020204" pitchFamily="34" charset="0"/>
              </a:rPr>
              <a:t>embəsi</a:t>
            </a:r>
            <a:r>
              <a:rPr lang="en-US" sz="3600" dirty="0">
                <a:solidFill>
                  <a:srgbClr val="FF0000"/>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802292" y="2732007"/>
            <a:ext cx="3097017"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FF0000"/>
                </a:solidFill>
                <a:latin typeface="Arial" panose="020B0604020202020204" pitchFamily="34" charset="0"/>
                <a:cs typeface="Arial" panose="020B0604020202020204" pitchFamily="34" charset="0"/>
              </a:rPr>
              <a:t>Đại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sứ</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quán</a:t>
            </a:r>
            <a:r>
              <a:rPr lang="en-US" sz="2800" b="1" i="1" dirty="0">
                <a:solidFill>
                  <a:srgbClr val="FF0000"/>
                </a:solidFill>
                <a:latin typeface="Arial" panose="020B0604020202020204" pitchFamily="34" charset="0"/>
                <a:cs typeface="Arial" panose="020B0604020202020204" pitchFamily="34" charset="0"/>
              </a:rPr>
              <a:t>. </a:t>
            </a:r>
          </a:p>
        </p:txBody>
      </p:sp>
      <p:pic>
        <p:nvPicPr>
          <p:cNvPr id="5" name="Hình ảnh 4">
            <a:extLst>
              <a:ext uri="{FF2B5EF4-FFF2-40B4-BE49-F238E27FC236}">
                <a16:creationId xmlns:a16="http://schemas.microsoft.com/office/drawing/2014/main" id="{F0B97671-5645-48A0-84B6-6800CECDABEB}"/>
              </a:ext>
            </a:extLst>
          </p:cNvPr>
          <p:cNvPicPr>
            <a:picLocks noChangeAspect="1"/>
          </p:cNvPicPr>
          <p:nvPr/>
        </p:nvPicPr>
        <p:blipFill rotWithShape="1">
          <a:blip r:embed="rId8">
            <a:clrChange>
              <a:clrFrom>
                <a:srgbClr val="FFFFFF"/>
              </a:clrFrom>
              <a:clrTo>
                <a:srgbClr val="FFFFFF">
                  <a:alpha val="0"/>
                </a:srgbClr>
              </a:clrTo>
            </a:clrChange>
          </a:blip>
          <a:srcRect l="412" t="2741" r="3939"/>
          <a:stretch/>
        </p:blipFill>
        <p:spPr>
          <a:xfrm>
            <a:off x="1524000" y="283029"/>
            <a:ext cx="5736771" cy="5510914"/>
          </a:xfrm>
          <a:prstGeom prst="rect">
            <a:avLst/>
          </a:prstGeom>
        </p:spPr>
      </p:pic>
      <p:sp>
        <p:nvSpPr>
          <p:cNvPr id="14" name="Rectangle 2">
            <a:extLst>
              <a:ext uri="{FF2B5EF4-FFF2-40B4-BE49-F238E27FC236}">
                <a16:creationId xmlns:a16="http://schemas.microsoft.com/office/drawing/2014/main" id="{63B80A5A-309F-45B7-BFAF-EE19EDE7195E}"/>
              </a:ext>
            </a:extLst>
          </p:cNvPr>
          <p:cNvSpPr>
            <a:spLocks noChangeArrowheads="1"/>
          </p:cNvSpPr>
          <p:nvPr/>
        </p:nvSpPr>
        <p:spPr bwMode="auto">
          <a:xfrm>
            <a:off x="1066800" y="5754079"/>
            <a:ext cx="1010194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Arial" panose="020B0604020202020204" pitchFamily="34" charset="0"/>
              </a:rPr>
              <a:t>I went to the </a:t>
            </a:r>
            <a:r>
              <a:rPr kumimoji="0" lang="en-US" altLang="en-US" sz="3600" b="1" i="0" u="none" strike="noStrike" cap="none" normalizeH="0" baseline="0" dirty="0">
                <a:ln>
                  <a:noFill/>
                </a:ln>
                <a:solidFill>
                  <a:srgbClr val="FF0000"/>
                </a:solidFill>
                <a:effectLst/>
                <a:latin typeface="Arial" panose="020B0604020202020204" pitchFamily="34" charset="0"/>
              </a:rPr>
              <a:t>embassy</a:t>
            </a:r>
            <a:r>
              <a:rPr kumimoji="0" lang="en-US" altLang="en-US" sz="3600" b="0" i="0" u="none" strike="noStrike" cap="none" normalizeH="0" baseline="0" dirty="0">
                <a:ln>
                  <a:noFill/>
                </a:ln>
                <a:solidFill>
                  <a:schemeClr val="tx1"/>
                </a:solidFill>
                <a:effectLst/>
                <a:latin typeface="Arial" panose="020B0604020202020204" pitchFamily="34" charset="0"/>
              </a:rPr>
              <a:t> to apply for a visa.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embassy-1722330314">
            <a:hlinkClick r:id="" action="ppaction://media"/>
            <a:extLst>
              <a:ext uri="{FF2B5EF4-FFF2-40B4-BE49-F238E27FC236}">
                <a16:creationId xmlns:a16="http://schemas.microsoft.com/office/drawing/2014/main" id="{1B0978A3-3554-46B7-A57F-6A67372A6D3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8436882" y="468540"/>
            <a:ext cx="406400" cy="406400"/>
          </a:xfrm>
          <a:prstGeom prst="rect">
            <a:avLst/>
          </a:prstGeom>
        </p:spPr>
      </p:pic>
      <p:pic>
        <p:nvPicPr>
          <p:cNvPr id="3" name="I-went-to-the-embassy-to-apply1722330321">
            <a:hlinkClick r:id="" action="ppaction://media"/>
            <a:extLst>
              <a:ext uri="{FF2B5EF4-FFF2-40B4-BE49-F238E27FC236}">
                <a16:creationId xmlns:a16="http://schemas.microsoft.com/office/drawing/2014/main" id="{E089877B-F405-4E0C-9FF0-A7D1594D4FEF}"/>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2">
                <a:tint val="45000"/>
                <a:satMod val="400000"/>
              </a:schemeClr>
            </a:duotone>
          </a:blip>
          <a:stretch>
            <a:fillRect/>
          </a:stretch>
        </p:blipFill>
        <p:spPr>
          <a:xfrm>
            <a:off x="10309225" y="5073196"/>
            <a:ext cx="406400" cy="406400"/>
          </a:xfrm>
          <a:prstGeom prst="rect">
            <a:avLst/>
          </a:prstGeom>
        </p:spPr>
      </p:pic>
    </p:spTree>
    <p:extLst>
      <p:ext uri="{BB962C8B-B14F-4D97-AF65-F5344CB8AC3E}">
        <p14:creationId xmlns:p14="http://schemas.microsoft.com/office/powerpoint/2010/main" val="154049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72"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87812"/>
              <a:ext cx="2724150" cy="598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top up</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869165" y="2017038"/>
            <a:ext cx="3137778" cy="81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Helvetica" panose="020B0604020202020204" pitchFamily="34" charset="0"/>
              </a:rPr>
              <a:t>(v) /</a:t>
            </a:r>
            <a:r>
              <a:rPr lang="en-US" sz="3200" b="1" dirty="0" err="1">
                <a:solidFill>
                  <a:srgbClr val="FF0000"/>
                </a:solidFill>
                <a:latin typeface="Helvetica" panose="020B0604020202020204" pitchFamily="34" charset="0"/>
              </a:rPr>
              <a:t>tɒp</a:t>
            </a:r>
            <a:r>
              <a:rPr lang="en-US" sz="3200" b="1" dirty="0">
                <a:solidFill>
                  <a:srgbClr val="FF0000"/>
                </a:solidFill>
                <a:latin typeface="Helvetica" panose="020B0604020202020204" pitchFamily="34" charset="0"/>
              </a:rPr>
              <a:t> </a:t>
            </a:r>
            <a:r>
              <a:rPr lang="en-US" sz="3200" b="1" dirty="0" err="1">
                <a:solidFill>
                  <a:srgbClr val="FF0000"/>
                </a:solidFill>
                <a:latin typeface="Helvetica" panose="020B0604020202020204" pitchFamily="34" charset="0"/>
              </a:rPr>
              <a:t>ʌp</a:t>
            </a:r>
            <a:r>
              <a:rPr lang="en-US" sz="3200" b="1" dirty="0">
                <a:solidFill>
                  <a:srgbClr val="FF0000"/>
                </a:solidFill>
                <a:latin typeface="Helvetica" panose="020B0604020202020204" pitchFamily="34" charset="0"/>
              </a:rPr>
              <a:t>/</a:t>
            </a:r>
          </a:p>
        </p:txBody>
      </p:sp>
      <p:sp>
        <p:nvSpPr>
          <p:cNvPr id="11" name="Hình chữ nhật 10">
            <a:extLst>
              <a:ext uri="{FF2B5EF4-FFF2-40B4-BE49-F238E27FC236}">
                <a16:creationId xmlns:a16="http://schemas.microsoft.com/office/drawing/2014/main" id="{C16B2AB5-3D76-424D-9819-6E029F50C7BD}"/>
              </a:ext>
            </a:extLst>
          </p:cNvPr>
          <p:cNvSpPr/>
          <p:nvPr/>
        </p:nvSpPr>
        <p:spPr>
          <a:xfrm>
            <a:off x="8019393" y="2710236"/>
            <a:ext cx="3847259" cy="1265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0000"/>
                </a:solidFill>
                <a:latin typeface="Arial" panose="020B0604020202020204" pitchFamily="34" charset="0"/>
                <a:cs typeface="Arial" panose="020B0604020202020204" pitchFamily="34" charset="0"/>
              </a:rPr>
              <a:t>Nạp</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thêm</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làm</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đầy</a:t>
            </a:r>
            <a:endParaRPr lang="en-US" sz="3200" b="1" i="1" dirty="0">
              <a:solidFill>
                <a:srgbClr val="FF0000"/>
              </a:solidFill>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63B80A5A-309F-45B7-BFAF-EE19EDE7195E}"/>
              </a:ext>
            </a:extLst>
          </p:cNvPr>
          <p:cNvSpPr>
            <a:spLocks noChangeArrowheads="1"/>
          </p:cNvSpPr>
          <p:nvPr/>
        </p:nvSpPr>
        <p:spPr bwMode="auto">
          <a:xfrm>
            <a:off x="1066800" y="5783318"/>
            <a:ext cx="10101943" cy="86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just">
              <a:lnSpc>
                <a:spcPct val="115000"/>
              </a:lnSpc>
              <a:spcBef>
                <a:spcPts val="0"/>
              </a:spcBef>
              <a:spcAft>
                <a:spcPts val="0"/>
              </a:spcAft>
            </a:pPr>
            <a:r>
              <a:rPr lang="en-US" sz="2800" b="1" dirty="0">
                <a:effectLst/>
                <a:latin typeface="Arial" panose="020B0604020202020204" pitchFamily="34" charset="0"/>
                <a:ea typeface="Calibri" panose="020F0502020204030204" pitchFamily="34" charset="0"/>
                <a:cs typeface="Arial" panose="020B0604020202020204" pitchFamily="34" charset="0"/>
              </a:rPr>
              <a:t>I need to </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top up</a:t>
            </a: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effectLst/>
                <a:latin typeface="Arial" panose="020B0604020202020204" pitchFamily="34" charset="0"/>
                <a:ea typeface="Calibri" panose="020F0502020204030204" pitchFamily="34" charset="0"/>
                <a:cs typeface="Arial" panose="020B0604020202020204" pitchFamily="34" charset="0"/>
              </a:rPr>
              <a:t>my phone credit. </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 name="Hình ảnh 15">
            <a:extLst>
              <a:ext uri="{FF2B5EF4-FFF2-40B4-BE49-F238E27FC236}">
                <a16:creationId xmlns:a16="http://schemas.microsoft.com/office/drawing/2014/main" id="{5E7A5FB6-07F0-47EE-9C04-75A83B42C85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55279" y="896076"/>
            <a:ext cx="7141663" cy="4753610"/>
          </a:xfrm>
          <a:prstGeom prst="rect">
            <a:avLst/>
          </a:prstGeom>
          <a:noFill/>
          <a:ln>
            <a:noFill/>
          </a:ln>
        </p:spPr>
      </p:pic>
      <p:pic>
        <p:nvPicPr>
          <p:cNvPr id="2" name="top-up-1722330330">
            <a:hlinkClick r:id="" action="ppaction://media"/>
            <a:extLst>
              <a:ext uri="{FF2B5EF4-FFF2-40B4-BE49-F238E27FC236}">
                <a16:creationId xmlns:a16="http://schemas.microsoft.com/office/drawing/2014/main" id="{61656722-DA7C-4BFD-95A1-95F7C407231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8937625" y="348797"/>
            <a:ext cx="406400" cy="406400"/>
          </a:xfrm>
          <a:prstGeom prst="rect">
            <a:avLst/>
          </a:prstGeom>
        </p:spPr>
      </p:pic>
      <p:pic>
        <p:nvPicPr>
          <p:cNvPr id="3" name="I-need-to-top-up-my-phone-cred1722331058">
            <a:hlinkClick r:id="" action="ppaction://media"/>
            <a:extLst>
              <a:ext uri="{FF2B5EF4-FFF2-40B4-BE49-F238E27FC236}">
                <a16:creationId xmlns:a16="http://schemas.microsoft.com/office/drawing/2014/main" id="{BE98B846-165B-4FEA-AD95-E31203691B14}"/>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2">
                <a:tint val="45000"/>
                <a:satMod val="400000"/>
              </a:schemeClr>
            </a:duotone>
          </a:blip>
          <a:stretch>
            <a:fillRect/>
          </a:stretch>
        </p:blipFill>
        <p:spPr>
          <a:xfrm>
            <a:off x="8458654" y="5606596"/>
            <a:ext cx="406400" cy="406400"/>
          </a:xfrm>
          <a:prstGeom prst="rect">
            <a:avLst/>
          </a:prstGeom>
        </p:spPr>
      </p:pic>
    </p:spTree>
    <p:extLst>
      <p:ext uri="{BB962C8B-B14F-4D97-AF65-F5344CB8AC3E}">
        <p14:creationId xmlns:p14="http://schemas.microsoft.com/office/powerpoint/2010/main" val="39223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0"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D078FC10-C805-401C-BB7E-62E8B8324A76}"/>
              </a:ext>
            </a:extLst>
          </p:cNvPr>
          <p:cNvGrpSpPr/>
          <p:nvPr/>
        </p:nvGrpSpPr>
        <p:grpSpPr>
          <a:xfrm>
            <a:off x="8697971" y="937155"/>
            <a:ext cx="3193081" cy="971161"/>
            <a:chOff x="7208219" y="1152913"/>
            <a:chExt cx="3193081" cy="971161"/>
          </a:xfrm>
        </p:grpSpPr>
        <p:sp>
          <p:nvSpPr>
            <p:cNvPr id="8" name="Freeform 2">
              <a:extLst>
                <a:ext uri="{FF2B5EF4-FFF2-40B4-BE49-F238E27FC236}">
                  <a16:creationId xmlns:a16="http://schemas.microsoft.com/office/drawing/2014/main" id="{9ABB0C1F-58C8-4C25-868E-B7333B5C1264}"/>
                </a:ext>
              </a:extLst>
            </p:cNvPr>
            <p:cNvSpPr/>
            <p:nvPr/>
          </p:nvSpPr>
          <p:spPr>
            <a:xfrm>
              <a:off x="7208219" y="1152913"/>
              <a:ext cx="3193081" cy="971161"/>
            </a:xfrm>
            <a:custGeom>
              <a:avLst/>
              <a:gdLst/>
              <a:ahLst/>
              <a:cxnLst/>
              <a:rect l="l" t="t" r="r" b="b"/>
              <a:pathLst>
                <a:path w="6416344" h="1408922">
                  <a:moveTo>
                    <a:pt x="0" y="0"/>
                  </a:moveTo>
                  <a:lnTo>
                    <a:pt x="6416343" y="0"/>
                  </a:lnTo>
                  <a:lnTo>
                    <a:pt x="6416343" y="1408922"/>
                  </a:lnTo>
                  <a:lnTo>
                    <a:pt x="0" y="14089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dirty="0"/>
            </a:p>
          </p:txBody>
        </p:sp>
        <p:sp>
          <p:nvSpPr>
            <p:cNvPr id="9" name="Hình chữ nhật 8">
              <a:extLst>
                <a:ext uri="{FF2B5EF4-FFF2-40B4-BE49-F238E27FC236}">
                  <a16:creationId xmlns:a16="http://schemas.microsoft.com/office/drawing/2014/main" id="{958163DB-14D6-4A64-AE1A-C669A455BB27}"/>
                </a:ext>
              </a:extLst>
            </p:cNvPr>
            <p:cNvSpPr/>
            <p:nvPr/>
          </p:nvSpPr>
          <p:spPr>
            <a:xfrm>
              <a:off x="7419975" y="1257300"/>
              <a:ext cx="272415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gallery</a:t>
              </a:r>
            </a:p>
          </p:txBody>
        </p:sp>
      </p:grpSp>
      <p:sp>
        <p:nvSpPr>
          <p:cNvPr id="10" name="Hình chữ nhật 9">
            <a:extLst>
              <a:ext uri="{FF2B5EF4-FFF2-40B4-BE49-F238E27FC236}">
                <a16:creationId xmlns:a16="http://schemas.microsoft.com/office/drawing/2014/main" id="{F0952AB5-2BA9-4FB0-BD6F-EF8C911A7F34}"/>
              </a:ext>
            </a:extLst>
          </p:cNvPr>
          <p:cNvSpPr/>
          <p:nvPr/>
        </p:nvSpPr>
        <p:spPr>
          <a:xfrm>
            <a:off x="8675913" y="2416434"/>
            <a:ext cx="4288972" cy="81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Helvetica" panose="020B0604020202020204" pitchFamily="34" charset="0"/>
              </a:rPr>
              <a:t>(n) </a:t>
            </a:r>
            <a:r>
              <a:rPr lang="en-US" sz="3200" b="1" dirty="0">
                <a:solidFill>
                  <a:srgbClr val="FF0000"/>
                </a:solidFill>
              </a:rPr>
              <a:t>/ˈ</a:t>
            </a:r>
            <a:r>
              <a:rPr lang="en-US" sz="3200" b="1" dirty="0" err="1">
                <a:solidFill>
                  <a:srgbClr val="FF0000"/>
                </a:solidFill>
              </a:rPr>
              <a:t>ɡæləri</a:t>
            </a:r>
            <a:r>
              <a:rPr lang="en-US" sz="3200" b="1" dirty="0">
                <a:solidFill>
                  <a:srgbClr val="FF0000"/>
                </a:solidFill>
              </a:rPr>
              <a:t>/</a:t>
            </a:r>
            <a:r>
              <a:rPr lang="en-US" sz="3200" b="1" dirty="0">
                <a:solidFill>
                  <a:srgbClr val="FF0000"/>
                </a:solidFill>
                <a:latin typeface="Helvetica" panose="020B0604020202020204" pitchFamily="34" charset="0"/>
              </a:rPr>
              <a:t> </a:t>
            </a:r>
            <a:r>
              <a:rPr lang="en-US" sz="3200" b="1" dirty="0">
                <a:solidFill>
                  <a:srgbClr val="FF0000"/>
                </a:solidFill>
              </a:rPr>
              <a:t/>
            </a:r>
            <a:br>
              <a:rPr lang="en-US" sz="3200" b="1" dirty="0">
                <a:solidFill>
                  <a:srgbClr val="FF0000"/>
                </a:solidFill>
              </a:rPr>
            </a:br>
            <a:endParaRPr lang="en-US" sz="3200" b="1" dirty="0">
              <a:solidFill>
                <a:srgbClr val="FF0000"/>
              </a:solidFill>
              <a:latin typeface="Helvetica" panose="020B0604020202020204" pitchFamily="34" charset="0"/>
            </a:endParaRPr>
          </a:p>
        </p:txBody>
      </p:sp>
      <p:sp>
        <p:nvSpPr>
          <p:cNvPr id="11" name="Hình chữ nhật 10">
            <a:extLst>
              <a:ext uri="{FF2B5EF4-FFF2-40B4-BE49-F238E27FC236}">
                <a16:creationId xmlns:a16="http://schemas.microsoft.com/office/drawing/2014/main" id="{C16B2AB5-3D76-424D-9819-6E029F50C7BD}"/>
              </a:ext>
            </a:extLst>
          </p:cNvPr>
          <p:cNvSpPr/>
          <p:nvPr/>
        </p:nvSpPr>
        <p:spPr>
          <a:xfrm>
            <a:off x="8051178" y="2982379"/>
            <a:ext cx="4140822" cy="1175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0000"/>
                </a:solidFill>
                <a:latin typeface="Arial" panose="020B0604020202020204" pitchFamily="34" charset="0"/>
                <a:cs typeface="Arial" panose="020B0604020202020204" pitchFamily="34" charset="0"/>
              </a:rPr>
              <a:t>Triển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lãm</a:t>
            </a:r>
            <a:r>
              <a:rPr lang="en-US" sz="3200" b="1" i="1" dirty="0">
                <a:solidFill>
                  <a:srgbClr val="FF0000"/>
                </a:solidFill>
                <a:latin typeface="Arial" panose="020B0604020202020204" pitchFamily="34" charset="0"/>
                <a:cs typeface="Arial" panose="020B0604020202020204" pitchFamily="34" charset="0"/>
              </a:rPr>
              <a:t> </a:t>
            </a:r>
          </a:p>
        </p:txBody>
      </p:sp>
      <p:sp>
        <p:nvSpPr>
          <p:cNvPr id="14" name="Rectangle 2">
            <a:extLst>
              <a:ext uri="{FF2B5EF4-FFF2-40B4-BE49-F238E27FC236}">
                <a16:creationId xmlns:a16="http://schemas.microsoft.com/office/drawing/2014/main" id="{63B80A5A-309F-45B7-BFAF-EE19EDE7195E}"/>
              </a:ext>
            </a:extLst>
          </p:cNvPr>
          <p:cNvSpPr>
            <a:spLocks noChangeArrowheads="1"/>
          </p:cNvSpPr>
          <p:nvPr/>
        </p:nvSpPr>
        <p:spPr bwMode="auto">
          <a:xfrm>
            <a:off x="1164772" y="5576489"/>
            <a:ext cx="10101943" cy="86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just">
              <a:lnSpc>
                <a:spcPct val="115000"/>
              </a:lnSpc>
              <a:spcBef>
                <a:spcPts val="0"/>
              </a:spcBef>
              <a:spcAft>
                <a:spcPts val="0"/>
              </a:spcAft>
            </a:pPr>
            <a:r>
              <a:rPr lang="en-US" sz="2800" b="1" dirty="0">
                <a:effectLst/>
                <a:latin typeface="Arial" panose="020B0604020202020204" pitchFamily="34" charset="0"/>
                <a:ea typeface="Calibri" panose="020F0502020204030204" pitchFamily="34" charset="0"/>
                <a:cs typeface="Arial" panose="020B0604020202020204" pitchFamily="34" charset="0"/>
              </a:rPr>
              <a:t>The </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art gallery</a:t>
            </a: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effectLst/>
                <a:latin typeface="Arial" panose="020B0604020202020204" pitchFamily="34" charset="0"/>
                <a:ea typeface="Calibri" panose="020F0502020204030204" pitchFamily="34" charset="0"/>
                <a:cs typeface="Arial" panose="020B0604020202020204" pitchFamily="34" charset="0"/>
              </a:rPr>
              <a:t>had many beautiful paintings</a:t>
            </a:r>
            <a:r>
              <a:rPr lang="en-US" sz="2800" b="1"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Hình ảnh 12">
            <a:extLst>
              <a:ext uri="{FF2B5EF4-FFF2-40B4-BE49-F238E27FC236}">
                <a16:creationId xmlns:a16="http://schemas.microsoft.com/office/drawing/2014/main" id="{BA7B405D-035C-4FF8-88AA-54230DFEC58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550579" y="409075"/>
            <a:ext cx="6951164" cy="4979353"/>
          </a:xfrm>
          <a:prstGeom prst="rect">
            <a:avLst/>
          </a:prstGeom>
          <a:noFill/>
          <a:ln>
            <a:noFill/>
          </a:ln>
        </p:spPr>
      </p:pic>
      <p:pic>
        <p:nvPicPr>
          <p:cNvPr id="2" name="gallery-1722330339">
            <a:hlinkClick r:id="" action="ppaction://media"/>
            <a:extLst>
              <a:ext uri="{FF2B5EF4-FFF2-40B4-BE49-F238E27FC236}">
                <a16:creationId xmlns:a16="http://schemas.microsoft.com/office/drawing/2014/main" id="{33BE5F02-AF8C-4D9E-ACC1-7E6510156097}"/>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9264196" y="446768"/>
            <a:ext cx="406400" cy="406400"/>
          </a:xfrm>
          <a:prstGeom prst="rect">
            <a:avLst/>
          </a:prstGeom>
        </p:spPr>
      </p:pic>
      <p:pic>
        <p:nvPicPr>
          <p:cNvPr id="3" name="The-art-gallery-had-many-beaut1722330414">
            <a:hlinkClick r:id="" action="ppaction://media"/>
            <a:extLst>
              <a:ext uri="{FF2B5EF4-FFF2-40B4-BE49-F238E27FC236}">
                <a16:creationId xmlns:a16="http://schemas.microsoft.com/office/drawing/2014/main" id="{8EC0DB28-FCAC-4673-B4E2-FE66A62CCDF4}"/>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2">
                <a:tint val="45000"/>
                <a:satMod val="400000"/>
              </a:schemeClr>
            </a:duotone>
          </a:blip>
          <a:stretch>
            <a:fillRect/>
          </a:stretch>
        </p:blipFill>
        <p:spPr>
          <a:xfrm>
            <a:off x="9383940" y="5388882"/>
            <a:ext cx="406400" cy="406400"/>
          </a:xfrm>
          <a:prstGeom prst="rect">
            <a:avLst/>
          </a:prstGeom>
        </p:spPr>
      </p:pic>
    </p:spTree>
    <p:extLst>
      <p:ext uri="{BB962C8B-B14F-4D97-AF65-F5344CB8AC3E}">
        <p14:creationId xmlns:p14="http://schemas.microsoft.com/office/powerpoint/2010/main" val="42043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48"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1021</Words>
  <Application>Microsoft Office PowerPoint</Application>
  <PresentationFormat>Widescreen</PresentationFormat>
  <Paragraphs>127</Paragraphs>
  <Slides>26</Slides>
  <Notes>2</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.VnBlack</vt:lpstr>
      <vt:lpstr>Arial</vt:lpstr>
      <vt:lpstr>Calibri</vt:lpstr>
      <vt:lpstr>Calibri Light</vt:lpstr>
      <vt:lpstr>Constantia</vt:lpstr>
      <vt:lpstr>Contastia</vt:lpstr>
      <vt:lpstr>Helvetica</vt:lpstr>
      <vt:lpstr>HL Brush 1BK</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Admin</cp:lastModifiedBy>
  <cp:revision>33</cp:revision>
  <dcterms:created xsi:type="dcterms:W3CDTF">2024-06-03T01:45:19Z</dcterms:created>
  <dcterms:modified xsi:type="dcterms:W3CDTF">2024-12-13T14:19:30Z</dcterms:modified>
</cp:coreProperties>
</file>