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7" r:id="rId2"/>
    <p:sldId id="1013" r:id="rId3"/>
    <p:sldId id="963" r:id="rId4"/>
    <p:sldId id="964" r:id="rId5"/>
    <p:sldId id="965" r:id="rId6"/>
    <p:sldId id="966" r:id="rId7"/>
    <p:sldId id="967" r:id="rId8"/>
    <p:sldId id="968" r:id="rId9"/>
    <p:sldId id="969" r:id="rId10"/>
    <p:sldId id="970" r:id="rId11"/>
    <p:sldId id="991" r:id="rId12"/>
    <p:sldId id="992" r:id="rId13"/>
    <p:sldId id="993" r:id="rId14"/>
    <p:sldId id="1001" r:id="rId15"/>
    <p:sldId id="1002" r:id="rId16"/>
    <p:sldId id="1003" r:id="rId17"/>
    <p:sldId id="1004" r:id="rId18"/>
    <p:sldId id="1005" r:id="rId19"/>
    <p:sldId id="1006" r:id="rId20"/>
    <p:sldId id="1007" r:id="rId21"/>
    <p:sldId id="1008" r:id="rId22"/>
    <p:sldId id="1009" r:id="rId23"/>
    <p:sldId id="1010" r:id="rId24"/>
    <p:sldId id="1011" r:id="rId25"/>
    <p:sldId id="1012" r:id="rId26"/>
    <p:sldId id="274" r:id="rId27"/>
    <p:sldId id="961" r:id="rId28"/>
    <p:sldId id="962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77" autoAdjust="0"/>
    <p:restoredTop sz="94660"/>
  </p:normalViewPr>
  <p:slideViewPr>
    <p:cSldViewPr snapToGrid="0">
      <p:cViewPr varScale="1">
        <p:scale>
          <a:sx n="59" d="100"/>
          <a:sy n="59" d="100"/>
        </p:scale>
        <p:origin x="77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5715FB-E5F2-46E5-9AD3-F733E8A45552}" type="datetimeFigureOut">
              <a:rPr lang="en-US" smtClean="0"/>
              <a:t>7/31/2024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BD7CBD-12F0-4002-924F-8A759440F1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5582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FEDC8F-66D3-4616-9B06-B802E294DE8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7115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D8F2F62-4CF9-42D3-9007-64AD2CA489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9A6584B1-3F93-42B4-B92E-3EB446E624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DB67BB4-7747-477B-BF6F-8C4203B81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A41D0-D564-4C57-8A83-E7CABC7217A3}" type="datetimeFigureOut">
              <a:rPr lang="en-US" smtClean="0"/>
              <a:t>7/31/2024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A60C97A-0ACC-4A79-8E90-2CF673EAB1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8633DE7-215E-4105-B69E-93840B37B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D7E00-DC48-43B4-A746-605DEEA3F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8140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506147E-8261-41ED-AE3B-2A5DFE5C8C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23C9CA36-5B96-48B5-B162-6D61EDC875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AB62F18-9576-4B44-B5CE-F1E011FC3E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A41D0-D564-4C57-8A83-E7CABC7217A3}" type="datetimeFigureOut">
              <a:rPr lang="en-US" smtClean="0"/>
              <a:t>7/31/2024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5A70240-FA95-4802-8700-AF8E8BA087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563384C-568B-4717-BF5D-C3E058231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D7E00-DC48-43B4-A746-605DEEA3F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3748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050ADE58-1457-4286-A6EC-898DA1334F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FCD57303-1595-4AB8-A0C7-77838E1135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D1FD089-CD3F-4CF0-B822-F6B01BF91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A41D0-D564-4C57-8A83-E7CABC7217A3}" type="datetimeFigureOut">
              <a:rPr lang="en-US" smtClean="0"/>
              <a:t>7/31/2024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BCFF909-8849-414B-815A-D109F1EF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7A33FB4-21F2-4C96-81B2-15C4084628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D7E00-DC48-43B4-A746-605DEEA3F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8360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1504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A4CE29C-E90A-401F-8FE6-40F637EB78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02EB736B-DEF2-4541-B410-95F8E96A4D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E5A8364-DCB3-47D1-B609-E95B1F43C1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A41D0-D564-4C57-8A83-E7CABC7217A3}" type="datetimeFigureOut">
              <a:rPr lang="en-US" smtClean="0"/>
              <a:t>7/31/2024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F2447BB-5628-4AEA-AE18-0EDAE7FBEE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DABC409-5382-4CD5-93FB-4DD9282EB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D7E00-DC48-43B4-A746-605DEEA3F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8555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8780415-FFE5-47A8-B89F-8697DC344C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31A018F5-FB2C-491E-BCBD-D1B1176196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92EC76A-604E-4DDE-B028-46D577AAD1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A41D0-D564-4C57-8A83-E7CABC7217A3}" type="datetimeFigureOut">
              <a:rPr lang="en-US" smtClean="0"/>
              <a:t>7/31/2024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81FFB46-B1C5-4EF1-B0E9-EBF6FC5011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DDF9BAA-9704-4733-BE2D-3E389D380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D7E00-DC48-43B4-A746-605DEEA3F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3384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69F2D52-2B36-4525-954B-8EABEEBC61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8F0C7142-BD5C-4430-98DB-D2F98594A4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D417B310-1318-4131-995C-EB421A23DB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231CAE3-B821-4F0A-977D-2A8AA08343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A41D0-D564-4C57-8A83-E7CABC7217A3}" type="datetimeFigureOut">
              <a:rPr lang="en-US" smtClean="0"/>
              <a:t>7/31/2024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D27514BD-7091-4B34-8186-A7EC7BFCF9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A4492EFE-189C-4849-B46D-59FF0CD111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D7E00-DC48-43B4-A746-605DEEA3F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7673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195E59E-513E-471A-A5D6-D2BCCE8024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DC4C9FE8-0EE4-436C-BA43-034E0898B2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E64BF840-1E31-4A06-99FE-4E54216B17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0E957211-B9B5-4B09-92EE-79798B767C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F28156B6-15EC-4EF0-8FC4-2EF0ED5878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0387357D-FC03-48A4-9FFB-92D9413846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A41D0-D564-4C57-8A83-E7CABC7217A3}" type="datetimeFigureOut">
              <a:rPr lang="en-US" smtClean="0"/>
              <a:t>7/31/2024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472A7DCA-2129-484E-8F5B-6399AE8B2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07F0962C-1CE1-4FFE-87B2-83CC800477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D7E00-DC48-43B4-A746-605DEEA3F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7350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FB37FF4-118C-4A64-AEB7-3D4A82D92B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812C2BA0-22F5-40FC-A72A-B385B4BDAD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A41D0-D564-4C57-8A83-E7CABC7217A3}" type="datetimeFigureOut">
              <a:rPr lang="en-US" smtClean="0"/>
              <a:t>7/31/2024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7F7E8787-868E-4940-8929-5FBA35DD31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9107D6D8-6DA0-49E5-AC73-E64A0C7BC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D7E00-DC48-43B4-A746-605DEEA3F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985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C94E64A1-B2C6-4384-911A-703E90E636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A41D0-D564-4C57-8A83-E7CABC7217A3}" type="datetimeFigureOut">
              <a:rPr lang="en-US" smtClean="0"/>
              <a:t>7/31/2024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BDC10223-B775-418B-AA5C-B579807B6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054E0A30-8E2A-4F97-922F-B87B451D0B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D7E00-DC48-43B4-A746-605DEEA3F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089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87C5140-F9F5-40EC-9967-CB3B4A5261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3174B0C7-4122-49ED-8F2E-ADC9217727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D8D6CF2C-FD1F-495D-9531-6B28871040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4DD325EB-EE3D-4A59-B9A0-DF0EA9F913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A41D0-D564-4C57-8A83-E7CABC7217A3}" type="datetimeFigureOut">
              <a:rPr lang="en-US" smtClean="0"/>
              <a:t>7/31/2024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FF37649B-A5A7-4DAD-B70D-1623BC3858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03E33F9E-746F-4792-ABEC-40F8AB4B3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D7E00-DC48-43B4-A746-605DEEA3F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0372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C38EFE8-BE33-4B27-BDB5-6829F115F6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3BA27E06-0803-47E3-9A33-498FD3BD3D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CB18A800-67BE-4ED9-8630-15472007C7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3C4563A1-F62E-4AA7-B812-EECA07152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A41D0-D564-4C57-8A83-E7CABC7217A3}" type="datetimeFigureOut">
              <a:rPr lang="en-US" smtClean="0"/>
              <a:t>7/31/2024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62E6599A-AC19-49EC-93A6-433F6890B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69FC2084-000F-4883-A63B-863983579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D7E00-DC48-43B4-A746-605DEEA3F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7491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4760C981-7EB6-4DE5-A4C9-1013F507FF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0CDBA164-888E-400C-9C1F-110E1D6052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E6100D8-BDCA-40DB-A2A0-FBCF924667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7A41D0-D564-4C57-8A83-E7CABC7217A3}" type="datetimeFigureOut">
              <a:rPr lang="en-US" smtClean="0"/>
              <a:t>7/31/2024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25BBEEA-B838-4B09-820B-D4C5594A68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59EB8E8-8DDB-4B8F-AD05-80EBE7813E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2D7E00-DC48-43B4-A746-605DEEA3F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883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wordwall.net/resource/32927240/word-stress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png"/><Relationship Id="rId9" Type="http://schemas.openxmlformats.org/officeDocument/2006/relationships/image" Target="../media/image13.sv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../media/media2.mp3"/><Relationship Id="rId7" Type="http://schemas.openxmlformats.org/officeDocument/2006/relationships/image" Target="../media/image1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8.png"/><Relationship Id="rId4" Type="http://schemas.openxmlformats.org/officeDocument/2006/relationships/audio" Target="../media/media2.mp3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25492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1AB89279-7E7C-4DD4-9629-13FFC8C083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6736" y="1572898"/>
            <a:ext cx="9606337" cy="4832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514350" marR="0" lvl="0" indent="-5143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n-US" altLang="en-US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 completely agree with you.</a:t>
            </a:r>
          </a:p>
          <a:p>
            <a:pPr marL="514350" marR="0" lvl="0" indent="-5143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n-US" altLang="en-US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That's a great point.</a:t>
            </a:r>
          </a:p>
          <a:p>
            <a:pPr marL="514350" marR="0" lvl="0" indent="-5143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n-US" altLang="en-US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Absolutely, I think you're right.</a:t>
            </a:r>
          </a:p>
          <a:p>
            <a:pPr marL="514350" marR="0" lvl="0" indent="-5143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n-US" altLang="en-US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 couldn't agree more.</a:t>
            </a:r>
          </a:p>
          <a:p>
            <a:pPr marL="514350" marR="0" lvl="0" indent="-5143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n-US" altLang="en-US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That's exactly what I was thinking.</a:t>
            </a:r>
          </a:p>
          <a:p>
            <a:pPr marL="514350" marR="0" lvl="0" indent="-5143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n-US" altLang="en-US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Yes, I see your point.</a:t>
            </a:r>
          </a:p>
          <a:p>
            <a:pPr marL="514350" marR="0" lvl="0" indent="-5143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n-US" altLang="en-US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 totally agree with your perspective.</a:t>
            </a:r>
          </a:p>
          <a:p>
            <a:pPr marL="514350" marR="0" lvl="0" indent="-5143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n-US" altLang="en-US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You're absolutely right.</a:t>
            </a:r>
          </a:p>
          <a:p>
            <a:pPr marL="514350" marR="0" lvl="0" indent="-5143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n-US" altLang="en-US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 agree with that.</a:t>
            </a:r>
          </a:p>
          <a:p>
            <a:pPr marL="514350" marR="0" lvl="0" indent="-5143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n-US" altLang="en-US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That's a very good point. </a:t>
            </a:r>
          </a:p>
          <a:p>
            <a:pPr marL="514350" marR="0" lvl="0" indent="-5143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That’s good idea. </a:t>
            </a:r>
            <a:endParaRPr kumimoji="0" lang="en-US" altLang="en-US" sz="28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C63AFB0E-D545-43F0-9847-CBDE0F99789B}"/>
              </a:ext>
            </a:extLst>
          </p:cNvPr>
          <p:cNvSpPr txBox="1"/>
          <p:nvPr/>
        </p:nvSpPr>
        <p:spPr>
          <a:xfrm>
            <a:off x="3041150" y="369870"/>
            <a:ext cx="56816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Some agreement phrases. </a:t>
            </a:r>
          </a:p>
        </p:txBody>
      </p:sp>
    </p:spTree>
    <p:extLst>
      <p:ext uri="{BB962C8B-B14F-4D97-AF65-F5344CB8AC3E}">
        <p14:creationId xmlns:p14="http://schemas.microsoft.com/office/powerpoint/2010/main" val="7958507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D66B1A-2245-C004-AF35-55AA4D229E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BAFC753A-0C1A-FC56-FF87-9CF8F3589BB3}"/>
              </a:ext>
            </a:extLst>
          </p:cNvPr>
          <p:cNvSpPr/>
          <p:nvPr/>
        </p:nvSpPr>
        <p:spPr>
          <a:xfrm>
            <a:off x="5142338" y="1076445"/>
            <a:ext cx="6853919" cy="970209"/>
          </a:xfrm>
          <a:prstGeom prst="wedgeRoundRectCallout">
            <a:avLst>
              <a:gd name="adj1" fmla="val 42214"/>
              <a:gd name="adj2" fmla="val 83744"/>
              <a:gd name="adj3" fmla="val 16667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She said that I should travel between May and July.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2DEA99-6F02-C25D-8563-6270730149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5" y="624382"/>
            <a:ext cx="4850865" cy="2874548"/>
          </a:xfrm>
          <a:prstGeom prst="rect">
            <a:avLst/>
          </a:prstGeom>
        </p:spPr>
      </p:pic>
      <p:sp>
        <p:nvSpPr>
          <p:cNvPr id="22" name="Speech Bubble: Rectangle with Corners Rounded 13">
            <a:extLst>
              <a:ext uri="{FF2B5EF4-FFF2-40B4-BE49-F238E27FC236}">
                <a16:creationId xmlns:a16="http://schemas.microsoft.com/office/drawing/2014/main" id="{B791A062-982E-525C-2906-C2CA222BE030}"/>
              </a:ext>
            </a:extLst>
          </p:cNvPr>
          <p:cNvSpPr/>
          <p:nvPr/>
        </p:nvSpPr>
        <p:spPr>
          <a:xfrm>
            <a:off x="5159664" y="3761129"/>
            <a:ext cx="6825087" cy="970209"/>
          </a:xfrm>
          <a:prstGeom prst="wedgeRoundRectCallout">
            <a:avLst>
              <a:gd name="adj1" fmla="val 34260"/>
              <a:gd name="adj2" fmla="val 86285"/>
              <a:gd name="adj3" fmla="val 16667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en-US" sz="3200" dirty="0">
                <a:solidFill>
                  <a:schemeClr val="tx1"/>
                </a:solidFill>
              </a:rPr>
              <a:t>She said that I should take a socket adapter.</a:t>
            </a:r>
          </a:p>
        </p:txBody>
      </p:sp>
      <p:sp>
        <p:nvSpPr>
          <p:cNvPr id="28" name="Speech Bubble: Rectangle with Corners Rounded 12">
            <a:extLst>
              <a:ext uri="{FF2B5EF4-FFF2-40B4-BE49-F238E27FC236}">
                <a16:creationId xmlns:a16="http://schemas.microsoft.com/office/drawing/2014/main" id="{A2C22441-43FA-BA89-15AB-DF8F10B3856F}"/>
              </a:ext>
            </a:extLst>
          </p:cNvPr>
          <p:cNvSpPr/>
          <p:nvPr/>
        </p:nvSpPr>
        <p:spPr>
          <a:xfrm>
            <a:off x="5183435" y="2451514"/>
            <a:ext cx="6801316" cy="751393"/>
          </a:xfrm>
          <a:prstGeom prst="wedgeRoundRectCallout">
            <a:avLst>
              <a:gd name="adj1" fmla="val 42214"/>
              <a:gd name="adj2" fmla="val 83744"/>
              <a:gd name="adj3" fmla="val 16667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1"/>
                </a:solidFill>
              </a:rPr>
              <a:t>She suggested that I visit Hyde Park.</a:t>
            </a:r>
          </a:p>
        </p:txBody>
      </p:sp>
      <p:sp>
        <p:nvSpPr>
          <p:cNvPr id="4" name="Speech Bubble: Rectangle with Corners Rounded 12">
            <a:extLst>
              <a:ext uri="{FF2B5EF4-FFF2-40B4-BE49-F238E27FC236}">
                <a16:creationId xmlns:a16="http://schemas.microsoft.com/office/drawing/2014/main" id="{C7E13BF6-1B5A-4936-B9FC-23209B72DAFC}"/>
              </a:ext>
            </a:extLst>
          </p:cNvPr>
          <p:cNvSpPr/>
          <p:nvPr/>
        </p:nvSpPr>
        <p:spPr>
          <a:xfrm>
            <a:off x="1988569" y="4822460"/>
            <a:ext cx="3541940" cy="970209"/>
          </a:xfrm>
          <a:prstGeom prst="wedgeRoundRectCallout">
            <a:avLst>
              <a:gd name="adj1" fmla="val -47517"/>
              <a:gd name="adj2" fmla="val 71583"/>
              <a:gd name="adj3" fmla="val 16667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That’s a good idea.</a:t>
            </a:r>
          </a:p>
        </p:txBody>
      </p:sp>
      <p:sp>
        <p:nvSpPr>
          <p:cNvPr id="11" name="Freeform 2">
            <a:extLst>
              <a:ext uri="{FF2B5EF4-FFF2-40B4-BE49-F238E27FC236}">
                <a16:creationId xmlns:a16="http://schemas.microsoft.com/office/drawing/2014/main" id="{BFAE48B4-373B-42D5-ACD0-E3987CA5D78B}"/>
              </a:ext>
            </a:extLst>
          </p:cNvPr>
          <p:cNvSpPr/>
          <p:nvPr/>
        </p:nvSpPr>
        <p:spPr>
          <a:xfrm>
            <a:off x="559967" y="3931832"/>
            <a:ext cx="1448776" cy="2530614"/>
          </a:xfrm>
          <a:custGeom>
            <a:avLst/>
            <a:gdLst/>
            <a:ahLst/>
            <a:cxnLst/>
            <a:rect l="l" t="t" r="r" b="b"/>
            <a:pathLst>
              <a:path w="4711446" h="8229600">
                <a:moveTo>
                  <a:pt x="0" y="0"/>
                </a:moveTo>
                <a:lnTo>
                  <a:pt x="4711446" y="0"/>
                </a:lnTo>
                <a:lnTo>
                  <a:pt x="471144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2" name="Freeform 3">
            <a:extLst>
              <a:ext uri="{FF2B5EF4-FFF2-40B4-BE49-F238E27FC236}">
                <a16:creationId xmlns:a16="http://schemas.microsoft.com/office/drawing/2014/main" id="{446504E9-1981-4330-965F-842DDA0CDCC7}"/>
              </a:ext>
            </a:extLst>
          </p:cNvPr>
          <p:cNvSpPr/>
          <p:nvPr/>
        </p:nvSpPr>
        <p:spPr>
          <a:xfrm>
            <a:off x="10512005" y="4168098"/>
            <a:ext cx="1375016" cy="2530614"/>
          </a:xfrm>
          <a:custGeom>
            <a:avLst/>
            <a:gdLst/>
            <a:ahLst/>
            <a:cxnLst/>
            <a:rect l="l" t="t" r="r" b="b"/>
            <a:pathLst>
              <a:path w="4471575" h="8229600">
                <a:moveTo>
                  <a:pt x="0" y="0"/>
                </a:moveTo>
                <a:lnTo>
                  <a:pt x="4471575" y="0"/>
                </a:lnTo>
                <a:lnTo>
                  <a:pt x="447157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164408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2" grpId="0" animBg="1"/>
      <p:bldP spid="28" grpId="0" animBg="1"/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04D898-D364-9B93-1EA8-1565FDD44B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A872D5C0-FA69-1967-24D0-A38AE8AE9FCF}"/>
              </a:ext>
            </a:extLst>
          </p:cNvPr>
          <p:cNvSpPr/>
          <p:nvPr/>
        </p:nvSpPr>
        <p:spPr>
          <a:xfrm>
            <a:off x="5102942" y="624382"/>
            <a:ext cx="6965233" cy="997941"/>
          </a:xfrm>
          <a:prstGeom prst="wedgeRoundRectCallout">
            <a:avLst>
              <a:gd name="adj1" fmla="val 42214"/>
              <a:gd name="adj2" fmla="val 83744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He said that I should take a raincoat and some warm clothes.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74106D-E456-EFF5-8D9E-8DB187C07B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924" y="1122225"/>
            <a:ext cx="4686885" cy="2941709"/>
          </a:xfrm>
          <a:prstGeom prst="rect">
            <a:avLst/>
          </a:prstGeom>
        </p:spPr>
      </p:pic>
      <p:sp>
        <p:nvSpPr>
          <p:cNvPr id="17" name="Speech Bubble: Rectangle with Corners Rounded 13">
            <a:extLst>
              <a:ext uri="{FF2B5EF4-FFF2-40B4-BE49-F238E27FC236}">
                <a16:creationId xmlns:a16="http://schemas.microsoft.com/office/drawing/2014/main" id="{5008E4F0-FF1D-0A4A-575A-60F89B73B871}"/>
              </a:ext>
            </a:extLst>
          </p:cNvPr>
          <p:cNvSpPr/>
          <p:nvPr/>
        </p:nvSpPr>
        <p:spPr>
          <a:xfrm>
            <a:off x="5102941" y="3380062"/>
            <a:ext cx="6965232" cy="909487"/>
          </a:xfrm>
          <a:prstGeom prst="wedgeRoundRectCallout">
            <a:avLst>
              <a:gd name="adj1" fmla="val 34260"/>
              <a:gd name="adj2" fmla="val 86285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1"/>
                </a:solidFill>
              </a:rPr>
              <a:t>He said that I should try going to a caffe and eating some pastries.</a:t>
            </a:r>
            <a:endParaRPr lang="en-VN" sz="3200" dirty="0"/>
          </a:p>
        </p:txBody>
      </p:sp>
      <p:sp>
        <p:nvSpPr>
          <p:cNvPr id="19" name="Speech Bubble: Rectangle with Corners Rounded 12">
            <a:extLst>
              <a:ext uri="{FF2B5EF4-FFF2-40B4-BE49-F238E27FC236}">
                <a16:creationId xmlns:a16="http://schemas.microsoft.com/office/drawing/2014/main" id="{A35F62BB-4345-1A83-A46F-432D95CCFD6F}"/>
              </a:ext>
            </a:extLst>
          </p:cNvPr>
          <p:cNvSpPr/>
          <p:nvPr/>
        </p:nvSpPr>
        <p:spPr>
          <a:xfrm>
            <a:off x="5102941" y="2089644"/>
            <a:ext cx="6965233" cy="909487"/>
          </a:xfrm>
          <a:prstGeom prst="wedgeRoundRectCallout">
            <a:avLst>
              <a:gd name="adj1" fmla="val 42214"/>
              <a:gd name="adj2" fmla="val 83744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1"/>
                </a:solidFill>
              </a:rPr>
              <a:t>He suggested that I visit the monument in the city center.</a:t>
            </a:r>
          </a:p>
        </p:txBody>
      </p:sp>
      <p:sp>
        <p:nvSpPr>
          <p:cNvPr id="3" name="Speech Bubble: Rectangle with Corners Rounded 12">
            <a:extLst>
              <a:ext uri="{FF2B5EF4-FFF2-40B4-BE49-F238E27FC236}">
                <a16:creationId xmlns:a16="http://schemas.microsoft.com/office/drawing/2014/main" id="{BD360593-E5EF-4FEF-C165-9B5A9F313568}"/>
              </a:ext>
            </a:extLst>
          </p:cNvPr>
          <p:cNvSpPr/>
          <p:nvPr/>
        </p:nvSpPr>
        <p:spPr>
          <a:xfrm>
            <a:off x="2409808" y="4709444"/>
            <a:ext cx="4967036" cy="970209"/>
          </a:xfrm>
          <a:prstGeom prst="wedgeRoundRectCallout">
            <a:avLst>
              <a:gd name="adj1" fmla="val -47517"/>
              <a:gd name="adj2" fmla="val 71583"/>
              <a:gd name="adj3" fmla="val 16667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couldn't agree more.</a:t>
            </a:r>
          </a:p>
        </p:txBody>
      </p:sp>
      <p:sp>
        <p:nvSpPr>
          <p:cNvPr id="11" name="Freeform 2">
            <a:extLst>
              <a:ext uri="{FF2B5EF4-FFF2-40B4-BE49-F238E27FC236}">
                <a16:creationId xmlns:a16="http://schemas.microsoft.com/office/drawing/2014/main" id="{FEDF25EF-B756-4EF2-A780-5CD88EB68CE3}"/>
              </a:ext>
            </a:extLst>
          </p:cNvPr>
          <p:cNvSpPr/>
          <p:nvPr/>
        </p:nvSpPr>
        <p:spPr>
          <a:xfrm>
            <a:off x="1162012" y="4281154"/>
            <a:ext cx="1242908" cy="2171018"/>
          </a:xfrm>
          <a:custGeom>
            <a:avLst/>
            <a:gdLst/>
            <a:ahLst/>
            <a:cxnLst/>
            <a:rect l="l" t="t" r="r" b="b"/>
            <a:pathLst>
              <a:path w="4711446" h="8229600">
                <a:moveTo>
                  <a:pt x="0" y="0"/>
                </a:moveTo>
                <a:lnTo>
                  <a:pt x="4711446" y="0"/>
                </a:lnTo>
                <a:lnTo>
                  <a:pt x="471144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2" name="Freeform 3">
            <a:extLst>
              <a:ext uri="{FF2B5EF4-FFF2-40B4-BE49-F238E27FC236}">
                <a16:creationId xmlns:a16="http://schemas.microsoft.com/office/drawing/2014/main" id="{C5D69AC3-C135-49D3-85D0-2E0BB697269D}"/>
              </a:ext>
            </a:extLst>
          </p:cNvPr>
          <p:cNvSpPr/>
          <p:nvPr/>
        </p:nvSpPr>
        <p:spPr>
          <a:xfrm>
            <a:off x="10553100" y="3839325"/>
            <a:ext cx="1536930" cy="2828604"/>
          </a:xfrm>
          <a:custGeom>
            <a:avLst/>
            <a:gdLst/>
            <a:ahLst/>
            <a:cxnLst/>
            <a:rect l="l" t="t" r="r" b="b"/>
            <a:pathLst>
              <a:path w="4471575" h="8229600">
                <a:moveTo>
                  <a:pt x="0" y="0"/>
                </a:moveTo>
                <a:lnTo>
                  <a:pt x="4471575" y="0"/>
                </a:lnTo>
                <a:lnTo>
                  <a:pt x="447157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494988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7" grpId="0" animBg="1"/>
      <p:bldP spid="19" grpId="0" animBg="1"/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0399F6-7F6B-1B67-40F8-198807A98C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708A99CD-5095-CC34-6608-4EFE8CBD25A2}"/>
              </a:ext>
            </a:extLst>
          </p:cNvPr>
          <p:cNvSpPr/>
          <p:nvPr/>
        </p:nvSpPr>
        <p:spPr>
          <a:xfrm>
            <a:off x="5057868" y="1086720"/>
            <a:ext cx="6876743" cy="999224"/>
          </a:xfrm>
          <a:prstGeom prst="wedgeRoundRectCallout">
            <a:avLst>
              <a:gd name="adj1" fmla="val 42214"/>
              <a:gd name="adj2" fmla="val 83744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He said that I should try the food at Happy Restaurant.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5B61DA-889D-F76B-FDA9-55E6BD12E8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938" y="1096993"/>
            <a:ext cx="4857641" cy="2935368"/>
          </a:xfrm>
          <a:prstGeom prst="rect">
            <a:avLst/>
          </a:prstGeom>
        </p:spPr>
      </p:pic>
      <p:sp>
        <p:nvSpPr>
          <p:cNvPr id="15" name="Speech Bubble: Rectangle with Corners Rounded 12">
            <a:extLst>
              <a:ext uri="{FF2B5EF4-FFF2-40B4-BE49-F238E27FC236}">
                <a16:creationId xmlns:a16="http://schemas.microsoft.com/office/drawing/2014/main" id="{6AFE6A21-25B3-9FE7-6E0C-C6B2E6589EA4}"/>
              </a:ext>
            </a:extLst>
          </p:cNvPr>
          <p:cNvSpPr/>
          <p:nvPr/>
        </p:nvSpPr>
        <p:spPr>
          <a:xfrm>
            <a:off x="5078415" y="2422723"/>
            <a:ext cx="6876743" cy="970209"/>
          </a:xfrm>
          <a:prstGeom prst="wedgeRoundRectCallout">
            <a:avLst>
              <a:gd name="adj1" fmla="val 42214"/>
              <a:gd name="adj2" fmla="val 83744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He suggested that I stay at a hostel near the airport.</a:t>
            </a:r>
          </a:p>
        </p:txBody>
      </p:sp>
      <p:sp>
        <p:nvSpPr>
          <p:cNvPr id="16" name="Speech Bubble: Rectangle with Corners Rounded 12">
            <a:extLst>
              <a:ext uri="{FF2B5EF4-FFF2-40B4-BE49-F238E27FC236}">
                <a16:creationId xmlns:a16="http://schemas.microsoft.com/office/drawing/2014/main" id="{78BC1637-E5D8-AC4D-48A6-B10632373D47}"/>
              </a:ext>
            </a:extLst>
          </p:cNvPr>
          <p:cNvSpPr/>
          <p:nvPr/>
        </p:nvSpPr>
        <p:spPr>
          <a:xfrm>
            <a:off x="5078414" y="3624209"/>
            <a:ext cx="6876743" cy="970209"/>
          </a:xfrm>
          <a:prstGeom prst="wedgeRoundRectCallout">
            <a:avLst>
              <a:gd name="adj1" fmla="val 42214"/>
              <a:gd name="adj2" fmla="val 83744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He said that I should take a fanny pack with me.</a:t>
            </a:r>
          </a:p>
        </p:txBody>
      </p:sp>
      <p:sp>
        <p:nvSpPr>
          <p:cNvPr id="4" name="Speech Bubble: Rectangle with Corners Rounded 12">
            <a:extLst>
              <a:ext uri="{FF2B5EF4-FFF2-40B4-BE49-F238E27FC236}">
                <a16:creationId xmlns:a16="http://schemas.microsoft.com/office/drawing/2014/main" id="{43F46D25-CE43-B94A-2882-F366A3F4EB8A}"/>
              </a:ext>
            </a:extLst>
          </p:cNvPr>
          <p:cNvSpPr/>
          <p:nvPr/>
        </p:nvSpPr>
        <p:spPr>
          <a:xfrm>
            <a:off x="1659795" y="5027942"/>
            <a:ext cx="4669085" cy="674215"/>
          </a:xfrm>
          <a:prstGeom prst="wedgeRoundRectCallout">
            <a:avLst>
              <a:gd name="adj1" fmla="val -47517"/>
              <a:gd name="adj2" fmla="val 71583"/>
              <a:gd name="adj3" fmla="val 16667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That's a great point.</a:t>
            </a:r>
          </a:p>
        </p:txBody>
      </p:sp>
      <p:sp>
        <p:nvSpPr>
          <p:cNvPr id="11" name="Freeform 2">
            <a:extLst>
              <a:ext uri="{FF2B5EF4-FFF2-40B4-BE49-F238E27FC236}">
                <a16:creationId xmlns:a16="http://schemas.microsoft.com/office/drawing/2014/main" id="{9229AFE9-5E7F-45EE-8C4C-D33FCC880113}"/>
              </a:ext>
            </a:extLst>
          </p:cNvPr>
          <p:cNvSpPr/>
          <p:nvPr/>
        </p:nvSpPr>
        <p:spPr>
          <a:xfrm>
            <a:off x="559967" y="3931832"/>
            <a:ext cx="1448776" cy="2530614"/>
          </a:xfrm>
          <a:custGeom>
            <a:avLst/>
            <a:gdLst/>
            <a:ahLst/>
            <a:cxnLst/>
            <a:rect l="l" t="t" r="r" b="b"/>
            <a:pathLst>
              <a:path w="4711446" h="8229600">
                <a:moveTo>
                  <a:pt x="0" y="0"/>
                </a:moveTo>
                <a:lnTo>
                  <a:pt x="4711446" y="0"/>
                </a:lnTo>
                <a:lnTo>
                  <a:pt x="471144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2" name="Freeform 3">
            <a:extLst>
              <a:ext uri="{FF2B5EF4-FFF2-40B4-BE49-F238E27FC236}">
                <a16:creationId xmlns:a16="http://schemas.microsoft.com/office/drawing/2014/main" id="{450285C5-A422-4858-89AA-F2CC391182F5}"/>
              </a:ext>
            </a:extLst>
          </p:cNvPr>
          <p:cNvSpPr/>
          <p:nvPr/>
        </p:nvSpPr>
        <p:spPr>
          <a:xfrm>
            <a:off x="10532552" y="3870147"/>
            <a:ext cx="1536930" cy="2828604"/>
          </a:xfrm>
          <a:custGeom>
            <a:avLst/>
            <a:gdLst/>
            <a:ahLst/>
            <a:cxnLst/>
            <a:rect l="l" t="t" r="r" b="b"/>
            <a:pathLst>
              <a:path w="4471575" h="8229600">
                <a:moveTo>
                  <a:pt x="0" y="0"/>
                </a:moveTo>
                <a:lnTo>
                  <a:pt x="4471575" y="0"/>
                </a:lnTo>
                <a:lnTo>
                  <a:pt x="447157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076592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6" grpId="0" animBg="1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0399F6-7F6B-1B67-40F8-198807A98C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8A5FBDC1-32B9-3B75-A623-9749EEC4ED11}"/>
              </a:ext>
            </a:extLst>
          </p:cNvPr>
          <p:cNvSpPr/>
          <p:nvPr/>
        </p:nvSpPr>
        <p:spPr>
          <a:xfrm>
            <a:off x="5174034" y="3402563"/>
            <a:ext cx="6716836" cy="975044"/>
          </a:xfrm>
          <a:prstGeom prst="wedgeRoundRectCallout">
            <a:avLst>
              <a:gd name="adj1" fmla="val 34260"/>
              <a:gd name="adj2" fmla="val 86285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She said that I should visit the science museum and the art museum.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8B01F6-7A93-7F15-4511-DEB93D7787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23" y="1055897"/>
            <a:ext cx="4766554" cy="2913476"/>
          </a:xfrm>
          <a:prstGeom prst="rect">
            <a:avLst/>
          </a:prstGeom>
        </p:spPr>
      </p:pic>
      <p:sp>
        <p:nvSpPr>
          <p:cNvPr id="6" name="Speech Bubble: Rectangle with Corners Rounded 12">
            <a:extLst>
              <a:ext uri="{FF2B5EF4-FFF2-40B4-BE49-F238E27FC236}">
                <a16:creationId xmlns:a16="http://schemas.microsoft.com/office/drawing/2014/main" id="{78DB77EA-671F-06F5-7949-AC60F3FA2F52}"/>
              </a:ext>
            </a:extLst>
          </p:cNvPr>
          <p:cNvSpPr/>
          <p:nvPr/>
        </p:nvSpPr>
        <p:spPr>
          <a:xfrm>
            <a:off x="5174034" y="2132968"/>
            <a:ext cx="6716836" cy="856720"/>
          </a:xfrm>
          <a:prstGeom prst="wedgeRoundRectCallout">
            <a:avLst>
              <a:gd name="adj1" fmla="val 42214"/>
              <a:gd name="adj2" fmla="val 83744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She suggested that I stay at a small bed and breakfast.</a:t>
            </a:r>
          </a:p>
        </p:txBody>
      </p:sp>
      <p:sp>
        <p:nvSpPr>
          <p:cNvPr id="12" name="Speech Bubble: Rectangle with Corners Rounded 12">
            <a:extLst>
              <a:ext uri="{FF2B5EF4-FFF2-40B4-BE49-F238E27FC236}">
                <a16:creationId xmlns:a16="http://schemas.microsoft.com/office/drawing/2014/main" id="{6FCEFDDA-82C5-E0EE-9679-38E167D57797}"/>
              </a:ext>
            </a:extLst>
          </p:cNvPr>
          <p:cNvSpPr/>
          <p:nvPr/>
        </p:nvSpPr>
        <p:spPr>
          <a:xfrm>
            <a:off x="5153485" y="842823"/>
            <a:ext cx="6716836" cy="856721"/>
          </a:xfrm>
          <a:prstGeom prst="wedgeRoundRectCallout">
            <a:avLst>
              <a:gd name="adj1" fmla="val 42214"/>
              <a:gd name="adj2" fmla="val 83744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1"/>
                </a:solidFill>
              </a:rPr>
              <a:t>She said that I should traveling in the winter.</a:t>
            </a:r>
          </a:p>
        </p:txBody>
      </p:sp>
      <p:sp>
        <p:nvSpPr>
          <p:cNvPr id="3" name="Speech Bubble: Rectangle with Corners Rounded 12">
            <a:extLst>
              <a:ext uri="{FF2B5EF4-FFF2-40B4-BE49-F238E27FC236}">
                <a16:creationId xmlns:a16="http://schemas.microsoft.com/office/drawing/2014/main" id="{C798843F-420C-0CAB-50D5-35A2FFDCA9A1}"/>
              </a:ext>
            </a:extLst>
          </p:cNvPr>
          <p:cNvSpPr/>
          <p:nvPr/>
        </p:nvSpPr>
        <p:spPr>
          <a:xfrm>
            <a:off x="2235149" y="4678620"/>
            <a:ext cx="5131422" cy="848876"/>
          </a:xfrm>
          <a:prstGeom prst="wedgeRoundRectCallout">
            <a:avLst>
              <a:gd name="adj1" fmla="val -47517"/>
              <a:gd name="adj2" fmla="val 71583"/>
              <a:gd name="adj3" fmla="val 16667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You're absolutely right.</a:t>
            </a:r>
          </a:p>
        </p:txBody>
      </p:sp>
      <p:sp>
        <p:nvSpPr>
          <p:cNvPr id="11" name="Freeform 3">
            <a:extLst>
              <a:ext uri="{FF2B5EF4-FFF2-40B4-BE49-F238E27FC236}">
                <a16:creationId xmlns:a16="http://schemas.microsoft.com/office/drawing/2014/main" id="{670D2EF2-3F31-4434-987F-C131BAB87883}"/>
              </a:ext>
            </a:extLst>
          </p:cNvPr>
          <p:cNvSpPr/>
          <p:nvPr/>
        </p:nvSpPr>
        <p:spPr>
          <a:xfrm>
            <a:off x="10553100" y="3839325"/>
            <a:ext cx="1536930" cy="2828604"/>
          </a:xfrm>
          <a:custGeom>
            <a:avLst/>
            <a:gdLst/>
            <a:ahLst/>
            <a:cxnLst/>
            <a:rect l="l" t="t" r="r" b="b"/>
            <a:pathLst>
              <a:path w="4471575" h="8229600">
                <a:moveTo>
                  <a:pt x="0" y="0"/>
                </a:moveTo>
                <a:lnTo>
                  <a:pt x="4471575" y="0"/>
                </a:lnTo>
                <a:lnTo>
                  <a:pt x="447157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3" name="Freeform 2">
            <a:extLst>
              <a:ext uri="{FF2B5EF4-FFF2-40B4-BE49-F238E27FC236}">
                <a16:creationId xmlns:a16="http://schemas.microsoft.com/office/drawing/2014/main" id="{E52D6B3E-C013-4AFE-84B3-C76698D216ED}"/>
              </a:ext>
            </a:extLst>
          </p:cNvPr>
          <p:cNvSpPr/>
          <p:nvPr/>
        </p:nvSpPr>
        <p:spPr>
          <a:xfrm>
            <a:off x="611338" y="4014025"/>
            <a:ext cx="1448776" cy="2530614"/>
          </a:xfrm>
          <a:custGeom>
            <a:avLst/>
            <a:gdLst/>
            <a:ahLst/>
            <a:cxnLst/>
            <a:rect l="l" t="t" r="r" b="b"/>
            <a:pathLst>
              <a:path w="4711446" h="8229600">
                <a:moveTo>
                  <a:pt x="0" y="0"/>
                </a:moveTo>
                <a:lnTo>
                  <a:pt x="4711446" y="0"/>
                </a:lnTo>
                <a:lnTo>
                  <a:pt x="471144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342473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6" grpId="0" animBg="1"/>
      <p:bldP spid="12" grpId="0" animBg="1"/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D8331013-4806-413C-A969-87BE186D9B5C}"/>
              </a:ext>
            </a:extLst>
          </p:cNvPr>
          <p:cNvSpPr txBox="1"/>
          <p:nvPr/>
        </p:nvSpPr>
        <p:spPr>
          <a:xfrm>
            <a:off x="315931" y="1470683"/>
            <a:ext cx="8766424" cy="5148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6">
              <a:lnSpc>
                <a:spcPct val="200000"/>
              </a:lnSpc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Suggested answer 1. 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You should travel between February and April when the weather is cool and dry.</a:t>
            </a:r>
          </a:p>
          <a:p>
            <a:pPr>
              <a:lnSpc>
                <a:spcPct val="200000"/>
              </a:lnSpc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How about visiting Ha Long Bay? It's a UNESCO World Heritage site.</a:t>
            </a:r>
          </a:p>
          <a:p>
            <a:pPr>
              <a:lnSpc>
                <a:spcPct val="200000"/>
              </a:lnSpc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You should take a good camera to capture the beautiful landscapes.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EC79D5BF-51E3-466F-9B75-458340413EE2}"/>
              </a:ext>
            </a:extLst>
          </p:cNvPr>
          <p:cNvSpPr txBox="1"/>
          <p:nvPr/>
        </p:nvSpPr>
        <p:spPr>
          <a:xfrm>
            <a:off x="955496" y="483558"/>
            <a:ext cx="953441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Use your own ideas to make similar suggestions to your partner about famous places in your country, then report your partner's suggestions to another student. </a:t>
            </a:r>
            <a:endParaRPr lang="en-VN" sz="24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Freeform 3">
            <a:extLst>
              <a:ext uri="{FF2B5EF4-FFF2-40B4-BE49-F238E27FC236}">
                <a16:creationId xmlns:a16="http://schemas.microsoft.com/office/drawing/2014/main" id="{F16C8D0E-F327-4ABB-86B0-EE8D0CCD6C2B}"/>
              </a:ext>
            </a:extLst>
          </p:cNvPr>
          <p:cNvSpPr/>
          <p:nvPr/>
        </p:nvSpPr>
        <p:spPr>
          <a:xfrm>
            <a:off x="8395526" y="1887236"/>
            <a:ext cx="2782757" cy="4308082"/>
          </a:xfrm>
          <a:custGeom>
            <a:avLst/>
            <a:gdLst/>
            <a:ahLst/>
            <a:cxnLst/>
            <a:rect l="l" t="t" r="r" b="b"/>
            <a:pathLst>
              <a:path w="4471575" h="8229600">
                <a:moveTo>
                  <a:pt x="0" y="0"/>
                </a:moveTo>
                <a:lnTo>
                  <a:pt x="4471575" y="0"/>
                </a:lnTo>
                <a:lnTo>
                  <a:pt x="447157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4928483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EC79D5BF-51E3-466F-9B75-458340413EE2}"/>
              </a:ext>
            </a:extLst>
          </p:cNvPr>
          <p:cNvSpPr txBox="1"/>
          <p:nvPr/>
        </p:nvSpPr>
        <p:spPr>
          <a:xfrm>
            <a:off x="1150705" y="596574"/>
            <a:ext cx="953441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Use your own ideas to make similar suggestions to your partner about famous places in your country, then report your partner's suggestions to another student. </a:t>
            </a:r>
            <a:endParaRPr lang="en-VN" sz="24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Freeform 2">
            <a:extLst>
              <a:ext uri="{FF2B5EF4-FFF2-40B4-BE49-F238E27FC236}">
                <a16:creationId xmlns:a16="http://schemas.microsoft.com/office/drawing/2014/main" id="{D4F441D4-F755-45F9-89D9-4555E9C4C03B}"/>
              </a:ext>
            </a:extLst>
          </p:cNvPr>
          <p:cNvSpPr/>
          <p:nvPr/>
        </p:nvSpPr>
        <p:spPr>
          <a:xfrm>
            <a:off x="662710" y="1928372"/>
            <a:ext cx="2440086" cy="4262160"/>
          </a:xfrm>
          <a:custGeom>
            <a:avLst/>
            <a:gdLst/>
            <a:ahLst/>
            <a:cxnLst/>
            <a:rect l="l" t="t" r="r" b="b"/>
            <a:pathLst>
              <a:path w="4711446" h="8229600">
                <a:moveTo>
                  <a:pt x="0" y="0"/>
                </a:moveTo>
                <a:lnTo>
                  <a:pt x="4711446" y="0"/>
                </a:lnTo>
                <a:lnTo>
                  <a:pt x="471144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754DFB6-E0F5-41CF-BF8F-C36DDEC69B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3761" y="2037916"/>
            <a:ext cx="7900828" cy="3994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Suggested answer 2. 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You should try the local food in Hanoi, especially Pho and Bun Cha.</a:t>
            </a:r>
          </a:p>
          <a:p>
            <a:pPr marL="342900" marR="0" lvl="0" indent="-3429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You should stay at a hotel near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Hoan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Kiem Lake for convenient access to many attractions.</a:t>
            </a:r>
          </a:p>
          <a:p>
            <a:pPr marL="342900" marR="0" lvl="0" indent="-3429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You should take comfortable walking shoes to explore the Old Quarter. </a:t>
            </a:r>
          </a:p>
        </p:txBody>
      </p:sp>
    </p:spTree>
    <p:extLst>
      <p:ext uri="{BB962C8B-B14F-4D97-AF65-F5344CB8AC3E}">
        <p14:creationId xmlns:p14="http://schemas.microsoft.com/office/powerpoint/2010/main" val="15247574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>
            <a:extLst>
              <a:ext uri="{FF2B5EF4-FFF2-40B4-BE49-F238E27FC236}">
                <a16:creationId xmlns:a16="http://schemas.microsoft.com/office/drawing/2014/main" id="{F6EF9934-A375-4711-8FBD-3D725B52D7A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27" y="188676"/>
            <a:ext cx="7240391" cy="751875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66AD5BF3-6FC9-44C6-B8E3-8B45D8949D3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266" r="1039" b="1133"/>
          <a:stretch/>
        </p:blipFill>
        <p:spPr>
          <a:xfrm>
            <a:off x="215758" y="1330824"/>
            <a:ext cx="11804345" cy="4093930"/>
          </a:xfrm>
          <a:prstGeom prst="rect">
            <a:avLst/>
          </a:prstGeom>
        </p:spPr>
      </p:pic>
      <p:sp>
        <p:nvSpPr>
          <p:cNvPr id="5" name="TextBox 12">
            <a:extLst>
              <a:ext uri="{FF2B5EF4-FFF2-40B4-BE49-F238E27FC236}">
                <a16:creationId xmlns:a16="http://schemas.microsoft.com/office/drawing/2014/main" id="{6E84183C-AB99-4639-B9D8-8DCCFC5864AF}"/>
              </a:ext>
            </a:extLst>
          </p:cNvPr>
          <p:cNvSpPr txBox="1"/>
          <p:nvPr/>
        </p:nvSpPr>
        <p:spPr>
          <a:xfrm>
            <a:off x="4439598" y="2071420"/>
            <a:ext cx="39235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y English teacher</a:t>
            </a:r>
            <a:endParaRPr lang="en-VN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044CCC04-FEFE-4957-91C0-F8BE13F27AA6}"/>
              </a:ext>
            </a:extLst>
          </p:cNvPr>
          <p:cNvSpPr txBox="1"/>
          <p:nvPr/>
        </p:nvSpPr>
        <p:spPr>
          <a:xfrm>
            <a:off x="3325280" y="2592439"/>
            <a:ext cx="77179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pring or early 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utumn for mild weather</a:t>
            </a:r>
            <a:endParaRPr lang="en-VN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A1821466-6487-44AB-BD7A-CBB2C4B9472D}"/>
              </a:ext>
            </a:extLst>
          </p:cNvPr>
          <p:cNvSpPr txBox="1"/>
          <p:nvPr/>
        </p:nvSpPr>
        <p:spPr>
          <a:xfrm>
            <a:off x="3260035" y="3090893"/>
            <a:ext cx="93223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isit historical landmarks like Buckingham Palace </a:t>
            </a:r>
            <a:endParaRPr lang="en-VN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C05471D0-6209-4CD7-AD59-360AD42A5ABF}"/>
              </a:ext>
            </a:extLst>
          </p:cNvPr>
          <p:cNvSpPr txBox="1"/>
          <p:nvPr/>
        </p:nvSpPr>
        <p:spPr>
          <a:xfrm>
            <a:off x="3281538" y="3532803"/>
            <a:ext cx="89104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ry traditional English breakfast with bacon, eggs,…</a:t>
            </a: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096291BA-23AB-41A2-BA14-01CD34499205}"/>
              </a:ext>
            </a:extLst>
          </p:cNvPr>
          <p:cNvSpPr txBox="1"/>
          <p:nvPr/>
        </p:nvSpPr>
        <p:spPr>
          <a:xfrm>
            <a:off x="3294136" y="4024118"/>
            <a:ext cx="79832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xplore the picturesque villages of the </a:t>
            </a:r>
            <a:r>
              <a:rPr lang="en-US" sz="28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Cotswolds</a:t>
            </a:r>
            <a:endParaRPr lang="en-VN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D56488A8-BE24-430A-9A80-D0B4734368D3}"/>
              </a:ext>
            </a:extLst>
          </p:cNvPr>
          <p:cNvSpPr txBox="1"/>
          <p:nvPr/>
        </p:nvSpPr>
        <p:spPr>
          <a:xfrm>
            <a:off x="3263314" y="4474740"/>
            <a:ext cx="84048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omfortable walking shoes, umbrella, and a camera</a:t>
            </a:r>
            <a:endParaRPr lang="en-VN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32A29044-E781-4897-8AE5-821E31C08B0C}"/>
              </a:ext>
            </a:extLst>
          </p:cNvPr>
          <p:cNvSpPr txBox="1"/>
          <p:nvPr/>
        </p:nvSpPr>
        <p:spPr>
          <a:xfrm>
            <a:off x="3273590" y="4919313"/>
            <a:ext cx="9255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tay in a cozy bed and breakfast in the countryside</a:t>
            </a:r>
          </a:p>
        </p:txBody>
      </p:sp>
    </p:spTree>
    <p:extLst>
      <p:ext uri="{BB962C8B-B14F-4D97-AF65-F5344CB8AC3E}">
        <p14:creationId xmlns:p14="http://schemas.microsoft.com/office/powerpoint/2010/main" val="2260026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10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 descr="Ảnh có chứa trang phục, đồ đạc, bàn, phim hoạt hình&#10;&#10;Mô tả được tạo tự động">
            <a:extLst>
              <a:ext uri="{FF2B5EF4-FFF2-40B4-BE49-F238E27FC236}">
                <a16:creationId xmlns:a16="http://schemas.microsoft.com/office/drawing/2014/main" id="{92A012AD-5EEC-48D4-9FD8-C40F512B17A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395" r="1" b="2604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DB1D907B-BC64-403C-B2D5-514C3D54E538}"/>
              </a:ext>
            </a:extLst>
          </p:cNvPr>
          <p:cNvSpPr txBox="1"/>
          <p:nvPr/>
        </p:nvSpPr>
        <p:spPr>
          <a:xfrm>
            <a:off x="523875" y="5317240"/>
            <a:ext cx="11210925" cy="744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b. In pairs: Report and discuss the suggestions.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35657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1C9AAFE3-289F-42B7-A8C7-A4E0C4E5EBBE}"/>
              </a:ext>
            </a:extLst>
          </p:cNvPr>
          <p:cNvSpPr/>
          <p:nvPr/>
        </p:nvSpPr>
        <p:spPr>
          <a:xfrm>
            <a:off x="3860929" y="1254248"/>
            <a:ext cx="8087916" cy="1509499"/>
          </a:xfrm>
          <a:prstGeom prst="wedgeRoundRectCallout">
            <a:avLst>
              <a:gd name="adj1" fmla="val -45486"/>
              <a:gd name="adj2" fmla="val 73850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</a:endParaRPr>
          </a:p>
          <a:p>
            <a:pPr algn="ctr"/>
            <a:r>
              <a:rPr lang="en-US" sz="3600" dirty="0">
                <a:solidFill>
                  <a:schemeClr val="tx1"/>
                </a:solidFill>
              </a:rPr>
              <a:t>My English teacher said we should travel </a:t>
            </a:r>
            <a:r>
              <a:rPr lang="en-US" sz="3600" dirty="0">
                <a:solidFill>
                  <a:srgbClr val="002060"/>
                </a:solidFill>
              </a:rPr>
              <a:t>Spring or early Autumn for mild weather.</a:t>
            </a:r>
            <a:endParaRPr lang="en-VN" sz="3600" dirty="0">
              <a:solidFill>
                <a:srgbClr val="002060"/>
              </a:solidFill>
            </a:endParaRPr>
          </a:p>
          <a:p>
            <a:pPr algn="ctr"/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3" name="Speech Bubble: Rectangle with Corners Rounded 1">
            <a:extLst>
              <a:ext uri="{FF2B5EF4-FFF2-40B4-BE49-F238E27FC236}">
                <a16:creationId xmlns:a16="http://schemas.microsoft.com/office/drawing/2014/main" id="{F88DF8E1-8752-44A4-A69D-16DA2CC903BA}"/>
              </a:ext>
            </a:extLst>
          </p:cNvPr>
          <p:cNvSpPr/>
          <p:nvPr/>
        </p:nvSpPr>
        <p:spPr>
          <a:xfrm>
            <a:off x="378852" y="1184190"/>
            <a:ext cx="3394586" cy="1895489"/>
          </a:xfrm>
          <a:prstGeom prst="wedgeRoundRectCallout">
            <a:avLst>
              <a:gd name="adj1" fmla="val -47599"/>
              <a:gd name="adj2" fmla="val 61790"/>
              <a:gd name="adj3" fmla="val 16667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What month should we travel?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9F6B6A01-21CE-415C-A579-6639D54F1D78}"/>
              </a:ext>
            </a:extLst>
          </p:cNvPr>
          <p:cNvSpPr txBox="1"/>
          <p:nvPr/>
        </p:nvSpPr>
        <p:spPr>
          <a:xfrm>
            <a:off x="647165" y="426741"/>
            <a:ext cx="11210925" cy="744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b. In pairs: Report and discuss the suggestions.</a:t>
            </a: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389D61DB-1346-48BB-99C4-A341488D47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5518" y="3148220"/>
            <a:ext cx="3496639" cy="3485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794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hlinkClick r:id="rId2"/>
            <a:extLst>
              <a:ext uri="{FF2B5EF4-FFF2-40B4-BE49-F238E27FC236}">
                <a16:creationId xmlns:a16="http://schemas.microsoft.com/office/drawing/2014/main" id="{3F18CC72-C86D-491C-976F-EE8ED122CA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391"/>
          <a:stretch/>
        </p:blipFill>
        <p:spPr>
          <a:xfrm>
            <a:off x="2980843" y="1480458"/>
            <a:ext cx="8951940" cy="3875314"/>
          </a:xfrm>
          <a:prstGeom prst="rect">
            <a:avLst/>
          </a:prstGeom>
        </p:spPr>
      </p:pic>
      <p:sp>
        <p:nvSpPr>
          <p:cNvPr id="6" name="Freeform 2">
            <a:extLst>
              <a:ext uri="{FF2B5EF4-FFF2-40B4-BE49-F238E27FC236}">
                <a16:creationId xmlns:a16="http://schemas.microsoft.com/office/drawing/2014/main" id="{644D5FEB-74F5-463E-A8A5-386AC7B499E3}"/>
              </a:ext>
            </a:extLst>
          </p:cNvPr>
          <p:cNvSpPr/>
          <p:nvPr/>
        </p:nvSpPr>
        <p:spPr>
          <a:xfrm rot="4238378">
            <a:off x="2157643" y="3563540"/>
            <a:ext cx="889537" cy="1172942"/>
          </a:xfrm>
          <a:custGeom>
            <a:avLst/>
            <a:gdLst/>
            <a:ahLst/>
            <a:cxnLst/>
            <a:rect l="l" t="t" r="r" b="b"/>
            <a:pathLst>
              <a:path w="3404997" h="4114800">
                <a:moveTo>
                  <a:pt x="0" y="0"/>
                </a:moveTo>
                <a:lnTo>
                  <a:pt x="3404997" y="0"/>
                </a:lnTo>
                <a:lnTo>
                  <a:pt x="340499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9D714A61-DBF7-4910-9645-8106979C5BF4}"/>
              </a:ext>
            </a:extLst>
          </p:cNvPr>
          <p:cNvSpPr txBox="1"/>
          <p:nvPr/>
        </p:nvSpPr>
        <p:spPr>
          <a:xfrm>
            <a:off x="4157656" y="616688"/>
            <a:ext cx="44577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.VnBlack" panose="020B7200000000000000" pitchFamily="34" charset="0"/>
                <a:cs typeface="Arial" panose="020B0604020202020204" pitchFamily="34" charset="0"/>
              </a:rPr>
              <a:t>ONLINE GAME </a:t>
            </a:r>
            <a:endParaRPr lang="en-US" sz="4000" dirty="0">
              <a:latin typeface=".VnBlack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61956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9CFD4D33-2146-4F4B-9CEC-950425864240}"/>
              </a:ext>
            </a:extLst>
          </p:cNvPr>
          <p:cNvSpPr/>
          <p:nvPr/>
        </p:nvSpPr>
        <p:spPr>
          <a:xfrm>
            <a:off x="4333540" y="1079587"/>
            <a:ext cx="7728321" cy="1571145"/>
          </a:xfrm>
          <a:prstGeom prst="wedgeRoundRectCallout">
            <a:avLst>
              <a:gd name="adj1" fmla="val -37385"/>
              <a:gd name="adj2" fmla="val 79622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</a:endParaRPr>
          </a:p>
          <a:p>
            <a:r>
              <a:rPr lang="en-US" sz="3600" dirty="0">
                <a:solidFill>
                  <a:schemeClr val="tx1"/>
                </a:solidFill>
              </a:rPr>
              <a:t>He suggested that we </a:t>
            </a:r>
            <a:r>
              <a:rPr lang="en-US" sz="3600" dirty="0">
                <a:solidFill>
                  <a:srgbClr val="002060"/>
                </a:solidFill>
              </a:rPr>
              <a:t>explore the picturesque villages of the </a:t>
            </a:r>
            <a:r>
              <a:rPr lang="en-US" sz="3600" dirty="0" err="1">
                <a:solidFill>
                  <a:srgbClr val="002060"/>
                </a:solidFill>
              </a:rPr>
              <a:t>Cotswolds</a:t>
            </a:r>
            <a:r>
              <a:rPr lang="en-US" sz="3600" dirty="0">
                <a:solidFill>
                  <a:srgbClr val="002060"/>
                </a:solidFill>
              </a:rPr>
              <a:t>.</a:t>
            </a:r>
            <a:endParaRPr lang="en-VN" sz="3600" dirty="0">
              <a:solidFill>
                <a:srgbClr val="002060"/>
              </a:solidFill>
            </a:endParaRPr>
          </a:p>
          <a:p>
            <a:pPr algn="ctr"/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3" name="Speech Bubble: Rectangle with Corners Rounded 1">
            <a:extLst>
              <a:ext uri="{FF2B5EF4-FFF2-40B4-BE49-F238E27FC236}">
                <a16:creationId xmlns:a16="http://schemas.microsoft.com/office/drawing/2014/main" id="{36E22AB1-9ED8-4CD0-8EE1-7DDC03DF530F}"/>
              </a:ext>
            </a:extLst>
          </p:cNvPr>
          <p:cNvSpPr/>
          <p:nvPr/>
        </p:nvSpPr>
        <p:spPr>
          <a:xfrm>
            <a:off x="584336" y="1030077"/>
            <a:ext cx="3394586" cy="1895489"/>
          </a:xfrm>
          <a:prstGeom prst="wedgeRoundRectCallout">
            <a:avLst>
              <a:gd name="adj1" fmla="val -44573"/>
              <a:gd name="adj2" fmla="val 57996"/>
              <a:gd name="adj3" fmla="val 16667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What places should we go to?</a:t>
            </a: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BE58D391-99CF-4610-930F-F860A785DA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567" y="3166962"/>
            <a:ext cx="3496639" cy="3485555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F6B7F9B2-4F89-4069-AF2B-32C600CC9373}"/>
              </a:ext>
            </a:extLst>
          </p:cNvPr>
          <p:cNvSpPr txBox="1"/>
          <p:nvPr/>
        </p:nvSpPr>
        <p:spPr>
          <a:xfrm>
            <a:off x="595795" y="395918"/>
            <a:ext cx="11210925" cy="744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b. In pairs: Report and discuss the suggestions.</a:t>
            </a:r>
          </a:p>
        </p:txBody>
      </p:sp>
    </p:spTree>
    <p:extLst>
      <p:ext uri="{BB962C8B-B14F-4D97-AF65-F5344CB8AC3E}">
        <p14:creationId xmlns:p14="http://schemas.microsoft.com/office/powerpoint/2010/main" val="3100006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26C1B897-E020-48AB-9550-5E16594A1E5F}"/>
              </a:ext>
            </a:extLst>
          </p:cNvPr>
          <p:cNvSpPr txBox="1"/>
          <p:nvPr/>
        </p:nvSpPr>
        <p:spPr>
          <a:xfrm>
            <a:off x="579664" y="753837"/>
            <a:ext cx="3970564" cy="49393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C. What do you think is the most important information to learn when planning a trip? Why?</a:t>
            </a:r>
          </a:p>
        </p:txBody>
      </p:sp>
      <p:pic>
        <p:nvPicPr>
          <p:cNvPr id="5" name="Hình ảnh 4" descr="Ảnh có chứa trang phục, người, trong nhà, Học tập&#10;&#10;Mô tả được tạo tự động">
            <a:extLst>
              <a:ext uri="{FF2B5EF4-FFF2-40B4-BE49-F238E27FC236}">
                <a16:creationId xmlns:a16="http://schemas.microsoft.com/office/drawing/2014/main" id="{5381ED42-7410-4BC7-9C6C-A6FEBA8F67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2515" y="492573"/>
            <a:ext cx="6016159" cy="588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7558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305EB372-675A-4BFB-9AB5-5A2B998380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551" y="1264103"/>
            <a:ext cx="6257925" cy="5048250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10481E15-480F-435C-A2CA-5BAF5492FC25}"/>
              </a:ext>
            </a:extLst>
          </p:cNvPr>
          <p:cNvSpPr txBox="1"/>
          <p:nvPr/>
        </p:nvSpPr>
        <p:spPr>
          <a:xfrm>
            <a:off x="6836230" y="2409150"/>
            <a:ext cx="5072742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Destination: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Know the location and main attractions of the place you want to visit. This helps you plan your activities.</a:t>
            </a:r>
          </a:p>
        </p:txBody>
      </p:sp>
    </p:spTree>
    <p:extLst>
      <p:ext uri="{BB962C8B-B14F-4D97-AF65-F5344CB8AC3E}">
        <p14:creationId xmlns:p14="http://schemas.microsoft.com/office/powerpoint/2010/main" val="16820000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10481E15-480F-435C-A2CA-5BAF5492FC25}"/>
              </a:ext>
            </a:extLst>
          </p:cNvPr>
          <p:cNvSpPr txBox="1"/>
          <p:nvPr/>
        </p:nvSpPr>
        <p:spPr>
          <a:xfrm>
            <a:off x="6542316" y="1919293"/>
            <a:ext cx="5072742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Weather: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Check the weather forecast for the time you will be there. This helps you pack the right clothes.</a:t>
            </a: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98C1CC1A-62A3-4D8A-8BD3-716FB36E3B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434" y="851127"/>
            <a:ext cx="5533023" cy="5712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039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31E56BA0-3E85-4AC7-A2DF-3FED28FA6AD0}"/>
              </a:ext>
            </a:extLst>
          </p:cNvPr>
          <p:cNvSpPr txBox="1"/>
          <p:nvPr/>
        </p:nvSpPr>
        <p:spPr>
          <a:xfrm>
            <a:off x="6727371" y="2074707"/>
            <a:ext cx="5138058" cy="22398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Transport: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Learn how to get there and how to move around once you arrive. This includes flights, trains, buses, or other forms of transport.</a:t>
            </a: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4B5BBF70-9F53-4973-8D02-03D7E32389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966" y="942294"/>
            <a:ext cx="5724525" cy="564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6039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31E56BA0-3E85-4AC7-A2DF-3FED28FA6AD0}"/>
              </a:ext>
            </a:extLst>
          </p:cNvPr>
          <p:cNvSpPr txBox="1"/>
          <p:nvPr/>
        </p:nvSpPr>
        <p:spPr>
          <a:xfrm>
            <a:off x="5834742" y="1954964"/>
            <a:ext cx="5943600" cy="2597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Accommodation: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Find a place to stay, like a hotel or an Airbnb. Make sure it is in a good location and fits your budget.</a:t>
            </a: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29EEC946-DCA2-495B-9AB0-74592638C3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292" y="1041627"/>
            <a:ext cx="5342165" cy="533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6704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61949" y="1257464"/>
            <a:ext cx="11163301" cy="5017263"/>
            <a:chOff x="70954" y="91439"/>
            <a:chExt cx="12137736" cy="6711697"/>
          </a:xfrm>
        </p:grpSpPr>
        <p:sp>
          <p:nvSpPr>
            <p:cNvPr id="16" name="Google Shape;906;p36"/>
            <p:cNvSpPr/>
            <p:nvPr/>
          </p:nvSpPr>
          <p:spPr>
            <a:xfrm>
              <a:off x="5486400" y="109728"/>
              <a:ext cx="6675120" cy="6693408"/>
            </a:xfrm>
            <a:custGeom>
              <a:avLst/>
              <a:gdLst/>
              <a:ahLst/>
              <a:cxnLst/>
              <a:rect l="l" t="t" r="r" b="b"/>
              <a:pathLst>
                <a:path w="125493" h="135030" extrusionOk="0">
                  <a:moveTo>
                    <a:pt x="6013" y="13824"/>
                  </a:moveTo>
                  <a:cubicBezTo>
                    <a:pt x="7692" y="13824"/>
                    <a:pt x="9061" y="15193"/>
                    <a:pt x="9061" y="16884"/>
                  </a:cubicBezTo>
                  <a:cubicBezTo>
                    <a:pt x="9061" y="18563"/>
                    <a:pt x="7692" y="19932"/>
                    <a:pt x="6013" y="19932"/>
                  </a:cubicBezTo>
                  <a:cubicBezTo>
                    <a:pt x="4322" y="19932"/>
                    <a:pt x="2953" y="18563"/>
                    <a:pt x="2953" y="16884"/>
                  </a:cubicBezTo>
                  <a:cubicBezTo>
                    <a:pt x="2953" y="15193"/>
                    <a:pt x="4322" y="13824"/>
                    <a:pt x="6013" y="13824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65"/>
                    <a:pt x="7692" y="38434"/>
                    <a:pt x="6013" y="38434"/>
                  </a:cubicBezTo>
                  <a:cubicBezTo>
                    <a:pt x="4322" y="38434"/>
                    <a:pt x="2953" y="37065"/>
                    <a:pt x="2953" y="35374"/>
                  </a:cubicBezTo>
                  <a:cubicBezTo>
                    <a:pt x="2953" y="33695"/>
                    <a:pt x="4322" y="32326"/>
                    <a:pt x="6013" y="32326"/>
                  </a:cubicBezTo>
                  <a:close/>
                  <a:moveTo>
                    <a:pt x="6013" y="52483"/>
                  </a:moveTo>
                  <a:cubicBezTo>
                    <a:pt x="7692" y="52483"/>
                    <a:pt x="9061" y="53853"/>
                    <a:pt x="9061" y="55531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2" y="58579"/>
                    <a:pt x="2953" y="57210"/>
                    <a:pt x="2953" y="55531"/>
                  </a:cubicBezTo>
                  <a:cubicBezTo>
                    <a:pt x="2953" y="53853"/>
                    <a:pt x="4322" y="52483"/>
                    <a:pt x="6013" y="52483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308"/>
                    <a:pt x="7692" y="78677"/>
                    <a:pt x="6013" y="78677"/>
                  </a:cubicBezTo>
                  <a:cubicBezTo>
                    <a:pt x="4322" y="78677"/>
                    <a:pt x="2953" y="77308"/>
                    <a:pt x="2953" y="75617"/>
                  </a:cubicBezTo>
                  <a:cubicBezTo>
                    <a:pt x="2953" y="73938"/>
                    <a:pt x="4322" y="72569"/>
                    <a:pt x="6013" y="72569"/>
                  </a:cubicBezTo>
                  <a:close/>
                  <a:moveTo>
                    <a:pt x="6013" y="92810"/>
                  </a:moveTo>
                  <a:cubicBezTo>
                    <a:pt x="7692" y="92810"/>
                    <a:pt x="9061" y="94179"/>
                    <a:pt x="9061" y="95858"/>
                  </a:cubicBezTo>
                  <a:cubicBezTo>
                    <a:pt x="9061" y="97548"/>
                    <a:pt x="7692" y="98918"/>
                    <a:pt x="6013" y="98918"/>
                  </a:cubicBezTo>
                  <a:cubicBezTo>
                    <a:pt x="4322" y="98918"/>
                    <a:pt x="2953" y="97548"/>
                    <a:pt x="2953" y="95858"/>
                  </a:cubicBezTo>
                  <a:cubicBezTo>
                    <a:pt x="2953" y="94179"/>
                    <a:pt x="4322" y="92810"/>
                    <a:pt x="6013" y="92810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6"/>
                    <a:pt x="7692" y="120587"/>
                    <a:pt x="6013" y="120587"/>
                  </a:cubicBezTo>
                  <a:cubicBezTo>
                    <a:pt x="4322" y="120587"/>
                    <a:pt x="2953" y="119206"/>
                    <a:pt x="2953" y="117527"/>
                  </a:cubicBezTo>
                  <a:cubicBezTo>
                    <a:pt x="2953" y="115848"/>
                    <a:pt x="4322" y="114479"/>
                    <a:pt x="6013" y="114479"/>
                  </a:cubicBezTo>
                  <a:close/>
                  <a:moveTo>
                    <a:pt x="0" y="1"/>
                  </a:moveTo>
                  <a:lnTo>
                    <a:pt x="0" y="135029"/>
                  </a:lnTo>
                  <a:lnTo>
                    <a:pt x="125492" y="135029"/>
                  </a:lnTo>
                  <a:lnTo>
                    <a:pt x="125492" y="1"/>
                  </a:lnTo>
                  <a:close/>
                </a:path>
              </a:pathLst>
            </a:custGeom>
            <a:solidFill>
              <a:srgbClr val="B8A576">
                <a:alpha val="7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7" name="Google Shape;906;p36"/>
            <p:cNvSpPr/>
            <p:nvPr/>
          </p:nvSpPr>
          <p:spPr>
            <a:xfrm>
              <a:off x="143020" y="108368"/>
              <a:ext cx="6675120" cy="6693408"/>
            </a:xfrm>
            <a:custGeom>
              <a:avLst/>
              <a:gdLst/>
              <a:ahLst/>
              <a:cxnLst/>
              <a:rect l="l" t="t" r="r" b="b"/>
              <a:pathLst>
                <a:path w="125493" h="135030" extrusionOk="0">
                  <a:moveTo>
                    <a:pt x="6013" y="13824"/>
                  </a:moveTo>
                  <a:cubicBezTo>
                    <a:pt x="7692" y="13824"/>
                    <a:pt x="9061" y="15193"/>
                    <a:pt x="9061" y="16884"/>
                  </a:cubicBezTo>
                  <a:cubicBezTo>
                    <a:pt x="9061" y="18563"/>
                    <a:pt x="7692" y="19932"/>
                    <a:pt x="6013" y="19932"/>
                  </a:cubicBezTo>
                  <a:cubicBezTo>
                    <a:pt x="4322" y="19932"/>
                    <a:pt x="2953" y="18563"/>
                    <a:pt x="2953" y="16884"/>
                  </a:cubicBezTo>
                  <a:cubicBezTo>
                    <a:pt x="2953" y="15193"/>
                    <a:pt x="4322" y="13824"/>
                    <a:pt x="6013" y="13824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65"/>
                    <a:pt x="7692" y="38434"/>
                    <a:pt x="6013" y="38434"/>
                  </a:cubicBezTo>
                  <a:cubicBezTo>
                    <a:pt x="4322" y="38434"/>
                    <a:pt x="2953" y="37065"/>
                    <a:pt x="2953" y="35374"/>
                  </a:cubicBezTo>
                  <a:cubicBezTo>
                    <a:pt x="2953" y="33695"/>
                    <a:pt x="4322" y="32326"/>
                    <a:pt x="6013" y="32326"/>
                  </a:cubicBezTo>
                  <a:close/>
                  <a:moveTo>
                    <a:pt x="6013" y="52483"/>
                  </a:moveTo>
                  <a:cubicBezTo>
                    <a:pt x="7692" y="52483"/>
                    <a:pt x="9061" y="53853"/>
                    <a:pt x="9061" y="55531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2" y="58579"/>
                    <a:pt x="2953" y="57210"/>
                    <a:pt x="2953" y="55531"/>
                  </a:cubicBezTo>
                  <a:cubicBezTo>
                    <a:pt x="2953" y="53853"/>
                    <a:pt x="4322" y="52483"/>
                    <a:pt x="6013" y="52483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308"/>
                    <a:pt x="7692" y="78677"/>
                    <a:pt x="6013" y="78677"/>
                  </a:cubicBezTo>
                  <a:cubicBezTo>
                    <a:pt x="4322" y="78677"/>
                    <a:pt x="2953" y="77308"/>
                    <a:pt x="2953" y="75617"/>
                  </a:cubicBezTo>
                  <a:cubicBezTo>
                    <a:pt x="2953" y="73938"/>
                    <a:pt x="4322" y="72569"/>
                    <a:pt x="6013" y="72569"/>
                  </a:cubicBezTo>
                  <a:close/>
                  <a:moveTo>
                    <a:pt x="6013" y="92810"/>
                  </a:moveTo>
                  <a:cubicBezTo>
                    <a:pt x="7692" y="92810"/>
                    <a:pt x="9061" y="94179"/>
                    <a:pt x="9061" y="95858"/>
                  </a:cubicBezTo>
                  <a:cubicBezTo>
                    <a:pt x="9061" y="97548"/>
                    <a:pt x="7692" y="98918"/>
                    <a:pt x="6013" y="98918"/>
                  </a:cubicBezTo>
                  <a:cubicBezTo>
                    <a:pt x="4322" y="98918"/>
                    <a:pt x="2953" y="97548"/>
                    <a:pt x="2953" y="95858"/>
                  </a:cubicBezTo>
                  <a:cubicBezTo>
                    <a:pt x="2953" y="94179"/>
                    <a:pt x="4322" y="92810"/>
                    <a:pt x="6013" y="92810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6"/>
                    <a:pt x="7692" y="120587"/>
                    <a:pt x="6013" y="120587"/>
                  </a:cubicBezTo>
                  <a:cubicBezTo>
                    <a:pt x="4322" y="120587"/>
                    <a:pt x="2953" y="119206"/>
                    <a:pt x="2953" y="117527"/>
                  </a:cubicBezTo>
                  <a:cubicBezTo>
                    <a:pt x="2953" y="115848"/>
                    <a:pt x="4322" y="114479"/>
                    <a:pt x="6013" y="114479"/>
                  </a:cubicBezTo>
                  <a:close/>
                  <a:moveTo>
                    <a:pt x="0" y="1"/>
                  </a:moveTo>
                  <a:lnTo>
                    <a:pt x="0" y="135029"/>
                  </a:lnTo>
                  <a:lnTo>
                    <a:pt x="125492" y="135029"/>
                  </a:lnTo>
                  <a:lnTo>
                    <a:pt x="125492" y="1"/>
                  </a:lnTo>
                  <a:close/>
                </a:path>
              </a:pathLst>
            </a:custGeom>
            <a:solidFill>
              <a:srgbClr val="B8A576">
                <a:alpha val="7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8" name="Google Shape;907;p36"/>
            <p:cNvSpPr/>
            <p:nvPr/>
          </p:nvSpPr>
          <p:spPr>
            <a:xfrm>
              <a:off x="5533570" y="117512"/>
              <a:ext cx="6675120" cy="6675120"/>
            </a:xfrm>
            <a:custGeom>
              <a:avLst/>
              <a:gdLst/>
              <a:ahLst/>
              <a:cxnLst/>
              <a:rect l="l" t="t" r="r" b="b"/>
              <a:pathLst>
                <a:path w="125493" h="135029" extrusionOk="0">
                  <a:moveTo>
                    <a:pt x="6013" y="13823"/>
                  </a:moveTo>
                  <a:cubicBezTo>
                    <a:pt x="7692" y="13823"/>
                    <a:pt x="9061" y="15193"/>
                    <a:pt x="9061" y="16871"/>
                  </a:cubicBezTo>
                  <a:cubicBezTo>
                    <a:pt x="9061" y="18550"/>
                    <a:pt x="7692" y="19919"/>
                    <a:pt x="6013" y="19919"/>
                  </a:cubicBezTo>
                  <a:cubicBezTo>
                    <a:pt x="4323" y="19919"/>
                    <a:pt x="2953" y="18550"/>
                    <a:pt x="2953" y="16871"/>
                  </a:cubicBezTo>
                  <a:cubicBezTo>
                    <a:pt x="2953" y="15193"/>
                    <a:pt x="4323" y="13823"/>
                    <a:pt x="6013" y="13823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52"/>
                    <a:pt x="7692" y="38422"/>
                    <a:pt x="6013" y="38422"/>
                  </a:cubicBezTo>
                  <a:cubicBezTo>
                    <a:pt x="4323" y="38422"/>
                    <a:pt x="2953" y="37052"/>
                    <a:pt x="2953" y="35374"/>
                  </a:cubicBezTo>
                  <a:cubicBezTo>
                    <a:pt x="2953" y="33695"/>
                    <a:pt x="4323" y="32326"/>
                    <a:pt x="6013" y="32326"/>
                  </a:cubicBezTo>
                  <a:close/>
                  <a:moveTo>
                    <a:pt x="6013" y="52471"/>
                  </a:moveTo>
                  <a:cubicBezTo>
                    <a:pt x="7692" y="52471"/>
                    <a:pt x="9061" y="53840"/>
                    <a:pt x="9061" y="55519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3" y="58579"/>
                    <a:pt x="2953" y="57210"/>
                    <a:pt x="2953" y="55519"/>
                  </a:cubicBezTo>
                  <a:cubicBezTo>
                    <a:pt x="2953" y="53840"/>
                    <a:pt x="4323" y="52471"/>
                    <a:pt x="6013" y="52471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295"/>
                    <a:pt x="7692" y="78665"/>
                    <a:pt x="6013" y="78665"/>
                  </a:cubicBezTo>
                  <a:cubicBezTo>
                    <a:pt x="4323" y="78665"/>
                    <a:pt x="2953" y="77295"/>
                    <a:pt x="2953" y="75617"/>
                  </a:cubicBezTo>
                  <a:cubicBezTo>
                    <a:pt x="2953" y="73938"/>
                    <a:pt x="4323" y="72569"/>
                    <a:pt x="6013" y="72569"/>
                  </a:cubicBezTo>
                  <a:close/>
                  <a:moveTo>
                    <a:pt x="6013" y="92809"/>
                  </a:moveTo>
                  <a:cubicBezTo>
                    <a:pt x="7692" y="92809"/>
                    <a:pt x="9061" y="94178"/>
                    <a:pt x="9061" y="95857"/>
                  </a:cubicBezTo>
                  <a:cubicBezTo>
                    <a:pt x="9061" y="97536"/>
                    <a:pt x="7692" y="98905"/>
                    <a:pt x="6013" y="98905"/>
                  </a:cubicBezTo>
                  <a:cubicBezTo>
                    <a:pt x="4323" y="98905"/>
                    <a:pt x="2953" y="97536"/>
                    <a:pt x="2953" y="95857"/>
                  </a:cubicBezTo>
                  <a:cubicBezTo>
                    <a:pt x="2953" y="94178"/>
                    <a:pt x="4323" y="92809"/>
                    <a:pt x="6013" y="92809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5"/>
                    <a:pt x="7692" y="120575"/>
                    <a:pt x="6013" y="120575"/>
                  </a:cubicBezTo>
                  <a:cubicBezTo>
                    <a:pt x="4323" y="120575"/>
                    <a:pt x="2953" y="119205"/>
                    <a:pt x="2953" y="117527"/>
                  </a:cubicBezTo>
                  <a:cubicBezTo>
                    <a:pt x="2953" y="115848"/>
                    <a:pt x="4323" y="114479"/>
                    <a:pt x="6013" y="114479"/>
                  </a:cubicBezTo>
                  <a:close/>
                  <a:moveTo>
                    <a:pt x="1" y="0"/>
                  </a:moveTo>
                  <a:lnTo>
                    <a:pt x="1" y="135029"/>
                  </a:lnTo>
                  <a:lnTo>
                    <a:pt x="125492" y="135029"/>
                  </a:lnTo>
                  <a:lnTo>
                    <a:pt x="125492" y="0"/>
                  </a:lnTo>
                  <a:close/>
                </a:path>
              </a:pathLst>
            </a:custGeom>
            <a:solidFill>
              <a:srgbClr val="F3EEE3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ctr" defTabSz="914446"/>
              <a:endParaRPr lang="en-US" sz="3600" dirty="0">
                <a:solidFill>
                  <a:srgbClr val="C82600"/>
                </a:solidFill>
                <a:latin typeface="HL Brush 1BK" pitchFamily="2" charset="0"/>
              </a:endParaRPr>
            </a:p>
          </p:txBody>
        </p:sp>
        <p:sp>
          <p:nvSpPr>
            <p:cNvPr id="19" name="Google Shape;907;p36"/>
            <p:cNvSpPr/>
            <p:nvPr/>
          </p:nvSpPr>
          <p:spPr>
            <a:xfrm>
              <a:off x="70954" y="126656"/>
              <a:ext cx="6675120" cy="6675120"/>
            </a:xfrm>
            <a:custGeom>
              <a:avLst/>
              <a:gdLst/>
              <a:ahLst/>
              <a:cxnLst/>
              <a:rect l="l" t="t" r="r" b="b"/>
              <a:pathLst>
                <a:path w="125493" h="135029" extrusionOk="0">
                  <a:moveTo>
                    <a:pt x="6013" y="13823"/>
                  </a:moveTo>
                  <a:cubicBezTo>
                    <a:pt x="7692" y="13823"/>
                    <a:pt x="9061" y="15193"/>
                    <a:pt x="9061" y="16871"/>
                  </a:cubicBezTo>
                  <a:cubicBezTo>
                    <a:pt x="9061" y="18550"/>
                    <a:pt x="7692" y="19919"/>
                    <a:pt x="6013" y="19919"/>
                  </a:cubicBezTo>
                  <a:cubicBezTo>
                    <a:pt x="4323" y="19919"/>
                    <a:pt x="2953" y="18550"/>
                    <a:pt x="2953" y="16871"/>
                  </a:cubicBezTo>
                  <a:cubicBezTo>
                    <a:pt x="2953" y="15193"/>
                    <a:pt x="4323" y="13823"/>
                    <a:pt x="6013" y="13823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52"/>
                    <a:pt x="7692" y="38422"/>
                    <a:pt x="6013" y="38422"/>
                  </a:cubicBezTo>
                  <a:cubicBezTo>
                    <a:pt x="4323" y="38422"/>
                    <a:pt x="2953" y="37052"/>
                    <a:pt x="2953" y="35374"/>
                  </a:cubicBezTo>
                  <a:cubicBezTo>
                    <a:pt x="2953" y="33695"/>
                    <a:pt x="4323" y="32326"/>
                    <a:pt x="6013" y="32326"/>
                  </a:cubicBezTo>
                  <a:close/>
                  <a:moveTo>
                    <a:pt x="6013" y="52471"/>
                  </a:moveTo>
                  <a:cubicBezTo>
                    <a:pt x="7692" y="52471"/>
                    <a:pt x="9061" y="53840"/>
                    <a:pt x="9061" y="55519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3" y="58579"/>
                    <a:pt x="2953" y="57210"/>
                    <a:pt x="2953" y="55519"/>
                  </a:cubicBezTo>
                  <a:cubicBezTo>
                    <a:pt x="2953" y="53840"/>
                    <a:pt x="4323" y="52471"/>
                    <a:pt x="6013" y="52471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295"/>
                    <a:pt x="7692" y="78665"/>
                    <a:pt x="6013" y="78665"/>
                  </a:cubicBezTo>
                  <a:cubicBezTo>
                    <a:pt x="4323" y="78665"/>
                    <a:pt x="2953" y="77295"/>
                    <a:pt x="2953" y="75617"/>
                  </a:cubicBezTo>
                  <a:cubicBezTo>
                    <a:pt x="2953" y="73938"/>
                    <a:pt x="4323" y="72569"/>
                    <a:pt x="6013" y="72569"/>
                  </a:cubicBezTo>
                  <a:close/>
                  <a:moveTo>
                    <a:pt x="6013" y="92809"/>
                  </a:moveTo>
                  <a:cubicBezTo>
                    <a:pt x="7692" y="92809"/>
                    <a:pt x="9061" y="94178"/>
                    <a:pt x="9061" y="95857"/>
                  </a:cubicBezTo>
                  <a:cubicBezTo>
                    <a:pt x="9061" y="97536"/>
                    <a:pt x="7692" y="98905"/>
                    <a:pt x="6013" y="98905"/>
                  </a:cubicBezTo>
                  <a:cubicBezTo>
                    <a:pt x="4323" y="98905"/>
                    <a:pt x="2953" y="97536"/>
                    <a:pt x="2953" y="95857"/>
                  </a:cubicBezTo>
                  <a:cubicBezTo>
                    <a:pt x="2953" y="94178"/>
                    <a:pt x="4323" y="92809"/>
                    <a:pt x="6013" y="92809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5"/>
                    <a:pt x="7692" y="120575"/>
                    <a:pt x="6013" y="120575"/>
                  </a:cubicBezTo>
                  <a:cubicBezTo>
                    <a:pt x="4323" y="120575"/>
                    <a:pt x="2953" y="119205"/>
                    <a:pt x="2953" y="117527"/>
                  </a:cubicBezTo>
                  <a:cubicBezTo>
                    <a:pt x="2953" y="115848"/>
                    <a:pt x="4323" y="114479"/>
                    <a:pt x="6013" y="114479"/>
                  </a:cubicBezTo>
                  <a:close/>
                  <a:moveTo>
                    <a:pt x="1" y="0"/>
                  </a:moveTo>
                  <a:lnTo>
                    <a:pt x="1" y="135029"/>
                  </a:lnTo>
                  <a:lnTo>
                    <a:pt x="125492" y="135029"/>
                  </a:lnTo>
                  <a:lnTo>
                    <a:pt x="125492" y="0"/>
                  </a:lnTo>
                  <a:close/>
                </a:path>
              </a:pathLst>
            </a:custGeom>
            <a:solidFill>
              <a:srgbClr val="F3EEE3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ctr" defTabSz="914446"/>
              <a:endParaRPr lang="en-US" sz="3600" dirty="0">
                <a:solidFill>
                  <a:srgbClr val="C82600"/>
                </a:solidFill>
                <a:latin typeface="HL Brush 1BK" pitchFamily="2" charset="0"/>
              </a:endParaRPr>
            </a:p>
          </p:txBody>
        </p:sp>
        <p:sp>
          <p:nvSpPr>
            <p:cNvPr id="21" name="Google Shape;910;p36"/>
            <p:cNvSpPr/>
            <p:nvPr/>
          </p:nvSpPr>
          <p:spPr>
            <a:xfrm>
              <a:off x="731520" y="59436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2" name="Google Shape;912;p36"/>
            <p:cNvSpPr/>
            <p:nvPr/>
          </p:nvSpPr>
          <p:spPr>
            <a:xfrm>
              <a:off x="731520" y="114300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3" name="Google Shape;914;p36"/>
            <p:cNvSpPr/>
            <p:nvPr/>
          </p:nvSpPr>
          <p:spPr>
            <a:xfrm>
              <a:off x="731520" y="169164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5" name="Google Shape;918;p36"/>
            <p:cNvSpPr/>
            <p:nvPr/>
          </p:nvSpPr>
          <p:spPr>
            <a:xfrm>
              <a:off x="731520" y="278892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6" name="Google Shape;921;p36"/>
            <p:cNvSpPr/>
            <p:nvPr/>
          </p:nvSpPr>
          <p:spPr>
            <a:xfrm>
              <a:off x="731520" y="333756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7" name="Google Shape;923;p36"/>
            <p:cNvSpPr/>
            <p:nvPr/>
          </p:nvSpPr>
          <p:spPr>
            <a:xfrm>
              <a:off x="731520" y="388620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8" name="Google Shape;925;p36"/>
            <p:cNvSpPr/>
            <p:nvPr/>
          </p:nvSpPr>
          <p:spPr>
            <a:xfrm>
              <a:off x="731520" y="443484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9" name="Google Shape;914;p36"/>
            <p:cNvSpPr/>
            <p:nvPr/>
          </p:nvSpPr>
          <p:spPr>
            <a:xfrm>
              <a:off x="731520" y="224028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0" name="Google Shape;914;p36"/>
            <p:cNvSpPr/>
            <p:nvPr/>
          </p:nvSpPr>
          <p:spPr>
            <a:xfrm>
              <a:off x="731520" y="498348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1" name="Google Shape;914;p36"/>
            <p:cNvSpPr/>
            <p:nvPr/>
          </p:nvSpPr>
          <p:spPr>
            <a:xfrm>
              <a:off x="731520" y="553212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2" name="Google Shape;914;p36"/>
            <p:cNvSpPr/>
            <p:nvPr/>
          </p:nvSpPr>
          <p:spPr>
            <a:xfrm>
              <a:off x="731520" y="608076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4" name="Google Shape;914;p36"/>
            <p:cNvSpPr/>
            <p:nvPr/>
          </p:nvSpPr>
          <p:spPr>
            <a:xfrm>
              <a:off x="731520" y="662940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5" name="Google Shape;910;p36"/>
            <p:cNvSpPr/>
            <p:nvPr/>
          </p:nvSpPr>
          <p:spPr>
            <a:xfrm rot="5400000">
              <a:off x="-1966284" y="3419855"/>
              <a:ext cx="6675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36" name="Rectangle 35"/>
          <p:cNvSpPr/>
          <p:nvPr/>
        </p:nvSpPr>
        <p:spPr>
          <a:xfrm>
            <a:off x="1343075" y="1014239"/>
            <a:ext cx="1058524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46"/>
            <a:r>
              <a:rPr lang="en-US" sz="3600" b="1" i="1" u="sng" dirty="0">
                <a:solidFill>
                  <a:prstClr val="black"/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Unit 4</a:t>
            </a:r>
            <a:endParaRPr lang="en-US" sz="3600" b="1" i="1" dirty="0">
              <a:solidFill>
                <a:prstClr val="black"/>
              </a:solidFill>
              <a:latin typeface="Constantia" panose="02030602050306030303" pitchFamily="18" charset="0"/>
              <a:sym typeface="Wingdings" panose="05000000000000000000" pitchFamily="2" charset="2"/>
            </a:endParaRPr>
          </a:p>
          <a:p>
            <a:pPr algn="ctr" defTabSz="914446"/>
            <a:r>
              <a:rPr lang="en-US" sz="2800" b="1" i="1" dirty="0">
                <a:solidFill>
                  <a:srgbClr val="C00000"/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TOURISM</a:t>
            </a:r>
          </a:p>
          <a:p>
            <a:pPr defTabSz="914446"/>
            <a:r>
              <a:rPr lang="en-US" sz="2800" b="1" dirty="0">
                <a:solidFill>
                  <a:prstClr val="black"/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    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Lesson 3:Pronunciation and speaking</a:t>
            </a:r>
            <a:endParaRPr lang="en-US" sz="2800" b="1" i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defTabSz="914446"/>
            <a:endParaRPr lang="en-US" sz="3600" i="1" dirty="0">
              <a:solidFill>
                <a:prstClr val="black"/>
              </a:solidFill>
              <a:latin typeface="Constantia" panose="02030602050306030303" pitchFamily="18" charset="0"/>
              <a:sym typeface="Wingdings" panose="05000000000000000000" pitchFamily="2" charset="2"/>
            </a:endParaRPr>
          </a:p>
        </p:txBody>
      </p:sp>
      <p:pic>
        <p:nvPicPr>
          <p:cNvPr id="24" name="Picture 23" descr="Logo, company name&#10;&#10;Description automatically generated">
            <a:extLst>
              <a:ext uri="{FF2B5EF4-FFF2-40B4-BE49-F238E27FC236}">
                <a16:creationId xmlns:a16="http://schemas.microsoft.com/office/drawing/2014/main" id="{25BF8287-D7AE-4CE2-8C90-1DF901C4D3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5" t="17747" r="24724" b="32408"/>
          <a:stretch/>
        </p:blipFill>
        <p:spPr>
          <a:xfrm>
            <a:off x="-2594111" y="329654"/>
            <a:ext cx="1748458" cy="173363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DAB606CD-D414-4AED-8110-41B39374CE1C}"/>
              </a:ext>
            </a:extLst>
          </p:cNvPr>
          <p:cNvSpPr txBox="1"/>
          <p:nvPr/>
        </p:nvSpPr>
        <p:spPr>
          <a:xfrm>
            <a:off x="-2774021" y="2204024"/>
            <a:ext cx="26454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6"/>
            <a:r>
              <a:rPr lang="en-US" sz="2400" b="1">
                <a:solidFill>
                  <a:prstClr val="black"/>
                </a:solidFill>
                <a:latin typeface="Contastia"/>
              </a:rPr>
              <a:t>   Ms Phương </a:t>
            </a:r>
          </a:p>
          <a:p>
            <a:pPr defTabSz="914446"/>
            <a:r>
              <a:rPr lang="en-US" sz="2400" b="1">
                <a:solidFill>
                  <a:prstClr val="black"/>
                </a:solidFill>
                <a:latin typeface="Contastia"/>
              </a:rPr>
              <a:t>Zalo: 0966765064</a:t>
            </a:r>
          </a:p>
        </p:txBody>
      </p:sp>
      <p:sp>
        <p:nvSpPr>
          <p:cNvPr id="37" name="Rectangle: Rounded Corners 3">
            <a:extLst>
              <a:ext uri="{FF2B5EF4-FFF2-40B4-BE49-F238E27FC236}">
                <a16:creationId xmlns:a16="http://schemas.microsoft.com/office/drawing/2014/main" id="{615F507B-9B63-40E6-BA94-A41DD6D81E7C}"/>
              </a:ext>
            </a:extLst>
          </p:cNvPr>
          <p:cNvSpPr/>
          <p:nvPr/>
        </p:nvSpPr>
        <p:spPr>
          <a:xfrm>
            <a:off x="3759200" y="301622"/>
            <a:ext cx="4673600" cy="8636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334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38" name="Hộp Văn bản 37">
            <a:extLst>
              <a:ext uri="{FF2B5EF4-FFF2-40B4-BE49-F238E27FC236}">
                <a16:creationId xmlns:a16="http://schemas.microsoft.com/office/drawing/2014/main" id="{FF762F97-D5C9-4B45-BBE4-CA74A723E70C}"/>
              </a:ext>
            </a:extLst>
          </p:cNvPr>
          <p:cNvSpPr txBox="1"/>
          <p:nvPr/>
        </p:nvSpPr>
        <p:spPr>
          <a:xfrm>
            <a:off x="1713215" y="2497696"/>
            <a:ext cx="8386281" cy="37548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accent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2800" b="1" i="1" dirty="0">
                <a:solidFill>
                  <a:srgbClr val="002060"/>
                </a:solidFill>
              </a:rPr>
              <a:t>Pronunciation: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rgbClr val="002060"/>
                </a:solidFill>
                <a:ea typeface="Calibri" panose="020F0502020204030204" pitchFamily="34" charset="0"/>
              </a:rPr>
              <a:t>Practice </a:t>
            </a:r>
            <a:r>
              <a:rPr lang="en-US" sz="2800" b="1" dirty="0">
                <a:solidFill>
                  <a:srgbClr val="002060"/>
                </a:solidFill>
                <a:ea typeface="Calibri" panose="020F0502020204030204" pitchFamily="34" charset="0"/>
              </a:rPr>
              <a:t>s</a:t>
            </a:r>
            <a:r>
              <a:rPr lang="en-US" sz="2800" b="1" dirty="0">
                <a:solidFill>
                  <a:srgbClr val="002060"/>
                </a:solidFill>
                <a:effectLst/>
              </a:rPr>
              <a:t>tress the last word in proper nouns with two words</a:t>
            </a:r>
            <a:r>
              <a:rPr lang="en-US" sz="2800" dirty="0">
                <a:solidFill>
                  <a:srgbClr val="002060"/>
                </a:solidFill>
                <a:effectLst/>
                <a:latin typeface="Helvetica" pitchFamily="2" charset="0"/>
              </a:rPr>
              <a:t>.</a:t>
            </a:r>
            <a:endParaRPr lang="en-US" sz="2800" dirty="0"/>
          </a:p>
          <a:p>
            <a:pPr>
              <a:lnSpc>
                <a:spcPct val="150000"/>
              </a:lnSpc>
            </a:pPr>
            <a:r>
              <a:rPr lang="en-US" sz="2800" b="1" i="1" dirty="0">
                <a:solidFill>
                  <a:srgbClr val="002060"/>
                </a:solidFill>
                <a:ea typeface="Calibri" panose="020F0502020204030204" pitchFamily="34" charset="0"/>
              </a:rPr>
              <a:t>Speaking: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rgbClr val="002060"/>
                </a:solidFill>
              </a:rPr>
              <a:t>Practice planning a vacation.</a:t>
            </a:r>
            <a:endParaRPr lang="en-US" sz="2800" i="1" dirty="0">
              <a:solidFill>
                <a:srgbClr val="002060"/>
              </a:solidFill>
              <a:ea typeface="Times New Roman" panose="02020603050405020304" pitchFamily="18" charset="0"/>
            </a:endParaRPr>
          </a:p>
          <a:p>
            <a:endParaRPr lang="en-US" sz="2800" i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64126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37FB2EC4-5B00-47E0-A506-59D12BD565CA}"/>
              </a:ext>
            </a:extLst>
          </p:cNvPr>
          <p:cNvSpPr txBox="1"/>
          <p:nvPr/>
        </p:nvSpPr>
        <p:spPr>
          <a:xfrm>
            <a:off x="239487" y="1941945"/>
            <a:ext cx="8175170" cy="29557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Practice sentence stress in the Pronunciation(SB).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Prepare for the next lesson (Vocabulary &amp; Listening - pages 38 &amp; 39 - SB).</a:t>
            </a:r>
          </a:p>
        </p:txBody>
      </p:sp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46D816E0-B939-4DE0-BEC1-0EA7D6F23A0E}"/>
              </a:ext>
            </a:extLst>
          </p:cNvPr>
          <p:cNvSpPr/>
          <p:nvPr/>
        </p:nvSpPr>
        <p:spPr>
          <a:xfrm>
            <a:off x="3721064" y="167840"/>
            <a:ext cx="4391025" cy="1009650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</p:spTree>
    <p:extLst>
      <p:ext uri="{BB962C8B-B14F-4D97-AF65-F5344CB8AC3E}">
        <p14:creationId xmlns:p14="http://schemas.microsoft.com/office/powerpoint/2010/main" val="32572485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02808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9A39091-969E-4373-B714-8F44BDED342F}"/>
              </a:ext>
            </a:extLst>
          </p:cNvPr>
          <p:cNvSpPr/>
          <p:nvPr/>
        </p:nvSpPr>
        <p:spPr>
          <a:xfrm>
            <a:off x="812801" y="2174241"/>
            <a:ext cx="5164199" cy="247443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rmAutofit fontScale="92500"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400" b="1" dirty="0">
              <a:solidFill>
                <a:schemeClr val="tx1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dirty="0">
                <a:solidFill>
                  <a:schemeClr val="tx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+mj-cs"/>
              </a:rPr>
              <a:t>   </a:t>
            </a:r>
            <a:r>
              <a:rPr lang="en-US" sz="5800" b="1" dirty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+mj-cs"/>
              </a:rPr>
              <a:t>LESSON 3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dirty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+mj-cs"/>
              </a:rPr>
              <a:t> </a:t>
            </a:r>
          </a:p>
        </p:txBody>
      </p:sp>
      <p:pic>
        <p:nvPicPr>
          <p:cNvPr id="5" name="Picture 9">
            <a:extLst>
              <a:ext uri="{FF2B5EF4-FFF2-40B4-BE49-F238E27FC236}">
                <a16:creationId xmlns:a16="http://schemas.microsoft.com/office/drawing/2014/main" id="{22CC5540-88DF-4A9E-81EE-669110F32A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54352" y="1401987"/>
            <a:ext cx="4324849" cy="135096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D871C71-D0E2-4614-8FEF-8B704EC16BBC}"/>
              </a:ext>
            </a:extLst>
          </p:cNvPr>
          <p:cNvSpPr txBox="1"/>
          <p:nvPr/>
        </p:nvSpPr>
        <p:spPr>
          <a:xfrm>
            <a:off x="8106338" y="1815860"/>
            <a:ext cx="35069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2">
                    <a:lumMod val="1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PRONUNCIATION</a:t>
            </a:r>
          </a:p>
        </p:txBody>
      </p:sp>
      <p:pic>
        <p:nvPicPr>
          <p:cNvPr id="11" name="Picture 17">
            <a:extLst>
              <a:ext uri="{FF2B5EF4-FFF2-40B4-BE49-F238E27FC236}">
                <a16:creationId xmlns:a16="http://schemas.microsoft.com/office/drawing/2014/main" id="{6408DC38-B82B-4542-8AE0-C6966B8271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3367685">
            <a:off x="4071817" y="2155172"/>
            <a:ext cx="2528997" cy="795484"/>
          </a:xfrm>
          <a:prstGeom prst="rect">
            <a:avLst/>
          </a:prstGeom>
        </p:spPr>
      </p:pic>
      <p:pic>
        <p:nvPicPr>
          <p:cNvPr id="8" name="Picture 23">
            <a:extLst>
              <a:ext uri="{FF2B5EF4-FFF2-40B4-BE49-F238E27FC236}">
                <a16:creationId xmlns:a16="http://schemas.microsoft.com/office/drawing/2014/main" id="{26B333B8-A98D-403D-B7DE-81701FB4091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410514" y="1709044"/>
            <a:ext cx="695824" cy="695824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CD88B625-C043-426B-8101-F2D8A63A38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54352" y="3673066"/>
            <a:ext cx="4324849" cy="135096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A80FA9D-1277-4B0D-9480-B7D9C26D4F3F}"/>
              </a:ext>
            </a:extLst>
          </p:cNvPr>
          <p:cNvSpPr txBox="1"/>
          <p:nvPr/>
        </p:nvSpPr>
        <p:spPr>
          <a:xfrm>
            <a:off x="8392160" y="4036411"/>
            <a:ext cx="35069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2">
                    <a:lumMod val="1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SPEAKING</a:t>
            </a:r>
          </a:p>
        </p:txBody>
      </p:sp>
      <p:pic>
        <p:nvPicPr>
          <p:cNvPr id="13" name="Picture 21">
            <a:extLst>
              <a:ext uri="{FF2B5EF4-FFF2-40B4-BE49-F238E27FC236}">
                <a16:creationId xmlns:a16="http://schemas.microsoft.com/office/drawing/2014/main" id="{BAAB0C05-5EE8-416B-B13E-F6CBACF6A8B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505520" y="4036410"/>
            <a:ext cx="549762" cy="549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8494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">
            <a:extLst>
              <a:ext uri="{FF2B5EF4-FFF2-40B4-BE49-F238E27FC236}">
                <a16:creationId xmlns:a16="http://schemas.microsoft.com/office/drawing/2014/main" id="{9DCE8962-8F00-45BE-96A5-E28CCFCD7342}"/>
              </a:ext>
            </a:extLst>
          </p:cNvPr>
          <p:cNvSpPr txBox="1"/>
          <p:nvPr/>
        </p:nvSpPr>
        <p:spPr>
          <a:xfrm>
            <a:off x="956490" y="1435385"/>
            <a:ext cx="544741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Font typeface="+mj-lt"/>
              <a:buAutoNum type="arabicPeriod"/>
            </a:pPr>
            <a:r>
              <a:rPr lang="en-US" sz="3200" b="0" dirty="0">
                <a:solidFill>
                  <a:srgbClr val="002060"/>
                </a:solidFill>
                <a:effectLst/>
                <a:highlight>
                  <a:srgbClr val="FFFFFF"/>
                </a:highlight>
              </a:rPr>
              <a:t>Central </a:t>
            </a:r>
            <a:r>
              <a:rPr lang="en-US" sz="3200" b="0" u="sng" dirty="0">
                <a:solidFill>
                  <a:srgbClr val="002060"/>
                </a:solidFill>
                <a:effectLst/>
                <a:highlight>
                  <a:srgbClr val="FFFFFF"/>
                </a:highlight>
              </a:rPr>
              <a:t>Park</a:t>
            </a:r>
          </a:p>
          <a:p>
            <a:pPr algn="l">
              <a:buFont typeface="+mj-lt"/>
              <a:buAutoNum type="arabicPeriod"/>
            </a:pPr>
            <a:r>
              <a:rPr lang="en-US" sz="3200" b="0" dirty="0">
                <a:solidFill>
                  <a:srgbClr val="002060"/>
                </a:solidFill>
                <a:effectLst/>
                <a:highlight>
                  <a:srgbClr val="FFFFFF"/>
                </a:highlight>
              </a:rPr>
              <a:t>Golden </a:t>
            </a:r>
            <a:r>
              <a:rPr lang="en-US" sz="3200" b="0" u="sng" dirty="0">
                <a:solidFill>
                  <a:srgbClr val="002060"/>
                </a:solidFill>
                <a:effectLst/>
                <a:highlight>
                  <a:srgbClr val="FFFFFF"/>
                </a:highlight>
              </a:rPr>
              <a:t>Gate</a:t>
            </a:r>
          </a:p>
          <a:p>
            <a:pPr algn="l">
              <a:buFont typeface="+mj-lt"/>
              <a:buAutoNum type="arabicPeriod"/>
            </a:pPr>
            <a:r>
              <a:rPr lang="en-US" sz="3200" b="0" dirty="0">
                <a:solidFill>
                  <a:srgbClr val="002060"/>
                </a:solidFill>
                <a:effectLst/>
                <a:highlight>
                  <a:srgbClr val="FFFFFF"/>
                </a:highlight>
              </a:rPr>
              <a:t>Grand </a:t>
            </a:r>
            <a:r>
              <a:rPr lang="en-US" sz="3200" b="0" u="sng" dirty="0">
                <a:solidFill>
                  <a:srgbClr val="002060"/>
                </a:solidFill>
                <a:effectLst/>
                <a:highlight>
                  <a:srgbClr val="FFFFFF"/>
                </a:highlight>
              </a:rPr>
              <a:t>Canyon</a:t>
            </a:r>
          </a:p>
          <a:p>
            <a:pPr algn="l">
              <a:buFont typeface="+mj-lt"/>
              <a:buAutoNum type="arabicPeriod"/>
            </a:pPr>
            <a:r>
              <a:rPr lang="en-US" sz="3200" b="0" dirty="0">
                <a:solidFill>
                  <a:srgbClr val="002060"/>
                </a:solidFill>
                <a:effectLst/>
                <a:highlight>
                  <a:srgbClr val="FFFFFF"/>
                </a:highlight>
              </a:rPr>
              <a:t>Eiffel </a:t>
            </a:r>
            <a:r>
              <a:rPr lang="en-US" sz="3200" b="0" u="sng" dirty="0">
                <a:solidFill>
                  <a:srgbClr val="002060"/>
                </a:solidFill>
                <a:effectLst/>
                <a:highlight>
                  <a:srgbClr val="FFFFFF"/>
                </a:highlight>
              </a:rPr>
              <a:t>Tower</a:t>
            </a:r>
          </a:p>
          <a:p>
            <a:pPr algn="l">
              <a:buFont typeface="+mj-lt"/>
              <a:buAutoNum type="arabicPeriod"/>
            </a:pPr>
            <a:r>
              <a:rPr lang="en-US" sz="3200" b="0" dirty="0">
                <a:solidFill>
                  <a:srgbClr val="002060"/>
                </a:solidFill>
                <a:effectLst/>
                <a:highlight>
                  <a:srgbClr val="FFFFFF"/>
                </a:highlight>
              </a:rPr>
              <a:t>Great </a:t>
            </a:r>
            <a:r>
              <a:rPr lang="en-US" sz="3200" b="0" u="sng" dirty="0">
                <a:solidFill>
                  <a:srgbClr val="002060"/>
                </a:solidFill>
                <a:effectLst/>
                <a:highlight>
                  <a:srgbClr val="FFFFFF"/>
                </a:highlight>
              </a:rPr>
              <a:t>Wall</a:t>
            </a:r>
          </a:p>
          <a:p>
            <a:pPr algn="l">
              <a:buFont typeface="+mj-lt"/>
              <a:buAutoNum type="arabicPeriod"/>
            </a:pPr>
            <a:r>
              <a:rPr lang="en-US" sz="3200" b="0" dirty="0">
                <a:solidFill>
                  <a:srgbClr val="002060"/>
                </a:solidFill>
                <a:effectLst/>
                <a:highlight>
                  <a:srgbClr val="FFFFFF"/>
                </a:highlight>
              </a:rPr>
              <a:t>Bondi </a:t>
            </a:r>
            <a:r>
              <a:rPr lang="en-US" sz="3200" b="0" u="sng" dirty="0">
                <a:solidFill>
                  <a:srgbClr val="002060"/>
                </a:solidFill>
                <a:effectLst/>
                <a:highlight>
                  <a:srgbClr val="FFFFFF"/>
                </a:highlight>
              </a:rPr>
              <a:t>Beach</a:t>
            </a:r>
          </a:p>
          <a:p>
            <a:pPr algn="l">
              <a:buFont typeface="+mj-lt"/>
              <a:buAutoNum type="arabicPeriod"/>
            </a:pPr>
            <a:r>
              <a:rPr lang="en-US" sz="3200" b="0" dirty="0">
                <a:solidFill>
                  <a:srgbClr val="002060"/>
                </a:solidFill>
                <a:effectLst/>
                <a:highlight>
                  <a:srgbClr val="FFFFFF"/>
                </a:highlight>
              </a:rPr>
              <a:t>Niagara </a:t>
            </a:r>
            <a:r>
              <a:rPr lang="en-US" sz="3200" b="0" u="sng" dirty="0">
                <a:solidFill>
                  <a:srgbClr val="002060"/>
                </a:solidFill>
                <a:effectLst/>
                <a:highlight>
                  <a:srgbClr val="FFFFFF"/>
                </a:highlight>
              </a:rPr>
              <a:t>Falls</a:t>
            </a:r>
          </a:p>
          <a:p>
            <a:pPr algn="l">
              <a:buFont typeface="+mj-lt"/>
              <a:buAutoNum type="arabicPeriod"/>
            </a:pPr>
            <a:r>
              <a:rPr lang="en-US" sz="3200" b="0" dirty="0">
                <a:solidFill>
                  <a:srgbClr val="002060"/>
                </a:solidFill>
                <a:effectLst/>
                <a:highlight>
                  <a:srgbClr val="FFFFFF"/>
                </a:highlight>
              </a:rPr>
              <a:t>Red </a:t>
            </a:r>
            <a:r>
              <a:rPr lang="en-US" sz="3200" b="0" u="sng" dirty="0">
                <a:solidFill>
                  <a:srgbClr val="002060"/>
                </a:solidFill>
                <a:effectLst/>
                <a:highlight>
                  <a:srgbClr val="FFFFFF"/>
                </a:highlight>
              </a:rPr>
              <a:t>Square</a:t>
            </a:r>
          </a:p>
          <a:p>
            <a:pPr algn="l">
              <a:buFont typeface="+mj-lt"/>
              <a:buAutoNum type="arabicPeriod"/>
            </a:pPr>
            <a:r>
              <a:rPr lang="en-US" sz="3200" b="0" dirty="0">
                <a:solidFill>
                  <a:srgbClr val="002060"/>
                </a:solidFill>
                <a:effectLst/>
                <a:highlight>
                  <a:srgbClr val="FFFFFF"/>
                </a:highlight>
              </a:rPr>
              <a:t>Mount </a:t>
            </a:r>
            <a:r>
              <a:rPr lang="en-US" sz="3200" b="0" u="sng" dirty="0">
                <a:solidFill>
                  <a:srgbClr val="002060"/>
                </a:solidFill>
                <a:effectLst/>
                <a:highlight>
                  <a:srgbClr val="FFFFFF"/>
                </a:highlight>
              </a:rPr>
              <a:t>Everest</a:t>
            </a:r>
          </a:p>
          <a:p>
            <a:pPr algn="l">
              <a:buFont typeface="+mj-lt"/>
              <a:buAutoNum type="arabicPeriod"/>
            </a:pPr>
            <a:r>
              <a:rPr lang="en-US" sz="3200" dirty="0">
                <a:solidFill>
                  <a:srgbClr val="002060"/>
                </a:solidFill>
                <a:highlight>
                  <a:srgbClr val="FFFFFF"/>
                </a:highlight>
              </a:rPr>
              <a:t>Time </a:t>
            </a:r>
            <a:r>
              <a:rPr lang="en-US" sz="3200" u="sng" dirty="0">
                <a:solidFill>
                  <a:srgbClr val="002060"/>
                </a:solidFill>
                <a:highlight>
                  <a:srgbClr val="FFFFFF"/>
                </a:highlight>
              </a:rPr>
              <a:t>Square</a:t>
            </a:r>
            <a:endParaRPr lang="en-US" sz="3200" b="0" u="sng" dirty="0">
              <a:solidFill>
                <a:srgbClr val="002060"/>
              </a:solidFill>
              <a:effectLst/>
              <a:highlight>
                <a:srgbClr val="FFFFFF"/>
              </a:highlight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920C10FE-233C-45D3-9B6E-759EB679C9D3}"/>
              </a:ext>
            </a:extLst>
          </p:cNvPr>
          <p:cNvSpPr txBox="1"/>
          <p:nvPr/>
        </p:nvSpPr>
        <p:spPr>
          <a:xfrm>
            <a:off x="1900719" y="390418"/>
            <a:ext cx="71508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Try to say aloud the words with right stress. </a:t>
            </a:r>
          </a:p>
        </p:txBody>
      </p:sp>
    </p:spTree>
    <p:extLst>
      <p:ext uri="{BB962C8B-B14F-4D97-AF65-F5344CB8AC3E}">
        <p14:creationId xmlns:p14="http://schemas.microsoft.com/office/powerpoint/2010/main" val="2789965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:a16="http://schemas.microsoft.com/office/drawing/2014/main" id="{4CF23440-1414-4A05-9872-DFFA6BEF39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583" y="208736"/>
            <a:ext cx="3434344" cy="977950"/>
          </a:xfrm>
          <a:prstGeom prst="rect">
            <a:avLst/>
          </a:prstGeom>
        </p:spPr>
      </p:pic>
      <p:pic>
        <p:nvPicPr>
          <p:cNvPr id="5" name="Picture 12">
            <a:extLst>
              <a:ext uri="{FF2B5EF4-FFF2-40B4-BE49-F238E27FC236}">
                <a16:creationId xmlns:a16="http://schemas.microsoft.com/office/drawing/2014/main" id="{C69593DE-C866-4935-A599-4AEC1D0292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693" y="260107"/>
            <a:ext cx="3292451" cy="573971"/>
          </a:xfrm>
          <a:prstGeom prst="rect">
            <a:avLst/>
          </a:prstGeom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179E4DD0-DCC4-4994-BBC8-AC2393560B44}"/>
              </a:ext>
            </a:extLst>
          </p:cNvPr>
          <p:cNvSpPr txBox="1"/>
          <p:nvPr/>
        </p:nvSpPr>
        <p:spPr>
          <a:xfrm>
            <a:off x="439220" y="1267592"/>
            <a:ext cx="10985643" cy="658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a. Stress the last word in proper nouns with two words.</a:t>
            </a:r>
          </a:p>
        </p:txBody>
      </p:sp>
      <p:pic>
        <p:nvPicPr>
          <p:cNvPr id="10" name="Picture 5">
            <a:extLst>
              <a:ext uri="{FF2B5EF4-FFF2-40B4-BE49-F238E27FC236}">
                <a16:creationId xmlns:a16="http://schemas.microsoft.com/office/drawing/2014/main" id="{7C883910-7F88-4308-A606-FF7E16E58F2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52" y="2478839"/>
            <a:ext cx="6492352" cy="1600064"/>
          </a:xfrm>
          <a:prstGeom prst="rect">
            <a:avLst/>
          </a:prstGeom>
        </p:spPr>
      </p:pic>
      <p:pic>
        <p:nvPicPr>
          <p:cNvPr id="11" name="CD1 TRACK 41">
            <a:hlinkClick r:id="" action="ppaction://media"/>
            <a:extLst>
              <a:ext uri="{FF2B5EF4-FFF2-40B4-BE49-F238E27FC236}">
                <a16:creationId xmlns:a16="http://schemas.microsoft.com/office/drawing/2014/main" id="{BC514939-EBD9-4448-A8ED-DA5F89B1A8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688476" y="2423954"/>
            <a:ext cx="812800" cy="812800"/>
          </a:xfrm>
          <a:prstGeom prst="rect">
            <a:avLst/>
          </a:prstGeom>
        </p:spPr>
      </p:pic>
      <p:pic>
        <p:nvPicPr>
          <p:cNvPr id="12" name="Picture 5">
            <a:extLst>
              <a:ext uri="{FF2B5EF4-FFF2-40B4-BE49-F238E27FC236}">
                <a16:creationId xmlns:a16="http://schemas.microsoft.com/office/drawing/2014/main" id="{5506BC51-DD06-405F-ACA6-2826D79E1DA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50"/>
          <a:stretch/>
        </p:blipFill>
        <p:spPr>
          <a:xfrm>
            <a:off x="460400" y="4180969"/>
            <a:ext cx="8421894" cy="1665025"/>
          </a:xfrm>
          <a:prstGeom prst="rect">
            <a:avLst/>
          </a:prstGeom>
        </p:spPr>
      </p:pic>
      <p:sp>
        <p:nvSpPr>
          <p:cNvPr id="13" name="Oval 9">
            <a:extLst>
              <a:ext uri="{FF2B5EF4-FFF2-40B4-BE49-F238E27FC236}">
                <a16:creationId xmlns:a16="http://schemas.microsoft.com/office/drawing/2014/main" id="{EB2B1FA5-CD27-4538-81E0-285CE57E8FE2}"/>
              </a:ext>
            </a:extLst>
          </p:cNvPr>
          <p:cNvSpPr/>
          <p:nvPr/>
        </p:nvSpPr>
        <p:spPr>
          <a:xfrm>
            <a:off x="591378" y="5261226"/>
            <a:ext cx="1975549" cy="76970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14" name="CD1 TRACK 42">
            <a:hlinkClick r:id="" action="ppaction://media"/>
            <a:extLst>
              <a:ext uri="{FF2B5EF4-FFF2-40B4-BE49-F238E27FC236}">
                <a16:creationId xmlns:a16="http://schemas.microsoft.com/office/drawing/2014/main" id="{B9966929-CF2F-42BD-B0B8-1E6281DEE0B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774793" y="420551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07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528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508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327D73B4-9F5C-4A64-A179-51B9500CB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07EF565C-845B-425D-B820-2F8E39D3CB18}"/>
              </a:ext>
            </a:extLst>
          </p:cNvPr>
          <p:cNvSpPr txBox="1"/>
          <p:nvPr/>
        </p:nvSpPr>
        <p:spPr>
          <a:xfrm>
            <a:off x="6554973" y="652206"/>
            <a:ext cx="4195674" cy="205252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500" b="1" dirty="0">
                <a:latin typeface="+mj-lt"/>
                <a:ea typeface="+mj-ea"/>
                <a:cs typeface="+mj-cs"/>
              </a:rPr>
              <a:t>Read the words with the sentence stress noted in Task a. to a partner.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1F06963-6374-4B48-844F-071A9BAAAE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2965" y="554152"/>
            <a:ext cx="5742189" cy="5742189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Hình ảnh 7" descr="Ảnh có chứa hoạt hình Nhật Bản, trang phục, phim hoạt hình, Mặt người&#10;&#10;Mô tả được tạo tự động">
            <a:extLst>
              <a:ext uri="{FF2B5EF4-FFF2-40B4-BE49-F238E27FC236}">
                <a16:creationId xmlns:a16="http://schemas.microsoft.com/office/drawing/2014/main" id="{3D3F24F3-C6DC-41A9-B02E-54F96709E38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-1" b="1749"/>
          <a:stretch/>
        </p:blipFill>
        <p:spPr>
          <a:xfrm>
            <a:off x="505418" y="554151"/>
            <a:ext cx="5742189" cy="5742189"/>
          </a:xfrm>
          <a:custGeom>
            <a:avLst/>
            <a:gdLst/>
            <a:ahLst/>
            <a:cxnLst/>
            <a:rect l="l" t="t" r="r" b="b"/>
            <a:pathLst>
              <a:path w="1838528" h="1838528">
                <a:moveTo>
                  <a:pt x="919264" y="0"/>
                </a:moveTo>
                <a:cubicBezTo>
                  <a:pt x="1426959" y="0"/>
                  <a:pt x="1838528" y="411569"/>
                  <a:pt x="1838528" y="919264"/>
                </a:cubicBezTo>
                <a:cubicBezTo>
                  <a:pt x="1838528" y="1426959"/>
                  <a:pt x="1426959" y="1838528"/>
                  <a:pt x="919264" y="1838528"/>
                </a:cubicBezTo>
                <a:cubicBezTo>
                  <a:pt x="411569" y="1838528"/>
                  <a:pt x="0" y="1426959"/>
                  <a:pt x="0" y="919264"/>
                </a:cubicBezTo>
                <a:cubicBezTo>
                  <a:pt x="0" y="411569"/>
                  <a:pt x="411569" y="0"/>
                  <a:pt x="919264" y="0"/>
                </a:cubicBezTo>
                <a:close/>
              </a:path>
            </a:pathLst>
          </a:custGeom>
        </p:spPr>
      </p:pic>
      <p:sp>
        <p:nvSpPr>
          <p:cNvPr id="17" name="!!plus graphic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4956" y="703679"/>
            <a:ext cx="171515" cy="171515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accent1"/>
          </a:solidFill>
          <a:ln w="77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" name="!!circle graphic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753" y="1562696"/>
            <a:ext cx="157545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1"/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" name="Rectangle: Rounded Corners 6">
            <a:extLst>
              <a:ext uri="{FF2B5EF4-FFF2-40B4-BE49-F238E27FC236}">
                <a16:creationId xmlns:a16="http://schemas.microsoft.com/office/drawing/2014/main" id="{13FAF44B-0E08-4CB1-BC19-99D6ABCC02DC}"/>
              </a:ext>
            </a:extLst>
          </p:cNvPr>
          <p:cNvSpPr/>
          <p:nvPr/>
        </p:nvSpPr>
        <p:spPr>
          <a:xfrm>
            <a:off x="5712493" y="5240859"/>
            <a:ext cx="5784289" cy="1190764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rmAutofit fontScale="92500" lnSpcReduction="10000"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tx1">
                    <a:alpha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Effel</a:t>
            </a:r>
            <a:r>
              <a:rPr lang="en-US" sz="2400" dirty="0">
                <a:solidFill>
                  <a:schemeClr val="tx1">
                    <a:alpha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u="sng" dirty="0">
                <a:solidFill>
                  <a:schemeClr val="tx1">
                    <a:alpha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Tower</a:t>
            </a:r>
            <a:r>
              <a:rPr lang="en-US" sz="2400" dirty="0">
                <a:solidFill>
                  <a:schemeClr val="tx1">
                    <a:alpha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Central </a:t>
            </a:r>
            <a:r>
              <a:rPr lang="en-US" sz="2400" u="sng" dirty="0">
                <a:solidFill>
                  <a:schemeClr val="tx1">
                    <a:alpha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Park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alpha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Hyde </a:t>
            </a:r>
            <a:r>
              <a:rPr lang="en-US" sz="2400" u="sng" dirty="0">
                <a:solidFill>
                  <a:schemeClr val="tx1">
                    <a:alpha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Park</a:t>
            </a:r>
            <a:r>
              <a:rPr lang="en-US" sz="2400" dirty="0">
                <a:solidFill>
                  <a:schemeClr val="tx1">
                    <a:alpha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National </a:t>
            </a:r>
            <a:r>
              <a:rPr lang="en-US" sz="2400" u="sng" dirty="0">
                <a:solidFill>
                  <a:schemeClr val="tx1">
                    <a:alpha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Monument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alpha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 </a:t>
            </a:r>
            <a:r>
              <a:rPr lang="en-US" sz="2400" u="sng" dirty="0">
                <a:solidFill>
                  <a:schemeClr val="tx1">
                    <a:alpha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House</a:t>
            </a:r>
          </a:p>
        </p:txBody>
      </p:sp>
      <p:sp>
        <p:nvSpPr>
          <p:cNvPr id="21" name="!!dot graphic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54149" y="5775082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1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23" name="!!Straight Connector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04225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>
            <a:extLst>
              <a:ext uri="{FF2B5EF4-FFF2-40B4-BE49-F238E27FC236}">
                <a16:creationId xmlns:a16="http://schemas.microsoft.com/office/drawing/2014/main" id="{3D0D165F-D69C-4894-B598-DBD294DA93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4179" y="219661"/>
            <a:ext cx="3048157" cy="723937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8C2F6EEA-8988-4105-A4F6-EC45F3D388D3}"/>
              </a:ext>
            </a:extLst>
          </p:cNvPr>
          <p:cNvSpPr txBox="1"/>
          <p:nvPr/>
        </p:nvSpPr>
        <p:spPr>
          <a:xfrm>
            <a:off x="994022" y="949092"/>
            <a:ext cx="9752745" cy="658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a. In pairs: Take turns reporting the suggestions.</a:t>
            </a: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AE904FEA-7C70-453D-9270-9D6B6BF19B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467" b="13085"/>
          <a:stretch/>
        </p:blipFill>
        <p:spPr>
          <a:xfrm>
            <a:off x="790789" y="1880173"/>
            <a:ext cx="8271336" cy="1150704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868B391A-7CC5-4BF7-8775-6BA215FE51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2965" y="3015464"/>
            <a:ext cx="3486621" cy="3554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2552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1EE1AAB-ECC6-41D0-9630-CBDF99C0F3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333" y="965770"/>
            <a:ext cx="6165315" cy="3318554"/>
          </a:xfrm>
          <a:prstGeom prst="rect">
            <a:avLst/>
          </a:prstGeom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DEBCAC75-AB21-4446-8835-3D24993007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306" y="921980"/>
            <a:ext cx="5445303" cy="3538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173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314C7FA-9B29-4A8E-BAC3-222BFA3255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971" y="1274485"/>
            <a:ext cx="6119928" cy="3554369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9E4210F5-624C-4E32-9CAB-9ADDE14671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6954" y="1260704"/>
            <a:ext cx="5634154" cy="3475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235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315</TotalTime>
  <Words>788</Words>
  <Application>Microsoft Office PowerPoint</Application>
  <PresentationFormat>Màn hình rộng</PresentationFormat>
  <Paragraphs>97</Paragraphs>
  <Slides>28</Slides>
  <Notes>1</Notes>
  <HiddenSlides>0</HiddenSlides>
  <MMClips>2</MMClips>
  <ScaleCrop>false</ScaleCrop>
  <HeadingPairs>
    <vt:vector size="6" baseType="variant">
      <vt:variant>
        <vt:lpstr>Phông được Dùng</vt:lpstr>
      </vt:variant>
      <vt:variant>
        <vt:i4>10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28</vt:i4>
      </vt:variant>
    </vt:vector>
  </HeadingPairs>
  <TitlesOfParts>
    <vt:vector size="39" baseType="lpstr">
      <vt:lpstr>.VnBlack</vt:lpstr>
      <vt:lpstr>Arial</vt:lpstr>
      <vt:lpstr>Calibri</vt:lpstr>
      <vt:lpstr>Calibri Light</vt:lpstr>
      <vt:lpstr>Constantia</vt:lpstr>
      <vt:lpstr>Contastia</vt:lpstr>
      <vt:lpstr>Helvetica</vt:lpstr>
      <vt:lpstr>HL Brush 1BK</vt:lpstr>
      <vt:lpstr>Times New Roman</vt:lpstr>
      <vt:lpstr>Wingdings</vt:lpstr>
      <vt:lpstr>Chủ đề Office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user822</dc:creator>
  <cp:lastModifiedBy>user822</cp:lastModifiedBy>
  <cp:revision>24</cp:revision>
  <dcterms:created xsi:type="dcterms:W3CDTF">2024-06-03T01:45:19Z</dcterms:created>
  <dcterms:modified xsi:type="dcterms:W3CDTF">2024-07-31T01:38:47Z</dcterms:modified>
</cp:coreProperties>
</file>