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7" r:id="rId2"/>
    <p:sldId id="963" r:id="rId3"/>
    <p:sldId id="349" r:id="rId4"/>
    <p:sldId id="436" r:id="rId5"/>
    <p:sldId id="270" r:id="rId6"/>
    <p:sldId id="271" r:id="rId7"/>
    <p:sldId id="272" r:id="rId8"/>
    <p:sldId id="437" r:id="rId9"/>
    <p:sldId id="273" r:id="rId10"/>
    <p:sldId id="282" r:id="rId11"/>
    <p:sldId id="380" r:id="rId12"/>
    <p:sldId id="381" r:id="rId13"/>
    <p:sldId id="438" r:id="rId14"/>
    <p:sldId id="439" r:id="rId15"/>
    <p:sldId id="440" r:id="rId16"/>
    <p:sldId id="441" r:id="rId17"/>
    <p:sldId id="442" r:id="rId18"/>
    <p:sldId id="443" r:id="rId19"/>
    <p:sldId id="444" r:id="rId20"/>
    <p:sldId id="445" r:id="rId21"/>
    <p:sldId id="446" r:id="rId22"/>
    <p:sldId id="391" r:id="rId23"/>
    <p:sldId id="392" r:id="rId24"/>
    <p:sldId id="261" r:id="rId25"/>
    <p:sldId id="447" r:id="rId26"/>
    <p:sldId id="279" r:id="rId27"/>
    <p:sldId id="448" r:id="rId28"/>
    <p:sldId id="283" r:id="rId29"/>
    <p:sldId id="284" r:id="rId30"/>
    <p:sldId id="352" r:id="rId31"/>
    <p:sldId id="260" r:id="rId32"/>
    <p:sldId id="353" r:id="rId33"/>
    <p:sldId id="262" r:id="rId34"/>
    <p:sldId id="263" r:id="rId35"/>
    <p:sldId id="449" r:id="rId36"/>
    <p:sldId id="450" r:id="rId37"/>
    <p:sldId id="920" r:id="rId38"/>
    <p:sldId id="922" r:id="rId39"/>
    <p:sldId id="957" r:id="rId40"/>
    <p:sldId id="928" r:id="rId41"/>
    <p:sldId id="946" r:id="rId42"/>
    <p:sldId id="947" r:id="rId43"/>
    <p:sldId id="948" r:id="rId44"/>
    <p:sldId id="949" r:id="rId45"/>
    <p:sldId id="950" r:id="rId46"/>
    <p:sldId id="951" r:id="rId47"/>
    <p:sldId id="958" r:id="rId48"/>
    <p:sldId id="959" r:id="rId49"/>
    <p:sldId id="960" r:id="rId50"/>
    <p:sldId id="274" r:id="rId51"/>
    <p:sldId id="961" r:id="rId52"/>
    <p:sldId id="962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5715FB-E5F2-46E5-9AD3-F733E8A45552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D7CBD-12F0-4002-924F-8A759440F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58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11169-52AC-40D2-BFAD-38D3F3D34091}" type="slidenum">
              <a:rPr lang="el-GR" smtClean="0">
                <a:solidFill>
                  <a:prstClr val="black"/>
                </a:solidFill>
              </a:rPr>
              <a:pPr/>
              <a:t>31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625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11169-52AC-40D2-BFAD-38D3F3D34091}" type="slidenum">
              <a:rPr lang="el-GR" smtClean="0">
                <a:solidFill>
                  <a:prstClr val="black"/>
                </a:solidFill>
              </a:rPr>
              <a:pPr/>
              <a:t>32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625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11169-52AC-40D2-BFAD-38D3F3D34091}" type="slidenum">
              <a:rPr lang="el-GR" smtClean="0">
                <a:solidFill>
                  <a:prstClr val="black"/>
                </a:solidFill>
              </a:rPr>
              <a:pPr/>
              <a:t>33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625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11169-52AC-40D2-BFAD-38D3F3D34091}" type="slidenum">
              <a:rPr lang="el-GR" smtClean="0">
                <a:solidFill>
                  <a:prstClr val="black"/>
                </a:solidFill>
              </a:rPr>
              <a:pPr/>
              <a:t>34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625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EDC8F-66D3-4616-9B06-B802E294DE8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D8F2F62-4CF9-42D3-9007-64AD2CA48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A6584B1-3F93-42B4-B92E-3EB446E62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B67BB4-7747-477B-BF6F-8C4203B81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A60C97A-0ACC-4A79-8E90-2CF673EAB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8633DE7-215E-4105-B69E-93840B37B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814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06147E-8261-41ED-AE3B-2A5DFE5C8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3C9CA36-5B96-48B5-B162-6D61EDC875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AB62F18-9576-4B44-B5CE-F1E011FC3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5A70240-FA95-4802-8700-AF8E8BA08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563384C-568B-4717-BF5D-C3E05823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374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50ADE58-1457-4286-A6EC-898DA1334F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CD57303-1595-4AB8-A0C7-77838E1135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D1FD089-CD3F-4CF0-B822-F6B01BF9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BCFF909-8849-414B-815A-D109F1EF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7A33FB4-21F2-4C96-81B2-15C408462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36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B7B27-3A68-41C1-B681-579620D65A6B}" type="slidenum">
              <a:rPr lang="en-US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805922"/>
      </p:ext>
    </p:extLst>
  </p:cSld>
  <p:clrMapOvr>
    <a:masterClrMapping/>
  </p:clrMapOvr>
  <p:transition advClick="0">
    <p:blinds/>
    <p:sndAc>
      <p:stSnd>
        <p:snd r:embed="rId1" name="camera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10" name="Rounded Rectangle 9"/>
          <p:cNvSpPr/>
          <p:nvPr userDrawn="1"/>
        </p:nvSpPr>
        <p:spPr>
          <a:xfrm>
            <a:off x="87084" y="44625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 userDrawn="1"/>
        </p:nvSpPr>
        <p:spPr>
          <a:xfrm>
            <a:off x="94405" y="44625"/>
            <a:ext cx="12017829" cy="6692201"/>
          </a:xfrm>
          <a:prstGeom prst="roundRect">
            <a:avLst>
              <a:gd name="adj" fmla="val 4929"/>
            </a:avLst>
          </a:prstGeom>
          <a:solidFill>
            <a:srgbClr val="FFE07D">
              <a:alpha val="43137"/>
            </a:srgbClr>
          </a:solidFill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92550" y="6073864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539" y="6029822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741" y="6155132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 flipV="1">
            <a:off x="86539" y="781732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7850" y="751975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86730" y="86300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5679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  <p:sndAc>
          <p:stSnd>
            <p:snd r:embed="rId1" name="camera.wav"/>
          </p:stSnd>
        </p:sndAc>
      </p:transition>
    </mc:Choice>
    <mc:Fallback xmlns="">
      <p:transition spd="slow" advClick="0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3635999"/>
      </p:ext>
    </p:extLst>
  </p:cSld>
  <p:clrMapOvr>
    <a:masterClrMapping/>
  </p:clrMapOvr>
  <p:transition advClick="0">
    <p:blinds/>
    <p:sndAc>
      <p:stSnd>
        <p:snd r:embed="rId1" name="camera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027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A4CE29C-E90A-401F-8FE6-40F637EB7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2EB736B-DEF2-4541-B410-95F8E96A4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5A8364-DCB3-47D1-B609-E95B1F43C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447BB-5628-4AEA-AE18-0EDAE7FBE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DABC409-5382-4CD5-93FB-4DD9282EB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55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8780415-FFE5-47A8-B89F-8697DC344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1A018F5-FB2C-491E-BCBD-D1B117619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92EC76A-604E-4DDE-B028-46D577AAD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81FFB46-B1C5-4EF1-B0E9-EBF6FC501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DF9BAA-9704-4733-BE2D-3E389D380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38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9F2D52-2B36-4525-954B-8EABEEBC6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F0C7142-BD5C-4430-98DB-D2F98594A4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417B310-1318-4131-995C-EB421A23DB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231CAE3-B821-4F0A-977D-2A8AA0834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7514BD-7091-4B34-8186-A7EC7BFCF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492EFE-189C-4849-B46D-59FF0CD11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67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195E59E-513E-471A-A5D6-D2BCCE80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C4C9FE8-0EE4-436C-BA43-034E0898B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64BF840-1E31-4A06-99FE-4E54216B1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0E957211-B9B5-4B09-92EE-79798B767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28156B6-15EC-4EF0-8FC4-2EF0ED5878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387357D-FC03-48A4-9FFB-92D941384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2A7DCA-2129-484E-8F5B-6399AE8B2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7F0962C-1CE1-4FFE-87B2-83CC80047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35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B37FF4-118C-4A64-AEB7-3D4A82D92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12C2BA0-22F5-40FC-A72A-B385B4BDA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7F7E8787-868E-4940-8929-5FBA35DD3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107D6D8-6DA0-49E5-AC73-E64A0C7BC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85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94E64A1-B2C6-4384-911A-703E90E63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DC10223-B775-418B-AA5C-B579807B6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54E0A30-8E2A-4F97-922F-B87B451D0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8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87C5140-F9F5-40EC-9967-CB3B4A526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74B0C7-4122-49ED-8F2E-ADC921772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8D6CF2C-FD1F-495D-9531-6B2887104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DD325EB-EE3D-4A59-B9A0-DF0EA9F91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F37649B-A5A7-4DAD-B70D-1623BC385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3E33F9E-746F-4792-ABEC-40F8AB4B3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37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C38EFE8-BE33-4B27-BDB5-6829F115F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3BA27E06-0803-47E3-9A33-498FD3BD3D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B18A800-67BE-4ED9-8630-15472007C7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C4563A1-F62E-4AA7-B812-EECA0715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2E6599A-AC19-49EC-93A6-433F6890B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9FC2084-000F-4883-A63B-863983579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49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4760C981-7EB6-4DE5-A4C9-1013F507F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CDBA164-888E-400C-9C1F-110E1D605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E6100D8-BDCA-40DB-A2A0-FBCF924667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A41D0-D564-4C57-8A83-E7CABC7217A3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25BBEEA-B838-4B09-820B-D4C5594A68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9EB8E8-8DDB-4B8F-AD05-80EBE7813E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883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ordwall.net/resource/13932013/reported-speech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9.sv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slide" Target="slide35.xml"/><Relationship Id="rId2" Type="http://schemas.openxmlformats.org/officeDocument/2006/relationships/audio" Target="../media/audio1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slide" Target="slide34.xml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slide" Target="slide31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7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549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CBCD51BF-6838-9FF2-BCB1-F887A4394F2C}"/>
              </a:ext>
            </a:extLst>
          </p:cNvPr>
          <p:cNvSpPr/>
          <p:nvPr/>
        </p:nvSpPr>
        <p:spPr>
          <a:xfrm>
            <a:off x="765542" y="-2209800"/>
            <a:ext cx="10660917" cy="3454400"/>
          </a:xfrm>
          <a:prstGeom prst="flowChartTerminator">
            <a:avLst/>
          </a:prstGeom>
          <a:solidFill>
            <a:srgbClr val="051079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E6C864A7-1F44-4D2D-A68C-FDD6CC9D91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6000" y="330200"/>
            <a:ext cx="10160000" cy="6334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467" b="1" dirty="0">
                <a:solidFill>
                  <a:schemeClr val="bg1"/>
                </a:solidFill>
                <a:latin typeface="Arial" panose="020B0604020202020204" pitchFamily="34" charset="0"/>
              </a:rPr>
              <a:t>We often use reported speech to</a:t>
            </a:r>
            <a:r>
              <a:rPr lang="en-US" alt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C2292D41-589A-43AE-A83A-7D00C31638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16000" y="1643063"/>
            <a:ext cx="10395193" cy="797413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200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Give someone a telephone message</a:t>
            </a:r>
            <a:r>
              <a:rPr lang="en-US" altLang="en-US" sz="32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i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(Gọi điện)</a:t>
            </a:r>
            <a:endParaRPr lang="en-US" altLang="en-US" sz="3200" i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en-US" sz="3200" b="1" dirty="0">
              <a:solidFill>
                <a:srgbClr val="040C61"/>
              </a:solidFill>
            </a:endParaRP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D9116281-2DD8-4B71-96ED-065554C21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0" y="2955788"/>
            <a:ext cx="10395193" cy="1182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</a:pPr>
            <a:r>
              <a:rPr lang="en-US" altLang="en-US" sz="3200" b="1" dirty="0">
                <a:solidFill>
                  <a:srgbClr val="040C61"/>
                </a:solidFill>
              </a:rPr>
              <a:t>2. Tell someone news that we heard from someone else</a:t>
            </a:r>
            <a:r>
              <a:rPr lang="en-US" altLang="en-US" sz="3200" b="1">
                <a:solidFill>
                  <a:srgbClr val="040C61"/>
                </a:solidFill>
              </a:rPr>
              <a:t>. </a:t>
            </a:r>
            <a:r>
              <a:rPr lang="en-US" altLang="en-US" sz="3200" i="1">
                <a:solidFill>
                  <a:srgbClr val="FF6600"/>
                </a:solidFill>
              </a:rPr>
              <a:t>(Kể </a:t>
            </a:r>
            <a:r>
              <a:rPr lang="en-US" altLang="en-US" sz="3200" i="1" dirty="0" err="1">
                <a:solidFill>
                  <a:srgbClr val="FF6600"/>
                </a:solidFill>
              </a:rPr>
              <a:t>câu</a:t>
            </a:r>
            <a:r>
              <a:rPr lang="en-US" altLang="en-US" sz="3200" i="1" dirty="0">
                <a:solidFill>
                  <a:srgbClr val="FF6600"/>
                </a:solidFill>
              </a:rPr>
              <a:t> </a:t>
            </a:r>
            <a:r>
              <a:rPr lang="en-US" altLang="en-US" sz="3200" i="1" dirty="0" err="1">
                <a:solidFill>
                  <a:srgbClr val="FF6600"/>
                </a:solidFill>
              </a:rPr>
              <a:t>chuyện</a:t>
            </a:r>
            <a:r>
              <a:rPr lang="en-US" altLang="en-US" sz="3200" i="1" dirty="0">
                <a:solidFill>
                  <a:srgbClr val="FF6600"/>
                </a:solidFill>
              </a:rPr>
              <a:t> </a:t>
            </a:r>
            <a:r>
              <a:rPr lang="en-US" altLang="en-US" sz="3200" i="1" dirty="0" err="1">
                <a:solidFill>
                  <a:srgbClr val="FF6600"/>
                </a:solidFill>
              </a:rPr>
              <a:t>được</a:t>
            </a:r>
            <a:r>
              <a:rPr lang="en-US" altLang="en-US" sz="3200" i="1" dirty="0">
                <a:solidFill>
                  <a:srgbClr val="FF6600"/>
                </a:solidFill>
              </a:rPr>
              <a:t> </a:t>
            </a:r>
            <a:r>
              <a:rPr lang="en-US" altLang="en-US" sz="3200" i="1" dirty="0" err="1">
                <a:solidFill>
                  <a:srgbClr val="FF6600"/>
                </a:solidFill>
              </a:rPr>
              <a:t>nghe</a:t>
            </a:r>
            <a:r>
              <a:rPr lang="en-US" altLang="en-US" sz="3200" i="1" dirty="0">
                <a:solidFill>
                  <a:srgbClr val="FF6600"/>
                </a:solidFill>
              </a:rPr>
              <a:t> </a:t>
            </a:r>
            <a:r>
              <a:rPr lang="en-US" altLang="en-US" sz="3200" i="1" dirty="0" err="1">
                <a:solidFill>
                  <a:srgbClr val="FF6600"/>
                </a:solidFill>
              </a:rPr>
              <a:t>từ</a:t>
            </a:r>
            <a:r>
              <a:rPr lang="en-US" altLang="en-US" sz="3200" i="1" dirty="0">
                <a:solidFill>
                  <a:srgbClr val="FF6600"/>
                </a:solidFill>
              </a:rPr>
              <a:t> ai </a:t>
            </a:r>
            <a:r>
              <a:rPr lang="en-US" altLang="en-US" sz="3200" i="1" dirty="0" err="1">
                <a:solidFill>
                  <a:srgbClr val="FF6600"/>
                </a:solidFill>
              </a:rPr>
              <a:t>nói</a:t>
            </a:r>
            <a:r>
              <a:rPr lang="en-US" altLang="en-US" sz="3200" i="1" dirty="0">
                <a:solidFill>
                  <a:srgbClr val="FF6600"/>
                </a:solidFill>
              </a:rPr>
              <a:t>)</a:t>
            </a: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7C9410CC-E6C8-42DC-8667-F32351BE2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0" y="4653728"/>
            <a:ext cx="10395193" cy="114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</a:pPr>
            <a:r>
              <a:rPr lang="en-US" altLang="en-US" sz="3200" b="1" dirty="0">
                <a:solidFill>
                  <a:srgbClr val="040C61"/>
                </a:solidFill>
              </a:rPr>
              <a:t>3. To </a:t>
            </a:r>
            <a:r>
              <a:rPr lang="en-US" altLang="en-US" sz="3200" b="1" dirty="0" err="1">
                <a:solidFill>
                  <a:srgbClr val="040C61"/>
                </a:solidFill>
              </a:rPr>
              <a:t>repeort</a:t>
            </a:r>
            <a:r>
              <a:rPr lang="en-US" altLang="en-US" sz="3200" b="1" dirty="0">
                <a:solidFill>
                  <a:srgbClr val="040C61"/>
                </a:solidFill>
              </a:rPr>
              <a:t> something that happened earlier. </a:t>
            </a:r>
          </a:p>
          <a:p>
            <a:pPr marL="0" indent="0" eaLnBrk="1" hangingPunct="1">
              <a:spcBef>
                <a:spcPct val="20000"/>
              </a:spcBef>
            </a:pPr>
            <a:r>
              <a:rPr lang="en-US" altLang="en-US" sz="3200" i="1">
                <a:solidFill>
                  <a:srgbClr val="FF6600"/>
                </a:solidFill>
              </a:rPr>
              <a:t>(Báo </a:t>
            </a:r>
            <a:r>
              <a:rPr lang="en-US" altLang="en-US" sz="3200" i="1" dirty="0" err="1">
                <a:solidFill>
                  <a:srgbClr val="FF6600"/>
                </a:solidFill>
              </a:rPr>
              <a:t>cáo</a:t>
            </a:r>
            <a:r>
              <a:rPr lang="en-US" altLang="en-US" sz="3200" i="1" dirty="0">
                <a:solidFill>
                  <a:srgbClr val="FF6600"/>
                </a:solidFill>
              </a:rPr>
              <a:t> </a:t>
            </a:r>
            <a:r>
              <a:rPr lang="en-US" altLang="en-US" sz="3200" i="1" dirty="0" err="1">
                <a:solidFill>
                  <a:srgbClr val="FF6600"/>
                </a:solidFill>
              </a:rPr>
              <a:t>những</a:t>
            </a:r>
            <a:r>
              <a:rPr lang="en-US" altLang="en-US" sz="3200" i="1" dirty="0">
                <a:solidFill>
                  <a:srgbClr val="FF6600"/>
                </a:solidFill>
              </a:rPr>
              <a:t> </a:t>
            </a:r>
            <a:r>
              <a:rPr lang="en-US" altLang="en-US" sz="3200" i="1" dirty="0" err="1">
                <a:solidFill>
                  <a:srgbClr val="FF6600"/>
                </a:solidFill>
              </a:rPr>
              <a:t>gì</a:t>
            </a:r>
            <a:r>
              <a:rPr lang="en-US" altLang="en-US" sz="3200" i="1" dirty="0">
                <a:solidFill>
                  <a:srgbClr val="FF6600"/>
                </a:solidFill>
              </a:rPr>
              <a:t> </a:t>
            </a:r>
            <a:r>
              <a:rPr lang="en-US" altLang="en-US" sz="3200" i="1" dirty="0" err="1">
                <a:solidFill>
                  <a:srgbClr val="FF6600"/>
                </a:solidFill>
              </a:rPr>
              <a:t>đã</a:t>
            </a:r>
            <a:r>
              <a:rPr lang="en-US" altLang="en-US" sz="3200" i="1" dirty="0">
                <a:solidFill>
                  <a:srgbClr val="FF6600"/>
                </a:solidFill>
              </a:rPr>
              <a:t> </a:t>
            </a:r>
            <a:r>
              <a:rPr lang="en-US" altLang="en-US" sz="3200" i="1" dirty="0" err="1">
                <a:solidFill>
                  <a:srgbClr val="FF6600"/>
                </a:solidFill>
              </a:rPr>
              <a:t>xảy</a:t>
            </a:r>
            <a:r>
              <a:rPr lang="en-US" altLang="en-US" sz="3200" i="1" dirty="0">
                <a:solidFill>
                  <a:srgbClr val="FF6600"/>
                </a:solidFill>
              </a:rPr>
              <a:t> ra </a:t>
            </a:r>
            <a:r>
              <a:rPr lang="en-US" altLang="en-US" sz="3200" i="1" err="1">
                <a:solidFill>
                  <a:srgbClr val="FF6600"/>
                </a:solidFill>
              </a:rPr>
              <a:t>trước</a:t>
            </a:r>
            <a:r>
              <a:rPr lang="en-US" altLang="en-US" sz="3200" i="1">
                <a:solidFill>
                  <a:srgbClr val="FF6600"/>
                </a:solidFill>
              </a:rPr>
              <a:t> đó.)</a:t>
            </a:r>
            <a:endParaRPr lang="en-US" altLang="en-US" sz="3200" i="1" dirty="0">
              <a:solidFill>
                <a:srgbClr val="FF6600"/>
              </a:solidFill>
            </a:endParaRPr>
          </a:p>
          <a:p>
            <a:pPr marL="0" indent="0" eaLnBrk="1" hangingPunct="1">
              <a:spcBef>
                <a:spcPct val="20000"/>
              </a:spcBef>
            </a:pPr>
            <a:endParaRPr lang="en-US" altLang="en-US" sz="3200" b="1" i="1" dirty="0">
              <a:solidFill>
                <a:srgbClr val="040C61"/>
              </a:solidFill>
            </a:endParaRPr>
          </a:p>
        </p:txBody>
      </p:sp>
      <p:pic>
        <p:nvPicPr>
          <p:cNvPr id="3080" name="Picture 8" descr="MCj02903220000[1]">
            <a:extLst>
              <a:ext uri="{FF2B5EF4-FFF2-40B4-BE49-F238E27FC236}">
                <a16:creationId xmlns:a16="http://schemas.microsoft.com/office/drawing/2014/main" id="{C5021C39-0C48-46E6-B479-7CC414378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5794376"/>
            <a:ext cx="20383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/>
      <p:bldP spid="3076" grpId="0"/>
      <p:bldP spid="307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: Góc Tròn 19">
            <a:extLst>
              <a:ext uri="{FF2B5EF4-FFF2-40B4-BE49-F238E27FC236}">
                <a16:creationId xmlns:a16="http://schemas.microsoft.com/office/drawing/2014/main" id="{872F390B-56BB-AFA3-A534-D9EDF4958108}"/>
              </a:ext>
            </a:extLst>
          </p:cNvPr>
          <p:cNvSpPr/>
          <p:nvPr/>
        </p:nvSpPr>
        <p:spPr>
          <a:xfrm>
            <a:off x="6194147" y="2932188"/>
            <a:ext cx="5079696" cy="1739399"/>
          </a:xfrm>
          <a:prstGeom prst="rect">
            <a:avLst/>
          </a:prstGeom>
          <a:solidFill>
            <a:schemeClr val="bg1"/>
          </a:solidFill>
          <a:ln>
            <a:solidFill>
              <a:srgbClr val="00A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31557" indent="-381019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>
                <a:solidFill>
                  <a:srgbClr val="040C61"/>
                </a:solidFill>
                <a:latin typeface="Arial" panose="020B0604020202020204" pitchFamily="34" charset="0"/>
              </a:rPr>
              <a:t>He/she</a:t>
            </a:r>
          </a:p>
          <a:p>
            <a:pPr marL="731557" indent="-381019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>
                <a:solidFill>
                  <a:srgbClr val="040C61"/>
                </a:solidFill>
                <a:latin typeface="Arial" panose="020B0604020202020204" pitchFamily="34" charset="0"/>
              </a:rPr>
              <a:t>They</a:t>
            </a:r>
          </a:p>
          <a:p>
            <a:pPr marL="731557" indent="-381019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>
                <a:solidFill>
                  <a:srgbClr val="040C61"/>
                </a:solidFill>
                <a:latin typeface="Arial" panose="020B0604020202020204" pitchFamily="34" charset="0"/>
              </a:rPr>
              <a:t>I/ we</a:t>
            </a:r>
            <a:endParaRPr lang="en-US" sz="2400" b="1" dirty="0">
              <a:solidFill>
                <a:srgbClr val="040C61"/>
              </a:solidFill>
              <a:latin typeface="Arial" panose="020B0604020202020204" pitchFamily="34" charset="0"/>
            </a:endParaRPr>
          </a:p>
        </p:txBody>
      </p:sp>
      <p:sp>
        <p:nvSpPr>
          <p:cNvPr id="12" name="Hình chữ nhật 15">
            <a:extLst>
              <a:ext uri="{FF2B5EF4-FFF2-40B4-BE49-F238E27FC236}">
                <a16:creationId xmlns:a16="http://schemas.microsoft.com/office/drawing/2014/main" id="{52056445-D78E-5897-2599-704DF3C0A2B3}"/>
              </a:ext>
            </a:extLst>
          </p:cNvPr>
          <p:cNvSpPr/>
          <p:nvPr/>
        </p:nvSpPr>
        <p:spPr>
          <a:xfrm>
            <a:off x="930083" y="2932188"/>
            <a:ext cx="5079696" cy="1739399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algn="ctr">
              <a:spcAft>
                <a:spcPts val="800"/>
              </a:spcAft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24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1926" algn="ctr">
              <a:spcAft>
                <a:spcPts val="800"/>
              </a:spcAft>
            </a:pPr>
            <a:r>
              <a:rPr lang="en-US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endParaRPr lang="en-US" sz="24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1926" algn="ctr">
              <a:spcAft>
                <a:spcPts val="800"/>
              </a:spcAft>
            </a:pPr>
            <a:r>
              <a:rPr lang="en-US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endParaRPr lang="en-SG" sz="2400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Hình chữ nhật: Góc Tròn 1">
            <a:extLst>
              <a:ext uri="{FF2B5EF4-FFF2-40B4-BE49-F238E27FC236}">
                <a16:creationId xmlns:a16="http://schemas.microsoft.com/office/drawing/2014/main" id="{EF3E1DA0-8337-F8A8-4AD6-994571B0E5F1}"/>
              </a:ext>
            </a:extLst>
          </p:cNvPr>
          <p:cNvSpPr/>
          <p:nvPr/>
        </p:nvSpPr>
        <p:spPr>
          <a:xfrm>
            <a:off x="917977" y="2265995"/>
            <a:ext cx="5079696" cy="762000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trực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ình chữ nhật: Góc Tròn 14">
            <a:extLst>
              <a:ext uri="{FF2B5EF4-FFF2-40B4-BE49-F238E27FC236}">
                <a16:creationId xmlns:a16="http://schemas.microsoft.com/office/drawing/2014/main" id="{4DE7BE49-3DB9-2955-3E1F-45E79DE29D33}"/>
              </a:ext>
            </a:extLst>
          </p:cNvPr>
          <p:cNvSpPr/>
          <p:nvPr/>
        </p:nvSpPr>
        <p:spPr>
          <a:xfrm>
            <a:off x="6194327" y="2265995"/>
            <a:ext cx="5079696" cy="762000"/>
          </a:xfrm>
          <a:prstGeom prst="roundRect">
            <a:avLst/>
          </a:prstGeom>
          <a:solidFill>
            <a:srgbClr val="00A4DE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gián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ình chữ nhật 15">
            <a:extLst>
              <a:ext uri="{FF2B5EF4-FFF2-40B4-BE49-F238E27FC236}">
                <a16:creationId xmlns:a16="http://schemas.microsoft.com/office/drawing/2014/main" id="{08BA6FB5-7979-A93F-B281-393EA83C19DD}"/>
              </a:ext>
            </a:extLst>
          </p:cNvPr>
          <p:cNvSpPr/>
          <p:nvPr/>
        </p:nvSpPr>
        <p:spPr>
          <a:xfrm>
            <a:off x="1930400" y="1346200"/>
            <a:ext cx="8280400" cy="6696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algn="ctr">
              <a:spcAft>
                <a:spcPts val="800"/>
              </a:spcAft>
            </a:pPr>
            <a:r>
              <a:rPr lang="en-SG" sz="32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Thay đổi đại từ NX</a:t>
            </a:r>
          </a:p>
        </p:txBody>
      </p:sp>
      <p:sp>
        <p:nvSpPr>
          <p:cNvPr id="23" name="Flowchart: Terminator 22">
            <a:extLst>
              <a:ext uri="{FF2B5EF4-FFF2-40B4-BE49-F238E27FC236}">
                <a16:creationId xmlns:a16="http://schemas.microsoft.com/office/drawing/2014/main" id="{F6B956D5-FFD7-53E8-7F8B-742EEFBE92CD}"/>
              </a:ext>
            </a:extLst>
          </p:cNvPr>
          <p:cNvSpPr/>
          <p:nvPr/>
        </p:nvSpPr>
        <p:spPr>
          <a:xfrm>
            <a:off x="765542" y="-2209800"/>
            <a:ext cx="10660917" cy="3454400"/>
          </a:xfrm>
          <a:prstGeom prst="flowChartTerminator">
            <a:avLst/>
          </a:prstGeom>
          <a:solidFill>
            <a:srgbClr val="051079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7DA0E91E-AB91-5F7A-0414-2D218E725B23}"/>
              </a:ext>
            </a:extLst>
          </p:cNvPr>
          <p:cNvSpPr txBox="1">
            <a:spLocks noChangeArrowheads="1"/>
          </p:cNvSpPr>
          <p:nvPr/>
        </p:nvSpPr>
        <p:spPr>
          <a:xfrm>
            <a:off x="1016000" y="330200"/>
            <a:ext cx="10160000" cy="63341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b="1">
                <a:solidFill>
                  <a:schemeClr val="bg1"/>
                </a:solidFill>
                <a:latin typeface="Arial" panose="020B0604020202020204" pitchFamily="34" charset="0"/>
              </a:rPr>
              <a:t>Cách đổi câu trực tiếp sang câu gián tiếp</a:t>
            </a:r>
            <a:endParaRPr lang="en-US" alt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4" name="Hình chữ nhật: Góc Tròn 19">
            <a:extLst>
              <a:ext uri="{FF2B5EF4-FFF2-40B4-BE49-F238E27FC236}">
                <a16:creationId xmlns:a16="http://schemas.microsoft.com/office/drawing/2014/main" id="{C457CD3A-E058-9571-9EA6-80638B0E6A00}"/>
              </a:ext>
            </a:extLst>
          </p:cNvPr>
          <p:cNvSpPr/>
          <p:nvPr/>
        </p:nvSpPr>
        <p:spPr>
          <a:xfrm>
            <a:off x="2188157" y="4985383"/>
            <a:ext cx="8632243" cy="1542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SG" sz="2667">
                <a:solidFill>
                  <a:srgbClr val="C00000"/>
                </a:solidFill>
                <a:latin typeface="Arial" panose="020B0604020202020204" pitchFamily="34" charset="0"/>
              </a:rPr>
              <a:t>Peter said “</a:t>
            </a:r>
            <a:r>
              <a:rPr lang="en-SG" sz="2667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I </a:t>
            </a:r>
            <a:r>
              <a:rPr lang="en-SG" sz="2667">
                <a:solidFill>
                  <a:srgbClr val="C00000"/>
                </a:solidFill>
                <a:latin typeface="Arial" panose="020B0604020202020204" pitchFamily="34" charset="0"/>
              </a:rPr>
              <a:t>am so hungry”</a:t>
            </a:r>
          </a:p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67">
                <a:solidFill>
                  <a:srgbClr val="040C61"/>
                </a:solidFill>
                <a:latin typeface="Arial" panose="020B0604020202020204" pitchFamily="34" charset="0"/>
              </a:rPr>
              <a:t>Peter said </a:t>
            </a:r>
            <a:r>
              <a:rPr lang="en-US" sz="2667">
                <a:solidFill>
                  <a:srgbClr val="040C61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he</a:t>
            </a:r>
            <a:r>
              <a:rPr lang="en-US" sz="2667">
                <a:solidFill>
                  <a:srgbClr val="040C61"/>
                </a:solidFill>
                <a:latin typeface="Arial" panose="020B0604020202020204" pitchFamily="34" charset="0"/>
              </a:rPr>
              <a:t> was so hungry.</a:t>
            </a:r>
          </a:p>
        </p:txBody>
      </p:sp>
      <p:sp>
        <p:nvSpPr>
          <p:cNvPr id="14" name="Hình chữ nhật: Góc Tròn 19">
            <a:extLst>
              <a:ext uri="{FF2B5EF4-FFF2-40B4-BE49-F238E27FC236}">
                <a16:creationId xmlns:a16="http://schemas.microsoft.com/office/drawing/2014/main" id="{CA329D04-AF3F-9E51-5916-0EEBDB1F3CFD}"/>
              </a:ext>
            </a:extLst>
          </p:cNvPr>
          <p:cNvSpPr/>
          <p:nvPr/>
        </p:nvSpPr>
        <p:spPr>
          <a:xfrm>
            <a:off x="812800" y="4956779"/>
            <a:ext cx="1117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lvl="2">
              <a:spcAft>
                <a:spcPts val="800"/>
              </a:spcAft>
            </a:pPr>
            <a:r>
              <a:rPr lang="en-US" sz="2400" b="1">
                <a:solidFill>
                  <a:srgbClr val="040C61"/>
                </a:solidFill>
                <a:latin typeface="Arial" panose="020B0604020202020204" pitchFamily="34" charset="0"/>
              </a:rPr>
              <a:t>Ex: </a:t>
            </a:r>
            <a:endParaRPr lang="en-US" sz="2400" b="1" dirty="0">
              <a:solidFill>
                <a:srgbClr val="040C6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58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2" grpId="0" animBg="1"/>
      <p:bldP spid="27" grpId="0" animBg="1"/>
      <p:bldP spid="28" grpId="0" animBg="1"/>
      <p:bldP spid="29" grpId="0" animBg="1"/>
      <p:bldP spid="23" grpId="0" animBg="1"/>
      <p:bldP spid="25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: Góc Tròn 19">
            <a:extLst>
              <a:ext uri="{FF2B5EF4-FFF2-40B4-BE49-F238E27FC236}">
                <a16:creationId xmlns:a16="http://schemas.microsoft.com/office/drawing/2014/main" id="{872F390B-56BB-AFA3-A534-D9EDF4958108}"/>
              </a:ext>
            </a:extLst>
          </p:cNvPr>
          <p:cNvSpPr/>
          <p:nvPr/>
        </p:nvSpPr>
        <p:spPr>
          <a:xfrm>
            <a:off x="6194147" y="2932188"/>
            <a:ext cx="5079696" cy="1739399"/>
          </a:xfrm>
          <a:prstGeom prst="rect">
            <a:avLst/>
          </a:prstGeom>
          <a:solidFill>
            <a:schemeClr val="bg1"/>
          </a:solidFill>
          <a:ln>
            <a:solidFill>
              <a:srgbClr val="00A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31557" indent="-381019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>
                <a:solidFill>
                  <a:srgbClr val="040C61"/>
                </a:solidFill>
                <a:latin typeface="Arial" panose="020B0604020202020204" pitchFamily="34" charset="0"/>
              </a:rPr>
              <a:t>Her/his</a:t>
            </a:r>
          </a:p>
          <a:p>
            <a:pPr marL="731557" indent="-381019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>
                <a:solidFill>
                  <a:srgbClr val="040C61"/>
                </a:solidFill>
                <a:latin typeface="Arial" panose="020B0604020202020204" pitchFamily="34" charset="0"/>
              </a:rPr>
              <a:t>Their</a:t>
            </a:r>
          </a:p>
          <a:p>
            <a:pPr marL="731557" indent="-381019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>
                <a:solidFill>
                  <a:srgbClr val="040C61"/>
                </a:solidFill>
                <a:latin typeface="Arial" panose="020B0604020202020204" pitchFamily="34" charset="0"/>
              </a:rPr>
              <a:t>My/our</a:t>
            </a:r>
            <a:endParaRPr lang="en-US" sz="2400" b="1" dirty="0">
              <a:solidFill>
                <a:srgbClr val="040C61"/>
              </a:solidFill>
              <a:latin typeface="Arial" panose="020B0604020202020204" pitchFamily="34" charset="0"/>
            </a:endParaRPr>
          </a:p>
        </p:txBody>
      </p:sp>
      <p:sp>
        <p:nvSpPr>
          <p:cNvPr id="12" name="Hình chữ nhật 15">
            <a:extLst>
              <a:ext uri="{FF2B5EF4-FFF2-40B4-BE49-F238E27FC236}">
                <a16:creationId xmlns:a16="http://schemas.microsoft.com/office/drawing/2014/main" id="{52056445-D78E-5897-2599-704DF3C0A2B3}"/>
              </a:ext>
            </a:extLst>
          </p:cNvPr>
          <p:cNvSpPr/>
          <p:nvPr/>
        </p:nvSpPr>
        <p:spPr>
          <a:xfrm>
            <a:off x="930083" y="2932188"/>
            <a:ext cx="5079696" cy="1739399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algn="ctr">
              <a:spcAft>
                <a:spcPts val="800"/>
              </a:spcAft>
            </a:pPr>
            <a:r>
              <a:rPr lang="en-US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endParaRPr lang="en-US" sz="24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1926" algn="ctr">
              <a:spcAft>
                <a:spcPts val="800"/>
              </a:spcAft>
            </a:pPr>
            <a:r>
              <a:rPr lang="en-US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endParaRPr lang="en-US" sz="24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1926" algn="ctr">
              <a:spcAft>
                <a:spcPts val="800"/>
              </a:spcAft>
            </a:pPr>
            <a:r>
              <a:rPr lang="en-US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</a:t>
            </a:r>
            <a:endParaRPr lang="en-SG" sz="2400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Hình chữ nhật: Góc Tròn 1">
            <a:extLst>
              <a:ext uri="{FF2B5EF4-FFF2-40B4-BE49-F238E27FC236}">
                <a16:creationId xmlns:a16="http://schemas.microsoft.com/office/drawing/2014/main" id="{EF3E1DA0-8337-F8A8-4AD6-994571B0E5F1}"/>
              </a:ext>
            </a:extLst>
          </p:cNvPr>
          <p:cNvSpPr/>
          <p:nvPr/>
        </p:nvSpPr>
        <p:spPr>
          <a:xfrm>
            <a:off x="917977" y="2265995"/>
            <a:ext cx="5079696" cy="762000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trực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ình chữ nhật: Góc Tròn 14">
            <a:extLst>
              <a:ext uri="{FF2B5EF4-FFF2-40B4-BE49-F238E27FC236}">
                <a16:creationId xmlns:a16="http://schemas.microsoft.com/office/drawing/2014/main" id="{4DE7BE49-3DB9-2955-3E1F-45E79DE29D33}"/>
              </a:ext>
            </a:extLst>
          </p:cNvPr>
          <p:cNvSpPr/>
          <p:nvPr/>
        </p:nvSpPr>
        <p:spPr>
          <a:xfrm>
            <a:off x="6194327" y="2265995"/>
            <a:ext cx="5079696" cy="762000"/>
          </a:xfrm>
          <a:prstGeom prst="roundRect">
            <a:avLst/>
          </a:prstGeom>
          <a:solidFill>
            <a:srgbClr val="00A4DE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gián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ình chữ nhật 15">
            <a:extLst>
              <a:ext uri="{FF2B5EF4-FFF2-40B4-BE49-F238E27FC236}">
                <a16:creationId xmlns:a16="http://schemas.microsoft.com/office/drawing/2014/main" id="{08BA6FB5-7979-A93F-B281-393EA83C19DD}"/>
              </a:ext>
            </a:extLst>
          </p:cNvPr>
          <p:cNvSpPr/>
          <p:nvPr/>
        </p:nvSpPr>
        <p:spPr>
          <a:xfrm>
            <a:off x="1930400" y="1346200"/>
            <a:ext cx="8280400" cy="6696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algn="ctr">
              <a:spcAft>
                <a:spcPts val="800"/>
              </a:spcAft>
            </a:pPr>
            <a:r>
              <a:rPr lang="en-SG" sz="32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Thay đổi tính từ sở hữu</a:t>
            </a:r>
          </a:p>
        </p:txBody>
      </p:sp>
      <p:sp>
        <p:nvSpPr>
          <p:cNvPr id="23" name="Flowchart: Terminator 22">
            <a:extLst>
              <a:ext uri="{FF2B5EF4-FFF2-40B4-BE49-F238E27FC236}">
                <a16:creationId xmlns:a16="http://schemas.microsoft.com/office/drawing/2014/main" id="{F6B956D5-FFD7-53E8-7F8B-742EEFBE92CD}"/>
              </a:ext>
            </a:extLst>
          </p:cNvPr>
          <p:cNvSpPr/>
          <p:nvPr/>
        </p:nvSpPr>
        <p:spPr>
          <a:xfrm>
            <a:off x="765542" y="-2209800"/>
            <a:ext cx="10660917" cy="3454400"/>
          </a:xfrm>
          <a:prstGeom prst="flowChartTerminator">
            <a:avLst/>
          </a:prstGeom>
          <a:solidFill>
            <a:srgbClr val="051079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7DA0E91E-AB91-5F7A-0414-2D218E725B23}"/>
              </a:ext>
            </a:extLst>
          </p:cNvPr>
          <p:cNvSpPr txBox="1">
            <a:spLocks noChangeArrowheads="1"/>
          </p:cNvSpPr>
          <p:nvPr/>
        </p:nvSpPr>
        <p:spPr>
          <a:xfrm>
            <a:off x="1016000" y="330200"/>
            <a:ext cx="10160000" cy="63341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b="1">
                <a:solidFill>
                  <a:schemeClr val="bg1"/>
                </a:solidFill>
                <a:latin typeface="Arial" panose="020B0604020202020204" pitchFamily="34" charset="0"/>
              </a:rPr>
              <a:t>Cách đổi câu trực tiếp sang câu gián tiếp</a:t>
            </a:r>
            <a:endParaRPr lang="en-US" alt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4" name="Hình chữ nhật: Góc Tròn 19">
            <a:extLst>
              <a:ext uri="{FF2B5EF4-FFF2-40B4-BE49-F238E27FC236}">
                <a16:creationId xmlns:a16="http://schemas.microsoft.com/office/drawing/2014/main" id="{C457CD3A-E058-9571-9EA6-80638B0E6A00}"/>
              </a:ext>
            </a:extLst>
          </p:cNvPr>
          <p:cNvSpPr/>
          <p:nvPr/>
        </p:nvSpPr>
        <p:spPr>
          <a:xfrm>
            <a:off x="2188157" y="4985383"/>
            <a:ext cx="9546643" cy="1542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2">
              <a:lnSpc>
                <a:spcPct val="150000"/>
              </a:lnSpc>
            </a:pPr>
            <a:r>
              <a:rPr lang="en-SG" sz="2667">
                <a:solidFill>
                  <a:srgbClr val="C00000"/>
                </a:solidFill>
                <a:latin typeface="Arial" panose="020B0604020202020204" pitchFamily="34" charset="0"/>
              </a:rPr>
              <a:t>Mary said to me “ I met </a:t>
            </a:r>
            <a:r>
              <a:rPr lang="en-SG" sz="2667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your</a:t>
            </a:r>
            <a:r>
              <a:rPr lang="en-SG" sz="2667">
                <a:solidFill>
                  <a:srgbClr val="C00000"/>
                </a:solidFill>
                <a:latin typeface="Arial" panose="020B0604020202020204" pitchFamily="34" charset="0"/>
              </a:rPr>
              <a:t> mother yesterday’</a:t>
            </a:r>
          </a:p>
          <a:p>
            <a:pPr marL="381019" lvl="2" indent="-381019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67">
                <a:solidFill>
                  <a:srgbClr val="040C61"/>
                </a:solidFill>
                <a:latin typeface="Arial" panose="020B0604020202020204" pitchFamily="34" charset="0"/>
              </a:rPr>
              <a:t>Mary said (that) she had met </a:t>
            </a:r>
            <a:r>
              <a:rPr lang="en-US" sz="2667">
                <a:solidFill>
                  <a:srgbClr val="040C61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my</a:t>
            </a:r>
            <a:r>
              <a:rPr lang="en-US" sz="2667">
                <a:solidFill>
                  <a:srgbClr val="040C61"/>
                </a:solidFill>
                <a:latin typeface="Arial" panose="020B0604020202020204" pitchFamily="34" charset="0"/>
              </a:rPr>
              <a:t> mother the day before.</a:t>
            </a:r>
          </a:p>
        </p:txBody>
      </p:sp>
      <p:sp>
        <p:nvSpPr>
          <p:cNvPr id="14" name="Hình chữ nhật: Góc Tròn 19">
            <a:extLst>
              <a:ext uri="{FF2B5EF4-FFF2-40B4-BE49-F238E27FC236}">
                <a16:creationId xmlns:a16="http://schemas.microsoft.com/office/drawing/2014/main" id="{CA329D04-AF3F-9E51-5916-0EEBDB1F3CFD}"/>
              </a:ext>
            </a:extLst>
          </p:cNvPr>
          <p:cNvSpPr/>
          <p:nvPr/>
        </p:nvSpPr>
        <p:spPr>
          <a:xfrm>
            <a:off x="812800" y="4956779"/>
            <a:ext cx="1117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lvl="2">
              <a:spcAft>
                <a:spcPts val="800"/>
              </a:spcAft>
            </a:pPr>
            <a:r>
              <a:rPr lang="en-US" sz="2400" b="1">
                <a:solidFill>
                  <a:srgbClr val="040C61"/>
                </a:solidFill>
                <a:latin typeface="Arial" panose="020B0604020202020204" pitchFamily="34" charset="0"/>
              </a:rPr>
              <a:t>Ex: </a:t>
            </a:r>
            <a:endParaRPr lang="en-US" sz="2400" b="1" dirty="0">
              <a:solidFill>
                <a:srgbClr val="040C6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7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2" grpId="0" animBg="1"/>
      <p:bldP spid="27" grpId="0" animBg="1"/>
      <p:bldP spid="28" grpId="0" animBg="1"/>
      <p:bldP spid="29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: Góc Tròn 19">
            <a:extLst>
              <a:ext uri="{FF2B5EF4-FFF2-40B4-BE49-F238E27FC236}">
                <a16:creationId xmlns:a16="http://schemas.microsoft.com/office/drawing/2014/main" id="{872F390B-56BB-AFA3-A534-D9EDF4958108}"/>
              </a:ext>
            </a:extLst>
          </p:cNvPr>
          <p:cNvSpPr/>
          <p:nvPr/>
        </p:nvSpPr>
        <p:spPr>
          <a:xfrm>
            <a:off x="6194147" y="2932188"/>
            <a:ext cx="5079696" cy="1739399"/>
          </a:xfrm>
          <a:prstGeom prst="rect">
            <a:avLst/>
          </a:prstGeom>
          <a:solidFill>
            <a:schemeClr val="bg1"/>
          </a:solidFill>
          <a:ln>
            <a:solidFill>
              <a:srgbClr val="00A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31557" indent="-381019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>
                <a:solidFill>
                  <a:srgbClr val="040C61"/>
                </a:solidFill>
                <a:latin typeface="Arial" panose="020B0604020202020204" pitchFamily="34" charset="0"/>
              </a:rPr>
              <a:t>Her/him</a:t>
            </a:r>
          </a:p>
          <a:p>
            <a:pPr marL="731557" indent="-381019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>
                <a:solidFill>
                  <a:srgbClr val="040C61"/>
                </a:solidFill>
                <a:latin typeface="Arial" panose="020B0604020202020204" pitchFamily="34" charset="0"/>
              </a:rPr>
              <a:t>Them </a:t>
            </a:r>
          </a:p>
          <a:p>
            <a:pPr marL="731557" indent="-381019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>
                <a:solidFill>
                  <a:srgbClr val="040C61"/>
                </a:solidFill>
                <a:latin typeface="Arial" panose="020B0604020202020204" pitchFamily="34" charset="0"/>
              </a:rPr>
              <a:t>Me/us</a:t>
            </a:r>
            <a:endParaRPr lang="en-US" sz="2400" b="1" dirty="0">
              <a:solidFill>
                <a:srgbClr val="040C61"/>
              </a:solidFill>
              <a:latin typeface="Arial" panose="020B0604020202020204" pitchFamily="34" charset="0"/>
            </a:endParaRPr>
          </a:p>
        </p:txBody>
      </p:sp>
      <p:sp>
        <p:nvSpPr>
          <p:cNvPr id="12" name="Hình chữ nhật 15">
            <a:extLst>
              <a:ext uri="{FF2B5EF4-FFF2-40B4-BE49-F238E27FC236}">
                <a16:creationId xmlns:a16="http://schemas.microsoft.com/office/drawing/2014/main" id="{52056445-D78E-5897-2599-704DF3C0A2B3}"/>
              </a:ext>
            </a:extLst>
          </p:cNvPr>
          <p:cNvSpPr/>
          <p:nvPr/>
        </p:nvSpPr>
        <p:spPr>
          <a:xfrm>
            <a:off x="930083" y="2932188"/>
            <a:ext cx="5079696" cy="1739399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algn="ctr">
              <a:spcAft>
                <a:spcPts val="800"/>
              </a:spcAft>
            </a:pPr>
            <a:r>
              <a:rPr lang="en-US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</a:t>
            </a:r>
            <a:endParaRPr lang="en-US" sz="24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1926" algn="ctr">
              <a:spcAft>
                <a:spcPts val="800"/>
              </a:spcAft>
            </a:pPr>
            <a:r>
              <a:rPr lang="en-US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endParaRPr lang="en-US" sz="24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1926" algn="ctr">
              <a:spcAft>
                <a:spcPts val="800"/>
              </a:spcAft>
            </a:pPr>
            <a:r>
              <a:rPr lang="en-US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endParaRPr lang="en-SG" sz="2400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Hình chữ nhật: Góc Tròn 1">
            <a:extLst>
              <a:ext uri="{FF2B5EF4-FFF2-40B4-BE49-F238E27FC236}">
                <a16:creationId xmlns:a16="http://schemas.microsoft.com/office/drawing/2014/main" id="{EF3E1DA0-8337-F8A8-4AD6-994571B0E5F1}"/>
              </a:ext>
            </a:extLst>
          </p:cNvPr>
          <p:cNvSpPr/>
          <p:nvPr/>
        </p:nvSpPr>
        <p:spPr>
          <a:xfrm>
            <a:off x="917977" y="2265995"/>
            <a:ext cx="5079696" cy="762000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trực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ình chữ nhật: Góc Tròn 14">
            <a:extLst>
              <a:ext uri="{FF2B5EF4-FFF2-40B4-BE49-F238E27FC236}">
                <a16:creationId xmlns:a16="http://schemas.microsoft.com/office/drawing/2014/main" id="{4DE7BE49-3DB9-2955-3E1F-45E79DE29D33}"/>
              </a:ext>
            </a:extLst>
          </p:cNvPr>
          <p:cNvSpPr/>
          <p:nvPr/>
        </p:nvSpPr>
        <p:spPr>
          <a:xfrm>
            <a:off x="6194327" y="2265995"/>
            <a:ext cx="5079696" cy="762000"/>
          </a:xfrm>
          <a:prstGeom prst="roundRect">
            <a:avLst/>
          </a:prstGeom>
          <a:solidFill>
            <a:srgbClr val="00A4DE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gián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ình chữ nhật 15">
            <a:extLst>
              <a:ext uri="{FF2B5EF4-FFF2-40B4-BE49-F238E27FC236}">
                <a16:creationId xmlns:a16="http://schemas.microsoft.com/office/drawing/2014/main" id="{08BA6FB5-7979-A93F-B281-393EA83C19DD}"/>
              </a:ext>
            </a:extLst>
          </p:cNvPr>
          <p:cNvSpPr/>
          <p:nvPr/>
        </p:nvSpPr>
        <p:spPr>
          <a:xfrm>
            <a:off x="1930400" y="1346200"/>
            <a:ext cx="8280400" cy="6696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algn="ctr">
              <a:spcAft>
                <a:spcPts val="800"/>
              </a:spcAft>
            </a:pPr>
            <a:r>
              <a:rPr lang="en-SG" sz="32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Thay đổi tân ngữ</a:t>
            </a:r>
          </a:p>
        </p:txBody>
      </p:sp>
      <p:sp>
        <p:nvSpPr>
          <p:cNvPr id="23" name="Flowchart: Terminator 22">
            <a:extLst>
              <a:ext uri="{FF2B5EF4-FFF2-40B4-BE49-F238E27FC236}">
                <a16:creationId xmlns:a16="http://schemas.microsoft.com/office/drawing/2014/main" id="{F6B956D5-FFD7-53E8-7F8B-742EEFBE92CD}"/>
              </a:ext>
            </a:extLst>
          </p:cNvPr>
          <p:cNvSpPr/>
          <p:nvPr/>
        </p:nvSpPr>
        <p:spPr>
          <a:xfrm>
            <a:off x="765542" y="-2209800"/>
            <a:ext cx="10660917" cy="3454400"/>
          </a:xfrm>
          <a:prstGeom prst="flowChartTerminator">
            <a:avLst/>
          </a:prstGeom>
          <a:solidFill>
            <a:srgbClr val="051079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7DA0E91E-AB91-5F7A-0414-2D218E725B23}"/>
              </a:ext>
            </a:extLst>
          </p:cNvPr>
          <p:cNvSpPr txBox="1">
            <a:spLocks noChangeArrowheads="1"/>
          </p:cNvSpPr>
          <p:nvPr/>
        </p:nvSpPr>
        <p:spPr>
          <a:xfrm>
            <a:off x="1016000" y="330200"/>
            <a:ext cx="10160000" cy="63341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b="1">
                <a:solidFill>
                  <a:schemeClr val="bg1"/>
                </a:solidFill>
                <a:latin typeface="Arial" panose="020B0604020202020204" pitchFamily="34" charset="0"/>
              </a:rPr>
              <a:t>Cách đổi câu trực tiếp sang câu gián tiếp</a:t>
            </a:r>
            <a:endParaRPr lang="en-US" alt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4" name="Hình chữ nhật: Góc Tròn 19">
            <a:extLst>
              <a:ext uri="{FF2B5EF4-FFF2-40B4-BE49-F238E27FC236}">
                <a16:creationId xmlns:a16="http://schemas.microsoft.com/office/drawing/2014/main" id="{C457CD3A-E058-9571-9EA6-80638B0E6A00}"/>
              </a:ext>
            </a:extLst>
          </p:cNvPr>
          <p:cNvSpPr/>
          <p:nvPr/>
        </p:nvSpPr>
        <p:spPr>
          <a:xfrm>
            <a:off x="2188157" y="4985383"/>
            <a:ext cx="9546643" cy="1542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21926">
              <a:spcAft>
                <a:spcPts val="800"/>
              </a:spcAft>
            </a:pPr>
            <a:r>
              <a:rPr lang="en-SG" sz="2667">
                <a:solidFill>
                  <a:srgbClr val="C00000"/>
                </a:solidFill>
                <a:latin typeface="Arial" panose="020B0604020202020204" pitchFamily="34" charset="0"/>
              </a:rPr>
              <a:t>He said to me “ I will give </a:t>
            </a:r>
            <a:r>
              <a:rPr lang="en-SG" sz="2667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you</a:t>
            </a:r>
            <a:r>
              <a:rPr lang="en-SG" sz="2667">
                <a:solidFill>
                  <a:srgbClr val="C00000"/>
                </a:solidFill>
                <a:latin typeface="Arial" panose="020B0604020202020204" pitchFamily="34" charset="0"/>
              </a:rPr>
              <a:t> the book”</a:t>
            </a:r>
          </a:p>
          <a:p>
            <a:pPr marL="502945" indent="-381019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667">
                <a:solidFill>
                  <a:srgbClr val="040C61"/>
                </a:solidFill>
                <a:latin typeface="Arial" panose="020B0604020202020204" pitchFamily="34" charset="0"/>
              </a:rPr>
              <a:t>He said he would give </a:t>
            </a:r>
            <a:r>
              <a:rPr lang="en-US" sz="2667">
                <a:solidFill>
                  <a:srgbClr val="040C61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me</a:t>
            </a:r>
            <a:r>
              <a:rPr lang="en-US" sz="2667">
                <a:solidFill>
                  <a:srgbClr val="040C61"/>
                </a:solidFill>
                <a:latin typeface="Arial" panose="020B0604020202020204" pitchFamily="34" charset="0"/>
              </a:rPr>
              <a:t> the book.</a:t>
            </a:r>
          </a:p>
        </p:txBody>
      </p:sp>
      <p:sp>
        <p:nvSpPr>
          <p:cNvPr id="14" name="Hình chữ nhật: Góc Tròn 19">
            <a:extLst>
              <a:ext uri="{FF2B5EF4-FFF2-40B4-BE49-F238E27FC236}">
                <a16:creationId xmlns:a16="http://schemas.microsoft.com/office/drawing/2014/main" id="{CA329D04-AF3F-9E51-5916-0EEBDB1F3CFD}"/>
              </a:ext>
            </a:extLst>
          </p:cNvPr>
          <p:cNvSpPr/>
          <p:nvPr/>
        </p:nvSpPr>
        <p:spPr>
          <a:xfrm>
            <a:off x="812800" y="4956779"/>
            <a:ext cx="1117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lvl="2">
              <a:spcAft>
                <a:spcPts val="800"/>
              </a:spcAft>
            </a:pPr>
            <a:r>
              <a:rPr lang="en-US" sz="2400" b="1">
                <a:solidFill>
                  <a:srgbClr val="040C61"/>
                </a:solidFill>
                <a:latin typeface="Arial" panose="020B0604020202020204" pitchFamily="34" charset="0"/>
              </a:rPr>
              <a:t>Ex: </a:t>
            </a:r>
            <a:endParaRPr lang="en-US" sz="2400" b="1" dirty="0">
              <a:solidFill>
                <a:srgbClr val="040C6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78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2" grpId="0" animBg="1"/>
      <p:bldP spid="27" grpId="0" animBg="1"/>
      <p:bldP spid="28" grpId="0" animBg="1"/>
      <p:bldP spid="29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: Góc Tròn 19">
            <a:extLst>
              <a:ext uri="{FF2B5EF4-FFF2-40B4-BE49-F238E27FC236}">
                <a16:creationId xmlns:a16="http://schemas.microsoft.com/office/drawing/2014/main" id="{872F390B-56BB-AFA3-A534-D9EDF4958108}"/>
              </a:ext>
            </a:extLst>
          </p:cNvPr>
          <p:cNvSpPr/>
          <p:nvPr/>
        </p:nvSpPr>
        <p:spPr>
          <a:xfrm>
            <a:off x="5987371" y="2825193"/>
            <a:ext cx="5661280" cy="3586365"/>
          </a:xfrm>
          <a:prstGeom prst="rect">
            <a:avLst/>
          </a:prstGeom>
          <a:solidFill>
            <a:schemeClr val="bg1"/>
          </a:solidFill>
          <a:ln>
            <a:solidFill>
              <a:srgbClr val="00A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endParaRPr lang="en-SG" sz="933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simple (QKTĐ)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continuous (QKTD)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(QHT)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continuous (QKHTTD)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</p:txBody>
      </p:sp>
      <p:sp>
        <p:nvSpPr>
          <p:cNvPr id="12" name="Hình chữ nhật 15">
            <a:extLst>
              <a:ext uri="{FF2B5EF4-FFF2-40B4-BE49-F238E27FC236}">
                <a16:creationId xmlns:a16="http://schemas.microsoft.com/office/drawing/2014/main" id="{52056445-D78E-5897-2599-704DF3C0A2B3}"/>
              </a:ext>
            </a:extLst>
          </p:cNvPr>
          <p:cNvSpPr/>
          <p:nvPr/>
        </p:nvSpPr>
        <p:spPr>
          <a:xfrm>
            <a:off x="723306" y="2825193"/>
            <a:ext cx="5079696" cy="3586365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endParaRPr lang="en-SG" sz="933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simple (HTĐ)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continuous (HTTD)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perfect (HTHT)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simple (QKD)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continuous (QKTD)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</p:txBody>
      </p:sp>
      <p:sp>
        <p:nvSpPr>
          <p:cNvPr id="27" name="Hình chữ nhật: Góc Tròn 1">
            <a:extLst>
              <a:ext uri="{FF2B5EF4-FFF2-40B4-BE49-F238E27FC236}">
                <a16:creationId xmlns:a16="http://schemas.microsoft.com/office/drawing/2014/main" id="{EF3E1DA0-8337-F8A8-4AD6-994571B0E5F1}"/>
              </a:ext>
            </a:extLst>
          </p:cNvPr>
          <p:cNvSpPr/>
          <p:nvPr/>
        </p:nvSpPr>
        <p:spPr>
          <a:xfrm>
            <a:off x="711200" y="2159000"/>
            <a:ext cx="5079696" cy="762000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trực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ình chữ nhật: Góc Tròn 14">
            <a:extLst>
              <a:ext uri="{FF2B5EF4-FFF2-40B4-BE49-F238E27FC236}">
                <a16:creationId xmlns:a16="http://schemas.microsoft.com/office/drawing/2014/main" id="{4DE7BE49-3DB9-2955-3E1F-45E79DE29D33}"/>
              </a:ext>
            </a:extLst>
          </p:cNvPr>
          <p:cNvSpPr/>
          <p:nvPr/>
        </p:nvSpPr>
        <p:spPr>
          <a:xfrm>
            <a:off x="5987551" y="2159000"/>
            <a:ext cx="5661280" cy="762000"/>
          </a:xfrm>
          <a:prstGeom prst="roundRect">
            <a:avLst/>
          </a:prstGeom>
          <a:solidFill>
            <a:srgbClr val="00A4DE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gián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ình chữ nhật 15">
            <a:extLst>
              <a:ext uri="{FF2B5EF4-FFF2-40B4-BE49-F238E27FC236}">
                <a16:creationId xmlns:a16="http://schemas.microsoft.com/office/drawing/2014/main" id="{08BA6FB5-7979-A93F-B281-393EA83C19DD}"/>
              </a:ext>
            </a:extLst>
          </p:cNvPr>
          <p:cNvSpPr/>
          <p:nvPr/>
        </p:nvSpPr>
        <p:spPr>
          <a:xfrm>
            <a:off x="1930400" y="1346200"/>
            <a:ext cx="8280400" cy="6696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algn="ctr">
              <a:spcAft>
                <a:spcPts val="800"/>
              </a:spcAft>
            </a:pPr>
            <a:r>
              <a:rPr lang="en-SG" sz="32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Quy tắc lùi thì của V</a:t>
            </a:r>
          </a:p>
        </p:txBody>
      </p:sp>
      <p:sp>
        <p:nvSpPr>
          <p:cNvPr id="23" name="Flowchart: Terminator 22">
            <a:extLst>
              <a:ext uri="{FF2B5EF4-FFF2-40B4-BE49-F238E27FC236}">
                <a16:creationId xmlns:a16="http://schemas.microsoft.com/office/drawing/2014/main" id="{F6B956D5-FFD7-53E8-7F8B-742EEFBE92CD}"/>
              </a:ext>
            </a:extLst>
          </p:cNvPr>
          <p:cNvSpPr/>
          <p:nvPr/>
        </p:nvSpPr>
        <p:spPr>
          <a:xfrm>
            <a:off x="765542" y="-2209800"/>
            <a:ext cx="10660917" cy="3454400"/>
          </a:xfrm>
          <a:prstGeom prst="flowChartTerminator">
            <a:avLst/>
          </a:prstGeom>
          <a:solidFill>
            <a:srgbClr val="051079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7DA0E91E-AB91-5F7A-0414-2D218E725B23}"/>
              </a:ext>
            </a:extLst>
          </p:cNvPr>
          <p:cNvSpPr txBox="1">
            <a:spLocks noChangeArrowheads="1"/>
          </p:cNvSpPr>
          <p:nvPr/>
        </p:nvSpPr>
        <p:spPr>
          <a:xfrm>
            <a:off x="1016000" y="330200"/>
            <a:ext cx="10160000" cy="63341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b="1">
                <a:solidFill>
                  <a:schemeClr val="bg1"/>
                </a:solidFill>
                <a:latin typeface="Arial" panose="020B0604020202020204" pitchFamily="34" charset="0"/>
              </a:rPr>
              <a:t>Cách đổi câu trực tiếp sang câu gián tiếp</a:t>
            </a:r>
            <a:endParaRPr lang="en-US" alt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80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2" grpId="0" animBg="1"/>
      <p:bldP spid="27" grpId="0" animBg="1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: Góc Tròn 19">
            <a:extLst>
              <a:ext uri="{FF2B5EF4-FFF2-40B4-BE49-F238E27FC236}">
                <a16:creationId xmlns:a16="http://schemas.microsoft.com/office/drawing/2014/main" id="{872F390B-56BB-AFA3-A534-D9EDF4958108}"/>
              </a:ext>
            </a:extLst>
          </p:cNvPr>
          <p:cNvSpPr/>
          <p:nvPr/>
        </p:nvSpPr>
        <p:spPr>
          <a:xfrm>
            <a:off x="5842000" y="1854201"/>
            <a:ext cx="5661280" cy="3454400"/>
          </a:xfrm>
          <a:prstGeom prst="rect">
            <a:avLst/>
          </a:prstGeom>
          <a:solidFill>
            <a:schemeClr val="bg1"/>
          </a:solidFill>
          <a:ln>
            <a:solidFill>
              <a:srgbClr val="00A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endParaRPr lang="en-SG" sz="933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simple (QKTĐ)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continuous (QKTD)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(QHT)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continuous (QKHTTD)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</p:txBody>
      </p:sp>
      <p:sp>
        <p:nvSpPr>
          <p:cNvPr id="12" name="Hình chữ nhật 15">
            <a:extLst>
              <a:ext uri="{FF2B5EF4-FFF2-40B4-BE49-F238E27FC236}">
                <a16:creationId xmlns:a16="http://schemas.microsoft.com/office/drawing/2014/main" id="{52056445-D78E-5897-2599-704DF3C0A2B3}"/>
              </a:ext>
            </a:extLst>
          </p:cNvPr>
          <p:cNvSpPr/>
          <p:nvPr/>
        </p:nvSpPr>
        <p:spPr>
          <a:xfrm>
            <a:off x="577935" y="1854201"/>
            <a:ext cx="5079696" cy="3454400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endParaRPr lang="en-SG" sz="933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simple (HTĐ)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continuous (HTTD)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perfect (HTHT)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simple (QKD)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continuous (QKTD)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</p:txBody>
      </p:sp>
      <p:sp>
        <p:nvSpPr>
          <p:cNvPr id="27" name="Hình chữ nhật: Góc Tròn 1">
            <a:extLst>
              <a:ext uri="{FF2B5EF4-FFF2-40B4-BE49-F238E27FC236}">
                <a16:creationId xmlns:a16="http://schemas.microsoft.com/office/drawing/2014/main" id="{EF3E1DA0-8337-F8A8-4AD6-994571B0E5F1}"/>
              </a:ext>
            </a:extLst>
          </p:cNvPr>
          <p:cNvSpPr/>
          <p:nvPr/>
        </p:nvSpPr>
        <p:spPr>
          <a:xfrm>
            <a:off x="565829" y="1188007"/>
            <a:ext cx="5079696" cy="762000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trực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ình chữ nhật: Góc Tròn 14">
            <a:extLst>
              <a:ext uri="{FF2B5EF4-FFF2-40B4-BE49-F238E27FC236}">
                <a16:creationId xmlns:a16="http://schemas.microsoft.com/office/drawing/2014/main" id="{4DE7BE49-3DB9-2955-3E1F-45E79DE29D33}"/>
              </a:ext>
            </a:extLst>
          </p:cNvPr>
          <p:cNvSpPr/>
          <p:nvPr/>
        </p:nvSpPr>
        <p:spPr>
          <a:xfrm>
            <a:off x="5842180" y="1188007"/>
            <a:ext cx="5661280" cy="762000"/>
          </a:xfrm>
          <a:prstGeom prst="roundRect">
            <a:avLst/>
          </a:prstGeom>
          <a:solidFill>
            <a:srgbClr val="00A4DE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gián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ình chữ nhật 15">
            <a:extLst>
              <a:ext uri="{FF2B5EF4-FFF2-40B4-BE49-F238E27FC236}">
                <a16:creationId xmlns:a16="http://schemas.microsoft.com/office/drawing/2014/main" id="{08BA6FB5-7979-A93F-B281-393EA83C19DD}"/>
              </a:ext>
            </a:extLst>
          </p:cNvPr>
          <p:cNvSpPr/>
          <p:nvPr/>
        </p:nvSpPr>
        <p:spPr>
          <a:xfrm>
            <a:off x="1785029" y="375207"/>
            <a:ext cx="8280400" cy="6696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algn="ctr">
              <a:spcAft>
                <a:spcPts val="800"/>
              </a:spcAft>
            </a:pPr>
            <a:r>
              <a:rPr lang="en-SG" sz="32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Quy tắc lùi thì của V</a:t>
            </a:r>
          </a:p>
        </p:txBody>
      </p:sp>
      <p:sp>
        <p:nvSpPr>
          <p:cNvPr id="34" name="Hình chữ nhật: Góc Tròn 19">
            <a:extLst>
              <a:ext uri="{FF2B5EF4-FFF2-40B4-BE49-F238E27FC236}">
                <a16:creationId xmlns:a16="http://schemas.microsoft.com/office/drawing/2014/main" id="{C457CD3A-E058-9571-9EA6-80638B0E6A00}"/>
              </a:ext>
            </a:extLst>
          </p:cNvPr>
          <p:cNvSpPr/>
          <p:nvPr/>
        </p:nvSpPr>
        <p:spPr>
          <a:xfrm>
            <a:off x="2438401" y="5511800"/>
            <a:ext cx="9546643" cy="1542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21926">
              <a:spcAft>
                <a:spcPts val="800"/>
              </a:spcAft>
            </a:pPr>
            <a:r>
              <a:rPr lang="en-SG" sz="2667">
                <a:solidFill>
                  <a:srgbClr val="C00000"/>
                </a:solidFill>
                <a:latin typeface="Arial" panose="020B0604020202020204" pitchFamily="34" charset="0"/>
              </a:rPr>
              <a:t>He said “I always </a:t>
            </a:r>
            <a:r>
              <a:rPr lang="en-SG" sz="2667" u="sng">
                <a:solidFill>
                  <a:srgbClr val="C00000"/>
                </a:solidFill>
                <a:latin typeface="Arial" panose="020B0604020202020204" pitchFamily="34" charset="0"/>
              </a:rPr>
              <a:t>wear</a:t>
            </a:r>
            <a:r>
              <a:rPr lang="en-SG" sz="2667">
                <a:solidFill>
                  <a:srgbClr val="C00000"/>
                </a:solidFill>
                <a:latin typeface="Arial" panose="020B0604020202020204" pitchFamily="34" charset="0"/>
              </a:rPr>
              <a:t> a cap”.</a:t>
            </a:r>
          </a:p>
          <a:p>
            <a:pPr marL="502945" indent="-381019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667">
                <a:solidFill>
                  <a:srgbClr val="040C61"/>
                </a:solidFill>
                <a:latin typeface="Arial" panose="020B0604020202020204" pitchFamily="34" charset="0"/>
              </a:rPr>
              <a:t>He said he always </a:t>
            </a:r>
            <a:r>
              <a:rPr lang="en-SG" sz="2667" u="sng">
                <a:solidFill>
                  <a:srgbClr val="040C61"/>
                </a:solidFill>
                <a:latin typeface="Arial" panose="020B0604020202020204" pitchFamily="34" charset="0"/>
              </a:rPr>
              <a:t>wore</a:t>
            </a:r>
            <a:r>
              <a:rPr lang="en-SG" sz="2667">
                <a:solidFill>
                  <a:srgbClr val="040C61"/>
                </a:solidFill>
                <a:latin typeface="Arial" panose="020B0604020202020204" pitchFamily="34" charset="0"/>
              </a:rPr>
              <a:t> a cap.</a:t>
            </a:r>
          </a:p>
        </p:txBody>
      </p:sp>
      <p:sp>
        <p:nvSpPr>
          <p:cNvPr id="14" name="Hình chữ nhật: Góc Tròn 19">
            <a:extLst>
              <a:ext uri="{FF2B5EF4-FFF2-40B4-BE49-F238E27FC236}">
                <a16:creationId xmlns:a16="http://schemas.microsoft.com/office/drawing/2014/main" id="{CA329D04-AF3F-9E51-5916-0EEBDB1F3CFD}"/>
              </a:ext>
            </a:extLst>
          </p:cNvPr>
          <p:cNvSpPr/>
          <p:nvPr/>
        </p:nvSpPr>
        <p:spPr>
          <a:xfrm>
            <a:off x="914400" y="5367600"/>
            <a:ext cx="1117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lvl="2">
              <a:spcAft>
                <a:spcPts val="800"/>
              </a:spcAft>
            </a:pPr>
            <a:r>
              <a:rPr lang="en-US" sz="2400" b="1">
                <a:solidFill>
                  <a:srgbClr val="040C61"/>
                </a:solidFill>
                <a:latin typeface="Arial" panose="020B0604020202020204" pitchFamily="34" charset="0"/>
              </a:rPr>
              <a:t>Ex: </a:t>
            </a:r>
            <a:endParaRPr lang="en-US" sz="2400" b="1" dirty="0">
              <a:solidFill>
                <a:srgbClr val="040C6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 descr="A picture containing dark, light&#10;&#10;Description automatically generated">
            <a:extLst>
              <a:ext uri="{FF2B5EF4-FFF2-40B4-BE49-F238E27FC236}">
                <a16:creationId xmlns:a16="http://schemas.microsoft.com/office/drawing/2014/main" id="{8B5A410A-12A9-39A5-75A7-FCC5300D67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00" y="1950008"/>
            <a:ext cx="1006851" cy="791881"/>
          </a:xfrm>
          <a:prstGeom prst="rect">
            <a:avLst/>
          </a:prstGeom>
          <a:effectLst>
            <a:glow rad="88900">
              <a:schemeClr val="accent5">
                <a:satMod val="175000"/>
                <a:alpha val="86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407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: Góc Tròn 19">
            <a:extLst>
              <a:ext uri="{FF2B5EF4-FFF2-40B4-BE49-F238E27FC236}">
                <a16:creationId xmlns:a16="http://schemas.microsoft.com/office/drawing/2014/main" id="{872F390B-56BB-AFA3-A534-D9EDF4958108}"/>
              </a:ext>
            </a:extLst>
          </p:cNvPr>
          <p:cNvSpPr/>
          <p:nvPr/>
        </p:nvSpPr>
        <p:spPr>
          <a:xfrm>
            <a:off x="5842000" y="1854201"/>
            <a:ext cx="5661280" cy="3454400"/>
          </a:xfrm>
          <a:prstGeom prst="rect">
            <a:avLst/>
          </a:prstGeom>
          <a:solidFill>
            <a:schemeClr val="bg1"/>
          </a:solidFill>
          <a:ln>
            <a:solidFill>
              <a:srgbClr val="00A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endParaRPr lang="en-SG" sz="933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simple (QKTĐ)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continuous (QKTD)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(QHT)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continuous (QKHTTD)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</p:txBody>
      </p:sp>
      <p:sp>
        <p:nvSpPr>
          <p:cNvPr id="12" name="Hình chữ nhật 15">
            <a:extLst>
              <a:ext uri="{FF2B5EF4-FFF2-40B4-BE49-F238E27FC236}">
                <a16:creationId xmlns:a16="http://schemas.microsoft.com/office/drawing/2014/main" id="{52056445-D78E-5897-2599-704DF3C0A2B3}"/>
              </a:ext>
            </a:extLst>
          </p:cNvPr>
          <p:cNvSpPr/>
          <p:nvPr/>
        </p:nvSpPr>
        <p:spPr>
          <a:xfrm>
            <a:off x="577935" y="1854201"/>
            <a:ext cx="5079696" cy="3454400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endParaRPr lang="en-SG" sz="933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simple (HTĐ)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continuous (HTTD)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perfect (HTHT)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simple (QKD)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continuous (QKTD)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</p:txBody>
      </p:sp>
      <p:sp>
        <p:nvSpPr>
          <p:cNvPr id="27" name="Hình chữ nhật: Góc Tròn 1">
            <a:extLst>
              <a:ext uri="{FF2B5EF4-FFF2-40B4-BE49-F238E27FC236}">
                <a16:creationId xmlns:a16="http://schemas.microsoft.com/office/drawing/2014/main" id="{EF3E1DA0-8337-F8A8-4AD6-994571B0E5F1}"/>
              </a:ext>
            </a:extLst>
          </p:cNvPr>
          <p:cNvSpPr/>
          <p:nvPr/>
        </p:nvSpPr>
        <p:spPr>
          <a:xfrm>
            <a:off x="565829" y="1188007"/>
            <a:ext cx="5079696" cy="762000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trực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ình chữ nhật: Góc Tròn 14">
            <a:extLst>
              <a:ext uri="{FF2B5EF4-FFF2-40B4-BE49-F238E27FC236}">
                <a16:creationId xmlns:a16="http://schemas.microsoft.com/office/drawing/2014/main" id="{4DE7BE49-3DB9-2955-3E1F-45E79DE29D33}"/>
              </a:ext>
            </a:extLst>
          </p:cNvPr>
          <p:cNvSpPr/>
          <p:nvPr/>
        </p:nvSpPr>
        <p:spPr>
          <a:xfrm>
            <a:off x="5842180" y="1188007"/>
            <a:ext cx="5661280" cy="762000"/>
          </a:xfrm>
          <a:prstGeom prst="roundRect">
            <a:avLst/>
          </a:prstGeom>
          <a:solidFill>
            <a:srgbClr val="00A4DE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gián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ình chữ nhật 15">
            <a:extLst>
              <a:ext uri="{FF2B5EF4-FFF2-40B4-BE49-F238E27FC236}">
                <a16:creationId xmlns:a16="http://schemas.microsoft.com/office/drawing/2014/main" id="{08BA6FB5-7979-A93F-B281-393EA83C19DD}"/>
              </a:ext>
            </a:extLst>
          </p:cNvPr>
          <p:cNvSpPr/>
          <p:nvPr/>
        </p:nvSpPr>
        <p:spPr>
          <a:xfrm>
            <a:off x="1785029" y="375207"/>
            <a:ext cx="8280400" cy="6696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algn="ctr">
              <a:spcAft>
                <a:spcPts val="800"/>
              </a:spcAft>
            </a:pPr>
            <a:r>
              <a:rPr lang="en-SG" sz="32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Quy tắc lùi thì của V</a:t>
            </a:r>
          </a:p>
        </p:txBody>
      </p:sp>
      <p:sp>
        <p:nvSpPr>
          <p:cNvPr id="34" name="Hình chữ nhật: Góc Tròn 19">
            <a:extLst>
              <a:ext uri="{FF2B5EF4-FFF2-40B4-BE49-F238E27FC236}">
                <a16:creationId xmlns:a16="http://schemas.microsoft.com/office/drawing/2014/main" id="{C457CD3A-E058-9571-9EA6-80638B0E6A00}"/>
              </a:ext>
            </a:extLst>
          </p:cNvPr>
          <p:cNvSpPr/>
          <p:nvPr/>
        </p:nvSpPr>
        <p:spPr>
          <a:xfrm>
            <a:off x="2438401" y="5511800"/>
            <a:ext cx="9546643" cy="1542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21926">
              <a:spcAft>
                <a:spcPts val="800"/>
              </a:spcAft>
            </a:pPr>
            <a:r>
              <a:rPr lang="en-SG" sz="2667">
                <a:solidFill>
                  <a:srgbClr val="C00000"/>
                </a:solidFill>
                <a:latin typeface="Arial" panose="020B0604020202020204" pitchFamily="34" charset="0"/>
              </a:rPr>
              <a:t>She said “I </a:t>
            </a:r>
            <a:r>
              <a:rPr lang="en-SG" sz="2667" u="sng">
                <a:solidFill>
                  <a:srgbClr val="C00000"/>
                </a:solidFill>
                <a:latin typeface="Arial" panose="020B0604020202020204" pitchFamily="34" charset="0"/>
              </a:rPr>
              <a:t>am looking</a:t>
            </a:r>
            <a:r>
              <a:rPr lang="en-SG" sz="2667">
                <a:solidFill>
                  <a:srgbClr val="C00000"/>
                </a:solidFill>
                <a:latin typeface="Arial" panose="020B0604020202020204" pitchFamily="34" charset="0"/>
              </a:rPr>
              <a:t> for my keys”.</a:t>
            </a:r>
          </a:p>
          <a:p>
            <a:pPr marL="502945" indent="-381019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667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said she </a:t>
            </a:r>
            <a:r>
              <a:rPr lang="en-SG" sz="2667" u="sng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looking</a:t>
            </a:r>
            <a:r>
              <a:rPr lang="en-SG" sz="2667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her keys.</a:t>
            </a:r>
          </a:p>
        </p:txBody>
      </p:sp>
      <p:sp>
        <p:nvSpPr>
          <p:cNvPr id="14" name="Hình chữ nhật: Góc Tròn 19">
            <a:extLst>
              <a:ext uri="{FF2B5EF4-FFF2-40B4-BE49-F238E27FC236}">
                <a16:creationId xmlns:a16="http://schemas.microsoft.com/office/drawing/2014/main" id="{CA329D04-AF3F-9E51-5916-0EEBDB1F3CFD}"/>
              </a:ext>
            </a:extLst>
          </p:cNvPr>
          <p:cNvSpPr/>
          <p:nvPr/>
        </p:nvSpPr>
        <p:spPr>
          <a:xfrm>
            <a:off x="914400" y="5367600"/>
            <a:ext cx="1117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lvl="2">
              <a:spcAft>
                <a:spcPts val="800"/>
              </a:spcAft>
            </a:pPr>
            <a:r>
              <a:rPr lang="en-US" sz="2400" b="1">
                <a:solidFill>
                  <a:srgbClr val="040C61"/>
                </a:solidFill>
                <a:latin typeface="Arial" panose="020B0604020202020204" pitchFamily="34" charset="0"/>
              </a:rPr>
              <a:t>Ex: </a:t>
            </a:r>
            <a:endParaRPr lang="en-US" sz="2400" b="1" dirty="0">
              <a:solidFill>
                <a:srgbClr val="040C6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 descr="A picture containing dark, light&#10;&#10;Description automatically generated">
            <a:extLst>
              <a:ext uri="{FF2B5EF4-FFF2-40B4-BE49-F238E27FC236}">
                <a16:creationId xmlns:a16="http://schemas.microsoft.com/office/drawing/2014/main" id="{8B5A410A-12A9-39A5-75A7-FCC5300D67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997" y="2486447"/>
            <a:ext cx="1006851" cy="791881"/>
          </a:xfrm>
          <a:prstGeom prst="rect">
            <a:avLst/>
          </a:prstGeom>
          <a:effectLst>
            <a:glow rad="88900">
              <a:schemeClr val="accent5">
                <a:satMod val="175000"/>
                <a:alpha val="86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6681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: Góc Tròn 19">
            <a:extLst>
              <a:ext uri="{FF2B5EF4-FFF2-40B4-BE49-F238E27FC236}">
                <a16:creationId xmlns:a16="http://schemas.microsoft.com/office/drawing/2014/main" id="{872F390B-56BB-AFA3-A534-D9EDF4958108}"/>
              </a:ext>
            </a:extLst>
          </p:cNvPr>
          <p:cNvSpPr/>
          <p:nvPr/>
        </p:nvSpPr>
        <p:spPr>
          <a:xfrm>
            <a:off x="5842000" y="1854201"/>
            <a:ext cx="5661280" cy="3454400"/>
          </a:xfrm>
          <a:prstGeom prst="rect">
            <a:avLst/>
          </a:prstGeom>
          <a:solidFill>
            <a:schemeClr val="bg1"/>
          </a:solidFill>
          <a:ln>
            <a:solidFill>
              <a:srgbClr val="00A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endParaRPr lang="en-SG" sz="933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simple (QKTĐ)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continuous (QKTD)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(QHT)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continuous (QKHTTD)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</p:txBody>
      </p:sp>
      <p:sp>
        <p:nvSpPr>
          <p:cNvPr id="12" name="Hình chữ nhật 15">
            <a:extLst>
              <a:ext uri="{FF2B5EF4-FFF2-40B4-BE49-F238E27FC236}">
                <a16:creationId xmlns:a16="http://schemas.microsoft.com/office/drawing/2014/main" id="{52056445-D78E-5897-2599-704DF3C0A2B3}"/>
              </a:ext>
            </a:extLst>
          </p:cNvPr>
          <p:cNvSpPr/>
          <p:nvPr/>
        </p:nvSpPr>
        <p:spPr>
          <a:xfrm>
            <a:off x="577935" y="1854201"/>
            <a:ext cx="5079696" cy="3454400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endParaRPr lang="en-SG" sz="933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simple (HTĐ)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continuous (HTTD)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perfect (HTHT)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simple (QKD)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continuous (QKTD)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</p:txBody>
      </p:sp>
      <p:sp>
        <p:nvSpPr>
          <p:cNvPr id="27" name="Hình chữ nhật: Góc Tròn 1">
            <a:extLst>
              <a:ext uri="{FF2B5EF4-FFF2-40B4-BE49-F238E27FC236}">
                <a16:creationId xmlns:a16="http://schemas.microsoft.com/office/drawing/2014/main" id="{EF3E1DA0-8337-F8A8-4AD6-994571B0E5F1}"/>
              </a:ext>
            </a:extLst>
          </p:cNvPr>
          <p:cNvSpPr/>
          <p:nvPr/>
        </p:nvSpPr>
        <p:spPr>
          <a:xfrm>
            <a:off x="565829" y="1188007"/>
            <a:ext cx="5079696" cy="762000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trực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ình chữ nhật: Góc Tròn 14">
            <a:extLst>
              <a:ext uri="{FF2B5EF4-FFF2-40B4-BE49-F238E27FC236}">
                <a16:creationId xmlns:a16="http://schemas.microsoft.com/office/drawing/2014/main" id="{4DE7BE49-3DB9-2955-3E1F-45E79DE29D33}"/>
              </a:ext>
            </a:extLst>
          </p:cNvPr>
          <p:cNvSpPr/>
          <p:nvPr/>
        </p:nvSpPr>
        <p:spPr>
          <a:xfrm>
            <a:off x="5842180" y="1188007"/>
            <a:ext cx="5661280" cy="762000"/>
          </a:xfrm>
          <a:prstGeom prst="roundRect">
            <a:avLst/>
          </a:prstGeom>
          <a:solidFill>
            <a:srgbClr val="00A4DE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gián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ình chữ nhật 15">
            <a:extLst>
              <a:ext uri="{FF2B5EF4-FFF2-40B4-BE49-F238E27FC236}">
                <a16:creationId xmlns:a16="http://schemas.microsoft.com/office/drawing/2014/main" id="{08BA6FB5-7979-A93F-B281-393EA83C19DD}"/>
              </a:ext>
            </a:extLst>
          </p:cNvPr>
          <p:cNvSpPr/>
          <p:nvPr/>
        </p:nvSpPr>
        <p:spPr>
          <a:xfrm>
            <a:off x="1785029" y="375207"/>
            <a:ext cx="8280400" cy="6696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algn="ctr">
              <a:spcAft>
                <a:spcPts val="800"/>
              </a:spcAft>
            </a:pPr>
            <a:r>
              <a:rPr lang="en-SG" sz="32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Quy tắc lùi thì của V</a:t>
            </a:r>
          </a:p>
        </p:txBody>
      </p:sp>
      <p:sp>
        <p:nvSpPr>
          <p:cNvPr id="34" name="Hình chữ nhật: Góc Tròn 19">
            <a:extLst>
              <a:ext uri="{FF2B5EF4-FFF2-40B4-BE49-F238E27FC236}">
                <a16:creationId xmlns:a16="http://schemas.microsoft.com/office/drawing/2014/main" id="{C457CD3A-E058-9571-9EA6-80638B0E6A00}"/>
              </a:ext>
            </a:extLst>
          </p:cNvPr>
          <p:cNvSpPr/>
          <p:nvPr/>
        </p:nvSpPr>
        <p:spPr>
          <a:xfrm>
            <a:off x="2438401" y="5511800"/>
            <a:ext cx="9546643" cy="1542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21926">
              <a:spcAft>
                <a:spcPts val="800"/>
              </a:spcAft>
            </a:pPr>
            <a:r>
              <a:rPr lang="en-SG" sz="2667">
                <a:solidFill>
                  <a:srgbClr val="C00000"/>
                </a:solidFill>
                <a:latin typeface="Arial" panose="020B0604020202020204" pitchFamily="34" charset="0"/>
              </a:rPr>
              <a:t>She said “He </a:t>
            </a:r>
            <a:r>
              <a:rPr lang="en-SG" sz="2667" u="sng">
                <a:solidFill>
                  <a:srgbClr val="C00000"/>
                </a:solidFill>
                <a:latin typeface="Arial" panose="020B0604020202020204" pitchFamily="34" charset="0"/>
              </a:rPr>
              <a:t>has written</a:t>
            </a:r>
            <a:r>
              <a:rPr lang="en-SG" sz="2667">
                <a:solidFill>
                  <a:srgbClr val="C00000"/>
                </a:solidFill>
                <a:latin typeface="Arial" panose="020B0604020202020204" pitchFamily="34" charset="0"/>
              </a:rPr>
              <a:t> three letters to her friend.</a:t>
            </a:r>
          </a:p>
          <a:p>
            <a:pPr marL="502945" indent="-381019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667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said he </a:t>
            </a:r>
            <a:r>
              <a:rPr lang="en-SG" sz="2667" u="sng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 written</a:t>
            </a:r>
            <a:r>
              <a:rPr lang="en-SG" sz="2667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three letters to her friend.</a:t>
            </a:r>
            <a:endParaRPr lang="en-SG" sz="2667" dirty="0">
              <a:solidFill>
                <a:srgbClr val="040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ình chữ nhật: Góc Tròn 19">
            <a:extLst>
              <a:ext uri="{FF2B5EF4-FFF2-40B4-BE49-F238E27FC236}">
                <a16:creationId xmlns:a16="http://schemas.microsoft.com/office/drawing/2014/main" id="{CA329D04-AF3F-9E51-5916-0EEBDB1F3CFD}"/>
              </a:ext>
            </a:extLst>
          </p:cNvPr>
          <p:cNvSpPr/>
          <p:nvPr/>
        </p:nvSpPr>
        <p:spPr>
          <a:xfrm>
            <a:off x="914400" y="5367600"/>
            <a:ext cx="1117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lvl="2">
              <a:spcAft>
                <a:spcPts val="800"/>
              </a:spcAft>
            </a:pPr>
            <a:r>
              <a:rPr lang="en-US" sz="2400" b="1">
                <a:solidFill>
                  <a:srgbClr val="040C61"/>
                </a:solidFill>
                <a:latin typeface="Arial" panose="020B0604020202020204" pitchFamily="34" charset="0"/>
              </a:rPr>
              <a:t>Ex: </a:t>
            </a:r>
            <a:endParaRPr lang="en-US" sz="2400" b="1" dirty="0">
              <a:solidFill>
                <a:srgbClr val="040C6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 descr="A picture containing dark, light&#10;&#10;Description automatically generated">
            <a:extLst>
              <a:ext uri="{FF2B5EF4-FFF2-40B4-BE49-F238E27FC236}">
                <a16:creationId xmlns:a16="http://schemas.microsoft.com/office/drawing/2014/main" id="{8B5A410A-12A9-39A5-75A7-FCC5300D67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3033060"/>
            <a:ext cx="1006851" cy="791881"/>
          </a:xfrm>
          <a:prstGeom prst="rect">
            <a:avLst/>
          </a:prstGeom>
          <a:effectLst>
            <a:glow rad="88900">
              <a:schemeClr val="accent5">
                <a:satMod val="175000"/>
                <a:alpha val="86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0569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: Góc Tròn 19">
            <a:extLst>
              <a:ext uri="{FF2B5EF4-FFF2-40B4-BE49-F238E27FC236}">
                <a16:creationId xmlns:a16="http://schemas.microsoft.com/office/drawing/2014/main" id="{872F390B-56BB-AFA3-A534-D9EDF4958108}"/>
              </a:ext>
            </a:extLst>
          </p:cNvPr>
          <p:cNvSpPr/>
          <p:nvPr/>
        </p:nvSpPr>
        <p:spPr>
          <a:xfrm>
            <a:off x="5842000" y="1854201"/>
            <a:ext cx="5661280" cy="3454400"/>
          </a:xfrm>
          <a:prstGeom prst="rect">
            <a:avLst/>
          </a:prstGeom>
          <a:solidFill>
            <a:schemeClr val="bg1"/>
          </a:solidFill>
          <a:ln>
            <a:solidFill>
              <a:srgbClr val="00A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endParaRPr lang="en-SG" sz="933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simple (QKTĐ)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continuous (QKTD)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(QHT)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continuous (QKHTTD)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</p:txBody>
      </p:sp>
      <p:sp>
        <p:nvSpPr>
          <p:cNvPr id="12" name="Hình chữ nhật 15">
            <a:extLst>
              <a:ext uri="{FF2B5EF4-FFF2-40B4-BE49-F238E27FC236}">
                <a16:creationId xmlns:a16="http://schemas.microsoft.com/office/drawing/2014/main" id="{52056445-D78E-5897-2599-704DF3C0A2B3}"/>
              </a:ext>
            </a:extLst>
          </p:cNvPr>
          <p:cNvSpPr/>
          <p:nvPr/>
        </p:nvSpPr>
        <p:spPr>
          <a:xfrm>
            <a:off x="577935" y="1854201"/>
            <a:ext cx="5079696" cy="3454400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endParaRPr lang="en-SG" sz="933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simple (HTĐ)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continuous (HTTD)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perfect (HTHT)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simple (QKD)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continuous (QKTD)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</p:txBody>
      </p:sp>
      <p:sp>
        <p:nvSpPr>
          <p:cNvPr id="27" name="Hình chữ nhật: Góc Tròn 1">
            <a:extLst>
              <a:ext uri="{FF2B5EF4-FFF2-40B4-BE49-F238E27FC236}">
                <a16:creationId xmlns:a16="http://schemas.microsoft.com/office/drawing/2014/main" id="{EF3E1DA0-8337-F8A8-4AD6-994571B0E5F1}"/>
              </a:ext>
            </a:extLst>
          </p:cNvPr>
          <p:cNvSpPr/>
          <p:nvPr/>
        </p:nvSpPr>
        <p:spPr>
          <a:xfrm>
            <a:off x="565829" y="1188007"/>
            <a:ext cx="5079696" cy="762000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trực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ình chữ nhật: Góc Tròn 14">
            <a:extLst>
              <a:ext uri="{FF2B5EF4-FFF2-40B4-BE49-F238E27FC236}">
                <a16:creationId xmlns:a16="http://schemas.microsoft.com/office/drawing/2014/main" id="{4DE7BE49-3DB9-2955-3E1F-45E79DE29D33}"/>
              </a:ext>
            </a:extLst>
          </p:cNvPr>
          <p:cNvSpPr/>
          <p:nvPr/>
        </p:nvSpPr>
        <p:spPr>
          <a:xfrm>
            <a:off x="5842180" y="1188007"/>
            <a:ext cx="5661280" cy="762000"/>
          </a:xfrm>
          <a:prstGeom prst="roundRect">
            <a:avLst/>
          </a:prstGeom>
          <a:solidFill>
            <a:srgbClr val="00A4DE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gián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ình chữ nhật 15">
            <a:extLst>
              <a:ext uri="{FF2B5EF4-FFF2-40B4-BE49-F238E27FC236}">
                <a16:creationId xmlns:a16="http://schemas.microsoft.com/office/drawing/2014/main" id="{08BA6FB5-7979-A93F-B281-393EA83C19DD}"/>
              </a:ext>
            </a:extLst>
          </p:cNvPr>
          <p:cNvSpPr/>
          <p:nvPr/>
        </p:nvSpPr>
        <p:spPr>
          <a:xfrm>
            <a:off x="1785029" y="375207"/>
            <a:ext cx="8280400" cy="6696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algn="ctr">
              <a:spcAft>
                <a:spcPts val="800"/>
              </a:spcAft>
            </a:pPr>
            <a:r>
              <a:rPr lang="en-SG" sz="32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Quy tắc lùi thì của V</a:t>
            </a:r>
          </a:p>
        </p:txBody>
      </p:sp>
      <p:sp>
        <p:nvSpPr>
          <p:cNvPr id="34" name="Hình chữ nhật: Góc Tròn 19">
            <a:extLst>
              <a:ext uri="{FF2B5EF4-FFF2-40B4-BE49-F238E27FC236}">
                <a16:creationId xmlns:a16="http://schemas.microsoft.com/office/drawing/2014/main" id="{C457CD3A-E058-9571-9EA6-80638B0E6A00}"/>
              </a:ext>
            </a:extLst>
          </p:cNvPr>
          <p:cNvSpPr/>
          <p:nvPr/>
        </p:nvSpPr>
        <p:spPr>
          <a:xfrm>
            <a:off x="1936317" y="5511800"/>
            <a:ext cx="9546643" cy="1542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800"/>
              </a:spcAft>
            </a:pPr>
            <a:r>
              <a:rPr lang="en-SG" sz="2667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 said: “My friend </a:t>
            </a:r>
            <a:r>
              <a:rPr lang="en-SG" sz="2667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gave</a:t>
            </a:r>
            <a:r>
              <a:rPr lang="en-SG" sz="2667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667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 a bar of chocolate”.</a:t>
            </a:r>
          </a:p>
          <a:p>
            <a:pPr marL="502945" indent="-381019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667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 said that her friend </a:t>
            </a:r>
            <a:r>
              <a:rPr lang="en-SG" sz="2667" b="1" u="sng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 given</a:t>
            </a:r>
            <a:r>
              <a:rPr lang="en-SG" sz="2667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667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 a bar of chocolate.</a:t>
            </a:r>
            <a:endParaRPr lang="en-SG" sz="2667" dirty="0">
              <a:solidFill>
                <a:srgbClr val="040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ình chữ nhật: Góc Tròn 19">
            <a:extLst>
              <a:ext uri="{FF2B5EF4-FFF2-40B4-BE49-F238E27FC236}">
                <a16:creationId xmlns:a16="http://schemas.microsoft.com/office/drawing/2014/main" id="{CA329D04-AF3F-9E51-5916-0EEBDB1F3CFD}"/>
              </a:ext>
            </a:extLst>
          </p:cNvPr>
          <p:cNvSpPr/>
          <p:nvPr/>
        </p:nvSpPr>
        <p:spPr>
          <a:xfrm>
            <a:off x="914400" y="5367600"/>
            <a:ext cx="1117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lvl="2">
              <a:spcAft>
                <a:spcPts val="800"/>
              </a:spcAft>
            </a:pPr>
            <a:r>
              <a:rPr lang="en-US" sz="2400" b="1">
                <a:solidFill>
                  <a:srgbClr val="040C61"/>
                </a:solidFill>
                <a:latin typeface="Arial" panose="020B0604020202020204" pitchFamily="34" charset="0"/>
              </a:rPr>
              <a:t>Ex: </a:t>
            </a:r>
            <a:endParaRPr lang="en-US" sz="2400" b="1" dirty="0">
              <a:solidFill>
                <a:srgbClr val="040C6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 descr="A picture containing dark, light&#10;&#10;Description automatically generated">
            <a:extLst>
              <a:ext uri="{FF2B5EF4-FFF2-40B4-BE49-F238E27FC236}">
                <a16:creationId xmlns:a16="http://schemas.microsoft.com/office/drawing/2014/main" id="{8B5A410A-12A9-39A5-75A7-FCC5300D67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00" y="3562351"/>
            <a:ext cx="1006851" cy="791881"/>
          </a:xfrm>
          <a:prstGeom prst="rect">
            <a:avLst/>
          </a:prstGeom>
          <a:effectLst>
            <a:glow rad="88900">
              <a:schemeClr val="accent5">
                <a:satMod val="175000"/>
                <a:alpha val="86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584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: Góc Tròn 19">
            <a:extLst>
              <a:ext uri="{FF2B5EF4-FFF2-40B4-BE49-F238E27FC236}">
                <a16:creationId xmlns:a16="http://schemas.microsoft.com/office/drawing/2014/main" id="{872F390B-56BB-AFA3-A534-D9EDF4958108}"/>
              </a:ext>
            </a:extLst>
          </p:cNvPr>
          <p:cNvSpPr/>
          <p:nvPr/>
        </p:nvSpPr>
        <p:spPr>
          <a:xfrm>
            <a:off x="5842000" y="1854201"/>
            <a:ext cx="5661280" cy="3454400"/>
          </a:xfrm>
          <a:prstGeom prst="rect">
            <a:avLst/>
          </a:prstGeom>
          <a:solidFill>
            <a:schemeClr val="bg1"/>
          </a:solidFill>
          <a:ln>
            <a:solidFill>
              <a:srgbClr val="00A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endParaRPr lang="en-SG" sz="933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simple (QKTĐ)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continuous (QKTD)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(QHT)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continuous (QKHTTD)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</p:txBody>
      </p:sp>
      <p:sp>
        <p:nvSpPr>
          <p:cNvPr id="12" name="Hình chữ nhật 15">
            <a:extLst>
              <a:ext uri="{FF2B5EF4-FFF2-40B4-BE49-F238E27FC236}">
                <a16:creationId xmlns:a16="http://schemas.microsoft.com/office/drawing/2014/main" id="{52056445-D78E-5897-2599-704DF3C0A2B3}"/>
              </a:ext>
            </a:extLst>
          </p:cNvPr>
          <p:cNvSpPr/>
          <p:nvPr/>
        </p:nvSpPr>
        <p:spPr>
          <a:xfrm>
            <a:off x="577935" y="1854201"/>
            <a:ext cx="5079696" cy="3454400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endParaRPr lang="en-SG" sz="933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simple (HTĐ)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continuous (HTTD)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perfect (HTHT)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simple (QKD)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continuous (QKTD)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</p:txBody>
      </p:sp>
      <p:sp>
        <p:nvSpPr>
          <p:cNvPr id="27" name="Hình chữ nhật: Góc Tròn 1">
            <a:extLst>
              <a:ext uri="{FF2B5EF4-FFF2-40B4-BE49-F238E27FC236}">
                <a16:creationId xmlns:a16="http://schemas.microsoft.com/office/drawing/2014/main" id="{EF3E1DA0-8337-F8A8-4AD6-994571B0E5F1}"/>
              </a:ext>
            </a:extLst>
          </p:cNvPr>
          <p:cNvSpPr/>
          <p:nvPr/>
        </p:nvSpPr>
        <p:spPr>
          <a:xfrm>
            <a:off x="565829" y="1188007"/>
            <a:ext cx="5079696" cy="762000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trực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ình chữ nhật: Góc Tròn 14">
            <a:extLst>
              <a:ext uri="{FF2B5EF4-FFF2-40B4-BE49-F238E27FC236}">
                <a16:creationId xmlns:a16="http://schemas.microsoft.com/office/drawing/2014/main" id="{4DE7BE49-3DB9-2955-3E1F-45E79DE29D33}"/>
              </a:ext>
            </a:extLst>
          </p:cNvPr>
          <p:cNvSpPr/>
          <p:nvPr/>
        </p:nvSpPr>
        <p:spPr>
          <a:xfrm>
            <a:off x="5842180" y="1188007"/>
            <a:ext cx="5661280" cy="762000"/>
          </a:xfrm>
          <a:prstGeom prst="roundRect">
            <a:avLst/>
          </a:prstGeom>
          <a:solidFill>
            <a:srgbClr val="00A4DE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gián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ình chữ nhật 15">
            <a:extLst>
              <a:ext uri="{FF2B5EF4-FFF2-40B4-BE49-F238E27FC236}">
                <a16:creationId xmlns:a16="http://schemas.microsoft.com/office/drawing/2014/main" id="{08BA6FB5-7979-A93F-B281-393EA83C19DD}"/>
              </a:ext>
            </a:extLst>
          </p:cNvPr>
          <p:cNvSpPr/>
          <p:nvPr/>
        </p:nvSpPr>
        <p:spPr>
          <a:xfrm>
            <a:off x="1785029" y="375207"/>
            <a:ext cx="8280400" cy="6696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algn="ctr">
              <a:spcAft>
                <a:spcPts val="800"/>
              </a:spcAft>
            </a:pPr>
            <a:r>
              <a:rPr lang="en-SG" sz="32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Quy tắc lùi thì của V</a:t>
            </a:r>
          </a:p>
        </p:txBody>
      </p:sp>
      <p:sp>
        <p:nvSpPr>
          <p:cNvPr id="34" name="Hình chữ nhật: Góc Tròn 19">
            <a:extLst>
              <a:ext uri="{FF2B5EF4-FFF2-40B4-BE49-F238E27FC236}">
                <a16:creationId xmlns:a16="http://schemas.microsoft.com/office/drawing/2014/main" id="{C457CD3A-E058-9571-9EA6-80638B0E6A00}"/>
              </a:ext>
            </a:extLst>
          </p:cNvPr>
          <p:cNvSpPr/>
          <p:nvPr/>
        </p:nvSpPr>
        <p:spPr>
          <a:xfrm>
            <a:off x="1936317" y="5511800"/>
            <a:ext cx="10357283" cy="1542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800"/>
              </a:spcAft>
            </a:pPr>
            <a:r>
              <a:rPr lang="en-SG" sz="2667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“He </a:t>
            </a:r>
            <a:r>
              <a:rPr lang="en-SG" sz="2667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playing</a:t>
            </a:r>
            <a:r>
              <a:rPr lang="en-SG" sz="2667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football when I came”.</a:t>
            </a:r>
          </a:p>
          <a:p>
            <a:pPr marL="381019" indent="-381019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667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said he </a:t>
            </a:r>
            <a:r>
              <a:rPr lang="en-SG" sz="2667" u="sng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 been playing </a:t>
            </a:r>
            <a:r>
              <a:rPr lang="en-SG" sz="2667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football when she had come.</a:t>
            </a:r>
            <a:endParaRPr lang="en-SG" sz="2667" dirty="0">
              <a:solidFill>
                <a:srgbClr val="040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ình chữ nhật: Góc Tròn 19">
            <a:extLst>
              <a:ext uri="{FF2B5EF4-FFF2-40B4-BE49-F238E27FC236}">
                <a16:creationId xmlns:a16="http://schemas.microsoft.com/office/drawing/2014/main" id="{CA329D04-AF3F-9E51-5916-0EEBDB1F3CFD}"/>
              </a:ext>
            </a:extLst>
          </p:cNvPr>
          <p:cNvSpPr/>
          <p:nvPr/>
        </p:nvSpPr>
        <p:spPr>
          <a:xfrm>
            <a:off x="914400" y="5367600"/>
            <a:ext cx="1117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lvl="2">
              <a:spcAft>
                <a:spcPts val="800"/>
              </a:spcAft>
            </a:pPr>
            <a:r>
              <a:rPr lang="en-US" sz="2400" b="1">
                <a:solidFill>
                  <a:srgbClr val="040C61"/>
                </a:solidFill>
                <a:latin typeface="Arial" panose="020B0604020202020204" pitchFamily="34" charset="0"/>
              </a:rPr>
              <a:t>Ex: </a:t>
            </a:r>
            <a:endParaRPr lang="en-US" sz="2400" b="1" dirty="0">
              <a:solidFill>
                <a:srgbClr val="040C6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 descr="A picture containing dark, light&#10;&#10;Description automatically generated">
            <a:extLst>
              <a:ext uri="{FF2B5EF4-FFF2-40B4-BE49-F238E27FC236}">
                <a16:creationId xmlns:a16="http://schemas.microsoft.com/office/drawing/2014/main" id="{8B5A410A-12A9-39A5-75A7-FCC5300D67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75" y="4038600"/>
            <a:ext cx="1006851" cy="791881"/>
          </a:xfrm>
          <a:prstGeom prst="rect">
            <a:avLst/>
          </a:prstGeom>
          <a:effectLst>
            <a:glow rad="88900">
              <a:schemeClr val="accent5">
                <a:satMod val="175000"/>
                <a:alpha val="86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2847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hlinkClick r:id="rId2"/>
            <a:extLst>
              <a:ext uri="{FF2B5EF4-FFF2-40B4-BE49-F238E27FC236}">
                <a16:creationId xmlns:a16="http://schemas.microsoft.com/office/drawing/2014/main" id="{8CB45304-11C4-4F14-964C-0F2C7D29CA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60" t="10793" r="10088" b="14287"/>
          <a:stretch/>
        </p:blipFill>
        <p:spPr>
          <a:xfrm>
            <a:off x="2083140" y="1393374"/>
            <a:ext cx="9129145" cy="4593771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0C24CCE8-DC3C-40F8-82CB-42EA2B8BE3B3}"/>
              </a:ext>
            </a:extLst>
          </p:cNvPr>
          <p:cNvSpPr/>
          <p:nvPr/>
        </p:nvSpPr>
        <p:spPr>
          <a:xfrm rot="4238378">
            <a:off x="1079958" y="3541766"/>
            <a:ext cx="889537" cy="1172942"/>
          </a:xfrm>
          <a:custGeom>
            <a:avLst/>
            <a:gdLst/>
            <a:ahLst/>
            <a:cxnLst/>
            <a:rect l="l" t="t" r="r" b="b"/>
            <a:pathLst>
              <a:path w="3404997" h="4114800">
                <a:moveTo>
                  <a:pt x="0" y="0"/>
                </a:moveTo>
                <a:lnTo>
                  <a:pt x="3404997" y="0"/>
                </a:lnTo>
                <a:lnTo>
                  <a:pt x="3404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C3755B3-ED89-4286-BC5A-6FC2224AC950}"/>
              </a:ext>
            </a:extLst>
          </p:cNvPr>
          <p:cNvSpPr txBox="1"/>
          <p:nvPr/>
        </p:nvSpPr>
        <p:spPr>
          <a:xfrm>
            <a:off x="4157656" y="486059"/>
            <a:ext cx="4457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ONLINE GAME </a:t>
            </a:r>
            <a:endParaRPr lang="en-US" sz="4000" dirty="0">
              <a:latin typeface=".VnBlack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920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: Góc Tròn 19">
            <a:extLst>
              <a:ext uri="{FF2B5EF4-FFF2-40B4-BE49-F238E27FC236}">
                <a16:creationId xmlns:a16="http://schemas.microsoft.com/office/drawing/2014/main" id="{872F390B-56BB-AFA3-A534-D9EDF4958108}"/>
              </a:ext>
            </a:extLst>
          </p:cNvPr>
          <p:cNvSpPr/>
          <p:nvPr/>
        </p:nvSpPr>
        <p:spPr>
          <a:xfrm>
            <a:off x="5842000" y="1854201"/>
            <a:ext cx="5661280" cy="3454400"/>
          </a:xfrm>
          <a:prstGeom prst="rect">
            <a:avLst/>
          </a:prstGeom>
          <a:solidFill>
            <a:schemeClr val="bg1"/>
          </a:solidFill>
          <a:ln>
            <a:solidFill>
              <a:srgbClr val="00A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endParaRPr lang="en-SG" sz="933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simple (QKĐ)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continuous (QKTD)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continuous (QKHTTD)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</p:txBody>
      </p:sp>
      <p:sp>
        <p:nvSpPr>
          <p:cNvPr id="12" name="Hình chữ nhật 15">
            <a:extLst>
              <a:ext uri="{FF2B5EF4-FFF2-40B4-BE49-F238E27FC236}">
                <a16:creationId xmlns:a16="http://schemas.microsoft.com/office/drawing/2014/main" id="{52056445-D78E-5897-2599-704DF3C0A2B3}"/>
              </a:ext>
            </a:extLst>
          </p:cNvPr>
          <p:cNvSpPr/>
          <p:nvPr/>
        </p:nvSpPr>
        <p:spPr>
          <a:xfrm>
            <a:off x="577935" y="1854201"/>
            <a:ext cx="5079696" cy="3454400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endParaRPr lang="en-SG" sz="933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simple (HTĐ)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continuous (HTTD)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perfect (HTHT)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simple (QKD)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continuous (QKTD)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perfect (QKHT)</a:t>
            </a:r>
          </a:p>
        </p:txBody>
      </p:sp>
      <p:sp>
        <p:nvSpPr>
          <p:cNvPr id="27" name="Hình chữ nhật: Góc Tròn 1">
            <a:extLst>
              <a:ext uri="{FF2B5EF4-FFF2-40B4-BE49-F238E27FC236}">
                <a16:creationId xmlns:a16="http://schemas.microsoft.com/office/drawing/2014/main" id="{EF3E1DA0-8337-F8A8-4AD6-994571B0E5F1}"/>
              </a:ext>
            </a:extLst>
          </p:cNvPr>
          <p:cNvSpPr/>
          <p:nvPr/>
        </p:nvSpPr>
        <p:spPr>
          <a:xfrm>
            <a:off x="565829" y="1188007"/>
            <a:ext cx="5079696" cy="762000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trực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ình chữ nhật: Góc Tròn 14">
            <a:extLst>
              <a:ext uri="{FF2B5EF4-FFF2-40B4-BE49-F238E27FC236}">
                <a16:creationId xmlns:a16="http://schemas.microsoft.com/office/drawing/2014/main" id="{4DE7BE49-3DB9-2955-3E1F-45E79DE29D33}"/>
              </a:ext>
            </a:extLst>
          </p:cNvPr>
          <p:cNvSpPr/>
          <p:nvPr/>
        </p:nvSpPr>
        <p:spPr>
          <a:xfrm>
            <a:off x="5842180" y="1188007"/>
            <a:ext cx="5661280" cy="762000"/>
          </a:xfrm>
          <a:prstGeom prst="roundRect">
            <a:avLst/>
          </a:prstGeom>
          <a:solidFill>
            <a:srgbClr val="00A4DE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gián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ình chữ nhật 15">
            <a:extLst>
              <a:ext uri="{FF2B5EF4-FFF2-40B4-BE49-F238E27FC236}">
                <a16:creationId xmlns:a16="http://schemas.microsoft.com/office/drawing/2014/main" id="{08BA6FB5-7979-A93F-B281-393EA83C19DD}"/>
              </a:ext>
            </a:extLst>
          </p:cNvPr>
          <p:cNvSpPr/>
          <p:nvPr/>
        </p:nvSpPr>
        <p:spPr>
          <a:xfrm>
            <a:off x="1785029" y="375207"/>
            <a:ext cx="8280400" cy="6696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algn="ctr">
              <a:spcAft>
                <a:spcPts val="800"/>
              </a:spcAft>
            </a:pPr>
            <a:r>
              <a:rPr lang="en-SG" sz="32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Quy tắc lùi thì của V</a:t>
            </a:r>
          </a:p>
        </p:txBody>
      </p:sp>
      <p:sp>
        <p:nvSpPr>
          <p:cNvPr id="34" name="Hình chữ nhật: Góc Tròn 19">
            <a:extLst>
              <a:ext uri="{FF2B5EF4-FFF2-40B4-BE49-F238E27FC236}">
                <a16:creationId xmlns:a16="http://schemas.microsoft.com/office/drawing/2014/main" id="{C457CD3A-E058-9571-9EA6-80638B0E6A00}"/>
              </a:ext>
            </a:extLst>
          </p:cNvPr>
          <p:cNvSpPr/>
          <p:nvPr/>
        </p:nvSpPr>
        <p:spPr>
          <a:xfrm>
            <a:off x="1936317" y="5511800"/>
            <a:ext cx="10357283" cy="1542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800"/>
              </a:spcAft>
            </a:pPr>
            <a:r>
              <a:rPr lang="en-SG" sz="2667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said that “I had gone when she came</a:t>
            </a:r>
            <a:r>
              <a:rPr lang="en-SG" sz="2667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381019" indent="-381019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667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said that he </a:t>
            </a:r>
            <a:r>
              <a:rPr lang="en-SG" sz="2667" u="sng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 gone</a:t>
            </a:r>
            <a:r>
              <a:rPr lang="en-SG" sz="2667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when she had come.</a:t>
            </a:r>
            <a:endParaRPr lang="en-SG" sz="2667" dirty="0">
              <a:solidFill>
                <a:srgbClr val="040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ình chữ nhật: Góc Tròn 19">
            <a:extLst>
              <a:ext uri="{FF2B5EF4-FFF2-40B4-BE49-F238E27FC236}">
                <a16:creationId xmlns:a16="http://schemas.microsoft.com/office/drawing/2014/main" id="{CA329D04-AF3F-9E51-5916-0EEBDB1F3CFD}"/>
              </a:ext>
            </a:extLst>
          </p:cNvPr>
          <p:cNvSpPr/>
          <p:nvPr/>
        </p:nvSpPr>
        <p:spPr>
          <a:xfrm>
            <a:off x="914400" y="5367600"/>
            <a:ext cx="1117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lvl="2">
              <a:spcAft>
                <a:spcPts val="800"/>
              </a:spcAft>
            </a:pPr>
            <a:r>
              <a:rPr lang="en-US" sz="2400" b="1">
                <a:solidFill>
                  <a:srgbClr val="040C61"/>
                </a:solidFill>
                <a:latin typeface="Arial" panose="020B0604020202020204" pitchFamily="34" charset="0"/>
              </a:rPr>
              <a:t>Ex: </a:t>
            </a:r>
            <a:endParaRPr lang="en-US" sz="2400" b="1" dirty="0">
              <a:solidFill>
                <a:srgbClr val="040C6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 descr="A picture containing dark, light&#10;&#10;Description automatically generated">
            <a:extLst>
              <a:ext uri="{FF2B5EF4-FFF2-40B4-BE49-F238E27FC236}">
                <a16:creationId xmlns:a16="http://schemas.microsoft.com/office/drawing/2014/main" id="{8B5A410A-12A9-39A5-75A7-FCC5300D67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4590960"/>
            <a:ext cx="1006851" cy="791881"/>
          </a:xfrm>
          <a:prstGeom prst="rect">
            <a:avLst/>
          </a:prstGeom>
          <a:effectLst>
            <a:glow rad="88900">
              <a:schemeClr val="accent5">
                <a:satMod val="175000"/>
                <a:alpha val="86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5788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: Góc Tròn 19">
            <a:extLst>
              <a:ext uri="{FF2B5EF4-FFF2-40B4-BE49-F238E27FC236}">
                <a16:creationId xmlns:a16="http://schemas.microsoft.com/office/drawing/2014/main" id="{872F390B-56BB-AFA3-A534-D9EDF4958108}"/>
              </a:ext>
            </a:extLst>
          </p:cNvPr>
          <p:cNvSpPr/>
          <p:nvPr/>
        </p:nvSpPr>
        <p:spPr>
          <a:xfrm>
            <a:off x="5987371" y="2682953"/>
            <a:ext cx="5661280" cy="2839007"/>
          </a:xfrm>
          <a:prstGeom prst="rect">
            <a:avLst/>
          </a:prstGeom>
          <a:solidFill>
            <a:schemeClr val="bg1"/>
          </a:solidFill>
          <a:ln>
            <a:solidFill>
              <a:srgbClr val="00A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endParaRPr lang="en-SG" sz="933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 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Might 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 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Must/ Hadto</a:t>
            </a:r>
          </a:p>
        </p:txBody>
      </p:sp>
      <p:sp>
        <p:nvSpPr>
          <p:cNvPr id="12" name="Hình chữ nhật 15">
            <a:extLst>
              <a:ext uri="{FF2B5EF4-FFF2-40B4-BE49-F238E27FC236}">
                <a16:creationId xmlns:a16="http://schemas.microsoft.com/office/drawing/2014/main" id="{52056445-D78E-5897-2599-704DF3C0A2B3}"/>
              </a:ext>
            </a:extLst>
          </p:cNvPr>
          <p:cNvSpPr/>
          <p:nvPr/>
        </p:nvSpPr>
        <p:spPr>
          <a:xfrm>
            <a:off x="723306" y="2682953"/>
            <a:ext cx="5079696" cy="283900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endParaRPr lang="en-SG" sz="933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 </a:t>
            </a:r>
          </a:p>
          <a:p>
            <a:pPr marL="502945" indent="-381019">
              <a:spcBef>
                <a:spcPts val="400"/>
              </a:spcBef>
              <a:spcAft>
                <a:spcPts val="800"/>
              </a:spcAft>
              <a:buFontTx/>
              <a:buChar char="-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</a:t>
            </a:r>
          </a:p>
        </p:txBody>
      </p:sp>
      <p:sp>
        <p:nvSpPr>
          <p:cNvPr id="27" name="Hình chữ nhật: Góc Tròn 1">
            <a:extLst>
              <a:ext uri="{FF2B5EF4-FFF2-40B4-BE49-F238E27FC236}">
                <a16:creationId xmlns:a16="http://schemas.microsoft.com/office/drawing/2014/main" id="{EF3E1DA0-8337-F8A8-4AD6-994571B0E5F1}"/>
              </a:ext>
            </a:extLst>
          </p:cNvPr>
          <p:cNvSpPr/>
          <p:nvPr/>
        </p:nvSpPr>
        <p:spPr>
          <a:xfrm>
            <a:off x="711200" y="2016760"/>
            <a:ext cx="5079696" cy="762000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trực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ình chữ nhật: Góc Tròn 14">
            <a:extLst>
              <a:ext uri="{FF2B5EF4-FFF2-40B4-BE49-F238E27FC236}">
                <a16:creationId xmlns:a16="http://schemas.microsoft.com/office/drawing/2014/main" id="{4DE7BE49-3DB9-2955-3E1F-45E79DE29D33}"/>
              </a:ext>
            </a:extLst>
          </p:cNvPr>
          <p:cNvSpPr/>
          <p:nvPr/>
        </p:nvSpPr>
        <p:spPr>
          <a:xfrm>
            <a:off x="5987551" y="2016760"/>
            <a:ext cx="5661280" cy="762000"/>
          </a:xfrm>
          <a:prstGeom prst="roundRect">
            <a:avLst/>
          </a:prstGeom>
          <a:solidFill>
            <a:srgbClr val="00A4DE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gián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ình chữ nhật 15">
            <a:extLst>
              <a:ext uri="{FF2B5EF4-FFF2-40B4-BE49-F238E27FC236}">
                <a16:creationId xmlns:a16="http://schemas.microsoft.com/office/drawing/2014/main" id="{08BA6FB5-7979-A93F-B281-393EA83C19DD}"/>
              </a:ext>
            </a:extLst>
          </p:cNvPr>
          <p:cNvSpPr/>
          <p:nvPr/>
        </p:nvSpPr>
        <p:spPr>
          <a:xfrm>
            <a:off x="1930400" y="1295400"/>
            <a:ext cx="8280400" cy="6696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algn="ctr">
              <a:spcAft>
                <a:spcPts val="800"/>
              </a:spcAft>
            </a:pPr>
            <a:r>
              <a:rPr lang="en-SG" sz="32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Thay đổi V khuyết thiếu</a:t>
            </a:r>
          </a:p>
        </p:txBody>
      </p:sp>
      <p:sp>
        <p:nvSpPr>
          <p:cNvPr id="23" name="Flowchart: Terminator 22">
            <a:extLst>
              <a:ext uri="{FF2B5EF4-FFF2-40B4-BE49-F238E27FC236}">
                <a16:creationId xmlns:a16="http://schemas.microsoft.com/office/drawing/2014/main" id="{F6B956D5-FFD7-53E8-7F8B-742EEFBE92CD}"/>
              </a:ext>
            </a:extLst>
          </p:cNvPr>
          <p:cNvSpPr/>
          <p:nvPr/>
        </p:nvSpPr>
        <p:spPr>
          <a:xfrm>
            <a:off x="765542" y="-2209800"/>
            <a:ext cx="10660917" cy="3454400"/>
          </a:xfrm>
          <a:prstGeom prst="flowChartTerminator">
            <a:avLst/>
          </a:prstGeom>
          <a:solidFill>
            <a:srgbClr val="051079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7DA0E91E-AB91-5F7A-0414-2D218E725B23}"/>
              </a:ext>
            </a:extLst>
          </p:cNvPr>
          <p:cNvSpPr txBox="1">
            <a:spLocks noChangeArrowheads="1"/>
          </p:cNvSpPr>
          <p:nvPr/>
        </p:nvSpPr>
        <p:spPr>
          <a:xfrm>
            <a:off x="1016000" y="330200"/>
            <a:ext cx="10160000" cy="63341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b="1">
                <a:solidFill>
                  <a:schemeClr val="bg1"/>
                </a:solidFill>
                <a:latin typeface="Arial" panose="020B0604020202020204" pitchFamily="34" charset="0"/>
              </a:rPr>
              <a:t>Cách đổi câu trực tiếp sang câu gián tiếp</a:t>
            </a:r>
            <a:endParaRPr lang="en-US" alt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" name="Hình chữ nhật: Góc Tròn 19">
            <a:extLst>
              <a:ext uri="{FF2B5EF4-FFF2-40B4-BE49-F238E27FC236}">
                <a16:creationId xmlns:a16="http://schemas.microsoft.com/office/drawing/2014/main" id="{A8915861-937A-CE3E-6822-D32637522740}"/>
              </a:ext>
            </a:extLst>
          </p:cNvPr>
          <p:cNvSpPr/>
          <p:nvPr/>
        </p:nvSpPr>
        <p:spPr>
          <a:xfrm>
            <a:off x="2438401" y="5594983"/>
            <a:ext cx="9546643" cy="1542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SG" sz="2667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said “ I </a:t>
            </a:r>
            <a:r>
              <a:rPr lang="en-SG" sz="2667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tell </a:t>
            </a:r>
            <a:r>
              <a:rPr lang="en-SG" sz="2667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him”</a:t>
            </a:r>
          </a:p>
          <a:p>
            <a:pPr marL="381019" indent="-381019">
              <a:buFont typeface="Wingdings" panose="05000000000000000000" pitchFamily="2" charset="2"/>
              <a:buChar char="Ø"/>
            </a:pPr>
            <a:r>
              <a:rPr lang="en-SG" sz="2667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said he </a:t>
            </a:r>
            <a:r>
              <a:rPr lang="en-SG" sz="2667" u="sng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tell</a:t>
            </a:r>
            <a:r>
              <a:rPr lang="en-SG" sz="2667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him.</a:t>
            </a:r>
            <a:endParaRPr lang="en-SG" sz="2667" dirty="0">
              <a:solidFill>
                <a:srgbClr val="040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ình chữ nhật: Góc Tròn 19">
            <a:extLst>
              <a:ext uri="{FF2B5EF4-FFF2-40B4-BE49-F238E27FC236}">
                <a16:creationId xmlns:a16="http://schemas.microsoft.com/office/drawing/2014/main" id="{3C20FB1B-86A3-EA6A-4297-832EFE50BB93}"/>
              </a:ext>
            </a:extLst>
          </p:cNvPr>
          <p:cNvSpPr/>
          <p:nvPr/>
        </p:nvSpPr>
        <p:spPr>
          <a:xfrm>
            <a:off x="914400" y="5450783"/>
            <a:ext cx="1117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lvl="2">
              <a:spcAft>
                <a:spcPts val="800"/>
              </a:spcAft>
            </a:pPr>
            <a:r>
              <a:rPr lang="en-US" sz="2400" b="1">
                <a:solidFill>
                  <a:srgbClr val="040C61"/>
                </a:solidFill>
                <a:latin typeface="Arial" panose="020B0604020202020204" pitchFamily="34" charset="0"/>
              </a:rPr>
              <a:t>Ex: </a:t>
            </a:r>
            <a:endParaRPr lang="en-US" sz="2400" b="1" dirty="0">
              <a:solidFill>
                <a:srgbClr val="040C6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2" grpId="0" animBg="1"/>
      <p:bldP spid="27" grpId="0" animBg="1"/>
      <p:bldP spid="28" grpId="0" animBg="1"/>
      <p:bldP spid="29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: Góc Tròn 19">
            <a:extLst>
              <a:ext uri="{FF2B5EF4-FFF2-40B4-BE49-F238E27FC236}">
                <a16:creationId xmlns:a16="http://schemas.microsoft.com/office/drawing/2014/main" id="{872F390B-56BB-AFA3-A534-D9EDF4958108}"/>
              </a:ext>
            </a:extLst>
          </p:cNvPr>
          <p:cNvSpPr/>
          <p:nvPr/>
        </p:nvSpPr>
        <p:spPr>
          <a:xfrm>
            <a:off x="5987371" y="2682953"/>
            <a:ext cx="5661280" cy="3641647"/>
          </a:xfrm>
          <a:prstGeom prst="rect">
            <a:avLst/>
          </a:prstGeom>
          <a:solidFill>
            <a:schemeClr val="bg1"/>
          </a:solidFill>
          <a:ln>
            <a:solidFill>
              <a:srgbClr val="00A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97195" indent="-114306">
              <a:spcAft>
                <a:spcPts val="533"/>
              </a:spcAft>
              <a:buFont typeface="Arial" panose="020B0604020202020204" pitchFamily="34" charset="0"/>
              <a:buChar char="•"/>
            </a:pPr>
            <a:endParaRPr lang="en-SG" sz="800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3908" indent="-381019">
              <a:spcAft>
                <a:spcPts val="533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day before/ the previous day</a:t>
            </a:r>
          </a:p>
          <a:p>
            <a:pPr marL="563908" indent="-381019">
              <a:spcAft>
                <a:spcPts val="533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following day/ the next day</a:t>
            </a:r>
          </a:p>
          <a:p>
            <a:pPr marL="563908" indent="-381019">
              <a:spcAft>
                <a:spcPts val="533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 </a:t>
            </a:r>
          </a:p>
          <a:p>
            <a:pPr marL="563908" indent="-381019">
              <a:spcAft>
                <a:spcPts val="533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day/ that night</a:t>
            </a:r>
          </a:p>
          <a:p>
            <a:pPr marL="563908" indent="-381019">
              <a:spcAft>
                <a:spcPts val="533"/>
              </a:spcAft>
              <a:buFont typeface="Wingdings" panose="05000000000000000000" pitchFamily="2" charset="2"/>
              <a:buChar char="Ø"/>
            </a:pPr>
            <a:r>
              <a:rPr lang="en-SG" sz="22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week before/ the previous week</a:t>
            </a:r>
          </a:p>
          <a:p>
            <a:pPr marL="563908" indent="-381019">
              <a:spcAft>
                <a:spcPts val="533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</a:p>
          <a:p>
            <a:pPr marL="563908" indent="-381019">
              <a:spcAft>
                <a:spcPts val="533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following week/ the next week</a:t>
            </a:r>
          </a:p>
          <a:p>
            <a:pPr marL="563908" indent="-381019">
              <a:spcAft>
                <a:spcPts val="533"/>
              </a:spcAft>
              <a:buFont typeface="Wingdings" panose="05000000000000000000" pitchFamily="2" charset="2"/>
              <a:buChar char="Ø"/>
            </a:pPr>
            <a:r>
              <a:rPr lang="en-SG" sz="24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That/ those</a:t>
            </a:r>
          </a:p>
        </p:txBody>
      </p:sp>
      <p:sp>
        <p:nvSpPr>
          <p:cNvPr id="12" name="Hình chữ nhật 15">
            <a:extLst>
              <a:ext uri="{FF2B5EF4-FFF2-40B4-BE49-F238E27FC236}">
                <a16:creationId xmlns:a16="http://schemas.microsoft.com/office/drawing/2014/main" id="{52056445-D78E-5897-2599-704DF3C0A2B3}"/>
              </a:ext>
            </a:extLst>
          </p:cNvPr>
          <p:cNvSpPr/>
          <p:nvPr/>
        </p:nvSpPr>
        <p:spPr>
          <a:xfrm>
            <a:off x="723306" y="2682953"/>
            <a:ext cx="5079696" cy="364164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97195" indent="-114306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SG" sz="800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3908" indent="-381019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Yesterday </a:t>
            </a:r>
          </a:p>
          <a:p>
            <a:pPr marL="563908" indent="-381019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Tomorrow </a:t>
            </a:r>
          </a:p>
          <a:p>
            <a:pPr marL="563908" indent="-381019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Now </a:t>
            </a:r>
          </a:p>
          <a:p>
            <a:pPr marL="563908" indent="-381019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 /Tonight </a:t>
            </a:r>
          </a:p>
          <a:p>
            <a:pPr marL="563908" indent="-381019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week</a:t>
            </a:r>
          </a:p>
          <a:p>
            <a:pPr marL="563908" indent="-381019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Ago </a:t>
            </a:r>
          </a:p>
          <a:p>
            <a:pPr marL="563908" indent="-381019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week</a:t>
            </a:r>
          </a:p>
          <a:p>
            <a:pPr marL="563908" indent="-381019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SG"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/ These</a:t>
            </a:r>
            <a:endParaRPr lang="en-US" sz="2400" b="1">
              <a:solidFill>
                <a:srgbClr val="FF6600"/>
              </a:solidFill>
            </a:endParaRPr>
          </a:p>
        </p:txBody>
      </p:sp>
      <p:sp>
        <p:nvSpPr>
          <p:cNvPr id="27" name="Hình chữ nhật: Góc Tròn 1">
            <a:extLst>
              <a:ext uri="{FF2B5EF4-FFF2-40B4-BE49-F238E27FC236}">
                <a16:creationId xmlns:a16="http://schemas.microsoft.com/office/drawing/2014/main" id="{EF3E1DA0-8337-F8A8-4AD6-994571B0E5F1}"/>
              </a:ext>
            </a:extLst>
          </p:cNvPr>
          <p:cNvSpPr/>
          <p:nvPr/>
        </p:nvSpPr>
        <p:spPr>
          <a:xfrm>
            <a:off x="711200" y="2016760"/>
            <a:ext cx="5079696" cy="762000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trực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ình chữ nhật: Góc Tròn 14">
            <a:extLst>
              <a:ext uri="{FF2B5EF4-FFF2-40B4-BE49-F238E27FC236}">
                <a16:creationId xmlns:a16="http://schemas.microsoft.com/office/drawing/2014/main" id="{4DE7BE49-3DB9-2955-3E1F-45E79DE29D33}"/>
              </a:ext>
            </a:extLst>
          </p:cNvPr>
          <p:cNvSpPr/>
          <p:nvPr/>
        </p:nvSpPr>
        <p:spPr>
          <a:xfrm>
            <a:off x="5987551" y="2016760"/>
            <a:ext cx="5661280" cy="762000"/>
          </a:xfrm>
          <a:prstGeom prst="roundRect">
            <a:avLst/>
          </a:prstGeom>
          <a:solidFill>
            <a:srgbClr val="00A4DE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gián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ình chữ nhật 15">
            <a:extLst>
              <a:ext uri="{FF2B5EF4-FFF2-40B4-BE49-F238E27FC236}">
                <a16:creationId xmlns:a16="http://schemas.microsoft.com/office/drawing/2014/main" id="{08BA6FB5-7979-A93F-B281-393EA83C19DD}"/>
              </a:ext>
            </a:extLst>
          </p:cNvPr>
          <p:cNvSpPr/>
          <p:nvPr/>
        </p:nvSpPr>
        <p:spPr>
          <a:xfrm>
            <a:off x="1524000" y="1295400"/>
            <a:ext cx="9194800" cy="6696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 algn="ctr">
              <a:spcAft>
                <a:spcPts val="800"/>
              </a:spcAft>
            </a:pPr>
            <a:r>
              <a:rPr lang="en-SG" sz="3200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Thay đổi trạng từ chỉ thời gian/nơi chốn</a:t>
            </a:r>
          </a:p>
        </p:txBody>
      </p:sp>
      <p:sp>
        <p:nvSpPr>
          <p:cNvPr id="23" name="Flowchart: Terminator 22">
            <a:extLst>
              <a:ext uri="{FF2B5EF4-FFF2-40B4-BE49-F238E27FC236}">
                <a16:creationId xmlns:a16="http://schemas.microsoft.com/office/drawing/2014/main" id="{F6B956D5-FFD7-53E8-7F8B-742EEFBE92CD}"/>
              </a:ext>
            </a:extLst>
          </p:cNvPr>
          <p:cNvSpPr/>
          <p:nvPr/>
        </p:nvSpPr>
        <p:spPr>
          <a:xfrm>
            <a:off x="765542" y="-2209800"/>
            <a:ext cx="10660917" cy="3454400"/>
          </a:xfrm>
          <a:prstGeom prst="flowChartTerminator">
            <a:avLst/>
          </a:prstGeom>
          <a:solidFill>
            <a:srgbClr val="051079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7DA0E91E-AB91-5F7A-0414-2D218E725B23}"/>
              </a:ext>
            </a:extLst>
          </p:cNvPr>
          <p:cNvSpPr txBox="1">
            <a:spLocks noChangeArrowheads="1"/>
          </p:cNvSpPr>
          <p:nvPr/>
        </p:nvSpPr>
        <p:spPr>
          <a:xfrm>
            <a:off x="1016000" y="330200"/>
            <a:ext cx="10160000" cy="63341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b="1">
                <a:solidFill>
                  <a:schemeClr val="bg1"/>
                </a:solidFill>
                <a:latin typeface="Arial" panose="020B0604020202020204" pitchFamily="34" charset="0"/>
              </a:rPr>
              <a:t>Cách đổi câu trực tiếp sang câu gián tiếp</a:t>
            </a:r>
            <a:endParaRPr lang="en-US" alt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58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2" grpId="0" animBg="1"/>
      <p:bldP spid="27" grpId="0" animBg="1"/>
      <p:bldP spid="28" grpId="0" animBg="1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 15">
            <a:extLst>
              <a:ext uri="{FF2B5EF4-FFF2-40B4-BE49-F238E27FC236}">
                <a16:creationId xmlns:a16="http://schemas.microsoft.com/office/drawing/2014/main" id="{52056445-D78E-5897-2599-704DF3C0A2B3}"/>
              </a:ext>
            </a:extLst>
          </p:cNvPr>
          <p:cNvSpPr/>
          <p:nvPr/>
        </p:nvSpPr>
        <p:spPr>
          <a:xfrm>
            <a:off x="1828800" y="2692401"/>
            <a:ext cx="9296400" cy="863599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78">
              <a:spcAft>
                <a:spcPts val="400"/>
              </a:spcAft>
            </a:pPr>
            <a:r>
              <a:rPr lang="en-SG" sz="2933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SG" sz="2933" b="1" dirty="0" err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SG" sz="2933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933" b="1" dirty="0" err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SG" sz="2933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933" b="1" dirty="0" err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SG" sz="2933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SG" sz="2933" b="1" dirty="0" err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SG" sz="2933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933" b="1" dirty="0" err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SG" sz="2933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933" b="1" dirty="0" err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SG" sz="2933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933" b="1" dirty="0" err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SG" sz="2933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SG" sz="2933" b="1" dirty="0" err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tân</a:t>
            </a:r>
            <a:r>
              <a:rPr lang="en-SG" sz="2933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933" b="1" dirty="0" err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SG" sz="2933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667" b="1" dirty="0" err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SG" sz="2667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667" b="1" dirty="0" err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SG" sz="2667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667" b="1" dirty="0" err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SG" sz="2667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933" b="1" dirty="0">
              <a:solidFill>
                <a:srgbClr val="040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Hình chữ nhật: Góc Tròn 1">
            <a:extLst>
              <a:ext uri="{FF2B5EF4-FFF2-40B4-BE49-F238E27FC236}">
                <a16:creationId xmlns:a16="http://schemas.microsoft.com/office/drawing/2014/main" id="{EF3E1DA0-8337-F8A8-4AD6-994571B0E5F1}"/>
              </a:ext>
            </a:extLst>
          </p:cNvPr>
          <p:cNvSpPr/>
          <p:nvPr/>
        </p:nvSpPr>
        <p:spPr>
          <a:xfrm>
            <a:off x="1734229" y="1447800"/>
            <a:ext cx="3454400" cy="762000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trực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ình chữ nhật: Góc Tròn 14">
            <a:extLst>
              <a:ext uri="{FF2B5EF4-FFF2-40B4-BE49-F238E27FC236}">
                <a16:creationId xmlns:a16="http://schemas.microsoft.com/office/drawing/2014/main" id="{4DE7BE49-3DB9-2955-3E1F-45E79DE29D33}"/>
              </a:ext>
            </a:extLst>
          </p:cNvPr>
          <p:cNvSpPr/>
          <p:nvPr/>
        </p:nvSpPr>
        <p:spPr>
          <a:xfrm>
            <a:off x="6299200" y="1447800"/>
            <a:ext cx="3872748" cy="762000"/>
          </a:xfrm>
          <a:prstGeom prst="roundRect">
            <a:avLst/>
          </a:prstGeom>
          <a:solidFill>
            <a:srgbClr val="00A4DE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gián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ình chữ nhật: Góc Tròn 1">
            <a:extLst>
              <a:ext uri="{FF2B5EF4-FFF2-40B4-BE49-F238E27FC236}">
                <a16:creationId xmlns:a16="http://schemas.microsoft.com/office/drawing/2014/main" id="{4FB17141-9A35-D5C7-1939-B10150F156F9}"/>
              </a:ext>
            </a:extLst>
          </p:cNvPr>
          <p:cNvSpPr/>
          <p:nvPr/>
        </p:nvSpPr>
        <p:spPr>
          <a:xfrm>
            <a:off x="5391829" y="1574801"/>
            <a:ext cx="704171" cy="508000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ình chữ nhật 15">
            <a:extLst>
              <a:ext uri="{FF2B5EF4-FFF2-40B4-BE49-F238E27FC236}">
                <a16:creationId xmlns:a16="http://schemas.microsoft.com/office/drawing/2014/main" id="{D8D58580-4F50-90EC-F91C-61AD58BECC40}"/>
              </a:ext>
            </a:extLst>
          </p:cNvPr>
          <p:cNvSpPr/>
          <p:nvPr/>
        </p:nvSpPr>
        <p:spPr>
          <a:xfrm>
            <a:off x="1828800" y="3683001"/>
            <a:ext cx="9296400" cy="863599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SG" sz="2933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Lùi thì của V.</a:t>
            </a:r>
            <a:endParaRPr lang="en-US" sz="2933" b="1" dirty="0">
              <a:solidFill>
                <a:srgbClr val="040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ình chữ nhật 15">
            <a:extLst>
              <a:ext uri="{FF2B5EF4-FFF2-40B4-BE49-F238E27FC236}">
                <a16:creationId xmlns:a16="http://schemas.microsoft.com/office/drawing/2014/main" id="{3E2152A0-BE56-1412-E349-7AF66566FB76}"/>
              </a:ext>
            </a:extLst>
          </p:cNvPr>
          <p:cNvSpPr/>
          <p:nvPr/>
        </p:nvSpPr>
        <p:spPr>
          <a:xfrm>
            <a:off x="1828800" y="4673601"/>
            <a:ext cx="9296400" cy="863599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SG" sz="2933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SG" sz="2933" b="1" dirty="0" err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SG" sz="2933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933" b="1" dirty="0" err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SG" sz="2933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933" b="1" dirty="0" err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SG" sz="2933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933" b="1" dirty="0" err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SG" sz="2933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933" b="1" dirty="0" err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SG" sz="2933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933" b="1" dirty="0" err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SG" sz="2933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933" b="1" dirty="0" err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SG" sz="2933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SG" sz="2933" b="1" dirty="0" err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SG" sz="2933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933" b="1" dirty="0" err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</a:t>
            </a:r>
            <a:r>
              <a:rPr lang="en-SG" sz="2933" b="1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933" b="1" dirty="0">
              <a:solidFill>
                <a:srgbClr val="040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ình chữ nhật 15">
            <a:extLst>
              <a:ext uri="{FF2B5EF4-FFF2-40B4-BE49-F238E27FC236}">
                <a16:creationId xmlns:a16="http://schemas.microsoft.com/office/drawing/2014/main" id="{A50637D2-D6DE-1E06-C435-5B3C73DE98E0}"/>
              </a:ext>
            </a:extLst>
          </p:cNvPr>
          <p:cNvSpPr/>
          <p:nvPr/>
        </p:nvSpPr>
        <p:spPr>
          <a:xfrm>
            <a:off x="1320800" y="2697481"/>
            <a:ext cx="863600" cy="863599"/>
          </a:xfrm>
          <a:prstGeom prst="homePlate">
            <a:avLst>
              <a:gd name="adj" fmla="val 39412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933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en-US" sz="2933" b="1">
              <a:solidFill>
                <a:srgbClr val="040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ình chữ nhật 15">
            <a:extLst>
              <a:ext uri="{FF2B5EF4-FFF2-40B4-BE49-F238E27FC236}">
                <a16:creationId xmlns:a16="http://schemas.microsoft.com/office/drawing/2014/main" id="{9C7F602E-691C-A6E2-BD89-B4D7B015F333}"/>
              </a:ext>
            </a:extLst>
          </p:cNvPr>
          <p:cNvSpPr/>
          <p:nvPr/>
        </p:nvSpPr>
        <p:spPr>
          <a:xfrm>
            <a:off x="1320800" y="3688081"/>
            <a:ext cx="863600" cy="863599"/>
          </a:xfrm>
          <a:prstGeom prst="homePlate">
            <a:avLst>
              <a:gd name="adj" fmla="val 38235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SG" sz="2933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endParaRPr lang="en-US" sz="2933" b="1" dirty="0">
              <a:solidFill>
                <a:srgbClr val="040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ình chữ nhật 15">
            <a:extLst>
              <a:ext uri="{FF2B5EF4-FFF2-40B4-BE49-F238E27FC236}">
                <a16:creationId xmlns:a16="http://schemas.microsoft.com/office/drawing/2014/main" id="{DBC20BD3-25C1-4FFE-21B6-1C234181A374}"/>
              </a:ext>
            </a:extLst>
          </p:cNvPr>
          <p:cNvSpPr/>
          <p:nvPr/>
        </p:nvSpPr>
        <p:spPr>
          <a:xfrm>
            <a:off x="1320800" y="4678681"/>
            <a:ext cx="863600" cy="863599"/>
          </a:xfrm>
          <a:prstGeom prst="homePlate">
            <a:avLst>
              <a:gd name="adj" fmla="val 37059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SG" sz="2933" b="1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lang="en-US" sz="2933" b="1" dirty="0">
              <a:solidFill>
                <a:srgbClr val="040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5C10C4-E297-ADFB-FAA7-28918A785EAB}"/>
              </a:ext>
            </a:extLst>
          </p:cNvPr>
          <p:cNvSpPr txBox="1"/>
          <p:nvPr/>
        </p:nvSpPr>
        <p:spPr>
          <a:xfrm>
            <a:off x="0" y="56116"/>
            <a:ext cx="12090400" cy="995209"/>
          </a:xfrm>
          <a:prstGeom prst="rect">
            <a:avLst/>
          </a:prstGeom>
          <a:solidFill>
            <a:srgbClr val="040C61"/>
          </a:solidFill>
        </p:spPr>
        <p:txBody>
          <a:bodyPr wrap="square" anchor="ctr">
            <a:spAutoFit/>
          </a:bodyPr>
          <a:lstStyle/>
          <a:p>
            <a:r>
              <a:rPr lang="en-SG" sz="5867" b="1">
                <a:ln w="6600">
                  <a:solidFill>
                    <a:srgbClr val="8EB0E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B1C9EB"/>
                  </a:outerShdw>
                </a:effectLst>
                <a:latin typeface=".VnCooper" panose="020B7200000000000000" pitchFamily="34" charset="0"/>
                <a:cs typeface="Arial" panose="020B0604020202020204" pitchFamily="34" charset="0"/>
              </a:rPr>
              <a:t>		Summary</a:t>
            </a:r>
            <a:endParaRPr lang="en-SG" sz="5867" b="1" dirty="0">
              <a:ln w="6600">
                <a:solidFill>
                  <a:srgbClr val="8EB0E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B1C9EB"/>
                </a:outerShdw>
              </a:effectLst>
              <a:latin typeface=".VnCooper" panose="020B72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4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7" grpId="0" animBg="1"/>
      <p:bldP spid="2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ângulo 11"/>
          <p:cNvSpPr/>
          <p:nvPr/>
        </p:nvSpPr>
        <p:spPr>
          <a:xfrm>
            <a:off x="4343400" y="3886200"/>
            <a:ext cx="990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pic>
        <p:nvPicPr>
          <p:cNvPr id="2051" name="Imagem 10" descr="talk bubble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52400"/>
            <a:ext cx="64135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ângulo 37"/>
          <p:cNvSpPr/>
          <p:nvPr/>
        </p:nvSpPr>
        <p:spPr>
          <a:xfrm>
            <a:off x="1676400" y="552034"/>
            <a:ext cx="6553200" cy="2800767"/>
          </a:xfrm>
          <a:prstGeom prst="rect">
            <a:avLst/>
          </a:prstGeom>
          <a:noFill/>
          <a:ln w="762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pt-PT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oper Black" pitchFamily="18" charset="0"/>
              </a:rPr>
              <a:t>REPORTED </a:t>
            </a:r>
            <a:r>
              <a:rPr lang="pt-PT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oper Black" pitchFamily="18" charset="0"/>
              </a:rPr>
              <a:t>SPEECH</a:t>
            </a:r>
          </a:p>
        </p:txBody>
      </p:sp>
      <p:pic>
        <p:nvPicPr>
          <p:cNvPr id="6" name="Imagem 5" descr="baby-feet-md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633777" flipH="1">
            <a:off x="9378950" y="5429251"/>
            <a:ext cx="9906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3" descr="baby-feet-md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37199">
            <a:off x="9825092" y="4224125"/>
            <a:ext cx="9906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40"/>
          <p:cNvSpPr txBox="1">
            <a:spLocks noChangeArrowheads="1"/>
          </p:cNvSpPr>
          <p:nvPr/>
        </p:nvSpPr>
        <p:spPr bwMode="auto">
          <a:xfrm>
            <a:off x="1224338" y="5396182"/>
            <a:ext cx="86772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000" b="1" dirty="0">
                <a:latin typeface="Arial Rounded MT Bold" pitchFamily="34" charset="0"/>
              </a:rPr>
              <a:t>STEP BY STEP</a:t>
            </a:r>
          </a:p>
        </p:txBody>
      </p:sp>
      <p:sp>
        <p:nvSpPr>
          <p:cNvPr id="8" name="Rectângulo 7"/>
          <p:cNvSpPr/>
          <p:nvPr/>
        </p:nvSpPr>
        <p:spPr>
          <a:xfrm>
            <a:off x="8025829" y="2230434"/>
            <a:ext cx="3505200" cy="646331"/>
          </a:xfrm>
          <a:prstGeom prst="rect">
            <a:avLst/>
          </a:prstGeom>
          <a:noFill/>
          <a:ln w="762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pt-PT" sz="3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oper Black" pitchFamily="18" charset="0"/>
              </a:rPr>
              <a:t>QUESTIONS</a:t>
            </a:r>
            <a:endParaRPr lang="pt-PT" sz="14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FF00"/>
              </a:solidFill>
              <a:effectLst>
                <a:reflection blurRad="12700" stA="28000" endPos="45000" dist="1000" dir="5400000" sy="-100000" algn="bl" rotWithShape="0"/>
              </a:effectLst>
              <a:latin typeface="Cooper Black" pitchFamily="18" charset="0"/>
            </a:endParaRPr>
          </a:p>
        </p:txBody>
      </p:sp>
      <p:pic>
        <p:nvPicPr>
          <p:cNvPr id="9" name="Imagem 8" descr="next-button-arrow-559256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48801" y="304801"/>
            <a:ext cx="10191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ângulo arredondado 45"/>
          <p:cNvSpPr/>
          <p:nvPr/>
        </p:nvSpPr>
        <p:spPr>
          <a:xfrm>
            <a:off x="9144000" y="4267200"/>
            <a:ext cx="762000" cy="9144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.</a:t>
            </a:r>
            <a:endParaRPr lang="pt-PT" sz="3200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29" name="Rectângulo arredondado 28"/>
          <p:cNvSpPr/>
          <p:nvPr/>
        </p:nvSpPr>
        <p:spPr>
          <a:xfrm>
            <a:off x="7162800" y="4267200"/>
            <a:ext cx="1981200" cy="9144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b="1" dirty="0" err="1">
                <a:solidFill>
                  <a:schemeClr val="bg1"/>
                </a:solidFill>
                <a:latin typeface="Candara" pitchFamily="34" charset="0"/>
              </a:rPr>
              <a:t>was</a:t>
            </a:r>
            <a:r>
              <a:rPr lang="pt-PT" sz="2800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bg1"/>
                </a:solidFill>
                <a:latin typeface="Candara" pitchFamily="34" charset="0"/>
              </a:rPr>
              <a:t>doing</a:t>
            </a:r>
            <a:endParaRPr lang="pt-PT" sz="3200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83" name="Rectângulo arredondado 82"/>
          <p:cNvSpPr/>
          <p:nvPr/>
        </p:nvSpPr>
        <p:spPr>
          <a:xfrm>
            <a:off x="6400800" y="4267200"/>
            <a:ext cx="762000" cy="9144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dirty="0">
                <a:solidFill>
                  <a:schemeClr val="bg1"/>
                </a:solidFill>
                <a:latin typeface="Candara" pitchFamily="34" charset="0"/>
              </a:rPr>
              <a:t>I</a:t>
            </a:r>
            <a:endParaRPr lang="pt-PT" sz="3200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20" name="Rectângulo arredondado 19"/>
          <p:cNvSpPr/>
          <p:nvPr/>
        </p:nvSpPr>
        <p:spPr>
          <a:xfrm>
            <a:off x="3200400" y="4267200"/>
            <a:ext cx="1981200" cy="9144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dirty="0" err="1">
                <a:solidFill>
                  <a:schemeClr val="bg1"/>
                </a:solidFill>
                <a:latin typeface="Candara" pitchFamily="34" charset="0"/>
              </a:rPr>
              <a:t>asked</a:t>
            </a:r>
            <a:r>
              <a:rPr lang="pt-PT" sz="2800" dirty="0">
                <a:solidFill>
                  <a:schemeClr val="bg1"/>
                </a:solidFill>
                <a:latin typeface="Candara" pitchFamily="34" charset="0"/>
              </a:rPr>
              <a:t> (me)</a:t>
            </a:r>
            <a:endParaRPr lang="pt-PT" sz="3200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7408" name="Text Box 240"/>
          <p:cNvSpPr txBox="1">
            <a:spLocks noChangeArrowheads="1"/>
          </p:cNvSpPr>
          <p:nvPr/>
        </p:nvSpPr>
        <p:spPr bwMode="auto">
          <a:xfrm>
            <a:off x="1828801" y="113944"/>
            <a:ext cx="8677275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  <a:latin typeface="Arial Rounded MT Bold" pitchFamily="34" charset="0"/>
              </a:rPr>
              <a:t>Reporting questions is very similar to reporting statements </a:t>
            </a:r>
          </a:p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</a:rPr>
              <a:t>We change references to people, places and times as well… but there are some differences.</a:t>
            </a:r>
          </a:p>
        </p:txBody>
      </p:sp>
      <p:sp>
        <p:nvSpPr>
          <p:cNvPr id="5" name="Rectângulo arredondado 4"/>
          <p:cNvSpPr/>
          <p:nvPr/>
        </p:nvSpPr>
        <p:spPr>
          <a:xfrm>
            <a:off x="1905000" y="2667000"/>
            <a:ext cx="8458200" cy="9144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“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What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are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you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doing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?” Tom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asked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.</a:t>
            </a:r>
          </a:p>
        </p:txBody>
      </p:sp>
      <p:cxnSp>
        <p:nvCxnSpPr>
          <p:cNvPr id="9" name="Conexão recta 8"/>
          <p:cNvCxnSpPr/>
          <p:nvPr/>
        </p:nvCxnSpPr>
        <p:spPr>
          <a:xfrm>
            <a:off x="7239000" y="3352800"/>
            <a:ext cx="6096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Rectângulo arredondado 12"/>
          <p:cNvSpPr/>
          <p:nvPr/>
        </p:nvSpPr>
        <p:spPr>
          <a:xfrm>
            <a:off x="2209800" y="4267200"/>
            <a:ext cx="990600" cy="9144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dirty="0">
                <a:solidFill>
                  <a:schemeClr val="bg1"/>
                </a:solidFill>
                <a:latin typeface="Candara" pitchFamily="34" charset="0"/>
              </a:rPr>
              <a:t>Tom</a:t>
            </a:r>
            <a:endParaRPr lang="pt-PT" sz="3200" dirty="0">
              <a:solidFill>
                <a:schemeClr val="bg1"/>
              </a:solidFill>
              <a:latin typeface="Candara" pitchFamily="34" charset="0"/>
            </a:endParaRPr>
          </a:p>
        </p:txBody>
      </p:sp>
      <p:cxnSp>
        <p:nvCxnSpPr>
          <p:cNvPr id="12" name="Conexão recta unidireccional 11"/>
          <p:cNvCxnSpPr/>
          <p:nvPr/>
        </p:nvCxnSpPr>
        <p:spPr>
          <a:xfrm flipH="1">
            <a:off x="2743200" y="3429000"/>
            <a:ext cx="4800600" cy="990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3" name="Conexão recta 52"/>
          <p:cNvCxnSpPr/>
          <p:nvPr/>
        </p:nvCxnSpPr>
        <p:spPr>
          <a:xfrm>
            <a:off x="8001000" y="3352800"/>
            <a:ext cx="9906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5" name="Conexão recta unidireccional 54"/>
          <p:cNvCxnSpPr/>
          <p:nvPr/>
        </p:nvCxnSpPr>
        <p:spPr>
          <a:xfrm flipH="1">
            <a:off x="4114800" y="3429000"/>
            <a:ext cx="4419600" cy="990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9" name="Conexão recta 58"/>
          <p:cNvCxnSpPr/>
          <p:nvPr/>
        </p:nvCxnSpPr>
        <p:spPr>
          <a:xfrm>
            <a:off x="3429000" y="3352800"/>
            <a:ext cx="8382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4" name="Rectângulo arredondado 63"/>
          <p:cNvSpPr/>
          <p:nvPr/>
        </p:nvSpPr>
        <p:spPr>
          <a:xfrm>
            <a:off x="5181600" y="4267200"/>
            <a:ext cx="1219200" cy="9144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dirty="0" err="1">
                <a:solidFill>
                  <a:schemeClr val="bg1"/>
                </a:solidFill>
                <a:latin typeface="Candara" pitchFamily="34" charset="0"/>
              </a:rPr>
              <a:t>what</a:t>
            </a:r>
            <a:endParaRPr lang="pt-PT" sz="3200" dirty="0">
              <a:solidFill>
                <a:schemeClr val="bg1"/>
              </a:solidFill>
              <a:latin typeface="Candara" pitchFamily="34" charset="0"/>
            </a:endParaRPr>
          </a:p>
        </p:txBody>
      </p:sp>
      <p:cxnSp>
        <p:nvCxnSpPr>
          <p:cNvPr id="63" name="Conexão recta unidireccional 62"/>
          <p:cNvCxnSpPr/>
          <p:nvPr/>
        </p:nvCxnSpPr>
        <p:spPr>
          <a:xfrm>
            <a:off x="3962400" y="3429000"/>
            <a:ext cx="1676400" cy="10668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0" name="Conexão recta 69"/>
          <p:cNvCxnSpPr/>
          <p:nvPr/>
        </p:nvCxnSpPr>
        <p:spPr>
          <a:xfrm>
            <a:off x="5029200" y="3352800"/>
            <a:ext cx="6096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2" name="Conexão recta unidireccional 81"/>
          <p:cNvCxnSpPr/>
          <p:nvPr/>
        </p:nvCxnSpPr>
        <p:spPr>
          <a:xfrm>
            <a:off x="5334000" y="3429000"/>
            <a:ext cx="1447800" cy="10668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6" name="Rectângulo arredondado 85"/>
          <p:cNvSpPr/>
          <p:nvPr/>
        </p:nvSpPr>
        <p:spPr>
          <a:xfrm>
            <a:off x="1676400" y="5410200"/>
            <a:ext cx="8686800" cy="1295400"/>
          </a:xfrm>
          <a:prstGeom prst="roundRect">
            <a:avLst/>
          </a:prstGeom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We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place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question-word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after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reporting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verb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.</a:t>
            </a:r>
            <a:endParaRPr lang="pt-PT" sz="3200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88" name="Rectângulo arredondado 87"/>
          <p:cNvSpPr/>
          <p:nvPr/>
        </p:nvSpPr>
        <p:spPr>
          <a:xfrm>
            <a:off x="1676400" y="5410200"/>
            <a:ext cx="8686800" cy="1295400"/>
          </a:xfrm>
          <a:prstGeom prst="roundRect">
            <a:avLst/>
          </a:prstGeom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We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now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place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b="1" dirty="0">
                <a:solidFill>
                  <a:schemeClr val="tx1"/>
                </a:solidFill>
                <a:latin typeface="Candara" pitchFamily="34" charset="0"/>
              </a:rPr>
              <a:t>SUBJECT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before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verb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(“are”)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because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word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order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is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same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as in </a:t>
            </a:r>
            <a:r>
              <a:rPr lang="pt-PT" sz="2800" b="1" dirty="0" err="1">
                <a:solidFill>
                  <a:schemeClr val="tx1"/>
                </a:solidFill>
                <a:latin typeface="Candara" pitchFamily="34" charset="0"/>
              </a:rPr>
              <a:t>statements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: </a:t>
            </a:r>
          </a:p>
          <a:p>
            <a:pPr algn="ctr">
              <a:defRPr/>
            </a:pP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(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subject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+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verb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).</a:t>
            </a:r>
            <a:endParaRPr lang="pt-PT" sz="3200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4267200" y="2819400"/>
            <a:ext cx="762000" cy="6858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1" name="Conexão recta 20"/>
          <p:cNvCxnSpPr/>
          <p:nvPr/>
        </p:nvCxnSpPr>
        <p:spPr>
          <a:xfrm>
            <a:off x="4343400" y="3352800"/>
            <a:ext cx="5334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Conexão recta 21"/>
          <p:cNvCxnSpPr/>
          <p:nvPr/>
        </p:nvCxnSpPr>
        <p:spPr>
          <a:xfrm>
            <a:off x="5791200" y="3352800"/>
            <a:ext cx="8382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Conexão recta unidireccional 24"/>
          <p:cNvCxnSpPr/>
          <p:nvPr/>
        </p:nvCxnSpPr>
        <p:spPr>
          <a:xfrm>
            <a:off x="6172200" y="3429000"/>
            <a:ext cx="1905000" cy="10668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Conexão recta unidireccional 25"/>
          <p:cNvCxnSpPr/>
          <p:nvPr/>
        </p:nvCxnSpPr>
        <p:spPr>
          <a:xfrm>
            <a:off x="4648200" y="3429000"/>
            <a:ext cx="3505200" cy="10668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9" name="Rectângulo arredondado 38"/>
          <p:cNvSpPr/>
          <p:nvPr/>
        </p:nvSpPr>
        <p:spPr>
          <a:xfrm>
            <a:off x="1676400" y="5410200"/>
            <a:ext cx="8686800" cy="1295400"/>
          </a:xfrm>
          <a:prstGeom prst="roundRect">
            <a:avLst/>
          </a:prstGeom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Now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we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place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b="1" dirty="0">
                <a:solidFill>
                  <a:schemeClr val="tx1"/>
                </a:solidFill>
                <a:latin typeface="Candara" pitchFamily="34" charset="0"/>
              </a:rPr>
              <a:t>VERB(S)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in a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past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tense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after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SUBJECT.</a:t>
            </a:r>
            <a:endParaRPr lang="pt-PT" sz="3200" dirty="0">
              <a:solidFill>
                <a:schemeClr val="tx1"/>
              </a:solidFill>
              <a:latin typeface="Candara" pitchFamily="34" charset="0"/>
            </a:endParaRPr>
          </a:p>
        </p:txBody>
      </p:sp>
      <p:cxnSp>
        <p:nvCxnSpPr>
          <p:cNvPr id="43" name="Conexão recta 42"/>
          <p:cNvCxnSpPr/>
          <p:nvPr/>
        </p:nvCxnSpPr>
        <p:spPr>
          <a:xfrm>
            <a:off x="6705600" y="3352800"/>
            <a:ext cx="2286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Conexão recta unidireccional 43"/>
          <p:cNvCxnSpPr/>
          <p:nvPr/>
        </p:nvCxnSpPr>
        <p:spPr>
          <a:xfrm>
            <a:off x="6858000" y="3429000"/>
            <a:ext cx="2667000" cy="10668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7" name="Rectângulo arredondado 56"/>
          <p:cNvSpPr/>
          <p:nvPr/>
        </p:nvSpPr>
        <p:spPr>
          <a:xfrm>
            <a:off x="1676400" y="5410200"/>
            <a:ext cx="8686800" cy="1295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DON’T FORGET!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Reported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questions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are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like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statements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,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so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we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DO NOT NEED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question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mark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(?). Also remove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inverted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commas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again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. </a:t>
            </a:r>
            <a:endParaRPr lang="pt-PT" sz="3200" dirty="0">
              <a:solidFill>
                <a:schemeClr val="tx1"/>
              </a:solidFill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"/>
                            </p:stCondLst>
                            <p:childTnLst>
                              <p:par>
                                <p:cTn id="1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500"/>
                            </p:stCondLst>
                            <p:childTnLst>
                              <p:par>
                                <p:cTn id="17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000"/>
                            </p:stCondLst>
                            <p:childTnLst>
                              <p:par>
                                <p:cTn id="18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2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000"/>
                            </p:stCondLst>
                            <p:childTnLst>
                              <p:par>
                                <p:cTn id="23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29" grpId="0" animBg="1"/>
      <p:bldP spid="83" grpId="0" animBg="1"/>
      <p:bldP spid="20" grpId="0" animBg="1"/>
      <p:bldP spid="7408" grpId="0"/>
      <p:bldP spid="5" grpId="0" animBg="1"/>
      <p:bldP spid="13" grpId="0" animBg="1"/>
      <p:bldP spid="64" grpId="0" animBg="1"/>
      <p:bldP spid="86" grpId="0" animBg="1"/>
      <p:bldP spid="86" grpId="1" animBg="1"/>
      <p:bldP spid="88" grpId="0" animBg="1"/>
      <p:bldP spid="88" grpId="1" animBg="1"/>
      <p:bldP spid="90" grpId="0" animBg="1"/>
      <p:bldP spid="90" grpId="1" animBg="1"/>
      <p:bldP spid="39" grpId="0" animBg="1"/>
      <p:bldP spid="39" grpId="1" animBg="1"/>
      <p:bldP spid="5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8" name="Text Box 240"/>
          <p:cNvSpPr txBox="1">
            <a:spLocks noChangeArrowheads="1"/>
          </p:cNvSpPr>
          <p:nvPr/>
        </p:nvSpPr>
        <p:spPr bwMode="auto">
          <a:xfrm>
            <a:off x="1828801" y="76200"/>
            <a:ext cx="8677275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  <a:latin typeface="Arial Rounded MT Bold" pitchFamily="34" charset="0"/>
              </a:rPr>
              <a:t>Let’s report yes/no questions now.</a:t>
            </a:r>
          </a:p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</a:rPr>
              <a:t>There is a small difference between these questions and </a:t>
            </a:r>
            <a:r>
              <a:rPr lang="en-US" sz="2800" b="1" dirty="0" err="1">
                <a:solidFill>
                  <a:schemeClr val="bg1"/>
                </a:solidFill>
                <a:latin typeface="Arial Rounded MT Bold" pitchFamily="34" charset="0"/>
              </a:rPr>
              <a:t>wh</a:t>
            </a:r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</a:rPr>
              <a:t>-questions.</a:t>
            </a:r>
          </a:p>
        </p:txBody>
      </p:sp>
      <p:sp>
        <p:nvSpPr>
          <p:cNvPr id="5" name="Rectângulo arredondado 4"/>
          <p:cNvSpPr/>
          <p:nvPr/>
        </p:nvSpPr>
        <p:spPr>
          <a:xfrm>
            <a:off x="1905000" y="2133600"/>
            <a:ext cx="8458200" cy="9144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“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Will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you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be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here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?” Tom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asked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.</a:t>
            </a:r>
          </a:p>
        </p:txBody>
      </p:sp>
      <p:sp>
        <p:nvSpPr>
          <p:cNvPr id="30" name="Rectângulo arredondado 29"/>
          <p:cNvSpPr/>
          <p:nvPr/>
        </p:nvSpPr>
        <p:spPr>
          <a:xfrm>
            <a:off x="1905000" y="3200400"/>
            <a:ext cx="8458200" cy="9144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Tom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asked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(me)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if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I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would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be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there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. </a:t>
            </a:r>
          </a:p>
        </p:txBody>
      </p:sp>
      <p:sp>
        <p:nvSpPr>
          <p:cNvPr id="31" name="Oval 30"/>
          <p:cNvSpPr/>
          <p:nvPr/>
        </p:nvSpPr>
        <p:spPr>
          <a:xfrm>
            <a:off x="5791200" y="3352800"/>
            <a:ext cx="457200" cy="6096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2" name="Rectângulo arredondado 31"/>
          <p:cNvSpPr/>
          <p:nvPr/>
        </p:nvSpPr>
        <p:spPr>
          <a:xfrm>
            <a:off x="1828800" y="4800600"/>
            <a:ext cx="8686800" cy="1371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3600" dirty="0" err="1">
                <a:solidFill>
                  <a:schemeClr val="tx1"/>
                </a:solidFill>
                <a:latin typeface="Candara" pitchFamily="34" charset="0"/>
              </a:rPr>
              <a:t>Instead</a:t>
            </a:r>
            <a:r>
              <a:rPr lang="pt-PT" sz="36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3600" dirty="0" err="1">
                <a:solidFill>
                  <a:schemeClr val="tx1"/>
                </a:solidFill>
                <a:latin typeface="Candara" pitchFamily="34" charset="0"/>
              </a:rPr>
              <a:t>of</a:t>
            </a:r>
            <a:r>
              <a:rPr lang="pt-PT" sz="3600" dirty="0">
                <a:solidFill>
                  <a:schemeClr val="tx1"/>
                </a:solidFill>
                <a:latin typeface="Candara" pitchFamily="34" charset="0"/>
              </a:rPr>
              <a:t> a </a:t>
            </a:r>
            <a:r>
              <a:rPr lang="pt-PT" sz="3600" dirty="0" err="1">
                <a:solidFill>
                  <a:schemeClr val="tx1"/>
                </a:solidFill>
                <a:latin typeface="Candara" pitchFamily="34" charset="0"/>
              </a:rPr>
              <a:t>question-word</a:t>
            </a:r>
            <a:r>
              <a:rPr lang="pt-PT" sz="36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3600" dirty="0" err="1">
                <a:solidFill>
                  <a:schemeClr val="tx1"/>
                </a:solidFill>
                <a:latin typeface="Candara" pitchFamily="34" charset="0"/>
              </a:rPr>
              <a:t>we</a:t>
            </a:r>
            <a:r>
              <a:rPr lang="pt-PT" sz="36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3600" dirty="0" err="1">
                <a:solidFill>
                  <a:schemeClr val="tx1"/>
                </a:solidFill>
                <a:latin typeface="Candara" pitchFamily="34" charset="0"/>
              </a:rPr>
              <a:t>now</a:t>
            </a:r>
            <a:r>
              <a:rPr lang="pt-PT" sz="3600" dirty="0">
                <a:solidFill>
                  <a:schemeClr val="tx1"/>
                </a:solidFill>
                <a:latin typeface="Candara" pitchFamily="34" charset="0"/>
              </a:rPr>
              <a:t> use </a:t>
            </a:r>
          </a:p>
          <a:p>
            <a:pPr algn="ctr">
              <a:defRPr/>
            </a:pPr>
            <a:r>
              <a:rPr lang="pt-PT" sz="3600" dirty="0">
                <a:solidFill>
                  <a:schemeClr val="tx1"/>
                </a:solidFill>
                <a:latin typeface="Candara" pitchFamily="34" charset="0"/>
              </a:rPr>
              <a:t>“</a:t>
            </a:r>
            <a:r>
              <a:rPr lang="pt-PT" sz="3600" b="1" dirty="0" err="1">
                <a:solidFill>
                  <a:schemeClr val="tx1"/>
                </a:solidFill>
                <a:latin typeface="Candara" pitchFamily="34" charset="0"/>
              </a:rPr>
              <a:t>if</a:t>
            </a:r>
            <a:r>
              <a:rPr lang="pt-PT" sz="3600" dirty="0">
                <a:solidFill>
                  <a:schemeClr val="tx1"/>
                </a:solidFill>
                <a:latin typeface="Candara" pitchFamily="34" charset="0"/>
              </a:rPr>
              <a:t>”</a:t>
            </a:r>
            <a:r>
              <a:rPr lang="pt-PT" sz="3600" b="1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3600" dirty="0">
                <a:solidFill>
                  <a:schemeClr val="tx1"/>
                </a:solidFill>
                <a:latin typeface="Candara" pitchFamily="34" charset="0"/>
              </a:rPr>
              <a:t>(</a:t>
            </a:r>
            <a:r>
              <a:rPr lang="pt-PT" sz="3600" dirty="0" err="1">
                <a:solidFill>
                  <a:schemeClr val="tx1"/>
                </a:solidFill>
                <a:latin typeface="Candara" pitchFamily="34" charset="0"/>
              </a:rPr>
              <a:t>or</a:t>
            </a:r>
            <a:r>
              <a:rPr lang="pt-PT" sz="3600" dirty="0">
                <a:solidFill>
                  <a:schemeClr val="tx1"/>
                </a:solidFill>
                <a:latin typeface="Candara" pitchFamily="34" charset="0"/>
              </a:rPr>
              <a:t> “</a:t>
            </a:r>
            <a:r>
              <a:rPr lang="pt-PT" sz="3600" b="1" dirty="0" err="1">
                <a:solidFill>
                  <a:schemeClr val="tx1"/>
                </a:solidFill>
                <a:latin typeface="Candara" pitchFamily="34" charset="0"/>
              </a:rPr>
              <a:t>whether</a:t>
            </a:r>
            <a:r>
              <a:rPr lang="pt-PT" sz="3600" dirty="0">
                <a:solidFill>
                  <a:schemeClr val="tx1"/>
                </a:solidFill>
                <a:latin typeface="Candara" pitchFamily="34" charset="0"/>
              </a:rPr>
              <a:t>”)</a:t>
            </a:r>
            <a:endParaRPr lang="pt-PT" sz="4000" dirty="0">
              <a:solidFill>
                <a:schemeClr val="tx1"/>
              </a:solidFill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08" grpId="0"/>
      <p:bldP spid="5" grpId="0" animBg="1"/>
      <p:bldP spid="30" grpId="0" animBg="1"/>
      <p:bldP spid="31" grpId="0" animBg="1"/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8" name="Text Box 240"/>
          <p:cNvSpPr txBox="1">
            <a:spLocks noChangeArrowheads="1"/>
          </p:cNvSpPr>
          <p:nvPr/>
        </p:nvSpPr>
        <p:spPr bwMode="auto">
          <a:xfrm>
            <a:off x="1828801" y="76200"/>
            <a:ext cx="8677275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  <a:latin typeface="Arial Rounded MT Bold" pitchFamily="34" charset="0"/>
              </a:rPr>
              <a:t>Reporting questions with “do”</a:t>
            </a:r>
          </a:p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</a:rPr>
              <a:t>Let’s see what happens if the question has the auxiliary verb “do” in the present.</a:t>
            </a:r>
          </a:p>
        </p:txBody>
      </p:sp>
      <p:sp>
        <p:nvSpPr>
          <p:cNvPr id="5" name="Rectângulo arredondado 4"/>
          <p:cNvSpPr/>
          <p:nvPr/>
        </p:nvSpPr>
        <p:spPr>
          <a:xfrm>
            <a:off x="1905000" y="1905000"/>
            <a:ext cx="8458200" cy="9144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“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Where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do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they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come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from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?” Tom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asked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.</a:t>
            </a:r>
          </a:p>
        </p:txBody>
      </p:sp>
      <p:sp>
        <p:nvSpPr>
          <p:cNvPr id="30" name="Rectângulo arredondado 29"/>
          <p:cNvSpPr/>
          <p:nvPr/>
        </p:nvSpPr>
        <p:spPr>
          <a:xfrm>
            <a:off x="1905000" y="2971800"/>
            <a:ext cx="8458200" cy="9144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Tom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asked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(me)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where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they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pt-PT" sz="3200" b="1" dirty="0">
                <a:solidFill>
                  <a:schemeClr val="bg1"/>
                </a:solidFill>
                <a:latin typeface="Candara" pitchFamily="34" charset="0"/>
              </a:rPr>
              <a:t>came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from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.</a:t>
            </a:r>
          </a:p>
        </p:txBody>
      </p:sp>
      <p:sp>
        <p:nvSpPr>
          <p:cNvPr id="31" name="Oval 30"/>
          <p:cNvSpPr/>
          <p:nvPr/>
        </p:nvSpPr>
        <p:spPr>
          <a:xfrm>
            <a:off x="7467600" y="3048000"/>
            <a:ext cx="1143000" cy="7620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xão recta 7"/>
          <p:cNvCxnSpPr/>
          <p:nvPr/>
        </p:nvCxnSpPr>
        <p:spPr>
          <a:xfrm flipH="1">
            <a:off x="3962400" y="2057400"/>
            <a:ext cx="457200" cy="6096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>
            <a:off x="4038600" y="2057400"/>
            <a:ext cx="457200" cy="6096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Rectângulo arredondado 9"/>
          <p:cNvSpPr/>
          <p:nvPr/>
        </p:nvSpPr>
        <p:spPr>
          <a:xfrm>
            <a:off x="1905000" y="4114800"/>
            <a:ext cx="8534400" cy="2438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Reported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questions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are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like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positive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statements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,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so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we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DO NOT NEED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auxiliary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verb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“do”.</a:t>
            </a:r>
          </a:p>
          <a:p>
            <a:pPr algn="ctr">
              <a:defRPr/>
            </a:pPr>
            <a:endParaRPr lang="pt-PT" sz="2800" dirty="0">
              <a:solidFill>
                <a:schemeClr val="tx1"/>
              </a:solidFill>
              <a:latin typeface="Candara" pitchFamily="34" charset="0"/>
            </a:endParaRPr>
          </a:p>
          <a:p>
            <a:pPr algn="ctr">
              <a:defRPr/>
            </a:pP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In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this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case “do”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is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present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so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we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change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main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verb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(“come”) 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into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Past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Simple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.</a:t>
            </a:r>
            <a:endParaRPr lang="pt-PT" sz="3200" dirty="0">
              <a:solidFill>
                <a:schemeClr val="tx1"/>
              </a:solidFill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08" grpId="0"/>
      <p:bldP spid="5" grpId="0" animBg="1"/>
      <p:bldP spid="30" grpId="0" animBg="1"/>
      <p:bldP spid="31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8" name="Text Box 240"/>
          <p:cNvSpPr txBox="1">
            <a:spLocks noChangeArrowheads="1"/>
          </p:cNvSpPr>
          <p:nvPr/>
        </p:nvSpPr>
        <p:spPr bwMode="auto">
          <a:xfrm>
            <a:off x="1828801" y="76200"/>
            <a:ext cx="8677275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  <a:latin typeface="Arial Rounded MT Bold" pitchFamily="34" charset="0"/>
              </a:rPr>
              <a:t>Reporting questions with “do”</a:t>
            </a:r>
          </a:p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</a:rPr>
              <a:t>Let’s see what happens if the question has the auxiliary verb “do” in the past.</a:t>
            </a:r>
          </a:p>
        </p:txBody>
      </p:sp>
      <p:sp>
        <p:nvSpPr>
          <p:cNvPr id="5" name="Rectângulo arredondado 4"/>
          <p:cNvSpPr/>
          <p:nvPr/>
        </p:nvSpPr>
        <p:spPr>
          <a:xfrm>
            <a:off x="1905000" y="1905000"/>
            <a:ext cx="8458200" cy="9144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“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Did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you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see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Jane?” Tom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asked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.</a:t>
            </a:r>
          </a:p>
        </p:txBody>
      </p:sp>
      <p:sp>
        <p:nvSpPr>
          <p:cNvPr id="30" name="Rectângulo arredondado 29"/>
          <p:cNvSpPr/>
          <p:nvPr/>
        </p:nvSpPr>
        <p:spPr>
          <a:xfrm>
            <a:off x="1905000" y="2971800"/>
            <a:ext cx="8458200" cy="9144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Tom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asked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(me)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if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I </a:t>
            </a:r>
            <a:r>
              <a:rPr lang="pt-PT" sz="3200" b="1" dirty="0" err="1">
                <a:solidFill>
                  <a:schemeClr val="bg1"/>
                </a:solidFill>
                <a:latin typeface="Candara" pitchFamily="34" charset="0"/>
              </a:rPr>
              <a:t>had</a:t>
            </a:r>
            <a:r>
              <a:rPr lang="pt-PT" sz="3200" b="1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pt-PT" sz="3200" b="1" dirty="0" err="1">
                <a:solidFill>
                  <a:schemeClr val="bg1"/>
                </a:solidFill>
                <a:latin typeface="Candara" pitchFamily="34" charset="0"/>
              </a:rPr>
              <a:t>seen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Jane.</a:t>
            </a:r>
          </a:p>
        </p:txBody>
      </p:sp>
      <p:sp>
        <p:nvSpPr>
          <p:cNvPr id="31" name="Oval 30"/>
          <p:cNvSpPr/>
          <p:nvPr/>
        </p:nvSpPr>
        <p:spPr>
          <a:xfrm>
            <a:off x="6477000" y="3048000"/>
            <a:ext cx="1600200" cy="7620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xão recta 7"/>
          <p:cNvCxnSpPr/>
          <p:nvPr/>
        </p:nvCxnSpPr>
        <p:spPr>
          <a:xfrm flipH="1">
            <a:off x="3657600" y="2057400"/>
            <a:ext cx="457200" cy="6096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>
            <a:off x="3733800" y="2057400"/>
            <a:ext cx="457200" cy="6096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Rectângulo arredondado 9"/>
          <p:cNvSpPr/>
          <p:nvPr/>
        </p:nvSpPr>
        <p:spPr>
          <a:xfrm>
            <a:off x="1905000" y="4114800"/>
            <a:ext cx="8534400" cy="2438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Again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we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DO NOT NEED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auxiliary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verb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“do”.</a:t>
            </a:r>
          </a:p>
          <a:p>
            <a:pPr algn="ctr">
              <a:defRPr/>
            </a:pPr>
            <a:endParaRPr lang="pt-PT" sz="2800" dirty="0">
              <a:solidFill>
                <a:schemeClr val="tx1"/>
              </a:solidFill>
              <a:latin typeface="Candara" pitchFamily="34" charset="0"/>
            </a:endParaRPr>
          </a:p>
          <a:p>
            <a:pPr algn="ctr">
              <a:defRPr/>
            </a:pP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In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this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case “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did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”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is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past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so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we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change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main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verb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(“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see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”) 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into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the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Past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dirty="0" err="1">
                <a:solidFill>
                  <a:schemeClr val="tx1"/>
                </a:solidFill>
                <a:latin typeface="Candara" pitchFamily="34" charset="0"/>
              </a:rPr>
              <a:t>Perfect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: </a:t>
            </a:r>
            <a:r>
              <a:rPr lang="pt-PT" sz="2800" b="1" dirty="0" err="1">
                <a:solidFill>
                  <a:schemeClr val="tx1"/>
                </a:solidFill>
                <a:latin typeface="Candara" pitchFamily="34" charset="0"/>
              </a:rPr>
              <a:t>had</a:t>
            </a:r>
            <a:r>
              <a:rPr lang="pt-PT" sz="2800" b="1" dirty="0">
                <a:solidFill>
                  <a:schemeClr val="tx1"/>
                </a:solidFill>
                <a:latin typeface="Candara" pitchFamily="34" charset="0"/>
              </a:rPr>
              <a:t> + </a:t>
            </a:r>
            <a:r>
              <a:rPr lang="pt-PT" sz="2800" b="1" dirty="0" err="1">
                <a:solidFill>
                  <a:schemeClr val="tx1"/>
                </a:solidFill>
                <a:latin typeface="Candara" pitchFamily="34" charset="0"/>
              </a:rPr>
              <a:t>past</a:t>
            </a:r>
            <a:r>
              <a:rPr lang="pt-PT" sz="2800" b="1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b="1" dirty="0" err="1">
                <a:solidFill>
                  <a:schemeClr val="tx1"/>
                </a:solidFill>
                <a:latin typeface="Candara" pitchFamily="34" charset="0"/>
              </a:rPr>
              <a:t>participle</a:t>
            </a:r>
            <a:r>
              <a:rPr lang="pt-PT" sz="2800" dirty="0">
                <a:solidFill>
                  <a:schemeClr val="tx1"/>
                </a:solidFill>
                <a:latin typeface="Candara" pitchFamily="34" charset="0"/>
              </a:rPr>
              <a:t>.</a:t>
            </a:r>
            <a:endParaRPr lang="pt-PT" sz="3200" dirty="0">
              <a:solidFill>
                <a:schemeClr val="tx1"/>
              </a:solidFill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08" grpId="0"/>
      <p:bldP spid="5" grpId="0" animBg="1"/>
      <p:bldP spid="30" grpId="0" animBg="1"/>
      <p:bldP spid="31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8" name="Text Box 240"/>
          <p:cNvSpPr txBox="1">
            <a:spLocks noChangeArrowheads="1"/>
          </p:cNvSpPr>
          <p:nvPr/>
        </p:nvSpPr>
        <p:spPr bwMode="auto">
          <a:xfrm>
            <a:off x="1828801" y="282714"/>
            <a:ext cx="8677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  <a:latin typeface="Arial Rounded MT Bold" pitchFamily="34" charset="0"/>
              </a:rPr>
              <a:t>WORD ORDER </a:t>
            </a:r>
            <a:r>
              <a:rPr lang="en-US" sz="3600" b="1" dirty="0">
                <a:solidFill>
                  <a:schemeClr val="bg1"/>
                </a:solidFill>
                <a:latin typeface="Arial Rounded MT Bold" pitchFamily="34" charset="0"/>
              </a:rPr>
              <a:t>in reported questions</a:t>
            </a:r>
            <a:endParaRPr lang="en-US" sz="4000" b="1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5" name="Rectângulo arredondado 4"/>
          <p:cNvSpPr/>
          <p:nvPr/>
        </p:nvSpPr>
        <p:spPr>
          <a:xfrm>
            <a:off x="1905000" y="1371600"/>
            <a:ext cx="8458200" cy="9144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“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How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fast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can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you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run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?” Tom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asked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.</a:t>
            </a:r>
          </a:p>
        </p:txBody>
      </p:sp>
      <p:sp>
        <p:nvSpPr>
          <p:cNvPr id="30" name="Rectângulo arredondado 29"/>
          <p:cNvSpPr/>
          <p:nvPr/>
        </p:nvSpPr>
        <p:spPr>
          <a:xfrm>
            <a:off x="1905000" y="2362200"/>
            <a:ext cx="8458200" cy="9144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Tom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asked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(me)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how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fast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I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could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pt-PT" sz="3200" dirty="0" err="1">
                <a:solidFill>
                  <a:schemeClr val="bg1"/>
                </a:solidFill>
                <a:latin typeface="Candara" pitchFamily="34" charset="0"/>
              </a:rPr>
              <a:t>run</a:t>
            </a:r>
            <a:r>
              <a:rPr lang="pt-PT" sz="3200" dirty="0">
                <a:solidFill>
                  <a:schemeClr val="bg1"/>
                </a:solidFill>
                <a:latin typeface="Candara" pitchFamily="34" charset="0"/>
              </a:rPr>
              <a:t>. </a:t>
            </a:r>
          </a:p>
        </p:txBody>
      </p:sp>
      <p:sp>
        <p:nvSpPr>
          <p:cNvPr id="33" name="Rectângulo arredondado 32"/>
          <p:cNvSpPr/>
          <p:nvPr/>
        </p:nvSpPr>
        <p:spPr>
          <a:xfrm>
            <a:off x="1600200" y="4572000"/>
            <a:ext cx="8991600" cy="1752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b="1" dirty="0">
                <a:solidFill>
                  <a:schemeClr val="tx1"/>
                </a:solidFill>
                <a:latin typeface="Candara" pitchFamily="34" charset="0"/>
              </a:rPr>
              <a:t>Speaker + </a:t>
            </a:r>
            <a:r>
              <a:rPr lang="pt-PT" sz="2800" b="1" dirty="0" err="1">
                <a:solidFill>
                  <a:schemeClr val="tx1"/>
                </a:solidFill>
                <a:latin typeface="Candara" pitchFamily="34" charset="0"/>
              </a:rPr>
              <a:t>reporting</a:t>
            </a:r>
            <a:r>
              <a:rPr lang="pt-PT" sz="2800" b="1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b="1" dirty="0" err="1">
                <a:solidFill>
                  <a:schemeClr val="tx1"/>
                </a:solidFill>
                <a:latin typeface="Candara" pitchFamily="34" charset="0"/>
              </a:rPr>
              <a:t>verb</a:t>
            </a:r>
            <a:r>
              <a:rPr lang="pt-PT" sz="2800" b="1" dirty="0">
                <a:solidFill>
                  <a:schemeClr val="tx1"/>
                </a:solidFill>
                <a:latin typeface="Candara" pitchFamily="34" charset="0"/>
              </a:rPr>
              <a:t> + </a:t>
            </a:r>
            <a:r>
              <a:rPr lang="pt-PT" sz="2800" b="1" dirty="0" err="1">
                <a:solidFill>
                  <a:schemeClr val="tx1"/>
                </a:solidFill>
                <a:latin typeface="Candara" pitchFamily="34" charset="0"/>
              </a:rPr>
              <a:t>question</a:t>
            </a:r>
            <a:r>
              <a:rPr lang="pt-PT" sz="2800" b="1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t-PT" sz="2800" b="1" dirty="0" err="1">
                <a:solidFill>
                  <a:schemeClr val="tx1"/>
                </a:solidFill>
                <a:latin typeface="Candara" pitchFamily="34" charset="0"/>
              </a:rPr>
              <a:t>word</a:t>
            </a:r>
            <a:r>
              <a:rPr lang="pt-PT" sz="2800" b="1" dirty="0">
                <a:solidFill>
                  <a:schemeClr val="tx1"/>
                </a:solidFill>
                <a:latin typeface="Candara" pitchFamily="34" charset="0"/>
              </a:rPr>
              <a:t> + S + </a:t>
            </a:r>
            <a:r>
              <a:rPr lang="pt-PT" sz="2800" b="1" dirty="0" err="1">
                <a:solidFill>
                  <a:schemeClr val="tx1"/>
                </a:solidFill>
                <a:latin typeface="Candara" pitchFamily="34" charset="0"/>
              </a:rPr>
              <a:t>verb</a:t>
            </a:r>
            <a:r>
              <a:rPr lang="pt-PT" sz="2800" b="1" dirty="0">
                <a:solidFill>
                  <a:schemeClr val="tx1"/>
                </a:solidFill>
                <a:latin typeface="Candara" pitchFamily="34" charset="0"/>
              </a:rPr>
              <a:t>(s)</a:t>
            </a:r>
          </a:p>
          <a:p>
            <a:pPr>
              <a:defRPr/>
            </a:pPr>
            <a:r>
              <a:rPr lang="pt-PT" sz="3200" b="1" dirty="0">
                <a:solidFill>
                  <a:schemeClr val="tx1"/>
                </a:solidFill>
                <a:latin typeface="Candara" pitchFamily="34" charset="0"/>
              </a:rPr>
              <a:t>                         (</a:t>
            </a:r>
            <a:r>
              <a:rPr lang="pt-PT" sz="3200" b="1" dirty="0" err="1">
                <a:solidFill>
                  <a:schemeClr val="tx1"/>
                </a:solidFill>
                <a:latin typeface="Candara" pitchFamily="34" charset="0"/>
              </a:rPr>
              <a:t>past</a:t>
            </a:r>
            <a:r>
              <a:rPr lang="pt-PT" sz="3200" b="1" dirty="0">
                <a:solidFill>
                  <a:schemeClr val="tx1"/>
                </a:solidFill>
                <a:latin typeface="Candara" pitchFamily="34" charset="0"/>
              </a:rPr>
              <a:t>)                   (</a:t>
            </a:r>
            <a:r>
              <a:rPr lang="pt-PT" sz="3200" b="1" dirty="0" err="1">
                <a:solidFill>
                  <a:schemeClr val="tx1"/>
                </a:solidFill>
                <a:latin typeface="Candara" pitchFamily="34" charset="0"/>
              </a:rPr>
              <a:t>or</a:t>
            </a:r>
            <a:r>
              <a:rPr lang="pt-PT" sz="3200" b="1" dirty="0">
                <a:solidFill>
                  <a:schemeClr val="tx1"/>
                </a:solidFill>
                <a:latin typeface="Candara" pitchFamily="34" charset="0"/>
              </a:rPr>
              <a:t> “</a:t>
            </a:r>
            <a:r>
              <a:rPr lang="pt-PT" sz="3200" b="1" dirty="0" err="1">
                <a:solidFill>
                  <a:schemeClr val="tx1"/>
                </a:solidFill>
                <a:latin typeface="Candara" pitchFamily="34" charset="0"/>
              </a:rPr>
              <a:t>if</a:t>
            </a:r>
            <a:r>
              <a:rPr lang="pt-PT" sz="3200" b="1" dirty="0">
                <a:solidFill>
                  <a:schemeClr val="tx1"/>
                </a:solidFill>
                <a:latin typeface="Candara" pitchFamily="34" charset="0"/>
              </a:rPr>
              <a:t>)             (</a:t>
            </a:r>
            <a:r>
              <a:rPr lang="pt-PT" sz="3200" b="1" dirty="0" err="1">
                <a:solidFill>
                  <a:schemeClr val="tx1"/>
                </a:solidFill>
                <a:latin typeface="Candara" pitchFamily="34" charset="0"/>
              </a:rPr>
              <a:t>past</a:t>
            </a:r>
            <a:r>
              <a:rPr lang="pt-PT" sz="3200" b="1" dirty="0">
                <a:solidFill>
                  <a:schemeClr val="tx1"/>
                </a:solidFill>
                <a:latin typeface="Candara" pitchFamily="34" charset="0"/>
              </a:rPr>
              <a:t>)</a:t>
            </a:r>
          </a:p>
        </p:txBody>
      </p:sp>
      <p:cxnSp>
        <p:nvCxnSpPr>
          <p:cNvPr id="9" name="Conexão recta 8"/>
          <p:cNvCxnSpPr/>
          <p:nvPr/>
        </p:nvCxnSpPr>
        <p:spPr>
          <a:xfrm>
            <a:off x="2971800" y="3048000"/>
            <a:ext cx="7620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Conexão recta unidireccional 12"/>
          <p:cNvCxnSpPr/>
          <p:nvPr/>
        </p:nvCxnSpPr>
        <p:spPr>
          <a:xfrm flipH="1">
            <a:off x="2514600" y="3124200"/>
            <a:ext cx="838200" cy="182880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Conexão recta 13"/>
          <p:cNvCxnSpPr/>
          <p:nvPr/>
        </p:nvCxnSpPr>
        <p:spPr>
          <a:xfrm>
            <a:off x="3810000" y="3048000"/>
            <a:ext cx="18288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Conexão recta unidireccional 15"/>
          <p:cNvCxnSpPr/>
          <p:nvPr/>
        </p:nvCxnSpPr>
        <p:spPr>
          <a:xfrm flipH="1">
            <a:off x="4343400" y="3200400"/>
            <a:ext cx="76200" cy="167640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Conexão recta 17"/>
          <p:cNvCxnSpPr/>
          <p:nvPr/>
        </p:nvCxnSpPr>
        <p:spPr>
          <a:xfrm>
            <a:off x="5715000" y="3048000"/>
            <a:ext cx="16002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Conexão recta 19"/>
          <p:cNvCxnSpPr/>
          <p:nvPr/>
        </p:nvCxnSpPr>
        <p:spPr>
          <a:xfrm>
            <a:off x="7391400" y="3048000"/>
            <a:ext cx="2286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Conexão recta 21"/>
          <p:cNvCxnSpPr/>
          <p:nvPr/>
        </p:nvCxnSpPr>
        <p:spPr>
          <a:xfrm>
            <a:off x="7696200" y="3048000"/>
            <a:ext cx="16002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Conexão recta unidireccional 22"/>
          <p:cNvCxnSpPr/>
          <p:nvPr/>
        </p:nvCxnSpPr>
        <p:spPr>
          <a:xfrm>
            <a:off x="6553200" y="3200400"/>
            <a:ext cx="685800" cy="175260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Conexão recta unidireccional 24"/>
          <p:cNvCxnSpPr/>
          <p:nvPr/>
        </p:nvCxnSpPr>
        <p:spPr>
          <a:xfrm>
            <a:off x="7543800" y="3124200"/>
            <a:ext cx="1066800" cy="182880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Conexão recta unidireccional 26"/>
          <p:cNvCxnSpPr/>
          <p:nvPr/>
        </p:nvCxnSpPr>
        <p:spPr>
          <a:xfrm>
            <a:off x="8458200" y="3124200"/>
            <a:ext cx="1066800" cy="182880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08" grpId="0"/>
      <p:bldP spid="5" grpId="0" animBg="1"/>
      <p:bldP spid="30" grpId="0" animBg="1"/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812801" y="2174241"/>
            <a:ext cx="5164199" cy="247443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2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2CC5540-88DF-4A9E-81EE-669110F3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882021" y="2735973"/>
            <a:ext cx="4324849" cy="1350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71C71-D0E2-4614-8FEF-8B704EC16BBC}"/>
              </a:ext>
            </a:extLst>
          </p:cNvPr>
          <p:cNvSpPr txBox="1"/>
          <p:nvPr/>
        </p:nvSpPr>
        <p:spPr>
          <a:xfrm>
            <a:off x="8219440" y="3119068"/>
            <a:ext cx="3088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GRAMMAR</a:t>
            </a: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5A31222E-4D40-4E71-86A5-DA87115E3C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0662" t="37395" r="-16918" b="5565"/>
          <a:stretch/>
        </p:blipFill>
        <p:spPr>
          <a:xfrm>
            <a:off x="7125651" y="2980530"/>
            <a:ext cx="1093789" cy="723312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6408DC38-B82B-4542-8AE0-C6966B8271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3367685">
            <a:off x="4071817" y="2155172"/>
            <a:ext cx="2528997" cy="795484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31D914D9-FF16-4A26-A948-F977270408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172744" y="5067793"/>
            <a:ext cx="6299521" cy="53614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3399FF"/>
                </a:solidFill>
                <a:latin typeface="Comic Sans MS" pitchFamily="66" charset="0"/>
              </a:rPr>
              <a:t>Reported Question: He asked if I was tired.</a:t>
            </a:r>
            <a:endParaRPr lang="el-GR" sz="2000" b="1" dirty="0">
              <a:solidFill>
                <a:srgbClr val="3399FF"/>
              </a:solidFill>
              <a:latin typeface="Gretoon Highlight" pitchFamily="2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3954" y="595515"/>
            <a:ext cx="4142654" cy="758633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174256" y="1629023"/>
            <a:ext cx="6226000" cy="54702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Comic Sans MS" pitchFamily="66" charset="0"/>
              </a:rPr>
              <a:t>Direct Question : “Are you tired?”</a:t>
            </a:r>
            <a:endParaRPr lang="el-GR" sz="20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159820" y="2308290"/>
            <a:ext cx="504056" cy="39166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el-GR" dirty="0"/>
          </a:p>
        </p:txBody>
      </p:sp>
      <p:sp>
        <p:nvSpPr>
          <p:cNvPr id="7" name="Rounded Rectangle 6"/>
          <p:cNvSpPr/>
          <p:nvPr/>
        </p:nvSpPr>
        <p:spPr>
          <a:xfrm>
            <a:off x="2159820" y="3306208"/>
            <a:ext cx="6240436" cy="597798"/>
          </a:xfrm>
          <a:prstGeom prst="roundRect">
            <a:avLst/>
          </a:prstGeom>
          <a:solidFill>
            <a:srgbClr val="E7FFA3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Comic Sans MS" pitchFamily="66" charset="0"/>
              </a:rPr>
              <a:t>Indirect Question: I wonder if you are tired.</a:t>
            </a:r>
            <a:endParaRPr lang="el-GR" sz="20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174256" y="4005064"/>
            <a:ext cx="551804" cy="36004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l-GR" dirty="0"/>
          </a:p>
        </p:txBody>
      </p:sp>
      <p:sp>
        <p:nvSpPr>
          <p:cNvPr id="9" name="Oval 8"/>
          <p:cNvSpPr/>
          <p:nvPr/>
        </p:nvSpPr>
        <p:spPr>
          <a:xfrm>
            <a:off x="8688288" y="593050"/>
            <a:ext cx="720080" cy="72008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el-GR" dirty="0"/>
          </a:p>
        </p:txBody>
      </p:sp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977" y="889674"/>
            <a:ext cx="478691" cy="4234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566" y="1703262"/>
            <a:ext cx="478691" cy="4295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566" y="3390310"/>
            <a:ext cx="478691" cy="429594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505" y="1435144"/>
            <a:ext cx="1149451" cy="873667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211" y="4858711"/>
            <a:ext cx="764591" cy="775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609" y="2926354"/>
            <a:ext cx="969029" cy="759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383" y="5517233"/>
            <a:ext cx="1224136" cy="91075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63876" y="2348880"/>
            <a:ext cx="3541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omic Sans MS" pitchFamily="66" charset="0"/>
              </a:rPr>
              <a:t>Turn to Indirect Question</a:t>
            </a:r>
            <a:endParaRPr lang="el-GR" sz="2000" b="1" dirty="0">
              <a:effectLst>
                <a:glow rad="101600">
                  <a:schemeClr val="bg1">
                    <a:alpha val="80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7494" y="2716728"/>
            <a:ext cx="466543" cy="48558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7494" y="4429574"/>
            <a:ext cx="466543" cy="48558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7" t="16004" r="17841" b="31918"/>
          <a:stretch/>
        </p:blipFill>
        <p:spPr>
          <a:xfrm>
            <a:off x="6335327" y="2217653"/>
            <a:ext cx="1055305" cy="57294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716602" y="4005064"/>
            <a:ext cx="4387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omic Sans MS" pitchFamily="66" charset="0"/>
              </a:rPr>
              <a:t>Turn into Reported Speech.</a:t>
            </a:r>
            <a:endParaRPr lang="el-GR" sz="2000" b="1" dirty="0">
              <a:effectLst>
                <a:glow rad="101600">
                  <a:schemeClr val="bg1">
                    <a:alpha val="80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25" name="Picture 2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326" y="3904007"/>
            <a:ext cx="527652" cy="53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67873"/>
      </p:ext>
    </p:extLst>
  </p:cSld>
  <p:clrMapOvr>
    <a:masterClrMapping/>
  </p:clrMapOvr>
  <p:transition spd="slow" advClick="0">
    <p:cover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17" grpId="0"/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95600" y="6165305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19050"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75000"/>
                  </a:srgbClr>
                </a:solidFill>
                <a:latin typeface="PF BeauSans Pro Thin" pitchFamily="2" charset="0"/>
              </a:rPr>
              <a:t>DIRECT QUESTIONS</a:t>
            </a:r>
            <a:endParaRPr lang="el-GR" sz="3600" dirty="0">
              <a:ln w="19050"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75000"/>
                </a:srgbClr>
              </a:solidFill>
              <a:latin typeface="PF BeauSans Pro Thi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5520" y="1319162"/>
            <a:ext cx="1440160" cy="646331"/>
          </a:xfrm>
          <a:prstGeom prst="rect">
            <a:avLst/>
          </a:prstGeom>
          <a:solidFill>
            <a:schemeClr val="bg2">
              <a:lumMod val="25000"/>
            </a:schemeClr>
          </a:solidFill>
          <a:scene3d>
            <a:camera prst="orthographicFront">
              <a:rot lat="813975" lon="553847" rev="20612354"/>
            </a:camera>
            <a:lightRig rig="threePt" dir="t"/>
          </a:scene3d>
          <a:sp3d extrusionH="76200" contourW="12700" prstMaterial="matte">
            <a:bevelT w="133350" h="107950" prst="riblet"/>
            <a:bevelB w="19050"/>
            <a:extrusionClr>
              <a:schemeClr val="accent1">
                <a:lumMod val="40000"/>
                <a:lumOff val="60000"/>
              </a:schemeClr>
            </a:extrusionClr>
            <a:contourClr>
              <a:schemeClr val="tx2">
                <a:lumMod val="50000"/>
              </a:schemeClr>
            </a:contourClr>
          </a:sp3d>
        </p:spPr>
        <p:txBody>
          <a:bodyPr wrap="square" rtlCol="0">
            <a:spAutoFit/>
          </a:bodyPr>
          <a:lstStyle/>
          <a:p>
            <a:pPr marL="36000" algn="ctr"/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PF BeauSans Pro Thin" pitchFamily="2" charset="0"/>
              </a:rPr>
              <a:t>Question  Word</a:t>
            </a:r>
            <a:endParaRPr lang="el-GR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PF BeauSans Pro Thi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00021" y="1342510"/>
            <a:ext cx="1728192" cy="646331"/>
          </a:xfrm>
          <a:prstGeom prst="rect">
            <a:avLst/>
          </a:prstGeom>
          <a:solidFill>
            <a:srgbClr val="00B050"/>
          </a:solidFill>
          <a:scene3d>
            <a:camera prst="orthographicFront">
              <a:rot lat="0" lon="21594000" rev="0"/>
            </a:camera>
            <a:lightRig rig="threePt" dir="t"/>
          </a:scene3d>
          <a:sp3d extrusionH="76200" contourW="12700" prstMaterial="matte">
            <a:bevelT w="139700" h="95250" prst="riblet"/>
            <a:bevelB w="19050"/>
            <a:extrusionClr>
              <a:schemeClr val="accent1">
                <a:lumMod val="40000"/>
                <a:lumOff val="60000"/>
              </a:schemeClr>
            </a:extrusionClr>
            <a:contourClr>
              <a:schemeClr val="tx2">
                <a:lumMod val="50000"/>
              </a:schemeClr>
            </a:contourClr>
          </a:sp3d>
        </p:spPr>
        <p:txBody>
          <a:bodyPr wrap="square" rtlCol="0">
            <a:spAutoFit/>
          </a:bodyPr>
          <a:lstStyle/>
          <a:p>
            <a:pPr marL="36000" algn="ctr"/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PF BeauSans Pro Thin" pitchFamily="2" charset="0"/>
              </a:rPr>
              <a:t>Auxiliary Verb or Modal</a:t>
            </a:r>
            <a:endParaRPr lang="el-GR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PF BeauSans Pro Thi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35960" y="1341906"/>
            <a:ext cx="1728000" cy="646331"/>
          </a:xfrm>
          <a:prstGeom prst="rect">
            <a:avLst/>
          </a:prstGeom>
          <a:solidFill>
            <a:srgbClr val="0099CC"/>
          </a:solidFill>
          <a:scene3d>
            <a:camera prst="orthographicFront">
              <a:rot lat="0" lon="21594000" rev="0"/>
            </a:camera>
            <a:lightRig rig="threePt" dir="t"/>
          </a:scene3d>
          <a:sp3d extrusionH="76200" contourW="12700" prstMaterial="matte">
            <a:bevelT w="139700" h="95250" prst="riblet"/>
            <a:bevelB w="19050"/>
            <a:extrusionClr>
              <a:schemeClr val="accent1">
                <a:lumMod val="40000"/>
                <a:lumOff val="60000"/>
              </a:schemeClr>
            </a:extrusionClr>
            <a:contourClr>
              <a:schemeClr val="tx2">
                <a:lumMod val="50000"/>
              </a:schemeClr>
            </a:contourClr>
          </a:sp3d>
        </p:spPr>
        <p:txBody>
          <a:bodyPr wrap="square" rtlCol="0">
            <a:spAutoFit/>
          </a:bodyPr>
          <a:lstStyle/>
          <a:p>
            <a:pPr marL="36000" algn="ctr"/>
            <a:endParaRPr lang="en-US" sz="80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PF BeauSans Pro Thin" pitchFamily="2" charset="0"/>
            </a:endParaRPr>
          </a:p>
          <a:p>
            <a:pPr marL="36000" algn="ctr"/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PF BeauSans Pro Thin" pitchFamily="2" charset="0"/>
              </a:rPr>
              <a:t>Subject</a:t>
            </a:r>
          </a:p>
          <a:p>
            <a:pPr marL="36000" algn="ctr"/>
            <a:endParaRPr lang="el-GR" sz="90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PF BeauSans Pro Thi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62308" y="1342510"/>
            <a:ext cx="1728000" cy="646331"/>
          </a:xfrm>
          <a:prstGeom prst="rect">
            <a:avLst/>
          </a:prstGeom>
          <a:solidFill>
            <a:srgbClr val="00B050"/>
          </a:solidFill>
          <a:scene3d>
            <a:camera prst="orthographicFront">
              <a:rot lat="0" lon="21594000" rev="0"/>
            </a:camera>
            <a:lightRig rig="threePt" dir="t"/>
          </a:scene3d>
          <a:sp3d extrusionH="76200" contourW="12700" prstMaterial="matte">
            <a:bevelT w="139700" h="95250" prst="riblet"/>
            <a:bevelB w="19050"/>
            <a:extrusionClr>
              <a:schemeClr val="accent1">
                <a:lumMod val="40000"/>
                <a:lumOff val="60000"/>
              </a:schemeClr>
            </a:extrusionClr>
            <a:contourClr>
              <a:schemeClr val="tx2">
                <a:lumMod val="50000"/>
              </a:schemeClr>
            </a:contourClr>
          </a:sp3d>
        </p:spPr>
        <p:txBody>
          <a:bodyPr wrap="square" rtlCol="0">
            <a:spAutoFit/>
          </a:bodyPr>
          <a:lstStyle/>
          <a:p>
            <a:pPr marL="36000" algn="ctr"/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PF BeauSans Pro Thin" pitchFamily="2" charset="0"/>
              </a:rPr>
              <a:t>Main</a:t>
            </a:r>
          </a:p>
          <a:p>
            <a:pPr marL="36000" algn="ctr"/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PF BeauSans Pro Thin" pitchFamily="2" charset="0"/>
              </a:rPr>
              <a:t>Verb</a:t>
            </a:r>
            <a:endParaRPr lang="el-GR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PF BeauSans Pro Thi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05501" y="1219400"/>
            <a:ext cx="11208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PF BeauSans Pro Thin" pitchFamily="2" charset="0"/>
              </a:rPr>
              <a:t>…..?</a:t>
            </a:r>
            <a:endParaRPr lang="el-GR" sz="4400" dirty="0">
              <a:ln w="19050">
                <a:solidFill>
                  <a:prstClr val="white"/>
                </a:solidFill>
              </a:ln>
              <a:solidFill>
                <a:prstClr val="black"/>
              </a:solidFill>
              <a:latin typeface="PF BeauSans Pro Thi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19536" y="2480698"/>
            <a:ext cx="129614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Who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What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Where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How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When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Why</a:t>
            </a:r>
          </a:p>
          <a:p>
            <a:pPr algn="r"/>
            <a:r>
              <a:rPr lang="en-GB" sz="2800" dirty="0" err="1">
                <a:ln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75000"/>
                  </a:srgbClr>
                </a:solidFill>
                <a:latin typeface="PF BeauSans Pro Thin" pitchFamily="2" charset="0"/>
              </a:rPr>
              <a:t>etc</a:t>
            </a:r>
            <a:endParaRPr lang="el-GR" sz="2800" dirty="0">
              <a:ln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75000"/>
                </a:srgbClr>
              </a:solidFill>
              <a:latin typeface="PF BeauSans Pro Thin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584362" y="2311420"/>
            <a:ext cx="6249353" cy="1384995"/>
            <a:chOff x="2437945" y="3259722"/>
            <a:chExt cx="4713592" cy="1384995"/>
          </a:xfrm>
        </p:grpSpPr>
        <p:sp>
          <p:nvSpPr>
            <p:cNvPr id="12" name="TextBox 11"/>
            <p:cNvSpPr txBox="1"/>
            <p:nvPr/>
          </p:nvSpPr>
          <p:spPr>
            <a:xfrm>
              <a:off x="2437945" y="3259722"/>
              <a:ext cx="146552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ln w="28575">
                    <a:solidFill>
                      <a:srgbClr val="00CC5C"/>
                    </a:solidFill>
                  </a:ln>
                  <a:solidFill>
                    <a:srgbClr val="00B050"/>
                  </a:solidFill>
                  <a:latin typeface="PF BeauSans Pro Thin" pitchFamily="2" charset="0"/>
                </a:rPr>
                <a:t>do / does </a:t>
              </a:r>
            </a:p>
            <a:p>
              <a:r>
                <a:rPr lang="en-GB" sz="2800" dirty="0">
                  <a:ln w="28575">
                    <a:solidFill>
                      <a:srgbClr val="00CC5C"/>
                    </a:solidFill>
                  </a:ln>
                  <a:solidFill>
                    <a:srgbClr val="00B050"/>
                  </a:solidFill>
                  <a:latin typeface="PF BeauSans Pro Thin" pitchFamily="2" charset="0"/>
                </a:rPr>
                <a:t>did </a:t>
              </a:r>
            </a:p>
            <a:p>
              <a:r>
                <a:rPr lang="en-GB" sz="2800" dirty="0">
                  <a:ln w="28575">
                    <a:solidFill>
                      <a:srgbClr val="00CC5C"/>
                    </a:solidFill>
                  </a:ln>
                  <a:solidFill>
                    <a:srgbClr val="00B050"/>
                  </a:solidFill>
                  <a:latin typeface="PF BeauSans Pro Thin" pitchFamily="2" charset="0"/>
                </a:rPr>
                <a:t>will                        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23345" y="3690610"/>
              <a:ext cx="172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ln w="28575">
                    <a:solidFill>
                      <a:srgbClr val="00CC5C"/>
                    </a:solidFill>
                  </a:ln>
                  <a:solidFill>
                    <a:srgbClr val="00B050"/>
                  </a:solidFill>
                  <a:latin typeface="PF BeauSans Pro Thin" pitchFamily="2" charset="0"/>
                </a:rPr>
                <a:t>V 1                         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9587406" y="2480697"/>
            <a:ext cx="8290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rgbClr val="F14124">
                      <a:lumMod val="75000"/>
                    </a:srgbClr>
                  </a:solidFill>
                </a:ln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F BeauSans Pro Thin" pitchFamily="2" charset="0"/>
              </a:rPr>
              <a:t>or</a:t>
            </a:r>
            <a:endParaRPr lang="el-GR" sz="5400" b="1" dirty="0">
              <a:ln w="28575">
                <a:solidFill>
                  <a:srgbClr val="F14124">
                    <a:lumMod val="75000"/>
                  </a:srgbClr>
                </a:solidFill>
              </a:ln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579392" y="3632826"/>
            <a:ext cx="6261024" cy="954107"/>
            <a:chOff x="2441074" y="3253948"/>
            <a:chExt cx="4722395" cy="954107"/>
          </a:xfrm>
        </p:grpSpPr>
        <p:sp>
          <p:nvSpPr>
            <p:cNvPr id="18" name="TextBox 17"/>
            <p:cNvSpPr txBox="1"/>
            <p:nvPr/>
          </p:nvSpPr>
          <p:spPr>
            <a:xfrm>
              <a:off x="2441074" y="3253948"/>
              <a:ext cx="25161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am / is / are</a:t>
              </a:r>
            </a:p>
            <a:p>
              <a:r>
                <a:rPr lang="en-GB" sz="2800" dirty="0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was / were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35277" y="3469391"/>
              <a:ext cx="172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V +  </a:t>
              </a:r>
              <a:r>
                <a:rPr lang="en-GB" sz="2800" dirty="0" err="1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ing</a:t>
              </a:r>
              <a:r>
                <a:rPr lang="en-GB" sz="2800" dirty="0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                         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9535519" y="3560817"/>
            <a:ext cx="8290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rgbClr val="F14124">
                      <a:lumMod val="75000"/>
                    </a:srgbClr>
                  </a:solidFill>
                </a:ln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F BeauSans Pro Thin" pitchFamily="2" charset="0"/>
              </a:rPr>
              <a:t>or</a:t>
            </a:r>
            <a:endParaRPr lang="el-GR" sz="5400" b="1" dirty="0">
              <a:ln w="28575">
                <a:solidFill>
                  <a:srgbClr val="F14124">
                    <a:lumMod val="75000"/>
                  </a:srgbClr>
                </a:solidFill>
              </a:ln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579392" y="4635134"/>
            <a:ext cx="6261024" cy="954107"/>
            <a:chOff x="2441074" y="3253948"/>
            <a:chExt cx="4722395" cy="954107"/>
          </a:xfrm>
        </p:grpSpPr>
        <p:sp>
          <p:nvSpPr>
            <p:cNvPr id="22" name="TextBox 21"/>
            <p:cNvSpPr txBox="1"/>
            <p:nvPr/>
          </p:nvSpPr>
          <p:spPr>
            <a:xfrm>
              <a:off x="2441074" y="3253948"/>
              <a:ext cx="25161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ln w="28575">
                    <a:solidFill>
                      <a:srgbClr val="002E15"/>
                    </a:solidFill>
                  </a:ln>
                  <a:solidFill>
                    <a:srgbClr val="005C2A"/>
                  </a:solidFill>
                  <a:latin typeface="PF BeauSans Pro Thin" pitchFamily="2" charset="0"/>
                </a:rPr>
                <a:t>have / has</a:t>
              </a:r>
            </a:p>
            <a:p>
              <a:r>
                <a:rPr lang="en-GB" sz="2800" dirty="0">
                  <a:ln w="28575">
                    <a:solidFill>
                      <a:srgbClr val="002E15"/>
                    </a:solidFill>
                  </a:ln>
                  <a:solidFill>
                    <a:srgbClr val="005C2A"/>
                  </a:solidFill>
                  <a:latin typeface="PF BeauSans Pro Thin" pitchFamily="2" charset="0"/>
                </a:rPr>
                <a:t>had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435277" y="3469391"/>
              <a:ext cx="172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ln w="28575">
                    <a:solidFill>
                      <a:srgbClr val="002E15"/>
                    </a:solidFill>
                  </a:ln>
                  <a:solidFill>
                    <a:srgbClr val="005C2A"/>
                  </a:solidFill>
                  <a:latin typeface="PF BeauSans Pro Thin" pitchFamily="2" charset="0"/>
                </a:rPr>
                <a:t>V 3                         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943399" y="2554451"/>
            <a:ext cx="200600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my friend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he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teachers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my new phone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we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coffee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wild animals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you</a:t>
            </a:r>
          </a:p>
          <a:p>
            <a:pPr algn="r"/>
            <a:r>
              <a:rPr lang="en-GB" sz="2800" dirty="0" err="1">
                <a:ln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75000"/>
                  </a:srgbClr>
                </a:solidFill>
                <a:latin typeface="PF BeauSans Pro Thin" pitchFamily="2" charset="0"/>
              </a:rPr>
              <a:t>etc</a:t>
            </a:r>
            <a:endParaRPr lang="el-GR" sz="2800" dirty="0">
              <a:ln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75000"/>
                </a:srgbClr>
              </a:solidFill>
              <a:latin typeface="PF BeauSans Pro Thin" pitchFamily="2" charset="0"/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44" y="5404492"/>
            <a:ext cx="1336876" cy="133687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79576" y="188641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19050"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75000"/>
                  </a:srgbClr>
                </a:solidFill>
                <a:latin typeface="PF BeauSans Pro Thin" pitchFamily="2" charset="0"/>
              </a:rPr>
              <a:t>DIRECT QUESTIONS</a:t>
            </a:r>
            <a:endParaRPr lang="el-GR" sz="3600" dirty="0">
              <a:ln w="19050"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75000"/>
                </a:srgbClr>
              </a:solidFill>
              <a:latin typeface="PF BeauSans Pro Thin" pitchFamily="2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106" y="355310"/>
            <a:ext cx="920559" cy="31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3" name="camera.wav"/>
          </p:stSnd>
        </p:sndAc>
      </p:transition>
    </mc:Choice>
    <mc:Fallback xmlns="">
      <p:transition spd="slow" advClick="0">
        <p:fade/>
        <p:sndAc>
          <p:stSnd>
            <p:snd r:embed="rId6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5" grpId="0"/>
      <p:bldP spid="15" grpId="1"/>
      <p:bldP spid="20" grpId="0"/>
      <p:bldP spid="24" grpId="0"/>
      <p:bldP spid="25" grpId="0"/>
      <p:bldP spid="2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50492" y="188640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19050"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75000"/>
                  </a:srgbClr>
                </a:solidFill>
                <a:latin typeface="PF BeauSans Pro Thin" pitchFamily="2" charset="0"/>
              </a:rPr>
              <a:t>INDIRECT QUESTIONS</a:t>
            </a:r>
            <a:endParaRPr lang="el-GR" sz="3600" dirty="0">
              <a:ln w="19050"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75000"/>
                </a:srgbClr>
              </a:solidFill>
              <a:latin typeface="PF BeauSans Pro Thi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07768" y="1201429"/>
            <a:ext cx="1440160" cy="646331"/>
          </a:xfrm>
          <a:prstGeom prst="rect">
            <a:avLst/>
          </a:prstGeom>
          <a:solidFill>
            <a:schemeClr val="bg2">
              <a:lumMod val="25000"/>
            </a:schemeClr>
          </a:solidFill>
          <a:scene3d>
            <a:camera prst="orthographicFront">
              <a:rot lat="813975" lon="553847" rev="20612354"/>
            </a:camera>
            <a:lightRig rig="threePt" dir="t"/>
          </a:scene3d>
          <a:sp3d extrusionH="76200" contourW="12700" prstMaterial="matte">
            <a:bevelT w="133350" h="107950" prst="riblet"/>
            <a:bevelB w="19050"/>
            <a:extrusionClr>
              <a:schemeClr val="accent1">
                <a:lumMod val="40000"/>
                <a:lumOff val="60000"/>
              </a:schemeClr>
            </a:extrusionClr>
            <a:contourClr>
              <a:schemeClr val="tx2">
                <a:lumMod val="50000"/>
              </a:schemeClr>
            </a:contourClr>
          </a:sp3d>
        </p:spPr>
        <p:txBody>
          <a:bodyPr wrap="square" rtlCol="0">
            <a:spAutoFit/>
          </a:bodyPr>
          <a:lstStyle/>
          <a:p>
            <a:pPr marL="36000" algn="ctr"/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PF BeauSans Pro Thin" pitchFamily="2" charset="0"/>
              </a:rPr>
              <a:t>Question  Word / IF</a:t>
            </a:r>
            <a:endParaRPr lang="el-GR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PF BeauSans Pro Thi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36160" y="1152499"/>
            <a:ext cx="1728192" cy="646331"/>
          </a:xfrm>
          <a:prstGeom prst="rect">
            <a:avLst/>
          </a:prstGeom>
          <a:solidFill>
            <a:srgbClr val="00B050"/>
          </a:solidFill>
          <a:scene3d>
            <a:camera prst="orthographicFront">
              <a:rot lat="0" lon="21594000" rev="0"/>
            </a:camera>
            <a:lightRig rig="threePt" dir="t"/>
          </a:scene3d>
          <a:sp3d extrusionH="76200" contourW="12700" prstMaterial="matte">
            <a:bevelT w="139700" h="95250" prst="riblet"/>
            <a:bevelB w="19050"/>
            <a:extrusionClr>
              <a:schemeClr val="accent1">
                <a:lumMod val="40000"/>
                <a:lumOff val="60000"/>
              </a:schemeClr>
            </a:extrusionClr>
            <a:contourClr>
              <a:schemeClr val="tx2">
                <a:lumMod val="50000"/>
              </a:schemeClr>
            </a:contourClr>
          </a:sp3d>
        </p:spPr>
        <p:txBody>
          <a:bodyPr wrap="square" rtlCol="0">
            <a:spAutoFit/>
          </a:bodyPr>
          <a:lstStyle/>
          <a:p>
            <a:pPr marL="36000" algn="ctr"/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PF BeauSans Pro Thin" pitchFamily="2" charset="0"/>
              </a:rPr>
              <a:t>affirmative </a:t>
            </a:r>
          </a:p>
          <a:p>
            <a:pPr marL="36000" algn="ctr"/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PF BeauSans Pro Thin" pitchFamily="2" charset="0"/>
              </a:rPr>
              <a:t>verb form</a:t>
            </a:r>
            <a:endParaRPr lang="el-GR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PF BeauSans Pro Thi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3952" y="1175243"/>
            <a:ext cx="1728000" cy="646331"/>
          </a:xfrm>
          <a:prstGeom prst="rect">
            <a:avLst/>
          </a:prstGeom>
          <a:solidFill>
            <a:srgbClr val="0099CC"/>
          </a:solidFill>
          <a:scene3d>
            <a:camera prst="orthographicFront">
              <a:rot lat="0" lon="21594000" rev="0"/>
            </a:camera>
            <a:lightRig rig="threePt" dir="t"/>
          </a:scene3d>
          <a:sp3d extrusionH="76200" contourW="12700" prstMaterial="matte">
            <a:bevelT w="139700" h="95250" prst="riblet"/>
            <a:bevelB w="19050"/>
            <a:extrusionClr>
              <a:schemeClr val="accent1">
                <a:lumMod val="40000"/>
                <a:lumOff val="60000"/>
              </a:schemeClr>
            </a:extrusionClr>
            <a:contourClr>
              <a:schemeClr val="tx2">
                <a:lumMod val="50000"/>
              </a:schemeClr>
            </a:contourClr>
          </a:sp3d>
        </p:spPr>
        <p:txBody>
          <a:bodyPr wrap="square" rtlCol="0">
            <a:spAutoFit/>
          </a:bodyPr>
          <a:lstStyle/>
          <a:p>
            <a:pPr marL="36000" algn="ctr"/>
            <a:endParaRPr lang="en-US" sz="80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PF BeauSans Pro Thin" pitchFamily="2" charset="0"/>
            </a:endParaRPr>
          </a:p>
          <a:p>
            <a:pPr marL="36000" algn="ctr"/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PF BeauSans Pro Thin" pitchFamily="2" charset="0"/>
              </a:rPr>
              <a:t>Subject</a:t>
            </a:r>
          </a:p>
          <a:p>
            <a:pPr marL="36000" algn="ctr"/>
            <a:endParaRPr lang="el-GR" sz="90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PF BeauSans Pro Thi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5520" y="1152497"/>
            <a:ext cx="1872208" cy="646331"/>
          </a:xfrm>
          <a:prstGeom prst="rect">
            <a:avLst/>
          </a:prstGeom>
          <a:solidFill>
            <a:srgbClr val="FFCC00"/>
          </a:solidFill>
          <a:scene3d>
            <a:camera prst="orthographicFront">
              <a:rot lat="0" lon="21594000" rev="0"/>
            </a:camera>
            <a:lightRig rig="threePt" dir="t"/>
          </a:scene3d>
          <a:sp3d extrusionH="76200" contourW="12700" prstMaterial="matte">
            <a:bevelT w="139700" h="95250" prst="riblet"/>
            <a:bevelB w="19050"/>
            <a:extrusionClr>
              <a:schemeClr val="accent1">
                <a:lumMod val="40000"/>
                <a:lumOff val="60000"/>
              </a:schemeClr>
            </a:extrusionClr>
            <a:contourClr>
              <a:schemeClr val="tx2">
                <a:lumMod val="50000"/>
              </a:schemeClr>
            </a:contourClr>
          </a:sp3d>
        </p:spPr>
        <p:txBody>
          <a:bodyPr wrap="square" rtlCol="0">
            <a:spAutoFit/>
          </a:bodyPr>
          <a:lstStyle/>
          <a:p>
            <a:pPr marL="36000" algn="ctr"/>
            <a:r>
              <a:rPr lang="en-US" dirty="0">
                <a:ln w="19050">
                  <a:solidFill>
                    <a:srgbClr val="FF8021">
                      <a:lumMod val="50000"/>
                    </a:srgbClr>
                  </a:solidFill>
                </a:ln>
                <a:solidFill>
                  <a:srgbClr val="FF8021">
                    <a:lumMod val="50000"/>
                  </a:srgbClr>
                </a:solidFill>
                <a:latin typeface="PF BeauSans Pro Thin" pitchFamily="2" charset="0"/>
              </a:rPr>
              <a:t>Introductory</a:t>
            </a:r>
          </a:p>
          <a:p>
            <a:pPr marL="36000" algn="ctr"/>
            <a:r>
              <a:rPr lang="en-US" dirty="0">
                <a:ln w="19050">
                  <a:solidFill>
                    <a:srgbClr val="FF8021">
                      <a:lumMod val="50000"/>
                    </a:srgbClr>
                  </a:solidFill>
                </a:ln>
                <a:solidFill>
                  <a:srgbClr val="FF8021">
                    <a:lumMod val="50000"/>
                  </a:srgbClr>
                </a:solidFill>
                <a:latin typeface="PF BeauSans Pro Thin" pitchFamily="2" charset="0"/>
              </a:rPr>
              <a:t>Verb / question</a:t>
            </a:r>
            <a:endParaRPr lang="el-GR" dirty="0">
              <a:ln w="19050">
                <a:solidFill>
                  <a:srgbClr val="FF8021">
                    <a:lumMod val="50000"/>
                  </a:srgbClr>
                </a:solidFill>
              </a:ln>
              <a:solidFill>
                <a:srgbClr val="FF8021">
                  <a:lumMod val="50000"/>
                </a:srgbClr>
              </a:solidFill>
              <a:latin typeface="PF BeauSans Pro Thi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77510" y="1052737"/>
            <a:ext cx="9316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PF BeauSans Pro Thin" pitchFamily="2" charset="0"/>
              </a:rPr>
              <a:t>.(?)</a:t>
            </a:r>
            <a:endParaRPr lang="el-GR" sz="4400" dirty="0">
              <a:ln w="19050">
                <a:solidFill>
                  <a:prstClr val="white"/>
                </a:solidFill>
              </a:ln>
              <a:solidFill>
                <a:prstClr val="black"/>
              </a:solidFill>
              <a:latin typeface="PF BeauSans Pro Thi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50871" y="2405871"/>
            <a:ext cx="12961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who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what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Where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how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when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why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if</a:t>
            </a:r>
          </a:p>
          <a:p>
            <a:pPr algn="r"/>
            <a:r>
              <a:rPr lang="en-GB" sz="2800" dirty="0" err="1">
                <a:ln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75000"/>
                  </a:srgbClr>
                </a:solidFill>
                <a:latin typeface="PF BeauSans Pro Thin" pitchFamily="2" charset="0"/>
              </a:rPr>
              <a:t>etc</a:t>
            </a:r>
            <a:endParaRPr lang="el-GR" sz="2800" dirty="0">
              <a:ln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75000"/>
                </a:srgbClr>
              </a:solidFill>
              <a:latin typeface="PF BeauSans Pro Thin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07969" y="2632934"/>
            <a:ext cx="152056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my friend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he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teachers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my phone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we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coffee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wild animals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you</a:t>
            </a:r>
          </a:p>
          <a:p>
            <a:pPr algn="r"/>
            <a:r>
              <a:rPr lang="en-GB" sz="2800" dirty="0" err="1">
                <a:ln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75000"/>
                  </a:srgbClr>
                </a:solidFill>
                <a:latin typeface="PF BeauSans Pro Thin" pitchFamily="2" charset="0"/>
              </a:rPr>
              <a:t>etc</a:t>
            </a:r>
            <a:endParaRPr lang="el-GR" sz="2800" dirty="0">
              <a:ln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75000"/>
                </a:srgbClr>
              </a:solidFill>
              <a:latin typeface="PF BeauSans Pro Thin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31503" y="3107954"/>
            <a:ext cx="288032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n w="28575">
                  <a:solidFill>
                    <a:srgbClr val="FF8021">
                      <a:lumMod val="50000"/>
                    </a:srgbClr>
                  </a:solidFill>
                </a:ln>
                <a:solidFill>
                  <a:srgbClr val="FF8021">
                    <a:lumMod val="50000"/>
                  </a:srgbClr>
                </a:solidFill>
                <a:latin typeface="PF BeauSans Pro Thin" pitchFamily="2" charset="0"/>
              </a:rPr>
              <a:t>He asked</a:t>
            </a:r>
          </a:p>
          <a:p>
            <a:r>
              <a:rPr lang="en-GB" sz="2400" dirty="0">
                <a:ln w="28575">
                  <a:solidFill>
                    <a:srgbClr val="FF8021">
                      <a:lumMod val="50000"/>
                    </a:srgbClr>
                  </a:solidFill>
                </a:ln>
                <a:solidFill>
                  <a:srgbClr val="FF8021">
                    <a:lumMod val="50000"/>
                  </a:srgbClr>
                </a:solidFill>
                <a:latin typeface="PF BeauSans Pro Thin" pitchFamily="2" charset="0"/>
              </a:rPr>
              <a:t>She wondered  </a:t>
            </a:r>
          </a:p>
          <a:p>
            <a:r>
              <a:rPr lang="en-GB" sz="2400" dirty="0">
                <a:ln w="28575">
                  <a:solidFill>
                    <a:srgbClr val="FF8021">
                      <a:lumMod val="50000"/>
                    </a:srgbClr>
                  </a:solidFill>
                </a:ln>
                <a:solidFill>
                  <a:srgbClr val="FF8021">
                    <a:lumMod val="50000"/>
                  </a:srgbClr>
                </a:solidFill>
                <a:latin typeface="PF BeauSans Pro Thin" pitchFamily="2" charset="0"/>
              </a:rPr>
              <a:t>Could you tell me (?)</a:t>
            </a:r>
          </a:p>
          <a:p>
            <a:pPr algn="r"/>
            <a:r>
              <a:rPr lang="en-GB" sz="2000" dirty="0">
                <a:ln w="28575">
                  <a:solidFill>
                    <a:srgbClr val="FF8021">
                      <a:lumMod val="50000"/>
                    </a:srgbClr>
                  </a:solidFill>
                </a:ln>
                <a:solidFill>
                  <a:srgbClr val="FF8021">
                    <a:lumMod val="50000"/>
                  </a:srgbClr>
                </a:solidFill>
                <a:latin typeface="PF BeauSans Pro Thin" pitchFamily="2" charset="0"/>
              </a:rPr>
              <a:t>      </a:t>
            </a:r>
            <a:r>
              <a:rPr lang="en-GB" sz="2000" dirty="0">
                <a:ln w="28575">
                  <a:solidFill>
                    <a:srgbClr val="00CC5C"/>
                  </a:solidFill>
                </a:ln>
                <a:solidFill>
                  <a:srgbClr val="00B050"/>
                </a:solidFill>
                <a:latin typeface="PF BeauSans Pro Thin" pitchFamily="2" charset="0"/>
              </a:rPr>
              <a:t>                </a:t>
            </a:r>
            <a:r>
              <a:rPr lang="en-GB" sz="2000" dirty="0" err="1">
                <a:ln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75000"/>
                  </a:srgbClr>
                </a:solidFill>
                <a:latin typeface="PF BeauSans Pro Thin" pitchFamily="2" charset="0"/>
              </a:rPr>
              <a:t>etc</a:t>
            </a:r>
            <a:r>
              <a:rPr lang="en-GB" sz="2000" dirty="0">
                <a:ln w="28575">
                  <a:solidFill>
                    <a:srgbClr val="00CC5C"/>
                  </a:solidFill>
                </a:ln>
                <a:solidFill>
                  <a:srgbClr val="00B050"/>
                </a:solidFill>
                <a:latin typeface="PF BeauSans Pro Thin" pitchFamily="2" charset="0"/>
              </a:rPr>
              <a:t> 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509780" y="2253122"/>
            <a:ext cx="6003045" cy="1261884"/>
            <a:chOff x="2437945" y="3259722"/>
            <a:chExt cx="4713592" cy="1261884"/>
          </a:xfrm>
        </p:grpSpPr>
        <p:sp>
          <p:nvSpPr>
            <p:cNvPr id="27" name="TextBox 26"/>
            <p:cNvSpPr txBox="1"/>
            <p:nvPr/>
          </p:nvSpPr>
          <p:spPr>
            <a:xfrm>
              <a:off x="2437945" y="3259722"/>
              <a:ext cx="1465526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28575">
                    <a:solidFill>
                      <a:srgbClr val="00CC5C"/>
                    </a:solidFill>
                  </a:ln>
                  <a:solidFill>
                    <a:srgbClr val="00B050"/>
                  </a:solidFill>
                  <a:latin typeface="PF BeauSans Pro Thin" pitchFamily="2" charset="0"/>
                </a:rPr>
                <a:t>like/ likes </a:t>
              </a:r>
            </a:p>
            <a:p>
              <a:r>
                <a:rPr lang="en-GB" sz="2400" dirty="0">
                  <a:ln w="28575">
                    <a:solidFill>
                      <a:srgbClr val="00CC5C"/>
                    </a:solidFill>
                  </a:ln>
                  <a:solidFill>
                    <a:srgbClr val="00B050"/>
                  </a:solidFill>
                  <a:latin typeface="PF BeauSans Pro Thin" pitchFamily="2" charset="0"/>
                </a:rPr>
                <a:t>came</a:t>
              </a:r>
            </a:p>
            <a:p>
              <a:r>
                <a:rPr lang="en-GB" sz="2400" dirty="0">
                  <a:ln w="28575">
                    <a:solidFill>
                      <a:srgbClr val="00CC5C"/>
                    </a:solidFill>
                  </a:ln>
                  <a:solidFill>
                    <a:srgbClr val="00B050"/>
                  </a:solidFill>
                  <a:latin typeface="PF BeauSans Pro Thin" pitchFamily="2" charset="0"/>
                </a:rPr>
                <a:t>will find</a:t>
              </a:r>
              <a:r>
                <a:rPr lang="en-GB" sz="2800" dirty="0">
                  <a:ln w="28575">
                    <a:solidFill>
                      <a:srgbClr val="00CC5C"/>
                    </a:solidFill>
                  </a:ln>
                  <a:solidFill>
                    <a:srgbClr val="00B050"/>
                  </a:solidFill>
                  <a:latin typeface="PF BeauSans Pro Thin" pitchFamily="2" charset="0"/>
                </a:rPr>
                <a:t>                         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423345" y="3690610"/>
              <a:ext cx="172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ln w="28575">
                    <a:solidFill>
                      <a:srgbClr val="00CC5C"/>
                    </a:solidFill>
                  </a:ln>
                  <a:solidFill>
                    <a:srgbClr val="00B050"/>
                  </a:solidFill>
                  <a:latin typeface="PF BeauSans Pro Thin" pitchFamily="2" charset="0"/>
                </a:rPr>
                <a:t>                         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9683275" y="2433693"/>
            <a:ext cx="8290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rgbClr val="F14124">
                      <a:lumMod val="75000"/>
                    </a:srgbClr>
                  </a:solidFill>
                </a:ln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F BeauSans Pro Thin" pitchFamily="2" charset="0"/>
              </a:rPr>
              <a:t>or</a:t>
            </a:r>
            <a:endParaRPr lang="el-GR" sz="5400" b="1" dirty="0">
              <a:ln w="28575">
                <a:solidFill>
                  <a:srgbClr val="F14124">
                    <a:lumMod val="75000"/>
                  </a:srgbClr>
                </a:solidFill>
              </a:ln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559718" y="3628847"/>
            <a:ext cx="3283676" cy="830997"/>
            <a:chOff x="2441074" y="3253948"/>
            <a:chExt cx="2578343" cy="830997"/>
          </a:xfrm>
        </p:grpSpPr>
        <p:sp>
          <p:nvSpPr>
            <p:cNvPr id="31" name="TextBox 30"/>
            <p:cNvSpPr txBox="1"/>
            <p:nvPr/>
          </p:nvSpPr>
          <p:spPr>
            <a:xfrm>
              <a:off x="2441074" y="3253948"/>
              <a:ext cx="25161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am / is / are</a:t>
              </a:r>
            </a:p>
            <a:p>
              <a:r>
                <a:rPr lang="en-GB" sz="2400" dirty="0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was / were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730289" y="3438613"/>
              <a:ext cx="1289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V +  </a:t>
              </a:r>
              <a:r>
                <a:rPr lang="en-GB" sz="2400" dirty="0" err="1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ing</a:t>
              </a:r>
              <a:r>
                <a:rPr lang="en-GB" sz="2400" dirty="0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                         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9660655" y="3862005"/>
            <a:ext cx="8290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rgbClr val="F14124">
                      <a:lumMod val="75000"/>
                    </a:srgbClr>
                  </a:solidFill>
                </a:ln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F BeauSans Pro Thin" pitchFamily="2" charset="0"/>
              </a:rPr>
              <a:t>or</a:t>
            </a:r>
            <a:endParaRPr lang="el-GR" sz="5400" b="1" dirty="0">
              <a:ln w="28575">
                <a:solidFill>
                  <a:srgbClr val="F14124">
                    <a:lumMod val="75000"/>
                  </a:srgbClr>
                </a:solidFill>
              </a:ln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7559719" y="4631155"/>
            <a:ext cx="3615953" cy="954107"/>
            <a:chOff x="2441074" y="3253948"/>
            <a:chExt cx="2839247" cy="954107"/>
          </a:xfrm>
        </p:grpSpPr>
        <p:sp>
          <p:nvSpPr>
            <p:cNvPr id="35" name="TextBox 34"/>
            <p:cNvSpPr txBox="1"/>
            <p:nvPr/>
          </p:nvSpPr>
          <p:spPr>
            <a:xfrm>
              <a:off x="2441074" y="3253948"/>
              <a:ext cx="25161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ln w="28575">
                    <a:solidFill>
                      <a:srgbClr val="002E15"/>
                    </a:solidFill>
                  </a:ln>
                  <a:solidFill>
                    <a:srgbClr val="005C2A"/>
                  </a:solidFill>
                  <a:latin typeface="PF BeauSans Pro Thin" pitchFamily="2" charset="0"/>
                </a:rPr>
                <a:t>have / has</a:t>
              </a:r>
            </a:p>
            <a:p>
              <a:r>
                <a:rPr lang="en-GB" sz="2800" dirty="0">
                  <a:ln w="28575">
                    <a:solidFill>
                      <a:srgbClr val="002E15"/>
                    </a:solidFill>
                  </a:ln>
                  <a:solidFill>
                    <a:srgbClr val="005C2A"/>
                  </a:solidFill>
                  <a:latin typeface="PF BeauSans Pro Thin" pitchFamily="2" charset="0"/>
                </a:rPr>
                <a:t>had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552129" y="3469391"/>
              <a:ext cx="172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ln w="28575">
                    <a:solidFill>
                      <a:srgbClr val="002E15"/>
                    </a:solidFill>
                  </a:ln>
                  <a:solidFill>
                    <a:srgbClr val="005C2A"/>
                  </a:solidFill>
                  <a:latin typeface="PF BeauSans Pro Thin" pitchFamily="2" charset="0"/>
                </a:rPr>
                <a:t>V 3                         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279576" y="6239054"/>
            <a:ext cx="6695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19050"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75000"/>
                  </a:srgbClr>
                </a:solidFill>
                <a:latin typeface="PF BeauSans Pro Thin" pitchFamily="2" charset="0"/>
              </a:rPr>
              <a:t>INDIRECT QUESTIONS</a:t>
            </a:r>
            <a:endParaRPr lang="el-GR" sz="3600" dirty="0">
              <a:ln w="19050"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75000"/>
                </a:srgbClr>
              </a:solidFill>
              <a:latin typeface="PF BeauSans Pro Thin" pitchFamily="2" charset="0"/>
            </a:endParaRPr>
          </a:p>
        </p:txBody>
      </p:sp>
      <p:pic>
        <p:nvPicPr>
          <p:cNvPr id="3" name="Picture 2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972" y="5877272"/>
            <a:ext cx="751289" cy="75128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106" y="355310"/>
            <a:ext cx="920559" cy="31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2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3" name="camera.wav"/>
          </p:stSnd>
        </p:sndAc>
      </p:transition>
    </mc:Choice>
    <mc:Fallback xmlns="">
      <p:transition spd="slow" advClick="0">
        <p:fade/>
        <p:sndAc>
          <p:stSnd>
            <p:snd r:embed="rId6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24" grpId="0"/>
      <p:bldP spid="25" grpId="0"/>
      <p:bldP spid="29" grpId="0"/>
      <p:bldP spid="29" grpId="1"/>
      <p:bldP spid="33" grpId="0"/>
      <p:bldP spid="22" grpId="0"/>
      <p:bldP spid="22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50492" y="116633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19050"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75000"/>
                  </a:srgbClr>
                </a:solidFill>
                <a:latin typeface="PF BeauSans Pro Thin" pitchFamily="2" charset="0"/>
              </a:rPr>
              <a:t>INDIRECT QUESTIONS</a:t>
            </a:r>
            <a:endParaRPr lang="el-GR" sz="3600" dirty="0">
              <a:ln w="19050"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75000"/>
                </a:srgbClr>
              </a:solidFill>
              <a:latin typeface="PF BeauSans Pro Thi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07768" y="1201429"/>
            <a:ext cx="1440160" cy="646331"/>
          </a:xfrm>
          <a:prstGeom prst="rect">
            <a:avLst/>
          </a:prstGeom>
          <a:solidFill>
            <a:schemeClr val="bg2">
              <a:lumMod val="25000"/>
            </a:schemeClr>
          </a:solidFill>
          <a:scene3d>
            <a:camera prst="orthographicFront">
              <a:rot lat="813975" lon="553847" rev="20612354"/>
            </a:camera>
            <a:lightRig rig="threePt" dir="t"/>
          </a:scene3d>
          <a:sp3d extrusionH="76200" contourW="12700" prstMaterial="matte">
            <a:bevelT w="133350" h="107950" prst="riblet"/>
            <a:bevelB w="19050"/>
            <a:extrusionClr>
              <a:schemeClr val="accent1">
                <a:lumMod val="40000"/>
                <a:lumOff val="60000"/>
              </a:schemeClr>
            </a:extrusionClr>
            <a:contourClr>
              <a:schemeClr val="tx2">
                <a:lumMod val="50000"/>
              </a:schemeClr>
            </a:contourClr>
          </a:sp3d>
        </p:spPr>
        <p:txBody>
          <a:bodyPr wrap="square" rtlCol="0">
            <a:spAutoFit/>
          </a:bodyPr>
          <a:lstStyle/>
          <a:p>
            <a:pPr marL="36000" algn="ctr"/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PF BeauSans Pro Thin" pitchFamily="2" charset="0"/>
              </a:rPr>
              <a:t>Question  Word / IF</a:t>
            </a:r>
            <a:endParaRPr lang="el-GR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PF BeauSans Pro Thi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36160" y="1152499"/>
            <a:ext cx="1728192" cy="646331"/>
          </a:xfrm>
          <a:prstGeom prst="rect">
            <a:avLst/>
          </a:prstGeom>
          <a:solidFill>
            <a:srgbClr val="00B050"/>
          </a:solidFill>
          <a:scene3d>
            <a:camera prst="orthographicFront">
              <a:rot lat="0" lon="21594000" rev="0"/>
            </a:camera>
            <a:lightRig rig="threePt" dir="t"/>
          </a:scene3d>
          <a:sp3d extrusionH="76200" contourW="12700" prstMaterial="matte">
            <a:bevelT w="139700" h="95250" prst="riblet"/>
            <a:bevelB w="19050"/>
            <a:extrusionClr>
              <a:schemeClr val="accent1">
                <a:lumMod val="40000"/>
                <a:lumOff val="60000"/>
              </a:schemeClr>
            </a:extrusionClr>
            <a:contourClr>
              <a:schemeClr val="tx2">
                <a:lumMod val="50000"/>
              </a:schemeClr>
            </a:contourClr>
          </a:sp3d>
        </p:spPr>
        <p:txBody>
          <a:bodyPr wrap="square" rtlCol="0">
            <a:spAutoFit/>
          </a:bodyPr>
          <a:lstStyle/>
          <a:p>
            <a:pPr marL="36000" algn="ctr"/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PF BeauSans Pro Thin" pitchFamily="2" charset="0"/>
              </a:rPr>
              <a:t>affirmative </a:t>
            </a:r>
          </a:p>
          <a:p>
            <a:pPr marL="36000" algn="ctr"/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PF BeauSans Pro Thin" pitchFamily="2" charset="0"/>
              </a:rPr>
              <a:t>verb form</a:t>
            </a:r>
            <a:endParaRPr lang="el-GR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PF BeauSans Pro Thi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3952" y="1175243"/>
            <a:ext cx="1728000" cy="646331"/>
          </a:xfrm>
          <a:prstGeom prst="rect">
            <a:avLst/>
          </a:prstGeom>
          <a:solidFill>
            <a:srgbClr val="0099CC"/>
          </a:solidFill>
          <a:scene3d>
            <a:camera prst="orthographicFront">
              <a:rot lat="0" lon="21594000" rev="0"/>
            </a:camera>
            <a:lightRig rig="threePt" dir="t"/>
          </a:scene3d>
          <a:sp3d extrusionH="76200" contourW="12700" prstMaterial="matte">
            <a:bevelT w="139700" h="95250" prst="riblet"/>
            <a:bevelB w="19050"/>
            <a:extrusionClr>
              <a:schemeClr val="accent1">
                <a:lumMod val="40000"/>
                <a:lumOff val="60000"/>
              </a:schemeClr>
            </a:extrusionClr>
            <a:contourClr>
              <a:schemeClr val="tx2">
                <a:lumMod val="50000"/>
              </a:schemeClr>
            </a:contourClr>
          </a:sp3d>
        </p:spPr>
        <p:txBody>
          <a:bodyPr wrap="square" rtlCol="0">
            <a:spAutoFit/>
          </a:bodyPr>
          <a:lstStyle/>
          <a:p>
            <a:pPr marL="36000" algn="ctr"/>
            <a:endParaRPr lang="en-US" sz="80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PF BeauSans Pro Thin" pitchFamily="2" charset="0"/>
            </a:endParaRPr>
          </a:p>
          <a:p>
            <a:pPr marL="36000" algn="ctr"/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PF BeauSans Pro Thin" pitchFamily="2" charset="0"/>
              </a:rPr>
              <a:t>Subject</a:t>
            </a:r>
          </a:p>
          <a:p>
            <a:pPr marL="36000" algn="ctr"/>
            <a:endParaRPr lang="el-GR" sz="90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PF BeauSans Pro Thi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5520" y="1152497"/>
            <a:ext cx="1872208" cy="646331"/>
          </a:xfrm>
          <a:prstGeom prst="rect">
            <a:avLst/>
          </a:prstGeom>
          <a:solidFill>
            <a:srgbClr val="FFCC00"/>
          </a:solidFill>
          <a:scene3d>
            <a:camera prst="orthographicFront">
              <a:rot lat="0" lon="21594000" rev="0"/>
            </a:camera>
            <a:lightRig rig="threePt" dir="t"/>
          </a:scene3d>
          <a:sp3d extrusionH="76200" contourW="12700" prstMaterial="matte">
            <a:bevelT w="139700" h="95250" prst="riblet"/>
            <a:bevelB w="19050"/>
            <a:extrusionClr>
              <a:schemeClr val="accent1">
                <a:lumMod val="40000"/>
                <a:lumOff val="60000"/>
              </a:schemeClr>
            </a:extrusionClr>
            <a:contourClr>
              <a:schemeClr val="tx2">
                <a:lumMod val="50000"/>
              </a:schemeClr>
            </a:contourClr>
          </a:sp3d>
        </p:spPr>
        <p:txBody>
          <a:bodyPr wrap="square" rtlCol="0">
            <a:spAutoFit/>
          </a:bodyPr>
          <a:lstStyle/>
          <a:p>
            <a:pPr marL="36000" algn="ctr"/>
            <a:r>
              <a:rPr lang="en-US" dirty="0">
                <a:ln w="19050">
                  <a:solidFill>
                    <a:srgbClr val="FF8021">
                      <a:lumMod val="50000"/>
                    </a:srgbClr>
                  </a:solidFill>
                </a:ln>
                <a:solidFill>
                  <a:srgbClr val="FF8021">
                    <a:lumMod val="50000"/>
                  </a:srgbClr>
                </a:solidFill>
                <a:latin typeface="PF BeauSans Pro Thin" pitchFamily="2" charset="0"/>
              </a:rPr>
              <a:t>Introductory</a:t>
            </a:r>
          </a:p>
          <a:p>
            <a:pPr marL="36000" algn="ctr"/>
            <a:r>
              <a:rPr lang="en-US" dirty="0">
                <a:ln w="19050">
                  <a:solidFill>
                    <a:srgbClr val="FF8021">
                      <a:lumMod val="50000"/>
                    </a:srgbClr>
                  </a:solidFill>
                </a:ln>
                <a:solidFill>
                  <a:srgbClr val="FF8021">
                    <a:lumMod val="50000"/>
                  </a:srgbClr>
                </a:solidFill>
                <a:latin typeface="PF BeauSans Pro Thin" pitchFamily="2" charset="0"/>
              </a:rPr>
              <a:t>Verb / question</a:t>
            </a:r>
            <a:endParaRPr lang="el-GR" dirty="0">
              <a:ln w="19050">
                <a:solidFill>
                  <a:srgbClr val="FF8021">
                    <a:lumMod val="50000"/>
                  </a:srgbClr>
                </a:solidFill>
              </a:ln>
              <a:solidFill>
                <a:srgbClr val="FF8021">
                  <a:lumMod val="50000"/>
                </a:srgbClr>
              </a:solidFill>
              <a:latin typeface="PF BeauSans Pro Thi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77510" y="1052737"/>
            <a:ext cx="9316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PF BeauSans Pro Thin" pitchFamily="2" charset="0"/>
              </a:rPr>
              <a:t>.(?)</a:t>
            </a:r>
            <a:endParaRPr lang="el-GR" sz="4400" dirty="0">
              <a:ln w="19050">
                <a:solidFill>
                  <a:prstClr val="white"/>
                </a:solidFill>
              </a:ln>
              <a:solidFill>
                <a:prstClr val="black"/>
              </a:solidFill>
              <a:latin typeface="PF BeauSans Pro Thi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50871" y="2405871"/>
            <a:ext cx="12961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who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what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Where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how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when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why</a:t>
            </a:r>
          </a:p>
          <a:p>
            <a:r>
              <a:rPr lang="en-GB" sz="2800" dirty="0">
                <a:ln w="28575">
                  <a:solidFill>
                    <a:srgbClr val="4E67C8">
                      <a:lumMod val="50000"/>
                    </a:srgbClr>
                  </a:solidFill>
                </a:ln>
                <a:solidFill>
                  <a:srgbClr val="4E67C8">
                    <a:lumMod val="50000"/>
                  </a:srgbClr>
                </a:solidFill>
                <a:latin typeface="PF BeauSans Pro Thin" pitchFamily="2" charset="0"/>
              </a:rPr>
              <a:t>if</a:t>
            </a:r>
          </a:p>
          <a:p>
            <a:pPr algn="r"/>
            <a:r>
              <a:rPr lang="en-GB" sz="2800" dirty="0" err="1">
                <a:ln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75000"/>
                  </a:srgbClr>
                </a:solidFill>
                <a:latin typeface="PF BeauSans Pro Thin" pitchFamily="2" charset="0"/>
              </a:rPr>
              <a:t>etc</a:t>
            </a:r>
            <a:endParaRPr lang="el-GR" sz="2800" dirty="0">
              <a:ln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75000"/>
                </a:srgbClr>
              </a:solidFill>
              <a:latin typeface="PF BeauSans Pro Thin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07969" y="2632934"/>
            <a:ext cx="152056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my friend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he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teachers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my phone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we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coffee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wild animals</a:t>
            </a:r>
          </a:p>
          <a:p>
            <a:r>
              <a:rPr lang="en-GB" sz="2000" dirty="0">
                <a:ln w="1905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99CC"/>
                </a:solidFill>
                <a:latin typeface="PF BeauSans Pro Thin" pitchFamily="2" charset="0"/>
              </a:rPr>
              <a:t>you</a:t>
            </a:r>
          </a:p>
          <a:p>
            <a:pPr algn="r"/>
            <a:r>
              <a:rPr lang="en-GB" sz="2800" dirty="0" err="1">
                <a:ln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75000"/>
                  </a:srgbClr>
                </a:solidFill>
                <a:latin typeface="PF BeauSans Pro Thin" pitchFamily="2" charset="0"/>
              </a:rPr>
              <a:t>etc</a:t>
            </a:r>
            <a:endParaRPr lang="el-GR" sz="2800" dirty="0">
              <a:ln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75000"/>
                </a:srgbClr>
              </a:solidFill>
              <a:latin typeface="PF BeauSans Pro Thin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31503" y="3107954"/>
            <a:ext cx="288032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n w="28575">
                  <a:solidFill>
                    <a:srgbClr val="FF8021">
                      <a:lumMod val="50000"/>
                    </a:srgbClr>
                  </a:solidFill>
                </a:ln>
                <a:solidFill>
                  <a:srgbClr val="FF8021">
                    <a:lumMod val="50000"/>
                  </a:srgbClr>
                </a:solidFill>
                <a:latin typeface="PF BeauSans Pro Thin" pitchFamily="2" charset="0"/>
              </a:rPr>
              <a:t>He asked</a:t>
            </a:r>
          </a:p>
          <a:p>
            <a:r>
              <a:rPr lang="en-GB" sz="2400" dirty="0">
                <a:ln w="28575">
                  <a:solidFill>
                    <a:srgbClr val="FF8021">
                      <a:lumMod val="50000"/>
                    </a:srgbClr>
                  </a:solidFill>
                </a:ln>
                <a:solidFill>
                  <a:srgbClr val="FF8021">
                    <a:lumMod val="50000"/>
                  </a:srgbClr>
                </a:solidFill>
                <a:latin typeface="PF BeauSans Pro Thin" pitchFamily="2" charset="0"/>
              </a:rPr>
              <a:t>She wondered  </a:t>
            </a:r>
          </a:p>
          <a:p>
            <a:r>
              <a:rPr lang="en-GB" sz="2400" dirty="0">
                <a:ln w="28575">
                  <a:solidFill>
                    <a:srgbClr val="FF8021">
                      <a:lumMod val="50000"/>
                    </a:srgbClr>
                  </a:solidFill>
                </a:ln>
                <a:solidFill>
                  <a:srgbClr val="FF8021">
                    <a:lumMod val="50000"/>
                  </a:srgbClr>
                </a:solidFill>
                <a:latin typeface="PF BeauSans Pro Thin" pitchFamily="2" charset="0"/>
              </a:rPr>
              <a:t>Could you tell me (?)</a:t>
            </a:r>
          </a:p>
          <a:p>
            <a:pPr algn="r"/>
            <a:r>
              <a:rPr lang="en-GB" sz="2000" dirty="0">
                <a:ln w="28575">
                  <a:solidFill>
                    <a:srgbClr val="FF8021">
                      <a:lumMod val="50000"/>
                    </a:srgbClr>
                  </a:solidFill>
                </a:ln>
                <a:solidFill>
                  <a:srgbClr val="FF8021">
                    <a:lumMod val="50000"/>
                  </a:srgbClr>
                </a:solidFill>
                <a:latin typeface="PF BeauSans Pro Thin" pitchFamily="2" charset="0"/>
              </a:rPr>
              <a:t>      </a:t>
            </a:r>
            <a:r>
              <a:rPr lang="en-GB" sz="2000" dirty="0">
                <a:ln w="28575">
                  <a:solidFill>
                    <a:srgbClr val="00CC5C"/>
                  </a:solidFill>
                </a:ln>
                <a:solidFill>
                  <a:srgbClr val="00B050"/>
                </a:solidFill>
                <a:latin typeface="PF BeauSans Pro Thin" pitchFamily="2" charset="0"/>
              </a:rPr>
              <a:t>                </a:t>
            </a:r>
            <a:r>
              <a:rPr lang="en-GB" sz="2000" dirty="0" err="1">
                <a:ln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75000"/>
                  </a:srgbClr>
                </a:solidFill>
                <a:latin typeface="PF BeauSans Pro Thin" pitchFamily="2" charset="0"/>
              </a:rPr>
              <a:t>etc</a:t>
            </a:r>
            <a:r>
              <a:rPr lang="en-GB" sz="2000" dirty="0">
                <a:ln w="28575">
                  <a:solidFill>
                    <a:srgbClr val="00CC5C"/>
                  </a:solidFill>
                </a:ln>
                <a:solidFill>
                  <a:srgbClr val="00B050"/>
                </a:solidFill>
                <a:latin typeface="PF BeauSans Pro Thin" pitchFamily="2" charset="0"/>
              </a:rPr>
              <a:t> 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509780" y="2253122"/>
            <a:ext cx="6003045" cy="1261884"/>
            <a:chOff x="2437945" y="3259722"/>
            <a:chExt cx="4713592" cy="1261884"/>
          </a:xfrm>
        </p:grpSpPr>
        <p:sp>
          <p:nvSpPr>
            <p:cNvPr id="27" name="TextBox 26"/>
            <p:cNvSpPr txBox="1"/>
            <p:nvPr/>
          </p:nvSpPr>
          <p:spPr>
            <a:xfrm>
              <a:off x="2437945" y="3259722"/>
              <a:ext cx="1465526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28575">
                    <a:solidFill>
                      <a:srgbClr val="00CC5C"/>
                    </a:solidFill>
                  </a:ln>
                  <a:solidFill>
                    <a:srgbClr val="00B050"/>
                  </a:solidFill>
                  <a:latin typeface="PF BeauSans Pro Thin" pitchFamily="2" charset="0"/>
                </a:rPr>
                <a:t>like/ likes </a:t>
              </a:r>
            </a:p>
            <a:p>
              <a:r>
                <a:rPr lang="en-GB" sz="2400" dirty="0">
                  <a:ln w="28575">
                    <a:solidFill>
                      <a:srgbClr val="00CC5C"/>
                    </a:solidFill>
                  </a:ln>
                  <a:solidFill>
                    <a:srgbClr val="00B050"/>
                  </a:solidFill>
                  <a:latin typeface="PF BeauSans Pro Thin" pitchFamily="2" charset="0"/>
                </a:rPr>
                <a:t>came</a:t>
              </a:r>
            </a:p>
            <a:p>
              <a:r>
                <a:rPr lang="en-GB" sz="2400" dirty="0">
                  <a:ln w="28575">
                    <a:solidFill>
                      <a:srgbClr val="00CC5C"/>
                    </a:solidFill>
                  </a:ln>
                  <a:solidFill>
                    <a:srgbClr val="00B050"/>
                  </a:solidFill>
                  <a:latin typeface="PF BeauSans Pro Thin" pitchFamily="2" charset="0"/>
                </a:rPr>
                <a:t>will find</a:t>
              </a:r>
              <a:r>
                <a:rPr lang="en-GB" sz="2800" dirty="0">
                  <a:ln w="28575">
                    <a:solidFill>
                      <a:srgbClr val="00CC5C"/>
                    </a:solidFill>
                  </a:ln>
                  <a:solidFill>
                    <a:srgbClr val="00B050"/>
                  </a:solidFill>
                  <a:latin typeface="PF BeauSans Pro Thin" pitchFamily="2" charset="0"/>
                </a:rPr>
                <a:t>                         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423345" y="3690610"/>
              <a:ext cx="172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ln w="28575">
                    <a:solidFill>
                      <a:srgbClr val="00CC5C"/>
                    </a:solidFill>
                  </a:ln>
                  <a:solidFill>
                    <a:srgbClr val="00B050"/>
                  </a:solidFill>
                  <a:latin typeface="PF BeauSans Pro Thin" pitchFamily="2" charset="0"/>
                </a:rPr>
                <a:t>                         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9683275" y="2433693"/>
            <a:ext cx="8290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rgbClr val="F14124">
                      <a:lumMod val="75000"/>
                    </a:srgbClr>
                  </a:solidFill>
                </a:ln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F BeauSans Pro Thin" pitchFamily="2" charset="0"/>
              </a:rPr>
              <a:t>or</a:t>
            </a:r>
            <a:endParaRPr lang="el-GR" sz="5400" b="1" dirty="0">
              <a:ln w="28575">
                <a:solidFill>
                  <a:srgbClr val="F14124">
                    <a:lumMod val="75000"/>
                  </a:srgbClr>
                </a:solidFill>
              </a:ln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559718" y="3628847"/>
            <a:ext cx="3283676" cy="830997"/>
            <a:chOff x="2441074" y="3253948"/>
            <a:chExt cx="2578343" cy="830997"/>
          </a:xfrm>
        </p:grpSpPr>
        <p:sp>
          <p:nvSpPr>
            <p:cNvPr id="31" name="TextBox 30"/>
            <p:cNvSpPr txBox="1"/>
            <p:nvPr/>
          </p:nvSpPr>
          <p:spPr>
            <a:xfrm>
              <a:off x="2441074" y="3253948"/>
              <a:ext cx="25161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am / is / are</a:t>
              </a:r>
            </a:p>
            <a:p>
              <a:r>
                <a:rPr lang="en-GB" sz="2400" dirty="0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was / were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730289" y="3438613"/>
              <a:ext cx="1289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V +  </a:t>
              </a:r>
              <a:r>
                <a:rPr lang="en-GB" sz="2400" dirty="0" err="1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ing</a:t>
              </a:r>
              <a:r>
                <a:rPr lang="en-GB" sz="2400" dirty="0">
                  <a:ln w="28575">
                    <a:solidFill>
                      <a:srgbClr val="00642D"/>
                    </a:solidFill>
                  </a:ln>
                  <a:solidFill>
                    <a:srgbClr val="008A3E"/>
                  </a:solidFill>
                  <a:latin typeface="PF BeauSans Pro Thin" pitchFamily="2" charset="0"/>
                </a:rPr>
                <a:t>                         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9660655" y="3862005"/>
            <a:ext cx="8290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rgbClr val="F14124">
                      <a:lumMod val="75000"/>
                    </a:srgbClr>
                  </a:solidFill>
                </a:ln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F BeauSans Pro Thin" pitchFamily="2" charset="0"/>
              </a:rPr>
              <a:t>or</a:t>
            </a:r>
            <a:endParaRPr lang="el-GR" sz="5400" b="1" dirty="0">
              <a:ln w="28575">
                <a:solidFill>
                  <a:srgbClr val="F14124">
                    <a:lumMod val="75000"/>
                  </a:srgbClr>
                </a:solidFill>
              </a:ln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7559719" y="4631155"/>
            <a:ext cx="3615953" cy="954107"/>
            <a:chOff x="2441074" y="3253948"/>
            <a:chExt cx="2839247" cy="954107"/>
          </a:xfrm>
        </p:grpSpPr>
        <p:sp>
          <p:nvSpPr>
            <p:cNvPr id="35" name="TextBox 34"/>
            <p:cNvSpPr txBox="1"/>
            <p:nvPr/>
          </p:nvSpPr>
          <p:spPr>
            <a:xfrm>
              <a:off x="2441074" y="3253948"/>
              <a:ext cx="25161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ln w="28575">
                    <a:solidFill>
                      <a:srgbClr val="002E15"/>
                    </a:solidFill>
                  </a:ln>
                  <a:solidFill>
                    <a:srgbClr val="005C2A"/>
                  </a:solidFill>
                  <a:latin typeface="PF BeauSans Pro Thin" pitchFamily="2" charset="0"/>
                </a:rPr>
                <a:t>have / has</a:t>
              </a:r>
            </a:p>
            <a:p>
              <a:r>
                <a:rPr lang="en-GB" sz="2800" dirty="0">
                  <a:ln w="28575">
                    <a:solidFill>
                      <a:srgbClr val="002E15"/>
                    </a:solidFill>
                  </a:ln>
                  <a:solidFill>
                    <a:srgbClr val="005C2A"/>
                  </a:solidFill>
                  <a:latin typeface="PF BeauSans Pro Thin" pitchFamily="2" charset="0"/>
                </a:rPr>
                <a:t>had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552129" y="3469391"/>
              <a:ext cx="172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ln w="28575">
                    <a:solidFill>
                      <a:srgbClr val="002E15"/>
                    </a:solidFill>
                  </a:ln>
                  <a:solidFill>
                    <a:srgbClr val="005C2A"/>
                  </a:solidFill>
                  <a:latin typeface="PF BeauSans Pro Thin" pitchFamily="2" charset="0"/>
                </a:rPr>
                <a:t>V 3                         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279576" y="6239054"/>
            <a:ext cx="6695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19050"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75000"/>
                  </a:srgbClr>
                </a:solidFill>
                <a:latin typeface="PF BeauSans Pro Thin" pitchFamily="2" charset="0"/>
              </a:rPr>
              <a:t>INDIRECT QUESTIONS</a:t>
            </a:r>
            <a:endParaRPr lang="el-GR" sz="3600" dirty="0">
              <a:ln w="19050"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75000"/>
                </a:srgbClr>
              </a:solidFill>
              <a:latin typeface="PF BeauSans Pro Thin" pitchFamily="2" charset="0"/>
            </a:endParaRPr>
          </a:p>
        </p:txBody>
      </p:sp>
      <p:pic>
        <p:nvPicPr>
          <p:cNvPr id="3" name="Picture 2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972" y="5877272"/>
            <a:ext cx="751289" cy="75128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106" y="355310"/>
            <a:ext cx="920559" cy="31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7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3" name="camera.wav"/>
          </p:stSnd>
        </p:sndAc>
      </p:transition>
    </mc:Choice>
    <mc:Fallback xmlns="">
      <p:transition spd="slow" advClick="0">
        <p:fade/>
        <p:sndAc>
          <p:stSnd>
            <p:snd r:embed="rId6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24" grpId="0"/>
      <p:bldP spid="25" grpId="0"/>
      <p:bldP spid="29" grpId="0"/>
      <p:bldP spid="29" grpId="1"/>
      <p:bldP spid="33" grpId="0"/>
      <p:bldP spid="22" grpId="0"/>
      <p:bldP spid="22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972" y="5877272"/>
            <a:ext cx="751289" cy="75128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215680" y="1916833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kern="0" dirty="0">
                <a:solidFill>
                  <a:srgbClr val="6BB76D">
                    <a:lumMod val="50000"/>
                  </a:srgbClr>
                </a:solidFill>
                <a:effectLst>
                  <a:glow rad="101600">
                    <a:sysClr val="window" lastClr="FFFFFF">
                      <a:alpha val="80000"/>
                    </a:sysClr>
                  </a:glow>
                </a:effectLst>
                <a:latin typeface="Comic Sans MS" pitchFamily="66" charset="0"/>
              </a:rPr>
              <a:t>Use an Intro verb in the past</a:t>
            </a:r>
            <a:r>
              <a:rPr lang="en-US" sz="2000" b="1" kern="0" dirty="0">
                <a:solidFill>
                  <a:srgbClr val="6BB76D">
                    <a:lumMod val="50000"/>
                  </a:srgbClr>
                </a:solidFill>
                <a:effectLst>
                  <a:glow rad="101600">
                    <a:sysClr val="window" lastClr="FFFFFF">
                      <a:alpha val="80000"/>
                    </a:sysClr>
                  </a:glow>
                </a:effectLst>
                <a:latin typeface="Comic Sans MS" pitchFamily="66" charset="0"/>
              </a:rPr>
              <a:t>.</a:t>
            </a:r>
          </a:p>
        </p:txBody>
      </p:sp>
      <p:sp>
        <p:nvSpPr>
          <p:cNvPr id="41" name="Oval 40"/>
          <p:cNvSpPr/>
          <p:nvPr/>
        </p:nvSpPr>
        <p:spPr>
          <a:xfrm>
            <a:off x="2586414" y="1916832"/>
            <a:ext cx="551804" cy="360040"/>
          </a:xfrm>
          <a:prstGeom prst="ellipse">
            <a:avLst/>
          </a:prstGeom>
          <a:gradFill rotWithShape="1">
            <a:gsLst>
              <a:gs pos="0">
                <a:srgbClr val="6BB76D">
                  <a:shade val="45000"/>
                  <a:satMod val="155000"/>
                </a:srgbClr>
              </a:gs>
              <a:gs pos="60000">
                <a:srgbClr val="6BB76D">
                  <a:shade val="95000"/>
                  <a:satMod val="150000"/>
                </a:srgbClr>
              </a:gs>
              <a:gs pos="100000">
                <a:srgbClr val="6BB76D">
                  <a:tint val="87000"/>
                  <a:satMod val="250000"/>
                </a:srgbClr>
              </a:gs>
            </a:gsLst>
            <a:lin ang="16200000" scaled="0"/>
          </a:gradFill>
          <a:ln>
            <a:noFill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p:spPr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sysClr val="window" lastClr="FFFFFF"/>
                </a:solidFill>
                <a:latin typeface="Verdana"/>
              </a:rPr>
              <a:t>a</a:t>
            </a:r>
            <a:endParaRPr lang="el-GR" kern="0" dirty="0">
              <a:solidFill>
                <a:sysClr val="window" lastClr="FFFFFF"/>
              </a:solidFill>
              <a:latin typeface="Verdan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15680" y="3409950"/>
            <a:ext cx="4752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b="1" kern="0" dirty="0">
                <a:solidFill>
                  <a:srgbClr val="6BB76D">
                    <a:lumMod val="50000"/>
                  </a:srgbClr>
                </a:solidFill>
                <a:effectLst>
                  <a:glow rad="101600">
                    <a:sysClr val="window" lastClr="FFFFFF">
                      <a:alpha val="80000"/>
                    </a:sysClr>
                  </a:glow>
                </a:effectLst>
                <a:latin typeface="Comic Sans MS" pitchFamily="66" charset="0"/>
              </a:rPr>
              <a:t>Move the indirect question one step backwards in time.</a:t>
            </a:r>
            <a:endParaRPr lang="el-GR" sz="2400" b="1" kern="0" dirty="0">
              <a:solidFill>
                <a:srgbClr val="6BB76D">
                  <a:lumMod val="50000"/>
                </a:srgbClr>
              </a:solidFill>
              <a:effectLst>
                <a:glow rad="101600">
                  <a:sysClr val="window" lastClr="FFFFFF">
                    <a:alpha val="80000"/>
                  </a:sysClr>
                </a:glow>
              </a:effectLst>
              <a:latin typeface="Comic Sans MS" pitchFamily="66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2550943" y="3409950"/>
            <a:ext cx="551804" cy="360040"/>
          </a:xfrm>
          <a:prstGeom prst="ellipse">
            <a:avLst/>
          </a:prstGeom>
          <a:gradFill rotWithShape="1">
            <a:gsLst>
              <a:gs pos="0">
                <a:srgbClr val="6BB76D">
                  <a:shade val="45000"/>
                  <a:satMod val="155000"/>
                </a:srgbClr>
              </a:gs>
              <a:gs pos="60000">
                <a:srgbClr val="6BB76D">
                  <a:shade val="95000"/>
                  <a:satMod val="150000"/>
                </a:srgbClr>
              </a:gs>
              <a:gs pos="100000">
                <a:srgbClr val="6BB76D">
                  <a:tint val="87000"/>
                  <a:satMod val="250000"/>
                </a:srgbClr>
              </a:gs>
            </a:gsLst>
            <a:lin ang="16200000" scaled="0"/>
          </a:gradFill>
          <a:ln>
            <a:noFill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p:spPr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sysClr val="window" lastClr="FFFFFF"/>
                </a:solidFill>
                <a:latin typeface="Verdana"/>
              </a:rPr>
              <a:t>b</a:t>
            </a:r>
            <a:endParaRPr lang="el-GR" kern="0" dirty="0">
              <a:solidFill>
                <a:sysClr val="window" lastClr="FFFFFF"/>
              </a:solidFill>
              <a:latin typeface="Verdana"/>
            </a:endParaRPr>
          </a:p>
        </p:txBody>
      </p:sp>
      <p:pic>
        <p:nvPicPr>
          <p:cNvPr id="43" name="Picture 5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5" y="4363908"/>
            <a:ext cx="1331709" cy="135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501120" y="2276872"/>
            <a:ext cx="10495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asked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655841" y="2276872"/>
            <a:ext cx="173528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wondered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465250" y="2276872"/>
            <a:ext cx="26550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wanted to know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270460" y="2690882"/>
            <a:ext cx="64472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etc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005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3" name="camera.wav"/>
          </p:stSnd>
        </p:sndAc>
      </p:transition>
    </mc:Choice>
    <mc:Fallback xmlns="">
      <p:transition spd="slow" advClick="0">
        <p:fade/>
        <p:sndAc>
          <p:stSnd>
            <p:snd r:embed="rId7" name="camera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header_logo_w_out.png"/>
          <p:cNvPicPr/>
          <p:nvPr/>
        </p:nvPicPr>
        <p:blipFill>
          <a:blip r:embed="rId3" cstate="print"/>
          <a:srcRect l="7368" r="60921" b="28481"/>
          <a:stretch>
            <a:fillRect/>
          </a:stretch>
        </p:blipFill>
        <p:spPr>
          <a:xfrm>
            <a:off x="7104113" y="5877273"/>
            <a:ext cx="1159099" cy="540913"/>
          </a:xfrm>
          <a:prstGeom prst="rect">
            <a:avLst/>
          </a:prstGeom>
        </p:spPr>
      </p:pic>
      <p:sp>
        <p:nvSpPr>
          <p:cNvPr id="80" name="AutoShape 83"/>
          <p:cNvSpPr>
            <a:spLocks noChangeArrowheads="1"/>
          </p:cNvSpPr>
          <p:nvPr/>
        </p:nvSpPr>
        <p:spPr bwMode="gray">
          <a:xfrm>
            <a:off x="3287688" y="620689"/>
            <a:ext cx="5616624" cy="708025"/>
          </a:xfrm>
          <a:prstGeom prst="roundRect">
            <a:avLst>
              <a:gd name="adj" fmla="val 50000"/>
            </a:avLst>
          </a:prstGeom>
          <a:solidFill>
            <a:srgbClr val="FFD85B"/>
          </a:solidFill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ln w="12700">
                  <a:solidFill>
                    <a:srgbClr val="5A6378">
                      <a:satMod val="155000"/>
                    </a:srgbClr>
                  </a:solidFill>
                  <a:prstDash val="solid"/>
                </a:ln>
                <a:solidFill>
                  <a:srgbClr val="D4D4D6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orte" pitchFamily="66" charset="0"/>
              </a:rPr>
              <a:t>Reported Speech – past intro verb</a:t>
            </a:r>
            <a:endParaRPr lang="en-US" sz="2800" b="1" dirty="0">
              <a:ln w="12700">
                <a:solidFill>
                  <a:srgbClr val="5A6378">
                    <a:satMod val="155000"/>
                  </a:srgbClr>
                </a:solidFill>
                <a:prstDash val="solid"/>
              </a:ln>
              <a:solidFill>
                <a:srgbClr val="D4D4D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orte" pitchFamily="66" charset="0"/>
            </a:endParaRPr>
          </a:p>
        </p:txBody>
      </p:sp>
      <p:graphicFrame>
        <p:nvGraphicFramePr>
          <p:cNvPr id="85" name="Table 84"/>
          <p:cNvGraphicFramePr>
            <a:graphicFrameLocks noGrp="1"/>
          </p:cNvGraphicFramePr>
          <p:nvPr/>
        </p:nvGraphicFramePr>
        <p:xfrm>
          <a:off x="2207568" y="1556792"/>
          <a:ext cx="756084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64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Direct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Reported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erlin Sans FB" pitchFamily="34" charset="0"/>
                        </a:rPr>
                        <a:t>“Do you know?”</a:t>
                      </a:r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Berlin Sans FB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erlin Sans FB" pitchFamily="34" charset="0"/>
                        </a:rPr>
                        <a:t>I asked him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erlin Sans FB" pitchFamily="34" charset="0"/>
                        </a:rPr>
                        <a:t>“Where are you going?”</a:t>
                      </a:r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Berlin Sans FB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erlin Sans FB" pitchFamily="34" charset="0"/>
                        </a:rPr>
                        <a:t>He asked 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erlin Sans FB" pitchFamily="34" charset="0"/>
                        </a:rPr>
                        <a:t>“Did</a:t>
                      </a:r>
                      <a:r>
                        <a:rPr lang="en-GB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erlin Sans FB" pitchFamily="34" charset="0"/>
                        </a:rPr>
                        <a:t> you believe me?”</a:t>
                      </a:r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Berlin Sans FB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erlin Sans FB" pitchFamily="34" charset="0"/>
                        </a:rPr>
                        <a:t>I wanted to know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erlin Sans FB" pitchFamily="34" charset="0"/>
                        </a:rPr>
                        <a:t>“How are you?”</a:t>
                      </a:r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Berlin Sans FB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erlin Sans FB" pitchFamily="34" charset="0"/>
                        </a:rPr>
                        <a:t>He asked 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erlin Sans FB" pitchFamily="34" charset="0"/>
                        </a:rPr>
                        <a:t>“Is Ann</a:t>
                      </a:r>
                      <a:r>
                        <a:rPr lang="en-GB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erlin Sans FB" pitchFamily="34" charset="0"/>
                        </a:rPr>
                        <a:t> sleeping?”</a:t>
                      </a:r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Berlin Sans FB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erlin Sans FB" pitchFamily="34" charset="0"/>
                        </a:rPr>
                        <a:t>I asked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erlin Sans FB" pitchFamily="34" charset="0"/>
                        </a:rPr>
                        <a:t>“Were you watching TV?”</a:t>
                      </a:r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Berlin Sans FB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erlin Sans FB" pitchFamily="34" charset="0"/>
                        </a:rPr>
                        <a:t>He asked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erlin Sans FB" pitchFamily="34" charset="0"/>
                        </a:rPr>
                        <a:t>“Can they come?”</a:t>
                      </a:r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Berlin Sans FB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erlin Sans FB" pitchFamily="34" charset="0"/>
                        </a:rPr>
                        <a:t>I wondered</a:t>
                      </a:r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Berlin Sans FB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erlin Sans FB" pitchFamily="34" charset="0"/>
                        </a:rPr>
                        <a:t>“Who did you meet?”</a:t>
                      </a:r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Berlin Sans FB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erlin Sans FB" pitchFamily="34" charset="0"/>
                        </a:rPr>
                        <a:t>They asked 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erlin Sans FB" pitchFamily="34" charset="0"/>
                        </a:rPr>
                        <a:t>“Did Mary go</a:t>
                      </a:r>
                      <a:r>
                        <a:rPr lang="en-GB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erlin Sans FB" pitchFamily="34" charset="0"/>
                        </a:rPr>
                        <a:t>?”</a:t>
                      </a:r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Berlin Sans FB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erlin Sans FB" pitchFamily="34" charset="0"/>
                        </a:rPr>
                        <a:t>She asked</a:t>
                      </a:r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Berlin Sans FB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erlin Sans FB" pitchFamily="34" charset="0"/>
                        </a:rPr>
                        <a:t>“Will you go?”</a:t>
                      </a:r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Berlin Sans FB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erlin Sans FB" pitchFamily="34" charset="0"/>
                        </a:rPr>
                        <a:t>They asked 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90" name="TextBox 89"/>
          <p:cNvSpPr txBox="1"/>
          <p:nvPr/>
        </p:nvSpPr>
        <p:spPr>
          <a:xfrm>
            <a:off x="7241741" y="1904967"/>
            <a:ext cx="1347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6BB76D">
                    <a:lumMod val="50000"/>
                  </a:srgbClr>
                </a:solidFill>
                <a:latin typeface="Berlin Sans FB" pitchFamily="34" charset="0"/>
              </a:rPr>
              <a:t>if he knew</a:t>
            </a:r>
            <a:endParaRPr lang="en-US" dirty="0">
              <a:solidFill>
                <a:srgbClr val="6BB76D">
                  <a:lumMod val="50000"/>
                </a:srgbClr>
              </a:solidFill>
              <a:latin typeface="Berlin Sans FB" pitchFamily="34" charset="0"/>
            </a:endParaRPr>
          </a:p>
        </p:txBody>
      </p:sp>
      <p:pic>
        <p:nvPicPr>
          <p:cNvPr id="92" name="Picture 91" descr="gnome_hel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1538" y="1925022"/>
            <a:ext cx="360000" cy="360000"/>
          </a:xfrm>
          <a:prstGeom prst="rect">
            <a:avLst/>
          </a:prstGeom>
        </p:spPr>
      </p:pic>
      <p:pic>
        <p:nvPicPr>
          <p:cNvPr id="95" name="Picture 94" descr="gnome_hel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1538" y="2294363"/>
            <a:ext cx="360000" cy="360000"/>
          </a:xfrm>
          <a:prstGeom prst="rect">
            <a:avLst/>
          </a:prstGeom>
        </p:spPr>
      </p:pic>
      <p:pic>
        <p:nvPicPr>
          <p:cNvPr id="97" name="Picture 96" descr="gnome_hel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1538" y="3068960"/>
            <a:ext cx="360000" cy="360000"/>
          </a:xfrm>
          <a:prstGeom prst="rect">
            <a:avLst/>
          </a:prstGeom>
        </p:spPr>
      </p:pic>
      <p:pic>
        <p:nvPicPr>
          <p:cNvPr id="100" name="Picture 99" descr="gnome_hel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1538" y="2728975"/>
            <a:ext cx="360000" cy="360000"/>
          </a:xfrm>
          <a:prstGeom prst="rect">
            <a:avLst/>
          </a:prstGeom>
        </p:spPr>
      </p:pic>
      <p:pic>
        <p:nvPicPr>
          <p:cNvPr id="102" name="Picture 101" descr="gnome_hel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2252" y="5229240"/>
            <a:ext cx="360000" cy="360000"/>
          </a:xfrm>
          <a:prstGeom prst="rect">
            <a:avLst/>
          </a:prstGeom>
        </p:spPr>
      </p:pic>
      <p:pic>
        <p:nvPicPr>
          <p:cNvPr id="106" name="Picture 105" descr="gnome_hel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1538" y="4169135"/>
            <a:ext cx="360000" cy="360000"/>
          </a:xfrm>
          <a:prstGeom prst="rect">
            <a:avLst/>
          </a:prstGeom>
        </p:spPr>
      </p:pic>
      <p:pic>
        <p:nvPicPr>
          <p:cNvPr id="107" name="Picture 106" descr="gnome_hel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2252" y="3789080"/>
            <a:ext cx="360000" cy="360000"/>
          </a:xfrm>
          <a:prstGeom prst="rect">
            <a:avLst/>
          </a:prstGeom>
        </p:spPr>
      </p:pic>
      <p:pic>
        <p:nvPicPr>
          <p:cNvPr id="108" name="Picture 107" descr="gnome_hel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6895" y="3429040"/>
            <a:ext cx="360000" cy="360000"/>
          </a:xfrm>
          <a:prstGeom prst="rect">
            <a:avLst/>
          </a:prstGeom>
        </p:spPr>
      </p:pic>
      <p:pic>
        <p:nvPicPr>
          <p:cNvPr id="109" name="Picture 108" descr="gnome_hel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6895" y="4909270"/>
            <a:ext cx="360000" cy="360000"/>
          </a:xfrm>
          <a:prstGeom prst="rect">
            <a:avLst/>
          </a:prstGeom>
        </p:spPr>
      </p:pic>
      <p:pic>
        <p:nvPicPr>
          <p:cNvPr id="110" name="Picture 109" descr="gnome_hel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1538" y="4549230"/>
            <a:ext cx="360000" cy="360000"/>
          </a:xfrm>
          <a:prstGeom prst="rect">
            <a:avLst/>
          </a:prstGeom>
        </p:spPr>
      </p:pic>
      <p:sp>
        <p:nvSpPr>
          <p:cNvPr id="111" name="TextBox 110"/>
          <p:cNvSpPr txBox="1"/>
          <p:nvPr/>
        </p:nvSpPr>
        <p:spPr>
          <a:xfrm>
            <a:off x="7310848" y="2276872"/>
            <a:ext cx="2457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6BB76D">
                    <a:lumMod val="50000"/>
                  </a:srgbClr>
                </a:solidFill>
                <a:latin typeface="Berlin Sans FB" pitchFamily="34" charset="0"/>
              </a:rPr>
              <a:t>where she was going</a:t>
            </a:r>
            <a:endParaRPr lang="en-US" dirty="0">
              <a:solidFill>
                <a:srgbClr val="6BB76D">
                  <a:lumMod val="50000"/>
                </a:srgbClr>
              </a:solidFill>
              <a:latin typeface="Berlin Sans FB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6996100" y="2780928"/>
            <a:ext cx="2742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6BB76D">
                    <a:lumMod val="50000"/>
                  </a:srgbClr>
                </a:solidFill>
                <a:latin typeface="Berlin Sans FB" pitchFamily="34" charset="0"/>
              </a:rPr>
              <a:t>if you had</a:t>
            </a:r>
            <a:r>
              <a:rPr lang="en-GB" sz="20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GB" sz="2000" dirty="0">
                <a:solidFill>
                  <a:srgbClr val="6BB76D">
                    <a:lumMod val="50000"/>
                  </a:srgbClr>
                </a:solidFill>
                <a:latin typeface="Berlin Sans FB" pitchFamily="34" charset="0"/>
              </a:rPr>
              <a:t>believed me</a:t>
            </a:r>
            <a:endParaRPr lang="en-US" dirty="0">
              <a:solidFill>
                <a:srgbClr val="6BB76D">
                  <a:lumMod val="50000"/>
                </a:srgbClr>
              </a:solidFill>
              <a:latin typeface="Berlin Sans FB" pitchFamily="34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7329426" y="3028890"/>
            <a:ext cx="1286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6BB76D">
                    <a:lumMod val="50000"/>
                  </a:srgbClr>
                </a:solidFill>
                <a:latin typeface="Berlin Sans FB" pitchFamily="34" charset="0"/>
              </a:rPr>
              <a:t>how I was</a:t>
            </a:r>
            <a:endParaRPr lang="en-US" dirty="0">
              <a:solidFill>
                <a:srgbClr val="6BB76D">
                  <a:lumMod val="50000"/>
                </a:srgbClr>
              </a:solidFill>
              <a:latin typeface="Berlin Sans FB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6888088" y="3388930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6BB76D">
                    <a:lumMod val="50000"/>
                  </a:srgbClr>
                </a:solidFill>
                <a:latin typeface="Berlin Sans FB" pitchFamily="34" charset="0"/>
              </a:rPr>
              <a:t>if Ann was sleeping</a:t>
            </a:r>
            <a:endParaRPr lang="en-US" dirty="0">
              <a:solidFill>
                <a:srgbClr val="6BB76D">
                  <a:lumMod val="50000"/>
                </a:srgbClr>
              </a:solidFill>
              <a:latin typeface="Berlin Sans FB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6960096" y="3717032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6BB76D">
                    <a:lumMod val="50000"/>
                  </a:srgbClr>
                </a:solidFill>
                <a:latin typeface="Berlin Sans FB" pitchFamily="34" charset="0"/>
              </a:rPr>
              <a:t>if I had been watching TV</a:t>
            </a:r>
            <a:endParaRPr lang="en-US" dirty="0">
              <a:solidFill>
                <a:srgbClr val="6BB76D">
                  <a:lumMod val="50000"/>
                </a:srgbClr>
              </a:solidFill>
              <a:latin typeface="Berlin Sans FB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7241742" y="4149080"/>
            <a:ext cx="2166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6BB76D">
                    <a:lumMod val="50000"/>
                  </a:srgbClr>
                </a:solidFill>
                <a:latin typeface="Berlin Sans FB" pitchFamily="34" charset="0"/>
              </a:rPr>
              <a:t>if they could come</a:t>
            </a:r>
            <a:endParaRPr lang="en-US" dirty="0">
              <a:solidFill>
                <a:srgbClr val="6BB76D">
                  <a:lumMod val="50000"/>
                </a:srgbClr>
              </a:solidFill>
              <a:latin typeface="Berlin Sans FB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7608168" y="4509120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6BB76D">
                    <a:lumMod val="50000"/>
                  </a:srgbClr>
                </a:solidFill>
                <a:latin typeface="Berlin Sans FB" pitchFamily="34" charset="0"/>
              </a:rPr>
              <a:t>who I had met</a:t>
            </a:r>
            <a:endParaRPr lang="en-US" dirty="0">
              <a:solidFill>
                <a:srgbClr val="6BB76D">
                  <a:lumMod val="50000"/>
                </a:srgbClr>
              </a:solidFill>
              <a:latin typeface="Berlin Sans FB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7085781" y="4869160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6BB76D">
                    <a:lumMod val="50000"/>
                  </a:srgbClr>
                </a:solidFill>
                <a:latin typeface="Berlin Sans FB" pitchFamily="34" charset="0"/>
              </a:rPr>
              <a:t>whether Mary had gone.</a:t>
            </a:r>
            <a:endParaRPr lang="en-US" dirty="0">
              <a:solidFill>
                <a:srgbClr val="6BB76D">
                  <a:lumMod val="50000"/>
                </a:srgbClr>
              </a:solidFill>
              <a:latin typeface="Berlin Sans FB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7535938" y="5229200"/>
            <a:ext cx="2520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6BB76D">
                    <a:lumMod val="50000"/>
                  </a:srgbClr>
                </a:solidFill>
                <a:latin typeface="Berlin Sans FB" pitchFamily="34" charset="0"/>
              </a:rPr>
              <a:t>whether I would go.</a:t>
            </a:r>
            <a:endParaRPr lang="en-US" dirty="0">
              <a:solidFill>
                <a:srgbClr val="6BB76D">
                  <a:lumMod val="50000"/>
                </a:srgbClr>
              </a:solidFill>
              <a:latin typeface="Berlin Sans FB" pitchFamily="34" charset="0"/>
            </a:endParaRPr>
          </a:p>
        </p:txBody>
      </p:sp>
      <p:pic>
        <p:nvPicPr>
          <p:cNvPr id="125" name="Picture 124" descr="emblem_ok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08368" y="5661248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53896"/>
      </p:ext>
    </p:extLst>
  </p:cSld>
  <p:clrMapOvr>
    <a:masterClrMapping/>
  </p:clrMapOvr>
  <p:transition advClick="0">
    <p:blinds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  <p:bldLst>
      <p:bldP spid="90" grpId="0"/>
      <p:bldP spid="111" grpId="0"/>
      <p:bldP spid="112" grpId="0"/>
      <p:bldP spid="113" grpId="0"/>
      <p:bldP spid="115" grpId="0"/>
      <p:bldP spid="116" grpId="0"/>
      <p:bldP spid="117" grpId="0"/>
      <p:bldP spid="118" grpId="0"/>
      <p:bldP spid="123" grpId="0"/>
      <p:bldP spid="1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header_logo_w_out.png"/>
          <p:cNvPicPr/>
          <p:nvPr/>
        </p:nvPicPr>
        <p:blipFill>
          <a:blip r:embed="rId3" cstate="print"/>
          <a:srcRect l="7368" r="60921" b="28481"/>
          <a:stretch>
            <a:fillRect/>
          </a:stretch>
        </p:blipFill>
        <p:spPr>
          <a:xfrm>
            <a:off x="7104113" y="5877273"/>
            <a:ext cx="1159099" cy="540913"/>
          </a:xfrm>
          <a:prstGeom prst="rect">
            <a:avLst/>
          </a:prstGeom>
        </p:spPr>
      </p:pic>
      <p:sp>
        <p:nvSpPr>
          <p:cNvPr id="80" name="AutoShape 83"/>
          <p:cNvSpPr>
            <a:spLocks noChangeArrowheads="1"/>
          </p:cNvSpPr>
          <p:nvPr/>
        </p:nvSpPr>
        <p:spPr bwMode="gray">
          <a:xfrm>
            <a:off x="2793995" y="219998"/>
            <a:ext cx="5616624" cy="708025"/>
          </a:xfrm>
          <a:prstGeom prst="roundRect">
            <a:avLst>
              <a:gd name="adj" fmla="val 50000"/>
            </a:avLst>
          </a:prstGeom>
          <a:solidFill>
            <a:srgbClr val="FFD85B"/>
          </a:solidFill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ln w="12700">
                  <a:solidFill>
                    <a:srgbClr val="5A6378">
                      <a:satMod val="155000"/>
                    </a:srgbClr>
                  </a:solidFill>
                  <a:prstDash val="solid"/>
                </a:ln>
                <a:solidFill>
                  <a:srgbClr val="D4D4D6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orte" pitchFamily="66" charset="0"/>
              </a:rPr>
              <a:t>Reported Speech – past intro verb</a:t>
            </a:r>
            <a:endParaRPr lang="en-US" sz="2800" b="1" dirty="0">
              <a:ln w="12700">
                <a:solidFill>
                  <a:srgbClr val="5A6378">
                    <a:satMod val="155000"/>
                  </a:srgbClr>
                </a:solidFill>
                <a:prstDash val="solid"/>
              </a:ln>
              <a:solidFill>
                <a:srgbClr val="D4D4D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orte" pitchFamily="66" charset="0"/>
            </a:endParaRPr>
          </a:p>
        </p:txBody>
      </p:sp>
      <p:graphicFrame>
        <p:nvGraphicFramePr>
          <p:cNvPr id="85" name="Table 84"/>
          <p:cNvGraphicFramePr>
            <a:graphicFrameLocks noGrp="1"/>
          </p:cNvGraphicFramePr>
          <p:nvPr/>
        </p:nvGraphicFramePr>
        <p:xfrm>
          <a:off x="2207568" y="1556792"/>
          <a:ext cx="756084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Direct</a:t>
                      </a:r>
                      <a:endParaRPr lang="en-US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Reported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erlin Sans FB" pitchFamily="34" charset="0"/>
                        </a:rPr>
                        <a:t>...where does Anna</a:t>
                      </a:r>
                      <a:r>
                        <a:rPr lang="en-GB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erlin Sans FB" pitchFamily="34" charset="0"/>
                        </a:rPr>
                        <a:t> live..?</a:t>
                      </a:r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Berlin Sans FB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Berlin Sans FB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Berlin Sans FB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erlin Sans FB" pitchFamily="34" charset="0"/>
                        </a:rPr>
                        <a:t>tomorrow</a:t>
                      </a:r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Berlin Sans FB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Berlin Sans FB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Berlin Sans FB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erlin Sans FB" pitchFamily="34" charset="0"/>
                        </a:rPr>
                        <a:t>are working</a:t>
                      </a:r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Berlin Sans FB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Berlin Sans FB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Berlin Sans FB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erlin Sans FB" pitchFamily="34" charset="0"/>
                        </a:rPr>
                        <a:t>Did</a:t>
                      </a:r>
                      <a:r>
                        <a:rPr lang="en-GB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erlin Sans FB" pitchFamily="34" charset="0"/>
                        </a:rPr>
                        <a:t> they come..?</a:t>
                      </a:r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Berlin Sans FB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Berlin Sans FB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erlin Sans FB" pitchFamily="34" charset="0"/>
                        </a:rPr>
                        <a:t>      whether</a:t>
                      </a:r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Berlin Sans FB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erlin Sans FB" pitchFamily="34" charset="0"/>
                        </a:rPr>
                        <a:t>will forget</a:t>
                      </a:r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Berlin Sans FB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Berlin Sans FB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accent5">
                            <a:lumMod val="50000"/>
                          </a:schemeClr>
                        </a:solidFill>
                        <a:latin typeface="Berlin Sans FB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erlin Sans FB" pitchFamily="34" charset="0"/>
                        </a:rPr>
                        <a:t>can train</a:t>
                      </a:r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Berlin Sans FB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Berlin Sans FB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Berlin Sans FB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erlin Sans FB" pitchFamily="34" charset="0"/>
                        </a:rPr>
                        <a:t>Tom</a:t>
                      </a:r>
                      <a:r>
                        <a:rPr lang="en-GB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erlin Sans FB" pitchFamily="34" charset="0"/>
                        </a:rPr>
                        <a:t> expected</a:t>
                      </a:r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Berlin Sans FB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Berlin Sans FB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Berlin Sans FB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erlin Sans FB" pitchFamily="34" charset="0"/>
                        </a:rPr>
                        <a:t>is going to take</a:t>
                      </a:r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Berlin Sans FB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Berlin Sans FB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Berlin Sans FB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erlin Sans FB" pitchFamily="34" charset="0"/>
                        </a:rPr>
                        <a:t>Who</a:t>
                      </a:r>
                      <a:r>
                        <a:rPr lang="en-GB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erlin Sans FB" pitchFamily="34" charset="0"/>
                        </a:rPr>
                        <a:t> is Jo waiting for?</a:t>
                      </a:r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Berlin Sans FB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Berlin Sans FB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Berlin Sans FB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erlin Sans FB" pitchFamily="34" charset="0"/>
                        </a:rPr>
                        <a:t>this</a:t>
                      </a:r>
                      <a:r>
                        <a:rPr lang="en-GB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erlin Sans FB" pitchFamily="34" charset="0"/>
                        </a:rPr>
                        <a:t> dog</a:t>
                      </a:r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Berlin Sans FB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Berlin Sans FB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Berlin Sans FB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90" name="TextBox 89"/>
          <p:cNvSpPr txBox="1"/>
          <p:nvPr/>
        </p:nvSpPr>
        <p:spPr>
          <a:xfrm>
            <a:off x="6023992" y="1916832"/>
            <a:ext cx="2304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6BB76D">
                    <a:lumMod val="50000"/>
                  </a:srgbClr>
                </a:solidFill>
                <a:latin typeface="Berlin Sans FB" pitchFamily="34" charset="0"/>
              </a:rPr>
              <a:t>where Anna lived </a:t>
            </a:r>
            <a:endParaRPr lang="en-US" dirty="0">
              <a:solidFill>
                <a:srgbClr val="6BB76D">
                  <a:lumMod val="50000"/>
                </a:srgbClr>
              </a:solidFill>
              <a:latin typeface="Berlin Sans FB" pitchFamily="34" charset="0"/>
            </a:endParaRPr>
          </a:p>
        </p:txBody>
      </p:sp>
      <p:pic>
        <p:nvPicPr>
          <p:cNvPr id="92" name="Picture 91" descr="gnome_hel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87888" y="1917770"/>
            <a:ext cx="360000" cy="360000"/>
          </a:xfrm>
          <a:prstGeom prst="rect">
            <a:avLst/>
          </a:prstGeom>
        </p:spPr>
      </p:pic>
      <p:pic>
        <p:nvPicPr>
          <p:cNvPr id="95" name="Picture 94" descr="gnome_hel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87888" y="2327055"/>
            <a:ext cx="360000" cy="360000"/>
          </a:xfrm>
          <a:prstGeom prst="rect">
            <a:avLst/>
          </a:prstGeom>
        </p:spPr>
      </p:pic>
      <p:pic>
        <p:nvPicPr>
          <p:cNvPr id="97" name="Picture 96" descr="gnome_hel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87888" y="3068268"/>
            <a:ext cx="360000" cy="360000"/>
          </a:xfrm>
          <a:prstGeom prst="rect">
            <a:avLst/>
          </a:prstGeom>
        </p:spPr>
      </p:pic>
      <p:pic>
        <p:nvPicPr>
          <p:cNvPr id="100" name="Picture 99" descr="gnome_hel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87888" y="2708960"/>
            <a:ext cx="360000" cy="360000"/>
          </a:xfrm>
          <a:prstGeom prst="rect">
            <a:avLst/>
          </a:prstGeom>
        </p:spPr>
      </p:pic>
      <p:pic>
        <p:nvPicPr>
          <p:cNvPr id="102" name="Picture 101" descr="gnome_hel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2870" y="5249215"/>
            <a:ext cx="360000" cy="360000"/>
          </a:xfrm>
          <a:prstGeom prst="rect">
            <a:avLst/>
          </a:prstGeom>
        </p:spPr>
      </p:pic>
      <p:pic>
        <p:nvPicPr>
          <p:cNvPr id="106" name="Picture 105" descr="gnome_hel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2870" y="4189190"/>
            <a:ext cx="360000" cy="360000"/>
          </a:xfrm>
          <a:prstGeom prst="rect">
            <a:avLst/>
          </a:prstGeom>
        </p:spPr>
      </p:pic>
      <p:pic>
        <p:nvPicPr>
          <p:cNvPr id="107" name="Picture 106" descr="gnome_hel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87888" y="3791747"/>
            <a:ext cx="360000" cy="360000"/>
          </a:xfrm>
          <a:prstGeom prst="rect">
            <a:avLst/>
          </a:prstGeom>
        </p:spPr>
      </p:pic>
      <p:pic>
        <p:nvPicPr>
          <p:cNvPr id="108" name="Picture 107" descr="gnome_hel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87888" y="3429000"/>
            <a:ext cx="360000" cy="360000"/>
          </a:xfrm>
          <a:prstGeom prst="rect">
            <a:avLst/>
          </a:prstGeom>
        </p:spPr>
      </p:pic>
      <p:pic>
        <p:nvPicPr>
          <p:cNvPr id="109" name="Picture 108" descr="gnome_hel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2870" y="4889215"/>
            <a:ext cx="360000" cy="360000"/>
          </a:xfrm>
          <a:prstGeom prst="rect">
            <a:avLst/>
          </a:prstGeom>
        </p:spPr>
      </p:pic>
      <p:pic>
        <p:nvPicPr>
          <p:cNvPr id="110" name="Picture 109" descr="gnome_hel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2870" y="4549230"/>
            <a:ext cx="360000" cy="360000"/>
          </a:xfrm>
          <a:prstGeom prst="rect">
            <a:avLst/>
          </a:prstGeom>
        </p:spPr>
      </p:pic>
      <p:sp>
        <p:nvSpPr>
          <p:cNvPr id="111" name="TextBox 110"/>
          <p:cNvSpPr txBox="1"/>
          <p:nvPr/>
        </p:nvSpPr>
        <p:spPr>
          <a:xfrm>
            <a:off x="6023992" y="2276872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6BB76D">
                    <a:lumMod val="50000"/>
                  </a:srgbClr>
                </a:solidFill>
                <a:latin typeface="Berlin Sans FB" pitchFamily="34" charset="0"/>
              </a:rPr>
              <a:t>the next/following day</a:t>
            </a:r>
            <a:endParaRPr lang="en-US" dirty="0">
              <a:solidFill>
                <a:srgbClr val="6BB76D">
                  <a:lumMod val="50000"/>
                </a:srgbClr>
              </a:solidFill>
              <a:latin typeface="Berlin Sans FB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6023992" y="2708920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6BB76D">
                    <a:lumMod val="50000"/>
                  </a:srgbClr>
                </a:solidFill>
                <a:latin typeface="Berlin Sans FB" pitchFamily="34" charset="0"/>
              </a:rPr>
              <a:t>were working</a:t>
            </a:r>
            <a:endParaRPr lang="en-US" dirty="0">
              <a:solidFill>
                <a:srgbClr val="6BB76D">
                  <a:lumMod val="50000"/>
                </a:srgbClr>
              </a:solidFill>
              <a:latin typeface="Berlin Sans FB" pitchFamily="34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7032104" y="2996952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6BB76D">
                    <a:lumMod val="50000"/>
                  </a:srgbClr>
                </a:solidFill>
                <a:latin typeface="Berlin Sans FB" pitchFamily="34" charset="0"/>
              </a:rPr>
              <a:t>they had come</a:t>
            </a:r>
            <a:endParaRPr lang="en-US" dirty="0">
              <a:solidFill>
                <a:srgbClr val="6BB76D">
                  <a:lumMod val="50000"/>
                </a:srgbClr>
              </a:solidFill>
              <a:latin typeface="Berlin Sans FB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6023992" y="3388930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6BB76D">
                    <a:lumMod val="50000"/>
                  </a:srgbClr>
                </a:solidFill>
                <a:latin typeface="Berlin Sans FB" pitchFamily="34" charset="0"/>
              </a:rPr>
              <a:t>would forget</a:t>
            </a:r>
            <a:endParaRPr lang="en-US" dirty="0">
              <a:solidFill>
                <a:srgbClr val="6BB76D">
                  <a:lumMod val="50000"/>
                </a:srgbClr>
              </a:solidFill>
              <a:latin typeface="Berlin Sans FB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6023992" y="3748970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6BB76D">
                    <a:lumMod val="50000"/>
                  </a:srgbClr>
                </a:solidFill>
                <a:latin typeface="Berlin Sans FB" pitchFamily="34" charset="0"/>
              </a:rPr>
              <a:t>could train</a:t>
            </a:r>
            <a:endParaRPr lang="en-US" dirty="0">
              <a:solidFill>
                <a:srgbClr val="6BB76D">
                  <a:lumMod val="50000"/>
                </a:srgbClr>
              </a:solidFill>
              <a:latin typeface="Berlin Sans FB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6023992" y="4149080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6BB76D">
                    <a:lumMod val="50000"/>
                  </a:srgbClr>
                </a:solidFill>
                <a:latin typeface="Berlin Sans FB" pitchFamily="34" charset="0"/>
              </a:rPr>
              <a:t>Tom had expected</a:t>
            </a:r>
            <a:endParaRPr lang="en-US" dirty="0">
              <a:solidFill>
                <a:srgbClr val="6BB76D">
                  <a:lumMod val="50000"/>
                </a:srgbClr>
              </a:solidFill>
              <a:latin typeface="Berlin Sans FB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6023992" y="4509120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6BB76D">
                    <a:lumMod val="50000"/>
                  </a:srgbClr>
                </a:solidFill>
                <a:latin typeface="Berlin Sans FB" pitchFamily="34" charset="0"/>
              </a:rPr>
              <a:t>was going to take</a:t>
            </a:r>
            <a:endParaRPr lang="en-US" dirty="0">
              <a:solidFill>
                <a:srgbClr val="6BB76D">
                  <a:lumMod val="50000"/>
                </a:srgbClr>
              </a:solidFill>
              <a:latin typeface="Berlin Sans FB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6023992" y="4869160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6BB76D">
                    <a:lumMod val="50000"/>
                  </a:srgbClr>
                </a:solidFill>
                <a:latin typeface="Berlin Sans FB" pitchFamily="34" charset="0"/>
              </a:rPr>
              <a:t>.. who Jo was waiting for </a:t>
            </a:r>
            <a:endParaRPr lang="en-US" dirty="0">
              <a:solidFill>
                <a:srgbClr val="6BB76D">
                  <a:lumMod val="50000"/>
                </a:srgbClr>
              </a:solidFill>
              <a:latin typeface="Berlin Sans FB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6023546" y="5216417"/>
            <a:ext cx="3816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6BB76D">
                    <a:lumMod val="50000"/>
                  </a:srgbClr>
                </a:solidFill>
                <a:latin typeface="Berlin Sans FB" pitchFamily="34" charset="0"/>
              </a:rPr>
              <a:t>the dog / that dog</a:t>
            </a:r>
            <a:endParaRPr lang="en-US" dirty="0">
              <a:solidFill>
                <a:srgbClr val="6BB76D">
                  <a:lumMod val="50000"/>
                </a:srgbClr>
              </a:solidFill>
              <a:latin typeface="Berlin Sans FB" pitchFamily="34" charset="0"/>
            </a:endParaRPr>
          </a:p>
        </p:txBody>
      </p:sp>
      <p:pic>
        <p:nvPicPr>
          <p:cNvPr id="27" name="Picture 26" descr="kmenu.png">
            <a:hlinkClick r:id="" action="ppaction://noaction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92344" y="5445224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62125"/>
      </p:ext>
    </p:extLst>
  </p:cSld>
  <p:clrMapOvr>
    <a:masterClrMapping/>
  </p:clrMapOvr>
  <p:transition advClick="0">
    <p:blinds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  <p:bldLst>
      <p:bldP spid="90" grpId="0"/>
      <p:bldP spid="111" grpId="0"/>
      <p:bldP spid="112" grpId="0"/>
      <p:bldP spid="113" grpId="0"/>
      <p:bldP spid="115" grpId="0"/>
      <p:bldP spid="116" grpId="0"/>
      <p:bldP spid="117" grpId="0"/>
      <p:bldP spid="118" grpId="0"/>
      <p:bldP spid="123" grpId="0"/>
      <p:bldP spid="1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65DD8-8FE2-CC5A-996B-4E46EA676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0972D1-037F-5DAB-1FA3-F22E177D9A94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E0335F-8C2F-5D7B-8D49-FE3AE887CA45}"/>
              </a:ext>
            </a:extLst>
          </p:cNvPr>
          <p:cNvSpPr txBox="1"/>
          <p:nvPr/>
        </p:nvSpPr>
        <p:spPr>
          <a:xfrm>
            <a:off x="1726058" y="913568"/>
            <a:ext cx="81782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Read about reported speech, then fill in the blanks.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6D0681-DAFB-0E7D-03CF-F1E1DCC3586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0380" y="132224"/>
            <a:ext cx="2548986" cy="5766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D2AB49-3A7F-1271-6A1A-498E9E413D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486" y="1543956"/>
            <a:ext cx="6016986" cy="5043515"/>
          </a:xfrm>
          <a:prstGeom prst="rect">
            <a:avLst/>
          </a:prstGeom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3C0AA5A5-4A2B-4055-BB94-79E6E35356FD}"/>
              </a:ext>
            </a:extLst>
          </p:cNvPr>
          <p:cNvSpPr txBox="1"/>
          <p:nvPr/>
        </p:nvSpPr>
        <p:spPr>
          <a:xfrm>
            <a:off x="2456835" y="3780999"/>
            <a:ext cx="27486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He suggested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4F01976C-CC81-4F51-BDDB-004245852082}"/>
              </a:ext>
            </a:extLst>
          </p:cNvPr>
          <p:cNvSpPr txBox="1"/>
          <p:nvPr/>
        </p:nvSpPr>
        <p:spPr>
          <a:xfrm>
            <a:off x="2466923" y="4165396"/>
            <a:ext cx="857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visit</a:t>
            </a:r>
            <a:endParaRPr lang="en-VN" sz="3200" dirty="0">
              <a:solidFill>
                <a:srgbClr val="FF0000"/>
              </a:solidFill>
            </a:endParaRPr>
          </a:p>
        </p:txBody>
      </p:sp>
      <p:pic>
        <p:nvPicPr>
          <p:cNvPr id="11" name="CD1 TRACK 40">
            <a:hlinkClick r:id="" action="ppaction://media"/>
            <a:extLst>
              <a:ext uri="{FF2B5EF4-FFF2-40B4-BE49-F238E27FC236}">
                <a16:creationId xmlns:a16="http://schemas.microsoft.com/office/drawing/2014/main" id="{AEA39464-6C58-4A9C-9BCB-E53AC19945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11825" y="736554"/>
            <a:ext cx="663004" cy="66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4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2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928E0-6D5F-DCBD-A601-AE028E312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5FFF25-DE9C-5162-81FC-EBE313B24335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B9B766-D5FC-C0DD-CF63-FC4DDD61ACE9}"/>
              </a:ext>
            </a:extLst>
          </p:cNvPr>
          <p:cNvSpPr/>
          <p:nvPr/>
        </p:nvSpPr>
        <p:spPr>
          <a:xfrm>
            <a:off x="621442" y="3245070"/>
            <a:ext cx="10957533" cy="12139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/>
              <a:t>Ex: "Why don't you travel in July?" Sally said to me. </a:t>
            </a:r>
          </a:p>
          <a:p>
            <a:r>
              <a:rPr lang="en-US" sz="3600" dirty="0"/>
              <a:t>  =&gt; Sally </a:t>
            </a:r>
            <a:r>
              <a:rPr lang="en-US" sz="3600" b="1" dirty="0"/>
              <a:t>suggested (that) </a:t>
            </a:r>
            <a:r>
              <a:rPr lang="en-US" sz="3600" dirty="0"/>
              <a:t>I go in July.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E0C113-35E2-D78A-AFDE-CA1DADC2CC7E}"/>
              </a:ext>
            </a:extLst>
          </p:cNvPr>
          <p:cNvSpPr/>
          <p:nvPr/>
        </p:nvSpPr>
        <p:spPr>
          <a:xfrm>
            <a:off x="213972" y="1640508"/>
            <a:ext cx="11764055" cy="739754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suggested (that) + subject + bare infinitive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6AD6C99-A82F-4CD5-A5C2-B91675F6821A}"/>
              </a:ext>
            </a:extLst>
          </p:cNvPr>
          <p:cNvSpPr txBox="1"/>
          <p:nvPr/>
        </p:nvSpPr>
        <p:spPr>
          <a:xfrm>
            <a:off x="427843" y="522588"/>
            <a:ext cx="10617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000" b="1">
                <a:ln w="6600">
                  <a:solidFill>
                    <a:srgbClr val="FA7E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7E00"/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r>
              <a:rPr lang="en-US" sz="6000" dirty="0">
                <a:ln w="6600">
                  <a:solidFill>
                    <a:srgbClr val="B1C9EB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tl" rotWithShape="0">
                    <a:srgbClr val="B1C9EB"/>
                  </a:outerShdw>
                </a:effectLst>
                <a:latin typeface="Impact" panose="020B0806030902050204" pitchFamily="34" charset="0"/>
              </a:rPr>
              <a:t>REPORTED SPEECH</a:t>
            </a:r>
          </a:p>
        </p:txBody>
      </p:sp>
    </p:spTree>
    <p:extLst>
      <p:ext uri="{BB962C8B-B14F-4D97-AF65-F5344CB8AC3E}">
        <p14:creationId xmlns:p14="http://schemas.microsoft.com/office/powerpoint/2010/main" val="202135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31419-0541-06ED-9BB5-BCF5B9620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8DA8A0-AA83-122E-EE8F-A376D200B34C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375552-8EA8-F5A9-C4F3-0686B0DFFF79}"/>
              </a:ext>
            </a:extLst>
          </p:cNvPr>
          <p:cNvSpPr/>
          <p:nvPr/>
        </p:nvSpPr>
        <p:spPr>
          <a:xfrm>
            <a:off x="220739" y="3629476"/>
            <a:ext cx="1169125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Ex: "You should try the dumplings at </a:t>
            </a:r>
            <a:r>
              <a:rPr lang="en-US" sz="3600" dirty="0" err="1"/>
              <a:t>Presgo</a:t>
            </a:r>
            <a:r>
              <a:rPr lang="en-US" sz="3600" dirty="0"/>
              <a:t>," Adam said to us. </a:t>
            </a:r>
          </a:p>
          <a:p>
            <a:pPr algn="ctr"/>
            <a:r>
              <a:rPr lang="en-US" sz="3600" dirty="0"/>
              <a:t>Adam </a:t>
            </a:r>
            <a:r>
              <a:rPr lang="en-US" sz="3600" b="1" dirty="0"/>
              <a:t>said (that) we should </a:t>
            </a:r>
            <a:r>
              <a:rPr lang="en-US" sz="3600" dirty="0"/>
              <a:t>try the dumplings at </a:t>
            </a:r>
            <a:r>
              <a:rPr lang="en-US" sz="3600" dirty="0" err="1"/>
              <a:t>Presgo</a:t>
            </a:r>
            <a:r>
              <a:rPr lang="en-US" sz="3600" dirty="0"/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123A5B-D00E-7C7F-0BC3-88126D4B2F34}"/>
              </a:ext>
            </a:extLst>
          </p:cNvPr>
          <p:cNvSpPr/>
          <p:nvPr/>
        </p:nvSpPr>
        <p:spPr>
          <a:xfrm>
            <a:off x="105124" y="1653416"/>
            <a:ext cx="12086876" cy="1668405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chemeClr val="bg1"/>
                </a:solidFill>
              </a:rPr>
              <a:t>said (that) + subject + should/shouldn't + bare infinitive </a:t>
            </a:r>
            <a:r>
              <a:rPr lang="en-US" sz="3600" dirty="0">
                <a:solidFill>
                  <a:schemeClr val="bg1"/>
                </a:solidFill>
              </a:rPr>
              <a:t>(if the suggestion has should )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1FA35CDE-6993-465D-9161-4DE0DABAD671}"/>
              </a:ext>
            </a:extLst>
          </p:cNvPr>
          <p:cNvSpPr txBox="1"/>
          <p:nvPr/>
        </p:nvSpPr>
        <p:spPr>
          <a:xfrm>
            <a:off x="427843" y="522588"/>
            <a:ext cx="10617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000" b="1">
                <a:ln w="6600">
                  <a:solidFill>
                    <a:srgbClr val="FA7E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7E00"/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r>
              <a:rPr lang="en-US" sz="6000" dirty="0">
                <a:ln w="6600">
                  <a:solidFill>
                    <a:srgbClr val="B1C9EB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tl" rotWithShape="0">
                    <a:srgbClr val="B1C9EB"/>
                  </a:outerShdw>
                </a:effectLst>
                <a:latin typeface="Impact" panose="020B0806030902050204" pitchFamily="34" charset="0"/>
              </a:rPr>
              <a:t>REPORTED SPEECH</a:t>
            </a:r>
          </a:p>
        </p:txBody>
      </p:sp>
    </p:spTree>
    <p:extLst>
      <p:ext uri="{BB962C8B-B14F-4D97-AF65-F5344CB8AC3E}">
        <p14:creationId xmlns:p14="http://schemas.microsoft.com/office/powerpoint/2010/main" val="37028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B0A3AB0-D936-2C83-063B-57C94D6D8490}"/>
              </a:ext>
            </a:extLst>
          </p:cNvPr>
          <p:cNvSpPr/>
          <p:nvPr/>
        </p:nvSpPr>
        <p:spPr>
          <a:xfrm>
            <a:off x="5869095" y="0"/>
            <a:ext cx="6322905" cy="6858000"/>
          </a:xfrm>
          <a:prstGeom prst="rect">
            <a:avLst/>
          </a:prstGeom>
          <a:solidFill>
            <a:srgbClr val="00A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0" name="Hình ảnh 9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C1E392A8-1A42-4213-8045-BB7B425AC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2" y="1470950"/>
            <a:ext cx="5225939" cy="5638800"/>
          </a:xfrm>
          <a:prstGeom prst="rect">
            <a:avLst/>
          </a:prstGeom>
        </p:spPr>
      </p:pic>
      <p:pic>
        <p:nvPicPr>
          <p:cNvPr id="6" name="Hình ảnh 5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91229FF1-32BC-4E77-ACD8-3DF2318AC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423" y="4539831"/>
            <a:ext cx="1863254" cy="2354292"/>
          </a:xfrm>
          <a:prstGeom prst="rect">
            <a:avLst/>
          </a:prstGeom>
        </p:spPr>
      </p:pic>
      <p:pic>
        <p:nvPicPr>
          <p:cNvPr id="8" name="Hình ảnh 7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E0C94E4-4C97-4BE5-AB2A-7A3249A6F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661768"/>
            <a:ext cx="2390093" cy="2059157"/>
          </a:xfrm>
          <a:prstGeom prst="rect">
            <a:avLst/>
          </a:prstGeom>
        </p:spPr>
      </p:pic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9402468B-EFF5-4914-8C8B-71B3B253FF12}"/>
              </a:ext>
            </a:extLst>
          </p:cNvPr>
          <p:cNvSpPr/>
          <p:nvPr/>
        </p:nvSpPr>
        <p:spPr>
          <a:xfrm>
            <a:off x="643155" y="2117224"/>
            <a:ext cx="2032000" cy="570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133" dirty="0">
                <a:solidFill>
                  <a:schemeClr val="tx1"/>
                </a:solidFill>
                <a:latin typeface="Arial" panose="020B0604020202020204" pitchFamily="34" charset="0"/>
              </a:rPr>
              <a:t>Hi, how are you David?</a:t>
            </a:r>
            <a:endParaRPr lang="en-US" sz="2133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C75867E7-2CB2-4EE9-8B0A-30699433B9F2}"/>
              </a:ext>
            </a:extLst>
          </p:cNvPr>
          <p:cNvSpPr/>
          <p:nvPr/>
        </p:nvSpPr>
        <p:spPr>
          <a:xfrm>
            <a:off x="2718653" y="1955800"/>
            <a:ext cx="1561556" cy="570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133" dirty="0">
                <a:solidFill>
                  <a:schemeClr val="tx1"/>
                </a:solidFill>
                <a:latin typeface="Arial" panose="020B0604020202020204" pitchFamily="34" charset="0"/>
              </a:rPr>
              <a:t>I’m fine! Thanks.</a:t>
            </a:r>
            <a:endParaRPr lang="en-US" sz="2133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93BE7091-8C2E-4395-9A06-284CE1602F6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862473" y="2856057"/>
            <a:ext cx="4472407" cy="2059157"/>
          </a:xfrm>
          <a:prstGeom prst="rect">
            <a:avLst/>
          </a:prstGeom>
        </p:spPr>
      </p:pic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00288AAB-51E5-4E90-88CA-3DD8B171B1D7}"/>
              </a:ext>
            </a:extLst>
          </p:cNvPr>
          <p:cNvSpPr/>
          <p:nvPr/>
        </p:nvSpPr>
        <p:spPr>
          <a:xfrm>
            <a:off x="7084986" y="3242140"/>
            <a:ext cx="3887815" cy="844403"/>
          </a:xfrm>
          <a:prstGeom prst="roundRect">
            <a:avLst>
              <a:gd name="adj" fmla="val 26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133" dirty="0">
                <a:solidFill>
                  <a:schemeClr val="tx1"/>
                </a:solidFill>
                <a:latin typeface="Arial" panose="020B0604020202020204" pitchFamily="34" charset="0"/>
              </a:rPr>
              <a:t>Mommy, I met David yesterday. </a:t>
            </a:r>
          </a:p>
          <a:p>
            <a:r>
              <a:rPr lang="en-SG" sz="2133" dirty="0">
                <a:solidFill>
                  <a:srgbClr val="FF0000"/>
                </a:solidFill>
                <a:latin typeface="Arial" panose="020B0604020202020204" pitchFamily="34" charset="0"/>
              </a:rPr>
              <a:t>He said that he was fine!</a:t>
            </a:r>
            <a:endParaRPr lang="en-US" sz="2133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42BADAB0-6EDF-45D4-925B-EC5EEB4EC6D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6968845" y="314415"/>
            <a:ext cx="3355293" cy="1463611"/>
          </a:xfrm>
          <a:prstGeom prst="rect">
            <a:avLst/>
          </a:prstGeom>
        </p:spPr>
      </p:pic>
      <p:sp>
        <p:nvSpPr>
          <p:cNvPr id="21" name="Hình chữ nhật 20">
            <a:extLst>
              <a:ext uri="{FF2B5EF4-FFF2-40B4-BE49-F238E27FC236}">
                <a16:creationId xmlns:a16="http://schemas.microsoft.com/office/drawing/2014/main" id="{44E772FE-FDA1-4A24-B561-C76E8BEE4DD3}"/>
              </a:ext>
            </a:extLst>
          </p:cNvPr>
          <p:cNvSpPr/>
          <p:nvPr/>
        </p:nvSpPr>
        <p:spPr>
          <a:xfrm>
            <a:off x="7256583" y="608659"/>
            <a:ext cx="2895600" cy="570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133" dirty="0">
                <a:solidFill>
                  <a:schemeClr val="tx1"/>
                </a:solidFill>
                <a:latin typeface="Arial" panose="020B0604020202020204" pitchFamily="34" charset="0"/>
              </a:rPr>
              <a:t>What did you do yesterday baby? </a:t>
            </a:r>
            <a:endParaRPr lang="en-US" sz="2133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4" grpId="0"/>
      <p:bldP spid="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FE2395-5ACC-5538-C437-17320938D257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1359395" y="564944"/>
            <a:ext cx="10938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Complete the sentences to report what these people said.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727026-30E2-08C1-4389-45137003D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03" y="1019436"/>
            <a:ext cx="10756232" cy="567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6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838FDA-DDEA-4E86-0048-D7C11DDD6927}"/>
              </a:ext>
            </a:extLst>
          </p:cNvPr>
          <p:cNvSpPr txBox="1"/>
          <p:nvPr/>
        </p:nvSpPr>
        <p:spPr>
          <a:xfrm>
            <a:off x="407455" y="1683080"/>
            <a:ext cx="11377089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2. Mom to us: "How about trying some pastries at a bakery?" </a:t>
            </a:r>
          </a:p>
          <a:p>
            <a:r>
              <a:rPr lang="en-US" sz="3200" dirty="0"/>
              <a:t>    Me: My mom suggested ________________________________.</a:t>
            </a:r>
          </a:p>
          <a:p>
            <a:endParaRPr lang="en-US" sz="3200" dirty="0"/>
          </a:p>
          <a:p>
            <a:r>
              <a:rPr lang="en-US" sz="3200" dirty="0"/>
              <a:t>3. Roy to Sarah: "Should we stay at a bed and breakfast?" </a:t>
            </a:r>
          </a:p>
          <a:p>
            <a:r>
              <a:rPr lang="en-US" sz="3200" dirty="0"/>
              <a:t>    Me: Roy asked ________________________________________.</a:t>
            </a:r>
          </a:p>
          <a:p>
            <a:endParaRPr lang="en-US" sz="3200" dirty="0"/>
          </a:p>
          <a:p>
            <a:r>
              <a:rPr lang="en-US" sz="3200" dirty="0"/>
              <a:t>4. Kate to us: "You could go to a local restaurant." </a:t>
            </a:r>
          </a:p>
          <a:p>
            <a:r>
              <a:rPr lang="en-US" sz="3200" dirty="0"/>
              <a:t>    Me: Kate suggested ___________________________________.</a:t>
            </a:r>
            <a:endParaRPr lang="en-VN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991C2F-9BD4-93F6-96A8-9F76C2C3ACA2}"/>
              </a:ext>
            </a:extLst>
          </p:cNvPr>
          <p:cNvSpPr txBox="1"/>
          <p:nvPr/>
        </p:nvSpPr>
        <p:spPr>
          <a:xfrm>
            <a:off x="4824946" y="2144486"/>
            <a:ext cx="6959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(that) we try some pastries at the bakery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868B6A-BAE7-6C6C-633F-D5FBF78CE6FB}"/>
              </a:ext>
            </a:extLst>
          </p:cNvPr>
          <p:cNvSpPr txBox="1"/>
          <p:nvPr/>
        </p:nvSpPr>
        <p:spPr>
          <a:xfrm>
            <a:off x="3254828" y="3655473"/>
            <a:ext cx="95576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Sarah if/whether they should stay at a bed and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breakfast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104243-DA89-666E-91F3-BC09B594DB92}"/>
              </a:ext>
            </a:extLst>
          </p:cNvPr>
          <p:cNvSpPr txBox="1"/>
          <p:nvPr/>
        </p:nvSpPr>
        <p:spPr>
          <a:xfrm>
            <a:off x="4093029" y="5074128"/>
            <a:ext cx="5623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(that) we go to a local restaurant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4EF4DE18-DBD0-4B0A-BD0D-CB70397FD301}"/>
              </a:ext>
            </a:extLst>
          </p:cNvPr>
          <p:cNvSpPr txBox="1"/>
          <p:nvPr/>
        </p:nvSpPr>
        <p:spPr>
          <a:xfrm>
            <a:off x="794316" y="986184"/>
            <a:ext cx="10938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Complete the sentences to report what these people said.</a:t>
            </a:r>
          </a:p>
        </p:txBody>
      </p:sp>
    </p:spTree>
    <p:extLst>
      <p:ext uri="{BB962C8B-B14F-4D97-AF65-F5344CB8AC3E}">
        <p14:creationId xmlns:p14="http://schemas.microsoft.com/office/powerpoint/2010/main" val="347763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C83171-D754-7389-54E9-8951C7C8648E}"/>
              </a:ext>
            </a:extLst>
          </p:cNvPr>
          <p:cNvSpPr txBox="1"/>
          <p:nvPr/>
        </p:nvSpPr>
        <p:spPr>
          <a:xfrm>
            <a:off x="409328" y="1700646"/>
            <a:ext cx="113733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5. Jane to Nick: "What are you going to do?" </a:t>
            </a:r>
          </a:p>
          <a:p>
            <a:r>
              <a:rPr lang="en-US" sz="3200" dirty="0"/>
              <a:t>    Me: Jane asked_______________________________________. </a:t>
            </a:r>
          </a:p>
          <a:p>
            <a:endParaRPr lang="en-US" sz="3200" dirty="0"/>
          </a:p>
          <a:p>
            <a:r>
              <a:rPr lang="en-US" sz="3200" dirty="0"/>
              <a:t>6. Joe to me: "You should visit the National Monument." </a:t>
            </a:r>
          </a:p>
          <a:p>
            <a:r>
              <a:rPr lang="en-US" sz="3200" dirty="0"/>
              <a:t>    Me: He said __________________________________________. </a:t>
            </a:r>
            <a:endParaRPr lang="en-VN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523DBB-7971-AAD6-12B3-F5E087A7B2F1}"/>
              </a:ext>
            </a:extLst>
          </p:cNvPr>
          <p:cNvSpPr txBox="1"/>
          <p:nvPr/>
        </p:nvSpPr>
        <p:spPr>
          <a:xfrm>
            <a:off x="3396343" y="2188028"/>
            <a:ext cx="50633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Nick what he was going to do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3A1B9D-AADE-A710-BD28-5228DCBB9C77}"/>
              </a:ext>
            </a:extLst>
          </p:cNvPr>
          <p:cNvSpPr txBox="1"/>
          <p:nvPr/>
        </p:nvSpPr>
        <p:spPr>
          <a:xfrm>
            <a:off x="2950028" y="3670416"/>
            <a:ext cx="74317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(that) I should visit the National Monument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0AB6D76D-108C-436A-89C8-A9C67413C93B}"/>
              </a:ext>
            </a:extLst>
          </p:cNvPr>
          <p:cNvSpPr txBox="1"/>
          <p:nvPr/>
        </p:nvSpPr>
        <p:spPr>
          <a:xfrm>
            <a:off x="609381" y="1006732"/>
            <a:ext cx="10938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Complete the sentences to report what these people said.</a:t>
            </a:r>
          </a:p>
        </p:txBody>
      </p:sp>
    </p:spTree>
    <p:extLst>
      <p:ext uri="{BB962C8B-B14F-4D97-AF65-F5344CB8AC3E}">
        <p14:creationId xmlns:p14="http://schemas.microsoft.com/office/powerpoint/2010/main" val="243692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E71973-A226-7A66-9587-0CC4525681D5}"/>
              </a:ext>
            </a:extLst>
          </p:cNvPr>
          <p:cNvSpPr txBox="1"/>
          <p:nvPr/>
        </p:nvSpPr>
        <p:spPr>
          <a:xfrm>
            <a:off x="2049083" y="351991"/>
            <a:ext cx="79792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Report what these people said.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CA0F24-3BB6-3A4E-1D03-75535E7B4C9D}"/>
              </a:ext>
            </a:extLst>
          </p:cNvPr>
          <p:cNvSpPr txBox="1"/>
          <p:nvPr/>
        </p:nvSpPr>
        <p:spPr>
          <a:xfrm>
            <a:off x="446314" y="1166842"/>
            <a:ext cx="1122172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600" dirty="0"/>
              <a:t>Brother to us: "You should take a fanny pack to Hanoi.”</a:t>
            </a:r>
          </a:p>
          <a:p>
            <a:r>
              <a:rPr lang="en-US" sz="3600" dirty="0">
                <a:solidFill>
                  <a:srgbClr val="FF0000"/>
                </a:solidFill>
              </a:rPr>
              <a:t> =&gt;  My brother said we should take a fanny pack to Hanoi.</a:t>
            </a:r>
          </a:p>
          <a:p>
            <a:r>
              <a:rPr lang="en-US" sz="3600" dirty="0"/>
              <a:t>2. Sister to me: "Try the dumplings at Jumbo’s.”</a:t>
            </a:r>
          </a:p>
          <a:p>
            <a:r>
              <a:rPr lang="en-US" sz="3600" dirty="0"/>
              <a:t>3. Mary to us: "You should stay at a hostel in </a:t>
            </a:r>
            <a:r>
              <a:rPr lang="en-US" sz="3600" dirty="0" err="1"/>
              <a:t>Phú</a:t>
            </a:r>
            <a:r>
              <a:rPr lang="en-US" sz="3600" dirty="0"/>
              <a:t> </a:t>
            </a:r>
            <a:r>
              <a:rPr lang="en-US" sz="3600" dirty="0" err="1"/>
              <a:t>Quốc</a:t>
            </a:r>
            <a:r>
              <a:rPr lang="en-US" sz="3600" dirty="0"/>
              <a:t>.”</a:t>
            </a:r>
          </a:p>
          <a:p>
            <a:r>
              <a:rPr lang="en-US" sz="3600" dirty="0"/>
              <a:t>4. Tom to me: "Is there a Vietnamese restaurant nearby?”</a:t>
            </a:r>
          </a:p>
          <a:p>
            <a:r>
              <a:rPr lang="en-US" sz="3600" dirty="0"/>
              <a:t>5. Kate to John: "What time does the train leave?”</a:t>
            </a:r>
          </a:p>
          <a:p>
            <a:r>
              <a:rPr lang="en-US" sz="3600" dirty="0"/>
              <a:t>6. Father to me: "We need to buy some sunblock." </a:t>
            </a:r>
          </a:p>
          <a:p>
            <a:r>
              <a:rPr lang="en-US" sz="3600" dirty="0"/>
              <a:t>7. Bill to me and Tom: "What do you want to try?" </a:t>
            </a:r>
            <a:endParaRPr lang="en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73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ED5C5D-DF85-C074-CBC8-C95C47EC1618}"/>
              </a:ext>
            </a:extLst>
          </p:cNvPr>
          <p:cNvSpPr txBox="1"/>
          <p:nvPr/>
        </p:nvSpPr>
        <p:spPr>
          <a:xfrm>
            <a:off x="446313" y="1121612"/>
            <a:ext cx="1139734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2. Sister to me: "Try the dumplings at Jumbo’s.”</a:t>
            </a:r>
          </a:p>
          <a:p>
            <a:endParaRPr lang="en-US" sz="3600" dirty="0">
              <a:solidFill>
                <a:srgbClr val="FF0000"/>
              </a:solidFill>
            </a:endParaRPr>
          </a:p>
          <a:p>
            <a:endParaRPr lang="en-US" sz="3600" dirty="0"/>
          </a:p>
          <a:p>
            <a:r>
              <a:rPr lang="en-US" sz="3600" dirty="0"/>
              <a:t>3. Mary to us: "You should stay at a hostel in </a:t>
            </a:r>
            <a:r>
              <a:rPr lang="en-US" sz="3600" dirty="0" err="1"/>
              <a:t>Phú</a:t>
            </a:r>
            <a:r>
              <a:rPr lang="en-US" sz="3600" dirty="0"/>
              <a:t> </a:t>
            </a:r>
            <a:r>
              <a:rPr lang="en-US" sz="3600" dirty="0" err="1"/>
              <a:t>Quốc</a:t>
            </a:r>
            <a:r>
              <a:rPr lang="en-US" sz="3600" dirty="0"/>
              <a:t>.”</a:t>
            </a:r>
          </a:p>
          <a:p>
            <a:endParaRPr lang="en-US" sz="3600" dirty="0">
              <a:solidFill>
                <a:srgbClr val="FF0000"/>
              </a:solidFill>
            </a:endParaRPr>
          </a:p>
          <a:p>
            <a:endParaRPr lang="en-US" sz="3600" dirty="0"/>
          </a:p>
          <a:p>
            <a:r>
              <a:rPr lang="en-US" sz="3600" dirty="0"/>
              <a:t>4. Tom to me: "Is there a Vietnamese restaurant nearby?”</a:t>
            </a:r>
          </a:p>
          <a:p>
            <a:endParaRPr lang="en-US" sz="3600" dirty="0">
              <a:solidFill>
                <a:srgbClr val="FF0000"/>
              </a:solidFill>
            </a:endParaRPr>
          </a:p>
          <a:p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B3CDE7-6E29-494B-6146-0091CE930038}"/>
              </a:ext>
            </a:extLst>
          </p:cNvPr>
          <p:cNvSpPr txBox="1"/>
          <p:nvPr/>
        </p:nvSpPr>
        <p:spPr>
          <a:xfrm>
            <a:off x="555171" y="1665515"/>
            <a:ext cx="11190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=&gt; My sister suggested (that) we eat dumplings at Jumbo's.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1DBAC4-CE34-55B5-160E-2C1DF7BB1555}"/>
              </a:ext>
            </a:extLst>
          </p:cNvPr>
          <p:cNvSpPr txBox="1"/>
          <p:nvPr/>
        </p:nvSpPr>
        <p:spPr>
          <a:xfrm>
            <a:off x="555172" y="3349738"/>
            <a:ext cx="11190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=&gt; Mary said (that) we should stay at a hostel in </a:t>
            </a:r>
            <a:r>
              <a:rPr lang="en-US" sz="3600" dirty="0" err="1">
                <a:solidFill>
                  <a:srgbClr val="FF0000"/>
                </a:solidFill>
              </a:rPr>
              <a:t>Phú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Quốc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EAE542-7E6A-EFC2-BFF2-3EBFFDB164E6}"/>
              </a:ext>
            </a:extLst>
          </p:cNvPr>
          <p:cNvSpPr txBox="1"/>
          <p:nvPr/>
        </p:nvSpPr>
        <p:spPr>
          <a:xfrm>
            <a:off x="555172" y="4916422"/>
            <a:ext cx="1066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=&gt; Tom asked me if/whether there was a Vietnamese restaurant nearby.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39726C62-9CE3-41B2-9E41-4765DDB5DBDF}"/>
              </a:ext>
            </a:extLst>
          </p:cNvPr>
          <p:cNvSpPr txBox="1"/>
          <p:nvPr/>
        </p:nvSpPr>
        <p:spPr>
          <a:xfrm>
            <a:off x="2049083" y="351991"/>
            <a:ext cx="79792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Report what these people said.</a:t>
            </a:r>
          </a:p>
        </p:txBody>
      </p:sp>
    </p:spTree>
    <p:extLst>
      <p:ext uri="{BB962C8B-B14F-4D97-AF65-F5344CB8AC3E}">
        <p14:creationId xmlns:p14="http://schemas.microsoft.com/office/powerpoint/2010/main" val="342238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F95574-96FD-0E77-1C6F-AEC6D91E1905}"/>
              </a:ext>
            </a:extLst>
          </p:cNvPr>
          <p:cNvSpPr txBox="1"/>
          <p:nvPr/>
        </p:nvSpPr>
        <p:spPr>
          <a:xfrm>
            <a:off x="446314" y="1121612"/>
            <a:ext cx="1090748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5. Kate to John: "What time does the train leave?”</a:t>
            </a:r>
          </a:p>
          <a:p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6. Father to me: "We need to buy some sunblock.”</a:t>
            </a:r>
          </a:p>
          <a:p>
            <a:endParaRPr lang="en-US" sz="3600" dirty="0"/>
          </a:p>
          <a:p>
            <a:r>
              <a:rPr lang="en-US" sz="3600" dirty="0"/>
              <a:t> </a:t>
            </a:r>
          </a:p>
          <a:p>
            <a:endParaRPr lang="en-US" sz="3600" dirty="0"/>
          </a:p>
          <a:p>
            <a:r>
              <a:rPr lang="en-US" sz="3600" dirty="0"/>
              <a:t>7. Bill to me and Tom: "What do you want to try?”</a:t>
            </a:r>
          </a:p>
          <a:p>
            <a:endParaRPr lang="en-US" sz="3600" dirty="0"/>
          </a:p>
          <a:p>
            <a:r>
              <a:rPr lang="en-US" sz="3600" dirty="0"/>
              <a:t> 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11DE37-8672-DD3F-2C59-87A2EF2A364C}"/>
              </a:ext>
            </a:extLst>
          </p:cNvPr>
          <p:cNvSpPr txBox="1"/>
          <p:nvPr/>
        </p:nvSpPr>
        <p:spPr>
          <a:xfrm>
            <a:off x="566058" y="1643742"/>
            <a:ext cx="8712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=&gt; Kate asked Tom what time the train left.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3E7D27-B6BE-0B0E-25F8-35139B9EFBFD}"/>
              </a:ext>
            </a:extLst>
          </p:cNvPr>
          <p:cNvSpPr txBox="1"/>
          <p:nvPr/>
        </p:nvSpPr>
        <p:spPr>
          <a:xfrm>
            <a:off x="566058" y="3367599"/>
            <a:ext cx="11005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=&gt; My father said to me/told me (that) we needed to buy some sunblock.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8F4E9E-C25D-731F-B1B2-F000D07ED8B1}"/>
              </a:ext>
            </a:extLst>
          </p:cNvPr>
          <p:cNvSpPr txBox="1"/>
          <p:nvPr/>
        </p:nvSpPr>
        <p:spPr>
          <a:xfrm>
            <a:off x="566058" y="5413222"/>
            <a:ext cx="7945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=&gt; Bill asked us what we wanted to try.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B71BCA89-5AB7-409C-BAE3-E65ADD259B3B}"/>
              </a:ext>
            </a:extLst>
          </p:cNvPr>
          <p:cNvSpPr txBox="1"/>
          <p:nvPr/>
        </p:nvSpPr>
        <p:spPr>
          <a:xfrm>
            <a:off x="1864149" y="465006"/>
            <a:ext cx="79792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Report what these people said.</a:t>
            </a:r>
          </a:p>
        </p:txBody>
      </p:sp>
    </p:spTree>
    <p:extLst>
      <p:ext uri="{BB962C8B-B14F-4D97-AF65-F5344CB8AC3E}">
        <p14:creationId xmlns:p14="http://schemas.microsoft.com/office/powerpoint/2010/main" val="32625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BFBB5F-DBEF-4AA9-EFF4-2A47C7C904F3}"/>
              </a:ext>
            </a:extLst>
          </p:cNvPr>
          <p:cNvSpPr txBox="1"/>
          <p:nvPr/>
        </p:nvSpPr>
        <p:spPr>
          <a:xfrm>
            <a:off x="537191" y="968440"/>
            <a:ext cx="114082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groups of three: Take turns suggesting places to go and things to do in your town, then report them to the other group members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380DEADD-A904-46E2-920E-299DB04C7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86" y="2167963"/>
            <a:ext cx="5388429" cy="2146184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D236B6E-BE25-45AB-9DAE-5D4283EDA1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472" y="4131382"/>
            <a:ext cx="7217229" cy="229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2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10C14AD-FF11-4336-947C-45CF412F3DAD}"/>
              </a:ext>
            </a:extLst>
          </p:cNvPr>
          <p:cNvSpPr txBox="1"/>
          <p:nvPr/>
        </p:nvSpPr>
        <p:spPr>
          <a:xfrm>
            <a:off x="274832" y="2025084"/>
            <a:ext cx="6752691" cy="2793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Student A: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"You should visit the local museum."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Student B: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"OK, thanks."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Student B 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He said that I should visit the local museum.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Student C: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"That's a good idea."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F4203EEA-E8F5-4C54-AB16-17FBFAE48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4366" y="2222856"/>
            <a:ext cx="4801458" cy="2708739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C424D958-D920-4068-9048-121BBDEEDF8B}"/>
              </a:ext>
            </a:extLst>
          </p:cNvPr>
          <p:cNvSpPr txBox="1"/>
          <p:nvPr/>
        </p:nvSpPr>
        <p:spPr>
          <a:xfrm>
            <a:off x="393354" y="896522"/>
            <a:ext cx="114082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groups of three: Take turns suggesting places to go and things to do in your town, then report them to the other group members</a:t>
            </a:r>
          </a:p>
        </p:txBody>
      </p:sp>
    </p:spTree>
    <p:extLst>
      <p:ext uri="{BB962C8B-B14F-4D97-AF65-F5344CB8AC3E}">
        <p14:creationId xmlns:p14="http://schemas.microsoft.com/office/powerpoint/2010/main" val="36418299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C32EE82-BCA4-4E55-A921-F4A6F5B29FE9}"/>
              </a:ext>
            </a:extLst>
          </p:cNvPr>
          <p:cNvSpPr txBox="1"/>
          <p:nvPr/>
        </p:nvSpPr>
        <p:spPr>
          <a:xfrm>
            <a:off x="244012" y="2138098"/>
            <a:ext cx="6793786" cy="2793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Student B: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"You should try the pizza at Bella's."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Student C: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"OK, I'll check it out."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Student C reporting: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She said that I should try the pizza at Bella's.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Student A: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"Sounds delicious!"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A2E2ED3-E990-4996-99F2-F2118B904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011" y="2222855"/>
            <a:ext cx="4801458" cy="2708739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ECECE8AF-7177-4C5E-B1DF-5F5C38C3AADD}"/>
              </a:ext>
            </a:extLst>
          </p:cNvPr>
          <p:cNvSpPr txBox="1"/>
          <p:nvPr/>
        </p:nvSpPr>
        <p:spPr>
          <a:xfrm>
            <a:off x="228967" y="937618"/>
            <a:ext cx="114082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groups of three: Take turns suggesting places to go and things to do in your town, then report them to the other group members</a:t>
            </a:r>
          </a:p>
        </p:txBody>
      </p:sp>
    </p:spTree>
    <p:extLst>
      <p:ext uri="{BB962C8B-B14F-4D97-AF65-F5344CB8AC3E}">
        <p14:creationId xmlns:p14="http://schemas.microsoft.com/office/powerpoint/2010/main" val="2014381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9CE8FBB-9FB2-4604-A535-80D9A9B3D984}"/>
              </a:ext>
            </a:extLst>
          </p:cNvPr>
          <p:cNvSpPr txBox="1"/>
          <p:nvPr/>
        </p:nvSpPr>
        <p:spPr>
          <a:xfrm>
            <a:off x="326204" y="2179197"/>
            <a:ext cx="6097712" cy="3347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Student C: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"You should walk in the central park."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Student A: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"Great, I'll do that."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Student A: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He said that I should walk in the central park.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Student B: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"Nice, it's a beautiful place."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AD48ECEE-0563-454A-A1F4-7B1E61CF7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109" y="2459162"/>
            <a:ext cx="5092847" cy="2873126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24ACBAE9-B5F2-4870-8123-9FDF22FD047D}"/>
              </a:ext>
            </a:extLst>
          </p:cNvPr>
          <p:cNvSpPr txBox="1"/>
          <p:nvPr/>
        </p:nvSpPr>
        <p:spPr>
          <a:xfrm>
            <a:off x="280339" y="1019812"/>
            <a:ext cx="115246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groups of three: Take turns suggesting places to go and things to do in your town, then report them to the other group members</a:t>
            </a:r>
          </a:p>
        </p:txBody>
      </p:sp>
    </p:spTree>
    <p:extLst>
      <p:ext uri="{BB962C8B-B14F-4D97-AF65-F5344CB8AC3E}">
        <p14:creationId xmlns:p14="http://schemas.microsoft.com/office/powerpoint/2010/main" val="2505177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643E7DB-8EF6-915E-813D-4C6D4B1EE828}"/>
              </a:ext>
            </a:extLst>
          </p:cNvPr>
          <p:cNvSpPr/>
          <p:nvPr/>
        </p:nvSpPr>
        <p:spPr>
          <a:xfrm>
            <a:off x="5869095" y="0"/>
            <a:ext cx="6322905" cy="6858000"/>
          </a:xfrm>
          <a:prstGeom prst="rect">
            <a:avLst/>
          </a:prstGeom>
          <a:solidFill>
            <a:srgbClr val="00A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0" name="Hình ảnh 9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C1E392A8-1A42-4213-8045-BB7B425AC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66235"/>
            <a:ext cx="5225939" cy="5638800"/>
          </a:xfrm>
          <a:prstGeom prst="rect">
            <a:avLst/>
          </a:prstGeom>
        </p:spPr>
      </p:pic>
      <p:pic>
        <p:nvPicPr>
          <p:cNvPr id="6" name="Hình ảnh 5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91229FF1-32BC-4E77-ACD8-3DF2318AC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986" y="4414754"/>
            <a:ext cx="1863254" cy="2354292"/>
          </a:xfrm>
          <a:prstGeom prst="rect">
            <a:avLst/>
          </a:prstGeom>
        </p:spPr>
      </p:pic>
      <p:pic>
        <p:nvPicPr>
          <p:cNvPr id="8" name="Hình ảnh 7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E0C94E4-4C97-4BE5-AB2A-7A3249A6F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805756"/>
            <a:ext cx="2390093" cy="2059157"/>
          </a:xfrm>
          <a:prstGeom prst="rect">
            <a:avLst/>
          </a:prstGeom>
        </p:spPr>
      </p:pic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C75867E7-2CB2-4EE9-8B0A-30699433B9F2}"/>
              </a:ext>
            </a:extLst>
          </p:cNvPr>
          <p:cNvSpPr/>
          <p:nvPr/>
        </p:nvSpPr>
        <p:spPr>
          <a:xfrm>
            <a:off x="2438401" y="1428935"/>
            <a:ext cx="2235199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867" dirty="0">
                <a:solidFill>
                  <a:schemeClr val="tx1"/>
                </a:solidFill>
                <a:latin typeface="Arial" panose="020B0604020202020204" pitchFamily="34" charset="0"/>
              </a:rPr>
              <a:t>I bought a new book for you yesterday.</a:t>
            </a:r>
            <a:endParaRPr lang="en-US" sz="1867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93BE7091-8C2E-4395-9A06-284CE1602F6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712036" y="2819934"/>
            <a:ext cx="4472407" cy="1943414"/>
          </a:xfrm>
          <a:prstGeom prst="rect">
            <a:avLst/>
          </a:prstGeom>
        </p:spPr>
      </p:pic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00288AAB-51E5-4E90-88CA-3DD8B171B1D7}"/>
              </a:ext>
            </a:extLst>
          </p:cNvPr>
          <p:cNvSpPr/>
          <p:nvPr/>
        </p:nvSpPr>
        <p:spPr>
          <a:xfrm>
            <a:off x="6928197" y="3205579"/>
            <a:ext cx="4256246" cy="8444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400" dirty="0">
                <a:solidFill>
                  <a:schemeClr val="tx1"/>
                </a:solidFill>
                <a:latin typeface="Arial" panose="020B0604020202020204" pitchFamily="34" charset="0"/>
              </a:rPr>
              <a:t>He said he had bought a new book for me the day before.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42BADAB0-6EDF-45D4-925B-EC5EEB4EC6D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6930075" y="326744"/>
            <a:ext cx="3355293" cy="1463611"/>
          </a:xfrm>
          <a:prstGeom prst="rect">
            <a:avLst/>
          </a:prstGeom>
        </p:spPr>
      </p:pic>
      <p:sp>
        <p:nvSpPr>
          <p:cNvPr id="21" name="Hình chữ nhật 20">
            <a:extLst>
              <a:ext uri="{FF2B5EF4-FFF2-40B4-BE49-F238E27FC236}">
                <a16:creationId xmlns:a16="http://schemas.microsoft.com/office/drawing/2014/main" id="{44E772FE-FDA1-4A24-B561-C76E8BEE4DD3}"/>
              </a:ext>
            </a:extLst>
          </p:cNvPr>
          <p:cNvSpPr/>
          <p:nvPr/>
        </p:nvSpPr>
        <p:spPr>
          <a:xfrm>
            <a:off x="7421013" y="620988"/>
            <a:ext cx="2590800" cy="570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133" dirty="0">
                <a:solidFill>
                  <a:schemeClr val="tx1"/>
                </a:solidFill>
                <a:latin typeface="Arial" panose="020B0604020202020204" pitchFamily="34" charset="0"/>
              </a:rPr>
              <a:t>What did he say?</a:t>
            </a:r>
            <a:endParaRPr lang="en-US" sz="2133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55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  <p:bldP spid="2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1949" y="1257464"/>
            <a:ext cx="11163301" cy="5017263"/>
            <a:chOff x="70954" y="91439"/>
            <a:chExt cx="12137736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70954" y="126656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43075" y="1014239"/>
            <a:ext cx="105852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6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4</a:t>
            </a:r>
            <a:endParaRPr lang="en-US" sz="36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914446"/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TOURISM</a:t>
            </a:r>
          </a:p>
          <a:p>
            <a:pPr defTabSz="914446"/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Lesson 2:Grammar</a:t>
            </a:r>
            <a:endParaRPr lang="en-US" sz="28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defTabSz="914446"/>
            <a:endParaRPr lang="en-US" sz="36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25BF8287-D7AE-4CE2-8C90-1DF901C4D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AB606CD-D414-4AED-8110-41B39374CE1C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   Ms Phương </a:t>
            </a:r>
          </a:p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Zalo: 0966765064</a:t>
            </a: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id="{615F507B-9B63-40E6-BA94-A41DD6D81E7C}"/>
              </a:ext>
            </a:extLst>
          </p:cNvPr>
          <p:cNvSpPr/>
          <p:nvPr/>
        </p:nvSpPr>
        <p:spPr>
          <a:xfrm>
            <a:off x="3759200" y="301622"/>
            <a:ext cx="4673600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  <a:endParaRPr lang="en-US" sz="5334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FF762F97-D5C9-4B45-BBE4-CA74A723E70C}"/>
              </a:ext>
            </a:extLst>
          </p:cNvPr>
          <p:cNvSpPr txBox="1"/>
          <p:nvPr/>
        </p:nvSpPr>
        <p:spPr>
          <a:xfrm>
            <a:off x="1713215" y="2497696"/>
            <a:ext cx="838628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how to use reported speech to report what someone said.</a:t>
            </a:r>
            <a:endParaRPr lang="en-US" sz="28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 suggesting places to go and things to do when travelling.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sz="2800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2485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280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CC1B5D7-4E20-56E4-3220-CFEC66D6C5BA}"/>
              </a:ext>
            </a:extLst>
          </p:cNvPr>
          <p:cNvSpPr/>
          <p:nvPr/>
        </p:nvSpPr>
        <p:spPr>
          <a:xfrm>
            <a:off x="5869095" y="0"/>
            <a:ext cx="6322905" cy="6858000"/>
          </a:xfrm>
          <a:prstGeom prst="rect">
            <a:avLst/>
          </a:prstGeom>
          <a:solidFill>
            <a:srgbClr val="00A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0" name="Hình ảnh 9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C1E392A8-1A42-4213-8045-BB7B425AC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5" y="804880"/>
            <a:ext cx="5225939" cy="5638800"/>
          </a:xfrm>
          <a:prstGeom prst="rect">
            <a:avLst/>
          </a:prstGeom>
        </p:spPr>
      </p:pic>
      <p:pic>
        <p:nvPicPr>
          <p:cNvPr id="6" name="Hình ảnh 5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91229FF1-32BC-4E77-ACD8-3DF2318AC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986" y="4414754"/>
            <a:ext cx="1863254" cy="2354292"/>
          </a:xfrm>
          <a:prstGeom prst="rect">
            <a:avLst/>
          </a:prstGeom>
        </p:spPr>
      </p:pic>
      <p:pic>
        <p:nvPicPr>
          <p:cNvPr id="8" name="Hình ảnh 7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E0C94E4-4C97-4BE5-AB2A-7A3249A6F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424" y="916271"/>
            <a:ext cx="2390093" cy="2059157"/>
          </a:xfrm>
          <a:prstGeom prst="rect">
            <a:avLst/>
          </a:prstGeom>
        </p:spPr>
      </p:pic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C75867E7-2CB2-4EE9-8B0A-30699433B9F2}"/>
              </a:ext>
            </a:extLst>
          </p:cNvPr>
          <p:cNvSpPr/>
          <p:nvPr/>
        </p:nvSpPr>
        <p:spPr>
          <a:xfrm>
            <a:off x="2432042" y="1227131"/>
            <a:ext cx="2269467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000" dirty="0">
                <a:solidFill>
                  <a:schemeClr val="tx1"/>
                </a:solidFill>
                <a:latin typeface="Arial" panose="020B0604020202020204" pitchFamily="34" charset="0"/>
              </a:rPr>
              <a:t>Do you like reading book?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93BE7091-8C2E-4395-9A06-284CE1602F6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712036" y="2819934"/>
            <a:ext cx="4472407" cy="1943414"/>
          </a:xfrm>
          <a:prstGeom prst="rect">
            <a:avLst/>
          </a:prstGeom>
        </p:spPr>
      </p:pic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00288AAB-51E5-4E90-88CA-3DD8B171B1D7}"/>
              </a:ext>
            </a:extLst>
          </p:cNvPr>
          <p:cNvSpPr/>
          <p:nvPr/>
        </p:nvSpPr>
        <p:spPr>
          <a:xfrm>
            <a:off x="6866443" y="3193665"/>
            <a:ext cx="4318000" cy="8444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chemeClr val="tx1"/>
                </a:solidFill>
                <a:latin typeface="Arial" panose="020B0604020202020204" pitchFamily="34" charset="0"/>
              </a:rPr>
              <a:t>He asked </a:t>
            </a:r>
            <a:r>
              <a:rPr lang="en-SG" sz="2400">
                <a:solidFill>
                  <a:schemeClr val="tx1"/>
                </a:solidFill>
                <a:latin typeface="Arial" panose="020B0604020202020204" pitchFamily="34" charset="0"/>
              </a:rPr>
              <a:t>me </a:t>
            </a:r>
          </a:p>
          <a:p>
            <a:pPr algn="ctr"/>
            <a:r>
              <a:rPr lang="en-SG" sz="2400">
                <a:solidFill>
                  <a:schemeClr val="tx1"/>
                </a:solidFill>
                <a:latin typeface="Arial" panose="020B0604020202020204" pitchFamily="34" charset="0"/>
              </a:rPr>
              <a:t>if </a:t>
            </a:r>
            <a:r>
              <a:rPr lang="en-SG" sz="2400" dirty="0">
                <a:solidFill>
                  <a:schemeClr val="tx1"/>
                </a:solidFill>
                <a:latin typeface="Arial" panose="020B0604020202020204" pitchFamily="34" charset="0"/>
              </a:rPr>
              <a:t>I liked reading a book.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42BADAB0-6EDF-45D4-925B-EC5EEB4EC6D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569200" y="98479"/>
            <a:ext cx="3355293" cy="1463611"/>
          </a:xfrm>
          <a:prstGeom prst="rect">
            <a:avLst/>
          </a:prstGeom>
        </p:spPr>
      </p:pic>
      <p:sp>
        <p:nvSpPr>
          <p:cNvPr id="21" name="Hình chữ nhật 20">
            <a:extLst>
              <a:ext uri="{FF2B5EF4-FFF2-40B4-BE49-F238E27FC236}">
                <a16:creationId xmlns:a16="http://schemas.microsoft.com/office/drawing/2014/main" id="{44E772FE-FDA1-4A24-B561-C76E8BEE4DD3}"/>
              </a:ext>
            </a:extLst>
          </p:cNvPr>
          <p:cNvSpPr/>
          <p:nvPr/>
        </p:nvSpPr>
        <p:spPr>
          <a:xfrm>
            <a:off x="7875247" y="372868"/>
            <a:ext cx="2743200" cy="570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133" dirty="0">
                <a:solidFill>
                  <a:schemeClr val="tx1"/>
                </a:solidFill>
                <a:latin typeface="Arial" panose="020B0604020202020204" pitchFamily="34" charset="0"/>
              </a:rPr>
              <a:t>What did he ask you?</a:t>
            </a:r>
            <a:endParaRPr lang="en-US" sz="2133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79EB3ADF-066E-45EA-8B7C-60057A41241A}"/>
              </a:ext>
            </a:extLst>
          </p:cNvPr>
          <p:cNvSpPr/>
          <p:nvPr/>
        </p:nvSpPr>
        <p:spPr>
          <a:xfrm>
            <a:off x="762000" y="1238676"/>
            <a:ext cx="1727201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000" dirty="0">
                <a:solidFill>
                  <a:schemeClr val="tx1"/>
                </a:solidFill>
                <a:latin typeface="Arial" panose="020B0604020202020204" pitchFamily="34" charset="0"/>
              </a:rPr>
              <a:t>Yes, I do 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32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  <p:bldP spid="2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4707675-C5C8-0F28-1B6D-75417FEBF583}"/>
              </a:ext>
            </a:extLst>
          </p:cNvPr>
          <p:cNvSpPr/>
          <p:nvPr/>
        </p:nvSpPr>
        <p:spPr>
          <a:xfrm>
            <a:off x="5869095" y="0"/>
            <a:ext cx="6322905" cy="6858000"/>
          </a:xfrm>
          <a:prstGeom prst="rect">
            <a:avLst/>
          </a:prstGeom>
          <a:solidFill>
            <a:srgbClr val="00A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0" name="Hình ảnh 9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C1E392A8-1A42-4213-8045-BB7B425AC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33" y="1769573"/>
            <a:ext cx="5225939" cy="5638800"/>
          </a:xfrm>
          <a:prstGeom prst="rect">
            <a:avLst/>
          </a:prstGeom>
        </p:spPr>
      </p:pic>
      <p:pic>
        <p:nvPicPr>
          <p:cNvPr id="6" name="Hình ảnh 5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91229FF1-32BC-4E77-ACD8-3DF2318AC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986" y="4414754"/>
            <a:ext cx="1863254" cy="2354292"/>
          </a:xfrm>
          <a:prstGeom prst="rect">
            <a:avLst/>
          </a:prstGeom>
        </p:spPr>
      </p:pic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C75867E7-2CB2-4EE9-8B0A-30699433B9F2}"/>
              </a:ext>
            </a:extLst>
          </p:cNvPr>
          <p:cNvSpPr/>
          <p:nvPr/>
        </p:nvSpPr>
        <p:spPr>
          <a:xfrm>
            <a:off x="2954709" y="2233276"/>
            <a:ext cx="19304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000" dirty="0">
                <a:solidFill>
                  <a:schemeClr val="tx1"/>
                </a:solidFill>
                <a:latin typeface="Arial" panose="020B0604020202020204" pitchFamily="34" charset="0"/>
              </a:rPr>
              <a:t>I enjoy playing football.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93BE7091-8C2E-4395-9A06-284CE1602F6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316744" y="3046076"/>
            <a:ext cx="4142633" cy="1663309"/>
          </a:xfrm>
          <a:prstGeom prst="rect">
            <a:avLst/>
          </a:prstGeom>
        </p:spPr>
      </p:pic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00288AAB-51E5-4E90-88CA-3DD8B171B1D7}"/>
              </a:ext>
            </a:extLst>
          </p:cNvPr>
          <p:cNvSpPr/>
          <p:nvPr/>
        </p:nvSpPr>
        <p:spPr>
          <a:xfrm>
            <a:off x="6096000" y="3233813"/>
            <a:ext cx="4605365" cy="8444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chemeClr val="tx1"/>
                </a:solidFill>
                <a:latin typeface="Arial" panose="020B0604020202020204" pitchFamily="34" charset="0"/>
              </a:rPr>
              <a:t>I asked </a:t>
            </a:r>
            <a:r>
              <a:rPr lang="en-SG" sz="2400">
                <a:solidFill>
                  <a:schemeClr val="tx1"/>
                </a:solidFill>
                <a:latin typeface="Arial" panose="020B0604020202020204" pitchFamily="34" charset="0"/>
              </a:rPr>
              <a:t>him </a:t>
            </a:r>
          </a:p>
          <a:p>
            <a:pPr algn="ctr"/>
            <a:r>
              <a:rPr lang="en-SG" sz="2400">
                <a:solidFill>
                  <a:schemeClr val="tx1"/>
                </a:solidFill>
                <a:latin typeface="Arial" panose="020B0604020202020204" pitchFamily="34" charset="0"/>
              </a:rPr>
              <a:t>what’s </a:t>
            </a:r>
            <a:r>
              <a:rPr lang="en-SG" sz="2400" dirty="0">
                <a:solidFill>
                  <a:schemeClr val="tx1"/>
                </a:solidFill>
                <a:latin typeface="Arial" panose="020B0604020202020204" pitchFamily="34" charset="0"/>
              </a:rPr>
              <a:t>his hobby was. 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42BADAB0-6EDF-45D4-925B-EC5EEB4EC6D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569200" y="305962"/>
            <a:ext cx="3355293" cy="1463611"/>
          </a:xfrm>
          <a:prstGeom prst="rect">
            <a:avLst/>
          </a:prstGeom>
        </p:spPr>
      </p:pic>
      <p:sp>
        <p:nvSpPr>
          <p:cNvPr id="21" name="Hình chữ nhật 20">
            <a:extLst>
              <a:ext uri="{FF2B5EF4-FFF2-40B4-BE49-F238E27FC236}">
                <a16:creationId xmlns:a16="http://schemas.microsoft.com/office/drawing/2014/main" id="{44E772FE-FDA1-4A24-B561-C76E8BEE4DD3}"/>
              </a:ext>
            </a:extLst>
          </p:cNvPr>
          <p:cNvSpPr/>
          <p:nvPr/>
        </p:nvSpPr>
        <p:spPr>
          <a:xfrm>
            <a:off x="7660728" y="600206"/>
            <a:ext cx="2997200" cy="570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133" dirty="0">
                <a:solidFill>
                  <a:schemeClr val="tx1"/>
                </a:solidFill>
                <a:latin typeface="Arial" panose="020B0604020202020204" pitchFamily="34" charset="0"/>
              </a:rPr>
              <a:t>What did you ask him?</a:t>
            </a:r>
            <a:endParaRPr lang="en-US" sz="2133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79EB3ADF-066E-45EA-8B7C-60057A41241A}"/>
              </a:ext>
            </a:extLst>
          </p:cNvPr>
          <p:cNvSpPr/>
          <p:nvPr/>
        </p:nvSpPr>
        <p:spPr>
          <a:xfrm>
            <a:off x="903702" y="2260600"/>
            <a:ext cx="20320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000" dirty="0">
                <a:solidFill>
                  <a:schemeClr val="tx1"/>
                </a:solidFill>
                <a:latin typeface="Arial" panose="020B0604020202020204" pitchFamily="34" charset="0"/>
              </a:rPr>
              <a:t>What’s </a:t>
            </a:r>
            <a:r>
              <a:rPr lang="en-SG" sz="2000">
                <a:solidFill>
                  <a:schemeClr val="tx1"/>
                </a:solidFill>
                <a:latin typeface="Arial" panose="020B0604020202020204" pitchFamily="34" charset="0"/>
              </a:rPr>
              <a:t>your hobby, </a:t>
            </a:r>
            <a:r>
              <a:rPr lang="en-SG" sz="2000" dirty="0">
                <a:solidFill>
                  <a:schemeClr val="tx1"/>
                </a:solidFill>
                <a:latin typeface="Arial" panose="020B0604020202020204" pitchFamily="34" charset="0"/>
              </a:rPr>
              <a:t>David?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Hình ảnh 7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E0C94E4-4C97-4BE5-AB2A-7A3249A6F6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476" y="1157749"/>
            <a:ext cx="2390093" cy="205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1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  <p:bldP spid="2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F8D34C4-24CC-8F83-CE84-085BFA0AA3D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0C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4317907">
            <a:off x="-7286896" y="2195597"/>
            <a:ext cx="15945392" cy="105638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4317907" flipH="1" flipV="1">
            <a:off x="3533504" y="-5901420"/>
            <a:ext cx="15945392" cy="105638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4317907">
            <a:off x="-7589534" y="2752235"/>
            <a:ext cx="15945392" cy="1056382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65568" t="73590" r="29208" b="20868"/>
          <a:stretch>
            <a:fillRect/>
          </a:stretch>
        </p:blipFill>
        <p:spPr>
          <a:xfrm rot="5497222">
            <a:off x="7463667" y="5655488"/>
            <a:ext cx="269472" cy="2438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73186" t="57958" r="21590" b="36500"/>
          <a:stretch>
            <a:fillRect/>
          </a:stretch>
        </p:blipFill>
        <p:spPr>
          <a:xfrm rot="5497222">
            <a:off x="2219019" y="563896"/>
            <a:ext cx="269472" cy="24380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3792" t="375" r="60984" b="94083"/>
          <a:stretch>
            <a:fillRect/>
          </a:stretch>
        </p:blipFill>
        <p:spPr>
          <a:xfrm rot="5497222">
            <a:off x="896222" y="3167025"/>
            <a:ext cx="269472" cy="2438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73186" t="57958" r="21590" b="36500"/>
          <a:stretch>
            <a:fillRect/>
          </a:stretch>
        </p:blipFill>
        <p:spPr>
          <a:xfrm rot="5554316">
            <a:off x="10596833" y="3307096"/>
            <a:ext cx="269472" cy="2438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F8B3B0D-4639-2EB8-A8EF-5B2F624693A3}"/>
              </a:ext>
            </a:extLst>
          </p:cNvPr>
          <p:cNvSpPr txBox="1"/>
          <p:nvPr/>
        </p:nvSpPr>
        <p:spPr>
          <a:xfrm>
            <a:off x="787439" y="2556871"/>
            <a:ext cx="106171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000" b="1">
                <a:ln w="6600">
                  <a:solidFill>
                    <a:srgbClr val="FA7E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7E00"/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r>
              <a:rPr lang="en-US" sz="9600" dirty="0">
                <a:ln w="6600">
                  <a:solidFill>
                    <a:srgbClr val="B1C9EB"/>
                  </a:solidFill>
                  <a:prstDash val="solid"/>
                </a:ln>
                <a:effectLst>
                  <a:outerShdw dist="38100" dir="2700000" algn="tl" rotWithShape="0">
                    <a:srgbClr val="B1C9EB"/>
                  </a:outerShdw>
                </a:effectLst>
                <a:latin typeface="Impact" panose="020B0806030902050204" pitchFamily="34" charset="0"/>
              </a:rPr>
              <a:t>REPORTED SPEECH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8BE972-0DF4-3068-675F-3BC243485974}"/>
              </a:ext>
            </a:extLst>
          </p:cNvPr>
          <p:cNvSpPr txBox="1"/>
          <p:nvPr/>
        </p:nvSpPr>
        <p:spPr>
          <a:xfrm>
            <a:off x="1930400" y="1391863"/>
            <a:ext cx="3184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5400" b="1" i="1">
                <a:solidFill>
                  <a:srgbClr val="FA5F00"/>
                </a:solidFill>
                <a:latin typeface="Adobe Caslon Pro" panose="0205050205050A020403" pitchFamily="18" charset="0"/>
              </a:defRPr>
            </a:lvl1pPr>
          </a:lstStyle>
          <a:p>
            <a:pPr algn="l"/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</a:rPr>
              <a:t>Topic:</a:t>
            </a:r>
            <a:endParaRPr lang="id-ID" sz="4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C032249-0D25-4C6C-9BEE-87C33B134829}"/>
              </a:ext>
            </a:extLst>
          </p:cNvPr>
          <p:cNvSpPr/>
          <p:nvPr/>
        </p:nvSpPr>
        <p:spPr>
          <a:xfrm>
            <a:off x="1214119" y="635000"/>
            <a:ext cx="4775200" cy="762000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trực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0BB9C6B6-D763-447D-A79A-8CAA515B1942}"/>
              </a:ext>
            </a:extLst>
          </p:cNvPr>
          <p:cNvSpPr/>
          <p:nvPr/>
        </p:nvSpPr>
        <p:spPr>
          <a:xfrm>
            <a:off x="6202681" y="635000"/>
            <a:ext cx="4775200" cy="762000"/>
          </a:xfrm>
          <a:prstGeom prst="roundRect">
            <a:avLst/>
          </a:prstGeom>
          <a:solidFill>
            <a:srgbClr val="00A4DE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 speech</a:t>
            </a:r>
          </a:p>
          <a:p>
            <a:pPr algn="ctr"/>
            <a:r>
              <a:rPr lang="en-SG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gián tiếp)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11FBF71F-7C97-4140-8649-CA38867509F5}"/>
              </a:ext>
            </a:extLst>
          </p:cNvPr>
          <p:cNvSpPr/>
          <p:nvPr/>
        </p:nvSpPr>
        <p:spPr>
          <a:xfrm>
            <a:off x="1214119" y="1584960"/>
            <a:ext cx="4773168" cy="731520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133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fine! Thanks.</a:t>
            </a:r>
            <a:endParaRPr lang="en-US" sz="2133" dirty="0">
              <a:solidFill>
                <a:srgbClr val="040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FB6679DC-6140-4368-8988-77A749C17FAC}"/>
              </a:ext>
            </a:extLst>
          </p:cNvPr>
          <p:cNvSpPr/>
          <p:nvPr/>
        </p:nvSpPr>
        <p:spPr>
          <a:xfrm>
            <a:off x="6202681" y="1584960"/>
            <a:ext cx="4773168" cy="731520"/>
          </a:xfrm>
          <a:prstGeom prst="rect">
            <a:avLst/>
          </a:prstGeom>
          <a:solidFill>
            <a:schemeClr val="bg1"/>
          </a:solidFill>
          <a:ln>
            <a:solidFill>
              <a:srgbClr val="00A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133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said that he was fine!</a:t>
            </a:r>
            <a:endParaRPr lang="en-US" sz="2133" dirty="0">
              <a:solidFill>
                <a:srgbClr val="040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Hình chữ nhật 21">
            <a:extLst>
              <a:ext uri="{FF2B5EF4-FFF2-40B4-BE49-F238E27FC236}">
                <a16:creationId xmlns:a16="http://schemas.microsoft.com/office/drawing/2014/main" id="{EF3FEE8E-0666-4A24-9013-D93FA13FB138}"/>
              </a:ext>
            </a:extLst>
          </p:cNvPr>
          <p:cNvSpPr/>
          <p:nvPr/>
        </p:nvSpPr>
        <p:spPr>
          <a:xfrm>
            <a:off x="1214119" y="3423920"/>
            <a:ext cx="4773168" cy="731520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133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like reading book?</a:t>
            </a:r>
            <a:endParaRPr lang="en-US" sz="2133" dirty="0">
              <a:solidFill>
                <a:srgbClr val="040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15CD27D3-480D-4329-AA96-48D5B1454807}"/>
              </a:ext>
            </a:extLst>
          </p:cNvPr>
          <p:cNvSpPr/>
          <p:nvPr/>
        </p:nvSpPr>
        <p:spPr>
          <a:xfrm>
            <a:off x="6202681" y="3423920"/>
            <a:ext cx="4773168" cy="731520"/>
          </a:xfrm>
          <a:prstGeom prst="rect">
            <a:avLst/>
          </a:prstGeom>
          <a:solidFill>
            <a:schemeClr val="bg1"/>
          </a:solidFill>
          <a:ln>
            <a:solidFill>
              <a:srgbClr val="00A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133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asked me if I liked reading a book.</a:t>
            </a:r>
            <a:endParaRPr lang="en-US" sz="2133" dirty="0">
              <a:solidFill>
                <a:srgbClr val="040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39FA2BC2-B745-4FDF-BF0E-E8E07F9F0915}"/>
              </a:ext>
            </a:extLst>
          </p:cNvPr>
          <p:cNvSpPr/>
          <p:nvPr/>
        </p:nvSpPr>
        <p:spPr>
          <a:xfrm>
            <a:off x="1214119" y="4343400"/>
            <a:ext cx="4773168" cy="731520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133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hobby, David?</a:t>
            </a:r>
            <a:endParaRPr lang="en-US" sz="2133" dirty="0">
              <a:solidFill>
                <a:srgbClr val="040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D95BFDEE-65F0-477B-AD57-E37D0E4F34AC}"/>
              </a:ext>
            </a:extLst>
          </p:cNvPr>
          <p:cNvSpPr/>
          <p:nvPr/>
        </p:nvSpPr>
        <p:spPr>
          <a:xfrm>
            <a:off x="6202681" y="4343400"/>
            <a:ext cx="4773168" cy="731520"/>
          </a:xfrm>
          <a:prstGeom prst="rect">
            <a:avLst/>
          </a:prstGeom>
          <a:solidFill>
            <a:schemeClr val="bg1"/>
          </a:solidFill>
          <a:ln>
            <a:solidFill>
              <a:srgbClr val="00A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133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asked him what’s his hobby was. </a:t>
            </a:r>
            <a:endParaRPr lang="en-US" sz="2133" dirty="0">
              <a:solidFill>
                <a:srgbClr val="040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CF8B68B9-BE86-4BCA-8741-C6CE8EF09605}"/>
              </a:ext>
            </a:extLst>
          </p:cNvPr>
          <p:cNvSpPr/>
          <p:nvPr/>
        </p:nvSpPr>
        <p:spPr>
          <a:xfrm>
            <a:off x="1214119" y="2504440"/>
            <a:ext cx="4773168" cy="731520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133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bought a new book for you yesterday.</a:t>
            </a:r>
            <a:endParaRPr lang="en-US" sz="2133" dirty="0">
              <a:solidFill>
                <a:srgbClr val="040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C87B6DCD-4087-40BC-BAD6-8A68A1A18DF8}"/>
              </a:ext>
            </a:extLst>
          </p:cNvPr>
          <p:cNvSpPr/>
          <p:nvPr/>
        </p:nvSpPr>
        <p:spPr>
          <a:xfrm>
            <a:off x="6202681" y="2504440"/>
            <a:ext cx="4773168" cy="731520"/>
          </a:xfrm>
          <a:prstGeom prst="rect">
            <a:avLst/>
          </a:prstGeom>
          <a:solidFill>
            <a:schemeClr val="bg1"/>
          </a:solidFill>
          <a:ln>
            <a:solidFill>
              <a:srgbClr val="00A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133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said he had bought a new </a:t>
            </a:r>
            <a:r>
              <a:rPr lang="en-SG" sz="2133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 </a:t>
            </a:r>
          </a:p>
          <a:p>
            <a:pPr algn="ctr"/>
            <a:r>
              <a:rPr lang="en-SG" sz="2133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SG" sz="2133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 the day before.</a:t>
            </a:r>
            <a:endParaRPr lang="en-US" sz="2133" dirty="0">
              <a:solidFill>
                <a:srgbClr val="040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0C90E0E8-9A45-43FD-9399-C9E06678D787}"/>
              </a:ext>
            </a:extLst>
          </p:cNvPr>
          <p:cNvSpPr/>
          <p:nvPr/>
        </p:nvSpPr>
        <p:spPr>
          <a:xfrm>
            <a:off x="678687" y="5262881"/>
            <a:ext cx="10617200" cy="11782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800"/>
              </a:spcAft>
            </a:pPr>
            <a:r>
              <a:rPr lang="en-SG" sz="2933" b="1">
                <a:solidFill>
                  <a:schemeClr val="bg1"/>
                </a:solidFill>
                <a:highlight>
                  <a:srgbClr val="FF66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DISCUSSION:</a:t>
            </a:r>
            <a:r>
              <a:rPr lang="en-SG" sz="2933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en-SG" sz="29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SG" sz="2133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1.  When </a:t>
            </a:r>
            <a:r>
              <a:rPr lang="en-SG" sz="2133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 we use indirect speech?</a:t>
            </a:r>
          </a:p>
          <a:p>
            <a:pPr>
              <a:spcAft>
                <a:spcPts val="800"/>
              </a:spcAft>
            </a:pPr>
            <a:r>
              <a:rPr lang="en-SG" sz="2133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2.  Are </a:t>
            </a:r>
            <a:r>
              <a:rPr lang="en-SG" sz="2133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direct speech sentence and indirect speech the same?  </a:t>
            </a:r>
            <a:endParaRPr lang="en-US" sz="2133" dirty="0">
              <a:solidFill>
                <a:srgbClr val="040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40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3040</Words>
  <Application>Microsoft Office PowerPoint</Application>
  <PresentationFormat>Widescreen</PresentationFormat>
  <Paragraphs>628</Paragraphs>
  <Slides>52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73" baseType="lpstr">
      <vt:lpstr>.VnBlack</vt:lpstr>
      <vt:lpstr>.VnCooper</vt:lpstr>
      <vt:lpstr>Arial</vt:lpstr>
      <vt:lpstr>Arial Rounded MT Bold</vt:lpstr>
      <vt:lpstr>Berlin Sans FB</vt:lpstr>
      <vt:lpstr>Calibri</vt:lpstr>
      <vt:lpstr>Calibri Light</vt:lpstr>
      <vt:lpstr>Candara</vt:lpstr>
      <vt:lpstr>Comic Sans MS</vt:lpstr>
      <vt:lpstr>Constantia</vt:lpstr>
      <vt:lpstr>Contastia</vt:lpstr>
      <vt:lpstr>Cooper Black</vt:lpstr>
      <vt:lpstr>Forte</vt:lpstr>
      <vt:lpstr>Gretoon Highlight</vt:lpstr>
      <vt:lpstr>HL Brush 1BK</vt:lpstr>
      <vt:lpstr>Impact</vt:lpstr>
      <vt:lpstr>PF BeauSans Pro Thin</vt:lpstr>
      <vt:lpstr>Times New Roman</vt:lpstr>
      <vt:lpstr>Verdana</vt:lpstr>
      <vt:lpstr>Wingdings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often use reported speech to: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Admin</cp:lastModifiedBy>
  <cp:revision>20</cp:revision>
  <dcterms:created xsi:type="dcterms:W3CDTF">2024-06-03T01:45:19Z</dcterms:created>
  <dcterms:modified xsi:type="dcterms:W3CDTF">2024-12-06T03:12:47Z</dcterms:modified>
</cp:coreProperties>
</file>