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303" r:id="rId3"/>
    <p:sldId id="256" r:id="rId4"/>
    <p:sldId id="304" r:id="rId5"/>
    <p:sldId id="279" r:id="rId6"/>
    <p:sldId id="280" r:id="rId7"/>
    <p:sldId id="285" r:id="rId8"/>
    <p:sldId id="284" r:id="rId9"/>
    <p:sldId id="278" r:id="rId10"/>
    <p:sldId id="265" r:id="rId11"/>
    <p:sldId id="288" r:id="rId12"/>
    <p:sldId id="290" r:id="rId13"/>
    <p:sldId id="291" r:id="rId14"/>
    <p:sldId id="292" r:id="rId15"/>
    <p:sldId id="293" r:id="rId16"/>
    <p:sldId id="287" r:id="rId17"/>
    <p:sldId id="294" r:id="rId18"/>
    <p:sldId id="295" r:id="rId19"/>
    <p:sldId id="296" r:id="rId20"/>
    <p:sldId id="298" r:id="rId21"/>
    <p:sldId id="308" r:id="rId22"/>
    <p:sldId id="299" r:id="rId23"/>
    <p:sldId id="267" r:id="rId24"/>
    <p:sldId id="300" r:id="rId25"/>
    <p:sldId id="301" r:id="rId26"/>
    <p:sldId id="305" r:id="rId27"/>
    <p:sldId id="257" r:id="rId28"/>
    <p:sldId id="281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DC"/>
    <a:srgbClr val="D3E397"/>
    <a:srgbClr val="FFF5C3"/>
    <a:srgbClr val="EB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94650"/>
  </p:normalViewPr>
  <p:slideViewPr>
    <p:cSldViewPr>
      <p:cViewPr varScale="1">
        <p:scale>
          <a:sx n="92" d="100"/>
          <a:sy n="92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D6C4-CBC5-45AB-B5A6-A7A9D582EDC3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6B8B-9E98-48B0-B411-BB22AD0C10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0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9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9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08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42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80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8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2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66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3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4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5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94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30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1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8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7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02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3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83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8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4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s://encrypted-tbn0.gstatic.com/images?q=tbn:ANd9GcSEAFC997QKaKco3ZcROM_MFvyYbBo3uz0mgw&amp;usqp=CAU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51470"/>
            <a:ext cx="706016" cy="1096229"/>
          </a:xfrm>
          <a:prstGeom prst="rect">
            <a:avLst/>
          </a:prstGeom>
        </p:spPr>
      </p:pic>
      <p:pic>
        <p:nvPicPr>
          <p:cNvPr id="8" name="Picture 7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14C365F-AEB8-4443-BF92-AF9875B7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20502" cy="1024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63479-4ADE-DA4B-9961-1E650B7F9A93}"/>
              </a:ext>
            </a:extLst>
          </p:cNvPr>
          <p:cNvSpPr txBox="1"/>
          <p:nvPr/>
        </p:nvSpPr>
        <p:spPr>
          <a:xfrm>
            <a:off x="1043608" y="19548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các tác phẩm viết về con 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04DB9-3424-1943-BE9F-D203360957E6}"/>
              </a:ext>
            </a:extLst>
          </p:cNvPr>
          <p:cNvSpPr txBox="1"/>
          <p:nvPr/>
        </p:nvSpPr>
        <p:spPr>
          <a:xfrm>
            <a:off x="971600" y="3921899"/>
            <a:ext cx="783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3 tính từ thể hiện cảm nhận của em về con 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1F2ACA3-F335-9F44-8620-810BCF84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" y="987574"/>
            <a:ext cx="1873533" cy="208823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79124-1A92-C445-AF37-54F414667F40}"/>
              </a:ext>
            </a:extLst>
          </p:cNvPr>
          <p:cNvSpPr txBox="1"/>
          <p:nvPr/>
        </p:nvSpPr>
        <p:spPr>
          <a:xfrm>
            <a:off x="-252536" y="3138522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cò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B964A-295E-954E-BEA4-A0B874CB66E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4" y="1779662"/>
            <a:ext cx="2003744" cy="20089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67FA55-FDFE-B64C-9A90-6BC8D8D20F26}"/>
              </a:ext>
            </a:extLst>
          </p:cNvPr>
          <p:cNvSpPr txBox="1"/>
          <p:nvPr/>
        </p:nvSpPr>
        <p:spPr>
          <a:xfrm>
            <a:off x="2051720" y="1419622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chùm nho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9AE8DC-795E-6C4F-AFFF-683893FDDE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86" y="922864"/>
            <a:ext cx="2047738" cy="20089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C00630-B10C-3348-B735-6763C582F799}"/>
              </a:ext>
            </a:extLst>
          </p:cNvPr>
          <p:cNvSpPr txBox="1"/>
          <p:nvPr/>
        </p:nvSpPr>
        <p:spPr>
          <a:xfrm>
            <a:off x="4427984" y="2922498"/>
            <a:ext cx="208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bầy 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89B434-A76D-3646-A02B-78821B82B73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6" y="1635646"/>
            <a:ext cx="2084840" cy="20189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E904E8-F265-4B4F-AF29-6E8F319D2650}"/>
              </a:ext>
            </a:extLst>
          </p:cNvPr>
          <p:cNvSpPr txBox="1"/>
          <p:nvPr/>
        </p:nvSpPr>
        <p:spPr>
          <a:xfrm>
            <a:off x="6640575" y="1275606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gà trống</a:t>
            </a:r>
          </a:p>
        </p:txBody>
      </p:sp>
    </p:spTree>
    <p:extLst>
      <p:ext uri="{BB962C8B-B14F-4D97-AF65-F5344CB8AC3E}">
        <p14:creationId xmlns:p14="http://schemas.microsoft.com/office/powerpoint/2010/main" val="2621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827584" y="312704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vi-VN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 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cảnh gặp gỡ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F174E2-F576-7549-BE82-05EEFA743EFA}"/>
              </a:ext>
            </a:extLst>
          </p:cNvPr>
          <p:cNvSpPr txBox="1"/>
          <p:nvPr/>
        </p:nvSpPr>
        <p:spPr>
          <a:xfrm>
            <a:off x="3131840" y="961147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oàng </a:t>
            </a:r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bé từ một hành tinh khác vừa đặt chân tới trái đất.</a:t>
            </a:r>
          </a:p>
          <a:p>
            <a:pPr algn="just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thất vọng, đau khổ khi ngỡ rằng bông hồng của mình không phải duy nhất.</a:t>
            </a:r>
          </a:p>
          <a:p>
            <a:pPr algn="just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cáo thì đang bị săn đuổi, sợ hãi, chạy trốn con người…</a:t>
            </a:r>
          </a:p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đều đang cô đơn, buồn bã</a:t>
            </a:r>
            <a:r>
              <a:rPr lang="en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Hoàng Tử Bé - Ấn Bản Minh Họa Màu Việt Nam - Tác giả Antoine De  Saint-Exupéry | SachTrangAn.com">
            <a:extLst>
              <a:ext uri="{FF2B5EF4-FFF2-40B4-BE49-F238E27FC236}">
                <a16:creationId xmlns:a16="http://schemas.microsoft.com/office/drawing/2014/main" id="{2C8F5777-C4C6-314B-BAFC-4BC425EB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483769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vi-VN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707904" y="935143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oàng tử bé cư xử với cáo rất lịch sự, thân 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với nhiều người trên Trái Đất vẫn coi cáo là tinh ranh, xảo quyệt, xấu tính nên cáo thiết tha mong được kết bạn với hoàng tử bé.</a:t>
            </a:r>
          </a:p>
          <a:p>
            <a:pPr algn="just"/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bé: ngây thơ, trong sáng, luôn hướng tới cái thiện</a:t>
            </a:r>
          </a:p>
        </p:txBody>
      </p:sp>
      <p:pic>
        <p:nvPicPr>
          <p:cNvPr id="9218" name="Picture 2" descr="11 Hoàng tử bé và hoa hồng ý tưởng | truyền cảm hứng, prince, hoa hồng">
            <a:extLst>
              <a:ext uri="{FF2B5EF4-FFF2-40B4-BE49-F238E27FC236}">
                <a16:creationId xmlns:a16="http://schemas.microsoft.com/office/drawing/2014/main" id="{D5B12EC3-9CF0-324E-A102-97EA150F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285">
            <a:off x="648716" y="1119136"/>
            <a:ext cx="2587925" cy="37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1763689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654691" y="985038"/>
            <a:ext cx="52753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“Cảm hoá” chính là kết bạn, là tạo dựng mối liên hệ gần gũi, gắn kết tình cảm để biết quan tâm, gắn kết và cần đến nhau.</a:t>
            </a:r>
          </a:p>
          <a:p>
            <a:pPr algn="just"/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Cáo đã nói cho hoàng tử về cách cảm hoá: cần phải kiên nhẫn. 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họ có thể xích lại gần nhau hơn.</a:t>
            </a:r>
          </a:p>
        </p:txBody>
      </p:sp>
      <p:pic>
        <p:nvPicPr>
          <p:cNvPr id="12290" name="Picture 2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53AF2D43-C7A1-D74E-8380-AD470E25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410">
            <a:off x="530523" y="1037005"/>
            <a:ext cx="2726217" cy="38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95F2FE-571C-CC4F-864E-C3E28159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52210"/>
              </p:ext>
            </p:extLst>
          </p:nvPr>
        </p:nvGraphicFramePr>
        <p:xfrm>
          <a:off x="770379" y="1039092"/>
          <a:ext cx="7618045" cy="34988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3429">
                  <a:extLst>
                    <a:ext uri="{9D8B030D-6E8A-4147-A177-3AD203B41FA5}">
                      <a16:colId xmlns:a16="http://schemas.microsoft.com/office/drawing/2014/main" val="21028968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0134914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40786434"/>
                    </a:ext>
                  </a:extLst>
                </a:gridCol>
              </a:tblGrid>
              <a:tr h="699448"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cáo trước khi được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được hoàng tử bé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341702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bước chân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46725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đồng lúa mì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07989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22218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0207"/>
                  </a:ext>
                </a:extLst>
              </a:tr>
            </a:tbl>
          </a:graphicData>
        </a:graphic>
      </p:graphicFrame>
      <p:sp>
        <p:nvSpPr>
          <p:cNvPr id="35" name="TextBox 27"/>
          <p:cNvSpPr txBox="1">
            <a:spLocks/>
          </p:cNvSpPr>
          <p:nvPr/>
        </p:nvSpPr>
        <p:spPr bwMode="auto">
          <a:xfrm>
            <a:off x="1763689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E33778-9F86-AA4B-B429-F9D68815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02104"/>
              </p:ext>
            </p:extLst>
          </p:nvPr>
        </p:nvGraphicFramePr>
        <p:xfrm>
          <a:off x="190656" y="987574"/>
          <a:ext cx="8762688" cy="40743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3032">
                  <a:extLst>
                    <a:ext uri="{9D8B030D-6E8A-4147-A177-3AD203B41FA5}">
                      <a16:colId xmlns:a16="http://schemas.microsoft.com/office/drawing/2014/main" val="12742493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941765282"/>
                    </a:ext>
                  </a:extLst>
                </a:gridCol>
                <a:gridCol w="3805280">
                  <a:extLst>
                    <a:ext uri="{9D8B030D-6E8A-4147-A177-3AD203B41FA5}">
                      <a16:colId xmlns:a16="http://schemas.microsoft.com/office/drawing/2014/main" val="4221402880"/>
                    </a:ext>
                  </a:extLst>
                </a:gridCol>
              </a:tblGrid>
              <a:tr h="351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VN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9891"/>
                  </a:ext>
                </a:extLst>
              </a:tr>
              <a:tr h="5959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chân của bạn sẽ gọi mình ra khỏi hang, như là tiếng nhạc. 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100178413"/>
                  </a:ext>
                </a:extLst>
              </a:tr>
              <a:tr h="8401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...lúa mì vàng óng sẽ làm mình nhớ đến bạn và mình sẽ thích gió trên đồng lúa mì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378779300"/>
                  </a:ext>
                </a:extLst>
              </a:tr>
              <a:tr h="962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V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589784570"/>
                  </a:ext>
                </a:extLst>
              </a:tr>
              <a:tr h="118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Quẩn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V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1474627755"/>
                  </a:ext>
                </a:extLst>
              </a:tr>
            </a:tbl>
          </a:graphicData>
        </a:graphic>
      </p:graphicFrame>
      <p:sp>
        <p:nvSpPr>
          <p:cNvPr id="34" name="TextBox 27"/>
          <p:cNvSpPr txBox="1">
            <a:spLocks/>
          </p:cNvSpPr>
          <p:nvPr/>
        </p:nvSpPr>
        <p:spPr bwMode="auto">
          <a:xfrm>
            <a:off x="1763689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61B4CA-702E-D642-A8C2-A3EA06C06FF3}"/>
              </a:ext>
            </a:extLst>
          </p:cNvPr>
          <p:cNvSpPr txBox="1"/>
          <p:nvPr/>
        </p:nvSpPr>
        <p:spPr>
          <a:xfrm>
            <a:off x="395536" y="1491630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bé đã cảm hoá được con 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đã trở nên thân thiết với nhau.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sẽ khiến cho cuộc đời của cáo thay đổi, trở nên tươi sáng, đẹp đẽ,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đầy hạnh phúc như thể được chiếu sáng. </a:t>
            </a:r>
          </a:p>
        </p:txBody>
      </p:sp>
      <p:pic>
        <p:nvPicPr>
          <p:cNvPr id="16386" name="Picture 2" descr="Hoàng tử bé&amp;quot;-trích dẫn hay | Châm ngôn, Prince, Lời hay ý đẹp">
            <a:extLst>
              <a:ext uri="{FF2B5EF4-FFF2-40B4-BE49-F238E27FC236}">
                <a16:creationId xmlns:a16="http://schemas.microsoft.com/office/drawing/2014/main" id="{5ECF8B52-CB3C-1546-9DC5-68CCA46A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00">
            <a:off x="5927423" y="1065854"/>
            <a:ext cx="2423898" cy="38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27"/>
          <p:cNvSpPr txBox="1">
            <a:spLocks/>
          </p:cNvSpPr>
          <p:nvPr/>
        </p:nvSpPr>
        <p:spPr bwMode="auto">
          <a:xfrm>
            <a:off x="395536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 descr="Hoàng tử bé: Truyện thiếu nhi không dành cho thiếu nhi">
            <a:extLst>
              <a:ext uri="{FF2B5EF4-FFF2-40B4-BE49-F238E27FC236}">
                <a16:creationId xmlns:a16="http://schemas.microsoft.com/office/drawing/2014/main" id="{6AC8794C-2806-7142-867D-D9654914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9392"/>
            <a:ext cx="7416824" cy="39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7"/>
          <p:cNvSpPr txBox="1">
            <a:spLocks/>
          </p:cNvSpPr>
          <p:nvPr/>
        </p:nvSpPr>
        <p:spPr bwMode="auto">
          <a:xfrm>
            <a:off x="1763689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0547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421828" y="123478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3563888" y="843558"/>
            <a:ext cx="5047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của cáo: 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VN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D89C2CE5-2F6C-2A4A-8318-22C6B79B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476"/>
            <a:ext cx="3222625" cy="50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80FA2451-2DF3-2D43-A6D1-EE1224F5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9" y="699542"/>
            <a:ext cx="4308278" cy="43082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7AA24-CCB5-1D4E-8284-600F9E47AA2E}"/>
              </a:ext>
            </a:extLst>
          </p:cNvPr>
          <p:cNvSpPr txBox="1"/>
          <p:nvPr/>
        </p:nvSpPr>
        <p:spPr>
          <a:xfrm>
            <a:off x="1117717" y="2375752"/>
            <a:ext cx="1483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形标注 47">
            <a:extLst>
              <a:ext uri="{FF2B5EF4-FFF2-40B4-BE49-F238E27FC236}">
                <a16:creationId xmlns:a16="http://schemas.microsoft.com/office/drawing/2014/main" id="{7EFCBF2E-4E12-8645-BEAE-193EFE971BC7}"/>
              </a:ext>
            </a:extLst>
          </p:cNvPr>
          <p:cNvSpPr/>
          <p:nvPr/>
        </p:nvSpPr>
        <p:spPr>
          <a:xfrm flipH="1">
            <a:off x="4283926" y="1300430"/>
            <a:ext cx="4599915" cy="278348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liệt kê một lời nói được hoàng tử bé nhắc lại “để cho nhớ” và nêu cảm nhận về ý nghĩa của lời nói đó. </a:t>
            </a:r>
          </a:p>
        </p:txBody>
      </p:sp>
      <p:sp>
        <p:nvSpPr>
          <p:cNvPr id="36" name="TextBox 27"/>
          <p:cNvSpPr txBox="1">
            <a:spLocks/>
          </p:cNvSpPr>
          <p:nvPr/>
        </p:nvSpPr>
        <p:spPr bwMode="auto">
          <a:xfrm>
            <a:off x="1475656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3059832" y="1028219"/>
            <a:ext cx="5904656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đã lặp lại lời của cáo 3 lần “để cho nhớ</a:t>
            </a:r>
            <a:r>
              <a:rPr lang="en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VN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VN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VN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cần biết nhìn nhận, đánh giá mọi thứ bằng tình yêu và sự tin tưởng, thấu 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形标注 47">
            <a:extLst>
              <a:ext uri="{FF2B5EF4-FFF2-40B4-BE49-F238E27FC236}">
                <a16:creationId xmlns:a16="http://schemas.microsoft.com/office/drawing/2014/main" id="{521344CE-1E5E-154E-8CED-D803A932A928}"/>
              </a:ext>
            </a:extLst>
          </p:cNvPr>
          <p:cNvSpPr/>
          <p:nvPr/>
        </p:nvSpPr>
        <p:spPr>
          <a:xfrm flipH="1">
            <a:off x="351448" y="1275606"/>
            <a:ext cx="2699791" cy="299637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“Bí mật” mà cáo muốn gửi gắm là gì?</a:t>
            </a:r>
          </a:p>
        </p:txBody>
      </p:sp>
      <p:sp>
        <p:nvSpPr>
          <p:cNvPr id="37" name="TextBox 27"/>
          <p:cNvSpPr txBox="1">
            <a:spLocks/>
          </p:cNvSpPr>
          <p:nvPr/>
        </p:nvSpPr>
        <p:spPr bwMode="auto">
          <a:xfrm>
            <a:off x="2421828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形标注 47">
            <a:extLst>
              <a:ext uri="{FF2B5EF4-FFF2-40B4-BE49-F238E27FC236}">
                <a16:creationId xmlns:a16="http://schemas.microsoft.com/office/drawing/2014/main" id="{E0E6E6C9-8A29-F345-9E88-7F528BE8A106}"/>
              </a:ext>
            </a:extLst>
          </p:cNvPr>
          <p:cNvSpPr/>
          <p:nvPr/>
        </p:nvSpPr>
        <p:spPr>
          <a:xfrm>
            <a:off x="1403648" y="123478"/>
            <a:ext cx="3384376" cy="2448272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ghi lại một số từ miêu tả cảm xúc của em khi nghĩ về một người bạn thân. Điều gì khiến các em trở thành đôi bạn thân?</a:t>
            </a:r>
          </a:p>
        </p:txBody>
      </p:sp>
      <p:sp>
        <p:nvSpPr>
          <p:cNvPr id="6" name="椭圆形标注 48">
            <a:extLst>
              <a:ext uri="{FF2B5EF4-FFF2-40B4-BE49-F238E27FC236}">
                <a16:creationId xmlns:a16="http://schemas.microsoft.com/office/drawing/2014/main" id="{FE9A9C80-27E7-8940-A297-49F0D564EBEE}"/>
              </a:ext>
            </a:extLst>
          </p:cNvPr>
          <p:cNvSpPr/>
          <p:nvPr/>
        </p:nvSpPr>
        <p:spPr>
          <a:xfrm>
            <a:off x="179512" y="2283718"/>
            <a:ext cx="2448272" cy="2088232"/>
          </a:xfrm>
          <a:prstGeom prst="wedgeEllipseCallout">
            <a:avLst>
              <a:gd name="adj1" fmla="val 144380"/>
              <a:gd name="adj2" fmla="val -117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bạn thân ấy đã làm quen với nhau như thế nào?</a:t>
            </a:r>
          </a:p>
        </p:txBody>
      </p:sp>
      <p:pic>
        <p:nvPicPr>
          <p:cNvPr id="7" name="图片 7" descr="0814bcca9fbd72c842e255453e7e39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6640" y="1707654"/>
            <a:ext cx="4655840" cy="32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-20538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14F2F3-1D3E-D549-BC4D-D79DDC4A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755576" y="674601"/>
            <a:ext cx="5112568" cy="441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8F20F-0E61-ED44-AAC7-EBEC16FE1700}"/>
              </a:ext>
            </a:extLst>
          </p:cNvPr>
          <p:cNvSpPr txBox="1"/>
          <p:nvPr/>
        </p:nvSpPr>
        <p:spPr>
          <a:xfrm>
            <a:off x="1506091" y="1794758"/>
            <a:ext cx="34259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 đã chia sẻ với hoàng tử bé nhiều bài học về tình bạn.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83" descr="516fc1e6a4fe5695ec295d2032531c2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190" y="1563638"/>
            <a:ext cx="262325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-20538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C1EBE-3715-5843-BE63-89714F720507}"/>
              </a:ext>
            </a:extLst>
          </p:cNvPr>
          <p:cNvSpPr txBox="1"/>
          <p:nvPr/>
        </p:nvSpPr>
        <p:spPr>
          <a:xfrm>
            <a:off x="539553" y="654531"/>
            <a:ext cx="8064895" cy="4293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V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về cách kết bạn: cần thân thiện, kiên nhẫn, dành  thời gian để cảm hoá nhau</a:t>
            </a:r>
            <a:r>
              <a:rPr lang="en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ý nghĩa của tình bạn: mang đến cho con người niềm vui, hạnh phúc, khiến cho cuộc sống trở nên phong phú, đẹp đẽ hơn</a:t>
            </a:r>
            <a:r>
              <a:rPr lang="en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27"/>
          <p:cNvSpPr txBox="1">
            <a:spLocks/>
          </p:cNvSpPr>
          <p:nvPr/>
        </p:nvSpPr>
        <p:spPr bwMode="auto">
          <a:xfrm>
            <a:off x="1547664" y="-20538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rút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1470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75606"/>
            <a:ext cx="9144000" cy="3883347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843558"/>
            <a:ext cx="24291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TỔNG KẾT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39552" y="1491630"/>
            <a:ext cx="5832648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Picture 2" descr="Hoàng tử bé của tôi...">
            <a:extLst>
              <a:ext uri="{FF2B5EF4-FFF2-40B4-BE49-F238E27FC236}">
                <a16:creationId xmlns:a16="http://schemas.microsoft.com/office/drawing/2014/main" id="{E9FDB891-050D-8645-998D-D42A422D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9" y="905124"/>
            <a:ext cx="4131561" cy="2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6EC9C9-80D5-6149-9B1E-359BC90C4317}"/>
              </a:ext>
            </a:extLst>
          </p:cNvPr>
          <p:cNvSpPr txBox="1"/>
          <p:nvPr/>
        </p:nvSpPr>
        <p:spPr>
          <a:xfrm>
            <a:off x="910801" y="1919029"/>
            <a:ext cx="35171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lang="en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nhân vật hoàng tử bé để ghi lại “nhật kí” về cuộc gặp gỡ với người bạn mới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 theo phiếu học tập</a:t>
            </a:r>
            <a:r>
              <a:rPr lang="en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72008" y="195486"/>
            <a:ext cx="3635896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971600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B5762D2-E9B1-6D48-9EB8-6CC1E5E08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317168" cy="508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22858PICdbgea5Gz679dY_PIC2018.png">
            <a:extLst>
              <a:ext uri="{FF2B5EF4-FFF2-40B4-BE49-F238E27FC236}">
                <a16:creationId xmlns:a16="http://schemas.microsoft.com/office/drawing/2014/main" id="{B6DB73DB-226F-FB4C-9A58-04B753FA3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1" y="1347614"/>
            <a:ext cx="3353941" cy="3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843809" y="357504"/>
            <a:ext cx="2520279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KẾT NỐI VỚI ĐỌC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4" descr="F:\5351cc8d2b5ee.png">
            <a:extLst>
              <a:ext uri="{FF2B5EF4-FFF2-40B4-BE49-F238E27FC236}">
                <a16:creationId xmlns:a16="http://schemas.microsoft.com/office/drawing/2014/main" id="{893FDD7A-9D2E-DD4D-ADBC-20641209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2"/>
            <a:ext cx="3220616" cy="21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117994-245C-2E4A-BD50-BF18464581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3472136" y="770670"/>
            <a:ext cx="5780384" cy="42493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45D4B7-F7F7-5240-9887-97DCA59EF505}"/>
              </a:ext>
            </a:extLst>
          </p:cNvPr>
          <p:cNvSpPr txBox="1"/>
          <p:nvPr/>
        </p:nvSpPr>
        <p:spPr>
          <a:xfrm>
            <a:off x="4522907" y="2106191"/>
            <a:ext cx="35054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(5-7 câu) miêu tả cảm xúc của nhân vật cáo sau khi </a:t>
            </a:r>
            <a:endParaRPr lang="en-US" sz="2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hoàng tử bé. </a:t>
            </a:r>
            <a:endParaRPr lang="en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33350"/>
            <a:ext cx="8458200" cy="628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THAM KHẢO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819150"/>
            <a:ext cx="9144000" cy="4094163"/>
          </a:xfrm>
          <a:prstGeom prst="rect">
            <a:avLst/>
          </a:prstGeom>
          <a:solidFill>
            <a:srgbClr val="DBFF75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e2d8e5a31d350e692a79217e9e73d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863"/>
            <a:ext cx="9144000" cy="49876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600" y="195486"/>
            <a:ext cx="69927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800" b="1" i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Chúc các </a:t>
            </a:r>
            <a:r>
              <a:rPr lang="en-US" altLang="zh-CN" sz="4800" b="1" i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em</a:t>
            </a:r>
            <a:r>
              <a:rPr lang="vi-VN" altLang="zh-CN" sz="48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có</a:t>
            </a:r>
            <a:r>
              <a:rPr lang="en-US" altLang="zh-CN" sz="48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những</a:t>
            </a:r>
            <a:endParaRPr lang="en-US" altLang="zh-CN" sz="4800" b="1" i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tình</a:t>
            </a:r>
            <a:r>
              <a:rPr lang="en-US" altLang="zh-CN" sz="48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48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i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đẹp</a:t>
            </a:r>
            <a:r>
              <a:rPr lang="vi-VN" altLang="zh-CN" sz="48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!</a:t>
            </a:r>
            <a:endParaRPr lang="zh-CN" altLang="en-US" sz="4800" b="1" i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2618"/>
            <a:ext cx="8783960" cy="4243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D89C2CE5-2F6C-2A4A-8318-22C6B79B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àng tử bé&amp;quot;-trích dẫn hay | Hình ảnh, Tiểu thuyết, Truyền cảm hứng">
            <a:extLst>
              <a:ext uri="{FF2B5EF4-FFF2-40B4-BE49-F238E27FC236}">
                <a16:creationId xmlns:a16="http://schemas.microsoft.com/office/drawing/2014/main" id="{78C4AFF6-71E9-4142-B502-445985F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5">
            <a:off x="907746" y="1608658"/>
            <a:ext cx="2058168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àng tử bé&amp;quot;-trích dẫn hay | Prince">
            <a:extLst>
              <a:ext uri="{FF2B5EF4-FFF2-40B4-BE49-F238E27FC236}">
                <a16:creationId xmlns:a16="http://schemas.microsoft.com/office/drawing/2014/main" id="{409DA25F-E316-464B-97BA-6B0EC0E9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58">
            <a:off x="5933075" y="1362734"/>
            <a:ext cx="2259384" cy="36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790"/>
            <a:ext cx="9144000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13476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8016" y="14619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023578"/>
            <a:ext cx="6120680" cy="14041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6181" y="339502"/>
            <a:ext cx="488467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Nếu cậu muốn có </a:t>
            </a:r>
          </a:p>
          <a:p>
            <a:pPr algn="ctr"/>
            <a:r>
              <a:rPr lang="vi-VN" altLang="zh-CN" sz="45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một người bạn</a:t>
            </a:r>
            <a:endParaRPr lang="zh-CN" altLang="en-US" sz="45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0814bcca9fbd72c842e255453e7e39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3" y="1347614"/>
            <a:ext cx="5333540" cy="3831585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57C9801B-60D9-4149-9E45-74B5FE33C749}"/>
              </a:ext>
            </a:extLst>
          </p:cNvPr>
          <p:cNvSpPr/>
          <p:nvPr/>
        </p:nvSpPr>
        <p:spPr>
          <a:xfrm>
            <a:off x="1268015" y="1746448"/>
            <a:ext cx="7120409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19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(Trích “Hoàng tử bé” </a:t>
            </a:r>
            <a:r>
              <a:rPr lang="en-US" altLang="zh-CN" sz="19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-</a:t>
            </a:r>
            <a:r>
              <a:rPr lang="vi-VN" altLang="zh-CN" sz="19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 Ăng-toan </a:t>
            </a:r>
            <a:r>
              <a:rPr lang="en-US" altLang="zh-CN" sz="19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Đ</a:t>
            </a:r>
            <a:r>
              <a:rPr lang="vi-VN" altLang="zh-CN" sz="19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ơ </a:t>
            </a:r>
            <a:r>
              <a:rPr lang="vi-VN" altLang="zh-CN" sz="19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Xanh-tơ Ê-xu-pê-ri)</a:t>
            </a:r>
            <a:endParaRPr lang="zh-CN" altLang="en-US" sz="19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72742"/>
            <a:ext cx="7056783" cy="4731256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2267744" y="383802"/>
            <a:ext cx="5472608" cy="8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5486"/>
            <a:ext cx="2699792" cy="3528392"/>
          </a:xfrm>
          <a:prstGeom prst="rect">
            <a:avLst/>
          </a:prstGeom>
        </p:spPr>
      </p:pic>
      <p:sp>
        <p:nvSpPr>
          <p:cNvPr id="57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2411760" y="915566"/>
            <a:ext cx="5904656" cy="18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to,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rành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mạch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0" lvl="1"/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0" lvl="1"/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0" lvl="1"/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nhắc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trích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ài học sâu sắc về tình yêu trong cuốn sách Hoàng Tử Bé">
            <a:extLst>
              <a:ext uri="{FF2B5EF4-FFF2-40B4-BE49-F238E27FC236}">
                <a16:creationId xmlns:a16="http://schemas.microsoft.com/office/drawing/2014/main" id="{3586DBD5-FE8E-D847-9961-BDEC954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9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0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view] Hoàng tử bé - The Little Prince - Children&amp;#39;s Day Picks | Escapism">
            <a:extLst>
              <a:ext uri="{FF2B5EF4-FFF2-40B4-BE49-F238E27FC236}">
                <a16:creationId xmlns:a16="http://schemas.microsoft.com/office/drawing/2014/main" id="{D8521C89-71A1-584F-8179-829A2F1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2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7BFE43-6ED3-634A-B6C1-CE67DBC10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762"/>
              </p:ext>
            </p:extLst>
          </p:nvPr>
        </p:nvGraphicFramePr>
        <p:xfrm>
          <a:off x="899592" y="789414"/>
          <a:ext cx="7416825" cy="3078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4255074532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3662947113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142553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phẩm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08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883C7C-0BDF-874C-8035-7D714CE9D8EB}"/>
              </a:ext>
            </a:extLst>
          </p:cNvPr>
          <p:cNvSpPr/>
          <p:nvPr/>
        </p:nvSpPr>
        <p:spPr>
          <a:xfrm>
            <a:off x="3419872" y="789414"/>
            <a:ext cx="2376264" cy="3078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8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54043E52-BBA0-F54D-A33D-73C5B3666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AutoShape 4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88280E98-E7D4-9749-8F38-77557522C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6" name="AutoShape 6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7B4D1D1B-0A05-7E47-8104-F259EA766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4104" name="Picture 8" descr="Phạm Hồng My: Tác giả ANTOINE DE SAINT EXUPÉRY">
            <a:extLst>
              <a:ext uri="{FF2B5EF4-FFF2-40B4-BE49-F238E27FC236}">
                <a16:creationId xmlns:a16="http://schemas.microsoft.com/office/drawing/2014/main" id="{CAB1B615-61CA-1942-8BE7-778D6E5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9502"/>
            <a:ext cx="46482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921B4-75C9-0140-B2CB-1C12AF5298E0}"/>
              </a:ext>
            </a:extLst>
          </p:cNvPr>
          <p:cNvSpPr txBox="1"/>
          <p:nvPr/>
        </p:nvSpPr>
        <p:spPr>
          <a:xfrm>
            <a:off x="4139952" y="486807"/>
            <a:ext cx="4843264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Tên: Ăng-toan đơ Xanh-tơ Ê-xu-pê-ri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– 1944)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0375" y="576798"/>
            <a:ext cx="6364033" cy="4011176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2267744" y="1247898"/>
            <a:ext cx="5472608" cy="8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vi-VN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</a:t>
            </a:r>
            <a:r>
              <a:rPr lang="vi-VN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27718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1215</Words>
  <Application>Microsoft Office PowerPoint</Application>
  <PresentationFormat>On-screen Show (16:9)</PresentationFormat>
  <Paragraphs>128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MS PGothic</vt:lpstr>
      <vt:lpstr>宋体</vt:lpstr>
      <vt:lpstr>宋体</vt:lpstr>
      <vt:lpstr>Arial</vt:lpstr>
      <vt:lpstr>Calibri</vt:lpstr>
      <vt:lpstr>Courier New</vt:lpstr>
      <vt:lpstr>等线</vt:lpstr>
      <vt:lpstr>Times New Roman</vt:lpstr>
      <vt:lpstr>Wingdings</vt:lpstr>
      <vt:lpstr>方正粗倩_GBK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312</dc:title>
  <dc:creator>Administrator</dc:creator>
  <cp:lastModifiedBy>DELL</cp:lastModifiedBy>
  <cp:revision>108</cp:revision>
  <dcterms:modified xsi:type="dcterms:W3CDTF">2024-09-20T16:27:20Z</dcterms:modified>
</cp:coreProperties>
</file>