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49" r:id="rId3"/>
    <p:sldId id="422" r:id="rId4"/>
    <p:sldId id="423" r:id="rId5"/>
    <p:sldId id="424" r:id="rId6"/>
    <p:sldId id="425" r:id="rId7"/>
    <p:sldId id="274" r:id="rId8"/>
    <p:sldId id="353" r:id="rId9"/>
    <p:sldId id="356" r:id="rId10"/>
    <p:sldId id="357" r:id="rId11"/>
    <p:sldId id="399" r:id="rId12"/>
    <p:sldId id="351" r:id="rId13"/>
    <p:sldId id="258" r:id="rId14"/>
    <p:sldId id="426" r:id="rId15"/>
    <p:sldId id="259" r:id="rId16"/>
    <p:sldId id="427" r:id="rId17"/>
    <p:sldId id="428" r:id="rId18"/>
    <p:sldId id="429" r:id="rId19"/>
    <p:sldId id="430" r:id="rId20"/>
    <p:sldId id="43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E52DF4B-7B3E-40B4-858C-046A922B45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9046DD9F-A0A8-4294-AC7E-5F785C2C23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DAFA475-570C-4069-8FE5-A9A59EE55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9FFE367-024F-40F7-9944-A26CC81BF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C72819-F17A-43AB-B738-75CEC99CC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383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1A7C358-FCA3-4BC2-832A-15F6D21E6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76EA7C9-C2A2-46C0-89AD-1502D2641B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46BF522-FB77-45FB-9CCC-373DEDDCE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C7FBFF1-AED6-4D28-ADCE-39993A4F6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D16E441-2098-4352-A2AE-35FD3ECE3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585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17DB0838-0E9D-435C-AB8F-7A8F9FBA0B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6EE049E-12CE-4B95-B0CF-DD0348E0B3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66983DE-50F6-4666-AF51-B5ADD9D54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577A4C3-4D6B-4D05-8948-DEAB90528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556916A-85A0-454C-B967-DCCEF74B2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9251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6776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9B2C3B6-4B4F-4174-9C9D-CBB0F7DBD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34DF5DA-D91E-4FA0-910E-B5A5611D92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1476777-83AD-41DE-BDDE-42E2F835A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9608E42-F32B-4ADF-84B5-DC745EED0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9FF3CD7-5B94-4C14-9987-00861F8DA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224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B819FE8-B9B6-4E13-B7D6-00F452405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3E82FB9-C7AA-4EB4-85C2-641F1A324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E489D25-E522-486B-A557-9514FCE82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40CA760-61AA-41C9-9CDC-F7FC2E365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4BEE9C4-9A09-4D31-9F4B-657DCA61E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034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4007686-8DC2-47C6-8501-4F1604A1B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1528772-C768-4850-81ED-979F9EF408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C391E956-291E-4E85-8A3E-F8EDC6D625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9553D6E-8224-42AC-B96A-EE46CAA08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CD7ED64-0B32-4775-8F70-60CE83D08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0B34154-95F4-419E-9534-5DF34FCC9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774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2110054-61A6-4131-A174-B10986E5A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BEB836E-36F9-485E-918E-327E4CE912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E9F80B5-A304-4B46-B825-959264FAC7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FE572504-7889-4B3F-ACB1-5575103265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21880568-FFFE-4F0B-ADB9-513340D805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78F56345-6878-405A-ABB4-C1B24DE66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B2FF8F2-A0D2-4F09-894C-0A2BDCFAE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8C4D7EDD-75E8-46F4-9DC5-5C5D47B07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366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49D4BED-1C0E-4610-B684-A9DD3569D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3E55D6B6-A9CA-43E2-A6AB-C98B022D4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41CB2210-02D0-4FF8-81FC-777B470ED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1F9DB1D5-004C-4879-8AC5-3C2D7068D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585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FD32A9D1-B4E4-49C0-B0CA-A1ABA5A33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F5B8069C-F67A-4561-B11C-6CF410DD9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AEDD1604-DF69-4F69-ADB4-BE3E29C87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558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875EE95-C86A-40E1-88F0-E8D830D19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CC2CD07-BB70-4FDD-AA69-B51B544018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3EE0E82-5A79-46F8-837F-193E54A253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B5512EF-3CB1-4031-9442-A827D237A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4C34921-4CAE-42AA-B70F-B746FD5C3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121170E-D527-4B56-9C96-6EA3BCD26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06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151FDD-88C4-469C-A94B-D7B50C1F3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849A95F-72D3-48B8-9CF8-901589521D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0FFC0E0-0CFF-4FC9-810C-FE4EB16DF6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F73F545-6157-4C93-9186-4116535E6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B42738F-6ACB-4782-82FA-8F48A1993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5967C33-93E8-411A-93BC-CC7781583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50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6DE47DED-D1E0-4F9F-BBE7-C37901426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378F988-4053-4B25-BAC9-A837473367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D782DAD-9491-40D0-B96E-B4495C6524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4ABB4-3F74-4274-89C6-0D9CF71A6ACE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5461EDF-7517-45D8-B962-E11B592D18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EEE916F-B7F1-4341-82A7-C1A9518412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483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hyperlink" Target="https://en.wikipedia.org/wiki/Template_talk:Academic_peer_reviewed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6.sv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ordwall.net/resource/57359072/smw8-unit-1-vocab-review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sv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42113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9BA62E0-FE7C-4F43-8FC6-1742D8D4EF9C}"/>
              </a:ext>
            </a:extLst>
          </p:cNvPr>
          <p:cNvGraphicFramePr>
            <a:graphicFrameLocks noGrp="1"/>
          </p:cNvGraphicFramePr>
          <p:nvPr/>
        </p:nvGraphicFramePr>
        <p:xfrm>
          <a:off x="1163900" y="1367844"/>
          <a:ext cx="9670124" cy="49403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7531">
                  <a:extLst>
                    <a:ext uri="{9D8B030D-6E8A-4147-A177-3AD203B41FA5}">
                      <a16:colId xmlns:a16="http://schemas.microsoft.com/office/drawing/2014/main" val="2905006262"/>
                    </a:ext>
                  </a:extLst>
                </a:gridCol>
                <a:gridCol w="2417531">
                  <a:extLst>
                    <a:ext uri="{9D8B030D-6E8A-4147-A177-3AD203B41FA5}">
                      <a16:colId xmlns:a16="http://schemas.microsoft.com/office/drawing/2014/main" val="2558874162"/>
                    </a:ext>
                  </a:extLst>
                </a:gridCol>
                <a:gridCol w="2417531">
                  <a:extLst>
                    <a:ext uri="{9D8B030D-6E8A-4147-A177-3AD203B41FA5}">
                      <a16:colId xmlns:a16="http://schemas.microsoft.com/office/drawing/2014/main" val="2249550628"/>
                    </a:ext>
                  </a:extLst>
                </a:gridCol>
                <a:gridCol w="2417531">
                  <a:extLst>
                    <a:ext uri="{9D8B030D-6E8A-4147-A177-3AD203B41FA5}">
                      <a16:colId xmlns:a16="http://schemas.microsoft.com/office/drawing/2014/main" val="348464314"/>
                    </a:ext>
                  </a:extLst>
                </a:gridCol>
              </a:tblGrid>
              <a:tr h="698576"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5E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Qui tắc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5E7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Ví dụ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5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0630555"/>
                  </a:ext>
                </a:extLst>
              </a:tr>
              <a:tr h="559473">
                <a:tc vMerge="1"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5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r>
                        <a:rPr lang="en-US" sz="240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ing</a:t>
                      </a:r>
                      <a:endParaRPr lang="en-US" sz="280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3794207"/>
                  </a:ext>
                </a:extLst>
              </a:tr>
              <a:tr h="3682310"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5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5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5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5969683"/>
                  </a:ext>
                </a:extLst>
              </a:tr>
            </a:tbl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195103D-6931-4DF3-A5C2-C7DAA1869924}"/>
              </a:ext>
            </a:extLst>
          </p:cNvPr>
          <p:cNvSpPr/>
          <p:nvPr/>
        </p:nvSpPr>
        <p:spPr>
          <a:xfrm>
            <a:off x="2891134" y="428224"/>
            <a:ext cx="6409732" cy="729030"/>
          </a:xfrm>
          <a:prstGeom prst="roundRect">
            <a:avLst>
              <a:gd name="adj" fmla="val 49019"/>
            </a:avLst>
          </a:prstGeom>
          <a:solidFill>
            <a:srgbClr val="002060"/>
          </a:solidFill>
          <a:ln w="28575">
            <a:solidFill>
              <a:schemeClr val="bg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>
                <a:solidFill>
                  <a:srgbClr val="FFFF00"/>
                </a:solidFill>
                <a:latin typeface="Adobe Caslon Pro" panose="0205050205050A020403" pitchFamily="18" charset="0"/>
              </a:rPr>
              <a:t>Qui tắc thêm “ing” vào động từ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D533AB-40E7-4E8A-A1CA-59D1A3D2B285}"/>
              </a:ext>
            </a:extLst>
          </p:cNvPr>
          <p:cNvSpPr txBox="1"/>
          <p:nvPr/>
        </p:nvSpPr>
        <p:spPr>
          <a:xfrm>
            <a:off x="1221775" y="2833904"/>
            <a:ext cx="243582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kết thúc </a:t>
            </a:r>
            <a:r>
              <a:rPr lang="en-SG" sz="2800">
                <a:latin typeface="Arial" panose="020B0604020202020204" pitchFamily="34" charset="0"/>
                <a:cs typeface="Arial" panose="020B0604020202020204" pitchFamily="34" charset="0"/>
              </a:rPr>
              <a:t>là: </a:t>
            </a:r>
          </a:p>
          <a:p>
            <a:r>
              <a:rPr lang="en-SG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“ie”</a:t>
            </a:r>
            <a:endParaRPr lang="en-SG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75F5C6-3512-48BD-9872-457780049BEC}"/>
              </a:ext>
            </a:extLst>
          </p:cNvPr>
          <p:cNvSpPr txBox="1"/>
          <p:nvPr/>
        </p:nvSpPr>
        <p:spPr>
          <a:xfrm>
            <a:off x="3703900" y="2880204"/>
            <a:ext cx="215289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Đổi ie → </a:t>
            </a:r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en-SG" sz="280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SG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 “</a:t>
            </a:r>
            <a:r>
              <a:rPr lang="en-SG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  <a:r>
              <a:rPr lang="en-SG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SG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5F37CA-30A2-4AD8-9860-8BD187DEA919}"/>
              </a:ext>
            </a:extLst>
          </p:cNvPr>
          <p:cNvSpPr txBox="1"/>
          <p:nvPr/>
        </p:nvSpPr>
        <p:spPr>
          <a:xfrm>
            <a:off x="6119149" y="2831879"/>
            <a:ext cx="215289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d-ID"/>
            </a:defPPr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SG"/>
              <a:t>l</a:t>
            </a:r>
            <a:r>
              <a:rPr lang="en-SG">
                <a:solidFill>
                  <a:srgbClr val="FF0000"/>
                </a:solidFill>
              </a:rPr>
              <a:t>ie</a:t>
            </a:r>
          </a:p>
          <a:p>
            <a:pPr algn="ctr"/>
            <a:r>
              <a:rPr lang="en-SG"/>
              <a:t>d</a:t>
            </a:r>
            <a:r>
              <a:rPr lang="en-SG">
                <a:solidFill>
                  <a:srgbClr val="FF0000"/>
                </a:solidFill>
              </a:rPr>
              <a:t>ie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481466-0BF6-46A4-AFE3-D0E9AE2A9F67}"/>
              </a:ext>
            </a:extLst>
          </p:cNvPr>
          <p:cNvSpPr txBox="1"/>
          <p:nvPr/>
        </p:nvSpPr>
        <p:spPr>
          <a:xfrm>
            <a:off x="8534398" y="2880071"/>
            <a:ext cx="215289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d-ID"/>
            </a:defPPr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SG"/>
              <a:t>l</a:t>
            </a:r>
            <a:r>
              <a:rPr lang="en-SG">
                <a:solidFill>
                  <a:srgbClr val="00B050"/>
                </a:solidFill>
              </a:rPr>
              <a:t>ying</a:t>
            </a:r>
          </a:p>
          <a:p>
            <a:pPr algn="ctr"/>
            <a:r>
              <a:rPr lang="en-SG"/>
              <a:t>d</a:t>
            </a:r>
            <a:r>
              <a:rPr lang="en-SG">
                <a:solidFill>
                  <a:srgbClr val="00B050"/>
                </a:solidFill>
              </a:rPr>
              <a:t>ying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5936C3-2EC6-43F2-91A3-52B18E94834B}"/>
              </a:ext>
            </a:extLst>
          </p:cNvPr>
          <p:cNvSpPr txBox="1"/>
          <p:nvPr/>
        </p:nvSpPr>
        <p:spPr>
          <a:xfrm>
            <a:off x="1163900" y="4594203"/>
            <a:ext cx="24358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Còn lại</a:t>
            </a:r>
            <a:endParaRPr lang="en-SG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5F4316-FCA3-4208-AD1F-57B69A21E90F}"/>
              </a:ext>
            </a:extLst>
          </p:cNvPr>
          <p:cNvSpPr txBox="1"/>
          <p:nvPr/>
        </p:nvSpPr>
        <p:spPr>
          <a:xfrm>
            <a:off x="3703900" y="4594203"/>
            <a:ext cx="21528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SG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E586C2-5DB0-45CD-80B5-CEF1D18F7A58}"/>
              </a:ext>
            </a:extLst>
          </p:cNvPr>
          <p:cNvSpPr txBox="1"/>
          <p:nvPr/>
        </p:nvSpPr>
        <p:spPr>
          <a:xfrm>
            <a:off x="6074139" y="4461614"/>
            <a:ext cx="215289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d-ID"/>
            </a:defPPr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SG"/>
              <a:t>cook</a:t>
            </a:r>
          </a:p>
          <a:p>
            <a:pPr algn="ctr"/>
            <a:r>
              <a:rPr lang="en-SG"/>
              <a:t>go</a:t>
            </a:r>
          </a:p>
          <a:p>
            <a:pPr algn="ctr"/>
            <a:r>
              <a:rPr lang="en-SG"/>
              <a:t>se</a:t>
            </a:r>
            <a:r>
              <a:rPr lang="en-SG">
                <a:solidFill>
                  <a:srgbClr val="FF2F2F"/>
                </a:solidFill>
              </a:rPr>
              <a:t>e</a:t>
            </a:r>
          </a:p>
          <a:p>
            <a:pPr algn="ctr"/>
            <a:r>
              <a:rPr lang="en-SG"/>
              <a:t>be</a:t>
            </a:r>
            <a:r>
              <a:rPr lang="en-SG">
                <a:solidFill>
                  <a:srgbClr val="00B050"/>
                </a:solidFill>
              </a:rPr>
              <a:t>g</a:t>
            </a:r>
            <a:r>
              <a:rPr lang="en-SG">
                <a:solidFill>
                  <a:srgbClr val="FF2F2F"/>
                </a:solidFill>
              </a:rPr>
              <a:t>i</a:t>
            </a:r>
            <a:r>
              <a:rPr lang="en-SG">
                <a:solidFill>
                  <a:srgbClr val="00B050"/>
                </a:solidFill>
              </a:rPr>
              <a:t>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C810FE-2B36-458C-8A5A-A559D911C745}"/>
              </a:ext>
            </a:extLst>
          </p:cNvPr>
          <p:cNvSpPr txBox="1"/>
          <p:nvPr/>
        </p:nvSpPr>
        <p:spPr>
          <a:xfrm>
            <a:off x="8519733" y="4461614"/>
            <a:ext cx="215289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d-ID"/>
            </a:defPPr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SG"/>
              <a:t>cook</a:t>
            </a:r>
            <a:r>
              <a:rPr lang="en-SG">
                <a:solidFill>
                  <a:srgbClr val="00B050"/>
                </a:solidFill>
              </a:rPr>
              <a:t>ing</a:t>
            </a:r>
            <a:endParaRPr lang="en-SG"/>
          </a:p>
          <a:p>
            <a:pPr algn="ctr"/>
            <a:r>
              <a:rPr lang="en-SG"/>
              <a:t>go</a:t>
            </a:r>
            <a:r>
              <a:rPr lang="en-SG">
                <a:solidFill>
                  <a:srgbClr val="00B050"/>
                </a:solidFill>
              </a:rPr>
              <a:t>ing</a:t>
            </a:r>
            <a:endParaRPr lang="en-SG"/>
          </a:p>
          <a:p>
            <a:pPr algn="ctr"/>
            <a:r>
              <a:rPr lang="en-SG"/>
              <a:t>see</a:t>
            </a:r>
            <a:r>
              <a:rPr lang="en-SG">
                <a:solidFill>
                  <a:srgbClr val="00B050"/>
                </a:solidFill>
              </a:rPr>
              <a:t>ing</a:t>
            </a:r>
            <a:endParaRPr lang="en-SG"/>
          </a:p>
          <a:p>
            <a:pPr algn="ctr"/>
            <a:r>
              <a:rPr lang="en-SG"/>
              <a:t>begin</a:t>
            </a:r>
            <a:r>
              <a:rPr lang="en-SG">
                <a:solidFill>
                  <a:srgbClr val="00B050"/>
                </a:solidFill>
              </a:rPr>
              <a:t>ing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1626C69-E21E-4BFA-B4C8-79717D288B77}"/>
              </a:ext>
            </a:extLst>
          </p:cNvPr>
          <p:cNvCxnSpPr/>
          <p:nvPr/>
        </p:nvCxnSpPr>
        <p:spPr>
          <a:xfrm>
            <a:off x="1163900" y="4403966"/>
            <a:ext cx="967000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un 5">
            <a:extLst>
              <a:ext uri="{FF2B5EF4-FFF2-40B4-BE49-F238E27FC236}">
                <a16:creationId xmlns:a16="http://schemas.microsoft.com/office/drawing/2014/main" id="{08344FB5-246C-43B8-832E-46A8A69C65CA}"/>
              </a:ext>
            </a:extLst>
          </p:cNvPr>
          <p:cNvSpPr/>
          <p:nvPr/>
        </p:nvSpPr>
        <p:spPr>
          <a:xfrm>
            <a:off x="475569" y="3025306"/>
            <a:ext cx="663901" cy="663901"/>
          </a:xfrm>
          <a:prstGeom prst="sun">
            <a:avLst>
              <a:gd name="adj" fmla="val 17405"/>
            </a:avLst>
          </a:prstGeom>
          <a:solidFill>
            <a:srgbClr val="FFFF00"/>
          </a:solidFill>
          <a:ln>
            <a:solidFill>
              <a:schemeClr val="accent4">
                <a:lumMod val="20000"/>
                <a:lumOff val="8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7" name="Sun 16">
            <a:extLst>
              <a:ext uri="{FF2B5EF4-FFF2-40B4-BE49-F238E27FC236}">
                <a16:creationId xmlns:a16="http://schemas.microsoft.com/office/drawing/2014/main" id="{E391D587-4913-4365-B065-E547CC8A8591}"/>
              </a:ext>
            </a:extLst>
          </p:cNvPr>
          <p:cNvSpPr/>
          <p:nvPr/>
        </p:nvSpPr>
        <p:spPr>
          <a:xfrm>
            <a:off x="498717" y="4826255"/>
            <a:ext cx="663901" cy="663901"/>
          </a:xfrm>
          <a:prstGeom prst="sun">
            <a:avLst>
              <a:gd name="adj" fmla="val 17405"/>
            </a:avLst>
          </a:prstGeom>
          <a:solidFill>
            <a:srgbClr val="FFFF00"/>
          </a:solidFill>
          <a:ln>
            <a:solidFill>
              <a:schemeClr val="accent4">
                <a:lumMod val="20000"/>
                <a:lumOff val="8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46745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/>
      <p:bldP spid="14" grpId="0"/>
      <p:bldP spid="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croll: Vertical 1">
            <a:extLst>
              <a:ext uri="{FF2B5EF4-FFF2-40B4-BE49-F238E27FC236}">
                <a16:creationId xmlns:a16="http://schemas.microsoft.com/office/drawing/2014/main" id="{203D35D8-21F4-4051-9851-438B9829601A}"/>
              </a:ext>
            </a:extLst>
          </p:cNvPr>
          <p:cNvSpPr/>
          <p:nvPr/>
        </p:nvSpPr>
        <p:spPr>
          <a:xfrm>
            <a:off x="1316378" y="1147729"/>
            <a:ext cx="9827871" cy="4961237"/>
          </a:xfrm>
          <a:prstGeom prst="verticalScroll">
            <a:avLst>
              <a:gd name="adj" fmla="val 3924"/>
            </a:avLst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365760" indent="-28575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SG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200" b="1" dirty="0">
                <a:solidFill>
                  <a:srgbClr val="FF2F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SG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SG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thúc</a:t>
            </a:r>
            <a:r>
              <a:rPr lang="en-SG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SG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SG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n.p.e</a:t>
            </a:r>
            <a:r>
              <a:rPr lang="en-SG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SG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SG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</a:t>
            </a:r>
            <a:r>
              <a:rPr lang="en-SG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SG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SG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SG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  <a:r>
              <a:rPr lang="en-SG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SG" sz="3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5760" indent="-28575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SG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200" b="1" dirty="0">
                <a:solidFill>
                  <a:srgbClr val="FF2F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SG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SG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thúc</a:t>
            </a:r>
            <a:r>
              <a:rPr lang="en-SG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SG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SG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p.n.p</a:t>
            </a:r>
            <a:r>
              <a:rPr lang="en-SG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SG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SG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SG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SG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SG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SG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SG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en-SG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</a:t>
            </a:r>
            <a:r>
              <a:rPr lang="en-SG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SG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lang="en-SG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SG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SG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SG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  <a:r>
              <a:rPr lang="en-SG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  <a:p>
            <a:pPr marL="365760" indent="-28575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SG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200" b="1" dirty="0">
                <a:solidFill>
                  <a:srgbClr val="FF2F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en-SG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SG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thúc</a:t>
            </a:r>
            <a:r>
              <a:rPr lang="en-SG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SG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SG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ie</a:t>
            </a:r>
            <a:r>
              <a:rPr lang="en-SG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SG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SG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ie</a:t>
            </a:r>
            <a:r>
              <a:rPr lang="en-SG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SG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SG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SG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  <a:r>
              <a:rPr lang="en-SG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  <a:p>
            <a:pPr marL="365760" indent="-28575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SG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SG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200" b="1" dirty="0">
                <a:solidFill>
                  <a:srgbClr val="FF2F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SG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SG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SG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SG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SG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SG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  <a:r>
              <a:rPr lang="en-SG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id="{C7B712F0-197B-4241-9F2C-EEDD2741C5FE}"/>
              </a:ext>
            </a:extLst>
          </p:cNvPr>
          <p:cNvSpPr/>
          <p:nvPr/>
        </p:nvSpPr>
        <p:spPr>
          <a:xfrm>
            <a:off x="1481433" y="590149"/>
            <a:ext cx="7481591" cy="729030"/>
          </a:xfrm>
          <a:prstGeom prst="hexagon">
            <a:avLst/>
          </a:prstGeom>
          <a:solidFill>
            <a:srgbClr val="00B050"/>
          </a:solidFill>
          <a:ln w="28575">
            <a:solidFill>
              <a:schemeClr val="bg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>
                <a:solidFill>
                  <a:schemeClr val="bg1"/>
                </a:solidFill>
                <a:latin typeface="Adobe Caslon Pro" panose="0205050205050A020403" pitchFamily="18" charset="0"/>
              </a:rPr>
              <a:t>Qui tắc thêm “ing” vào động từ </a:t>
            </a:r>
          </a:p>
        </p:txBody>
      </p:sp>
    </p:spTree>
    <p:extLst>
      <p:ext uri="{BB962C8B-B14F-4D97-AF65-F5344CB8AC3E}">
        <p14:creationId xmlns:p14="http://schemas.microsoft.com/office/powerpoint/2010/main" val="3396022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24838ADD-BACC-487D-B97C-88235622963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4239" y="2557145"/>
            <a:ext cx="9176845" cy="3548380"/>
          </a:xfrm>
          <a:prstGeom prst="rect">
            <a:avLst/>
          </a:prstGeom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4782F897-7686-47A2-946A-FBF75BA8BC9D}"/>
              </a:ext>
            </a:extLst>
          </p:cNvPr>
          <p:cNvSpPr txBox="1"/>
          <p:nvPr/>
        </p:nvSpPr>
        <p:spPr>
          <a:xfrm>
            <a:off x="2703434" y="447675"/>
            <a:ext cx="61071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b="1" dirty="0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PRESENT SIMPLE FOR FUTURE USE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Rectangle: Rounded Corners 2">
            <a:extLst>
              <a:ext uri="{FF2B5EF4-FFF2-40B4-BE49-F238E27FC236}">
                <a16:creationId xmlns:a16="http://schemas.microsoft.com/office/drawing/2014/main" id="{E61FEE38-68BF-43CD-88D7-A9EE693B132F}"/>
              </a:ext>
            </a:extLst>
          </p:cNvPr>
          <p:cNvSpPr/>
          <p:nvPr/>
        </p:nvSpPr>
        <p:spPr>
          <a:xfrm>
            <a:off x="2185110" y="447676"/>
            <a:ext cx="472366" cy="47236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80C8A9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41A1AFE0-3998-482B-8720-A232E6390A04}"/>
              </a:ext>
            </a:extLst>
          </p:cNvPr>
          <p:cNvSpPr txBox="1"/>
          <p:nvPr/>
        </p:nvSpPr>
        <p:spPr>
          <a:xfrm>
            <a:off x="1228724" y="1171575"/>
            <a:ext cx="9829801" cy="142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tai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lai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en-US" sz="20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phim</a:t>
            </a:r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khoá</a:t>
            </a:r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6416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5FC61-386E-4748-ADA2-4DD4C8606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8CFC1C-712C-4335-9ECE-D365C9EC82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661BD66-06F4-4951-BD45-78AAAECF3752}"/>
              </a:ext>
            </a:extLst>
          </p:cNvPr>
          <p:cNvSpPr/>
          <p:nvPr/>
        </p:nvSpPr>
        <p:spPr>
          <a:xfrm>
            <a:off x="227709" y="710046"/>
            <a:ext cx="3743326" cy="599940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626D4EB-62BC-4C81-9B10-5BDA4B6D9679}"/>
              </a:ext>
            </a:extLst>
          </p:cNvPr>
          <p:cNvSpPr/>
          <p:nvPr/>
        </p:nvSpPr>
        <p:spPr>
          <a:xfrm>
            <a:off x="4120304" y="695607"/>
            <a:ext cx="3743326" cy="601384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E5D9693-37AB-408C-9EE0-9B272959B8B4}"/>
              </a:ext>
            </a:extLst>
          </p:cNvPr>
          <p:cNvSpPr/>
          <p:nvPr/>
        </p:nvSpPr>
        <p:spPr>
          <a:xfrm>
            <a:off x="8136733" y="702827"/>
            <a:ext cx="3705226" cy="601384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73E0322-D4C0-4909-B750-A2B005BB67A8}"/>
              </a:ext>
            </a:extLst>
          </p:cNvPr>
          <p:cNvSpPr/>
          <p:nvPr/>
        </p:nvSpPr>
        <p:spPr>
          <a:xfrm>
            <a:off x="838200" y="959719"/>
            <a:ext cx="2552700" cy="508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dirty="0">
                <a:solidFill>
                  <a:schemeClr val="tx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Part of the day </a:t>
            </a:r>
            <a:r>
              <a:rPr lang="en-SG" i="1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( </a:t>
            </a:r>
            <a:r>
              <a:rPr lang="en-SG" i="1" dirty="0" err="1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buổi</a:t>
            </a:r>
            <a:r>
              <a:rPr lang="en-SG" i="1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6E32FF2-3377-4843-9DCA-65FFC03A0845}"/>
              </a:ext>
            </a:extLst>
          </p:cNvPr>
          <p:cNvSpPr/>
          <p:nvPr/>
        </p:nvSpPr>
        <p:spPr>
          <a:xfrm>
            <a:off x="309563" y="1490907"/>
            <a:ext cx="3507581" cy="5770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2000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In the morning , in the afternoon, in the evening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2DB59EE-802D-4BFD-9089-F829149D726D}"/>
              </a:ext>
            </a:extLst>
          </p:cNvPr>
          <p:cNvSpPr/>
          <p:nvPr/>
        </p:nvSpPr>
        <p:spPr>
          <a:xfrm>
            <a:off x="731044" y="2159881"/>
            <a:ext cx="2552700" cy="508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dirty="0">
                <a:solidFill>
                  <a:schemeClr val="tx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Months </a:t>
            </a:r>
            <a:r>
              <a:rPr lang="en-SG" i="1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( </a:t>
            </a:r>
            <a:r>
              <a:rPr lang="en-SG" i="1" dirty="0" err="1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tháng</a:t>
            </a:r>
            <a:r>
              <a:rPr lang="en-SG" i="1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C36341F-F74C-4ABE-ACF6-EA9F759C6F39}"/>
              </a:ext>
            </a:extLst>
          </p:cNvPr>
          <p:cNvSpPr/>
          <p:nvPr/>
        </p:nvSpPr>
        <p:spPr>
          <a:xfrm>
            <a:off x="383381" y="2732965"/>
            <a:ext cx="3507581" cy="5770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2000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In January , in May , in December…..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194987E-6B1C-42AC-89B9-95DC31999CF9}"/>
              </a:ext>
            </a:extLst>
          </p:cNvPr>
          <p:cNvSpPr/>
          <p:nvPr/>
        </p:nvSpPr>
        <p:spPr>
          <a:xfrm>
            <a:off x="731044" y="3375025"/>
            <a:ext cx="2552700" cy="508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dirty="0">
                <a:solidFill>
                  <a:schemeClr val="tx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Seasons </a:t>
            </a:r>
            <a:r>
              <a:rPr lang="en-SG" i="1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(  </a:t>
            </a:r>
            <a:r>
              <a:rPr lang="en-SG" i="1" dirty="0" err="1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mùa</a:t>
            </a:r>
            <a:r>
              <a:rPr lang="en-SG" i="1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92FE276-D81D-4DFD-A206-7ADC9F3FFA8A}"/>
              </a:ext>
            </a:extLst>
          </p:cNvPr>
          <p:cNvSpPr/>
          <p:nvPr/>
        </p:nvSpPr>
        <p:spPr>
          <a:xfrm>
            <a:off x="383381" y="3948190"/>
            <a:ext cx="3507581" cy="5770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2000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In summer, in spring, in winter, in autumn /fall. 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C9E8E89-7036-48C8-BE8D-81F5ACEFEF65}"/>
              </a:ext>
            </a:extLst>
          </p:cNvPr>
          <p:cNvSpPr/>
          <p:nvPr/>
        </p:nvSpPr>
        <p:spPr>
          <a:xfrm>
            <a:off x="731044" y="4613993"/>
            <a:ext cx="2552700" cy="508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dirty="0">
                <a:solidFill>
                  <a:schemeClr val="tx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Year </a:t>
            </a:r>
            <a:r>
              <a:rPr lang="en-SG" i="1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( </a:t>
            </a:r>
            <a:r>
              <a:rPr lang="en-SG" i="1" dirty="0" err="1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năm</a:t>
            </a:r>
            <a:r>
              <a:rPr lang="en-SG" i="1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2CC3F69-21D4-4351-8E76-0EF5D0A26886}"/>
              </a:ext>
            </a:extLst>
          </p:cNvPr>
          <p:cNvSpPr/>
          <p:nvPr/>
        </p:nvSpPr>
        <p:spPr>
          <a:xfrm>
            <a:off x="773606" y="5101385"/>
            <a:ext cx="2694381" cy="38202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2000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In 2021 , </a:t>
            </a:r>
            <a:r>
              <a:rPr lang="en-SG" sz="200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in 2000</a:t>
            </a:r>
            <a:endParaRPr lang="en-SG" sz="2000" dirty="0">
              <a:solidFill>
                <a:schemeClr val="tx1"/>
              </a:solidFill>
              <a:latin typeface="Times New Roman" panose="02020603050405020304" pitchFamily="18" charset="0"/>
              <a:ea typeface="Adobe Gothic Std B" panose="020B08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8FEED3F-2A50-4E40-BE0E-73B86612E794}"/>
              </a:ext>
            </a:extLst>
          </p:cNvPr>
          <p:cNvSpPr/>
          <p:nvPr/>
        </p:nvSpPr>
        <p:spPr>
          <a:xfrm>
            <a:off x="589362" y="5542884"/>
            <a:ext cx="2694381" cy="62415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dirty="0">
                <a:solidFill>
                  <a:schemeClr val="tx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Decade, century</a:t>
            </a:r>
            <a:r>
              <a:rPr lang="en-SG" i="1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( </a:t>
            </a:r>
            <a:r>
              <a:rPr lang="en-SG" i="1" dirty="0" err="1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thế</a:t>
            </a:r>
            <a:r>
              <a:rPr lang="en-SG" i="1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 </a:t>
            </a:r>
            <a:r>
              <a:rPr lang="en-SG" i="1" dirty="0" err="1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kỷ</a:t>
            </a:r>
            <a:r>
              <a:rPr lang="en-SG" i="1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, </a:t>
            </a:r>
            <a:r>
              <a:rPr lang="en-SG" i="1" dirty="0" err="1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thập</a:t>
            </a:r>
            <a:r>
              <a:rPr lang="en-SG" i="1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 </a:t>
            </a:r>
            <a:r>
              <a:rPr lang="en-SG" i="1" dirty="0" err="1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kỷ</a:t>
            </a:r>
            <a:r>
              <a:rPr lang="en-SG" i="1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C4BBCCC-0C2F-4F88-9C27-0FA866C42544}"/>
              </a:ext>
            </a:extLst>
          </p:cNvPr>
          <p:cNvSpPr/>
          <p:nvPr/>
        </p:nvSpPr>
        <p:spPr>
          <a:xfrm>
            <a:off x="589363" y="6167042"/>
            <a:ext cx="3236115" cy="46087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In the 80s, in the 20 century. 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492DEF7-04A4-4FE7-A50C-513B1553324C}"/>
              </a:ext>
            </a:extLst>
          </p:cNvPr>
          <p:cNvSpPr/>
          <p:nvPr/>
        </p:nvSpPr>
        <p:spPr>
          <a:xfrm>
            <a:off x="4520507" y="1307703"/>
            <a:ext cx="2552700" cy="508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dirty="0">
                <a:solidFill>
                  <a:schemeClr val="tx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Times New Roman" panose="02020603050405020304" pitchFamily="18" charset="0"/>
              </a:rPr>
              <a:t>Days </a:t>
            </a:r>
            <a:r>
              <a:rPr lang="en-SG" sz="2800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( </a:t>
            </a:r>
            <a:r>
              <a:rPr lang="en-SG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thứ</a:t>
            </a:r>
            <a:r>
              <a:rPr lang="en-SG" sz="2800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89E347A-9C4E-41D6-B5BF-C339B741A1BD}"/>
              </a:ext>
            </a:extLst>
          </p:cNvPr>
          <p:cNvSpPr/>
          <p:nvPr/>
        </p:nvSpPr>
        <p:spPr>
          <a:xfrm>
            <a:off x="4118969" y="2085991"/>
            <a:ext cx="3960317" cy="5770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2800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On Monday , </a:t>
            </a:r>
            <a:r>
              <a:rPr lang="en-SG" sz="280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on Sundays</a:t>
            </a:r>
            <a:endParaRPr lang="en-SG" sz="2800" dirty="0">
              <a:solidFill>
                <a:schemeClr val="tx1"/>
              </a:solidFill>
              <a:latin typeface="Times New Roman" panose="02020603050405020304" pitchFamily="18" charset="0"/>
              <a:ea typeface="Adobe Gothic Std B" panose="020B08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3065D5C-E336-4B3F-8D8B-86EB824347A4}"/>
              </a:ext>
            </a:extLst>
          </p:cNvPr>
          <p:cNvSpPr/>
          <p:nvPr/>
        </p:nvSpPr>
        <p:spPr>
          <a:xfrm>
            <a:off x="4581526" y="2838402"/>
            <a:ext cx="2552700" cy="508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dirty="0">
                <a:solidFill>
                  <a:schemeClr val="tx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Times New Roman" panose="02020603050405020304" pitchFamily="18" charset="0"/>
              </a:rPr>
              <a:t>Date </a:t>
            </a:r>
            <a:r>
              <a:rPr lang="en-SG" sz="2800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( </a:t>
            </a:r>
            <a:r>
              <a:rPr lang="en-SG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ngày</a:t>
            </a:r>
            <a:r>
              <a:rPr lang="en-SG" sz="2800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D2F9BA1-C8F5-4BB8-A78C-8147FE4149DC}"/>
              </a:ext>
            </a:extLst>
          </p:cNvPr>
          <p:cNvSpPr/>
          <p:nvPr/>
        </p:nvSpPr>
        <p:spPr>
          <a:xfrm>
            <a:off x="4382390" y="3554315"/>
            <a:ext cx="3178373" cy="7518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2800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On 15</a:t>
            </a:r>
            <a:r>
              <a:rPr lang="en-SG" sz="2800" baseline="30000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th</a:t>
            </a:r>
            <a:r>
              <a:rPr lang="en-SG" sz="2800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 Monday , on Tuesday 2</a:t>
            </a:r>
            <a:r>
              <a:rPr lang="en-SG" sz="2800" baseline="30000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nd</a:t>
            </a:r>
            <a:r>
              <a:rPr lang="en-SG" sz="2800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955E890-1907-4AD7-95E6-43BE358C11CB}"/>
              </a:ext>
            </a:extLst>
          </p:cNvPr>
          <p:cNvSpPr/>
          <p:nvPr/>
        </p:nvSpPr>
        <p:spPr>
          <a:xfrm>
            <a:off x="4298453" y="4448176"/>
            <a:ext cx="3073300" cy="63707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dirty="0">
                <a:solidFill>
                  <a:schemeClr val="tx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Times New Roman" panose="02020603050405020304" pitchFamily="18" charset="0"/>
              </a:rPr>
              <a:t>Parts of special day</a:t>
            </a:r>
            <a:endParaRPr lang="en-SG" sz="2400" dirty="0">
              <a:solidFill>
                <a:schemeClr val="tx1"/>
              </a:solidFill>
              <a:latin typeface="Times New Roman" panose="02020603050405020304" pitchFamily="18" charset="0"/>
              <a:ea typeface="Adobe Gothic Std B" panose="020B08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062FA81E-F7DA-4569-AACB-7673F09C3446}"/>
              </a:ext>
            </a:extLst>
          </p:cNvPr>
          <p:cNvSpPr/>
          <p:nvPr/>
        </p:nvSpPr>
        <p:spPr>
          <a:xfrm>
            <a:off x="4124028" y="5204963"/>
            <a:ext cx="3467695" cy="10406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2800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on Monday morning, on Tuesday afternoon. 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81B493C-7393-4924-87CA-C565B1B522EB}"/>
              </a:ext>
            </a:extLst>
          </p:cNvPr>
          <p:cNvSpPr/>
          <p:nvPr/>
        </p:nvSpPr>
        <p:spPr>
          <a:xfrm>
            <a:off x="8845451" y="1229103"/>
            <a:ext cx="2552700" cy="508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dirty="0">
                <a:solidFill>
                  <a:schemeClr val="tx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Times New Roman" panose="02020603050405020304" pitchFamily="18" charset="0"/>
              </a:rPr>
              <a:t>Time </a:t>
            </a:r>
            <a:r>
              <a:rPr lang="en-SG" sz="2800" i="1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( </a:t>
            </a:r>
            <a:r>
              <a:rPr lang="en-SG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giờ</a:t>
            </a:r>
            <a:r>
              <a:rPr lang="en-SG" sz="2800" i="1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36FBF6A-6246-4894-9ADE-0D201D4C1F7F}"/>
              </a:ext>
            </a:extLst>
          </p:cNvPr>
          <p:cNvSpPr/>
          <p:nvPr/>
        </p:nvSpPr>
        <p:spPr>
          <a:xfrm>
            <a:off x="8409386" y="1843862"/>
            <a:ext cx="3193251" cy="73064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2800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At 6 o’clock , at 10:30 </a:t>
            </a:r>
            <a:r>
              <a:rPr lang="en-SG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p.m</a:t>
            </a:r>
            <a:r>
              <a:rPr lang="en-SG" sz="2800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D424EE26-CADA-48BC-8832-819AF723D994}"/>
              </a:ext>
            </a:extLst>
          </p:cNvPr>
          <p:cNvSpPr/>
          <p:nvPr/>
        </p:nvSpPr>
        <p:spPr>
          <a:xfrm>
            <a:off x="8865694" y="2704024"/>
            <a:ext cx="2552700" cy="508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dirty="0">
                <a:solidFill>
                  <a:schemeClr val="tx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Times New Roman" panose="02020603050405020304" pitchFamily="18" charset="0"/>
              </a:rPr>
              <a:t>Meals </a:t>
            </a:r>
            <a:r>
              <a:rPr lang="en-SG" sz="2400" i="1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( </a:t>
            </a:r>
            <a:r>
              <a:rPr lang="en-SG" sz="2400" i="1" dirty="0" err="1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bữa</a:t>
            </a:r>
            <a:r>
              <a:rPr lang="en-SG" sz="2400" i="1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 </a:t>
            </a:r>
            <a:r>
              <a:rPr lang="en-SG" sz="2400" i="1" dirty="0" err="1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ăn</a:t>
            </a:r>
            <a:r>
              <a:rPr lang="en-SG" sz="2400" i="1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ADCB6B18-7D2C-49C0-99E1-640420861C5E}"/>
              </a:ext>
            </a:extLst>
          </p:cNvPr>
          <p:cNvSpPr/>
          <p:nvPr/>
        </p:nvSpPr>
        <p:spPr>
          <a:xfrm>
            <a:off x="8431410" y="3253439"/>
            <a:ext cx="3092945" cy="59257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at breakfast , at lunch , at dinner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AFF8B643-DE4A-4051-AAE5-0481B988E3AE}"/>
              </a:ext>
            </a:extLst>
          </p:cNvPr>
          <p:cNvSpPr/>
          <p:nvPr/>
        </p:nvSpPr>
        <p:spPr>
          <a:xfrm>
            <a:off x="8701531" y="3996193"/>
            <a:ext cx="2822823" cy="508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dirty="0">
                <a:solidFill>
                  <a:schemeClr val="tx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Times New Roman" panose="02020603050405020304" pitchFamily="18" charset="0"/>
              </a:rPr>
              <a:t>Holidays </a:t>
            </a:r>
            <a:r>
              <a:rPr lang="en-SG" sz="2400" i="1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( </a:t>
            </a:r>
            <a:r>
              <a:rPr lang="en-SG" sz="2400" i="1" dirty="0" err="1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kỳ</a:t>
            </a:r>
            <a:r>
              <a:rPr lang="en-SG" sz="2400" i="1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 </a:t>
            </a:r>
            <a:r>
              <a:rPr lang="en-SG" sz="2400" i="1" dirty="0" err="1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nghỉ</a:t>
            </a:r>
            <a:r>
              <a:rPr lang="en-SG" sz="2400" i="1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8422C756-686A-42BB-8A5E-5659A21C701F}"/>
              </a:ext>
            </a:extLst>
          </p:cNvPr>
          <p:cNvSpPr/>
          <p:nvPr/>
        </p:nvSpPr>
        <p:spPr>
          <a:xfrm>
            <a:off x="8240698" y="4647130"/>
            <a:ext cx="3860834" cy="3704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at Christmas , at Easter , ….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08FBD079-D5BA-441C-B229-F1227ED16C08}"/>
              </a:ext>
            </a:extLst>
          </p:cNvPr>
          <p:cNvSpPr/>
          <p:nvPr/>
        </p:nvSpPr>
        <p:spPr>
          <a:xfrm>
            <a:off x="8801100" y="5130046"/>
            <a:ext cx="2552700" cy="508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dirty="0">
                <a:solidFill>
                  <a:schemeClr val="tx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Times New Roman" panose="02020603050405020304" pitchFamily="18" charset="0"/>
              </a:rPr>
              <a:t>Phrases </a:t>
            </a:r>
            <a:r>
              <a:rPr lang="en-SG" sz="2400" i="1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( </a:t>
            </a:r>
            <a:r>
              <a:rPr lang="en-SG" sz="2400" i="1" dirty="0" err="1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cụm</a:t>
            </a:r>
            <a:r>
              <a:rPr lang="en-SG" sz="2400" i="1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 </a:t>
            </a:r>
            <a:r>
              <a:rPr lang="en-SG" sz="2400" i="1" dirty="0" err="1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từ</a:t>
            </a:r>
            <a:r>
              <a:rPr lang="en-SG" sz="2400" i="1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8CEC4AA4-B235-447B-8FFF-F0BCA82C465C}"/>
              </a:ext>
            </a:extLst>
          </p:cNvPr>
          <p:cNvSpPr/>
          <p:nvPr/>
        </p:nvSpPr>
        <p:spPr>
          <a:xfrm>
            <a:off x="8384681" y="5651041"/>
            <a:ext cx="3514725" cy="97687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2000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At night , at midnight , at the moment, at the weekend, at the same time, at present…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AC96EB57-5840-4331-A25C-01D4501969FF}"/>
              </a:ext>
            </a:extLst>
          </p:cNvPr>
          <p:cNvSpPr/>
          <p:nvPr/>
        </p:nvSpPr>
        <p:spPr>
          <a:xfrm>
            <a:off x="1418928" y="485929"/>
            <a:ext cx="1219497" cy="39037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 dirty="0">
                <a:solidFill>
                  <a:schemeClr val="tx1"/>
                </a:solidFill>
                <a:latin typeface="Algerian" panose="04020705040A02060702" pitchFamily="82" charset="0"/>
              </a:rPr>
              <a:t>IN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CFCA7C5-EB7A-42F8-8208-622970B809CD}"/>
              </a:ext>
            </a:extLst>
          </p:cNvPr>
          <p:cNvSpPr/>
          <p:nvPr/>
        </p:nvSpPr>
        <p:spPr>
          <a:xfrm>
            <a:off x="5369420" y="498475"/>
            <a:ext cx="1021855" cy="4064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 dirty="0">
                <a:solidFill>
                  <a:schemeClr val="tx1"/>
                </a:solidFill>
                <a:latin typeface="Algerian" panose="04020705040A02060702" pitchFamily="82" charset="0"/>
              </a:rPr>
              <a:t>ON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323F00F-9D55-4371-9FA1-2028A591C668}"/>
              </a:ext>
            </a:extLst>
          </p:cNvPr>
          <p:cNvSpPr/>
          <p:nvPr/>
        </p:nvSpPr>
        <p:spPr>
          <a:xfrm>
            <a:off x="9446569" y="447790"/>
            <a:ext cx="1002356" cy="45708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 dirty="0">
                <a:solidFill>
                  <a:schemeClr val="tx1"/>
                </a:solidFill>
                <a:latin typeface="Algerian" panose="04020705040A02060702" pitchFamily="82" charset="0"/>
              </a:rPr>
              <a:t>at</a:t>
            </a:r>
          </a:p>
        </p:txBody>
      </p:sp>
      <p:pic>
        <p:nvPicPr>
          <p:cNvPr id="35" name="Picture 34" descr="Logo, company name&#10;&#10;Description automatically generated">
            <a:extLst>
              <a:ext uri="{FF2B5EF4-FFF2-40B4-BE49-F238E27FC236}">
                <a16:creationId xmlns:a16="http://schemas.microsoft.com/office/drawing/2014/main" id="{2D1BA13D-A93C-4166-8C63-8F9DE75833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7F2AD0CE-3469-484E-91AC-97100F95D6AF}"/>
              </a:ext>
            </a:extLst>
          </p:cNvPr>
          <p:cNvSpPr txBox="1"/>
          <p:nvPr/>
        </p:nvSpPr>
        <p:spPr>
          <a:xfrm>
            <a:off x="-2774021" y="2204024"/>
            <a:ext cx="2645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Contastia"/>
              </a:rPr>
              <a:t>   Ms Phương </a:t>
            </a:r>
          </a:p>
          <a:p>
            <a:r>
              <a:rPr lang="en-US" sz="2400" b="1">
                <a:latin typeface="Contastia"/>
              </a:rPr>
              <a:t>Zalo: 0966765064</a:t>
            </a:r>
          </a:p>
        </p:txBody>
      </p:sp>
      <p:sp>
        <p:nvSpPr>
          <p:cNvPr id="37" name="TextBox 1">
            <a:extLst>
              <a:ext uri="{FF2B5EF4-FFF2-40B4-BE49-F238E27FC236}">
                <a16:creationId xmlns:a16="http://schemas.microsoft.com/office/drawing/2014/main" id="{CC2268F7-20D5-4589-B282-95E5A4B8F326}"/>
              </a:ext>
            </a:extLst>
          </p:cNvPr>
          <p:cNvSpPr txBox="1"/>
          <p:nvPr/>
        </p:nvSpPr>
        <p:spPr>
          <a:xfrm>
            <a:off x="4065509" y="-76200"/>
            <a:ext cx="4278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b="1" dirty="0" err="1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GIỚI</a:t>
            </a:r>
            <a:r>
              <a:rPr lang="en-SG" sz="2400" b="1" dirty="0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SG" sz="2400" b="1" dirty="0" err="1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TỪ</a:t>
            </a:r>
            <a:r>
              <a:rPr lang="en-SG" sz="2400" b="1" dirty="0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SG" sz="2400" b="1" dirty="0" err="1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CHỈ</a:t>
            </a:r>
            <a:r>
              <a:rPr lang="en-SG" sz="2400" b="1" dirty="0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SG" sz="2400" b="1" dirty="0" err="1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THỜI</a:t>
            </a:r>
            <a:r>
              <a:rPr lang="en-SG" sz="2400" b="1" dirty="0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GIAN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775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0" grpId="0" animBg="1"/>
      <p:bldP spid="11" grpId="0"/>
      <p:bldP spid="12" grpId="0" animBg="1"/>
      <p:bldP spid="13" grpId="0"/>
      <p:bldP spid="14" grpId="0" animBg="1"/>
      <p:bldP spid="15" grpId="0"/>
      <p:bldP spid="16" grpId="0" animBg="1"/>
      <p:bldP spid="17" grpId="0"/>
      <p:bldP spid="18" grpId="0" animBg="1"/>
      <p:bldP spid="19" grpId="0"/>
      <p:bldP spid="20" grpId="0" animBg="1"/>
      <p:bldP spid="21" grpId="0"/>
      <p:bldP spid="22" grpId="0" animBg="1"/>
      <p:bldP spid="23" grpId="0"/>
      <p:bldP spid="24" grpId="0" animBg="1"/>
      <p:bldP spid="25" grpId="0"/>
      <p:bldP spid="26" grpId="0" animBg="1"/>
      <p:bldP spid="27" grpId="0"/>
      <p:bldP spid="28" grpId="0" animBg="1"/>
      <p:bldP spid="29" grpId="0"/>
      <p:bldP spid="30" grpId="0" animBg="1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98355FD1-6E47-43B1-88BC-26451FA9C03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5824" y="2414587"/>
            <a:ext cx="8191501" cy="3071813"/>
          </a:xfrm>
          <a:prstGeom prst="rect">
            <a:avLst/>
          </a:prstGeom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3518E7C7-519E-4B62-A195-BE8C9FD2BA94}"/>
              </a:ext>
            </a:extLst>
          </p:cNvPr>
          <p:cNvSpPr txBox="1"/>
          <p:nvPr/>
        </p:nvSpPr>
        <p:spPr>
          <a:xfrm>
            <a:off x="3513059" y="419100"/>
            <a:ext cx="4278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b="1" dirty="0" err="1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GIỚI</a:t>
            </a:r>
            <a:r>
              <a:rPr lang="en-SG" sz="2800" b="1" dirty="0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SG" sz="2800" b="1" dirty="0" err="1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TỪ</a:t>
            </a:r>
            <a:r>
              <a:rPr lang="en-SG" sz="2800" b="1" dirty="0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SG" sz="2800" b="1" dirty="0" err="1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CHỈ</a:t>
            </a:r>
            <a:r>
              <a:rPr lang="en-SG" sz="2800" b="1" dirty="0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SG" sz="2800" b="1" dirty="0" err="1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THỜI</a:t>
            </a:r>
            <a:r>
              <a:rPr lang="en-SG" sz="2800" b="1" dirty="0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GIAN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Rectangle: Rounded Corners 2">
            <a:extLst>
              <a:ext uri="{FF2B5EF4-FFF2-40B4-BE49-F238E27FC236}">
                <a16:creationId xmlns:a16="http://schemas.microsoft.com/office/drawing/2014/main" id="{D842934C-B8E7-497F-9C41-ED0A9BDE670A}"/>
              </a:ext>
            </a:extLst>
          </p:cNvPr>
          <p:cNvSpPr/>
          <p:nvPr/>
        </p:nvSpPr>
        <p:spPr>
          <a:xfrm>
            <a:off x="2956635" y="438151"/>
            <a:ext cx="472366" cy="47236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80C8A9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E7B557DD-FC9F-4F46-9CBE-583C76901862}"/>
              </a:ext>
            </a:extLst>
          </p:cNvPr>
          <p:cNvSpPr txBox="1"/>
          <p:nvPr/>
        </p:nvSpPr>
        <p:spPr>
          <a:xfrm>
            <a:off x="1228724" y="1171575"/>
            <a:ext cx="3352801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From….to: </a:t>
            </a:r>
            <a:r>
              <a:rPr lang="en-US" sz="20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  <a:r>
              <a:rPr lang="en-US" sz="20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endParaRPr lang="en-US" sz="20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Until = Till : Cho </a:t>
            </a:r>
            <a:r>
              <a:rPr lang="en-US" sz="20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en-US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endParaRPr lang="en-US" sz="2000" i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474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50B1C258-3D08-4079-90D4-0F35AE7F74A6}"/>
              </a:ext>
            </a:extLst>
          </p:cNvPr>
          <p:cNvSpPr txBox="1"/>
          <p:nvPr/>
        </p:nvSpPr>
        <p:spPr>
          <a:xfrm>
            <a:off x="428625" y="1778620"/>
            <a:ext cx="11182350" cy="4250523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Martial arts like _________are fun, but you can get hurt.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2. I enjoy going _________in my town because the roads here are safe for bikes.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3. I like ___________. I'm making a sweater using red and white wool.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4. I go to a ___________ class on the weekends. I want to make a shirt.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5. Arts and crafts are fun. I really enjoy designing _____________.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6. Do you want to go _____________ at the lake next week? I'm sure we'll catch something good.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7. I can't go _____________ this weekend because my knee hurts.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8. I often stay home and play _____________ with my family in the evenings.</a:t>
            </a:r>
          </a:p>
          <a:p>
            <a:pPr>
              <a:lnSpc>
                <a:spcPct val="150000"/>
              </a:lnSpc>
            </a:pPr>
            <a:endParaRPr lang="en-US" sz="1800" dirty="0">
              <a:solidFill>
                <a:srgbClr val="0070C0"/>
              </a:solidFill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F14C66D-DCB8-422E-9764-68CA0EC1D7CD}"/>
              </a:ext>
            </a:extLst>
          </p:cNvPr>
          <p:cNvSpPr txBox="1"/>
          <p:nvPr/>
        </p:nvSpPr>
        <p:spPr>
          <a:xfrm>
            <a:off x="790575" y="1200833"/>
            <a:ext cx="102679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Jogging, fishing, sewing, karate, knitting, board games, cycling, jewelry.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D1D86B88-4032-42CF-8AB5-2EFBAB127406}"/>
              </a:ext>
            </a:extLst>
          </p:cNvPr>
          <p:cNvSpPr txBox="1"/>
          <p:nvPr/>
        </p:nvSpPr>
        <p:spPr>
          <a:xfrm>
            <a:off x="2190749" y="501134"/>
            <a:ext cx="76676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Fill in the blanks with the words from the box</a:t>
            </a: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93730B91-4939-4070-9021-CD087835F8D9}"/>
              </a:ext>
            </a:extLst>
          </p:cNvPr>
          <p:cNvSpPr txBox="1"/>
          <p:nvPr/>
        </p:nvSpPr>
        <p:spPr>
          <a:xfrm>
            <a:off x="2774112" y="1986592"/>
            <a:ext cx="13025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karate</a:t>
            </a: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5E9526AF-14BD-44E9-AFCD-303520066F55}"/>
              </a:ext>
            </a:extLst>
          </p:cNvPr>
          <p:cNvSpPr txBox="1"/>
          <p:nvPr/>
        </p:nvSpPr>
        <p:spPr>
          <a:xfrm>
            <a:off x="2440735" y="2452332"/>
            <a:ext cx="13025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cycling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E8008425-734F-4695-838F-11B3B529114A}"/>
              </a:ext>
            </a:extLst>
          </p:cNvPr>
          <p:cNvSpPr txBox="1"/>
          <p:nvPr/>
        </p:nvSpPr>
        <p:spPr>
          <a:xfrm>
            <a:off x="1571446" y="2904059"/>
            <a:ext cx="15326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knitting</a:t>
            </a:r>
          </a:p>
        </p:txBody>
      </p:sp>
      <p:sp>
        <p:nvSpPr>
          <p:cNvPr id="13" name="TextBox 16">
            <a:extLst>
              <a:ext uri="{FF2B5EF4-FFF2-40B4-BE49-F238E27FC236}">
                <a16:creationId xmlns:a16="http://schemas.microsoft.com/office/drawing/2014/main" id="{4E805A35-FCE7-49E8-A409-691A75728696}"/>
              </a:ext>
            </a:extLst>
          </p:cNvPr>
          <p:cNvSpPr txBox="1"/>
          <p:nvPr/>
        </p:nvSpPr>
        <p:spPr>
          <a:xfrm>
            <a:off x="2090288" y="3364546"/>
            <a:ext cx="10815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sewing</a:t>
            </a:r>
          </a:p>
        </p:txBody>
      </p:sp>
      <p:sp>
        <p:nvSpPr>
          <p:cNvPr id="14" name="TextBox 16">
            <a:extLst>
              <a:ext uri="{FF2B5EF4-FFF2-40B4-BE49-F238E27FC236}">
                <a16:creationId xmlns:a16="http://schemas.microsoft.com/office/drawing/2014/main" id="{C171A73D-57A1-4C74-BDB3-4761148F0E51}"/>
              </a:ext>
            </a:extLst>
          </p:cNvPr>
          <p:cNvSpPr txBox="1"/>
          <p:nvPr/>
        </p:nvSpPr>
        <p:spPr>
          <a:xfrm>
            <a:off x="6338438" y="3783646"/>
            <a:ext cx="10815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jewelry</a:t>
            </a:r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F65E12EA-9A17-4535-A306-C867AA308C6E}"/>
              </a:ext>
            </a:extLst>
          </p:cNvPr>
          <p:cNvSpPr txBox="1"/>
          <p:nvPr/>
        </p:nvSpPr>
        <p:spPr>
          <a:xfrm>
            <a:off x="3166613" y="4307521"/>
            <a:ext cx="10815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fishing</a:t>
            </a: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EF7053BC-E5C9-47D9-8726-7348AAD932D5}"/>
              </a:ext>
            </a:extLst>
          </p:cNvPr>
          <p:cNvSpPr txBox="1"/>
          <p:nvPr/>
        </p:nvSpPr>
        <p:spPr>
          <a:xfrm>
            <a:off x="2290313" y="4707571"/>
            <a:ext cx="10815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jogging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6AC5DDE-F8F2-4E47-88A6-983FDDBD4A5B}"/>
              </a:ext>
            </a:extLst>
          </p:cNvPr>
          <p:cNvSpPr txBox="1"/>
          <p:nvPr/>
        </p:nvSpPr>
        <p:spPr>
          <a:xfrm>
            <a:off x="4052437" y="5202871"/>
            <a:ext cx="17673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board games</a:t>
            </a:r>
          </a:p>
        </p:txBody>
      </p:sp>
    </p:spTree>
    <p:extLst>
      <p:ext uri="{BB962C8B-B14F-4D97-AF65-F5344CB8AC3E}">
        <p14:creationId xmlns:p14="http://schemas.microsoft.com/office/powerpoint/2010/main" val="1389759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C628791-19CB-4472-9F13-DA26E9B1DFE4}"/>
              </a:ext>
            </a:extLst>
          </p:cNvPr>
          <p:cNvSpPr txBox="1"/>
          <p:nvPr/>
        </p:nvSpPr>
        <p:spPr>
          <a:xfrm>
            <a:off x="390525" y="1180866"/>
            <a:ext cx="11229975" cy="5194499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1. Alice/prefer/hang out/friends/weekends.</a:t>
            </a:r>
          </a:p>
          <a:p>
            <a:pPr>
              <a:lnSpc>
                <a:spcPct val="2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2. We/not like/play/shuttlecock.</a:t>
            </a:r>
          </a:p>
          <a:p>
            <a:pPr lvl="0">
              <a:lnSpc>
                <a:spcPct val="2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3. you/prefer/chat online/or/play board games/friends?</a:t>
            </a:r>
          </a:p>
          <a:p>
            <a:pPr lvl="0">
              <a:lnSpc>
                <a:spcPct val="2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4. I/hate/sew/because/it/boring.</a:t>
            </a:r>
          </a:p>
          <a:p>
            <a:pPr lvl="0">
              <a:lnSpc>
                <a:spcPct val="2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5. they/not like/they/prefer/play table tennis/rock climb</a:t>
            </a:r>
          </a:p>
          <a:p>
            <a:pPr>
              <a:lnSpc>
                <a:spcPct val="150000"/>
              </a:lnSpc>
            </a:pPr>
            <a:endParaRPr lang="en-US" sz="2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36E692B7-4626-4708-8B4D-A1408E000EC3}"/>
              </a:ext>
            </a:extLst>
          </p:cNvPr>
          <p:cNvSpPr txBox="1"/>
          <p:nvPr/>
        </p:nvSpPr>
        <p:spPr>
          <a:xfrm>
            <a:off x="544721" y="2015029"/>
            <a:ext cx="100566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Alice prefers hanging out with their friends on the weekends.</a:t>
            </a:r>
          </a:p>
          <a:p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ECAEAA4B-9F83-407D-8F26-52A6D21D09D8}"/>
              </a:ext>
            </a:extLst>
          </p:cNvPr>
          <p:cNvSpPr txBox="1"/>
          <p:nvPr/>
        </p:nvSpPr>
        <p:spPr>
          <a:xfrm>
            <a:off x="525671" y="2929429"/>
            <a:ext cx="100566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We don’t like playing shuttlecock.</a:t>
            </a:r>
          </a:p>
          <a:p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2A33122F-BB92-4C1C-864F-C2EA05773B88}"/>
              </a:ext>
            </a:extLst>
          </p:cNvPr>
          <p:cNvSpPr txBox="1"/>
          <p:nvPr/>
        </p:nvSpPr>
        <p:spPr>
          <a:xfrm>
            <a:off x="554246" y="3910504"/>
            <a:ext cx="100566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Do you prefer chatting online or playing board games with friends?</a:t>
            </a:r>
          </a:p>
          <a:p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2A22EF8A-DD10-4EBF-8CE8-8CCEEB3FA7D7}"/>
              </a:ext>
            </a:extLst>
          </p:cNvPr>
          <p:cNvSpPr txBox="1"/>
          <p:nvPr/>
        </p:nvSpPr>
        <p:spPr>
          <a:xfrm>
            <a:off x="611396" y="4729654"/>
            <a:ext cx="100566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I hate sewing because it’s boring.</a:t>
            </a:r>
          </a:p>
          <a:p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760BCBE8-74AD-4E8B-B2FD-716C9C650AE9}"/>
              </a:ext>
            </a:extLst>
          </p:cNvPr>
          <p:cNvSpPr txBox="1"/>
          <p:nvPr/>
        </p:nvSpPr>
        <p:spPr>
          <a:xfrm>
            <a:off x="706646" y="5882179"/>
            <a:ext cx="100566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They don’t like rock climbing. They prefer playing table tennis.</a:t>
            </a:r>
          </a:p>
          <a:p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654889E9-28FA-4C09-8AD3-D0DBC114B8A7}"/>
              </a:ext>
            </a:extLst>
          </p:cNvPr>
          <p:cNvSpPr txBox="1"/>
          <p:nvPr/>
        </p:nvSpPr>
        <p:spPr>
          <a:xfrm>
            <a:off x="2257425" y="472559"/>
            <a:ext cx="81343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Write sentences using gerunds and the prompts.</a:t>
            </a:r>
          </a:p>
        </p:txBody>
      </p:sp>
    </p:spTree>
    <p:extLst>
      <p:ext uri="{BB962C8B-B14F-4D97-AF65-F5344CB8AC3E}">
        <p14:creationId xmlns:p14="http://schemas.microsoft.com/office/powerpoint/2010/main" val="3473299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498D7BEE-9CB0-4FCF-9848-19FCDB4D6D8E}"/>
              </a:ext>
            </a:extLst>
          </p:cNvPr>
          <p:cNvSpPr txBox="1"/>
          <p:nvPr/>
        </p:nvSpPr>
        <p:spPr>
          <a:xfrm>
            <a:off x="3581400" y="701159"/>
            <a:ext cx="45148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Circle the correct words.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24DE10DF-6E1A-401A-A4BA-86AE50C28EE8}"/>
              </a:ext>
            </a:extLst>
          </p:cNvPr>
          <p:cNvSpPr/>
          <p:nvPr/>
        </p:nvSpPr>
        <p:spPr>
          <a:xfrm>
            <a:off x="574555" y="1554971"/>
            <a:ext cx="9831238" cy="3244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1. She doesn't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have/has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English class tomorrow.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2. I don't really like dancing. I prefer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sing/singing.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3. Do you have any plans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from/until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6 p.m. to 8 p.m.?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4. My brothers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hate/hates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going jogging.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5. What do you enjoy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do/doing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 your free time?</a:t>
            </a: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FD9C4BC5-16D6-489D-880C-1D2DC45F2215}"/>
              </a:ext>
            </a:extLst>
          </p:cNvPr>
          <p:cNvSpPr/>
          <p:nvPr/>
        </p:nvSpPr>
        <p:spPr>
          <a:xfrm>
            <a:off x="2972159" y="1691317"/>
            <a:ext cx="904516" cy="54705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5">
            <a:extLst>
              <a:ext uri="{FF2B5EF4-FFF2-40B4-BE49-F238E27FC236}">
                <a16:creationId xmlns:a16="http://schemas.microsoft.com/office/drawing/2014/main" id="{096DE685-4D40-47AF-ABA5-F099C7BF34CC}"/>
              </a:ext>
            </a:extLst>
          </p:cNvPr>
          <p:cNvSpPr/>
          <p:nvPr/>
        </p:nvSpPr>
        <p:spPr>
          <a:xfrm>
            <a:off x="7115534" y="2358067"/>
            <a:ext cx="1552216" cy="48038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5">
            <a:extLst>
              <a:ext uri="{FF2B5EF4-FFF2-40B4-BE49-F238E27FC236}">
                <a16:creationId xmlns:a16="http://schemas.microsoft.com/office/drawing/2014/main" id="{08EC76C0-902A-4819-9A25-B1CA495C6C66}"/>
              </a:ext>
            </a:extLst>
          </p:cNvPr>
          <p:cNvSpPr/>
          <p:nvPr/>
        </p:nvSpPr>
        <p:spPr>
          <a:xfrm>
            <a:off x="4591409" y="2986717"/>
            <a:ext cx="1028341" cy="50895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5">
            <a:extLst>
              <a:ext uri="{FF2B5EF4-FFF2-40B4-BE49-F238E27FC236}">
                <a16:creationId xmlns:a16="http://schemas.microsoft.com/office/drawing/2014/main" id="{1A5CC7CE-191A-4D54-88B1-CDC0497D6CA7}"/>
              </a:ext>
            </a:extLst>
          </p:cNvPr>
          <p:cNvSpPr/>
          <p:nvPr/>
        </p:nvSpPr>
        <p:spPr>
          <a:xfrm>
            <a:off x="3762734" y="3624892"/>
            <a:ext cx="1028341" cy="50895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5">
            <a:extLst>
              <a:ext uri="{FF2B5EF4-FFF2-40B4-BE49-F238E27FC236}">
                <a16:creationId xmlns:a16="http://schemas.microsoft.com/office/drawing/2014/main" id="{29D4D0F8-2A31-4211-B03F-421331E81154}"/>
              </a:ext>
            </a:extLst>
          </p:cNvPr>
          <p:cNvSpPr/>
          <p:nvPr/>
        </p:nvSpPr>
        <p:spPr>
          <a:xfrm>
            <a:off x="4619984" y="4234492"/>
            <a:ext cx="1056916" cy="52800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90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CC40AFE-F24F-486D-8277-28E5F3AB5D30}"/>
              </a:ext>
            </a:extLst>
          </p:cNvPr>
          <p:cNvSpPr txBox="1"/>
          <p:nvPr/>
        </p:nvSpPr>
        <p:spPr>
          <a:xfrm>
            <a:off x="1666875" y="734110"/>
            <a:ext cx="88773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the word whose underlined part is pronounced differently form that of the others.</a:t>
            </a: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41598481-692C-40FA-B425-6F9BB8ADD5E4}"/>
              </a:ext>
            </a:extLst>
          </p:cNvPr>
          <p:cNvSpPr txBox="1"/>
          <p:nvPr/>
        </p:nvSpPr>
        <p:spPr>
          <a:xfrm>
            <a:off x="635659" y="1616375"/>
            <a:ext cx="107467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friends       B. games                 C. sports          D. weekends</a:t>
            </a:r>
            <a:endParaRPr lang="en-US" sz="2800" u="sng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A. jogging      B. shuttlecock          C. soccer          D. clothes</a:t>
            </a:r>
          </a:p>
          <a:p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A. science       B. skateboard        C. scooter          D. basketball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DB924FE4-58E3-4DE6-AAC2-4D575362157B}"/>
              </a:ext>
            </a:extLst>
          </p:cNvPr>
          <p:cNvSpPr txBox="1"/>
          <p:nvPr/>
        </p:nvSpPr>
        <p:spPr>
          <a:xfrm>
            <a:off x="638174" y="3172510"/>
            <a:ext cx="109347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Write about your schedule for next week using the present simple. Write 80 to 100 words.</a:t>
            </a: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75A5F6AE-A829-429A-B2F1-A9E64464F7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4005262"/>
            <a:ext cx="11208271" cy="2328863"/>
          </a:xfrm>
          <a:prstGeom prst="rect">
            <a:avLst/>
          </a:prstGeom>
        </p:spPr>
      </p:pic>
      <p:sp>
        <p:nvSpPr>
          <p:cNvPr id="11" name="Oval 3">
            <a:extLst>
              <a:ext uri="{FF2B5EF4-FFF2-40B4-BE49-F238E27FC236}">
                <a16:creationId xmlns:a16="http://schemas.microsoft.com/office/drawing/2014/main" id="{02F8DAB4-76DF-436C-82A0-34921455CC2F}"/>
              </a:ext>
            </a:extLst>
          </p:cNvPr>
          <p:cNvSpPr/>
          <p:nvPr/>
        </p:nvSpPr>
        <p:spPr>
          <a:xfrm>
            <a:off x="6372225" y="1566958"/>
            <a:ext cx="586596" cy="54346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3">
            <a:extLst>
              <a:ext uri="{FF2B5EF4-FFF2-40B4-BE49-F238E27FC236}">
                <a16:creationId xmlns:a16="http://schemas.microsoft.com/office/drawing/2014/main" id="{67A52188-59B4-43FA-822D-E006B52BE48A}"/>
              </a:ext>
            </a:extLst>
          </p:cNvPr>
          <p:cNvSpPr/>
          <p:nvPr/>
        </p:nvSpPr>
        <p:spPr>
          <a:xfrm>
            <a:off x="8743950" y="2005108"/>
            <a:ext cx="586596" cy="54346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3">
            <a:extLst>
              <a:ext uri="{FF2B5EF4-FFF2-40B4-BE49-F238E27FC236}">
                <a16:creationId xmlns:a16="http://schemas.microsoft.com/office/drawing/2014/main" id="{CDB6B3C5-5948-4B01-BCBD-8B7C23A798F5}"/>
              </a:ext>
            </a:extLst>
          </p:cNvPr>
          <p:cNvSpPr/>
          <p:nvPr/>
        </p:nvSpPr>
        <p:spPr>
          <a:xfrm>
            <a:off x="952500" y="2500408"/>
            <a:ext cx="586596" cy="54346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758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39985B88-9D73-4E1C-8B0A-96466505DEA5}"/>
              </a:ext>
            </a:extLst>
          </p:cNvPr>
          <p:cNvSpPr/>
          <p:nvPr/>
        </p:nvSpPr>
        <p:spPr>
          <a:xfrm>
            <a:off x="609600" y="295275"/>
            <a:ext cx="4391025" cy="10096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A8F55BC-48AE-4CB7-B8BD-AF046184D9D8}"/>
              </a:ext>
            </a:extLst>
          </p:cNvPr>
          <p:cNvSpPr txBox="1"/>
          <p:nvPr/>
        </p:nvSpPr>
        <p:spPr>
          <a:xfrm>
            <a:off x="247649" y="2023586"/>
            <a:ext cx="886777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Review the vocab and grammar in the unit. Practice using them by making sentences.</a:t>
            </a:r>
          </a:p>
          <a:p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Prepare the next lesson Unit 2, </a:t>
            </a:r>
            <a:r>
              <a:rPr lang="fr-FR" sz="28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lesson</a:t>
            </a:r>
            <a:r>
              <a:rPr lang="fr-FR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1.1 – Vocab. &amp; </a:t>
            </a:r>
            <a:r>
              <a:rPr lang="fr-FR" sz="28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Listening</a:t>
            </a:r>
            <a:r>
              <a:rPr lang="fr-FR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pages 14 &amp; 15</a:t>
            </a:r>
            <a:endParaRPr lang="en-US" sz="28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1108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9A39091-969E-4373-B714-8F44BDED342F}"/>
              </a:ext>
            </a:extLst>
          </p:cNvPr>
          <p:cNvSpPr/>
          <p:nvPr/>
        </p:nvSpPr>
        <p:spPr>
          <a:xfrm>
            <a:off x="698810" y="2277936"/>
            <a:ext cx="4900144" cy="2372842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400" b="1" dirty="0">
              <a:solidFill>
                <a:schemeClr val="tx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   </a:t>
            </a:r>
            <a:r>
              <a:rPr lang="en-US" sz="58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LESSON 10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01B48EA0-11D3-462E-A132-AA1290B132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015788" y="2381465"/>
            <a:ext cx="4785562" cy="149488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1E13EF2-C642-45B6-950F-A60BF83E30A0}"/>
              </a:ext>
            </a:extLst>
          </p:cNvPr>
          <p:cNvSpPr txBox="1"/>
          <p:nvPr/>
        </p:nvSpPr>
        <p:spPr>
          <a:xfrm>
            <a:off x="7594792" y="2757118"/>
            <a:ext cx="2816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2">
                    <a:lumMod val="1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.VnArial" panose="020B7200000000000000" pitchFamily="34" charset="0"/>
              </a:rPr>
              <a:t>REVIEW </a:t>
            </a:r>
            <a:r>
              <a:rPr lang="en-US" sz="3600" b="1" dirty="0" smtClean="0">
                <a:solidFill>
                  <a:schemeClr val="bg2">
                    <a:lumMod val="1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.VnArial" panose="020B7200000000000000" pitchFamily="34" charset="0"/>
              </a:rPr>
              <a:t>1</a:t>
            </a:r>
            <a:endParaRPr lang="en-US" sz="3600" b="1" dirty="0">
              <a:solidFill>
                <a:schemeClr val="bg2">
                  <a:lumMod val="10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.VnArial" panose="020B7200000000000000" pitchFamily="34" charset="0"/>
            </a:endParaRPr>
          </a:p>
        </p:txBody>
      </p:sp>
      <p:pic>
        <p:nvPicPr>
          <p:cNvPr id="10" name="Picture 17">
            <a:extLst>
              <a:ext uri="{FF2B5EF4-FFF2-40B4-BE49-F238E27FC236}">
                <a16:creationId xmlns:a16="http://schemas.microsoft.com/office/drawing/2014/main" id="{7E7010E7-6CC2-48BC-93AE-2C5C828FCD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3367685">
            <a:off x="3813460" y="2155171"/>
            <a:ext cx="2528997" cy="795484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988A73FA-C89E-4513-AF04-8C3A84D906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tretch>
            <a:fillRect/>
          </a:stretch>
        </p:blipFill>
        <p:spPr>
          <a:xfrm>
            <a:off x="6359310" y="2609786"/>
            <a:ext cx="1011346" cy="101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014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59232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F28634D-404F-406A-AC2F-5832ACAF17A7}"/>
              </a:ext>
            </a:extLst>
          </p:cNvPr>
          <p:cNvSpPr txBox="1"/>
          <p:nvPr/>
        </p:nvSpPr>
        <p:spPr>
          <a:xfrm>
            <a:off x="4216400" y="228600"/>
            <a:ext cx="4064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 review</a:t>
            </a: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Bảng 6">
            <a:extLst>
              <a:ext uri="{FF2B5EF4-FFF2-40B4-BE49-F238E27FC236}">
                <a16:creationId xmlns:a16="http://schemas.microsoft.com/office/drawing/2014/main" id="{69FBD413-53C0-422A-99CB-A2E7269993C4}"/>
              </a:ext>
            </a:extLst>
          </p:cNvPr>
          <p:cNvGraphicFramePr>
            <a:graphicFrameLocks noGrp="1"/>
          </p:cNvGraphicFramePr>
          <p:nvPr/>
        </p:nvGraphicFramePr>
        <p:xfrm>
          <a:off x="558800" y="990600"/>
          <a:ext cx="11125200" cy="6507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40937">
                  <a:extLst>
                    <a:ext uri="{9D8B030D-6E8A-4147-A177-3AD203B41FA5}">
                      <a16:colId xmlns:a16="http://schemas.microsoft.com/office/drawing/2014/main" val="1053616342"/>
                    </a:ext>
                  </a:extLst>
                </a:gridCol>
                <a:gridCol w="4650589">
                  <a:extLst>
                    <a:ext uri="{9D8B030D-6E8A-4147-A177-3AD203B41FA5}">
                      <a16:colId xmlns:a16="http://schemas.microsoft.com/office/drawing/2014/main" val="2198470548"/>
                    </a:ext>
                  </a:extLst>
                </a:gridCol>
                <a:gridCol w="5533674">
                  <a:extLst>
                    <a:ext uri="{9D8B030D-6E8A-4147-A177-3AD203B41FA5}">
                      <a16:colId xmlns:a16="http://schemas.microsoft.com/office/drawing/2014/main" val="3675303155"/>
                    </a:ext>
                  </a:extLst>
                </a:gridCol>
              </a:tblGrid>
              <a:tr h="85416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300000"/>
                        </a:lnSpc>
                      </a:pPr>
                      <a:r>
                        <a:rPr lang="en-US" sz="2100" b="1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300000"/>
                        </a:lnSpc>
                      </a:pPr>
                      <a:r>
                        <a:rPr lang="en-US" sz="2100" b="1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      Word</a:t>
                      </a: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r>
                        <a:rPr lang="en-US" sz="21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Meaning</a:t>
                      </a:r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547737732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328048239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782099013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238770014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694323816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871182833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1128449987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4100802701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534096876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793889696"/>
                  </a:ext>
                </a:extLst>
              </a:tr>
            </a:tbl>
          </a:graphicData>
        </a:graphic>
      </p:graphicFrame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B30CFBB-3301-4D03-BB17-F6F7428C2505}"/>
              </a:ext>
            </a:extLst>
          </p:cNvPr>
          <p:cNvSpPr txBox="1"/>
          <p:nvPr/>
        </p:nvSpPr>
        <p:spPr>
          <a:xfrm>
            <a:off x="1879600" y="1803400"/>
            <a:ext cx="25400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1F4E7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board games (n)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243F4AD7-5AAB-499B-AD18-AE30C51EFB44}"/>
              </a:ext>
            </a:extLst>
          </p:cNvPr>
          <p:cNvSpPr txBox="1"/>
          <p:nvPr/>
        </p:nvSpPr>
        <p:spPr>
          <a:xfrm>
            <a:off x="1879600" y="2324100"/>
            <a:ext cx="20320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1F4E79"/>
                </a:solidFill>
                <a:latin typeface="Times New Roman" panose="02020603050405020304" pitchFamily="18" charset="0"/>
              </a:rPr>
              <a:t>hang out (v)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E407A8AC-B3A5-4F3C-9929-A8A904DB5820}"/>
              </a:ext>
            </a:extLst>
          </p:cNvPr>
          <p:cNvSpPr txBox="1"/>
          <p:nvPr/>
        </p:nvSpPr>
        <p:spPr>
          <a:xfrm>
            <a:off x="1879600" y="2844800"/>
            <a:ext cx="20320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1F4E79"/>
                </a:solidFill>
                <a:latin typeface="Times New Roman" panose="02020603050405020304" pitchFamily="18" charset="0"/>
              </a:rPr>
              <a:t>chat (v)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A8242D1A-D798-4BA4-AF96-2744C6F0EE3A}"/>
              </a:ext>
            </a:extLst>
          </p:cNvPr>
          <p:cNvSpPr txBox="1"/>
          <p:nvPr/>
        </p:nvSpPr>
        <p:spPr>
          <a:xfrm>
            <a:off x="1879600" y="3365500"/>
            <a:ext cx="23876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1F4E79"/>
                </a:solidFill>
                <a:latin typeface="Times New Roman" panose="02020603050405020304" pitchFamily="18" charset="0"/>
              </a:rPr>
              <a:t>design (v)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C40D790E-CD00-4A14-83A3-6F05A5907472}"/>
              </a:ext>
            </a:extLst>
          </p:cNvPr>
          <p:cNvSpPr txBox="1"/>
          <p:nvPr/>
        </p:nvSpPr>
        <p:spPr>
          <a:xfrm>
            <a:off x="1879600" y="3835400"/>
            <a:ext cx="20320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1F4E79"/>
                </a:solidFill>
                <a:latin typeface="Times New Roman" panose="02020603050405020304" pitchFamily="18" charset="0"/>
              </a:rPr>
              <a:t>fishing (n)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79E02C11-AA21-4E52-86A3-72FD535A3920}"/>
              </a:ext>
            </a:extLst>
          </p:cNvPr>
          <p:cNvSpPr txBox="1"/>
          <p:nvPr/>
        </p:nvSpPr>
        <p:spPr>
          <a:xfrm>
            <a:off x="1879600" y="4406900"/>
            <a:ext cx="20320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1F4E79"/>
                </a:solidFill>
                <a:latin typeface="Times New Roman" panose="02020603050405020304" pitchFamily="18" charset="0"/>
              </a:rPr>
              <a:t>handball (n)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760D5558-C185-4856-A5ED-6533EADF9562}"/>
              </a:ext>
            </a:extLst>
          </p:cNvPr>
          <p:cNvSpPr txBox="1"/>
          <p:nvPr/>
        </p:nvSpPr>
        <p:spPr>
          <a:xfrm>
            <a:off x="1879600" y="4927600"/>
            <a:ext cx="20320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1F4E79"/>
                </a:solidFill>
                <a:latin typeface="Times New Roman" panose="02020603050405020304" pitchFamily="18" charset="0"/>
              </a:rPr>
              <a:t>jewelry (n)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DDE74EFC-ECCD-42F3-8E72-2FA944F4C8C3}"/>
              </a:ext>
            </a:extLst>
          </p:cNvPr>
          <p:cNvSpPr txBox="1"/>
          <p:nvPr/>
        </p:nvSpPr>
        <p:spPr>
          <a:xfrm>
            <a:off x="1778000" y="5511800"/>
            <a:ext cx="20320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1F4E79"/>
                </a:solidFill>
                <a:latin typeface="Times New Roman" panose="02020603050405020304" pitchFamily="18" charset="0"/>
              </a:rPr>
              <a:t>jogging (n)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8515F085-DA4A-48F3-81EA-CB1A88DDDE09}"/>
              </a:ext>
            </a:extLst>
          </p:cNvPr>
          <p:cNvSpPr txBox="1"/>
          <p:nvPr/>
        </p:nvSpPr>
        <p:spPr>
          <a:xfrm>
            <a:off x="1879600" y="5969000"/>
            <a:ext cx="23876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1F4E79"/>
                </a:solidFill>
                <a:latin typeface="Times New Roman" panose="02020603050405020304" pitchFamily="18" charset="0"/>
              </a:rPr>
              <a:t>face to face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AACB5336-D6CD-4F9C-805C-90079BD69497}"/>
              </a:ext>
            </a:extLst>
          </p:cNvPr>
          <p:cNvSpPr txBox="1"/>
          <p:nvPr/>
        </p:nvSpPr>
        <p:spPr>
          <a:xfrm>
            <a:off x="711200" y="1905000"/>
            <a:ext cx="35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47925530-15BF-4F81-81F7-2A22A081C294}"/>
              </a:ext>
            </a:extLst>
          </p:cNvPr>
          <p:cNvSpPr txBox="1"/>
          <p:nvPr/>
        </p:nvSpPr>
        <p:spPr>
          <a:xfrm>
            <a:off x="711200" y="2362200"/>
            <a:ext cx="35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3D36AF20-33B5-49AE-A552-7D4B2CE5E638}"/>
              </a:ext>
            </a:extLst>
          </p:cNvPr>
          <p:cNvSpPr txBox="1"/>
          <p:nvPr/>
        </p:nvSpPr>
        <p:spPr>
          <a:xfrm>
            <a:off x="711200" y="2819400"/>
            <a:ext cx="35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44FA0740-413C-4172-8A55-9FC38C4731F3}"/>
              </a:ext>
            </a:extLst>
          </p:cNvPr>
          <p:cNvSpPr txBox="1"/>
          <p:nvPr/>
        </p:nvSpPr>
        <p:spPr>
          <a:xfrm>
            <a:off x="711200" y="3327400"/>
            <a:ext cx="35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4DE14FB4-2F10-4ED7-BEDD-6039A976385F}"/>
              </a:ext>
            </a:extLst>
          </p:cNvPr>
          <p:cNvSpPr txBox="1"/>
          <p:nvPr/>
        </p:nvSpPr>
        <p:spPr>
          <a:xfrm>
            <a:off x="711200" y="3886200"/>
            <a:ext cx="35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9CF86836-6B9E-49CB-88E9-416F973157FF}"/>
              </a:ext>
            </a:extLst>
          </p:cNvPr>
          <p:cNvSpPr txBox="1"/>
          <p:nvPr/>
        </p:nvSpPr>
        <p:spPr>
          <a:xfrm>
            <a:off x="711200" y="4394200"/>
            <a:ext cx="35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18169973-2AC5-4F76-951A-D23DD3EA7EB8}"/>
              </a:ext>
            </a:extLst>
          </p:cNvPr>
          <p:cNvSpPr txBox="1"/>
          <p:nvPr/>
        </p:nvSpPr>
        <p:spPr>
          <a:xfrm>
            <a:off x="711200" y="4851400"/>
            <a:ext cx="35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F310ED8D-64C2-4C9C-9442-29A8F890B0A1}"/>
              </a:ext>
            </a:extLst>
          </p:cNvPr>
          <p:cNvSpPr txBox="1"/>
          <p:nvPr/>
        </p:nvSpPr>
        <p:spPr>
          <a:xfrm>
            <a:off x="660400" y="5410200"/>
            <a:ext cx="35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FD5E6D4A-8017-429D-BF85-88ECD5DBF0A1}"/>
              </a:ext>
            </a:extLst>
          </p:cNvPr>
          <p:cNvSpPr txBox="1"/>
          <p:nvPr/>
        </p:nvSpPr>
        <p:spPr>
          <a:xfrm>
            <a:off x="660400" y="5918200"/>
            <a:ext cx="35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83881895-4CCF-4CBD-9B90-64CC94CAA8D3}"/>
              </a:ext>
            </a:extLst>
          </p:cNvPr>
          <p:cNvSpPr txBox="1"/>
          <p:nvPr/>
        </p:nvSpPr>
        <p:spPr>
          <a:xfrm>
            <a:off x="6502400" y="1905000"/>
            <a:ext cx="25400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mặt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phẳng</a:t>
            </a:r>
            <a:endParaRPr lang="en-US" sz="2133" dirty="0">
              <a:solidFill>
                <a:srgbClr val="7030A0"/>
              </a:solidFill>
            </a:endParaRP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9FE19892-413A-4578-905F-DC960411CA89}"/>
              </a:ext>
            </a:extLst>
          </p:cNvPr>
          <p:cNvSpPr txBox="1"/>
          <p:nvPr/>
        </p:nvSpPr>
        <p:spPr>
          <a:xfrm>
            <a:off x="6502400" y="2362200"/>
            <a:ext cx="37084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Đi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ra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ngoài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chơi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với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bạn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bè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endParaRPr lang="en-US" sz="2133" dirty="0">
              <a:solidFill>
                <a:srgbClr val="7030A0"/>
              </a:solidFill>
            </a:endParaRP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F999A8A7-7052-4102-94B2-9B8F20180297}"/>
              </a:ext>
            </a:extLst>
          </p:cNvPr>
          <p:cNvSpPr txBox="1"/>
          <p:nvPr/>
        </p:nvSpPr>
        <p:spPr>
          <a:xfrm>
            <a:off x="6502400" y="2819400"/>
            <a:ext cx="25400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Nói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chuyện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endParaRPr lang="en-US" sz="2133" dirty="0">
              <a:solidFill>
                <a:srgbClr val="7030A0"/>
              </a:solidFill>
            </a:endParaRPr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F8659CAF-AFCA-444B-83BE-D8B41E3533BC}"/>
              </a:ext>
            </a:extLst>
          </p:cNvPr>
          <p:cNvSpPr txBox="1"/>
          <p:nvPr/>
        </p:nvSpPr>
        <p:spPr>
          <a:xfrm>
            <a:off x="6502400" y="3378200"/>
            <a:ext cx="25400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Thiết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kế</a:t>
            </a:r>
            <a:endParaRPr lang="en-US" sz="2133" dirty="0">
              <a:solidFill>
                <a:srgbClr val="7030A0"/>
              </a:solidFill>
            </a:endParaRPr>
          </a:p>
        </p:txBody>
      </p: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C6DED095-ACFE-466C-A107-BBE2FE8DC9B7}"/>
              </a:ext>
            </a:extLst>
          </p:cNvPr>
          <p:cNvSpPr txBox="1"/>
          <p:nvPr/>
        </p:nvSpPr>
        <p:spPr>
          <a:xfrm>
            <a:off x="6502400" y="3886200"/>
            <a:ext cx="25400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Hoạt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động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câu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cá</a:t>
            </a:r>
            <a:endParaRPr lang="en-US" sz="2133" dirty="0">
              <a:solidFill>
                <a:srgbClr val="7030A0"/>
              </a:solidFill>
            </a:endParaRPr>
          </a:p>
        </p:txBody>
      </p:sp>
      <p:sp>
        <p:nvSpPr>
          <p:cNvPr id="35" name="Hộp Văn bản 34">
            <a:extLst>
              <a:ext uri="{FF2B5EF4-FFF2-40B4-BE49-F238E27FC236}">
                <a16:creationId xmlns:a16="http://schemas.microsoft.com/office/drawing/2014/main" id="{AEEAF13A-059A-4A47-BFA7-75F60C8AD2A2}"/>
              </a:ext>
            </a:extLst>
          </p:cNvPr>
          <p:cNvSpPr txBox="1"/>
          <p:nvPr/>
        </p:nvSpPr>
        <p:spPr>
          <a:xfrm>
            <a:off x="6502400" y="4394200"/>
            <a:ext cx="33528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Bóng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cầm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tay</a:t>
            </a:r>
            <a:endParaRPr lang="en-US" sz="2133" dirty="0">
              <a:solidFill>
                <a:srgbClr val="7030A0"/>
              </a:solidFill>
            </a:endParaRPr>
          </a:p>
        </p:txBody>
      </p:sp>
      <p:sp>
        <p:nvSpPr>
          <p:cNvPr id="36" name="Hộp Văn bản 35">
            <a:extLst>
              <a:ext uri="{FF2B5EF4-FFF2-40B4-BE49-F238E27FC236}">
                <a16:creationId xmlns:a16="http://schemas.microsoft.com/office/drawing/2014/main" id="{17DEBC39-EB9A-499F-935F-D6B549256E5A}"/>
              </a:ext>
            </a:extLst>
          </p:cNvPr>
          <p:cNvSpPr txBox="1"/>
          <p:nvPr/>
        </p:nvSpPr>
        <p:spPr>
          <a:xfrm>
            <a:off x="6502400" y="4902200"/>
            <a:ext cx="25400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Đồ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trang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sức</a:t>
            </a:r>
            <a:endParaRPr lang="en-US" sz="2133" dirty="0">
              <a:solidFill>
                <a:srgbClr val="7030A0"/>
              </a:solidFill>
            </a:endParaRPr>
          </a:p>
        </p:txBody>
      </p:sp>
      <p:sp>
        <p:nvSpPr>
          <p:cNvPr id="37" name="Hộp Văn bản 36">
            <a:extLst>
              <a:ext uri="{FF2B5EF4-FFF2-40B4-BE49-F238E27FC236}">
                <a16:creationId xmlns:a16="http://schemas.microsoft.com/office/drawing/2014/main" id="{E3F2B6B6-7430-4CE7-B014-312B20CDDD42}"/>
              </a:ext>
            </a:extLst>
          </p:cNvPr>
          <p:cNvSpPr txBox="1"/>
          <p:nvPr/>
        </p:nvSpPr>
        <p:spPr>
          <a:xfrm>
            <a:off x="6502400" y="5410200"/>
            <a:ext cx="25400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Môn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chạy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bộ</a:t>
            </a:r>
            <a:endParaRPr lang="en-US" sz="2133" dirty="0">
              <a:solidFill>
                <a:srgbClr val="7030A0"/>
              </a:solidFill>
            </a:endParaRPr>
          </a:p>
        </p:txBody>
      </p:sp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E00342B2-E252-4765-94B5-28898CC971B1}"/>
              </a:ext>
            </a:extLst>
          </p:cNvPr>
          <p:cNvSpPr txBox="1"/>
          <p:nvPr/>
        </p:nvSpPr>
        <p:spPr>
          <a:xfrm>
            <a:off x="6502400" y="5918200"/>
            <a:ext cx="34036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Trực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tiếp</a:t>
            </a:r>
            <a:endParaRPr lang="en-US" sz="2133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598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2" grpId="0"/>
      <p:bldP spid="13" grpId="0"/>
      <p:bldP spid="14" grpId="0"/>
      <p:bldP spid="15" grpId="0"/>
      <p:bldP spid="16" grpId="0"/>
      <p:bldP spid="19" grpId="0"/>
      <p:bldP spid="29" grpId="0"/>
      <p:bldP spid="30" grpId="0"/>
      <p:bldP spid="32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F28634D-404F-406A-AC2F-5832ACAF17A7}"/>
              </a:ext>
            </a:extLst>
          </p:cNvPr>
          <p:cNvSpPr txBox="1"/>
          <p:nvPr/>
        </p:nvSpPr>
        <p:spPr>
          <a:xfrm>
            <a:off x="4216400" y="228600"/>
            <a:ext cx="4064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 review</a:t>
            </a: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Bảng 6">
            <a:extLst>
              <a:ext uri="{FF2B5EF4-FFF2-40B4-BE49-F238E27FC236}">
                <a16:creationId xmlns:a16="http://schemas.microsoft.com/office/drawing/2014/main" id="{69FBD413-53C0-422A-99CB-A2E7269993C4}"/>
              </a:ext>
            </a:extLst>
          </p:cNvPr>
          <p:cNvGraphicFramePr>
            <a:graphicFrameLocks noGrp="1"/>
          </p:cNvGraphicFramePr>
          <p:nvPr/>
        </p:nvGraphicFramePr>
        <p:xfrm>
          <a:off x="508000" y="889000"/>
          <a:ext cx="11125200" cy="6507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40937">
                  <a:extLst>
                    <a:ext uri="{9D8B030D-6E8A-4147-A177-3AD203B41FA5}">
                      <a16:colId xmlns:a16="http://schemas.microsoft.com/office/drawing/2014/main" val="1053616342"/>
                    </a:ext>
                  </a:extLst>
                </a:gridCol>
                <a:gridCol w="4650589">
                  <a:extLst>
                    <a:ext uri="{9D8B030D-6E8A-4147-A177-3AD203B41FA5}">
                      <a16:colId xmlns:a16="http://schemas.microsoft.com/office/drawing/2014/main" val="2198470548"/>
                    </a:ext>
                  </a:extLst>
                </a:gridCol>
                <a:gridCol w="5533674">
                  <a:extLst>
                    <a:ext uri="{9D8B030D-6E8A-4147-A177-3AD203B41FA5}">
                      <a16:colId xmlns:a16="http://schemas.microsoft.com/office/drawing/2014/main" val="3675303155"/>
                    </a:ext>
                  </a:extLst>
                </a:gridCol>
              </a:tblGrid>
              <a:tr h="85416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300000"/>
                        </a:lnSpc>
                      </a:pPr>
                      <a:r>
                        <a:rPr lang="en-US" sz="2100" b="1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300000"/>
                        </a:lnSpc>
                      </a:pPr>
                      <a:r>
                        <a:rPr lang="en-US" sz="2100" b="1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      Word</a:t>
                      </a: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r>
                        <a:rPr lang="en-US" sz="21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Meaning</a:t>
                      </a:r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547737732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328048239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782099013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238770014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694323816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871182833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1128449987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4100802701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534096876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793889696"/>
                  </a:ext>
                </a:extLst>
              </a:tr>
            </a:tbl>
          </a:graphicData>
        </a:graphic>
      </p:graphicFrame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B30CFBB-3301-4D03-BB17-F6F7428C2505}"/>
              </a:ext>
            </a:extLst>
          </p:cNvPr>
          <p:cNvSpPr txBox="1"/>
          <p:nvPr/>
        </p:nvSpPr>
        <p:spPr>
          <a:xfrm>
            <a:off x="1879600" y="1803400"/>
            <a:ext cx="25400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1F4E79"/>
                </a:solidFill>
                <a:latin typeface="Times New Roman" panose="02020603050405020304" pitchFamily="18" charset="0"/>
              </a:rPr>
              <a:t>extreme sports (n)</a:t>
            </a:r>
            <a:endParaRPr lang="en-US" sz="2133" dirty="0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243F4AD7-5AAB-499B-AD18-AE30C51EFB44}"/>
              </a:ext>
            </a:extLst>
          </p:cNvPr>
          <p:cNvSpPr txBox="1"/>
          <p:nvPr/>
        </p:nvSpPr>
        <p:spPr>
          <a:xfrm>
            <a:off x="1879600" y="2324100"/>
            <a:ext cx="26416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1F4E79"/>
                </a:solidFill>
                <a:latin typeface="Times New Roman" panose="02020603050405020304" pitchFamily="18" charset="0"/>
              </a:rPr>
              <a:t>rock climbing (n)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E407A8AC-B3A5-4F3C-9929-A8A904DB5820}"/>
              </a:ext>
            </a:extLst>
          </p:cNvPr>
          <p:cNvSpPr txBox="1"/>
          <p:nvPr/>
        </p:nvSpPr>
        <p:spPr>
          <a:xfrm>
            <a:off x="1879600" y="2844800"/>
            <a:ext cx="25400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1F4E79"/>
                </a:solidFill>
                <a:latin typeface="Times New Roman" panose="02020603050405020304" pitchFamily="18" charset="0"/>
              </a:rPr>
              <a:t>cycling (n)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A8242D1A-D798-4BA4-AF96-2744C6F0EE3A}"/>
              </a:ext>
            </a:extLst>
          </p:cNvPr>
          <p:cNvSpPr txBox="1"/>
          <p:nvPr/>
        </p:nvSpPr>
        <p:spPr>
          <a:xfrm>
            <a:off x="1879600" y="3327400"/>
            <a:ext cx="20320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1F4E79"/>
                </a:solidFill>
                <a:latin typeface="Times New Roman" panose="02020603050405020304" pitchFamily="18" charset="0"/>
              </a:rPr>
              <a:t>knitting (n)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C40D790E-CD00-4A14-83A3-6F05A5907472}"/>
              </a:ext>
            </a:extLst>
          </p:cNvPr>
          <p:cNvSpPr txBox="1"/>
          <p:nvPr/>
        </p:nvSpPr>
        <p:spPr>
          <a:xfrm>
            <a:off x="1879600" y="3886200"/>
            <a:ext cx="20320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1F4E79"/>
                </a:solidFill>
                <a:latin typeface="Times New Roman" panose="02020603050405020304" pitchFamily="18" charset="0"/>
              </a:rPr>
              <a:t>sewing (n)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79E02C11-AA21-4E52-86A3-72FD535A3920}"/>
              </a:ext>
            </a:extLst>
          </p:cNvPr>
          <p:cNvSpPr txBox="1"/>
          <p:nvPr/>
        </p:nvSpPr>
        <p:spPr>
          <a:xfrm>
            <a:off x="1879600" y="4406900"/>
            <a:ext cx="20320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1F4E79"/>
                </a:solidFill>
                <a:latin typeface="Times New Roman" panose="02020603050405020304" pitchFamily="18" charset="0"/>
              </a:rPr>
              <a:t>practice (n)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760D5558-C185-4856-A5ED-6533EADF9562}"/>
              </a:ext>
            </a:extLst>
          </p:cNvPr>
          <p:cNvSpPr txBox="1"/>
          <p:nvPr/>
        </p:nvSpPr>
        <p:spPr>
          <a:xfrm>
            <a:off x="1879600" y="4927600"/>
            <a:ext cx="20320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1F4E79"/>
                </a:solidFill>
                <a:latin typeface="Times New Roman" panose="02020603050405020304" pitchFamily="18" charset="0"/>
              </a:rPr>
              <a:t>karate (n)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DDE74EFC-ECCD-42F3-8E72-2FA944F4C8C3}"/>
              </a:ext>
            </a:extLst>
          </p:cNvPr>
          <p:cNvSpPr txBox="1"/>
          <p:nvPr/>
        </p:nvSpPr>
        <p:spPr>
          <a:xfrm>
            <a:off x="1857374" y="5410200"/>
            <a:ext cx="2460625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1F4E79"/>
                </a:solidFill>
                <a:latin typeface="Times New Roman" panose="02020603050405020304" pitchFamily="18" charset="0"/>
              </a:rPr>
              <a:t>roller skating (n)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8515F085-DA4A-48F3-81EA-CB1A88DDDE09}"/>
              </a:ext>
            </a:extLst>
          </p:cNvPr>
          <p:cNvSpPr txBox="1"/>
          <p:nvPr/>
        </p:nvSpPr>
        <p:spPr>
          <a:xfrm>
            <a:off x="1879600" y="5918200"/>
            <a:ext cx="20320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1F4E79"/>
                </a:solidFill>
                <a:latin typeface="Times New Roman" panose="02020603050405020304" pitchFamily="18" charset="0"/>
              </a:rPr>
              <a:t>shuttlecock (n)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AACB5336-D6CD-4F9C-805C-90079BD69497}"/>
              </a:ext>
            </a:extLst>
          </p:cNvPr>
          <p:cNvSpPr txBox="1"/>
          <p:nvPr/>
        </p:nvSpPr>
        <p:spPr>
          <a:xfrm>
            <a:off x="711199" y="1905000"/>
            <a:ext cx="5746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47925530-15BF-4F81-81F7-2A22A081C294}"/>
              </a:ext>
            </a:extLst>
          </p:cNvPr>
          <p:cNvSpPr txBox="1"/>
          <p:nvPr/>
        </p:nvSpPr>
        <p:spPr>
          <a:xfrm>
            <a:off x="711200" y="2362200"/>
            <a:ext cx="45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3D36AF20-33B5-49AE-A552-7D4B2CE5E638}"/>
              </a:ext>
            </a:extLst>
          </p:cNvPr>
          <p:cNvSpPr txBox="1"/>
          <p:nvPr/>
        </p:nvSpPr>
        <p:spPr>
          <a:xfrm>
            <a:off x="711200" y="2819400"/>
            <a:ext cx="55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44FA0740-413C-4172-8A55-9FC38C4731F3}"/>
              </a:ext>
            </a:extLst>
          </p:cNvPr>
          <p:cNvSpPr txBox="1"/>
          <p:nvPr/>
        </p:nvSpPr>
        <p:spPr>
          <a:xfrm>
            <a:off x="711200" y="3327400"/>
            <a:ext cx="50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4DE14FB4-2F10-4ED7-BEDD-6039A976385F}"/>
              </a:ext>
            </a:extLst>
          </p:cNvPr>
          <p:cNvSpPr txBox="1"/>
          <p:nvPr/>
        </p:nvSpPr>
        <p:spPr>
          <a:xfrm>
            <a:off x="711200" y="3886200"/>
            <a:ext cx="55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9CF86836-6B9E-49CB-88E9-416F973157FF}"/>
              </a:ext>
            </a:extLst>
          </p:cNvPr>
          <p:cNvSpPr txBox="1"/>
          <p:nvPr/>
        </p:nvSpPr>
        <p:spPr>
          <a:xfrm>
            <a:off x="711200" y="4394200"/>
            <a:ext cx="50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18169973-2AC5-4F76-951A-D23DD3EA7EB8}"/>
              </a:ext>
            </a:extLst>
          </p:cNvPr>
          <p:cNvSpPr txBox="1"/>
          <p:nvPr/>
        </p:nvSpPr>
        <p:spPr>
          <a:xfrm>
            <a:off x="711200" y="4851400"/>
            <a:ext cx="50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F310ED8D-64C2-4C9C-9442-29A8F890B0A1}"/>
              </a:ext>
            </a:extLst>
          </p:cNvPr>
          <p:cNvSpPr txBox="1"/>
          <p:nvPr/>
        </p:nvSpPr>
        <p:spPr>
          <a:xfrm>
            <a:off x="660400" y="5410200"/>
            <a:ext cx="539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FD5E6D4A-8017-429D-BF85-88ECD5DBF0A1}"/>
              </a:ext>
            </a:extLst>
          </p:cNvPr>
          <p:cNvSpPr txBox="1"/>
          <p:nvPr/>
        </p:nvSpPr>
        <p:spPr>
          <a:xfrm>
            <a:off x="660399" y="5918200"/>
            <a:ext cx="492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8B344C7D-EAFC-4ED5-B759-705C22644396}"/>
              </a:ext>
            </a:extLst>
          </p:cNvPr>
          <p:cNvSpPr txBox="1"/>
          <p:nvPr/>
        </p:nvSpPr>
        <p:spPr>
          <a:xfrm>
            <a:off x="6146800" y="1854200"/>
            <a:ext cx="34036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Môn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thể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thao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mạo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hiểm</a:t>
            </a:r>
            <a:endParaRPr lang="en-US" sz="2133" dirty="0">
              <a:solidFill>
                <a:srgbClr val="7030A0"/>
              </a:solidFill>
            </a:endParaRP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366923E2-614A-43D8-9009-073451AD9B04}"/>
              </a:ext>
            </a:extLst>
          </p:cNvPr>
          <p:cNvSpPr txBox="1"/>
          <p:nvPr/>
        </p:nvSpPr>
        <p:spPr>
          <a:xfrm>
            <a:off x="6146800" y="2362200"/>
            <a:ext cx="45212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Leo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núi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đá</a:t>
            </a:r>
            <a:endParaRPr lang="en-US" sz="2133" dirty="0">
              <a:solidFill>
                <a:srgbClr val="7030A0"/>
              </a:solidFill>
            </a:endParaRPr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8DFDB549-2764-4BDF-9456-4BA8C37D2974}"/>
              </a:ext>
            </a:extLst>
          </p:cNvPr>
          <p:cNvSpPr txBox="1"/>
          <p:nvPr/>
        </p:nvSpPr>
        <p:spPr>
          <a:xfrm>
            <a:off x="6146800" y="2819400"/>
            <a:ext cx="34036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Môn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đi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xe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đạp</a:t>
            </a:r>
            <a:endParaRPr lang="en-US" sz="2133" dirty="0">
              <a:solidFill>
                <a:srgbClr val="7030A0"/>
              </a:solidFill>
            </a:endParaRP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CD9D077B-C8B0-4F71-8D7F-80A42C9016C4}"/>
              </a:ext>
            </a:extLst>
          </p:cNvPr>
          <p:cNvSpPr txBox="1"/>
          <p:nvPr/>
        </p:nvSpPr>
        <p:spPr>
          <a:xfrm>
            <a:off x="6248400" y="3327400"/>
            <a:ext cx="34036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Việc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đan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len</a:t>
            </a:r>
            <a:endParaRPr lang="en-US" sz="2133" dirty="0">
              <a:solidFill>
                <a:srgbClr val="7030A0"/>
              </a:solidFill>
            </a:endParaRPr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221D2268-AA50-4FA6-BF60-B5A32575C074}"/>
              </a:ext>
            </a:extLst>
          </p:cNvPr>
          <p:cNvSpPr txBox="1"/>
          <p:nvPr/>
        </p:nvSpPr>
        <p:spPr>
          <a:xfrm>
            <a:off x="6197600" y="3886200"/>
            <a:ext cx="34036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Việc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khâu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vá</a:t>
            </a:r>
            <a:endParaRPr lang="en-US" sz="2133" dirty="0">
              <a:solidFill>
                <a:srgbClr val="7030A0"/>
              </a:solidFill>
            </a:endParaRPr>
          </a:p>
        </p:txBody>
      </p: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254FBF2C-5A92-4EBC-A640-154078D7FE41}"/>
              </a:ext>
            </a:extLst>
          </p:cNvPr>
          <p:cNvSpPr txBox="1"/>
          <p:nvPr/>
        </p:nvSpPr>
        <p:spPr>
          <a:xfrm>
            <a:off x="6197600" y="4394200"/>
            <a:ext cx="34036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Luyện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tập</a:t>
            </a:r>
            <a:endParaRPr lang="en-US" sz="2133" dirty="0">
              <a:solidFill>
                <a:srgbClr val="7030A0"/>
              </a:solidFill>
            </a:endParaRPr>
          </a:p>
        </p:txBody>
      </p:sp>
      <p:sp>
        <p:nvSpPr>
          <p:cNvPr id="35" name="Hộp Văn bản 34">
            <a:extLst>
              <a:ext uri="{FF2B5EF4-FFF2-40B4-BE49-F238E27FC236}">
                <a16:creationId xmlns:a16="http://schemas.microsoft.com/office/drawing/2014/main" id="{C2871D13-5ED3-49D7-932F-EE420CB10292}"/>
              </a:ext>
            </a:extLst>
          </p:cNvPr>
          <p:cNvSpPr txBox="1"/>
          <p:nvPr/>
        </p:nvSpPr>
        <p:spPr>
          <a:xfrm>
            <a:off x="6197600" y="4902200"/>
            <a:ext cx="34036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Môn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võ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ka –ra -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te</a:t>
            </a:r>
            <a:endParaRPr lang="en-US" sz="2133" dirty="0">
              <a:solidFill>
                <a:srgbClr val="7030A0"/>
              </a:solidFill>
            </a:endParaRPr>
          </a:p>
        </p:txBody>
      </p:sp>
      <p:sp>
        <p:nvSpPr>
          <p:cNvPr id="36" name="Hộp Văn bản 35">
            <a:extLst>
              <a:ext uri="{FF2B5EF4-FFF2-40B4-BE49-F238E27FC236}">
                <a16:creationId xmlns:a16="http://schemas.microsoft.com/office/drawing/2014/main" id="{9BA80FEB-4A19-4CA8-8CC7-ECC69553512C}"/>
              </a:ext>
            </a:extLst>
          </p:cNvPr>
          <p:cNvSpPr txBox="1"/>
          <p:nvPr/>
        </p:nvSpPr>
        <p:spPr>
          <a:xfrm>
            <a:off x="6146800" y="5410200"/>
            <a:ext cx="34036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Môn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trượt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ba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tin</a:t>
            </a:r>
            <a:endParaRPr lang="en-US" sz="2133" dirty="0">
              <a:solidFill>
                <a:srgbClr val="7030A0"/>
              </a:solidFill>
            </a:endParaRPr>
          </a:p>
        </p:txBody>
      </p:sp>
      <p:sp>
        <p:nvSpPr>
          <p:cNvPr id="37" name="Hộp Văn bản 36">
            <a:extLst>
              <a:ext uri="{FF2B5EF4-FFF2-40B4-BE49-F238E27FC236}">
                <a16:creationId xmlns:a16="http://schemas.microsoft.com/office/drawing/2014/main" id="{559E450D-2346-49BB-819C-C241D6508BC9}"/>
              </a:ext>
            </a:extLst>
          </p:cNvPr>
          <p:cNvSpPr txBox="1"/>
          <p:nvPr/>
        </p:nvSpPr>
        <p:spPr>
          <a:xfrm>
            <a:off x="6146800" y="5867400"/>
            <a:ext cx="34036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Môn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đá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cầu</a:t>
            </a:r>
            <a:endParaRPr lang="en-US" sz="2133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564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2" grpId="0"/>
      <p:bldP spid="13" grpId="0"/>
      <p:bldP spid="14" grpId="0"/>
      <p:bldP spid="15" grpId="0"/>
      <p:bldP spid="16" grpId="0"/>
      <p:bldP spid="19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F28634D-404F-406A-AC2F-5832ACAF17A7}"/>
              </a:ext>
            </a:extLst>
          </p:cNvPr>
          <p:cNvSpPr txBox="1"/>
          <p:nvPr/>
        </p:nvSpPr>
        <p:spPr>
          <a:xfrm>
            <a:off x="4216400" y="228600"/>
            <a:ext cx="4064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 review</a:t>
            </a: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Bảng 6">
            <a:extLst>
              <a:ext uri="{FF2B5EF4-FFF2-40B4-BE49-F238E27FC236}">
                <a16:creationId xmlns:a16="http://schemas.microsoft.com/office/drawing/2014/main" id="{69FBD413-53C0-422A-99CB-A2E7269993C4}"/>
              </a:ext>
            </a:extLst>
          </p:cNvPr>
          <p:cNvGraphicFramePr>
            <a:graphicFrameLocks noGrp="1"/>
          </p:cNvGraphicFramePr>
          <p:nvPr/>
        </p:nvGraphicFramePr>
        <p:xfrm>
          <a:off x="508000" y="889000"/>
          <a:ext cx="11125200" cy="6507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40937">
                  <a:extLst>
                    <a:ext uri="{9D8B030D-6E8A-4147-A177-3AD203B41FA5}">
                      <a16:colId xmlns:a16="http://schemas.microsoft.com/office/drawing/2014/main" val="1053616342"/>
                    </a:ext>
                  </a:extLst>
                </a:gridCol>
                <a:gridCol w="4650589">
                  <a:extLst>
                    <a:ext uri="{9D8B030D-6E8A-4147-A177-3AD203B41FA5}">
                      <a16:colId xmlns:a16="http://schemas.microsoft.com/office/drawing/2014/main" val="2198470548"/>
                    </a:ext>
                  </a:extLst>
                </a:gridCol>
                <a:gridCol w="5533674">
                  <a:extLst>
                    <a:ext uri="{9D8B030D-6E8A-4147-A177-3AD203B41FA5}">
                      <a16:colId xmlns:a16="http://schemas.microsoft.com/office/drawing/2014/main" val="3675303155"/>
                    </a:ext>
                  </a:extLst>
                </a:gridCol>
              </a:tblGrid>
              <a:tr h="85416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300000"/>
                        </a:lnSpc>
                      </a:pPr>
                      <a:r>
                        <a:rPr lang="en-US" sz="2100" b="1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300000"/>
                        </a:lnSpc>
                      </a:pPr>
                      <a:r>
                        <a:rPr lang="en-US" sz="2100" b="1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      Word</a:t>
                      </a: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r>
                        <a:rPr lang="en-US" sz="21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Meaning</a:t>
                      </a:r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547737732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328048239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782099013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238770014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694323816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871182833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1128449987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4100802701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534096876"/>
                  </a:ext>
                </a:extLst>
              </a:tr>
              <a:tr h="51265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793889696"/>
                  </a:ext>
                </a:extLst>
              </a:tr>
            </a:tbl>
          </a:graphicData>
        </a:graphic>
      </p:graphicFrame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B30CFBB-3301-4D03-BB17-F6F7428C2505}"/>
              </a:ext>
            </a:extLst>
          </p:cNvPr>
          <p:cNvSpPr txBox="1"/>
          <p:nvPr/>
        </p:nvSpPr>
        <p:spPr>
          <a:xfrm>
            <a:off x="1879600" y="1803400"/>
            <a:ext cx="24384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1F4E7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recipe (n)</a:t>
            </a:r>
            <a:endParaRPr lang="en-US" sz="2133" dirty="0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243F4AD7-5AAB-499B-AD18-AE30C51EFB44}"/>
              </a:ext>
            </a:extLst>
          </p:cNvPr>
          <p:cNvSpPr txBox="1"/>
          <p:nvPr/>
        </p:nvSpPr>
        <p:spPr>
          <a:xfrm>
            <a:off x="1879600" y="2324100"/>
            <a:ext cx="25400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1F4E79"/>
                </a:solidFill>
                <a:latin typeface="Times New Roman" panose="02020603050405020304" pitchFamily="18" charset="0"/>
              </a:rPr>
              <a:t>prepare (v)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E407A8AC-B3A5-4F3C-9929-A8A904DB5820}"/>
              </a:ext>
            </a:extLst>
          </p:cNvPr>
          <p:cNvSpPr txBox="1"/>
          <p:nvPr/>
        </p:nvSpPr>
        <p:spPr>
          <a:xfrm>
            <a:off x="1778000" y="2819400"/>
            <a:ext cx="20320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1F4E79"/>
                </a:solidFill>
                <a:latin typeface="Times New Roman" panose="02020603050405020304" pitchFamily="18" charset="0"/>
              </a:rPr>
              <a:t>relax (v)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A8242D1A-D798-4BA4-AF96-2744C6F0EE3A}"/>
              </a:ext>
            </a:extLst>
          </p:cNvPr>
          <p:cNvSpPr txBox="1"/>
          <p:nvPr/>
        </p:nvSpPr>
        <p:spPr>
          <a:xfrm>
            <a:off x="1727200" y="3327400"/>
            <a:ext cx="20320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1F4E79"/>
                </a:solidFill>
                <a:latin typeface="Times New Roman" panose="02020603050405020304" pitchFamily="18" charset="0"/>
              </a:rPr>
              <a:t>wool (n)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AACB5336-D6CD-4F9C-805C-90079BD69497}"/>
              </a:ext>
            </a:extLst>
          </p:cNvPr>
          <p:cNvSpPr txBox="1"/>
          <p:nvPr/>
        </p:nvSpPr>
        <p:spPr>
          <a:xfrm>
            <a:off x="711199" y="1905000"/>
            <a:ext cx="5937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47925530-15BF-4F81-81F7-2A22A081C294}"/>
              </a:ext>
            </a:extLst>
          </p:cNvPr>
          <p:cNvSpPr txBox="1"/>
          <p:nvPr/>
        </p:nvSpPr>
        <p:spPr>
          <a:xfrm>
            <a:off x="711199" y="2362200"/>
            <a:ext cx="5746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3D36AF20-33B5-49AE-A552-7D4B2CE5E638}"/>
              </a:ext>
            </a:extLst>
          </p:cNvPr>
          <p:cNvSpPr txBox="1"/>
          <p:nvPr/>
        </p:nvSpPr>
        <p:spPr>
          <a:xfrm>
            <a:off x="711200" y="2819400"/>
            <a:ext cx="55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44FA0740-413C-4172-8A55-9FC38C4731F3}"/>
              </a:ext>
            </a:extLst>
          </p:cNvPr>
          <p:cNvSpPr txBox="1"/>
          <p:nvPr/>
        </p:nvSpPr>
        <p:spPr>
          <a:xfrm>
            <a:off x="711200" y="3327400"/>
            <a:ext cx="50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E019B64F-9F1C-41EF-9367-31C5AAD9CD71}"/>
              </a:ext>
            </a:extLst>
          </p:cNvPr>
          <p:cNvSpPr txBox="1"/>
          <p:nvPr/>
        </p:nvSpPr>
        <p:spPr>
          <a:xfrm>
            <a:off x="6146800" y="1854200"/>
            <a:ext cx="34036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Công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thức</a:t>
            </a:r>
            <a:endParaRPr lang="en-US" sz="2133" dirty="0">
              <a:solidFill>
                <a:srgbClr val="7030A0"/>
              </a:solidFill>
            </a:endParaRP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C6A5B085-1E08-4249-A03E-95A2EAAFA999}"/>
              </a:ext>
            </a:extLst>
          </p:cNvPr>
          <p:cNvSpPr txBox="1"/>
          <p:nvPr/>
        </p:nvSpPr>
        <p:spPr>
          <a:xfrm>
            <a:off x="6197600" y="2311400"/>
            <a:ext cx="34036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Chuẩn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bị</a:t>
            </a:r>
            <a:endParaRPr lang="en-US" sz="2133" dirty="0">
              <a:solidFill>
                <a:srgbClr val="7030A0"/>
              </a:solidFill>
            </a:endParaRPr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879526AA-1394-417F-8B15-302BE526BA8A}"/>
              </a:ext>
            </a:extLst>
          </p:cNvPr>
          <p:cNvSpPr txBox="1"/>
          <p:nvPr/>
        </p:nvSpPr>
        <p:spPr>
          <a:xfrm>
            <a:off x="6197600" y="2819400"/>
            <a:ext cx="34036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Thư</a:t>
            </a:r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giãn</a:t>
            </a:r>
            <a:endParaRPr lang="en-US" sz="2133" dirty="0">
              <a:solidFill>
                <a:srgbClr val="7030A0"/>
              </a:solidFill>
            </a:endParaRP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20385A86-6F4D-4810-AC12-6F07F6DACDA5}"/>
              </a:ext>
            </a:extLst>
          </p:cNvPr>
          <p:cNvSpPr txBox="1"/>
          <p:nvPr/>
        </p:nvSpPr>
        <p:spPr>
          <a:xfrm>
            <a:off x="6197600" y="3378200"/>
            <a:ext cx="34036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7030A0"/>
                </a:solidFill>
                <a:latin typeface="Times New Roman" panose="02020603050405020304" pitchFamily="18" charset="0"/>
              </a:rPr>
              <a:t>Len</a:t>
            </a:r>
            <a:endParaRPr lang="en-US" sz="2133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721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2" grpId="0"/>
      <p:bldP spid="29" grpId="0"/>
      <p:bldP spid="30" grpId="0"/>
      <p:bldP spid="31" grpId="0"/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hlinkClick r:id="rId2"/>
            <a:extLst>
              <a:ext uri="{FF2B5EF4-FFF2-40B4-BE49-F238E27FC236}">
                <a16:creationId xmlns:a16="http://schemas.microsoft.com/office/drawing/2014/main" id="{7EB1E3A6-1893-480F-8F12-0EA1EF86F1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0925" y="1681163"/>
            <a:ext cx="7359786" cy="3509962"/>
          </a:xfrm>
          <a:prstGeom prst="rect">
            <a:avLst/>
          </a:prstGeom>
        </p:spPr>
      </p:pic>
      <p:sp>
        <p:nvSpPr>
          <p:cNvPr id="4" name="Freeform 2">
            <a:extLst>
              <a:ext uri="{FF2B5EF4-FFF2-40B4-BE49-F238E27FC236}">
                <a16:creationId xmlns:a16="http://schemas.microsoft.com/office/drawing/2014/main" id="{3DEE975A-4D5C-4860-BDFF-D56BDAD6E96A}"/>
              </a:ext>
            </a:extLst>
          </p:cNvPr>
          <p:cNvSpPr/>
          <p:nvPr/>
        </p:nvSpPr>
        <p:spPr>
          <a:xfrm rot="4238378">
            <a:off x="2270841" y="2754404"/>
            <a:ext cx="889537" cy="1172942"/>
          </a:xfrm>
          <a:custGeom>
            <a:avLst/>
            <a:gdLst/>
            <a:ahLst/>
            <a:cxnLst/>
            <a:rect l="l" t="t" r="r" b="b"/>
            <a:pathLst>
              <a:path w="3404997" h="4114800">
                <a:moveTo>
                  <a:pt x="0" y="0"/>
                </a:moveTo>
                <a:lnTo>
                  <a:pt x="3404997" y="0"/>
                </a:lnTo>
                <a:lnTo>
                  <a:pt x="34049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09A15B5A-693D-4D55-AD1A-9A43C82EA837}"/>
              </a:ext>
            </a:extLst>
          </p:cNvPr>
          <p:cNvSpPr txBox="1"/>
          <p:nvPr/>
        </p:nvSpPr>
        <p:spPr>
          <a:xfrm>
            <a:off x="5334000" y="729734"/>
            <a:ext cx="44577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ONLINE GAME </a:t>
            </a:r>
            <a:endParaRPr lang="en-US" sz="4000" dirty="0">
              <a:latin typeface=".VnBlack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17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108022"/>
            <a:ext cx="12070080" cy="6749978"/>
            <a:chOff x="91440" y="53158"/>
            <a:chExt cx="12070080" cy="6749978"/>
          </a:xfrm>
        </p:grpSpPr>
        <p:sp>
          <p:nvSpPr>
            <p:cNvPr id="16" name="Google Shape;906;p36"/>
            <p:cNvSpPr/>
            <p:nvPr/>
          </p:nvSpPr>
          <p:spPr>
            <a:xfrm>
              <a:off x="5486400" y="10972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906;p36"/>
            <p:cNvSpPr/>
            <p:nvPr/>
          </p:nvSpPr>
          <p:spPr>
            <a:xfrm>
              <a:off x="143020" y="10836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907;p36"/>
            <p:cNvSpPr/>
            <p:nvPr/>
          </p:nvSpPr>
          <p:spPr>
            <a:xfrm>
              <a:off x="5460610" y="53158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/>
              <a:endParaRPr lang="en-US" sz="36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19" name="Google Shape;907;p36"/>
            <p:cNvSpPr/>
            <p:nvPr/>
          </p:nvSpPr>
          <p:spPr>
            <a:xfrm>
              <a:off x="91440" y="91439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/>
              <a:endParaRPr lang="en-US" sz="36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21" name="Google Shape;910;p36"/>
            <p:cNvSpPr/>
            <p:nvPr/>
          </p:nvSpPr>
          <p:spPr>
            <a:xfrm>
              <a:off x="731520" y="5943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912;p36"/>
            <p:cNvSpPr/>
            <p:nvPr/>
          </p:nvSpPr>
          <p:spPr>
            <a:xfrm>
              <a:off x="731520" y="11430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914;p36"/>
            <p:cNvSpPr/>
            <p:nvPr/>
          </p:nvSpPr>
          <p:spPr>
            <a:xfrm>
              <a:off x="731520" y="16916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918;p36"/>
            <p:cNvSpPr/>
            <p:nvPr/>
          </p:nvSpPr>
          <p:spPr>
            <a:xfrm>
              <a:off x="731520" y="27889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921;p36"/>
            <p:cNvSpPr/>
            <p:nvPr/>
          </p:nvSpPr>
          <p:spPr>
            <a:xfrm>
              <a:off x="731520" y="33375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923;p36"/>
            <p:cNvSpPr/>
            <p:nvPr/>
          </p:nvSpPr>
          <p:spPr>
            <a:xfrm>
              <a:off x="731520" y="38862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925;p36"/>
            <p:cNvSpPr/>
            <p:nvPr/>
          </p:nvSpPr>
          <p:spPr>
            <a:xfrm>
              <a:off x="731520" y="44348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914;p36"/>
            <p:cNvSpPr/>
            <p:nvPr/>
          </p:nvSpPr>
          <p:spPr>
            <a:xfrm>
              <a:off x="731520" y="22402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914;p36"/>
            <p:cNvSpPr/>
            <p:nvPr/>
          </p:nvSpPr>
          <p:spPr>
            <a:xfrm>
              <a:off x="731520" y="49834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914;p36"/>
            <p:cNvSpPr/>
            <p:nvPr/>
          </p:nvSpPr>
          <p:spPr>
            <a:xfrm>
              <a:off x="731520" y="55321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914;p36"/>
            <p:cNvSpPr/>
            <p:nvPr/>
          </p:nvSpPr>
          <p:spPr>
            <a:xfrm>
              <a:off x="731520" y="60807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914;p36"/>
            <p:cNvSpPr/>
            <p:nvPr/>
          </p:nvSpPr>
          <p:spPr>
            <a:xfrm>
              <a:off x="731520" y="66294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910;p36"/>
            <p:cNvSpPr/>
            <p:nvPr/>
          </p:nvSpPr>
          <p:spPr>
            <a:xfrm rot="5400000">
              <a:off x="-1966284" y="3419855"/>
              <a:ext cx="6675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6" name="Rectangle 35"/>
          <p:cNvSpPr/>
          <p:nvPr/>
        </p:nvSpPr>
        <p:spPr>
          <a:xfrm>
            <a:off x="1379761" y="60996"/>
            <a:ext cx="10747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i="1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                </a:t>
            </a:r>
            <a:endParaRPr lang="en-US" sz="3600" b="1" i="1" dirty="0">
              <a:solidFill>
                <a:srgbClr val="C00000"/>
              </a:solidFill>
              <a:latin typeface="Constantia" panose="02030602050306030303" pitchFamily="18" charset="0"/>
              <a:sym typeface="Wingdings" panose="05000000000000000000" pitchFamily="2" charset="2"/>
            </a:endParaRPr>
          </a:p>
        </p:txBody>
      </p:sp>
      <p:pic>
        <p:nvPicPr>
          <p:cNvPr id="24" name="Picture 23" descr="Logo, company name&#10;&#10;Description automatically generated">
            <a:extLst>
              <a:ext uri="{FF2B5EF4-FFF2-40B4-BE49-F238E27FC236}">
                <a16:creationId xmlns:a16="http://schemas.microsoft.com/office/drawing/2014/main" id="{AE214C33-EC63-4505-AA38-A26E78AB40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4E48E3DE-75C1-4071-8293-2598CFE17C06}"/>
              </a:ext>
            </a:extLst>
          </p:cNvPr>
          <p:cNvSpPr txBox="1"/>
          <p:nvPr/>
        </p:nvSpPr>
        <p:spPr>
          <a:xfrm>
            <a:off x="-2774021" y="2204024"/>
            <a:ext cx="2645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Contastia"/>
              </a:rPr>
              <a:t>   Ms Phương </a:t>
            </a:r>
          </a:p>
          <a:p>
            <a:r>
              <a:rPr lang="en-US" sz="2400" b="1">
                <a:latin typeface="Contastia"/>
              </a:rPr>
              <a:t>Zalo: 0966765064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A229614-439B-4B5F-8F56-31AA19CACC33}"/>
              </a:ext>
            </a:extLst>
          </p:cNvPr>
          <p:cNvSpPr txBox="1"/>
          <p:nvPr/>
        </p:nvSpPr>
        <p:spPr>
          <a:xfrm>
            <a:off x="965200" y="2463801"/>
            <a:ext cx="106172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     </a:t>
            </a:r>
            <a:r>
              <a:rPr lang="en-US" sz="9200" b="1" dirty="0">
                <a:solidFill>
                  <a:schemeClr val="accent2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GRAMMAR REVIEW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90513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82239EC8-24DC-4810-AD9E-2C37FC14EF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9402" b="86542"/>
          <a:stretch/>
        </p:blipFill>
        <p:spPr>
          <a:xfrm>
            <a:off x="1457325" y="952499"/>
            <a:ext cx="8867776" cy="619126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E159535D-A760-4C84-9E77-706593482C60}"/>
              </a:ext>
            </a:extLst>
          </p:cNvPr>
          <p:cNvSpPr txBox="1"/>
          <p:nvPr/>
        </p:nvSpPr>
        <p:spPr>
          <a:xfrm>
            <a:off x="1543050" y="1676399"/>
            <a:ext cx="868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</a:rPr>
              <a:t>Động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</a:rPr>
              <a:t>từ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 (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</a:rPr>
              <a:t>Diễn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</a:rPr>
              <a:t>tả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</a:rPr>
              <a:t>Thích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/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</a:rPr>
              <a:t>Ghét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 +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</a:rPr>
              <a:t>Danh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</a:rPr>
              <a:t>Động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</a:rPr>
              <a:t>Từ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 ( 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</a:rPr>
              <a:t>V-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</a:rPr>
              <a:t>ing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</a:rPr>
              <a:t>)</a:t>
            </a:r>
          </a:p>
        </p:txBody>
      </p:sp>
      <p:pic>
        <p:nvPicPr>
          <p:cNvPr id="1026" name="Picture 2" descr="Free Picture Of A Smile Face, Download Free Picture Of A Smile Face png  images, Free ClipArts on Clipart Library">
            <a:extLst>
              <a:ext uri="{FF2B5EF4-FFF2-40B4-BE49-F238E27FC236}">
                <a16:creationId xmlns:a16="http://schemas.microsoft.com/office/drawing/2014/main" id="{404E279A-4BED-47F0-9C96-BB7459027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1" y="1695451"/>
            <a:ext cx="523874" cy="523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miley sad clipart - Clip Art Library">
            <a:extLst>
              <a:ext uri="{FF2B5EF4-FFF2-40B4-BE49-F238E27FC236}">
                <a16:creationId xmlns:a16="http://schemas.microsoft.com/office/drawing/2014/main" id="{047F277F-F4BA-46E2-9875-BBEBAB864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2651" y="1771651"/>
            <a:ext cx="561974" cy="561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Bảng 8">
            <a:extLst>
              <a:ext uri="{FF2B5EF4-FFF2-40B4-BE49-F238E27FC236}">
                <a16:creationId xmlns:a16="http://schemas.microsoft.com/office/drawing/2014/main" id="{79DD73B0-D864-46FF-8CF1-5A020FD1A66C}"/>
              </a:ext>
            </a:extLst>
          </p:cNvPr>
          <p:cNvGraphicFramePr>
            <a:graphicFrameLocks noGrp="1"/>
          </p:cNvGraphicFramePr>
          <p:nvPr/>
        </p:nvGraphicFramePr>
        <p:xfrm>
          <a:off x="1041398" y="2815165"/>
          <a:ext cx="9664702" cy="290935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32351">
                  <a:extLst>
                    <a:ext uri="{9D8B030D-6E8A-4147-A177-3AD203B41FA5}">
                      <a16:colId xmlns:a16="http://schemas.microsoft.com/office/drawing/2014/main" val="3510948102"/>
                    </a:ext>
                  </a:extLst>
                </a:gridCol>
                <a:gridCol w="4832351">
                  <a:extLst>
                    <a:ext uri="{9D8B030D-6E8A-4147-A177-3AD203B41FA5}">
                      <a16:colId xmlns:a16="http://schemas.microsoft.com/office/drawing/2014/main" val="1564187748"/>
                    </a:ext>
                  </a:extLst>
                </a:gridCol>
              </a:tblGrid>
              <a:tr h="639778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Like (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Thích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Dislike (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thích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7498517"/>
                  </a:ext>
                </a:extLst>
              </a:tr>
              <a:tr h="2269581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Like : </a:t>
                      </a:r>
                      <a:r>
                        <a:rPr lang="en-US" sz="2400" i="1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thích</a:t>
                      </a:r>
                      <a:endParaRPr lang="en-US" sz="2400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24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Enjoy </a:t>
                      </a:r>
                      <a:r>
                        <a:rPr lang="en-US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24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thích</a:t>
                      </a:r>
                      <a:endParaRPr lang="en-US" sz="24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24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Prefer : </a:t>
                      </a:r>
                      <a:r>
                        <a:rPr lang="en-US" sz="24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Thích</a:t>
                      </a:r>
                      <a:r>
                        <a:rPr lang="en-US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 </a:t>
                      </a:r>
                      <a:r>
                        <a:rPr lang="en-US" sz="24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thường</a:t>
                      </a:r>
                      <a:r>
                        <a:rPr lang="en-US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mang</a:t>
                      </a:r>
                      <a:r>
                        <a:rPr lang="en-US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tính</a:t>
                      </a:r>
                      <a:r>
                        <a:rPr lang="en-US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lựa</a:t>
                      </a:r>
                      <a:r>
                        <a:rPr lang="en-US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chọn</a:t>
                      </a:r>
                      <a:r>
                        <a:rPr lang="en-US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thích</a:t>
                      </a:r>
                      <a:r>
                        <a:rPr lang="en-US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gì</a:t>
                      </a:r>
                      <a:r>
                        <a:rPr lang="en-US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hơn</a:t>
                      </a:r>
                      <a:r>
                        <a:rPr lang="en-US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Hate : </a:t>
                      </a:r>
                      <a:r>
                        <a:rPr lang="en-US" sz="24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Ghét</a:t>
                      </a:r>
                      <a:endParaRPr lang="en-US" sz="24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24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Don’t like </a:t>
                      </a:r>
                      <a:r>
                        <a:rPr lang="en-US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24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thích</a:t>
                      </a:r>
                      <a:r>
                        <a:rPr lang="en-US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= dislike </a:t>
                      </a:r>
                    </a:p>
                    <a:p>
                      <a:endParaRPr lang="en-US" sz="24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0814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7592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9BA62E0-FE7C-4F43-8FC6-1742D8D4EF9C}"/>
              </a:ext>
            </a:extLst>
          </p:cNvPr>
          <p:cNvGraphicFramePr>
            <a:graphicFrameLocks noGrp="1"/>
          </p:cNvGraphicFramePr>
          <p:nvPr/>
        </p:nvGraphicFramePr>
        <p:xfrm>
          <a:off x="1163900" y="1367844"/>
          <a:ext cx="9670124" cy="49403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7531">
                  <a:extLst>
                    <a:ext uri="{9D8B030D-6E8A-4147-A177-3AD203B41FA5}">
                      <a16:colId xmlns:a16="http://schemas.microsoft.com/office/drawing/2014/main" val="2905006262"/>
                    </a:ext>
                  </a:extLst>
                </a:gridCol>
                <a:gridCol w="2417531">
                  <a:extLst>
                    <a:ext uri="{9D8B030D-6E8A-4147-A177-3AD203B41FA5}">
                      <a16:colId xmlns:a16="http://schemas.microsoft.com/office/drawing/2014/main" val="2558874162"/>
                    </a:ext>
                  </a:extLst>
                </a:gridCol>
                <a:gridCol w="2417531">
                  <a:extLst>
                    <a:ext uri="{9D8B030D-6E8A-4147-A177-3AD203B41FA5}">
                      <a16:colId xmlns:a16="http://schemas.microsoft.com/office/drawing/2014/main" val="2249550628"/>
                    </a:ext>
                  </a:extLst>
                </a:gridCol>
                <a:gridCol w="2417531">
                  <a:extLst>
                    <a:ext uri="{9D8B030D-6E8A-4147-A177-3AD203B41FA5}">
                      <a16:colId xmlns:a16="http://schemas.microsoft.com/office/drawing/2014/main" val="348464314"/>
                    </a:ext>
                  </a:extLst>
                </a:gridCol>
              </a:tblGrid>
              <a:tr h="698576"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5E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Qui tắc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5E7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Ví dụ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5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0630555"/>
                  </a:ext>
                </a:extLst>
              </a:tr>
              <a:tr h="559473">
                <a:tc vMerge="1"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5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r>
                        <a:rPr lang="en-US" sz="240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ing</a:t>
                      </a:r>
                      <a:endParaRPr lang="en-US" sz="280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3794207"/>
                  </a:ext>
                </a:extLst>
              </a:tr>
              <a:tr h="3682310"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5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5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5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5969683"/>
                  </a:ext>
                </a:extLst>
              </a:tr>
            </a:tbl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195103D-6931-4DF3-A5C2-C7DAA1869924}"/>
              </a:ext>
            </a:extLst>
          </p:cNvPr>
          <p:cNvSpPr/>
          <p:nvPr/>
        </p:nvSpPr>
        <p:spPr>
          <a:xfrm>
            <a:off x="2891134" y="428224"/>
            <a:ext cx="6409732" cy="729030"/>
          </a:xfrm>
          <a:prstGeom prst="roundRect">
            <a:avLst>
              <a:gd name="adj" fmla="val 49019"/>
            </a:avLst>
          </a:prstGeom>
          <a:solidFill>
            <a:srgbClr val="002060"/>
          </a:solidFill>
          <a:ln w="28575">
            <a:solidFill>
              <a:schemeClr val="bg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>
                <a:solidFill>
                  <a:srgbClr val="FFFF00"/>
                </a:solidFill>
                <a:latin typeface="Adobe Caslon Pro" panose="0205050205050A020403" pitchFamily="18" charset="0"/>
              </a:rPr>
              <a:t>Qui tắc thêm “ing” vào động từ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D533AB-40E7-4E8A-A1CA-59D1A3D2B285}"/>
              </a:ext>
            </a:extLst>
          </p:cNvPr>
          <p:cNvSpPr txBox="1"/>
          <p:nvPr/>
        </p:nvSpPr>
        <p:spPr>
          <a:xfrm>
            <a:off x="1221775" y="2833904"/>
            <a:ext cx="243582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kết thúc </a:t>
            </a:r>
            <a:r>
              <a:rPr lang="en-SG" sz="2800">
                <a:latin typeface="Arial" panose="020B0604020202020204" pitchFamily="34" charset="0"/>
                <a:cs typeface="Arial" panose="020B0604020202020204" pitchFamily="34" charset="0"/>
              </a:rPr>
              <a:t>là: </a:t>
            </a:r>
          </a:p>
          <a:p>
            <a:r>
              <a:rPr lang="en-SG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ng - </a:t>
            </a:r>
            <a:r>
              <a:rPr lang="en-SG" sz="28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 </a:t>
            </a:r>
            <a:r>
              <a:rPr lang="en-SG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e</a:t>
            </a:r>
            <a:endParaRPr lang="en-SG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75F5C6-3512-48BD-9872-457780049BEC}"/>
              </a:ext>
            </a:extLst>
          </p:cNvPr>
          <p:cNvSpPr txBox="1"/>
          <p:nvPr/>
        </p:nvSpPr>
        <p:spPr>
          <a:xfrm>
            <a:off x="3703900" y="2880204"/>
            <a:ext cx="215289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Bỏ e</a:t>
            </a:r>
            <a:endParaRPr lang="en-SG" sz="280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SG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 “</a:t>
            </a:r>
            <a:r>
              <a:rPr lang="en-SG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  <a:r>
              <a:rPr lang="en-SG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SG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5F37CA-30A2-4AD8-9860-8BD187DEA919}"/>
              </a:ext>
            </a:extLst>
          </p:cNvPr>
          <p:cNvSpPr txBox="1"/>
          <p:nvPr/>
        </p:nvSpPr>
        <p:spPr>
          <a:xfrm>
            <a:off x="6119149" y="2831879"/>
            <a:ext cx="215289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d-ID"/>
            </a:defPPr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SG"/>
              <a:t>c</a:t>
            </a:r>
            <a:r>
              <a:rPr lang="en-SG">
                <a:solidFill>
                  <a:srgbClr val="FF0000"/>
                </a:solidFill>
              </a:rPr>
              <a:t>o</a:t>
            </a:r>
            <a:r>
              <a:rPr lang="en-SG">
                <a:solidFill>
                  <a:srgbClr val="00B0F0"/>
                </a:solidFill>
              </a:rPr>
              <a:t>m</a:t>
            </a:r>
            <a:r>
              <a:rPr lang="en-SG">
                <a:solidFill>
                  <a:srgbClr val="FF0000"/>
                </a:solidFill>
              </a:rPr>
              <a:t>e</a:t>
            </a:r>
          </a:p>
          <a:p>
            <a:pPr algn="ctr"/>
            <a:r>
              <a:rPr lang="en-SG"/>
              <a:t>t</a:t>
            </a:r>
            <a:r>
              <a:rPr lang="en-SG">
                <a:solidFill>
                  <a:srgbClr val="FF0000"/>
                </a:solidFill>
              </a:rPr>
              <a:t>a</a:t>
            </a:r>
            <a:r>
              <a:rPr lang="en-SG">
                <a:solidFill>
                  <a:srgbClr val="00B0F0"/>
                </a:solidFill>
              </a:rPr>
              <a:t>k</a:t>
            </a:r>
            <a:r>
              <a:rPr lang="en-SG">
                <a:solidFill>
                  <a:srgbClr val="FF0000"/>
                </a:solidFill>
              </a:rPr>
              <a:t>e</a:t>
            </a:r>
          </a:p>
          <a:p>
            <a:pPr algn="ctr"/>
            <a:r>
              <a:rPr lang="en-SG"/>
              <a:t>m</a:t>
            </a:r>
            <a:r>
              <a:rPr lang="en-SG">
                <a:solidFill>
                  <a:srgbClr val="FF0000"/>
                </a:solidFill>
              </a:rPr>
              <a:t>a</a:t>
            </a:r>
            <a:r>
              <a:rPr lang="en-SG">
                <a:solidFill>
                  <a:srgbClr val="00B0F0"/>
                </a:solidFill>
              </a:rPr>
              <a:t>k</a:t>
            </a:r>
            <a:r>
              <a:rPr lang="en-SG">
                <a:solidFill>
                  <a:srgbClr val="FF0000"/>
                </a:solidFill>
              </a:rPr>
              <a:t>e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481466-0BF6-46A4-AFE3-D0E9AE2A9F67}"/>
              </a:ext>
            </a:extLst>
          </p:cNvPr>
          <p:cNvSpPr txBox="1"/>
          <p:nvPr/>
        </p:nvSpPr>
        <p:spPr>
          <a:xfrm>
            <a:off x="8534398" y="2880071"/>
            <a:ext cx="215289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d-ID"/>
            </a:defPPr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SG"/>
              <a:t>com</a:t>
            </a:r>
            <a:r>
              <a:rPr lang="en-SG">
                <a:solidFill>
                  <a:srgbClr val="00B050"/>
                </a:solidFill>
              </a:rPr>
              <a:t>ing</a:t>
            </a:r>
          </a:p>
          <a:p>
            <a:pPr algn="ctr"/>
            <a:r>
              <a:rPr lang="en-SG"/>
              <a:t>tak</a:t>
            </a:r>
            <a:r>
              <a:rPr lang="en-SG">
                <a:solidFill>
                  <a:srgbClr val="00B050"/>
                </a:solidFill>
              </a:rPr>
              <a:t>ing</a:t>
            </a:r>
          </a:p>
          <a:p>
            <a:pPr algn="ctr"/>
            <a:r>
              <a:rPr lang="en-SG"/>
              <a:t>mak</a:t>
            </a:r>
            <a:r>
              <a:rPr lang="en-SG">
                <a:solidFill>
                  <a:srgbClr val="00B050"/>
                </a:solidFill>
              </a:rPr>
              <a:t>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5936C3-2EC6-43F2-91A3-52B18E94834B}"/>
              </a:ext>
            </a:extLst>
          </p:cNvPr>
          <p:cNvSpPr txBox="1"/>
          <p:nvPr/>
        </p:nvSpPr>
        <p:spPr>
          <a:xfrm>
            <a:off x="1163900" y="4594203"/>
            <a:ext cx="2435828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kết thúc </a:t>
            </a:r>
            <a:r>
              <a:rPr lang="en-SG" sz="2800">
                <a:latin typeface="Arial" panose="020B0604020202020204" pitchFamily="34" charset="0"/>
                <a:cs typeface="Arial" panose="020B0604020202020204" pitchFamily="34" charset="0"/>
              </a:rPr>
              <a:t>là:</a:t>
            </a:r>
          </a:p>
          <a:p>
            <a:r>
              <a:rPr lang="en-SG" sz="28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p - </a:t>
            </a:r>
            <a:r>
              <a:rPr lang="en-SG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 – </a:t>
            </a:r>
            <a:r>
              <a:rPr lang="en-SG" sz="28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  <a:p>
            <a:r>
              <a:rPr lang="en-SG" sz="2400">
                <a:latin typeface="Arial" panose="020B0604020202020204" pitchFamily="34" charset="0"/>
                <a:cs typeface="Arial" panose="020B0604020202020204" pitchFamily="34" charset="0"/>
              </a:rPr>
              <a:t>Và có trọng âm vào âm tiết này </a:t>
            </a:r>
            <a:endParaRPr lang="en-SG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5F4316-FCA3-4208-AD1F-57B69A21E90F}"/>
              </a:ext>
            </a:extLst>
          </p:cNvPr>
          <p:cNvSpPr txBox="1"/>
          <p:nvPr/>
        </p:nvSpPr>
        <p:spPr>
          <a:xfrm>
            <a:off x="3703900" y="4594203"/>
            <a:ext cx="215289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 2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phụ âm cuối và thêm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SG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E586C2-5DB0-45CD-80B5-CEF1D18F7A58}"/>
              </a:ext>
            </a:extLst>
          </p:cNvPr>
          <p:cNvSpPr txBox="1"/>
          <p:nvPr/>
        </p:nvSpPr>
        <p:spPr>
          <a:xfrm>
            <a:off x="6096000" y="4594203"/>
            <a:ext cx="215289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d-ID"/>
            </a:defPPr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SG">
                <a:solidFill>
                  <a:srgbClr val="00B0F0"/>
                </a:solidFill>
              </a:rPr>
              <a:t>r</a:t>
            </a:r>
            <a:r>
              <a:rPr lang="en-SG">
                <a:solidFill>
                  <a:srgbClr val="FF2F2F"/>
                </a:solidFill>
              </a:rPr>
              <a:t>u</a:t>
            </a:r>
            <a:r>
              <a:rPr lang="en-SG">
                <a:solidFill>
                  <a:srgbClr val="00B0F0"/>
                </a:solidFill>
              </a:rPr>
              <a:t>n</a:t>
            </a:r>
          </a:p>
          <a:p>
            <a:pPr algn="ctr"/>
            <a:r>
              <a:rPr lang="en-SG">
                <a:solidFill>
                  <a:srgbClr val="00B0F0"/>
                </a:solidFill>
              </a:rPr>
              <a:t>s</a:t>
            </a:r>
            <a:r>
              <a:rPr lang="en-SG">
                <a:solidFill>
                  <a:srgbClr val="FF2F2F"/>
                </a:solidFill>
              </a:rPr>
              <a:t>i</a:t>
            </a:r>
            <a:r>
              <a:rPr lang="en-SG">
                <a:solidFill>
                  <a:srgbClr val="00B0F0"/>
                </a:solidFill>
              </a:rPr>
              <a:t>t</a:t>
            </a:r>
          </a:p>
          <a:p>
            <a:pPr algn="ctr"/>
            <a:r>
              <a:rPr lang="en-SG">
                <a:ea typeface="Adobe Myungjo Std M" panose="02020600000000000000" pitchFamily="18" charset="-128"/>
              </a:rPr>
              <a:t>per</a:t>
            </a:r>
            <a:r>
              <a:rPr lang="en-SG">
                <a:solidFill>
                  <a:srgbClr val="00B0F0"/>
                </a:solidFill>
                <a:ea typeface="Adobe Myungjo Std M" panose="02020600000000000000" pitchFamily="18" charset="-128"/>
              </a:rPr>
              <a:t>m</a:t>
            </a:r>
            <a:r>
              <a:rPr lang="en-SG">
                <a:solidFill>
                  <a:srgbClr val="FF2F2F"/>
                </a:solidFill>
                <a:ea typeface="Adobe Myungjo Std M" panose="02020600000000000000" pitchFamily="18" charset="-128"/>
              </a:rPr>
              <a:t>i</a:t>
            </a:r>
            <a:r>
              <a:rPr lang="en-SG">
                <a:solidFill>
                  <a:srgbClr val="00B0F0"/>
                </a:solidFill>
                <a:ea typeface="Adobe Myungjo Std M" panose="02020600000000000000" pitchFamily="18" charset="-128"/>
              </a:rPr>
              <a:t>t</a:t>
            </a:r>
            <a:r>
              <a:rPr lang="en-SG"/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C810FE-2B36-458C-8A5A-A559D911C745}"/>
              </a:ext>
            </a:extLst>
          </p:cNvPr>
          <p:cNvSpPr txBox="1"/>
          <p:nvPr/>
        </p:nvSpPr>
        <p:spPr>
          <a:xfrm>
            <a:off x="8511249" y="4594203"/>
            <a:ext cx="215289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d-ID"/>
            </a:defPPr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SG">
                <a:solidFill>
                  <a:srgbClr val="00B0F0"/>
                </a:solidFill>
              </a:rPr>
              <a:t>r</a:t>
            </a:r>
            <a:r>
              <a:rPr lang="en-SG">
                <a:solidFill>
                  <a:srgbClr val="FF2F2F"/>
                </a:solidFill>
              </a:rPr>
              <a:t>u</a:t>
            </a:r>
            <a:r>
              <a:rPr lang="en-SG">
                <a:solidFill>
                  <a:srgbClr val="00B0F0"/>
                </a:solidFill>
              </a:rPr>
              <a:t>n</a:t>
            </a:r>
            <a:r>
              <a:rPr lang="en-SG">
                <a:solidFill>
                  <a:srgbClr val="00B050"/>
                </a:solidFill>
              </a:rPr>
              <a:t>ning</a:t>
            </a:r>
          </a:p>
          <a:p>
            <a:pPr algn="ctr"/>
            <a:r>
              <a:rPr lang="en-SG">
                <a:solidFill>
                  <a:srgbClr val="00B0F0"/>
                </a:solidFill>
              </a:rPr>
              <a:t>s</a:t>
            </a:r>
            <a:r>
              <a:rPr lang="en-SG">
                <a:solidFill>
                  <a:srgbClr val="FF2F2F"/>
                </a:solidFill>
              </a:rPr>
              <a:t>i</a:t>
            </a:r>
            <a:r>
              <a:rPr lang="en-SG">
                <a:solidFill>
                  <a:srgbClr val="00B0F0"/>
                </a:solidFill>
              </a:rPr>
              <a:t>t</a:t>
            </a:r>
            <a:r>
              <a:rPr lang="en-SG">
                <a:solidFill>
                  <a:srgbClr val="00B050"/>
                </a:solidFill>
              </a:rPr>
              <a:t>ting</a:t>
            </a:r>
          </a:p>
          <a:p>
            <a:pPr algn="ctr"/>
            <a:r>
              <a:rPr lang="en-SG">
                <a:ea typeface="Adobe Myungjo Std M" panose="02020600000000000000" pitchFamily="18" charset="-128"/>
              </a:rPr>
              <a:t>per</a:t>
            </a:r>
            <a:r>
              <a:rPr lang="en-SG">
                <a:solidFill>
                  <a:srgbClr val="00B0F0"/>
                </a:solidFill>
                <a:ea typeface="Adobe Myungjo Std M" panose="02020600000000000000" pitchFamily="18" charset="-128"/>
              </a:rPr>
              <a:t>m</a:t>
            </a:r>
            <a:r>
              <a:rPr lang="en-SG">
                <a:solidFill>
                  <a:srgbClr val="FF2F2F"/>
                </a:solidFill>
                <a:ea typeface="Adobe Myungjo Std M" panose="02020600000000000000" pitchFamily="18" charset="-128"/>
              </a:rPr>
              <a:t>i</a:t>
            </a:r>
            <a:r>
              <a:rPr lang="en-SG">
                <a:solidFill>
                  <a:srgbClr val="00B0F0"/>
                </a:solidFill>
                <a:ea typeface="Adobe Myungjo Std M" panose="02020600000000000000" pitchFamily="18" charset="-128"/>
              </a:rPr>
              <a:t>t</a:t>
            </a:r>
            <a:r>
              <a:rPr lang="en-SG">
                <a:solidFill>
                  <a:srgbClr val="00B050"/>
                </a:solidFill>
                <a:ea typeface="Adobe Myungjo Std M" panose="02020600000000000000" pitchFamily="18" charset="-128"/>
              </a:rPr>
              <a:t>ting</a:t>
            </a:r>
            <a:r>
              <a:rPr lang="en-SG"/>
              <a:t>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1626C69-E21E-4BFA-B4C8-79717D288B77}"/>
              </a:ext>
            </a:extLst>
          </p:cNvPr>
          <p:cNvCxnSpPr/>
          <p:nvPr/>
        </p:nvCxnSpPr>
        <p:spPr>
          <a:xfrm>
            <a:off x="1163900" y="4403966"/>
            <a:ext cx="967000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un 5">
            <a:extLst>
              <a:ext uri="{FF2B5EF4-FFF2-40B4-BE49-F238E27FC236}">
                <a16:creationId xmlns:a16="http://schemas.microsoft.com/office/drawing/2014/main" id="{08344FB5-246C-43B8-832E-46A8A69C65CA}"/>
              </a:ext>
            </a:extLst>
          </p:cNvPr>
          <p:cNvSpPr/>
          <p:nvPr/>
        </p:nvSpPr>
        <p:spPr>
          <a:xfrm>
            <a:off x="475569" y="3025306"/>
            <a:ext cx="663901" cy="663901"/>
          </a:xfrm>
          <a:prstGeom prst="sun">
            <a:avLst>
              <a:gd name="adj" fmla="val 17405"/>
            </a:avLst>
          </a:prstGeom>
          <a:solidFill>
            <a:srgbClr val="FFFF00"/>
          </a:solidFill>
          <a:ln>
            <a:solidFill>
              <a:schemeClr val="accent4">
                <a:lumMod val="20000"/>
                <a:lumOff val="8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Sun 16">
            <a:extLst>
              <a:ext uri="{FF2B5EF4-FFF2-40B4-BE49-F238E27FC236}">
                <a16:creationId xmlns:a16="http://schemas.microsoft.com/office/drawing/2014/main" id="{E391D587-4913-4365-B065-E547CC8A8591}"/>
              </a:ext>
            </a:extLst>
          </p:cNvPr>
          <p:cNvSpPr/>
          <p:nvPr/>
        </p:nvSpPr>
        <p:spPr>
          <a:xfrm>
            <a:off x="498717" y="4826255"/>
            <a:ext cx="663901" cy="663901"/>
          </a:xfrm>
          <a:prstGeom prst="sun">
            <a:avLst>
              <a:gd name="adj" fmla="val 17405"/>
            </a:avLst>
          </a:prstGeom>
          <a:solidFill>
            <a:srgbClr val="FFFF00"/>
          </a:solidFill>
          <a:ln>
            <a:solidFill>
              <a:schemeClr val="accent4">
                <a:lumMod val="20000"/>
                <a:lumOff val="8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793012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10" grpId="0"/>
      <p:bldP spid="13" grpId="0"/>
      <p:bldP spid="14" grpId="0"/>
      <p:bldP spid="6" grpId="0" animBg="1"/>
      <p:bldP spid="17" grpId="0" animBg="1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1156</Words>
  <Application>Microsoft Office PowerPoint</Application>
  <PresentationFormat>Widescreen</PresentationFormat>
  <Paragraphs>232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6" baseType="lpstr">
      <vt:lpstr>.VnArial</vt:lpstr>
      <vt:lpstr>.VnBlack</vt:lpstr>
      <vt:lpstr>Adobe Caslon Pro</vt:lpstr>
      <vt:lpstr>Adobe Gothic Std B</vt:lpstr>
      <vt:lpstr>Adobe Myungjo Std M</vt:lpstr>
      <vt:lpstr>Algerian</vt:lpstr>
      <vt:lpstr>Arial</vt:lpstr>
      <vt:lpstr>Calibri</vt:lpstr>
      <vt:lpstr>Calibri Light</vt:lpstr>
      <vt:lpstr>Constantia</vt:lpstr>
      <vt:lpstr>Contastia</vt:lpstr>
      <vt:lpstr>HL Brush 1BK</vt:lpstr>
      <vt:lpstr>Roboto</vt:lpstr>
      <vt:lpstr>Times New Roman</vt:lpstr>
      <vt:lpstr>Wingdings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user822</dc:creator>
  <cp:lastModifiedBy>Admin</cp:lastModifiedBy>
  <cp:revision>16</cp:revision>
  <dcterms:created xsi:type="dcterms:W3CDTF">2023-06-03T09:47:28Z</dcterms:created>
  <dcterms:modified xsi:type="dcterms:W3CDTF">2024-10-04T01:52:24Z</dcterms:modified>
</cp:coreProperties>
</file>