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9" r:id="rId3"/>
    <p:sldId id="267" r:id="rId4"/>
    <p:sldId id="269" r:id="rId5"/>
    <p:sldId id="1025" r:id="rId6"/>
    <p:sldId id="1024" r:id="rId7"/>
    <p:sldId id="374" r:id="rId8"/>
    <p:sldId id="962" r:id="rId9"/>
    <p:sldId id="984" r:id="rId10"/>
    <p:sldId id="1026" r:id="rId11"/>
    <p:sldId id="985" r:id="rId12"/>
    <p:sldId id="662" r:id="rId13"/>
    <p:sldId id="1029" r:id="rId14"/>
    <p:sldId id="987" r:id="rId15"/>
    <p:sldId id="988" r:id="rId16"/>
    <p:sldId id="853" r:id="rId17"/>
    <p:sldId id="1027" r:id="rId18"/>
    <p:sldId id="1028" r:id="rId19"/>
    <p:sldId id="989" r:id="rId20"/>
    <p:sldId id="1035" r:id="rId21"/>
    <p:sldId id="983" r:id="rId22"/>
    <p:sldId id="990" r:id="rId23"/>
    <p:sldId id="992" r:id="rId24"/>
    <p:sldId id="993" r:id="rId25"/>
    <p:sldId id="994" r:id="rId26"/>
    <p:sldId id="995" r:id="rId27"/>
    <p:sldId id="996" r:id="rId28"/>
    <p:sldId id="997" r:id="rId29"/>
    <p:sldId id="1030" r:id="rId30"/>
    <p:sldId id="1031" r:id="rId31"/>
    <p:sldId id="1032" r:id="rId32"/>
    <p:sldId id="1034" r:id="rId33"/>
    <p:sldId id="1033" r:id="rId34"/>
    <p:sldId id="375" r:id="rId35"/>
    <p:sldId id="973" r:id="rId36"/>
    <p:sldId id="998" r:id="rId37"/>
    <p:sldId id="999" r:id="rId38"/>
    <p:sldId id="1000" r:id="rId39"/>
    <p:sldId id="1001" r:id="rId40"/>
    <p:sldId id="1003" r:id="rId41"/>
    <p:sldId id="1004" r:id="rId42"/>
    <p:sldId id="1006" r:id="rId43"/>
    <p:sldId id="1005" r:id="rId44"/>
    <p:sldId id="1007" r:id="rId45"/>
    <p:sldId id="1008" r:id="rId46"/>
    <p:sldId id="933" r:id="rId47"/>
    <p:sldId id="946" r:id="rId48"/>
    <p:sldId id="1021" r:id="rId49"/>
    <p:sldId id="1022" r:id="rId50"/>
    <p:sldId id="1023" r:id="rId51"/>
    <p:sldId id="294" r:id="rId52"/>
    <p:sldId id="1019" r:id="rId53"/>
    <p:sldId id="978" r:id="rId54"/>
    <p:sldId id="296" r:id="rId55"/>
    <p:sldId id="298" r:id="rId56"/>
    <p:sldId id="299" r:id="rId57"/>
    <p:sldId id="30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009051"/>
    <a:srgbClr val="FF99CC"/>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7A3A9-65A3-4EF6-D42E-577929C3CCE5}" v="8" dt="2024-06-03T17:05:15.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26" autoAdjust="0"/>
    <p:restoredTop sz="94660"/>
  </p:normalViewPr>
  <p:slideViewPr>
    <p:cSldViewPr snapToGrid="0">
      <p:cViewPr varScale="1">
        <p:scale>
          <a:sx n="82" d="100"/>
          <a:sy n="82" d="100"/>
        </p:scale>
        <p:origin x="6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D3B89477-09E2-4B0B-B1B1-2DBB4AFB75B2}"/>
    <pc:docChg chg="modSld">
      <pc:chgData name="Phan Van Rieu (Hugo)" userId="032e726b-b6b7-45df-b0ca-e82fb010a48a" providerId="ADAL" clId="{D3B89477-09E2-4B0B-B1B1-2DBB4AFB75B2}" dt="2024-03-03T10:14:17.237" v="12" actId="1076"/>
      <pc:docMkLst>
        <pc:docMk/>
      </pc:docMkLst>
      <pc:sldChg chg="modSp mod">
        <pc:chgData name="Phan Van Rieu (Hugo)" userId="032e726b-b6b7-45df-b0ca-e82fb010a48a" providerId="ADAL" clId="{D3B89477-09E2-4B0B-B1B1-2DBB4AFB75B2}" dt="2024-03-03T10:10:40.637" v="1" actId="1076"/>
        <pc:sldMkLst>
          <pc:docMk/>
          <pc:sldMk cId="1772680085" sldId="256"/>
        </pc:sldMkLst>
        <pc:spChg chg="mod">
          <ac:chgData name="Phan Van Rieu (Hugo)" userId="032e726b-b6b7-45df-b0ca-e82fb010a48a" providerId="ADAL" clId="{D3B89477-09E2-4B0B-B1B1-2DBB4AFB75B2}" dt="2024-03-03T10:10:40.637" v="1" actId="1076"/>
          <ac:spMkLst>
            <pc:docMk/>
            <pc:sldMk cId="1772680085" sldId="256"/>
            <ac:spMk id="3" creationId="{00000000-0000-0000-0000-000000000000}"/>
          </ac:spMkLst>
        </pc:spChg>
        <pc:picChg chg="mod">
          <ac:chgData name="Phan Van Rieu (Hugo)" userId="032e726b-b6b7-45df-b0ca-e82fb010a48a" providerId="ADAL" clId="{D3B89477-09E2-4B0B-B1B1-2DBB4AFB75B2}" dt="2024-03-03T10:10:33.709" v="0" actId="1076"/>
          <ac:picMkLst>
            <pc:docMk/>
            <pc:sldMk cId="1772680085" sldId="256"/>
            <ac:picMk id="2" creationId="{00000000-0000-0000-0000-000000000000}"/>
          </ac:picMkLst>
        </pc:picChg>
      </pc:sldChg>
      <pc:sldChg chg="modSp mod">
        <pc:chgData name="Phan Van Rieu (Hugo)" userId="032e726b-b6b7-45df-b0ca-e82fb010a48a" providerId="ADAL" clId="{D3B89477-09E2-4B0B-B1B1-2DBB4AFB75B2}" dt="2024-03-03T10:10:59.123" v="2" actId="1076"/>
        <pc:sldMkLst>
          <pc:docMk/>
          <pc:sldMk cId="1872779487" sldId="269"/>
        </pc:sldMkLst>
        <pc:picChg chg="mod">
          <ac:chgData name="Phan Van Rieu (Hugo)" userId="032e726b-b6b7-45df-b0ca-e82fb010a48a" providerId="ADAL" clId="{D3B89477-09E2-4B0B-B1B1-2DBB4AFB75B2}" dt="2024-03-03T10:10:59.123" v="2" actId="1076"/>
          <ac:picMkLst>
            <pc:docMk/>
            <pc:sldMk cId="1872779487" sldId="269"/>
            <ac:picMk id="2" creationId="{00000000-0000-0000-0000-000000000000}"/>
          </ac:picMkLst>
        </pc:picChg>
      </pc:sldChg>
      <pc:sldChg chg="modSp mod">
        <pc:chgData name="Phan Van Rieu (Hugo)" userId="032e726b-b6b7-45df-b0ca-e82fb010a48a" providerId="ADAL" clId="{D3B89477-09E2-4B0B-B1B1-2DBB4AFB75B2}" dt="2024-03-03T10:12:09.493" v="3" actId="1076"/>
        <pc:sldMkLst>
          <pc:docMk/>
          <pc:sldMk cId="4281839752" sldId="919"/>
        </pc:sldMkLst>
        <pc:spChg chg="mod">
          <ac:chgData name="Phan Van Rieu (Hugo)" userId="032e726b-b6b7-45df-b0ca-e82fb010a48a" providerId="ADAL" clId="{D3B89477-09E2-4B0B-B1B1-2DBB4AFB75B2}" dt="2024-03-03T10:12:09.493" v="3" actId="1076"/>
          <ac:spMkLst>
            <pc:docMk/>
            <pc:sldMk cId="4281839752" sldId="919"/>
            <ac:spMk id="4" creationId="{50AFA67B-091C-DADB-18C7-6B9C63B83DB4}"/>
          </ac:spMkLst>
        </pc:spChg>
      </pc:sldChg>
      <pc:sldChg chg="modSp mod">
        <pc:chgData name="Phan Van Rieu (Hugo)" userId="032e726b-b6b7-45df-b0ca-e82fb010a48a" providerId="ADAL" clId="{D3B89477-09E2-4B0B-B1B1-2DBB4AFB75B2}" dt="2024-03-03T10:12:46.564" v="6" actId="1076"/>
        <pc:sldMkLst>
          <pc:docMk/>
          <pc:sldMk cId="4061339898" sldId="924"/>
        </pc:sldMkLst>
        <pc:spChg chg="mod">
          <ac:chgData name="Phan Van Rieu (Hugo)" userId="032e726b-b6b7-45df-b0ca-e82fb010a48a" providerId="ADAL" clId="{D3B89477-09E2-4B0B-B1B1-2DBB4AFB75B2}" dt="2024-03-03T10:12:46.564" v="6" actId="1076"/>
          <ac:spMkLst>
            <pc:docMk/>
            <pc:sldMk cId="4061339898" sldId="924"/>
            <ac:spMk id="4" creationId="{EA375552-8EA8-F5A9-C4F3-0686B0DFFF79}"/>
          </ac:spMkLst>
        </pc:spChg>
      </pc:sldChg>
      <pc:sldChg chg="modSp mod">
        <pc:chgData name="Phan Van Rieu (Hugo)" userId="032e726b-b6b7-45df-b0ca-e82fb010a48a" providerId="ADAL" clId="{D3B89477-09E2-4B0B-B1B1-2DBB4AFB75B2}" dt="2024-03-03T10:12:51.985" v="7" actId="20577"/>
        <pc:sldMkLst>
          <pc:docMk/>
          <pc:sldMk cId="2524416479" sldId="926"/>
        </pc:sldMkLst>
        <pc:spChg chg="mod">
          <ac:chgData name="Phan Van Rieu (Hugo)" userId="032e726b-b6b7-45df-b0ca-e82fb010a48a" providerId="ADAL" clId="{D3B89477-09E2-4B0B-B1B1-2DBB4AFB75B2}" dt="2024-03-03T10:12:51.985" v="7" actId="20577"/>
          <ac:spMkLst>
            <pc:docMk/>
            <pc:sldMk cId="2524416479" sldId="926"/>
            <ac:spMk id="4" creationId="{EF984682-899F-3864-ABA2-C8F9BE906790}"/>
          </ac:spMkLst>
        </pc:spChg>
      </pc:sldChg>
      <pc:sldChg chg="modSp mod">
        <pc:chgData name="Phan Van Rieu (Hugo)" userId="032e726b-b6b7-45df-b0ca-e82fb010a48a" providerId="ADAL" clId="{D3B89477-09E2-4B0B-B1B1-2DBB4AFB75B2}" dt="2024-03-03T10:13:25.025" v="8" actId="255"/>
        <pc:sldMkLst>
          <pc:docMk/>
          <pc:sldMk cId="1980843074" sldId="932"/>
        </pc:sldMkLst>
        <pc:spChg chg="mod">
          <ac:chgData name="Phan Van Rieu (Hugo)" userId="032e726b-b6b7-45df-b0ca-e82fb010a48a" providerId="ADAL" clId="{D3B89477-09E2-4B0B-B1B1-2DBB4AFB75B2}" dt="2024-03-03T10:13:25.025" v="8" actId="255"/>
          <ac:spMkLst>
            <pc:docMk/>
            <pc:sldMk cId="1980843074" sldId="932"/>
            <ac:spMk id="5" creationId="{CF577A22-AB38-33FB-7C82-F38B4A610E6E}"/>
          </ac:spMkLst>
        </pc:spChg>
      </pc:sldChg>
      <pc:sldChg chg="modSp mod">
        <pc:chgData name="Phan Van Rieu (Hugo)" userId="032e726b-b6b7-45df-b0ca-e82fb010a48a" providerId="ADAL" clId="{D3B89477-09E2-4B0B-B1B1-2DBB4AFB75B2}" dt="2024-03-03T10:13:47.665" v="10" actId="1076"/>
        <pc:sldMkLst>
          <pc:docMk/>
          <pc:sldMk cId="2852825023" sldId="937"/>
        </pc:sldMkLst>
        <pc:spChg chg="mod">
          <ac:chgData name="Phan Van Rieu (Hugo)" userId="032e726b-b6b7-45df-b0ca-e82fb010a48a" providerId="ADAL" clId="{D3B89477-09E2-4B0B-B1B1-2DBB4AFB75B2}" dt="2024-03-03T10:13:44.043" v="9" actId="20577"/>
          <ac:spMkLst>
            <pc:docMk/>
            <pc:sldMk cId="2852825023" sldId="937"/>
            <ac:spMk id="5" creationId="{1B2ECF64-44AA-C7AA-10C2-14BB427022BF}"/>
          </ac:spMkLst>
        </pc:spChg>
        <pc:picChg chg="mod">
          <ac:chgData name="Phan Van Rieu (Hugo)" userId="032e726b-b6b7-45df-b0ca-e82fb010a48a" providerId="ADAL" clId="{D3B89477-09E2-4B0B-B1B1-2DBB4AFB75B2}" dt="2024-03-03T10:13:47.665" v="10" actId="1076"/>
          <ac:picMkLst>
            <pc:docMk/>
            <pc:sldMk cId="2852825023" sldId="937"/>
            <ac:picMk id="7" creationId="{C6F7899A-A92B-CA6E-34BD-22A01058E7DC}"/>
          </ac:picMkLst>
        </pc:picChg>
      </pc:sldChg>
      <pc:sldChg chg="modSp mod">
        <pc:chgData name="Phan Van Rieu (Hugo)" userId="032e726b-b6b7-45df-b0ca-e82fb010a48a" providerId="ADAL" clId="{D3B89477-09E2-4B0B-B1B1-2DBB4AFB75B2}" dt="2024-03-03T10:14:14.058" v="11" actId="1076"/>
        <pc:sldMkLst>
          <pc:docMk/>
          <pc:sldMk cId="1512098263" sldId="941"/>
        </pc:sldMkLst>
        <pc:picChg chg="mod">
          <ac:chgData name="Phan Van Rieu (Hugo)" userId="032e726b-b6b7-45df-b0ca-e82fb010a48a" providerId="ADAL" clId="{D3B89477-09E2-4B0B-B1B1-2DBB4AFB75B2}" dt="2024-03-03T10:14:14.058" v="11" actId="1076"/>
          <ac:picMkLst>
            <pc:docMk/>
            <pc:sldMk cId="1512098263" sldId="941"/>
            <ac:picMk id="5" creationId="{5B822552-12C5-4910-4E62-3E439BD21AB8}"/>
          </ac:picMkLst>
        </pc:picChg>
      </pc:sldChg>
      <pc:sldChg chg="modSp mod">
        <pc:chgData name="Phan Van Rieu (Hugo)" userId="032e726b-b6b7-45df-b0ca-e82fb010a48a" providerId="ADAL" clId="{D3B89477-09E2-4B0B-B1B1-2DBB4AFB75B2}" dt="2024-03-03T10:14:17.237" v="12" actId="1076"/>
        <pc:sldMkLst>
          <pc:docMk/>
          <pc:sldMk cId="84535373" sldId="943"/>
        </pc:sldMkLst>
        <pc:picChg chg="mod">
          <ac:chgData name="Phan Van Rieu (Hugo)" userId="032e726b-b6b7-45df-b0ca-e82fb010a48a" providerId="ADAL" clId="{D3B89477-09E2-4B0B-B1B1-2DBB4AFB75B2}" dt="2024-03-03T10:14:17.237" v="12" actId="1076"/>
          <ac:picMkLst>
            <pc:docMk/>
            <pc:sldMk cId="84535373" sldId="943"/>
            <ac:picMk id="5" creationId="{6C113CF6-9EA7-3D47-E146-A8E72038446A}"/>
          </ac:picMkLst>
        </pc:picChg>
      </pc:sldChg>
    </pc:docChg>
  </pc:docChgLst>
  <pc:docChgLst>
    <pc:chgData name="Guest User" userId="S::urn:spo:anon#c246263e6a8752de3f7d035729f9341ce24fd9b7d39616d436bcf5dbe90ac345::" providerId="AD" clId="Web-{3757A3A9-65A3-4EF6-D42E-577929C3CCE5}"/>
    <pc:docChg chg="delSld">
      <pc:chgData name="Guest User" userId="S::urn:spo:anon#c246263e6a8752de3f7d035729f9341ce24fd9b7d39616d436bcf5dbe90ac345::" providerId="AD" clId="Web-{3757A3A9-65A3-4EF6-D42E-577929C3CCE5}" dt="2024-06-03T17:05:15.051" v="7"/>
      <pc:docMkLst>
        <pc:docMk/>
      </pc:docMkLst>
      <pc:sldChg chg="del">
        <pc:chgData name="Guest User" userId="S::urn:spo:anon#c246263e6a8752de3f7d035729f9341ce24fd9b7d39616d436bcf5dbe90ac345::" providerId="AD" clId="Web-{3757A3A9-65A3-4EF6-D42E-577929C3CCE5}" dt="2024-06-03T17:05:15.051" v="7"/>
        <pc:sldMkLst>
          <pc:docMk/>
          <pc:sldMk cId="608281200" sldId="1010"/>
        </pc:sldMkLst>
      </pc:sldChg>
      <pc:sldChg chg="del">
        <pc:chgData name="Guest User" userId="S::urn:spo:anon#c246263e6a8752de3f7d035729f9341ce24fd9b7d39616d436bcf5dbe90ac345::" providerId="AD" clId="Web-{3757A3A9-65A3-4EF6-D42E-577929C3CCE5}" dt="2024-06-03T17:05:15.051" v="6"/>
        <pc:sldMkLst>
          <pc:docMk/>
          <pc:sldMk cId="824953008" sldId="1012"/>
        </pc:sldMkLst>
      </pc:sldChg>
      <pc:sldChg chg="del">
        <pc:chgData name="Guest User" userId="S::urn:spo:anon#c246263e6a8752de3f7d035729f9341ce24fd9b7d39616d436bcf5dbe90ac345::" providerId="AD" clId="Web-{3757A3A9-65A3-4EF6-D42E-577929C3CCE5}" dt="2024-06-03T17:05:15.051" v="5"/>
        <pc:sldMkLst>
          <pc:docMk/>
          <pc:sldMk cId="3732805906" sldId="1013"/>
        </pc:sldMkLst>
      </pc:sldChg>
      <pc:sldChg chg="del">
        <pc:chgData name="Guest User" userId="S::urn:spo:anon#c246263e6a8752de3f7d035729f9341ce24fd9b7d39616d436bcf5dbe90ac345::" providerId="AD" clId="Web-{3757A3A9-65A3-4EF6-D42E-577929C3CCE5}" dt="2024-06-03T17:05:15.051" v="4"/>
        <pc:sldMkLst>
          <pc:docMk/>
          <pc:sldMk cId="3467634087" sldId="1014"/>
        </pc:sldMkLst>
      </pc:sldChg>
      <pc:sldChg chg="del">
        <pc:chgData name="Guest User" userId="S::urn:spo:anon#c246263e6a8752de3f7d035729f9341ce24fd9b7d39616d436bcf5dbe90ac345::" providerId="AD" clId="Web-{3757A3A9-65A3-4EF6-D42E-577929C3CCE5}" dt="2024-06-03T17:05:15.051" v="3"/>
        <pc:sldMkLst>
          <pc:docMk/>
          <pc:sldMk cId="2059357435" sldId="1015"/>
        </pc:sldMkLst>
      </pc:sldChg>
      <pc:sldChg chg="del">
        <pc:chgData name="Guest User" userId="S::urn:spo:anon#c246263e6a8752de3f7d035729f9341ce24fd9b7d39616d436bcf5dbe90ac345::" providerId="AD" clId="Web-{3757A3A9-65A3-4EF6-D42E-577929C3CCE5}" dt="2024-06-03T17:05:15.051" v="2"/>
        <pc:sldMkLst>
          <pc:docMk/>
          <pc:sldMk cId="2954392193" sldId="1016"/>
        </pc:sldMkLst>
      </pc:sldChg>
      <pc:sldChg chg="del">
        <pc:chgData name="Guest User" userId="S::urn:spo:anon#c246263e6a8752de3f7d035729f9341ce24fd9b7d39616d436bcf5dbe90ac345::" providerId="AD" clId="Web-{3757A3A9-65A3-4EF6-D42E-577929C3CCE5}" dt="2024-06-03T17:05:15.051" v="1"/>
        <pc:sldMkLst>
          <pc:docMk/>
          <pc:sldMk cId="32877364" sldId="1017"/>
        </pc:sldMkLst>
      </pc:sldChg>
      <pc:sldChg chg="del">
        <pc:chgData name="Guest User" userId="S::urn:spo:anon#c246263e6a8752de3f7d035729f9341ce24fd9b7d39616d436bcf5dbe90ac345::" providerId="AD" clId="Web-{3757A3A9-65A3-4EF6-D42E-577929C3CCE5}" dt="2024-06-03T17:05:15.036" v="0"/>
        <pc:sldMkLst>
          <pc:docMk/>
          <pc:sldMk cId="786674895" sldId="1018"/>
        </pc:sldMkLst>
      </pc:sldChg>
    </pc:docChg>
  </pc:docChgLst>
  <pc:docChgLst>
    <pc:chgData name="Phan Van Rieu (Hugo)" userId="032e726b-b6b7-45df-b0ca-e82fb010a48a" providerId="ADAL" clId="{36556980-A500-40C1-ADC0-8581C2718693}"/>
    <pc:docChg chg="modMainMaster">
      <pc:chgData name="Phan Van Rieu (Hugo)" userId="032e726b-b6b7-45df-b0ca-e82fb010a48a" providerId="ADAL" clId="{36556980-A500-40C1-ADC0-8581C2718693}" dt="2024-04-29T09:18:17.606" v="10" actId="20577"/>
      <pc:docMkLst>
        <pc:docMk/>
      </pc:docMkLst>
      <pc:sldMasterChg chg="modSp mod">
        <pc:chgData name="Phan Van Rieu (Hugo)" userId="032e726b-b6b7-45df-b0ca-e82fb010a48a" providerId="ADAL" clId="{36556980-A500-40C1-ADC0-8581C2718693}" dt="2024-04-29T09:18:17.606" v="10" actId="20577"/>
        <pc:sldMasterMkLst>
          <pc:docMk/>
          <pc:sldMasterMk cId="4227081071" sldId="2147483648"/>
        </pc:sldMasterMkLst>
        <pc:spChg chg="mod">
          <ac:chgData name="Phan Van Rieu (Hugo)" userId="032e726b-b6b7-45df-b0ca-e82fb010a48a" providerId="ADAL" clId="{36556980-A500-40C1-ADC0-8581C2718693}" dt="2024-04-29T09:18:17.606" v="10" actId="20577"/>
          <ac:spMkLst>
            <pc:docMk/>
            <pc:sldMasterMk cId="4227081071" sldId="2147483648"/>
            <ac:spMk id="12" creationId="{FE798370-27E2-9F41-A466-FC64C7FFD70A}"/>
          </ac:spMkLst>
        </pc:spChg>
      </pc:sldMasterChg>
    </pc:docChg>
  </pc:docChgLst>
  <pc:docChgLst>
    <pc:chgData name="Phan Van Rieu (Hugo)" userId="032e726b-b6b7-45df-b0ca-e82fb010a48a" providerId="ADAL" clId="{0A8DB08E-46E6-44D7-9A9A-FE8FE04BBB91}"/>
    <pc:docChg chg="custSel addSld delSld modSld">
      <pc:chgData name="Phan Van Rieu (Hugo)" userId="032e726b-b6b7-45df-b0ca-e82fb010a48a" providerId="ADAL" clId="{0A8DB08E-46E6-44D7-9A9A-FE8FE04BBB91}" dt="2024-04-20T09:01:58.656" v="11" actId="1076"/>
      <pc:docMkLst>
        <pc:docMk/>
      </pc:docMkLst>
      <pc:sldChg chg="addSp delSp modSp mod">
        <pc:chgData name="Phan Van Rieu (Hugo)" userId="032e726b-b6b7-45df-b0ca-e82fb010a48a" providerId="ADAL" clId="{0A8DB08E-46E6-44D7-9A9A-FE8FE04BBB91}" dt="2024-04-20T09:01:58.656" v="11" actId="1076"/>
        <pc:sldMkLst>
          <pc:docMk/>
          <pc:sldMk cId="2855552533" sldId="295"/>
        </pc:sldMkLst>
        <pc:picChg chg="del">
          <ac:chgData name="Phan Van Rieu (Hugo)" userId="032e726b-b6b7-45df-b0ca-e82fb010a48a" providerId="ADAL" clId="{0A8DB08E-46E6-44D7-9A9A-FE8FE04BBB91}" dt="2024-04-20T09:01:16.082" v="8" actId="478"/>
          <ac:picMkLst>
            <pc:docMk/>
            <pc:sldMk cId="2855552533" sldId="295"/>
            <ac:picMk id="2" creationId="{10F1EE8F-2D67-7D3D-C730-4739A156AA3A}"/>
          </ac:picMkLst>
        </pc:picChg>
        <pc:picChg chg="add mod">
          <ac:chgData name="Phan Van Rieu (Hugo)" userId="032e726b-b6b7-45df-b0ca-e82fb010a48a" providerId="ADAL" clId="{0A8DB08E-46E6-44D7-9A9A-FE8FE04BBB91}" dt="2024-04-20T09:01:58.656" v="11" actId="1076"/>
          <ac:picMkLst>
            <pc:docMk/>
            <pc:sldMk cId="2855552533" sldId="295"/>
            <ac:picMk id="5" creationId="{0E223585-C26B-4B5B-B3F4-BBFDB7C69D62}"/>
          </ac:picMkLst>
        </pc:picChg>
      </pc:sldChg>
      <pc:sldChg chg="del">
        <pc:chgData name="Phan Van Rieu (Hugo)" userId="032e726b-b6b7-45df-b0ca-e82fb010a48a" providerId="ADAL" clId="{0A8DB08E-46E6-44D7-9A9A-FE8FE04BBB91}" dt="2024-04-20T08:59:46.773" v="0" actId="2696"/>
        <pc:sldMkLst>
          <pc:docMk/>
          <pc:sldMk cId="1950052456" sldId="944"/>
        </pc:sldMkLst>
      </pc:sldChg>
      <pc:sldChg chg="modSp add mod">
        <pc:chgData name="Phan Van Rieu (Hugo)" userId="032e726b-b6b7-45df-b0ca-e82fb010a48a" providerId="ADAL" clId="{0A8DB08E-46E6-44D7-9A9A-FE8FE04BBB91}" dt="2024-04-20T09:00:50.444" v="7" actId="14100"/>
        <pc:sldMkLst>
          <pc:docMk/>
          <pc:sldMk cId="2008268458" sldId="944"/>
        </pc:sldMkLst>
        <pc:spChg chg="mod">
          <ac:chgData name="Phan Van Rieu (Hugo)" userId="032e726b-b6b7-45df-b0ca-e82fb010a48a" providerId="ADAL" clId="{0A8DB08E-46E6-44D7-9A9A-FE8FE04BBB91}" dt="2024-04-20T09:00:50.444" v="7" actId="14100"/>
          <ac:spMkLst>
            <pc:docMk/>
            <pc:sldMk cId="2008268458" sldId="944"/>
            <ac:spMk id="6" creationId="{E5FDFF66-0664-C690-87DE-BCC17F58806F}"/>
          </ac:spMkLst>
        </pc:spChg>
      </pc:sldChg>
      <pc:sldChg chg="del">
        <pc:chgData name="Phan Van Rieu (Hugo)" userId="032e726b-b6b7-45df-b0ca-e82fb010a48a" providerId="ADAL" clId="{0A8DB08E-46E6-44D7-9A9A-FE8FE04BBB91}" dt="2024-04-20T08:59:46.773" v="0" actId="2696"/>
        <pc:sldMkLst>
          <pc:docMk/>
          <pc:sldMk cId="818646469" sldId="945"/>
        </pc:sldMkLst>
      </pc:sldChg>
      <pc:sldChg chg="add">
        <pc:chgData name="Phan Van Rieu (Hugo)" userId="032e726b-b6b7-45df-b0ca-e82fb010a48a" providerId="ADAL" clId="{0A8DB08E-46E6-44D7-9A9A-FE8FE04BBB91}" dt="2024-04-20T08:59:51.472" v="1"/>
        <pc:sldMkLst>
          <pc:docMk/>
          <pc:sldMk cId="1682979288" sldId="945"/>
        </pc:sldMkLst>
      </pc:sldChg>
    </pc:docChg>
  </pc:docChgLst>
  <pc:docChgLst>
    <pc:chgData name="Phan Van Rieu (Hugo)" userId="032e726b-b6b7-45df-b0ca-e82fb010a48a" providerId="ADAL" clId="{B0D0841E-0D99-43CC-8C83-4EC3DA0061F0}"/>
    <pc:docChg chg="modSld">
      <pc:chgData name="Phan Van Rieu (Hugo)" userId="032e726b-b6b7-45df-b0ca-e82fb010a48a" providerId="ADAL" clId="{B0D0841E-0D99-43CC-8C83-4EC3DA0061F0}" dt="2024-05-27T02:22:45.027" v="1" actId="20577"/>
      <pc:docMkLst>
        <pc:docMk/>
      </pc:docMkLst>
      <pc:sldChg chg="modSp mod">
        <pc:chgData name="Phan Van Rieu (Hugo)" userId="032e726b-b6b7-45df-b0ca-e82fb010a48a" providerId="ADAL" clId="{B0D0841E-0D99-43CC-8C83-4EC3DA0061F0}" dt="2024-05-27T02:22:45.027" v="1" actId="20577"/>
        <pc:sldMkLst>
          <pc:docMk/>
          <pc:sldMk cId="1872779487" sldId="269"/>
        </pc:sldMkLst>
        <pc:spChg chg="mod">
          <ac:chgData name="Phan Van Rieu (Hugo)" userId="032e726b-b6b7-45df-b0ca-e82fb010a48a" providerId="ADAL" clId="{B0D0841E-0D99-43CC-8C83-4EC3DA0061F0}" dt="2024-05-27T02:22:45.027" v="1" actId="20577"/>
          <ac:spMkLst>
            <pc:docMk/>
            <pc:sldMk cId="1872779487" sldId="269"/>
            <ac:spMk id="7" creationId="{BA386DE9-345A-400C-B2BB-B32B155C2C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6/3/2024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10873788" y="33502"/>
            <a:ext cx="1775715"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Review 1</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24420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2: Life in the past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6"/>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3" name="TextBox 2"/>
          <p:cNvSpPr txBox="1"/>
          <p:nvPr/>
        </p:nvSpPr>
        <p:spPr>
          <a:xfrm>
            <a:off x="4851919" y="3167743"/>
            <a:ext cx="7340081" cy="2062103"/>
          </a:xfrm>
          <a:prstGeom prst="rect">
            <a:avLst/>
          </a:prstGeom>
          <a:noFill/>
        </p:spPr>
        <p:txBody>
          <a:bodyPr wrap="square" rtlCol="0">
            <a:spAutoFit/>
          </a:bodyPr>
          <a:lstStyle/>
          <a:p>
            <a:pPr lvl="0" algn="ctr"/>
            <a:r>
              <a:rPr lang="en-US" sz="3200" b="1" dirty="0">
                <a:solidFill>
                  <a:srgbClr val="0070C0"/>
                </a:solidFill>
              </a:rPr>
              <a:t>Unit 2: Life in the past</a:t>
            </a:r>
          </a:p>
          <a:p>
            <a:pPr lvl="0" algn="ctr"/>
            <a:r>
              <a:rPr lang="en-US" sz="3200" b="1" dirty="0">
                <a:solidFill>
                  <a:srgbClr val="00B050"/>
                </a:solidFill>
              </a:rPr>
              <a:t>Review 1: Listening, Reading </a:t>
            </a:r>
          </a:p>
          <a:p>
            <a:pPr lvl="0" algn="ctr"/>
            <a:r>
              <a:rPr lang="en-US" sz="3200" b="1" dirty="0">
                <a:solidFill>
                  <a:srgbClr val="00B050"/>
                </a:solidFill>
              </a:rPr>
              <a:t>&amp; Vocab </a:t>
            </a:r>
            <a:endParaRPr lang="en-US" sz="3200" dirty="0">
              <a:solidFill>
                <a:prstClr val="black"/>
              </a:solidFill>
            </a:endParaRP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87 &amp; 88</a:t>
            </a:r>
          </a:p>
        </p:txBody>
      </p:sp>
    </p:spTree>
    <p:extLst>
      <p:ext uri="{BB962C8B-B14F-4D97-AF65-F5344CB8AC3E}">
        <p14:creationId xmlns:p14="http://schemas.microsoft.com/office/powerpoint/2010/main" val="17726800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04598"/>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2">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sp>
        <p:nvSpPr>
          <p:cNvPr id="3" name="TextBox 2">
            <a:extLst>
              <a:ext uri="{FF2B5EF4-FFF2-40B4-BE49-F238E27FC236}">
                <a16:creationId xmlns:a16="http://schemas.microsoft.com/office/drawing/2014/main" id="{A947A027-BE93-CE5C-F460-3E498630000D}"/>
              </a:ext>
            </a:extLst>
          </p:cNvPr>
          <p:cNvSpPr txBox="1"/>
          <p:nvPr/>
        </p:nvSpPr>
        <p:spPr>
          <a:xfrm>
            <a:off x="7084402" y="3052059"/>
            <a:ext cx="3888398" cy="584775"/>
          </a:xfrm>
          <a:prstGeom prst="rect">
            <a:avLst/>
          </a:prstGeom>
          <a:noFill/>
        </p:spPr>
        <p:txBody>
          <a:bodyPr wrap="square" rtlCol="0">
            <a:spAutoFit/>
          </a:bodyPr>
          <a:lstStyle/>
          <a:p>
            <a:r>
              <a:rPr lang="en-US" sz="3200" dirty="0">
                <a:solidFill>
                  <a:srgbClr val="FF0000"/>
                </a:solidFill>
              </a:rPr>
              <a:t>Noun (a place)</a:t>
            </a:r>
            <a:endParaRPr lang="en-US" sz="3200" b="1" dirty="0">
              <a:solidFill>
                <a:srgbClr val="0070C0"/>
              </a:solidFill>
            </a:endParaRPr>
          </a:p>
        </p:txBody>
      </p:sp>
      <p:sp>
        <p:nvSpPr>
          <p:cNvPr id="4" name="TextBox 3">
            <a:extLst>
              <a:ext uri="{FF2B5EF4-FFF2-40B4-BE49-F238E27FC236}">
                <a16:creationId xmlns:a16="http://schemas.microsoft.com/office/drawing/2014/main" id="{5627F1C3-ED9F-857E-37DA-893212D49C86}"/>
              </a:ext>
            </a:extLst>
          </p:cNvPr>
          <p:cNvSpPr txBox="1"/>
          <p:nvPr/>
        </p:nvSpPr>
        <p:spPr>
          <a:xfrm>
            <a:off x="7541213" y="3642220"/>
            <a:ext cx="3133007" cy="584775"/>
          </a:xfrm>
          <a:prstGeom prst="rect">
            <a:avLst/>
          </a:prstGeom>
          <a:noFill/>
        </p:spPr>
        <p:txBody>
          <a:bodyPr wrap="square" rtlCol="0">
            <a:spAutoFit/>
          </a:bodyPr>
          <a:lstStyle/>
          <a:p>
            <a:r>
              <a:rPr lang="en-US" sz="3200" dirty="0">
                <a:solidFill>
                  <a:srgbClr val="FF0000"/>
                </a:solidFill>
              </a:rPr>
              <a:t>plural noun</a:t>
            </a:r>
            <a:endParaRPr lang="en-US" sz="3200" b="1" dirty="0">
              <a:solidFill>
                <a:srgbClr val="0070C0"/>
              </a:solidFill>
            </a:endParaRPr>
          </a:p>
        </p:txBody>
      </p:sp>
      <p:sp>
        <p:nvSpPr>
          <p:cNvPr id="6" name="TextBox 5">
            <a:extLst>
              <a:ext uri="{FF2B5EF4-FFF2-40B4-BE49-F238E27FC236}">
                <a16:creationId xmlns:a16="http://schemas.microsoft.com/office/drawing/2014/main" id="{F6072A75-E237-1984-0B49-2EB54F13BD79}"/>
              </a:ext>
            </a:extLst>
          </p:cNvPr>
          <p:cNvSpPr txBox="1"/>
          <p:nvPr/>
        </p:nvSpPr>
        <p:spPr>
          <a:xfrm>
            <a:off x="7189748" y="4252018"/>
            <a:ext cx="4398872" cy="584775"/>
          </a:xfrm>
          <a:prstGeom prst="rect">
            <a:avLst/>
          </a:prstGeom>
          <a:noFill/>
        </p:spPr>
        <p:txBody>
          <a:bodyPr wrap="square" rtlCol="0">
            <a:spAutoFit/>
          </a:bodyPr>
          <a:lstStyle/>
          <a:p>
            <a:r>
              <a:rPr lang="en-US" sz="3200" dirty="0">
                <a:solidFill>
                  <a:srgbClr val="FF0000"/>
                </a:solidFill>
              </a:rPr>
              <a:t>Past participle/ noun</a:t>
            </a:r>
            <a:endParaRPr lang="en-US" sz="3200" b="1" dirty="0">
              <a:solidFill>
                <a:srgbClr val="0070C0"/>
              </a:solidFill>
            </a:endParaRPr>
          </a:p>
        </p:txBody>
      </p:sp>
      <p:sp>
        <p:nvSpPr>
          <p:cNvPr id="8" name="TextBox 7">
            <a:extLst>
              <a:ext uri="{FF2B5EF4-FFF2-40B4-BE49-F238E27FC236}">
                <a16:creationId xmlns:a16="http://schemas.microsoft.com/office/drawing/2014/main" id="{615934CD-AC44-84B1-E8F2-191550D0D463}"/>
              </a:ext>
            </a:extLst>
          </p:cNvPr>
          <p:cNvSpPr txBox="1"/>
          <p:nvPr/>
        </p:nvSpPr>
        <p:spPr>
          <a:xfrm>
            <a:off x="7123280" y="4880081"/>
            <a:ext cx="4768397" cy="1077218"/>
          </a:xfrm>
          <a:prstGeom prst="rect">
            <a:avLst/>
          </a:prstGeom>
          <a:noFill/>
        </p:spPr>
        <p:txBody>
          <a:bodyPr wrap="square" rtlCol="0">
            <a:spAutoFit/>
          </a:bodyPr>
          <a:lstStyle/>
          <a:p>
            <a:r>
              <a:rPr lang="en-US" sz="3200" dirty="0">
                <a:solidFill>
                  <a:srgbClr val="FF0000"/>
                </a:solidFill>
              </a:rPr>
              <a:t>Verb (bare infinitive) </a:t>
            </a:r>
          </a:p>
          <a:p>
            <a:endParaRPr lang="en-US" sz="3200" b="1" dirty="0">
              <a:solidFill>
                <a:srgbClr val="0070C0"/>
              </a:solidFill>
            </a:endParaRPr>
          </a:p>
        </p:txBody>
      </p:sp>
      <p:sp>
        <p:nvSpPr>
          <p:cNvPr id="9" name="TextBox 8">
            <a:extLst>
              <a:ext uri="{FF2B5EF4-FFF2-40B4-BE49-F238E27FC236}">
                <a16:creationId xmlns:a16="http://schemas.microsoft.com/office/drawing/2014/main" id="{E09A44DE-D70B-A25E-D531-F346B2E298B3}"/>
              </a:ext>
            </a:extLst>
          </p:cNvPr>
          <p:cNvSpPr txBox="1"/>
          <p:nvPr/>
        </p:nvSpPr>
        <p:spPr>
          <a:xfrm>
            <a:off x="6936279" y="5489300"/>
            <a:ext cx="4787447" cy="584775"/>
          </a:xfrm>
          <a:prstGeom prst="rect">
            <a:avLst/>
          </a:prstGeom>
          <a:noFill/>
        </p:spPr>
        <p:txBody>
          <a:bodyPr wrap="square" rtlCol="0">
            <a:spAutoFit/>
          </a:bodyPr>
          <a:lstStyle/>
          <a:p>
            <a:r>
              <a:rPr lang="en-US" sz="3200" dirty="0">
                <a:solidFill>
                  <a:srgbClr val="FF0000"/>
                </a:solidFill>
              </a:rPr>
              <a:t>Verb (bare infinitive) </a:t>
            </a:r>
          </a:p>
        </p:txBody>
      </p:sp>
      <p:sp>
        <p:nvSpPr>
          <p:cNvPr id="11" name="TextBox 10">
            <a:extLst>
              <a:ext uri="{FF2B5EF4-FFF2-40B4-BE49-F238E27FC236}">
                <a16:creationId xmlns:a16="http://schemas.microsoft.com/office/drawing/2014/main" id="{6BCBEDBA-DB24-3AA1-7675-1824B6D02848}"/>
              </a:ext>
            </a:extLst>
          </p:cNvPr>
          <p:cNvSpPr txBox="1"/>
          <p:nvPr/>
        </p:nvSpPr>
        <p:spPr>
          <a:xfrm>
            <a:off x="4374188" y="1189428"/>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10" name="Straight Connector 9">
            <a:extLst>
              <a:ext uri="{FF2B5EF4-FFF2-40B4-BE49-F238E27FC236}">
                <a16:creationId xmlns:a16="http://schemas.microsoft.com/office/drawing/2014/main" id="{4824AAB1-78A9-566F-ADEF-0119632A73E2}"/>
              </a:ext>
            </a:extLst>
          </p:cNvPr>
          <p:cNvCxnSpPr>
            <a:cxnSpLocks/>
          </p:cNvCxnSpPr>
          <p:nvPr/>
        </p:nvCxnSpPr>
        <p:spPr>
          <a:xfrm>
            <a:off x="1152041" y="3545080"/>
            <a:ext cx="5791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99D543-AD27-3627-47B5-2BD47BEABB0F}"/>
              </a:ext>
            </a:extLst>
          </p:cNvPr>
          <p:cNvCxnSpPr>
            <a:cxnSpLocks/>
          </p:cNvCxnSpPr>
          <p:nvPr/>
        </p:nvCxnSpPr>
        <p:spPr>
          <a:xfrm>
            <a:off x="2724870" y="3537681"/>
            <a:ext cx="5791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1FB805-1787-C4DB-6B47-3E9BB2335E6B}"/>
              </a:ext>
            </a:extLst>
          </p:cNvPr>
          <p:cNvCxnSpPr>
            <a:cxnSpLocks/>
          </p:cNvCxnSpPr>
          <p:nvPr/>
        </p:nvCxnSpPr>
        <p:spPr>
          <a:xfrm>
            <a:off x="1774460" y="4153149"/>
            <a:ext cx="3985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52C-477A-1ED6-8BBB-5D98DAF3992B}"/>
              </a:ext>
            </a:extLst>
          </p:cNvPr>
          <p:cNvCxnSpPr>
            <a:cxnSpLocks/>
          </p:cNvCxnSpPr>
          <p:nvPr/>
        </p:nvCxnSpPr>
        <p:spPr>
          <a:xfrm>
            <a:off x="670382" y="4772617"/>
            <a:ext cx="19544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C9C59C-F3F1-B0DD-D2A4-6F6BCB7BBF60}"/>
              </a:ext>
            </a:extLst>
          </p:cNvPr>
          <p:cNvCxnSpPr>
            <a:cxnSpLocks/>
          </p:cNvCxnSpPr>
          <p:nvPr/>
        </p:nvCxnSpPr>
        <p:spPr>
          <a:xfrm>
            <a:off x="3539669" y="4795615"/>
            <a:ext cx="354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111840-D388-DC92-721B-E25FFA5F1B0A}"/>
              </a:ext>
            </a:extLst>
          </p:cNvPr>
          <p:cNvCxnSpPr>
            <a:cxnSpLocks/>
          </p:cNvCxnSpPr>
          <p:nvPr/>
        </p:nvCxnSpPr>
        <p:spPr>
          <a:xfrm>
            <a:off x="3184915" y="5418690"/>
            <a:ext cx="16173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FA2C360-A0E6-E83C-F438-A63172C36E6E}"/>
              </a:ext>
            </a:extLst>
          </p:cNvPr>
          <p:cNvCxnSpPr>
            <a:cxnSpLocks/>
          </p:cNvCxnSpPr>
          <p:nvPr/>
        </p:nvCxnSpPr>
        <p:spPr>
          <a:xfrm>
            <a:off x="4491826" y="6042551"/>
            <a:ext cx="13234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32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516564"/>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pic>
        <p:nvPicPr>
          <p:cNvPr id="5" name="Picture 4">
            <a:extLst>
              <a:ext uri="{FF2B5EF4-FFF2-40B4-BE49-F238E27FC236}">
                <a16:creationId xmlns:a16="http://schemas.microsoft.com/office/drawing/2014/main" id="{C25D436E-ECC7-368F-5CD5-FA407E50A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703" y="924741"/>
            <a:ext cx="822404" cy="584775"/>
          </a:xfrm>
          <a:prstGeom prst="rect">
            <a:avLst/>
          </a:prstGeom>
        </p:spPr>
      </p:pic>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5">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sp>
        <p:nvSpPr>
          <p:cNvPr id="3" name="TextBox 2">
            <a:extLst>
              <a:ext uri="{FF2B5EF4-FFF2-40B4-BE49-F238E27FC236}">
                <a16:creationId xmlns:a16="http://schemas.microsoft.com/office/drawing/2014/main" id="{A5B44A19-F9CF-D77F-EA16-A71845E97BD9}"/>
              </a:ext>
            </a:extLst>
          </p:cNvPr>
          <p:cNvSpPr txBox="1"/>
          <p:nvPr/>
        </p:nvSpPr>
        <p:spPr>
          <a:xfrm>
            <a:off x="7141552" y="3013959"/>
            <a:ext cx="2486553" cy="584775"/>
          </a:xfrm>
          <a:prstGeom prst="rect">
            <a:avLst/>
          </a:prstGeom>
          <a:noFill/>
        </p:spPr>
        <p:txBody>
          <a:bodyPr wrap="square" rtlCol="0">
            <a:spAutoFit/>
          </a:bodyPr>
          <a:lstStyle/>
          <a:p>
            <a:r>
              <a:rPr lang="en-US" sz="3200" dirty="0">
                <a:solidFill>
                  <a:srgbClr val="FF0000"/>
                </a:solidFill>
              </a:rPr>
              <a:t>a factory</a:t>
            </a:r>
            <a:endParaRPr lang="en-US" sz="3200" b="1" dirty="0">
              <a:solidFill>
                <a:srgbClr val="0070C0"/>
              </a:solidFill>
            </a:endParaRPr>
          </a:p>
        </p:txBody>
      </p:sp>
      <p:sp>
        <p:nvSpPr>
          <p:cNvPr id="4" name="TextBox 3">
            <a:extLst>
              <a:ext uri="{FF2B5EF4-FFF2-40B4-BE49-F238E27FC236}">
                <a16:creationId xmlns:a16="http://schemas.microsoft.com/office/drawing/2014/main" id="{A9C7F3DC-0DDE-CE6D-949D-E64B99FBA0BE}"/>
              </a:ext>
            </a:extLst>
          </p:cNvPr>
          <p:cNvSpPr txBox="1"/>
          <p:nvPr/>
        </p:nvSpPr>
        <p:spPr>
          <a:xfrm>
            <a:off x="7503502" y="3604509"/>
            <a:ext cx="3977298" cy="584775"/>
          </a:xfrm>
          <a:prstGeom prst="rect">
            <a:avLst/>
          </a:prstGeom>
          <a:noFill/>
        </p:spPr>
        <p:txBody>
          <a:bodyPr wrap="square" rtlCol="0">
            <a:spAutoFit/>
          </a:bodyPr>
          <a:lstStyle/>
          <a:p>
            <a:r>
              <a:rPr lang="en-US" sz="3200" dirty="0">
                <a:solidFill>
                  <a:srgbClr val="FF0000"/>
                </a:solidFill>
              </a:rPr>
              <a:t>aunts and uncles</a:t>
            </a:r>
            <a:endParaRPr lang="en-US" sz="3200" b="1" dirty="0">
              <a:solidFill>
                <a:srgbClr val="0070C0"/>
              </a:solidFill>
            </a:endParaRPr>
          </a:p>
        </p:txBody>
      </p:sp>
      <p:sp>
        <p:nvSpPr>
          <p:cNvPr id="6" name="TextBox 5">
            <a:extLst>
              <a:ext uri="{FF2B5EF4-FFF2-40B4-BE49-F238E27FC236}">
                <a16:creationId xmlns:a16="http://schemas.microsoft.com/office/drawing/2014/main" id="{269EA6C1-9745-8C39-7745-AB7787976B49}"/>
              </a:ext>
            </a:extLst>
          </p:cNvPr>
          <p:cNvSpPr txBox="1"/>
          <p:nvPr/>
        </p:nvSpPr>
        <p:spPr>
          <a:xfrm>
            <a:off x="7084402" y="4214109"/>
            <a:ext cx="2486553" cy="584775"/>
          </a:xfrm>
          <a:prstGeom prst="rect">
            <a:avLst/>
          </a:prstGeom>
          <a:noFill/>
        </p:spPr>
        <p:txBody>
          <a:bodyPr wrap="square" rtlCol="0">
            <a:spAutoFit/>
          </a:bodyPr>
          <a:lstStyle/>
          <a:p>
            <a:r>
              <a:rPr lang="en-US" sz="3200" dirty="0">
                <a:solidFill>
                  <a:srgbClr val="FF0000"/>
                </a:solidFill>
              </a:rPr>
              <a:t>divorced</a:t>
            </a:r>
            <a:endParaRPr lang="en-US" sz="3200" b="1" dirty="0">
              <a:solidFill>
                <a:srgbClr val="0070C0"/>
              </a:solidFill>
            </a:endParaRPr>
          </a:p>
        </p:txBody>
      </p:sp>
      <p:sp>
        <p:nvSpPr>
          <p:cNvPr id="8" name="TextBox 7">
            <a:extLst>
              <a:ext uri="{FF2B5EF4-FFF2-40B4-BE49-F238E27FC236}">
                <a16:creationId xmlns:a16="http://schemas.microsoft.com/office/drawing/2014/main" id="{B1961E24-4B89-D415-07E9-D7F7D1C78921}"/>
              </a:ext>
            </a:extLst>
          </p:cNvPr>
          <p:cNvSpPr txBox="1"/>
          <p:nvPr/>
        </p:nvSpPr>
        <p:spPr>
          <a:xfrm>
            <a:off x="7103452" y="4823709"/>
            <a:ext cx="2486553" cy="584775"/>
          </a:xfrm>
          <a:prstGeom prst="rect">
            <a:avLst/>
          </a:prstGeom>
          <a:noFill/>
        </p:spPr>
        <p:txBody>
          <a:bodyPr wrap="square" rtlCol="0">
            <a:spAutoFit/>
          </a:bodyPr>
          <a:lstStyle/>
          <a:p>
            <a:r>
              <a:rPr lang="en-US" sz="3200" dirty="0">
                <a:solidFill>
                  <a:srgbClr val="FF0000"/>
                </a:solidFill>
              </a:rPr>
              <a:t>work</a:t>
            </a:r>
            <a:endParaRPr lang="en-US" sz="3200" b="1" dirty="0">
              <a:solidFill>
                <a:srgbClr val="0070C0"/>
              </a:solidFill>
            </a:endParaRPr>
          </a:p>
        </p:txBody>
      </p:sp>
      <p:sp>
        <p:nvSpPr>
          <p:cNvPr id="9" name="TextBox 8">
            <a:extLst>
              <a:ext uri="{FF2B5EF4-FFF2-40B4-BE49-F238E27FC236}">
                <a16:creationId xmlns:a16="http://schemas.microsoft.com/office/drawing/2014/main" id="{17240F4D-0A41-0D2F-B856-1EBB0E8141F8}"/>
              </a:ext>
            </a:extLst>
          </p:cNvPr>
          <p:cNvSpPr txBox="1"/>
          <p:nvPr/>
        </p:nvSpPr>
        <p:spPr>
          <a:xfrm>
            <a:off x="7107686" y="5484108"/>
            <a:ext cx="3977298" cy="523220"/>
          </a:xfrm>
          <a:prstGeom prst="rect">
            <a:avLst/>
          </a:prstGeom>
          <a:noFill/>
        </p:spPr>
        <p:txBody>
          <a:bodyPr wrap="square" rtlCol="0">
            <a:spAutoFit/>
          </a:bodyPr>
          <a:lstStyle/>
          <a:p>
            <a:r>
              <a:rPr lang="en-US" sz="2800" dirty="0">
                <a:solidFill>
                  <a:srgbClr val="FF0000"/>
                </a:solidFill>
              </a:rPr>
              <a:t>get through difficult times </a:t>
            </a:r>
            <a:endParaRPr lang="en-US" sz="2800" b="1" dirty="0">
              <a:solidFill>
                <a:srgbClr val="0070C0"/>
              </a:solidFill>
            </a:endParaRPr>
          </a:p>
        </p:txBody>
      </p:sp>
      <p:sp>
        <p:nvSpPr>
          <p:cNvPr id="10" name="TextBox 9">
            <a:extLst>
              <a:ext uri="{FF2B5EF4-FFF2-40B4-BE49-F238E27FC236}">
                <a16:creationId xmlns:a16="http://schemas.microsoft.com/office/drawing/2014/main" id="{19853668-A26F-8BF6-63F4-3934E7B1ABC0}"/>
              </a:ext>
            </a:extLst>
          </p:cNvPr>
          <p:cNvSpPr txBox="1"/>
          <p:nvPr/>
        </p:nvSpPr>
        <p:spPr>
          <a:xfrm>
            <a:off x="9878309" y="111391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1" name="CD2 TRACK 38">
            <a:hlinkClick r:id="" action="ppaction://media"/>
            <a:extLst>
              <a:ext uri="{FF2B5EF4-FFF2-40B4-BE49-F238E27FC236}">
                <a16:creationId xmlns:a16="http://schemas.microsoft.com/office/drawing/2014/main" id="{77CDE3A8-D3AB-ECE7-6997-957C929C51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15918" y="1072334"/>
            <a:ext cx="812800" cy="812800"/>
          </a:xfrm>
          <a:prstGeom prst="rect">
            <a:avLst/>
          </a:prstGeom>
        </p:spPr>
      </p:pic>
    </p:spTree>
    <p:extLst>
      <p:ext uri="{BB962C8B-B14F-4D97-AF65-F5344CB8AC3E}">
        <p14:creationId xmlns:p14="http://schemas.microsoft.com/office/powerpoint/2010/main" val="3567732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bldLst>
      <p:bldP spid="3" grpId="0"/>
      <p:bldP spid="4" grpId="0"/>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E4B771-B8A7-4EB2-ECB3-D9025E0EF8C0}"/>
              </a:ext>
            </a:extLst>
          </p:cNvPr>
          <p:cNvSpPr txBox="1"/>
          <p:nvPr/>
        </p:nvSpPr>
        <p:spPr>
          <a:xfrm>
            <a:off x="323257" y="1622018"/>
            <a:ext cx="4048022" cy="1569660"/>
          </a:xfrm>
          <a:prstGeom prst="rect">
            <a:avLst/>
          </a:prstGeom>
          <a:noFill/>
        </p:spPr>
        <p:txBody>
          <a:bodyPr wrap="square">
            <a:spAutoFit/>
          </a:bodyPr>
          <a:lstStyle/>
          <a:p>
            <a:pPr algn="just"/>
            <a:r>
              <a:rPr lang="en-US" sz="3200" dirty="0"/>
              <a:t>1.Her mom used to work at:</a:t>
            </a:r>
          </a:p>
          <a:p>
            <a:pPr algn="just"/>
            <a:r>
              <a:rPr lang="en-US" sz="3200" dirty="0"/>
              <a:t>(1)_____________</a:t>
            </a:r>
            <a:endParaRPr lang="en-US" sz="3200" dirty="0">
              <a:effectLst/>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957573" y="2540431"/>
            <a:ext cx="5676027" cy="584775"/>
          </a:xfrm>
          <a:prstGeom prst="rect">
            <a:avLst/>
          </a:prstGeom>
          <a:noFill/>
        </p:spPr>
        <p:txBody>
          <a:bodyPr wrap="square">
            <a:spAutoFit/>
          </a:bodyPr>
          <a:lstStyle/>
          <a:p>
            <a:r>
              <a:rPr lang="en-US" sz="3200" b="1" dirty="0">
                <a:solidFill>
                  <a:srgbClr val="FF0000"/>
                </a:solidFill>
              </a:rPr>
              <a:t>a factory</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4371280" y="1447651"/>
            <a:ext cx="7598780" cy="5016758"/>
          </a:xfrm>
          <a:prstGeom prst="rect">
            <a:avLst/>
          </a:prstGeom>
          <a:solidFill>
            <a:srgbClr val="94E4FE">
              <a:alpha val="36471"/>
            </a:srgbClr>
          </a:solidFill>
        </p:spPr>
        <p:txBody>
          <a:bodyPr wrap="square">
            <a:spAutoFit/>
          </a:bodyPr>
          <a:lstStyle/>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Hey, Mom. I read online that women were only housewives in the past. Is that true?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Well, it depends on when we're talking about. Your grandma's generation, yes, she was a housewife.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But you aren't?</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No. We can't live with only your dad working. I worked at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 factory</a:t>
            </a:r>
            <a:r>
              <a:rPr lang="vi-VN" sz="3200" b="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when we first got married. Now, I work at the bank.</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3" name="CD2 TRACK 38(00:00:20.810-00:00:46.412)">
            <a:hlinkClick r:id="" action="ppaction://media"/>
            <a:extLst>
              <a:ext uri="{FF2B5EF4-FFF2-40B4-BE49-F238E27FC236}">
                <a16:creationId xmlns:a16="http://schemas.microsoft.com/office/drawing/2014/main" id="{8B7DBCED-48CA-1EEF-87F0-EB6F6A14D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5862" y="766174"/>
            <a:ext cx="812800" cy="812800"/>
          </a:xfrm>
          <a:prstGeom prst="rect">
            <a:avLst/>
          </a:prstGeom>
        </p:spPr>
      </p:pic>
    </p:spTree>
    <p:extLst>
      <p:ext uri="{BB962C8B-B14F-4D97-AF65-F5344CB8AC3E}">
        <p14:creationId xmlns:p14="http://schemas.microsoft.com/office/powerpoint/2010/main" val="2315566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childTnLst>
        </p:cTn>
      </p:par>
    </p:tnLst>
    <p:bldLst>
      <p:bldP spid="5" grpId="0"/>
      <p:bldP spid="4"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0656B5-7694-DB0E-D156-10083B3E85C4}"/>
              </a:ext>
            </a:extLst>
          </p:cNvPr>
          <p:cNvSpPr txBox="1"/>
          <p:nvPr/>
        </p:nvSpPr>
        <p:spPr>
          <a:xfrm>
            <a:off x="1560680" y="2192834"/>
            <a:ext cx="3380262" cy="584775"/>
          </a:xfrm>
          <a:prstGeom prst="rect">
            <a:avLst/>
          </a:prstGeom>
          <a:noFill/>
        </p:spPr>
        <p:txBody>
          <a:bodyPr wrap="square">
            <a:spAutoFit/>
          </a:bodyPr>
          <a:lstStyle/>
          <a:p>
            <a:r>
              <a:rPr lang="en-US" sz="3200" b="1" dirty="0">
                <a:solidFill>
                  <a:srgbClr val="FF0000"/>
                </a:solidFill>
              </a:rPr>
              <a:t>aunts and uncles</a:t>
            </a:r>
            <a:endParaRPr lang="en-US" sz="3200" b="1" dirty="0">
              <a:solidFill>
                <a:srgbClr val="0070C0"/>
              </a:solidFill>
            </a:endParaRPr>
          </a:p>
        </p:txBody>
      </p:sp>
      <p:sp>
        <p:nvSpPr>
          <p:cNvPr id="8" name="TextBox 7">
            <a:extLst>
              <a:ext uri="{FF2B5EF4-FFF2-40B4-BE49-F238E27FC236}">
                <a16:creationId xmlns:a16="http://schemas.microsoft.com/office/drawing/2014/main" id="{61E795DF-5531-1C06-DBF0-4CEC94F75D98}"/>
              </a:ext>
            </a:extLst>
          </p:cNvPr>
          <p:cNvSpPr txBox="1"/>
          <p:nvPr/>
        </p:nvSpPr>
        <p:spPr>
          <a:xfrm>
            <a:off x="308903" y="1722693"/>
            <a:ext cx="5970777" cy="1077218"/>
          </a:xfrm>
          <a:prstGeom prst="rect">
            <a:avLst/>
          </a:prstGeom>
          <a:noFill/>
        </p:spPr>
        <p:txBody>
          <a:bodyPr wrap="square">
            <a:spAutoFit/>
          </a:bodyPr>
          <a:lstStyle/>
          <a:p>
            <a:r>
              <a:rPr lang="en-US" sz="3200" dirty="0"/>
              <a:t>Her mom has: </a:t>
            </a:r>
          </a:p>
          <a:p>
            <a:r>
              <a:rPr lang="en-US" sz="3200" dirty="0"/>
              <a:t>(2) ten_______________</a:t>
            </a:r>
            <a:endParaRPr lang="en-US" sz="3200" dirty="0">
              <a:effectLst/>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588571" y="1974715"/>
            <a:ext cx="5777341" cy="3539430"/>
          </a:xfrm>
          <a:prstGeom prst="rect">
            <a:avLst/>
          </a:prstGeom>
          <a:solidFill>
            <a:srgbClr val="94E4FE">
              <a:alpha val="36471"/>
            </a:srgbClr>
          </a:solidFill>
        </p:spPr>
        <p:txBody>
          <a:bodyPr wrap="square">
            <a:spAutoFit/>
          </a:bodyPr>
          <a:lstStyle/>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OK. What about living with extended family?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Clark</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I used to live with my grandparents and my ten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aunts and uncles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Back when I was young, many generations would live together.</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3" name="CD2 TRACK 38(00:00:46.327-00:00:59.143)">
            <a:hlinkClick r:id="" action="ppaction://media"/>
            <a:extLst>
              <a:ext uri="{FF2B5EF4-FFF2-40B4-BE49-F238E27FC236}">
                <a16:creationId xmlns:a16="http://schemas.microsoft.com/office/drawing/2014/main" id="{64531615-D727-1630-AAE3-1374984B97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97148" y="794639"/>
            <a:ext cx="812800" cy="812800"/>
          </a:xfrm>
          <a:prstGeom prst="rect">
            <a:avLst/>
          </a:prstGeom>
        </p:spPr>
      </p:pic>
    </p:spTree>
    <p:extLst>
      <p:ext uri="{BB962C8B-B14F-4D97-AF65-F5344CB8AC3E}">
        <p14:creationId xmlns:p14="http://schemas.microsoft.com/office/powerpoint/2010/main" val="953380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childTnLst>
        </p:cTn>
      </p:par>
    </p:tnLst>
    <p:bldLst>
      <p:bldP spid="6"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E4B771-B8A7-4EB2-ECB3-D9025E0EF8C0}"/>
              </a:ext>
            </a:extLst>
          </p:cNvPr>
          <p:cNvSpPr txBox="1"/>
          <p:nvPr/>
        </p:nvSpPr>
        <p:spPr>
          <a:xfrm>
            <a:off x="323256" y="1622018"/>
            <a:ext cx="5014863" cy="1077218"/>
          </a:xfrm>
          <a:prstGeom prst="rect">
            <a:avLst/>
          </a:prstGeom>
          <a:noFill/>
        </p:spPr>
        <p:txBody>
          <a:bodyPr wrap="square">
            <a:spAutoFit/>
          </a:bodyPr>
          <a:lstStyle/>
          <a:p>
            <a:r>
              <a:rPr lang="en-US" sz="3200" dirty="0"/>
              <a:t>Not many people would get:</a:t>
            </a:r>
          </a:p>
          <a:p>
            <a:r>
              <a:rPr lang="en-US" sz="3200" dirty="0">
                <a:effectLst/>
              </a:rPr>
              <a:t>(3)_______________</a:t>
            </a:r>
          </a:p>
        </p:txBody>
      </p:sp>
      <p:sp>
        <p:nvSpPr>
          <p:cNvPr id="4" name="TextBox 3">
            <a:extLst>
              <a:ext uri="{FF2B5EF4-FFF2-40B4-BE49-F238E27FC236}">
                <a16:creationId xmlns:a16="http://schemas.microsoft.com/office/drawing/2014/main" id="{705F1337-4385-FBFD-2A31-F6A986713A88}"/>
              </a:ext>
            </a:extLst>
          </p:cNvPr>
          <p:cNvSpPr txBox="1"/>
          <p:nvPr/>
        </p:nvSpPr>
        <p:spPr>
          <a:xfrm>
            <a:off x="1399673" y="2099888"/>
            <a:ext cx="1902327" cy="584775"/>
          </a:xfrm>
          <a:prstGeom prst="rect">
            <a:avLst/>
          </a:prstGeom>
          <a:noFill/>
        </p:spPr>
        <p:txBody>
          <a:bodyPr wrap="square">
            <a:spAutoFit/>
          </a:bodyPr>
          <a:lstStyle/>
          <a:p>
            <a:r>
              <a:rPr lang="en-US" sz="3200" b="1" dirty="0">
                <a:solidFill>
                  <a:srgbClr val="FF0000"/>
                </a:solidFill>
              </a:rPr>
              <a:t>divorced</a:t>
            </a:r>
          </a:p>
        </p:txBody>
      </p:sp>
      <p:sp>
        <p:nvSpPr>
          <p:cNvPr id="6" name="TextBox 5">
            <a:extLst>
              <a:ext uri="{FF2B5EF4-FFF2-40B4-BE49-F238E27FC236}">
                <a16:creationId xmlns:a16="http://schemas.microsoft.com/office/drawing/2014/main" id="{D60656B5-7694-DB0E-D156-10083B3E85C4}"/>
              </a:ext>
            </a:extLst>
          </p:cNvPr>
          <p:cNvSpPr txBox="1"/>
          <p:nvPr/>
        </p:nvSpPr>
        <p:spPr>
          <a:xfrm>
            <a:off x="902815" y="4153860"/>
            <a:ext cx="1570115" cy="584775"/>
          </a:xfrm>
          <a:prstGeom prst="rect">
            <a:avLst/>
          </a:prstGeom>
          <a:noFill/>
        </p:spPr>
        <p:txBody>
          <a:bodyPr wrap="square">
            <a:spAutoFit/>
          </a:bodyPr>
          <a:lstStyle/>
          <a:p>
            <a:r>
              <a:rPr lang="en-US" sz="3200" b="1" dirty="0">
                <a:solidFill>
                  <a:srgbClr val="FF0000"/>
                </a:solidFill>
              </a:rPr>
              <a:t>work</a:t>
            </a:r>
            <a:endParaRPr lang="en-US" sz="3200" b="1" dirty="0">
              <a:solidFill>
                <a:srgbClr val="0070C0"/>
              </a:solidFill>
            </a:endParaRPr>
          </a:p>
        </p:txBody>
      </p:sp>
      <p:sp>
        <p:nvSpPr>
          <p:cNvPr id="8" name="TextBox 7">
            <a:extLst>
              <a:ext uri="{FF2B5EF4-FFF2-40B4-BE49-F238E27FC236}">
                <a16:creationId xmlns:a16="http://schemas.microsoft.com/office/drawing/2014/main" id="{61E795DF-5531-1C06-DBF0-4CEC94F75D98}"/>
              </a:ext>
            </a:extLst>
          </p:cNvPr>
          <p:cNvSpPr txBox="1"/>
          <p:nvPr/>
        </p:nvSpPr>
        <p:spPr>
          <a:xfrm>
            <a:off x="340189" y="3203797"/>
            <a:ext cx="5014863" cy="1569660"/>
          </a:xfrm>
          <a:prstGeom prst="rect">
            <a:avLst/>
          </a:prstGeom>
          <a:noFill/>
        </p:spPr>
        <p:txBody>
          <a:bodyPr wrap="square">
            <a:spAutoFit/>
          </a:bodyPr>
          <a:lstStyle/>
          <a:p>
            <a:r>
              <a:rPr lang="en-US" sz="3200" dirty="0"/>
              <a:t>To raise kids, women </a:t>
            </a:r>
          </a:p>
          <a:p>
            <a:r>
              <a:rPr lang="en-US" sz="3200" dirty="0"/>
              <a:t>needed a man to</a:t>
            </a:r>
            <a:r>
              <a:rPr lang="en-US" sz="3200" dirty="0">
                <a:sym typeface="Wingdings" pitchFamily="2" charset="2"/>
              </a:rPr>
              <a:t> </a:t>
            </a:r>
          </a:p>
          <a:p>
            <a:r>
              <a:rPr lang="en-US" sz="3200" dirty="0">
                <a:sym typeface="Wingdings" pitchFamily="2" charset="2"/>
              </a:rPr>
              <a:t>(4)_____</a:t>
            </a:r>
            <a:endParaRPr lang="en-US" sz="3200" dirty="0">
              <a:effectLst/>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6192718" y="1447651"/>
            <a:ext cx="5777341" cy="4524315"/>
          </a:xfrm>
          <a:prstGeom prst="rect">
            <a:avLst/>
          </a:prstGeom>
          <a:solidFill>
            <a:srgbClr val="94E4FE">
              <a:alpha val="36471"/>
            </a:srgbClr>
          </a:solidFill>
        </p:spPr>
        <p:txBody>
          <a:bodyPr wrap="square">
            <a:spAutoFit/>
          </a:bodyPr>
          <a:lstStyle/>
          <a:p>
            <a:pPr algn="just"/>
            <a:r>
              <a:rPr lang="en-US" sz="3200" b="1" dirty="0">
                <a:solidFill>
                  <a:srgbClr val="0432FF"/>
                </a:solidFill>
                <a:ea typeface="DengXian" panose="02010600030101010101" pitchFamily="2" charset="-122"/>
              </a:rPr>
              <a:t>Lucy</a:t>
            </a:r>
            <a:r>
              <a:rPr lang="en-US" sz="3200" dirty="0">
                <a:ea typeface="DengXian" panose="02010600030101010101" pitchFamily="2" charset="-122"/>
              </a:rPr>
              <a:t>: I also read that people would rarely get </a:t>
            </a:r>
            <a:r>
              <a:rPr lang="en-US" sz="3200" b="1" dirty="0">
                <a:highlight>
                  <a:srgbClr val="FFFF00"/>
                </a:highlight>
                <a:ea typeface="DengXian" panose="02010600030101010101" pitchFamily="2" charset="-122"/>
              </a:rPr>
              <a:t>divorced</a:t>
            </a:r>
            <a:r>
              <a:rPr lang="en-US" sz="3200" dirty="0">
                <a:ea typeface="DengXian" panose="02010600030101010101" pitchFamily="2" charset="-122"/>
              </a:rPr>
              <a:t>. Is that true?</a:t>
            </a:r>
          </a:p>
          <a:p>
            <a:pPr algn="just"/>
            <a:endParaRPr lang="en-US" sz="3200" dirty="0">
              <a:ea typeface="DengXian" panose="02010600030101010101" pitchFamily="2" charset="-122"/>
            </a:endParaRPr>
          </a:p>
          <a:p>
            <a:pPr algn="just"/>
            <a:r>
              <a:rPr lang="en-US" sz="3200" b="1" dirty="0">
                <a:solidFill>
                  <a:srgbClr val="0432FF"/>
                </a:solidFill>
                <a:ea typeface="DengXian" panose="02010600030101010101" pitchFamily="2" charset="-122"/>
              </a:rPr>
              <a:t>Mrs. Clark</a:t>
            </a:r>
            <a:r>
              <a:rPr lang="en-US" sz="3200" dirty="0">
                <a:ea typeface="DengXian" panose="02010600030101010101" pitchFamily="2" charset="-122"/>
              </a:rPr>
              <a:t>: Yes. Back then, it was rare. For many women, it was because they couldn't work. Men had to go to </a:t>
            </a:r>
            <a:r>
              <a:rPr lang="en-US" sz="3200" b="1" dirty="0">
                <a:highlight>
                  <a:srgbClr val="FFFF00"/>
                </a:highlight>
                <a:ea typeface="DengXian" panose="02010600030101010101" pitchFamily="2" charset="-122"/>
              </a:rPr>
              <a:t>work</a:t>
            </a:r>
            <a:r>
              <a:rPr lang="en-US" sz="3200" dirty="0">
                <a:ea typeface="DengXian" panose="02010600030101010101" pitchFamily="2" charset="-122"/>
              </a:rPr>
              <a:t> so that women could raise the children.</a:t>
            </a:r>
          </a:p>
        </p:txBody>
      </p:sp>
      <p:cxnSp>
        <p:nvCxnSpPr>
          <p:cNvPr id="10" name="Straight Connector 9">
            <a:extLst>
              <a:ext uri="{FF2B5EF4-FFF2-40B4-BE49-F238E27FC236}">
                <a16:creationId xmlns:a16="http://schemas.microsoft.com/office/drawing/2014/main" id="{0D8FC783-2B61-FFE5-77C8-B131D6F97DB4}"/>
              </a:ext>
            </a:extLst>
          </p:cNvPr>
          <p:cNvCxnSpPr>
            <a:cxnSpLocks/>
          </p:cNvCxnSpPr>
          <p:nvPr/>
        </p:nvCxnSpPr>
        <p:spPr>
          <a:xfrm>
            <a:off x="7432338" y="2444254"/>
            <a:ext cx="9533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B20E1B0-7984-B84C-24E7-6F6E80B41B6E}"/>
              </a:ext>
            </a:extLst>
          </p:cNvPr>
          <p:cNvCxnSpPr>
            <a:cxnSpLocks/>
          </p:cNvCxnSpPr>
          <p:nvPr/>
        </p:nvCxnSpPr>
        <p:spPr>
          <a:xfrm>
            <a:off x="434766" y="2145625"/>
            <a:ext cx="15169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3B6A4-F659-3F93-3305-5571F9B0304C}"/>
              </a:ext>
            </a:extLst>
          </p:cNvPr>
          <p:cNvCxnSpPr>
            <a:cxnSpLocks/>
          </p:cNvCxnSpPr>
          <p:nvPr/>
        </p:nvCxnSpPr>
        <p:spPr>
          <a:xfrm>
            <a:off x="902815" y="3693287"/>
            <a:ext cx="15701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B4A9C6-EE62-096F-8B00-541AF96F3DB0}"/>
              </a:ext>
            </a:extLst>
          </p:cNvPr>
          <p:cNvSpPr txBox="1"/>
          <p:nvPr/>
        </p:nvSpPr>
        <p:spPr>
          <a:xfrm>
            <a:off x="263001" y="465765"/>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66B1AB95-C0F4-3533-9B50-E5C8D735F903}"/>
              </a:ext>
            </a:extLst>
          </p:cNvPr>
          <p:cNvSpPr txBox="1"/>
          <p:nvPr/>
        </p:nvSpPr>
        <p:spPr>
          <a:xfrm>
            <a:off x="4740074" y="941821"/>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13" name="Straight Connector 12">
            <a:extLst>
              <a:ext uri="{FF2B5EF4-FFF2-40B4-BE49-F238E27FC236}">
                <a16:creationId xmlns:a16="http://schemas.microsoft.com/office/drawing/2014/main" id="{AFEFE520-B95A-BA37-FDFF-0D98F6358933}"/>
              </a:ext>
            </a:extLst>
          </p:cNvPr>
          <p:cNvCxnSpPr>
            <a:cxnSpLocks/>
          </p:cNvCxnSpPr>
          <p:nvPr/>
        </p:nvCxnSpPr>
        <p:spPr>
          <a:xfrm>
            <a:off x="7299898" y="5870123"/>
            <a:ext cx="28477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CD2 TRACK 38(00:01:04.902-00:01:19.399)">
            <a:hlinkClick r:id="" action="ppaction://media"/>
            <a:extLst>
              <a:ext uri="{FF2B5EF4-FFF2-40B4-BE49-F238E27FC236}">
                <a16:creationId xmlns:a16="http://schemas.microsoft.com/office/drawing/2014/main" id="{1396B1DB-7274-F5A3-1209-B7266241AF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3498" y="809218"/>
            <a:ext cx="812800" cy="812800"/>
          </a:xfrm>
          <a:prstGeom prst="rect">
            <a:avLst/>
          </a:prstGeom>
        </p:spPr>
      </p:pic>
    </p:spTree>
    <p:extLst>
      <p:ext uri="{BB962C8B-B14F-4D97-AF65-F5344CB8AC3E}">
        <p14:creationId xmlns:p14="http://schemas.microsoft.com/office/powerpoint/2010/main" val="376528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par>
                                <p:cTn id="31" presetID="3" presetClass="entr" presetSubtype="1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7"/>
                </p:tgtEl>
              </p:cMediaNode>
            </p:audio>
          </p:childTnLst>
        </p:cTn>
      </p:par>
    </p:tnLst>
    <p:bldLst>
      <p:bldP spid="4" grpId="0"/>
      <p:bldP spid="6"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E4B771-B8A7-4EB2-ECB3-D9025E0EF8C0}"/>
              </a:ext>
            </a:extLst>
          </p:cNvPr>
          <p:cNvSpPr txBox="1"/>
          <p:nvPr/>
        </p:nvSpPr>
        <p:spPr>
          <a:xfrm>
            <a:off x="323256" y="1622018"/>
            <a:ext cx="5014863" cy="2062103"/>
          </a:xfrm>
          <a:prstGeom prst="rect">
            <a:avLst/>
          </a:prstGeom>
          <a:noFill/>
        </p:spPr>
        <p:txBody>
          <a:bodyPr wrap="square">
            <a:spAutoFit/>
          </a:bodyPr>
          <a:lstStyle/>
          <a:p>
            <a:r>
              <a:rPr lang="en-US" sz="3200" dirty="0"/>
              <a:t>Her mom thinks people used to be more willing to:</a:t>
            </a:r>
          </a:p>
          <a:p>
            <a:r>
              <a:rPr lang="en-US" sz="3200" dirty="0">
                <a:effectLst/>
              </a:rPr>
              <a:t>(5)_____________________together</a:t>
            </a:r>
          </a:p>
        </p:txBody>
      </p:sp>
      <p:sp>
        <p:nvSpPr>
          <p:cNvPr id="4" name="TextBox 3">
            <a:extLst>
              <a:ext uri="{FF2B5EF4-FFF2-40B4-BE49-F238E27FC236}">
                <a16:creationId xmlns:a16="http://schemas.microsoft.com/office/drawing/2014/main" id="{705F1337-4385-FBFD-2A31-F6A986713A88}"/>
              </a:ext>
            </a:extLst>
          </p:cNvPr>
          <p:cNvSpPr txBox="1"/>
          <p:nvPr/>
        </p:nvSpPr>
        <p:spPr>
          <a:xfrm>
            <a:off x="736270" y="2556816"/>
            <a:ext cx="4764332" cy="584775"/>
          </a:xfrm>
          <a:prstGeom prst="rect">
            <a:avLst/>
          </a:prstGeom>
          <a:noFill/>
        </p:spPr>
        <p:txBody>
          <a:bodyPr wrap="square">
            <a:spAutoFit/>
          </a:bodyPr>
          <a:lstStyle/>
          <a:p>
            <a:r>
              <a:rPr lang="en-US" sz="3200" b="1" dirty="0">
                <a:solidFill>
                  <a:srgbClr val="FF0000"/>
                </a:solidFill>
              </a:rPr>
              <a:t>get through difficult times </a:t>
            </a:r>
          </a:p>
        </p:txBody>
      </p:sp>
      <p:sp>
        <p:nvSpPr>
          <p:cNvPr id="9" name="TextBox 8">
            <a:extLst>
              <a:ext uri="{FF2B5EF4-FFF2-40B4-BE49-F238E27FC236}">
                <a16:creationId xmlns:a16="http://schemas.microsoft.com/office/drawing/2014/main" id="{36CF5A2B-8E77-0A24-6314-05CBDF4923C0}"/>
              </a:ext>
            </a:extLst>
          </p:cNvPr>
          <p:cNvSpPr txBox="1"/>
          <p:nvPr/>
        </p:nvSpPr>
        <p:spPr>
          <a:xfrm>
            <a:off x="6192718" y="1447651"/>
            <a:ext cx="5777341" cy="4524315"/>
          </a:xfrm>
          <a:prstGeom prst="rect">
            <a:avLst/>
          </a:prstGeom>
          <a:solidFill>
            <a:srgbClr val="94E4FE">
              <a:alpha val="36471"/>
            </a:srgbClr>
          </a:solidFill>
        </p:spPr>
        <p:txBody>
          <a:bodyPr wrap="square">
            <a:spAutoFit/>
          </a:bodyPr>
          <a:lstStyle/>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Life was difficult back then, huh?</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And people didn't get divorced after an argument. People used to work harder to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get through difficult times </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together.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 see. That sounds a lot better to me.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0E31A1C1-7221-45ED-2F5B-03C83E848462}"/>
              </a:ext>
            </a:extLst>
          </p:cNvPr>
          <p:cNvCxnSpPr>
            <a:cxnSpLocks/>
          </p:cNvCxnSpPr>
          <p:nvPr/>
        </p:nvCxnSpPr>
        <p:spPr>
          <a:xfrm>
            <a:off x="936702" y="2601420"/>
            <a:ext cx="24755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B3B6A4-F659-3F93-3305-5571F9B0304C}"/>
              </a:ext>
            </a:extLst>
          </p:cNvPr>
          <p:cNvCxnSpPr>
            <a:cxnSpLocks/>
          </p:cNvCxnSpPr>
          <p:nvPr/>
        </p:nvCxnSpPr>
        <p:spPr>
          <a:xfrm>
            <a:off x="9194197" y="3916312"/>
            <a:ext cx="21577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B4A9C6-EE62-096F-8B00-541AF96F3DB0}"/>
              </a:ext>
            </a:extLst>
          </p:cNvPr>
          <p:cNvSpPr txBox="1"/>
          <p:nvPr/>
        </p:nvSpPr>
        <p:spPr>
          <a:xfrm>
            <a:off x="263001" y="482698"/>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sp>
        <p:nvSpPr>
          <p:cNvPr id="2" name="TextBox 1">
            <a:extLst>
              <a:ext uri="{FF2B5EF4-FFF2-40B4-BE49-F238E27FC236}">
                <a16:creationId xmlns:a16="http://schemas.microsoft.com/office/drawing/2014/main" id="{455B83C7-F7E7-EAFD-4C6B-59D79B6E894B}"/>
              </a:ext>
            </a:extLst>
          </p:cNvPr>
          <p:cNvSpPr txBox="1"/>
          <p:nvPr/>
        </p:nvSpPr>
        <p:spPr>
          <a:xfrm>
            <a:off x="4567538" y="100289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5" name="CD2 TRACK 38(00:01:19.078-00:01:33.210)">
            <a:hlinkClick r:id="" action="ppaction://media"/>
            <a:extLst>
              <a:ext uri="{FF2B5EF4-FFF2-40B4-BE49-F238E27FC236}">
                <a16:creationId xmlns:a16="http://schemas.microsoft.com/office/drawing/2014/main" id="{BAB003A6-9F64-6869-6BBA-C607953789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63299" y="818872"/>
            <a:ext cx="812800" cy="812800"/>
          </a:xfrm>
          <a:prstGeom prst="rect">
            <a:avLst/>
          </a:prstGeom>
        </p:spPr>
      </p:pic>
    </p:spTree>
    <p:extLst>
      <p:ext uri="{BB962C8B-B14F-4D97-AF65-F5344CB8AC3E}">
        <p14:creationId xmlns:p14="http://schemas.microsoft.com/office/powerpoint/2010/main" val="23572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5" grpId="0"/>
      <p:bldP spid="4"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5509200"/>
          </a:xfrm>
          <a:prstGeom prst="rect">
            <a:avLst/>
          </a:prstGeom>
          <a:solidFill>
            <a:schemeClr val="accent4">
              <a:lumMod val="20000"/>
              <a:lumOff val="80000"/>
            </a:scheme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CD2 Track 38</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Lucy, and her mom talking about family customs in the past. Listen and fill in the blanks. You will hear the conversation twice.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Hey, Mom. I read online that women were only housewives in the past. Is that true?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Well, it depends on when we're talking about. Your grandma's generation, yes, she was a housewife.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But you aren't?</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No. We can't live with only your dad working. I worked at a factory when we first got married. Now, I work at the bank.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Tree>
    <p:extLst>
      <p:ext uri="{BB962C8B-B14F-4D97-AF65-F5344CB8AC3E}">
        <p14:creationId xmlns:p14="http://schemas.microsoft.com/office/powerpoint/2010/main" val="2038269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79140" y="1223584"/>
            <a:ext cx="11463453" cy="5016758"/>
          </a:xfrm>
          <a:prstGeom prst="rect">
            <a:avLst/>
          </a:prstGeom>
          <a:solidFill>
            <a:schemeClr val="accent4">
              <a:lumMod val="20000"/>
              <a:lumOff val="80000"/>
            </a:schemeClr>
          </a:solidFill>
        </p:spPr>
        <p:txBody>
          <a:bodyPr wrap="square">
            <a:spAutoFit/>
          </a:bodyPr>
          <a:lstStyle/>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OK. What about living with extended family?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I used to live with my grandparents</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and my ten aunts and uncles. Back when I was young, many generations would live together.</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had ten aunts and uncles?</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Family sizes were a lot bigger.</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 also read that people would rarely get divorced.Is that true?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Back then, it was rare. For many women, it was because they couldn't work. Men had to go to work so that women could raise the children.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169702" y="577253"/>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6" name="TextBox 5">
            <a:extLst>
              <a:ext uri="{FF2B5EF4-FFF2-40B4-BE49-F238E27FC236}">
                <a16:creationId xmlns:a16="http://schemas.microsoft.com/office/drawing/2014/main" id="{CD12798F-C563-DA6D-9315-8A4B310CF680}"/>
              </a:ext>
            </a:extLst>
          </p:cNvPr>
          <p:cNvSpPr txBox="1"/>
          <p:nvPr/>
        </p:nvSpPr>
        <p:spPr>
          <a:xfrm>
            <a:off x="3066586" y="1621370"/>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B42D550D-E851-1181-8636-CA17DE41ABCC}"/>
              </a:ext>
            </a:extLst>
          </p:cNvPr>
          <p:cNvSpPr txBox="1"/>
          <p:nvPr/>
        </p:nvSpPr>
        <p:spPr>
          <a:xfrm>
            <a:off x="3066586" y="1922453"/>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2797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64273" y="1615794"/>
            <a:ext cx="11463453" cy="2554545"/>
          </a:xfrm>
          <a:prstGeom prst="rect">
            <a:avLst/>
          </a:prstGeom>
          <a:solidFill>
            <a:schemeClr val="accent4">
              <a:lumMod val="20000"/>
              <a:lumOff val="80000"/>
            </a:schemeClr>
          </a:solidFill>
        </p:spPr>
        <p:txBody>
          <a:bodyPr wrap="square">
            <a:spAutoFit/>
          </a:bodyPr>
          <a:lstStyle/>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Life was difficult back then, huh?</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Clark</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And people didn't get divorced after an argument. People used to work harder to get through difficult times together.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Lucy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 see. That sounds a lot better to me.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554949"/>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6" name="TextBox 5">
            <a:extLst>
              <a:ext uri="{FF2B5EF4-FFF2-40B4-BE49-F238E27FC236}">
                <a16:creationId xmlns:a16="http://schemas.microsoft.com/office/drawing/2014/main" id="{CD12798F-C563-DA6D-9315-8A4B310CF680}"/>
              </a:ext>
            </a:extLst>
          </p:cNvPr>
          <p:cNvSpPr txBox="1"/>
          <p:nvPr/>
        </p:nvSpPr>
        <p:spPr>
          <a:xfrm>
            <a:off x="3066586" y="1621370"/>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B42D550D-E851-1181-8636-CA17DE41ABCC}"/>
              </a:ext>
            </a:extLst>
          </p:cNvPr>
          <p:cNvSpPr txBox="1"/>
          <p:nvPr/>
        </p:nvSpPr>
        <p:spPr>
          <a:xfrm>
            <a:off x="3066586" y="1922453"/>
            <a:ext cx="6445404"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47071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074" r="8232"/>
          <a:stretch>
            <a:fillRect/>
          </a:stretch>
        </p:blipFill>
        <p:spPr>
          <a:xfrm>
            <a:off x="2218855" y="686050"/>
            <a:ext cx="6988202" cy="5530362"/>
          </a:xfrm>
          <a:prstGeom prst="rect">
            <a:avLst/>
          </a:prstGeom>
        </p:spPr>
      </p:pic>
      <p:sp>
        <p:nvSpPr>
          <p:cNvPr id="3" name="TextBox 2"/>
          <p:cNvSpPr txBox="1"/>
          <p:nvPr/>
        </p:nvSpPr>
        <p:spPr>
          <a:xfrm>
            <a:off x="4012785" y="3999887"/>
            <a:ext cx="4166430" cy="784830"/>
          </a:xfrm>
          <a:prstGeom prst="rect">
            <a:avLst/>
          </a:prstGeom>
          <a:noFill/>
        </p:spPr>
        <p:txBody>
          <a:bodyPr wrap="square" rtlCol="0">
            <a:spAutoFit/>
          </a:bodyPr>
          <a:lstStyle/>
          <a:p>
            <a:r>
              <a:rPr lang="en-US" sz="4400" dirty="0">
                <a:solidFill>
                  <a:schemeClr val="bg1"/>
                </a:solidFill>
              </a:rPr>
              <a:t>Extra practice</a:t>
            </a:r>
          </a:p>
        </p:txBody>
      </p:sp>
    </p:spTree>
    <p:extLst>
      <p:ext uri="{BB962C8B-B14F-4D97-AF65-F5344CB8AC3E}">
        <p14:creationId xmlns:p14="http://schemas.microsoft.com/office/powerpoint/2010/main" val="3627837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497559"/>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33584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4799239" y="4761788"/>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611135"/>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144747"/>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2">
            <a:extLst>
              <a:ext uri="{FF2B5EF4-FFF2-40B4-BE49-F238E27FC236}">
                <a16:creationId xmlns:a16="http://schemas.microsoft.com/office/drawing/2014/main" id="{BF96C0F0-2456-D6F6-B9D3-60CA48E2197C}"/>
              </a:ext>
            </a:extLst>
          </p:cNvPr>
          <p:cNvSpPr/>
          <p:nvPr/>
        </p:nvSpPr>
        <p:spPr>
          <a:xfrm>
            <a:off x="4830869" y="3976689"/>
            <a:ext cx="3256378" cy="643436"/>
          </a:xfrm>
          <a:prstGeom prst="roundRect">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Tree>
    <p:extLst>
      <p:ext uri="{BB962C8B-B14F-4D97-AF65-F5344CB8AC3E}">
        <p14:creationId xmlns:p14="http://schemas.microsoft.com/office/powerpoint/2010/main" val="325448146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278363-3867-66AC-8F28-45309BD6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71" y="1808054"/>
            <a:ext cx="11382658" cy="4652343"/>
          </a:xfrm>
          <a:prstGeom prst="rect">
            <a:avLst/>
          </a:prstGeom>
        </p:spPr>
      </p:pic>
      <p:sp>
        <p:nvSpPr>
          <p:cNvPr id="4" name="TextBox 3">
            <a:extLst>
              <a:ext uri="{FF2B5EF4-FFF2-40B4-BE49-F238E27FC236}">
                <a16:creationId xmlns:a16="http://schemas.microsoft.com/office/drawing/2014/main" id="{52202571-7C3A-B71E-CCE9-E82C7904C10A}"/>
              </a:ext>
            </a:extLst>
          </p:cNvPr>
          <p:cNvSpPr txBox="1"/>
          <p:nvPr/>
        </p:nvSpPr>
        <p:spPr>
          <a:xfrm>
            <a:off x="263001" y="422481"/>
            <a:ext cx="11665998" cy="1477328"/>
          </a:xfrm>
          <a:prstGeom prst="rect">
            <a:avLst/>
          </a:prstGeom>
          <a:noFill/>
        </p:spPr>
        <p:txBody>
          <a:bodyPr wrap="square">
            <a:spAutoFit/>
          </a:bodyPr>
          <a:lstStyle/>
          <a:p>
            <a:pPr algn="just"/>
            <a:r>
              <a:rPr lang="en-US" sz="3000" b="1" dirty="0">
                <a:solidFill>
                  <a:srgbClr val="0070C0"/>
                </a:solidFill>
                <a:highlight>
                  <a:srgbClr val="00FF00"/>
                </a:highlight>
              </a:rPr>
              <a:t>WB p.51: </a:t>
            </a:r>
            <a:r>
              <a:rPr lang="en-US" sz="30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8C94F7B1-F131-0BFF-4753-E27DC48B9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490" y="1371017"/>
            <a:ext cx="806165" cy="584775"/>
          </a:xfrm>
          <a:prstGeom prst="rect">
            <a:avLst/>
          </a:prstGeom>
        </p:spPr>
      </p:pic>
      <p:pic>
        <p:nvPicPr>
          <p:cNvPr id="8" name="TRACK 19">
            <a:hlinkClick r:id="" action="ppaction://media"/>
            <a:extLst>
              <a:ext uri="{FF2B5EF4-FFF2-40B4-BE49-F238E27FC236}">
                <a16:creationId xmlns:a16="http://schemas.microsoft.com/office/drawing/2014/main" id="{FB0BF9E2-F7B5-DCD1-C3B4-B34D16B2F8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8192" y="1371017"/>
            <a:ext cx="812800" cy="812800"/>
          </a:xfrm>
          <a:prstGeom prst="rect">
            <a:avLst/>
          </a:prstGeom>
        </p:spPr>
      </p:pic>
    </p:spTree>
    <p:extLst>
      <p:ext uri="{BB962C8B-B14F-4D97-AF65-F5344CB8AC3E}">
        <p14:creationId xmlns:p14="http://schemas.microsoft.com/office/powerpoint/2010/main" val="3957470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3868735" y="2025192"/>
            <a:ext cx="4917098" cy="584775"/>
          </a:xfrm>
          <a:prstGeom prst="rect">
            <a:avLst/>
          </a:prstGeom>
          <a:noFill/>
        </p:spPr>
        <p:txBody>
          <a:bodyPr wrap="square" rtlCol="0">
            <a:spAutoFit/>
          </a:bodyPr>
          <a:lstStyle/>
          <a:p>
            <a:r>
              <a:rPr lang="en-US" sz="3200" dirty="0">
                <a:solidFill>
                  <a:srgbClr val="009051"/>
                </a:solidFill>
              </a:rPr>
              <a:t>Underline the key words</a:t>
            </a:r>
            <a:endParaRPr lang="en-US" sz="3200" b="1" dirty="0">
              <a:solidFill>
                <a:srgbClr val="009051"/>
              </a:solidFill>
            </a:endParaRP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569660"/>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1471713"/>
            <a:ext cx="806165" cy="584775"/>
          </a:xfrm>
          <a:prstGeom prst="rect">
            <a:avLst/>
          </a:prstGeom>
        </p:spPr>
      </p:pic>
      <p:sp>
        <p:nvSpPr>
          <p:cNvPr id="7" name="TextBox 6">
            <a:extLst>
              <a:ext uri="{FF2B5EF4-FFF2-40B4-BE49-F238E27FC236}">
                <a16:creationId xmlns:a16="http://schemas.microsoft.com/office/drawing/2014/main" id="{49940D90-7069-24AE-680B-F3B5A158D3FB}"/>
              </a:ext>
            </a:extLst>
          </p:cNvPr>
          <p:cNvSpPr txBox="1"/>
          <p:nvPr/>
        </p:nvSpPr>
        <p:spPr>
          <a:xfrm>
            <a:off x="480033" y="2609967"/>
            <a:ext cx="5406417" cy="3539430"/>
          </a:xfrm>
          <a:prstGeom prst="rect">
            <a:avLst/>
          </a:prstGeom>
          <a:solidFill>
            <a:schemeClr val="accent4">
              <a:lumMod val="20000"/>
              <a:lumOff val="80000"/>
            </a:schemeClr>
          </a:solidFill>
        </p:spPr>
        <p:txBody>
          <a:bodyPr wrap="square">
            <a:spAutoFit/>
          </a:bodyPr>
          <a:lstStyle/>
          <a:p>
            <a:pPr algn="just"/>
            <a:r>
              <a:rPr lang="en-US" sz="3200" b="1" dirty="0">
                <a:effectLst/>
              </a:rPr>
              <a:t>Example:</a:t>
            </a:r>
            <a:br>
              <a:rPr lang="en-US" sz="3200" b="1" dirty="0">
                <a:effectLst/>
              </a:rPr>
            </a:br>
            <a:r>
              <a:rPr lang="en-US" sz="3200" b="1" dirty="0">
                <a:effectLst/>
              </a:rPr>
              <a:t>0. You will hear a girl talking  to her grandma. Who are the people?  </a:t>
            </a:r>
          </a:p>
          <a:p>
            <a:pPr algn="just"/>
            <a:r>
              <a:rPr lang="en-US" sz="3200" b="1" dirty="0">
                <a:effectLst/>
              </a:rPr>
              <a:t>A</a:t>
            </a:r>
            <a:r>
              <a:rPr lang="en-US" sz="3200" dirty="0">
                <a:effectLst/>
              </a:rPr>
              <a:t>. her relatives                  </a:t>
            </a:r>
            <a:r>
              <a:rPr lang="en-US" sz="3200" dirty="0"/>
              <a:t>                 </a:t>
            </a:r>
            <a:endParaRPr lang="en-US" sz="3200" dirty="0">
              <a:effectLst/>
            </a:endParaRPr>
          </a:p>
          <a:p>
            <a:r>
              <a:rPr lang="en-US" sz="3200" b="1" dirty="0">
                <a:effectLst/>
              </a:rPr>
              <a:t>B. </a:t>
            </a:r>
            <a:r>
              <a:rPr lang="en-US" sz="3200" dirty="0">
                <a:effectLst/>
              </a:rPr>
              <a:t>her friends</a:t>
            </a:r>
            <a:br>
              <a:rPr lang="en-US" sz="3200" dirty="0">
                <a:effectLst/>
              </a:rPr>
            </a:br>
            <a:r>
              <a:rPr lang="en-US" sz="3200" b="1" dirty="0">
                <a:effectLst/>
              </a:rPr>
              <a:t>C. </a:t>
            </a:r>
            <a:r>
              <a:rPr lang="en-US" sz="3200" dirty="0">
                <a:effectLst/>
              </a:rPr>
              <a:t>her classmates </a:t>
            </a:r>
          </a:p>
        </p:txBody>
      </p:sp>
      <p:pic>
        <p:nvPicPr>
          <p:cNvPr id="12" name="Picture 11">
            <a:extLst>
              <a:ext uri="{FF2B5EF4-FFF2-40B4-BE49-F238E27FC236}">
                <a16:creationId xmlns:a16="http://schemas.microsoft.com/office/drawing/2014/main" id="{9D47C7BD-9828-44FB-BFD5-B18062D47C4F}"/>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3909270" y="4689446"/>
            <a:ext cx="411060" cy="1421934"/>
          </a:xfrm>
          <a:prstGeom prst="rect">
            <a:avLst/>
          </a:prstGeom>
        </p:spPr>
      </p:pic>
      <p:sp>
        <p:nvSpPr>
          <p:cNvPr id="13" name="TextBox 12">
            <a:extLst>
              <a:ext uri="{FF2B5EF4-FFF2-40B4-BE49-F238E27FC236}">
                <a16:creationId xmlns:a16="http://schemas.microsoft.com/office/drawing/2014/main" id="{8AC434F8-A568-4C4B-0FA1-8AF87E29CA27}"/>
              </a:ext>
            </a:extLst>
          </p:cNvPr>
          <p:cNvSpPr txBox="1"/>
          <p:nvPr/>
        </p:nvSpPr>
        <p:spPr>
          <a:xfrm>
            <a:off x="6342763" y="2631740"/>
            <a:ext cx="5406417" cy="3539430"/>
          </a:xfrm>
          <a:prstGeom prst="rect">
            <a:avLst/>
          </a:prstGeom>
          <a:solidFill>
            <a:schemeClr val="accent4">
              <a:lumMod val="20000"/>
              <a:lumOff val="80000"/>
            </a:schemeClr>
          </a:solidFill>
        </p:spPr>
        <p:txBody>
          <a:bodyPr wrap="square">
            <a:spAutoFit/>
          </a:bodyPr>
          <a:lstStyle/>
          <a:p>
            <a:pPr algn="just"/>
            <a:endParaRPr lang="en-US" sz="3200" b="1" dirty="0">
              <a:effectLst/>
            </a:endParaRPr>
          </a:p>
          <a:p>
            <a:pPr marL="514350" indent="-514350" algn="just">
              <a:buAutoNum type="arabicPeriod"/>
            </a:pPr>
            <a:r>
              <a:rPr lang="en-US" sz="3200" b="1" dirty="0">
                <a:effectLst/>
              </a:rPr>
              <a:t>You will hear a girl talking to her grandpa. Where did her grandpa use to live?</a:t>
            </a:r>
            <a:endParaRPr lang="en-US" sz="3200" b="1" dirty="0"/>
          </a:p>
          <a:p>
            <a:pPr algn="just"/>
            <a:r>
              <a:rPr lang="en-US" sz="3200" b="1" dirty="0">
                <a:effectLst/>
              </a:rPr>
              <a:t>A</a:t>
            </a:r>
            <a:r>
              <a:rPr lang="en-US" sz="3200" dirty="0">
                <a:effectLst/>
              </a:rPr>
              <a:t>. by the river</a:t>
            </a:r>
          </a:p>
          <a:p>
            <a:r>
              <a:rPr lang="en-US" sz="3200" b="1" dirty="0">
                <a:effectLst/>
              </a:rPr>
              <a:t>B. </a:t>
            </a:r>
            <a:r>
              <a:rPr lang="en-US" sz="3200" dirty="0">
                <a:effectLst/>
              </a:rPr>
              <a:t>near the market</a:t>
            </a:r>
            <a:br>
              <a:rPr lang="en-US" sz="3200" dirty="0">
                <a:effectLst/>
              </a:rPr>
            </a:br>
            <a:r>
              <a:rPr lang="en-US" sz="3200" b="1" dirty="0">
                <a:effectLst/>
              </a:rPr>
              <a:t>C. </a:t>
            </a:r>
            <a:r>
              <a:rPr lang="en-US" sz="3200" dirty="0">
                <a:effectLst/>
              </a:rPr>
              <a:t>near a field of flowers</a:t>
            </a:r>
          </a:p>
        </p:txBody>
      </p:sp>
      <p:pic>
        <p:nvPicPr>
          <p:cNvPr id="14" name="Picture 13">
            <a:extLst>
              <a:ext uri="{FF2B5EF4-FFF2-40B4-BE49-F238E27FC236}">
                <a16:creationId xmlns:a16="http://schemas.microsoft.com/office/drawing/2014/main" id="{FBF4E4F3-D97C-FF4A-8E20-7648A5BB3359}"/>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11078285" y="4689446"/>
            <a:ext cx="411060" cy="1421934"/>
          </a:xfrm>
          <a:prstGeom prst="rect">
            <a:avLst/>
          </a:prstGeom>
        </p:spPr>
      </p:pic>
      <p:sp>
        <p:nvSpPr>
          <p:cNvPr id="3" name="TextBox 2">
            <a:extLst>
              <a:ext uri="{FF2B5EF4-FFF2-40B4-BE49-F238E27FC236}">
                <a16:creationId xmlns:a16="http://schemas.microsoft.com/office/drawing/2014/main" id="{448938FD-503D-DC34-6F17-E5B8D573A2A4}"/>
              </a:ext>
            </a:extLst>
          </p:cNvPr>
          <p:cNvSpPr txBox="1"/>
          <p:nvPr/>
        </p:nvSpPr>
        <p:spPr>
          <a:xfrm>
            <a:off x="3868735" y="4535267"/>
            <a:ext cx="1027454" cy="707886"/>
          </a:xfrm>
          <a:prstGeom prst="rect">
            <a:avLst/>
          </a:prstGeom>
          <a:noFill/>
        </p:spPr>
        <p:txBody>
          <a:bodyPr wrap="square" rtlCol="0">
            <a:spAutoFit/>
          </a:bodyPr>
          <a:lstStyle/>
          <a:p>
            <a:r>
              <a:rPr lang="en-US" sz="4000" b="1" dirty="0">
                <a:solidFill>
                  <a:srgbClr val="C00000"/>
                </a:solidFill>
              </a:rPr>
              <a:t>√</a:t>
            </a:r>
          </a:p>
        </p:txBody>
      </p:sp>
      <p:cxnSp>
        <p:nvCxnSpPr>
          <p:cNvPr id="6" name="Straight Connector 5">
            <a:extLst>
              <a:ext uri="{FF2B5EF4-FFF2-40B4-BE49-F238E27FC236}">
                <a16:creationId xmlns:a16="http://schemas.microsoft.com/office/drawing/2014/main" id="{33558AD3-B5DE-CA29-F5EB-098915359129}"/>
              </a:ext>
            </a:extLst>
          </p:cNvPr>
          <p:cNvCxnSpPr>
            <a:cxnSpLocks/>
          </p:cNvCxnSpPr>
          <p:nvPr/>
        </p:nvCxnSpPr>
        <p:spPr>
          <a:xfrm>
            <a:off x="9819732" y="4133864"/>
            <a:ext cx="1153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E9788EF-A3A5-F65E-3894-A8CDB1A513F3}"/>
              </a:ext>
            </a:extLst>
          </p:cNvPr>
          <p:cNvCxnSpPr>
            <a:cxnSpLocks/>
          </p:cNvCxnSpPr>
          <p:nvPr/>
        </p:nvCxnSpPr>
        <p:spPr>
          <a:xfrm>
            <a:off x="7624298" y="4672512"/>
            <a:ext cx="13334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D4CDEE-CCB5-C1DD-8480-ABD16E25BA76}"/>
              </a:ext>
            </a:extLst>
          </p:cNvPr>
          <p:cNvCxnSpPr>
            <a:cxnSpLocks/>
          </p:cNvCxnSpPr>
          <p:nvPr/>
        </p:nvCxnSpPr>
        <p:spPr>
          <a:xfrm>
            <a:off x="10223564" y="4586069"/>
            <a:ext cx="6053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TRACK 19(00:00:00.000-00:02:02.030)">
            <a:hlinkClick r:id="" action="ppaction://media"/>
            <a:extLst>
              <a:ext uri="{FF2B5EF4-FFF2-40B4-BE49-F238E27FC236}">
                <a16:creationId xmlns:a16="http://schemas.microsoft.com/office/drawing/2014/main" id="{0E540B34-B7F6-2B5D-4112-076BD12355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4983" y="1401654"/>
            <a:ext cx="812800" cy="812800"/>
          </a:xfrm>
          <a:prstGeom prst="rect">
            <a:avLst/>
          </a:prstGeom>
        </p:spPr>
      </p:pic>
    </p:spTree>
    <p:extLst>
      <p:ext uri="{BB962C8B-B14F-4D97-AF65-F5344CB8AC3E}">
        <p14:creationId xmlns:p14="http://schemas.microsoft.com/office/powerpoint/2010/main" val="3475050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3868735" y="2025192"/>
            <a:ext cx="4917098" cy="584775"/>
          </a:xfrm>
          <a:prstGeom prst="rect">
            <a:avLst/>
          </a:prstGeom>
          <a:noFill/>
        </p:spPr>
        <p:txBody>
          <a:bodyPr wrap="square" rtlCol="0">
            <a:spAutoFit/>
          </a:bodyPr>
          <a:lstStyle/>
          <a:p>
            <a:r>
              <a:rPr lang="en-US" sz="3200" dirty="0">
                <a:solidFill>
                  <a:srgbClr val="009051"/>
                </a:solidFill>
              </a:rPr>
              <a:t>Underline the key words</a:t>
            </a:r>
            <a:endParaRPr lang="en-US" sz="3200" b="1" dirty="0">
              <a:solidFill>
                <a:srgbClr val="009051"/>
              </a:solidFill>
            </a:endParaRP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569660"/>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1471713"/>
            <a:ext cx="806165" cy="584775"/>
          </a:xfrm>
          <a:prstGeom prst="rect">
            <a:avLst/>
          </a:prstGeom>
        </p:spPr>
      </p:pic>
      <p:sp>
        <p:nvSpPr>
          <p:cNvPr id="7" name="TextBox 6">
            <a:extLst>
              <a:ext uri="{FF2B5EF4-FFF2-40B4-BE49-F238E27FC236}">
                <a16:creationId xmlns:a16="http://schemas.microsoft.com/office/drawing/2014/main" id="{49940D90-7069-24AE-680B-F3B5A158D3FB}"/>
              </a:ext>
            </a:extLst>
          </p:cNvPr>
          <p:cNvSpPr txBox="1"/>
          <p:nvPr/>
        </p:nvSpPr>
        <p:spPr>
          <a:xfrm>
            <a:off x="480033" y="2815238"/>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2. You will hear a boy talking to his grandma. Who used to have a tuk-tuk?</a:t>
            </a:r>
          </a:p>
          <a:p>
            <a:pPr algn="just"/>
            <a:r>
              <a:rPr lang="en-US" sz="3200" b="1" dirty="0">
                <a:effectLst/>
              </a:rPr>
              <a:t>A</a:t>
            </a:r>
            <a:r>
              <a:rPr lang="en-US" sz="3200" dirty="0">
                <a:effectLst/>
              </a:rPr>
              <a:t>. his grandpa</a:t>
            </a:r>
          </a:p>
          <a:p>
            <a:r>
              <a:rPr lang="en-US" sz="3200" b="1" dirty="0">
                <a:effectLst/>
              </a:rPr>
              <a:t>B. </a:t>
            </a:r>
            <a:r>
              <a:rPr lang="en-US" sz="3200" dirty="0">
                <a:effectLst/>
              </a:rPr>
              <a:t>his aunt</a:t>
            </a:r>
            <a:br>
              <a:rPr lang="en-US" sz="3200" dirty="0">
                <a:effectLst/>
              </a:rPr>
            </a:br>
            <a:r>
              <a:rPr lang="en-US" sz="3200" b="1" dirty="0">
                <a:effectLst/>
              </a:rPr>
              <a:t>C. </a:t>
            </a:r>
            <a:r>
              <a:rPr lang="en-US" sz="3200" dirty="0">
                <a:effectLst/>
              </a:rPr>
              <a:t>his grandma</a:t>
            </a:r>
          </a:p>
        </p:txBody>
      </p:sp>
      <p:pic>
        <p:nvPicPr>
          <p:cNvPr id="12" name="Picture 11">
            <a:extLst>
              <a:ext uri="{FF2B5EF4-FFF2-40B4-BE49-F238E27FC236}">
                <a16:creationId xmlns:a16="http://schemas.microsoft.com/office/drawing/2014/main" id="{9D47C7BD-9828-44FB-BFD5-B18062D47C4F}"/>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3868735" y="4183750"/>
            <a:ext cx="411060" cy="1421934"/>
          </a:xfrm>
          <a:prstGeom prst="rect">
            <a:avLst/>
          </a:prstGeom>
        </p:spPr>
      </p:pic>
      <p:sp>
        <p:nvSpPr>
          <p:cNvPr id="13" name="TextBox 12">
            <a:extLst>
              <a:ext uri="{FF2B5EF4-FFF2-40B4-BE49-F238E27FC236}">
                <a16:creationId xmlns:a16="http://schemas.microsoft.com/office/drawing/2014/main" id="{8AC434F8-A568-4C4B-0FA1-8AF87E29CA27}"/>
              </a:ext>
            </a:extLst>
          </p:cNvPr>
          <p:cNvSpPr txBox="1"/>
          <p:nvPr/>
        </p:nvSpPr>
        <p:spPr>
          <a:xfrm>
            <a:off x="6342763" y="2855672"/>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3. You will hear a man talking to his daughter. What did he use to do?</a:t>
            </a:r>
          </a:p>
          <a:p>
            <a:pPr algn="just"/>
            <a:r>
              <a:rPr lang="en-US" sz="3200" b="1" dirty="0">
                <a:effectLst/>
              </a:rPr>
              <a:t>A. </a:t>
            </a:r>
            <a:r>
              <a:rPr lang="en-US" sz="3200" dirty="0">
                <a:effectLst/>
              </a:rPr>
              <a:t>bake with his mom</a:t>
            </a:r>
          </a:p>
          <a:p>
            <a:pPr algn="just"/>
            <a:r>
              <a:rPr lang="en-US" sz="3200" b="1" dirty="0">
                <a:effectLst/>
              </a:rPr>
              <a:t>B. </a:t>
            </a:r>
            <a:r>
              <a:rPr lang="en-US" sz="3200" dirty="0">
                <a:effectLst/>
              </a:rPr>
              <a:t>go fishing</a:t>
            </a:r>
          </a:p>
          <a:p>
            <a:pPr algn="just"/>
            <a:r>
              <a:rPr lang="en-US" sz="3200" b="1" dirty="0">
                <a:effectLst/>
              </a:rPr>
              <a:t>C. </a:t>
            </a:r>
            <a:r>
              <a:rPr lang="en-US" sz="3200" dirty="0">
                <a:effectLst/>
              </a:rPr>
              <a:t>play with his fish</a:t>
            </a:r>
          </a:p>
        </p:txBody>
      </p:sp>
      <p:pic>
        <p:nvPicPr>
          <p:cNvPr id="14" name="Picture 13">
            <a:extLst>
              <a:ext uri="{FF2B5EF4-FFF2-40B4-BE49-F238E27FC236}">
                <a16:creationId xmlns:a16="http://schemas.microsoft.com/office/drawing/2014/main" id="{FBF4E4F3-D97C-FF4A-8E20-7648A5BB3359}"/>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11022302" y="4498618"/>
            <a:ext cx="411060" cy="1421934"/>
          </a:xfrm>
          <a:prstGeom prst="rect">
            <a:avLst/>
          </a:prstGeom>
        </p:spPr>
      </p:pic>
      <p:cxnSp>
        <p:nvCxnSpPr>
          <p:cNvPr id="3" name="Straight Connector 2">
            <a:extLst>
              <a:ext uri="{FF2B5EF4-FFF2-40B4-BE49-F238E27FC236}">
                <a16:creationId xmlns:a16="http://schemas.microsoft.com/office/drawing/2014/main" id="{ED83A50B-D0FD-000B-8E8C-EA26EDF96EA5}"/>
              </a:ext>
            </a:extLst>
          </p:cNvPr>
          <p:cNvCxnSpPr>
            <a:cxnSpLocks/>
          </p:cNvCxnSpPr>
          <p:nvPr/>
        </p:nvCxnSpPr>
        <p:spPr>
          <a:xfrm>
            <a:off x="9452039" y="3852644"/>
            <a:ext cx="8635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F57AE4-BAA0-72A0-69A0-ADAE657226F8}"/>
              </a:ext>
            </a:extLst>
          </p:cNvPr>
          <p:cNvCxnSpPr>
            <a:cxnSpLocks/>
          </p:cNvCxnSpPr>
          <p:nvPr/>
        </p:nvCxnSpPr>
        <p:spPr>
          <a:xfrm>
            <a:off x="7537514" y="4338419"/>
            <a:ext cx="5015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50F1105-39DE-776B-8CE0-1244C07F0415}"/>
              </a:ext>
            </a:extLst>
          </p:cNvPr>
          <p:cNvCxnSpPr>
            <a:cxnSpLocks/>
          </p:cNvCxnSpPr>
          <p:nvPr/>
        </p:nvCxnSpPr>
        <p:spPr>
          <a:xfrm>
            <a:off x="3552797" y="3852644"/>
            <a:ext cx="7269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F5F69D-2F13-89E5-23E2-B855E130CF96}"/>
              </a:ext>
            </a:extLst>
          </p:cNvPr>
          <p:cNvCxnSpPr>
            <a:cxnSpLocks/>
          </p:cNvCxnSpPr>
          <p:nvPr/>
        </p:nvCxnSpPr>
        <p:spPr>
          <a:xfrm>
            <a:off x="1789535" y="4297023"/>
            <a:ext cx="11699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TRACK 19(00:02:04.797-00:03:33.277)">
            <a:hlinkClick r:id="" action="ppaction://media"/>
            <a:extLst>
              <a:ext uri="{FF2B5EF4-FFF2-40B4-BE49-F238E27FC236}">
                <a16:creationId xmlns:a16="http://schemas.microsoft.com/office/drawing/2014/main" id="{A1522BA2-E774-1811-3740-DAA1A2BF65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3170" y="1368534"/>
            <a:ext cx="812800" cy="812800"/>
          </a:xfrm>
          <a:prstGeom prst="rect">
            <a:avLst/>
          </a:prstGeom>
        </p:spPr>
      </p:pic>
    </p:spTree>
    <p:extLst>
      <p:ext uri="{BB962C8B-B14F-4D97-AF65-F5344CB8AC3E}">
        <p14:creationId xmlns:p14="http://schemas.microsoft.com/office/powerpoint/2010/main" val="3396296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3868735" y="2025192"/>
            <a:ext cx="4917098" cy="584775"/>
          </a:xfrm>
          <a:prstGeom prst="rect">
            <a:avLst/>
          </a:prstGeom>
          <a:noFill/>
        </p:spPr>
        <p:txBody>
          <a:bodyPr wrap="square" rtlCol="0">
            <a:spAutoFit/>
          </a:bodyPr>
          <a:lstStyle/>
          <a:p>
            <a:r>
              <a:rPr lang="en-US" sz="3200" dirty="0">
                <a:solidFill>
                  <a:srgbClr val="009051"/>
                </a:solidFill>
              </a:rPr>
              <a:t>Underline the key words</a:t>
            </a:r>
            <a:endParaRPr lang="en-US" sz="3200" b="1" dirty="0">
              <a:solidFill>
                <a:srgbClr val="009051"/>
              </a:solidFill>
            </a:endParaRP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569660"/>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 There is one question for each conversation. For each question, choose the correct answer (A, B, or C)</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1471713"/>
            <a:ext cx="806165" cy="584775"/>
          </a:xfrm>
          <a:prstGeom prst="rect">
            <a:avLst/>
          </a:prstGeom>
        </p:spPr>
      </p:pic>
      <p:sp>
        <p:nvSpPr>
          <p:cNvPr id="7" name="TextBox 6">
            <a:extLst>
              <a:ext uri="{FF2B5EF4-FFF2-40B4-BE49-F238E27FC236}">
                <a16:creationId xmlns:a16="http://schemas.microsoft.com/office/drawing/2014/main" id="{49940D90-7069-24AE-680B-F3B5A158D3FB}"/>
              </a:ext>
            </a:extLst>
          </p:cNvPr>
          <p:cNvSpPr txBox="1"/>
          <p:nvPr/>
        </p:nvSpPr>
        <p:spPr>
          <a:xfrm>
            <a:off x="480033" y="2815238"/>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4. You will hear a girl talking to her mom. Where did she use to go?</a:t>
            </a:r>
          </a:p>
          <a:p>
            <a:pPr algn="just"/>
            <a:r>
              <a:rPr lang="en-US" sz="3200" b="1" dirty="0">
                <a:effectLst/>
              </a:rPr>
              <a:t>A. </a:t>
            </a:r>
            <a:r>
              <a:rPr lang="en-US" sz="3200" dirty="0">
                <a:effectLst/>
              </a:rPr>
              <a:t>a market</a:t>
            </a:r>
          </a:p>
          <a:p>
            <a:pPr algn="just"/>
            <a:r>
              <a:rPr lang="en-US" sz="3200" b="1" dirty="0">
                <a:effectLst/>
              </a:rPr>
              <a:t>B. </a:t>
            </a:r>
            <a:r>
              <a:rPr lang="en-US" sz="3200" dirty="0">
                <a:effectLst/>
              </a:rPr>
              <a:t>a swimming pool </a:t>
            </a:r>
          </a:p>
          <a:p>
            <a:pPr algn="just"/>
            <a:r>
              <a:rPr lang="en-US" sz="3200" b="1" dirty="0">
                <a:effectLst/>
              </a:rPr>
              <a:t>C. </a:t>
            </a:r>
            <a:r>
              <a:rPr lang="en-US" sz="3200" dirty="0">
                <a:effectLst/>
              </a:rPr>
              <a:t>a restaurant</a:t>
            </a:r>
          </a:p>
        </p:txBody>
      </p:sp>
      <p:pic>
        <p:nvPicPr>
          <p:cNvPr id="12" name="Picture 11">
            <a:extLst>
              <a:ext uri="{FF2B5EF4-FFF2-40B4-BE49-F238E27FC236}">
                <a16:creationId xmlns:a16="http://schemas.microsoft.com/office/drawing/2014/main" id="{9D47C7BD-9828-44FB-BFD5-B18062D47C4F}"/>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4671167" y="4440292"/>
            <a:ext cx="411060" cy="1421934"/>
          </a:xfrm>
          <a:prstGeom prst="rect">
            <a:avLst/>
          </a:prstGeom>
        </p:spPr>
      </p:pic>
      <p:sp>
        <p:nvSpPr>
          <p:cNvPr id="13" name="TextBox 12">
            <a:extLst>
              <a:ext uri="{FF2B5EF4-FFF2-40B4-BE49-F238E27FC236}">
                <a16:creationId xmlns:a16="http://schemas.microsoft.com/office/drawing/2014/main" id="{8AC434F8-A568-4C4B-0FA1-8AF87E29CA27}"/>
              </a:ext>
            </a:extLst>
          </p:cNvPr>
          <p:cNvSpPr txBox="1"/>
          <p:nvPr/>
        </p:nvSpPr>
        <p:spPr>
          <a:xfrm>
            <a:off x="6342763" y="2855672"/>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5. You will hear a girl talking to her grandpa. Who did they talk about?</a:t>
            </a:r>
          </a:p>
          <a:p>
            <a:pPr algn="just"/>
            <a:r>
              <a:rPr lang="en-US" sz="3200" b="1" dirty="0">
                <a:effectLst/>
              </a:rPr>
              <a:t>A. </a:t>
            </a:r>
            <a:r>
              <a:rPr lang="en-US" sz="3200" dirty="0">
                <a:effectLst/>
              </a:rPr>
              <a:t>his nephew</a:t>
            </a:r>
          </a:p>
          <a:p>
            <a:pPr algn="just"/>
            <a:r>
              <a:rPr lang="en-US" sz="3200" b="1" dirty="0">
                <a:effectLst/>
              </a:rPr>
              <a:t>B. </a:t>
            </a:r>
            <a:r>
              <a:rPr lang="en-US" sz="3200" dirty="0">
                <a:effectLst/>
              </a:rPr>
              <a:t>his daughter </a:t>
            </a:r>
          </a:p>
          <a:p>
            <a:pPr algn="just"/>
            <a:r>
              <a:rPr lang="en-US" sz="3200" b="1" dirty="0">
                <a:effectLst/>
              </a:rPr>
              <a:t>C. </a:t>
            </a:r>
            <a:r>
              <a:rPr lang="en-US" sz="3200" dirty="0">
                <a:effectLst/>
              </a:rPr>
              <a:t>his son</a:t>
            </a:r>
          </a:p>
        </p:txBody>
      </p:sp>
      <p:pic>
        <p:nvPicPr>
          <p:cNvPr id="14" name="Picture 13">
            <a:extLst>
              <a:ext uri="{FF2B5EF4-FFF2-40B4-BE49-F238E27FC236}">
                <a16:creationId xmlns:a16="http://schemas.microsoft.com/office/drawing/2014/main" id="{FBF4E4F3-D97C-FF4A-8E20-7648A5BB3359}"/>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11096946" y="4420023"/>
            <a:ext cx="411060" cy="1421934"/>
          </a:xfrm>
          <a:prstGeom prst="rect">
            <a:avLst/>
          </a:prstGeom>
        </p:spPr>
      </p:pic>
      <p:cxnSp>
        <p:nvCxnSpPr>
          <p:cNvPr id="10" name="Straight Connector 9">
            <a:extLst>
              <a:ext uri="{FF2B5EF4-FFF2-40B4-BE49-F238E27FC236}">
                <a16:creationId xmlns:a16="http://schemas.microsoft.com/office/drawing/2014/main" id="{2DF6FB69-204F-5A61-D5B0-30E028CACE71}"/>
              </a:ext>
            </a:extLst>
          </p:cNvPr>
          <p:cNvCxnSpPr>
            <a:cxnSpLocks/>
          </p:cNvCxnSpPr>
          <p:nvPr/>
        </p:nvCxnSpPr>
        <p:spPr>
          <a:xfrm>
            <a:off x="9057404" y="3852644"/>
            <a:ext cx="6961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7891F7-1260-B404-9497-EDFD036792FB}"/>
              </a:ext>
            </a:extLst>
          </p:cNvPr>
          <p:cNvCxnSpPr>
            <a:cxnSpLocks/>
          </p:cNvCxnSpPr>
          <p:nvPr/>
        </p:nvCxnSpPr>
        <p:spPr>
          <a:xfrm>
            <a:off x="6449860" y="4338419"/>
            <a:ext cx="16642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FE17DD-78FB-7C5C-6660-939D761D42DB}"/>
              </a:ext>
            </a:extLst>
          </p:cNvPr>
          <p:cNvCxnSpPr>
            <a:cxnSpLocks/>
          </p:cNvCxnSpPr>
          <p:nvPr/>
        </p:nvCxnSpPr>
        <p:spPr>
          <a:xfrm>
            <a:off x="2517801" y="3823769"/>
            <a:ext cx="10627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1DDF7D-A669-87F5-7525-FBF564686812}"/>
              </a:ext>
            </a:extLst>
          </p:cNvPr>
          <p:cNvCxnSpPr>
            <a:cxnSpLocks/>
          </p:cNvCxnSpPr>
          <p:nvPr/>
        </p:nvCxnSpPr>
        <p:spPr>
          <a:xfrm>
            <a:off x="1048390" y="4338419"/>
            <a:ext cx="424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TRACK 19(00:03:33.732-00:05:08.646)">
            <a:hlinkClick r:id="" action="ppaction://media"/>
            <a:extLst>
              <a:ext uri="{FF2B5EF4-FFF2-40B4-BE49-F238E27FC236}">
                <a16:creationId xmlns:a16="http://schemas.microsoft.com/office/drawing/2014/main" id="{49079DC6-C7E6-624F-D09C-247356946C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9765" y="1349872"/>
            <a:ext cx="812800" cy="812800"/>
          </a:xfrm>
          <a:prstGeom prst="rect">
            <a:avLst/>
          </a:prstGeom>
        </p:spPr>
      </p:pic>
    </p:spTree>
    <p:extLst>
      <p:ext uri="{BB962C8B-B14F-4D97-AF65-F5344CB8AC3E}">
        <p14:creationId xmlns:p14="http://schemas.microsoft.com/office/powerpoint/2010/main" val="3298913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2"/>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3" name="TextBox 2">
            <a:extLst>
              <a:ext uri="{FF2B5EF4-FFF2-40B4-BE49-F238E27FC236}">
                <a16:creationId xmlns:a16="http://schemas.microsoft.com/office/drawing/2014/main" id="{C8E3725A-C2F2-D909-0792-BB4DA436F661}"/>
              </a:ext>
            </a:extLst>
          </p:cNvPr>
          <p:cNvSpPr txBox="1"/>
          <p:nvPr/>
        </p:nvSpPr>
        <p:spPr>
          <a:xfrm>
            <a:off x="263001" y="2048126"/>
            <a:ext cx="5406417" cy="3046988"/>
          </a:xfrm>
          <a:prstGeom prst="rect">
            <a:avLst/>
          </a:prstGeom>
          <a:solidFill>
            <a:schemeClr val="accent4">
              <a:lumMod val="20000"/>
              <a:lumOff val="80000"/>
            </a:schemeClr>
          </a:solidFill>
        </p:spPr>
        <p:txBody>
          <a:bodyPr wrap="square">
            <a:spAutoFit/>
          </a:bodyPr>
          <a:lstStyle/>
          <a:p>
            <a:pPr marL="514350" indent="-514350" algn="just">
              <a:buAutoNum type="arabicPeriod"/>
            </a:pPr>
            <a:r>
              <a:rPr lang="en-US" sz="3200" b="1" dirty="0">
                <a:effectLst/>
              </a:rPr>
              <a:t>You will hear a girl talking to her grandpa. Where did her grandpa use to live?</a:t>
            </a:r>
            <a:endParaRPr lang="en-US" sz="3200" b="1" dirty="0"/>
          </a:p>
          <a:p>
            <a:pPr algn="just"/>
            <a:r>
              <a:rPr lang="en-US" sz="3200" b="1" dirty="0">
                <a:effectLst/>
              </a:rPr>
              <a:t>A</a:t>
            </a:r>
            <a:r>
              <a:rPr lang="en-US" sz="3200" dirty="0">
                <a:effectLst/>
              </a:rPr>
              <a:t>. by the river</a:t>
            </a:r>
          </a:p>
          <a:p>
            <a:r>
              <a:rPr lang="en-US" sz="3200" b="1" dirty="0">
                <a:effectLst/>
              </a:rPr>
              <a:t>B. </a:t>
            </a:r>
            <a:r>
              <a:rPr lang="en-US" sz="3200" dirty="0">
                <a:effectLst/>
              </a:rPr>
              <a:t>near the market</a:t>
            </a:r>
            <a:br>
              <a:rPr lang="en-US" sz="3200" dirty="0">
                <a:effectLst/>
              </a:rPr>
            </a:br>
            <a:r>
              <a:rPr lang="en-US" sz="3200" b="1" dirty="0">
                <a:effectLst/>
              </a:rPr>
              <a:t>C. </a:t>
            </a:r>
            <a:r>
              <a:rPr lang="en-US" sz="3200" dirty="0">
                <a:effectLst/>
              </a:rPr>
              <a:t>near a field of flowers</a:t>
            </a:r>
          </a:p>
        </p:txBody>
      </p:sp>
      <p:pic>
        <p:nvPicPr>
          <p:cNvPr id="6" name="Picture 5">
            <a:extLst>
              <a:ext uri="{FF2B5EF4-FFF2-40B4-BE49-F238E27FC236}">
                <a16:creationId xmlns:a16="http://schemas.microsoft.com/office/drawing/2014/main" id="{BD56E159-57F8-5F63-ED4E-4C2E671D7D0B}"/>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4901420" y="3673180"/>
            <a:ext cx="411060" cy="1421934"/>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376362" y="1489806"/>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01929" y="1116557"/>
            <a:ext cx="5777341" cy="4832092"/>
          </a:xfrm>
          <a:prstGeom prst="rect">
            <a:avLst/>
          </a:prstGeom>
          <a:solidFill>
            <a:srgbClr val="94E4FE">
              <a:alpha val="36471"/>
            </a:srgbClr>
          </a:solidFill>
        </p:spPr>
        <p:txBody>
          <a:bodyPr wrap="square">
            <a:spAutoFit/>
          </a:bodyPr>
          <a:lstStyle/>
          <a:p>
            <a:pPr algn="just"/>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1. </a:t>
            </a:r>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girl talking to her grandpa. Where</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did her grandpa use to live? </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Jane</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Grandpa, what's this picture?</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Smith</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our first house. We </a:t>
            </a:r>
            <a:r>
              <a:rPr lang="vi-VN" sz="2800" b="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used to live in a cottage </a:t>
            </a:r>
            <a:r>
              <a:rPr lang="vi-VN" sz="28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by the river</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Jane</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It's pretty.</a:t>
            </a:r>
            <a:endParaRPr lang="en-VN" sz="2800" kern="100" dirty="0">
              <a:latin typeface="Calibri" panose="020F0502020204030204" pitchFamily="34" charset="0"/>
              <a:ea typeface="DengXian" panose="02010600030101010101" pitchFamily="2" charset="-122"/>
              <a:cs typeface="Calibri" panose="020F0502020204030204" pitchFamily="34" charset="0"/>
            </a:endParaRPr>
          </a:p>
          <a:p>
            <a:pPr algn="just"/>
            <a:r>
              <a:rPr lang="vi-VN" sz="28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Smith:</a:t>
            </a:r>
            <a:r>
              <a:rPr lang="vi-VN" sz="2800"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vi-VN" sz="28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Yeah. We had many beautiful memories there. I would catch fish in the river, and your grandma would sell them at her stall. </a:t>
            </a:r>
            <a:endParaRPr lang="en-VN" sz="2800" kern="100" dirty="0">
              <a:latin typeface="Calibri" panose="020F0502020204030204" pitchFamily="34" charset="0"/>
              <a:ea typeface="DengXian" panose="02010600030101010101" pitchFamily="2" charset="-122"/>
              <a:cs typeface="Calibri" panose="020F0502020204030204" pitchFamily="34" charset="0"/>
            </a:endParaRPr>
          </a:p>
        </p:txBody>
      </p:sp>
      <p:cxnSp>
        <p:nvCxnSpPr>
          <p:cNvPr id="11" name="Straight Connector 10">
            <a:extLst>
              <a:ext uri="{FF2B5EF4-FFF2-40B4-BE49-F238E27FC236}">
                <a16:creationId xmlns:a16="http://schemas.microsoft.com/office/drawing/2014/main" id="{3ACBFF8C-584D-2CAF-8E25-AACFA0A81F13}"/>
              </a:ext>
            </a:extLst>
          </p:cNvPr>
          <p:cNvCxnSpPr>
            <a:cxnSpLocks/>
          </p:cNvCxnSpPr>
          <p:nvPr/>
        </p:nvCxnSpPr>
        <p:spPr>
          <a:xfrm>
            <a:off x="2988679" y="3516652"/>
            <a:ext cx="1735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E004A96-4A0A-C578-A247-5CFB50E03082}"/>
              </a:ext>
            </a:extLst>
          </p:cNvPr>
          <p:cNvSpPr txBox="1"/>
          <p:nvPr/>
        </p:nvSpPr>
        <p:spPr>
          <a:xfrm>
            <a:off x="4849552" y="3554687"/>
            <a:ext cx="1027454" cy="707886"/>
          </a:xfrm>
          <a:prstGeom prst="rect">
            <a:avLst/>
          </a:prstGeom>
          <a:noFill/>
        </p:spPr>
        <p:txBody>
          <a:bodyPr wrap="square" rtlCol="0">
            <a:spAutoFit/>
          </a:bodyPr>
          <a:lstStyle/>
          <a:p>
            <a:r>
              <a:rPr lang="en-US" sz="4000" b="1" dirty="0">
                <a:solidFill>
                  <a:srgbClr val="C00000"/>
                </a:solidFill>
              </a:rPr>
              <a:t>√</a:t>
            </a:r>
          </a:p>
        </p:txBody>
      </p:sp>
      <p:cxnSp>
        <p:nvCxnSpPr>
          <p:cNvPr id="16" name="Straight Connector 15">
            <a:extLst>
              <a:ext uri="{FF2B5EF4-FFF2-40B4-BE49-F238E27FC236}">
                <a16:creationId xmlns:a16="http://schemas.microsoft.com/office/drawing/2014/main" id="{929F7341-8B65-B78F-6768-4F640794E59C}"/>
              </a:ext>
            </a:extLst>
          </p:cNvPr>
          <p:cNvCxnSpPr>
            <a:cxnSpLocks/>
          </p:cNvCxnSpPr>
          <p:nvPr/>
        </p:nvCxnSpPr>
        <p:spPr>
          <a:xfrm>
            <a:off x="6163732" y="3723979"/>
            <a:ext cx="3539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TRACK 19(00:01:08.961-00:01:38.828)">
            <a:hlinkClick r:id="" action="ppaction://media"/>
            <a:extLst>
              <a:ext uri="{FF2B5EF4-FFF2-40B4-BE49-F238E27FC236}">
                <a16:creationId xmlns:a16="http://schemas.microsoft.com/office/drawing/2014/main" id="{ACDCA506-A68C-194B-C239-049CFD9693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8000" y="907463"/>
            <a:ext cx="812800" cy="812800"/>
          </a:xfrm>
          <a:prstGeom prst="rect">
            <a:avLst/>
          </a:prstGeom>
        </p:spPr>
      </p:pic>
    </p:spTree>
    <p:extLst>
      <p:ext uri="{BB962C8B-B14F-4D97-AF65-F5344CB8AC3E}">
        <p14:creationId xmlns:p14="http://schemas.microsoft.com/office/powerpoint/2010/main" val="2264951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bldLst>
      <p:bldP spid="9"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FB1EFF-8E3E-891E-F0D6-6B10AE9CF7C5}"/>
              </a:ext>
            </a:extLst>
          </p:cNvPr>
          <p:cNvSpPr txBox="1"/>
          <p:nvPr/>
        </p:nvSpPr>
        <p:spPr>
          <a:xfrm>
            <a:off x="346182" y="2149686"/>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2. You will hear a boy talking to his grandma. Who used to have a tuk-tuk?</a:t>
            </a:r>
          </a:p>
          <a:p>
            <a:pPr algn="just"/>
            <a:r>
              <a:rPr lang="en-US" sz="3200" b="1" dirty="0">
                <a:effectLst/>
              </a:rPr>
              <a:t>A</a:t>
            </a:r>
            <a:r>
              <a:rPr lang="en-US" sz="3200" dirty="0">
                <a:effectLst/>
              </a:rPr>
              <a:t>. his grandpa</a:t>
            </a:r>
          </a:p>
          <a:p>
            <a:r>
              <a:rPr lang="en-US" sz="3200" b="1" dirty="0">
                <a:effectLst/>
              </a:rPr>
              <a:t>B. </a:t>
            </a:r>
            <a:r>
              <a:rPr lang="en-US" sz="3200" dirty="0">
                <a:effectLst/>
              </a:rPr>
              <a:t>his aunt</a:t>
            </a:r>
            <a:br>
              <a:rPr lang="en-US" sz="3200" dirty="0">
                <a:effectLst/>
              </a:rPr>
            </a:br>
            <a:r>
              <a:rPr lang="en-US" sz="3200" b="1" dirty="0">
                <a:effectLst/>
              </a:rPr>
              <a:t>C. </a:t>
            </a:r>
            <a:r>
              <a:rPr lang="en-US" sz="3200" dirty="0">
                <a:effectLst/>
              </a:rPr>
              <a:t>his grandma</a:t>
            </a:r>
          </a:p>
        </p:txBody>
      </p:sp>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pic>
        <p:nvPicPr>
          <p:cNvPr id="6" name="Picture 5">
            <a:extLst>
              <a:ext uri="{FF2B5EF4-FFF2-40B4-BE49-F238E27FC236}">
                <a16:creationId xmlns:a16="http://schemas.microsoft.com/office/drawing/2014/main" id="{BD56E159-57F8-5F63-ED4E-4C2E671D7D0B}"/>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3277642" y="3704941"/>
            <a:ext cx="411060" cy="1421934"/>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740679" y="1489806"/>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5874785" y="1017073"/>
            <a:ext cx="6054214" cy="5509200"/>
          </a:xfrm>
          <a:prstGeom prst="rect">
            <a:avLst/>
          </a:prstGeom>
          <a:solidFill>
            <a:srgbClr val="94E4FE">
              <a:alpha val="36471"/>
            </a:srgbClr>
          </a:solidFill>
        </p:spPr>
        <p:txBody>
          <a:bodyPr wrap="square">
            <a:spAutoFit/>
          </a:bodyPr>
          <a:lstStyle/>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2.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boy talking to his grandma. Who used to have a tuk-tuk?</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Where's this, Grandma?</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It's your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Aunt Lan's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house. We used to visit her every</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month.</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Oh, yes! When I was little.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You'd usually ask for a ride on her tuk-tuk.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right!</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3ACBFF8C-584D-2CAF-8E25-AACFA0A81F13}"/>
              </a:ext>
            </a:extLst>
          </p:cNvPr>
          <p:cNvCxnSpPr>
            <a:cxnSpLocks/>
          </p:cNvCxnSpPr>
          <p:nvPr/>
        </p:nvCxnSpPr>
        <p:spPr>
          <a:xfrm>
            <a:off x="1615699" y="3620276"/>
            <a:ext cx="12460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995E4D-CC42-BC2C-D243-29B1CF31B795}"/>
              </a:ext>
            </a:extLst>
          </p:cNvPr>
          <p:cNvSpPr txBox="1"/>
          <p:nvPr/>
        </p:nvSpPr>
        <p:spPr>
          <a:xfrm>
            <a:off x="3277642" y="4061965"/>
            <a:ext cx="1027454" cy="707886"/>
          </a:xfrm>
          <a:prstGeom prst="rect">
            <a:avLst/>
          </a:prstGeom>
          <a:noFill/>
        </p:spPr>
        <p:txBody>
          <a:bodyPr wrap="square" rtlCol="0">
            <a:spAutoFit/>
          </a:bodyPr>
          <a:lstStyle/>
          <a:p>
            <a:r>
              <a:rPr lang="en-US" sz="4000" b="1" dirty="0">
                <a:solidFill>
                  <a:srgbClr val="C00000"/>
                </a:solidFill>
              </a:rPr>
              <a:t>√</a:t>
            </a:r>
          </a:p>
        </p:txBody>
      </p:sp>
      <p:cxnSp>
        <p:nvCxnSpPr>
          <p:cNvPr id="14" name="Straight Connector 13">
            <a:extLst>
              <a:ext uri="{FF2B5EF4-FFF2-40B4-BE49-F238E27FC236}">
                <a16:creationId xmlns:a16="http://schemas.microsoft.com/office/drawing/2014/main" id="{FF9EE414-9E11-053F-2506-AFFFD4047096}"/>
              </a:ext>
            </a:extLst>
          </p:cNvPr>
          <p:cNvCxnSpPr>
            <a:cxnSpLocks/>
          </p:cNvCxnSpPr>
          <p:nvPr/>
        </p:nvCxnSpPr>
        <p:spPr>
          <a:xfrm>
            <a:off x="7474633" y="5466009"/>
            <a:ext cx="4357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DF1502-ADEE-7377-BBB9-E6631292B8F3}"/>
              </a:ext>
            </a:extLst>
          </p:cNvPr>
          <p:cNvCxnSpPr>
            <a:cxnSpLocks/>
          </p:cNvCxnSpPr>
          <p:nvPr/>
        </p:nvCxnSpPr>
        <p:spPr>
          <a:xfrm>
            <a:off x="5994402" y="5940141"/>
            <a:ext cx="23875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TRACK 19(00:02:03.654-00:02:31.744)">
            <a:hlinkClick r:id="" action="ppaction://media"/>
            <a:extLst>
              <a:ext uri="{FF2B5EF4-FFF2-40B4-BE49-F238E27FC236}">
                <a16:creationId xmlns:a16="http://schemas.microsoft.com/office/drawing/2014/main" id="{909317EE-EBE6-0949-E86D-AE22EA14E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56247" y="823957"/>
            <a:ext cx="812800" cy="812800"/>
          </a:xfrm>
          <a:prstGeom prst="rect">
            <a:avLst/>
          </a:prstGeom>
        </p:spPr>
      </p:pic>
    </p:spTree>
    <p:extLst>
      <p:ext uri="{BB962C8B-B14F-4D97-AF65-F5344CB8AC3E}">
        <p14:creationId xmlns:p14="http://schemas.microsoft.com/office/powerpoint/2010/main" val="3517277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1"/>
                </p:tgtEl>
              </p:cMediaNode>
            </p:audio>
          </p:childTnLst>
        </p:cTn>
      </p:par>
    </p:tnLst>
    <p:bldLst>
      <p:bldP spid="9"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638012" y="149995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5876934" y="1105678"/>
            <a:ext cx="5777341" cy="4524315"/>
          </a:xfrm>
          <a:prstGeom prst="rect">
            <a:avLst/>
          </a:prstGeom>
          <a:solidFill>
            <a:srgbClr val="94E4FE">
              <a:alpha val="36471"/>
            </a:srgbClr>
          </a:solidFill>
        </p:spPr>
        <p:txBody>
          <a:bodyPr wrap="square">
            <a:spAutoFit/>
          </a:bodyPr>
          <a:lstStyle/>
          <a:p>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3.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man talking to his daughter. What did he use to do?</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Nancy</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Is this you in the photo, Dad?</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Jones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When I was a little boy, my dad used to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take me fishing</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then your grandma would bake the fish in a clay pot. </a:t>
            </a:r>
            <a:r>
              <a:rPr lang="vi-VN" sz="3200" kern="100" dirty="0">
                <a:latin typeface="Calibri" panose="020F0502020204030204" pitchFamily="34" charset="0"/>
                <a:ea typeface="DengXian" panose="02010600030101010101" pitchFamily="2" charset="-122"/>
                <a:cs typeface="Times New Roman" panose="02020603050405020304" pitchFamily="18" charset="0"/>
              </a:rPr>
              <a:t>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C74A84CE-55CC-E87D-A5C8-13906650EC0C}"/>
              </a:ext>
            </a:extLst>
          </p:cNvPr>
          <p:cNvSpPr txBox="1"/>
          <p:nvPr/>
        </p:nvSpPr>
        <p:spPr>
          <a:xfrm>
            <a:off x="333852" y="2090563"/>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3. You will hear a man talking to his daughter. What did he use to do?</a:t>
            </a:r>
          </a:p>
          <a:p>
            <a:pPr algn="just"/>
            <a:r>
              <a:rPr lang="en-US" sz="3200" b="1" dirty="0">
                <a:effectLst/>
              </a:rPr>
              <a:t>A. </a:t>
            </a:r>
            <a:r>
              <a:rPr lang="en-US" sz="3200" dirty="0">
                <a:effectLst/>
              </a:rPr>
              <a:t>bake with his mom</a:t>
            </a:r>
          </a:p>
          <a:p>
            <a:pPr algn="just"/>
            <a:r>
              <a:rPr lang="en-US" sz="3200" b="1" dirty="0">
                <a:effectLst/>
              </a:rPr>
              <a:t>B. </a:t>
            </a:r>
            <a:r>
              <a:rPr lang="en-US" sz="3200" dirty="0">
                <a:effectLst/>
              </a:rPr>
              <a:t>go fishing</a:t>
            </a:r>
          </a:p>
          <a:p>
            <a:pPr algn="just"/>
            <a:r>
              <a:rPr lang="en-US" sz="3200" b="1" dirty="0">
                <a:effectLst/>
              </a:rPr>
              <a:t>C. </a:t>
            </a:r>
            <a:r>
              <a:rPr lang="en-US" sz="3200" dirty="0">
                <a:effectLst/>
              </a:rPr>
              <a:t>play with his fish</a:t>
            </a:r>
          </a:p>
        </p:txBody>
      </p:sp>
      <p:pic>
        <p:nvPicPr>
          <p:cNvPr id="7" name="Picture 6">
            <a:extLst>
              <a:ext uri="{FF2B5EF4-FFF2-40B4-BE49-F238E27FC236}">
                <a16:creationId xmlns:a16="http://schemas.microsoft.com/office/drawing/2014/main" id="{431C0DA9-E6A9-1827-BDA0-0B5407F87AF3}"/>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5013391" y="3733509"/>
            <a:ext cx="411060" cy="1421934"/>
          </a:xfrm>
          <a:prstGeom prst="rect">
            <a:avLst/>
          </a:prstGeom>
        </p:spPr>
      </p:pic>
      <p:sp>
        <p:nvSpPr>
          <p:cNvPr id="3" name="TextBox 2">
            <a:extLst>
              <a:ext uri="{FF2B5EF4-FFF2-40B4-BE49-F238E27FC236}">
                <a16:creationId xmlns:a16="http://schemas.microsoft.com/office/drawing/2014/main" id="{C7FDEA31-0131-27AD-4092-F850E83B2FED}"/>
              </a:ext>
            </a:extLst>
          </p:cNvPr>
          <p:cNvSpPr txBox="1"/>
          <p:nvPr/>
        </p:nvSpPr>
        <p:spPr>
          <a:xfrm>
            <a:off x="4978456" y="4085627"/>
            <a:ext cx="1027454" cy="707886"/>
          </a:xfrm>
          <a:prstGeom prst="rect">
            <a:avLst/>
          </a:prstGeom>
          <a:noFill/>
        </p:spPr>
        <p:txBody>
          <a:bodyPr wrap="square" rtlCol="0">
            <a:spAutoFit/>
          </a:bodyPr>
          <a:lstStyle/>
          <a:p>
            <a:r>
              <a:rPr lang="en-US" sz="4000" b="1" dirty="0">
                <a:solidFill>
                  <a:srgbClr val="C00000"/>
                </a:solidFill>
              </a:rPr>
              <a:t>√</a:t>
            </a: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422439" y="3588026"/>
            <a:ext cx="1565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26F114-9CC6-516F-C576-B0E8FEE8C638}"/>
              </a:ext>
            </a:extLst>
          </p:cNvPr>
          <p:cNvCxnSpPr>
            <a:cxnSpLocks/>
          </p:cNvCxnSpPr>
          <p:nvPr/>
        </p:nvCxnSpPr>
        <p:spPr>
          <a:xfrm>
            <a:off x="6717222" y="4515680"/>
            <a:ext cx="26851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TRACK 19(00:02:54.368-00:03:16.345)">
            <a:hlinkClick r:id="" action="ppaction://media"/>
            <a:extLst>
              <a:ext uri="{FF2B5EF4-FFF2-40B4-BE49-F238E27FC236}">
                <a16:creationId xmlns:a16="http://schemas.microsoft.com/office/drawing/2014/main" id="{522CACA0-6B3C-5003-FCD7-3F8C6EFA0C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25419" y="855598"/>
            <a:ext cx="812800" cy="812800"/>
          </a:xfrm>
          <a:prstGeom prst="rect">
            <a:avLst/>
          </a:prstGeom>
        </p:spPr>
      </p:pic>
    </p:spTree>
    <p:extLst>
      <p:ext uri="{BB962C8B-B14F-4D97-AF65-F5344CB8AC3E}">
        <p14:creationId xmlns:p14="http://schemas.microsoft.com/office/powerpoint/2010/main" val="2407510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8"/>
                </p:tgtEl>
              </p:cMediaNode>
            </p:audio>
          </p:childTnLst>
        </p:cTn>
      </p:par>
    </p:tnLst>
    <p:bldLst>
      <p:bldP spid="9"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2108112" y="147844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5954297" y="1058273"/>
            <a:ext cx="6054214" cy="5170646"/>
          </a:xfrm>
          <a:prstGeom prst="rect">
            <a:avLst/>
          </a:prstGeom>
          <a:solidFill>
            <a:srgbClr val="94E4FE">
              <a:alpha val="36471"/>
            </a:srgbClr>
          </a:solidFill>
        </p:spPr>
        <p:txBody>
          <a:bodyPr wrap="square">
            <a:spAutoFit/>
          </a:bodyPr>
          <a:lstStyle/>
          <a:p>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4. </a:t>
            </a:r>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girl talking to her mom. Where did she use to go?</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Linh</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What's this photo, Mom?</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Trần</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a:t>
            </a:r>
            <a:r>
              <a:rPr lang="vi-VN" sz="30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the old market.</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My parents used to take me there in the evenings. </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Linh</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 did you use to do there?</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a:p>
            <a:r>
              <a:rPr lang="vi-VN" sz="30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Trần</a:t>
            </a:r>
            <a:r>
              <a:rPr lang="vi-VN" sz="30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We used to get snacks. Sometimes we'd sit by the river and eat.</a:t>
            </a:r>
            <a:r>
              <a:rPr lang="vi-VN" sz="3000" kern="100" dirty="0">
                <a:latin typeface="Calibri" panose="020F0502020204030204" pitchFamily="34" charset="0"/>
                <a:ea typeface="DengXian" panose="02010600030101010101" pitchFamily="2" charset="-122"/>
                <a:cs typeface="Times New Roman" panose="02020603050405020304" pitchFamily="18" charset="0"/>
              </a:rPr>
              <a:t> </a:t>
            </a:r>
            <a:endParaRPr lang="en-VN" sz="30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05925753-870F-4D66-DB27-E28F5193C025}"/>
              </a:ext>
            </a:extLst>
          </p:cNvPr>
          <p:cNvSpPr txBox="1"/>
          <p:nvPr/>
        </p:nvSpPr>
        <p:spPr>
          <a:xfrm>
            <a:off x="480033" y="2124774"/>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4. You will hear a girl talking to her mom. Where did she use to go?</a:t>
            </a:r>
          </a:p>
          <a:p>
            <a:pPr algn="just"/>
            <a:r>
              <a:rPr lang="en-US" sz="3200" b="1" dirty="0">
                <a:effectLst/>
              </a:rPr>
              <a:t>A. </a:t>
            </a:r>
            <a:r>
              <a:rPr lang="en-US" sz="3200" dirty="0">
                <a:effectLst/>
              </a:rPr>
              <a:t>a market</a:t>
            </a:r>
          </a:p>
          <a:p>
            <a:pPr algn="just"/>
            <a:r>
              <a:rPr lang="en-US" sz="3200" b="1" dirty="0">
                <a:effectLst/>
              </a:rPr>
              <a:t>B. </a:t>
            </a:r>
            <a:r>
              <a:rPr lang="en-US" sz="3200" dirty="0">
                <a:effectLst/>
              </a:rPr>
              <a:t>a swimming pool </a:t>
            </a:r>
          </a:p>
          <a:p>
            <a:pPr algn="just"/>
            <a:r>
              <a:rPr lang="en-US" sz="3200" b="1" dirty="0">
                <a:effectLst/>
              </a:rPr>
              <a:t>C. </a:t>
            </a:r>
            <a:r>
              <a:rPr lang="en-US" sz="3200" dirty="0">
                <a:effectLst/>
              </a:rPr>
              <a:t>a restaurant</a:t>
            </a:r>
          </a:p>
        </p:txBody>
      </p:sp>
      <p:pic>
        <p:nvPicPr>
          <p:cNvPr id="7" name="Picture 6">
            <a:extLst>
              <a:ext uri="{FF2B5EF4-FFF2-40B4-BE49-F238E27FC236}">
                <a16:creationId xmlns:a16="http://schemas.microsoft.com/office/drawing/2014/main" id="{1190F3FD-D607-B814-13F7-5251C530F2FC}"/>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4671167" y="3749828"/>
            <a:ext cx="411060" cy="1421934"/>
          </a:xfrm>
          <a:prstGeom prst="rect">
            <a:avLst/>
          </a:prstGeom>
        </p:spPr>
      </p:pic>
      <p:sp>
        <p:nvSpPr>
          <p:cNvPr id="3" name="TextBox 2">
            <a:extLst>
              <a:ext uri="{FF2B5EF4-FFF2-40B4-BE49-F238E27FC236}">
                <a16:creationId xmlns:a16="http://schemas.microsoft.com/office/drawing/2014/main" id="{B21B3222-C7C4-CDC3-F367-02824DA6638C}"/>
              </a:ext>
            </a:extLst>
          </p:cNvPr>
          <p:cNvSpPr txBox="1"/>
          <p:nvPr/>
        </p:nvSpPr>
        <p:spPr>
          <a:xfrm>
            <a:off x="4636232" y="3597430"/>
            <a:ext cx="1027454" cy="707886"/>
          </a:xfrm>
          <a:prstGeom prst="rect">
            <a:avLst/>
          </a:prstGeom>
          <a:noFill/>
        </p:spPr>
        <p:txBody>
          <a:bodyPr wrap="square" rtlCol="0">
            <a:spAutoFit/>
          </a:bodyPr>
          <a:lstStyle/>
          <a:p>
            <a:r>
              <a:rPr lang="en-US" sz="4000" b="1" dirty="0">
                <a:solidFill>
                  <a:srgbClr val="C00000"/>
                </a:solidFill>
              </a:rPr>
              <a:t>√</a:t>
            </a: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625770" y="3603885"/>
            <a:ext cx="8452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356C65-B0AD-8144-85A4-113DC4E5F3B0}"/>
              </a:ext>
            </a:extLst>
          </p:cNvPr>
          <p:cNvCxnSpPr>
            <a:cxnSpLocks/>
          </p:cNvCxnSpPr>
          <p:nvPr/>
        </p:nvCxnSpPr>
        <p:spPr>
          <a:xfrm>
            <a:off x="8570448" y="3829340"/>
            <a:ext cx="21638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TRACK 19(00:03:34.145-00:04:00.663)">
            <a:hlinkClick r:id="" action="ppaction://media"/>
            <a:extLst>
              <a:ext uri="{FF2B5EF4-FFF2-40B4-BE49-F238E27FC236}">
                <a16:creationId xmlns:a16="http://schemas.microsoft.com/office/drawing/2014/main" id="{2D617D05-97A0-62B0-685E-54A87829DB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6723" y="851928"/>
            <a:ext cx="812800" cy="812800"/>
          </a:xfrm>
          <a:prstGeom prst="rect">
            <a:avLst/>
          </a:prstGeom>
        </p:spPr>
      </p:pic>
    </p:spTree>
    <p:extLst>
      <p:ext uri="{BB962C8B-B14F-4D97-AF65-F5344CB8AC3E}">
        <p14:creationId xmlns:p14="http://schemas.microsoft.com/office/powerpoint/2010/main" val="2341043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9"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78464"/>
            <a:ext cx="11665998" cy="1077218"/>
          </a:xfrm>
          <a:prstGeom prst="rect">
            <a:avLst/>
          </a:prstGeom>
          <a:noFill/>
        </p:spPr>
        <p:txBody>
          <a:bodyPr wrap="square">
            <a:spAutoFit/>
          </a:bodyPr>
          <a:lstStyle/>
          <a:p>
            <a:r>
              <a:rPr lang="en-US" sz="3200" b="1" dirty="0">
                <a:solidFill>
                  <a:srgbClr val="0070C0"/>
                </a:solidFill>
                <a:highlight>
                  <a:srgbClr val="00FF00"/>
                </a:highlight>
              </a:rPr>
              <a:t>WB p.51: </a:t>
            </a:r>
            <a:r>
              <a:rPr lang="en-US" sz="3200" b="1" dirty="0">
                <a:solidFill>
                  <a:srgbClr val="0070C0"/>
                </a:solidFill>
              </a:rPr>
              <a:t>You will hear five short conversations. You will hear each conversation twice.</a:t>
            </a:r>
          </a:p>
        </p:txBody>
      </p:sp>
      <p:pic>
        <p:nvPicPr>
          <p:cNvPr id="5" name="Picture 4">
            <a:extLst>
              <a:ext uri="{FF2B5EF4-FFF2-40B4-BE49-F238E27FC236}">
                <a16:creationId xmlns:a16="http://schemas.microsoft.com/office/drawing/2014/main" id="{127C2F73-FF81-1AC0-EF36-395FCCCFD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702" y="970908"/>
            <a:ext cx="715347" cy="518898"/>
          </a:xfrm>
          <a:prstGeom prst="rect">
            <a:avLst/>
          </a:prstGeom>
        </p:spPr>
      </p:pic>
      <p:sp>
        <p:nvSpPr>
          <p:cNvPr id="8" name="TextBox 7">
            <a:extLst>
              <a:ext uri="{FF2B5EF4-FFF2-40B4-BE49-F238E27FC236}">
                <a16:creationId xmlns:a16="http://schemas.microsoft.com/office/drawing/2014/main" id="{037C212F-724B-60AD-DF12-5BAFEED97B2A}"/>
              </a:ext>
            </a:extLst>
          </p:cNvPr>
          <p:cNvSpPr txBox="1"/>
          <p:nvPr/>
        </p:nvSpPr>
        <p:spPr>
          <a:xfrm>
            <a:off x="1995685" y="146972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096000" y="1230357"/>
            <a:ext cx="5777341" cy="5016758"/>
          </a:xfrm>
          <a:prstGeom prst="rect">
            <a:avLst/>
          </a:prstGeom>
          <a:solidFill>
            <a:srgbClr val="94E4FE">
              <a:alpha val="36471"/>
            </a:srgbClr>
          </a:solidFill>
        </p:spPr>
        <p:txBody>
          <a:bodyPr wrap="square">
            <a:spAutoFit/>
          </a:bodyPr>
          <a:lstStyle/>
          <a:p>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5. </a:t>
            </a:r>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will hear a girl talking to her grandpa. Who did they talk about?</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Davis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 didn't know we still have these photos.</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Sarah: Who's this?</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 Davis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my nephew</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He was the first born child in that generation. He used to get all the love until my niece was born.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7184B5B6-954C-1C11-98EF-C913C9606764}"/>
              </a:ext>
            </a:extLst>
          </p:cNvPr>
          <p:cNvSpPr txBox="1"/>
          <p:nvPr/>
        </p:nvSpPr>
        <p:spPr>
          <a:xfrm>
            <a:off x="445816" y="2048126"/>
            <a:ext cx="5406417" cy="3046988"/>
          </a:xfrm>
          <a:prstGeom prst="rect">
            <a:avLst/>
          </a:prstGeom>
          <a:solidFill>
            <a:schemeClr val="accent4">
              <a:lumMod val="20000"/>
              <a:lumOff val="80000"/>
            </a:schemeClr>
          </a:solidFill>
        </p:spPr>
        <p:txBody>
          <a:bodyPr wrap="square">
            <a:spAutoFit/>
          </a:bodyPr>
          <a:lstStyle/>
          <a:p>
            <a:pPr algn="just"/>
            <a:r>
              <a:rPr lang="en-US" sz="3200" b="1" dirty="0">
                <a:effectLst/>
              </a:rPr>
              <a:t>5. You will hear a girl talking to her grandpa. Who did they talk about?</a:t>
            </a:r>
          </a:p>
          <a:p>
            <a:pPr algn="just"/>
            <a:r>
              <a:rPr lang="en-US" sz="3200" b="1" dirty="0">
                <a:effectLst/>
              </a:rPr>
              <a:t>A. </a:t>
            </a:r>
            <a:r>
              <a:rPr lang="en-US" sz="3200" dirty="0">
                <a:effectLst/>
              </a:rPr>
              <a:t>his nephew</a:t>
            </a:r>
          </a:p>
          <a:p>
            <a:pPr algn="just"/>
            <a:r>
              <a:rPr lang="en-US" sz="3200" b="1" dirty="0">
                <a:effectLst/>
              </a:rPr>
              <a:t>B. </a:t>
            </a:r>
            <a:r>
              <a:rPr lang="en-US" sz="3200" dirty="0">
                <a:effectLst/>
              </a:rPr>
              <a:t>his daughter </a:t>
            </a:r>
          </a:p>
          <a:p>
            <a:pPr algn="just"/>
            <a:r>
              <a:rPr lang="en-US" sz="3200" b="1" dirty="0">
                <a:effectLst/>
              </a:rPr>
              <a:t>C. </a:t>
            </a:r>
            <a:r>
              <a:rPr lang="en-US" sz="3200" dirty="0">
                <a:effectLst/>
              </a:rPr>
              <a:t>his son</a:t>
            </a:r>
          </a:p>
        </p:txBody>
      </p:sp>
      <p:pic>
        <p:nvPicPr>
          <p:cNvPr id="4" name="Picture 3">
            <a:extLst>
              <a:ext uri="{FF2B5EF4-FFF2-40B4-BE49-F238E27FC236}">
                <a16:creationId xmlns:a16="http://schemas.microsoft.com/office/drawing/2014/main" id="{5AD096EC-ED48-4B7A-001F-6629CACCD1D7}"/>
              </a:ext>
            </a:extLst>
          </p:cNvPr>
          <p:cNvPicPr>
            <a:picLocks noChangeAspect="1"/>
          </p:cNvPicPr>
          <p:nvPr/>
        </p:nvPicPr>
        <p:blipFill rotWithShape="1">
          <a:blip r:embed="rId5">
            <a:extLst>
              <a:ext uri="{28A0092B-C50C-407E-A947-70E740481C1C}">
                <a14:useLocalDpi xmlns:a14="http://schemas.microsoft.com/office/drawing/2010/main" val="0"/>
              </a:ext>
            </a:extLst>
          </a:blip>
          <a:srcRect l="8073" t="1746" r="10063" b="2559"/>
          <a:stretch/>
        </p:blipFill>
        <p:spPr>
          <a:xfrm>
            <a:off x="5199999" y="3612477"/>
            <a:ext cx="411060" cy="1421934"/>
          </a:xfrm>
          <a:prstGeom prst="rect">
            <a:avLst/>
          </a:prstGeom>
        </p:spPr>
      </p:pic>
      <p:sp>
        <p:nvSpPr>
          <p:cNvPr id="6" name="TextBox 5">
            <a:extLst>
              <a:ext uri="{FF2B5EF4-FFF2-40B4-BE49-F238E27FC236}">
                <a16:creationId xmlns:a16="http://schemas.microsoft.com/office/drawing/2014/main" id="{0087F6D1-B626-D064-ACFE-6B72D5D9D34B}"/>
              </a:ext>
            </a:extLst>
          </p:cNvPr>
          <p:cNvSpPr txBox="1"/>
          <p:nvPr/>
        </p:nvSpPr>
        <p:spPr>
          <a:xfrm>
            <a:off x="5199999" y="3464206"/>
            <a:ext cx="1027454" cy="707886"/>
          </a:xfrm>
          <a:prstGeom prst="rect">
            <a:avLst/>
          </a:prstGeom>
          <a:noFill/>
        </p:spPr>
        <p:txBody>
          <a:bodyPr wrap="square" rtlCol="0">
            <a:spAutoFit/>
          </a:bodyPr>
          <a:lstStyle/>
          <a:p>
            <a:r>
              <a:rPr lang="en-US" sz="4000" b="1" dirty="0">
                <a:solidFill>
                  <a:srgbClr val="C00000"/>
                </a:solidFill>
              </a:rPr>
              <a:t>√</a:t>
            </a:r>
          </a:p>
        </p:txBody>
      </p:sp>
      <p:pic>
        <p:nvPicPr>
          <p:cNvPr id="14" name="TRACK 19(00:04:22.396-00:04:47.368)">
            <a:hlinkClick r:id="" action="ppaction://media"/>
            <a:extLst>
              <a:ext uri="{FF2B5EF4-FFF2-40B4-BE49-F238E27FC236}">
                <a16:creationId xmlns:a16="http://schemas.microsoft.com/office/drawing/2014/main" id="{DC5AB36F-95E2-38E8-C462-A8E6A50E19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42904" y="823957"/>
            <a:ext cx="812800" cy="812800"/>
          </a:xfrm>
          <a:prstGeom prst="rect">
            <a:avLst/>
          </a:prstGeom>
        </p:spPr>
      </p:pic>
    </p:spTree>
    <p:extLst>
      <p:ext uri="{BB962C8B-B14F-4D97-AF65-F5344CB8AC3E}">
        <p14:creationId xmlns:p14="http://schemas.microsoft.com/office/powerpoint/2010/main" val="215853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bldLst>
      <p:bldP spid="9"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5262979"/>
          </a:xfrm>
          <a:prstGeom prst="rect">
            <a:avLst/>
          </a:prstGeom>
          <a:solidFill>
            <a:schemeClr val="accent4">
              <a:lumMod val="20000"/>
              <a:lumOff val="80000"/>
            </a:schemeClr>
          </a:solidFill>
        </p:spPr>
        <p:txBody>
          <a:bodyPr wrap="square">
            <a:spAutoFit/>
          </a:bodyPr>
          <a:lstStyle/>
          <a:p>
            <a:pPr algn="just"/>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You will hear five short conversations. You will hear each conversation twice. There is one question for each conversation. For each question, choose the correct answer (A, B, or C). </a:t>
            </a:r>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five short conversations. You will hear</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each conversation twice. There is one question for each conversation. For each question, choose the correct answer (A, B, or C). Here is an example: You will hear a girl talking to her grandma. Who are the people?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Thanh</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Oh, who are these people, Grandma?</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Hồ:</a:t>
            </a:r>
            <a:r>
              <a:rPr lang="vi-VN" sz="28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That's my family. I used to live in an extended family. Thanh: Wow. I thought they were your friends.</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Hồ:</a:t>
            </a:r>
            <a:r>
              <a:rPr lang="vi-VN" sz="28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It wasn't easy to live with so many people, but it was fun. Narrator: The answer is “her relatives,” so there is a tick in Box</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Tree>
    <p:extLst>
      <p:ext uri="{BB962C8B-B14F-4D97-AF65-F5344CB8AC3E}">
        <p14:creationId xmlns:p14="http://schemas.microsoft.com/office/powerpoint/2010/main" val="1243130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5640929" cy="5078313"/>
          </a:xfrm>
          <a:prstGeom prst="rect">
            <a:avLst/>
          </a:prstGeom>
          <a:noFill/>
        </p:spPr>
        <p:txBody>
          <a:bodyPr wrap="square" rtlCol="0">
            <a:spAutoFit/>
          </a:bodyPr>
          <a:lstStyle/>
          <a:p>
            <a:pPr algn="just"/>
            <a:r>
              <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pPr algn="just"/>
            <a:endPar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571500" indent="-571500" algn="just">
              <a:buFont typeface="Wingdings" panose="05000000000000000000" pitchFamily="2" charset="2"/>
              <a:buChar char="Ø"/>
            </a:pPr>
            <a:r>
              <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Review the target language learned in the unit</a:t>
            </a:r>
          </a:p>
          <a:p>
            <a:pPr marL="571500" indent="-571500" algn="just">
              <a:buFont typeface="Wingdings" panose="05000000000000000000" pitchFamily="2" charset="2"/>
              <a:buChar char="Ø"/>
            </a:pPr>
            <a:endPar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571500" indent="-571500" algn="just">
              <a:buFont typeface="Wingdings" panose="05000000000000000000" pitchFamily="2" charset="2"/>
              <a:buChar char="Ø"/>
            </a:pPr>
            <a:r>
              <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Practice test-taking skills</a:t>
            </a:r>
          </a:p>
          <a:p>
            <a:pPr algn="just"/>
            <a:endPar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07293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5016758"/>
          </a:xfrm>
          <a:prstGeom prst="rect">
            <a:avLst/>
          </a:prstGeom>
          <a:solidFill>
            <a:schemeClr val="accent4">
              <a:lumMod val="20000"/>
              <a:lumOff val="80000"/>
            </a:scheme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A. Now, we are ready to start. Look at question one.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1.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talking to her grandpa. Where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did her grandpa use to live? </a:t>
            </a: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Jane</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Grandpa, what's this picture?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Smith</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our first house. We used to live in a cottage by the river.</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Jane</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It's pretty.</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Smith:</a:t>
            </a:r>
            <a:r>
              <a:rPr lang="vi-VN" sz="3200"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 </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Yeah. We had many beautiful memories there.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 would catch fish in the river, and your grandma</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would sell them at her stall. Narrator: Now, listen again.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Tree>
    <p:extLst>
      <p:ext uri="{BB962C8B-B14F-4D97-AF65-F5344CB8AC3E}">
        <p14:creationId xmlns:p14="http://schemas.microsoft.com/office/powerpoint/2010/main" val="744282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4524315"/>
          </a:xfrm>
          <a:prstGeom prst="rect">
            <a:avLst/>
          </a:prstGeom>
          <a:solidFill>
            <a:schemeClr val="accent4">
              <a:lumMod val="20000"/>
              <a:lumOff val="80000"/>
            </a:schemeClr>
          </a:solidFill>
        </p:spPr>
        <p:txBody>
          <a:bodyPr wrap="square">
            <a:spAutoFit/>
          </a:bodyPr>
          <a:lstStyle/>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2.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boy talking to his grandma. Who used to have a tuk-tuk?</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Where's this, Grandma?</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It's your Aunt Lan's house. We used to visit her every</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month.</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Oh, yes! When I was little.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Lý</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You'd usually ask for a ride on her tuk-tuk. </a:t>
            </a: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Phong:</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right!</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r>
              <a:rPr lang="vi-VN" sz="3200" kern="100" dirty="0">
                <a:effectLst/>
                <a:latin typeface="Calibri" panose="020F0502020204030204" pitchFamily="34" charset="0"/>
                <a:ea typeface="DengXian" panose="02010600030101010101" pitchFamily="2" charset="-122"/>
                <a:cs typeface="Times New Roman" panose="02020603050405020304" pitchFamily="18" charset="0"/>
              </a:rPr>
              <a:t>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5" name="TextBox 4">
            <a:extLst>
              <a:ext uri="{FF2B5EF4-FFF2-40B4-BE49-F238E27FC236}">
                <a16:creationId xmlns:a16="http://schemas.microsoft.com/office/drawing/2014/main" id="{34375DA5-E7A9-BF92-E515-0E3559DC629B}"/>
              </a:ext>
            </a:extLst>
          </p:cNvPr>
          <p:cNvSpPr txBox="1"/>
          <p:nvPr/>
        </p:nvSpPr>
        <p:spPr>
          <a:xfrm>
            <a:off x="3133493" y="2175368"/>
            <a:ext cx="640080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93503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933653"/>
            <a:ext cx="11463453" cy="3539430"/>
          </a:xfrm>
          <a:prstGeom prst="rect">
            <a:avLst/>
          </a:prstGeom>
          <a:solidFill>
            <a:schemeClr val="accent4">
              <a:lumMod val="20000"/>
              <a:lumOff val="80000"/>
            </a:schemeClr>
          </a:solidFill>
        </p:spPr>
        <p:txBody>
          <a:bodyPr wrap="square">
            <a:spAutoFit/>
          </a:bodyPr>
          <a:lstStyle/>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3. </a:t>
            </a:r>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man talking to his daughter. What did he use to do?</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Nancy</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Is this you in the photo, Dad?</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Jones</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Yes. When I was a little boy, my dad used to take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me fishing, then your grandma would bake the</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fish in a clay pot. </a:t>
            </a:r>
          </a:p>
          <a:p>
            <a:r>
              <a:rPr lang="vi-VN"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471428" cy="646331"/>
          </a:xfrm>
          <a:prstGeom prst="rect">
            <a:avLst/>
          </a:prstGeom>
          <a:solidFill>
            <a:srgbClr val="C00000"/>
          </a:solidFill>
        </p:spPr>
        <p:txBody>
          <a:bodyPr wrap="none" rtlCol="0">
            <a:spAutoFit/>
          </a:bodyPr>
          <a:lstStyle/>
          <a:p>
            <a:r>
              <a:rPr lang="en-US" sz="3600" dirty="0">
                <a:solidFill>
                  <a:schemeClr val="bg1"/>
                </a:solidFill>
              </a:rPr>
              <a:t>SCRIPT</a:t>
            </a:r>
          </a:p>
        </p:txBody>
      </p:sp>
      <p:sp>
        <p:nvSpPr>
          <p:cNvPr id="5" name="TextBox 4">
            <a:extLst>
              <a:ext uri="{FF2B5EF4-FFF2-40B4-BE49-F238E27FC236}">
                <a16:creationId xmlns:a16="http://schemas.microsoft.com/office/drawing/2014/main" id="{34375DA5-E7A9-BF92-E515-0E3559DC629B}"/>
              </a:ext>
            </a:extLst>
          </p:cNvPr>
          <p:cNvSpPr txBox="1"/>
          <p:nvPr/>
        </p:nvSpPr>
        <p:spPr>
          <a:xfrm>
            <a:off x="3133493" y="2175368"/>
            <a:ext cx="640080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739B55B6-A128-C50C-135E-F94DAA15160D}"/>
              </a:ext>
            </a:extLst>
          </p:cNvPr>
          <p:cNvSpPr txBox="1"/>
          <p:nvPr/>
        </p:nvSpPr>
        <p:spPr>
          <a:xfrm>
            <a:off x="3133493" y="1344371"/>
            <a:ext cx="640080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3019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289932" y="732935"/>
            <a:ext cx="11902068" cy="5693866"/>
          </a:xfrm>
          <a:prstGeom prst="rect">
            <a:avLst/>
          </a:prstGeom>
          <a:solidFill>
            <a:schemeClr val="accent4">
              <a:lumMod val="20000"/>
              <a:lumOff val="80000"/>
            </a:schemeClr>
          </a:solidFill>
        </p:spPr>
        <p:txBody>
          <a:bodyPr wrap="square">
            <a:spAutoFit/>
          </a:bodyPr>
          <a:lstStyle/>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4. </a:t>
            </a:r>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talking to her mom. Where did she use to go?</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Linh</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What's this photo, Mom?</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Trần</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the old market. My parents used to take me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there in the evenings. </a:t>
            </a: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Linh</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What did you use to do there?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Mrs. Trần</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We used to get snacks. Sometimes we'd sit by the river and eat.</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Now, listen again.</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5. </a:t>
            </a:r>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Narrator</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You will hear a girl talking to her grandpa. Who did they talk about?</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Davis</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 didn't know we still have these photos.</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Sarah: Who's this?</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Mr. Davis</a:t>
            </a:r>
            <a:r>
              <a:rPr lang="vi-VN"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my nephew. He was the first born child in that generation. He used to get all the love until </a:t>
            </a:r>
            <a:r>
              <a:rPr lang="vi-VN" sz="2800" dirty="0">
                <a:solidFill>
                  <a:srgbClr val="000000"/>
                </a:solidFill>
                <a:effectLst/>
                <a:latin typeface="Calibri" panose="020F0502020204030204" pitchFamily="34" charset="0"/>
                <a:ea typeface="DengXian" panose="02010600030101010101" pitchFamily="2" charset="-122"/>
              </a:rPr>
              <a:t>my niece was born. </a:t>
            </a:r>
          </a:p>
          <a:p>
            <a:r>
              <a:rPr lang="vi-VN" sz="2800" b="1" dirty="0">
                <a:solidFill>
                  <a:srgbClr val="0432FF"/>
                </a:solidFill>
                <a:effectLst/>
                <a:latin typeface="Calibri" panose="020F0502020204030204" pitchFamily="34" charset="0"/>
                <a:ea typeface="DengXian" panose="02010600030101010101" pitchFamily="2" charset="-122"/>
              </a:rPr>
              <a:t>Narrator</a:t>
            </a:r>
            <a:r>
              <a:rPr lang="vi-VN" sz="2800" dirty="0">
                <a:solidFill>
                  <a:srgbClr val="000000"/>
                </a:solidFill>
                <a:effectLst/>
                <a:latin typeface="Calibri" panose="020F0502020204030204" pitchFamily="34" charset="0"/>
                <a:ea typeface="DengXian" panose="02010600030101010101" pitchFamily="2" charset="-122"/>
              </a:rPr>
              <a:t>: Now, listen again.</a:t>
            </a:r>
            <a:r>
              <a:rPr lang="en-VN" sz="2800" dirty="0">
                <a:effectLst/>
              </a:rPr>
              <a:t> </a:t>
            </a:r>
            <a:endParaRPr lang="en-GB" sz="2800" dirty="0"/>
          </a:p>
        </p:txBody>
      </p:sp>
      <p:sp>
        <p:nvSpPr>
          <p:cNvPr id="4" name="TextBox 3">
            <a:extLst>
              <a:ext uri="{FF2B5EF4-FFF2-40B4-BE49-F238E27FC236}">
                <a16:creationId xmlns:a16="http://schemas.microsoft.com/office/drawing/2014/main" id="{E60EB27E-47FB-39BB-89F8-9B9EA6B697D3}"/>
              </a:ext>
            </a:extLst>
          </p:cNvPr>
          <p:cNvSpPr txBox="1"/>
          <p:nvPr/>
        </p:nvSpPr>
        <p:spPr>
          <a:xfrm>
            <a:off x="5080494" y="287322"/>
            <a:ext cx="1330621" cy="584775"/>
          </a:xfrm>
          <a:prstGeom prst="rect">
            <a:avLst/>
          </a:prstGeom>
          <a:solidFill>
            <a:srgbClr val="C00000"/>
          </a:solidFill>
        </p:spPr>
        <p:txBody>
          <a:bodyPr wrap="none" rtlCol="0">
            <a:spAutoFit/>
          </a:bodyPr>
          <a:lstStyle/>
          <a:p>
            <a:r>
              <a:rPr lang="en-US" sz="3200" dirty="0">
                <a:solidFill>
                  <a:schemeClr val="bg1"/>
                </a:solidFill>
              </a:rPr>
              <a:t>SCRIPT</a:t>
            </a:r>
          </a:p>
        </p:txBody>
      </p:sp>
    </p:spTree>
    <p:extLst>
      <p:ext uri="{BB962C8B-B14F-4D97-AF65-F5344CB8AC3E}">
        <p14:creationId xmlns:p14="http://schemas.microsoft.com/office/powerpoint/2010/main" val="859936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up of coffee and glasses on a tray with a vase of flowers&#10;&#10;Description automatically generated">
            <a:extLst>
              <a:ext uri="{FF2B5EF4-FFF2-40B4-BE49-F238E27FC236}">
                <a16:creationId xmlns:a16="http://schemas.microsoft.com/office/drawing/2014/main" id="{F80765B3-DEC7-E2C9-6F62-816223D67B0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30215" b="-79"/>
          <a:stretch/>
        </p:blipFill>
        <p:spPr>
          <a:xfrm>
            <a:off x="0" y="535021"/>
            <a:ext cx="12188952" cy="5787958"/>
          </a:xfrm>
          <a:prstGeom prst="rect">
            <a:avLst/>
          </a:prstGeom>
        </p:spPr>
      </p:pic>
      <p:sp>
        <p:nvSpPr>
          <p:cNvPr id="6" name="TextBox 5">
            <a:extLst>
              <a:ext uri="{FF2B5EF4-FFF2-40B4-BE49-F238E27FC236}">
                <a16:creationId xmlns:a16="http://schemas.microsoft.com/office/drawing/2014/main" id="{8A05E5F9-1CCF-42FA-8D69-4CBF2E649B07}"/>
              </a:ext>
            </a:extLst>
          </p:cNvPr>
          <p:cNvSpPr txBox="1"/>
          <p:nvPr/>
        </p:nvSpPr>
        <p:spPr>
          <a:xfrm>
            <a:off x="6621292" y="816009"/>
            <a:ext cx="5343729" cy="1123712"/>
          </a:xfrm>
          <a:prstGeom prst="roundRect">
            <a:avLst/>
          </a:prstGeom>
          <a:solidFill>
            <a:schemeClr val="tx1">
              <a:alpha val="77061"/>
            </a:schemeClr>
          </a:solidFill>
        </p:spPr>
        <p:txBody>
          <a:bodyPr wrap="square">
            <a:spAutoFit/>
          </a:bodyPr>
          <a:lstStyle/>
          <a:p>
            <a:pPr algn="ctr"/>
            <a:r>
              <a:rPr lang="en-US" sz="6000" b="1" dirty="0">
                <a:solidFill>
                  <a:schemeClr val="bg1"/>
                </a:solidFill>
              </a:rPr>
              <a:t>READING</a:t>
            </a:r>
            <a:endParaRPr lang="en-US" sz="6000" dirty="0">
              <a:solidFill>
                <a:schemeClr val="bg1"/>
              </a:solidFill>
            </a:endParaRPr>
          </a:p>
        </p:txBody>
      </p:sp>
    </p:spTree>
    <p:extLst>
      <p:ext uri="{BB962C8B-B14F-4D97-AF65-F5344CB8AC3E}">
        <p14:creationId xmlns:p14="http://schemas.microsoft.com/office/powerpoint/2010/main" val="4149996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7" name="TextBox 6">
            <a:extLst>
              <a:ext uri="{FF2B5EF4-FFF2-40B4-BE49-F238E27FC236}">
                <a16:creationId xmlns:a16="http://schemas.microsoft.com/office/drawing/2014/main" id="{85436044-1176-9642-EFB6-6AF163FA2F76}"/>
              </a:ext>
            </a:extLst>
          </p:cNvPr>
          <p:cNvSpPr txBox="1"/>
          <p:nvPr/>
        </p:nvSpPr>
        <p:spPr>
          <a:xfrm>
            <a:off x="656547" y="1912696"/>
            <a:ext cx="10878905" cy="2062103"/>
          </a:xfrm>
          <a:prstGeom prst="rect">
            <a:avLst/>
          </a:prstGeom>
          <a:solidFill>
            <a:srgbClr val="FF99CC">
              <a:alpha val="25000"/>
            </a:srgb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My name's An, and I live in Cần Thơ. I was born in Sóc Trăng, but my family used to live in a cottage in Cà Mau. We used to live near my grandparents, and I'd walk to their house after school with my sister and wait for my parents to come home.</a:t>
            </a:r>
            <a:endParaRPr lang="en-VN" sz="3200" kern="1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745398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7" name="TextBox 6">
            <a:extLst>
              <a:ext uri="{FF2B5EF4-FFF2-40B4-BE49-F238E27FC236}">
                <a16:creationId xmlns:a16="http://schemas.microsoft.com/office/drawing/2014/main" id="{85436044-1176-9642-EFB6-6AF163FA2F76}"/>
              </a:ext>
            </a:extLst>
          </p:cNvPr>
          <p:cNvSpPr txBox="1"/>
          <p:nvPr/>
        </p:nvSpPr>
        <p:spPr>
          <a:xfrm>
            <a:off x="337645" y="1157322"/>
            <a:ext cx="11665998" cy="5016758"/>
          </a:xfrm>
          <a:prstGeom prst="rect">
            <a:avLst/>
          </a:prstGeom>
          <a:solidFill>
            <a:srgbClr val="FF99CC">
              <a:alpha val="25000"/>
            </a:srgb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I always had a good time while I was there. I have many cousins, and we used to play lots of games at my grandparents' house. Sometimes, we'd go fishing, too. After that, we'd bring the fish to my grandma, and she'd fry or grill it. My grandpa used to make pottery. He'd let us play with the clay and try to teach us how to make clay pots. I was really bad at it and couldn't make anything that looked like a pot. My sister was better and made some small pots for us. Sometimes, we'd climb one of the trees around my grandparents' house and sit there looking at the rice fields, the river, and the clouds. Or we'd walk out to the fields and sketch the country.</a:t>
            </a:r>
            <a:endParaRPr lang="en-VN" sz="3200" kern="1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606296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7" name="TextBox 6">
            <a:extLst>
              <a:ext uri="{FF2B5EF4-FFF2-40B4-BE49-F238E27FC236}">
                <a16:creationId xmlns:a16="http://schemas.microsoft.com/office/drawing/2014/main" id="{85436044-1176-9642-EFB6-6AF163FA2F76}"/>
              </a:ext>
            </a:extLst>
          </p:cNvPr>
          <p:cNvSpPr txBox="1"/>
          <p:nvPr/>
        </p:nvSpPr>
        <p:spPr>
          <a:xfrm>
            <a:off x="656547" y="1287951"/>
            <a:ext cx="10878905" cy="1569660"/>
          </a:xfrm>
          <a:prstGeom prst="rect">
            <a:avLst/>
          </a:prstGeom>
          <a:solidFill>
            <a:srgbClr val="FF99CC">
              <a:alpha val="25450"/>
            </a:srgbClr>
          </a:solidFill>
        </p:spPr>
        <p:txBody>
          <a:bodyPr wrap="square">
            <a:spAutoFit/>
          </a:bodyPr>
          <a:lstStyle/>
          <a:p>
            <a:pPr algn="just"/>
            <a:r>
              <a:rPr lang="vi-VN"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Those afternoons at my grandparents' home are some of my favorite memories. My grandparents don't live there anymore, and sometimes I miss their old house in the country.</a:t>
            </a:r>
            <a:endParaRPr lang="en-VN" sz="3200" kern="1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279977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2" name="TextBox 1">
            <a:extLst>
              <a:ext uri="{FF2B5EF4-FFF2-40B4-BE49-F238E27FC236}">
                <a16:creationId xmlns:a16="http://schemas.microsoft.com/office/drawing/2014/main" id="{EC6AFF78-161F-2B4F-490A-AB17955D60E1}"/>
              </a:ext>
            </a:extLst>
          </p:cNvPr>
          <p:cNvSpPr txBox="1"/>
          <p:nvPr/>
        </p:nvSpPr>
        <p:spPr>
          <a:xfrm>
            <a:off x="3868735" y="1092132"/>
            <a:ext cx="4917098" cy="584775"/>
          </a:xfrm>
          <a:prstGeom prst="rect">
            <a:avLst/>
          </a:prstGeom>
          <a:noFill/>
        </p:spPr>
        <p:txBody>
          <a:bodyPr wrap="square" rtlCol="0">
            <a:spAutoFit/>
          </a:bodyPr>
          <a:lstStyle/>
          <a:p>
            <a:r>
              <a:rPr lang="en-US" sz="3200" b="1" dirty="0">
                <a:solidFill>
                  <a:srgbClr val="009051"/>
                </a:solidFill>
              </a:rPr>
              <a:t>Underline the key words</a:t>
            </a:r>
          </a:p>
        </p:txBody>
      </p:sp>
      <p:sp>
        <p:nvSpPr>
          <p:cNvPr id="3" name="TextBox 2">
            <a:extLst>
              <a:ext uri="{FF2B5EF4-FFF2-40B4-BE49-F238E27FC236}">
                <a16:creationId xmlns:a16="http://schemas.microsoft.com/office/drawing/2014/main" id="{0E82925D-B588-F9E3-C19A-A3221DDA00D6}"/>
              </a:ext>
            </a:extLst>
          </p:cNvPr>
          <p:cNvSpPr txBox="1"/>
          <p:nvPr/>
        </p:nvSpPr>
        <p:spPr>
          <a:xfrm>
            <a:off x="480033" y="2050130"/>
            <a:ext cx="5406417" cy="375487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Example:</a:t>
            </a:r>
            <a:br>
              <a:rPr lang="en-US" sz="3400" b="1" dirty="0">
                <a:effectLst/>
                <a:latin typeface="Calibri" panose="020F0502020204030204" pitchFamily="34" charset="0"/>
                <a:cs typeface="Calibri" panose="020F0502020204030204" pitchFamily="34" charset="0"/>
              </a:rPr>
            </a:br>
            <a:r>
              <a:rPr lang="vi-VN" sz="3400" b="1" dirty="0">
                <a:effectLst/>
                <a:latin typeface="Calibri" panose="020F0502020204030204" pitchFamily="34" charset="0"/>
                <a:cs typeface="Calibri" panose="020F0502020204030204" pitchFamily="34" charset="0"/>
              </a:rPr>
              <a:t>0. An used to live in</a:t>
            </a:r>
          </a:p>
          <a:p>
            <a:pPr algn="just"/>
            <a:r>
              <a:rPr lang="vi-VN" sz="3400" b="1" dirty="0">
                <a:effectLst/>
                <a:latin typeface="Calibri" panose="020F0502020204030204" pitchFamily="34" charset="0"/>
                <a:cs typeface="Calibri" panose="020F0502020204030204" pitchFamily="34" charset="0"/>
              </a:rPr>
              <a:t>__________.</a:t>
            </a:r>
          </a:p>
          <a:p>
            <a:pPr algn="just"/>
            <a:r>
              <a:rPr lang="en-US" sz="3400" b="1" dirty="0">
                <a:effectLst/>
                <a:latin typeface="Calibri" panose="020F0502020204030204" pitchFamily="34" charset="0"/>
                <a:cs typeface="Calibri" panose="020F0502020204030204" pitchFamily="34" charset="0"/>
              </a:rPr>
              <a:t>A</a:t>
            </a:r>
            <a:r>
              <a:rPr lang="en-US" sz="3400" dirty="0">
                <a:effectLst/>
                <a:latin typeface="Calibri" panose="020F0502020204030204" pitchFamily="34" charset="0"/>
                <a:cs typeface="Calibri" panose="020F0502020204030204" pitchFamily="34" charset="0"/>
              </a:rPr>
              <a:t>. </a:t>
            </a:r>
            <a:r>
              <a:rPr lang="vi-VN" sz="3400" dirty="0">
                <a:effectLst/>
                <a:latin typeface="Calibri" panose="020F0502020204030204" pitchFamily="34" charset="0"/>
                <a:cs typeface="Calibri" panose="020F0502020204030204" pitchFamily="34" charset="0"/>
              </a:rPr>
              <a:t>Cần Thơ</a:t>
            </a:r>
            <a:endParaRPr lang="en-US" sz="3400" dirty="0">
              <a:effectLst/>
              <a:latin typeface="Calibri" panose="020F0502020204030204" pitchFamily="34" charset="0"/>
              <a:cs typeface="Calibri" panose="020F0502020204030204" pitchFamily="34" charset="0"/>
            </a:endParaRPr>
          </a:p>
          <a:p>
            <a:r>
              <a:rPr lang="en-US" sz="3400" b="1" dirty="0">
                <a:effectLst/>
                <a:latin typeface="Calibri" panose="020F0502020204030204" pitchFamily="34" charset="0"/>
                <a:cs typeface="Calibri" panose="020F0502020204030204" pitchFamily="34" charset="0"/>
              </a:rPr>
              <a:t>B. </a:t>
            </a:r>
            <a:r>
              <a:rPr lang="en-US" sz="3400" dirty="0" err="1">
                <a:effectLst/>
                <a:latin typeface="Calibri" panose="020F0502020204030204" pitchFamily="34" charset="0"/>
                <a:cs typeface="Calibri" panose="020F0502020204030204" pitchFamily="34" charset="0"/>
              </a:rPr>
              <a:t>Cà</a:t>
            </a:r>
            <a:r>
              <a:rPr lang="en-US" sz="3400" dirty="0">
                <a:effectLst/>
                <a:latin typeface="Calibri" panose="020F0502020204030204" pitchFamily="34" charset="0"/>
                <a:cs typeface="Calibri" panose="020F0502020204030204" pitchFamily="34" charset="0"/>
              </a:rPr>
              <a:t> Mau</a:t>
            </a:r>
            <a:br>
              <a:rPr lang="en-US" sz="3400" dirty="0">
                <a:effectLst/>
                <a:latin typeface="Calibri" panose="020F0502020204030204" pitchFamily="34" charset="0"/>
                <a:cs typeface="Calibri" panose="020F0502020204030204" pitchFamily="34" charset="0"/>
              </a:rPr>
            </a:br>
            <a:r>
              <a:rPr lang="en-US" sz="3400" b="1" dirty="0">
                <a:effectLst/>
                <a:latin typeface="Calibri" panose="020F0502020204030204" pitchFamily="34" charset="0"/>
                <a:cs typeface="Calibri" panose="020F0502020204030204" pitchFamily="34" charset="0"/>
              </a:rPr>
              <a:t>C. </a:t>
            </a:r>
            <a:r>
              <a:rPr lang="en-US" sz="3400" dirty="0" err="1">
                <a:effectLst/>
                <a:latin typeface="Calibri" panose="020F0502020204030204" pitchFamily="34" charset="0"/>
                <a:cs typeface="Calibri" panose="020F0502020204030204" pitchFamily="34" charset="0"/>
              </a:rPr>
              <a:t>Sóc</a:t>
            </a:r>
            <a:r>
              <a:rPr lang="en-US" sz="3400" dirty="0">
                <a:effectLst/>
                <a:latin typeface="Calibri" panose="020F0502020204030204" pitchFamily="34" charset="0"/>
                <a:cs typeface="Calibri" panose="020F0502020204030204" pitchFamily="34" charset="0"/>
              </a:rPr>
              <a:t> </a:t>
            </a:r>
            <a:r>
              <a:rPr lang="en-US" sz="3400" dirty="0" err="1">
                <a:effectLst/>
                <a:latin typeface="Calibri" panose="020F0502020204030204" pitchFamily="34" charset="0"/>
                <a:cs typeface="Calibri" panose="020F0502020204030204" pitchFamily="34" charset="0"/>
              </a:rPr>
              <a:t>Trăng</a:t>
            </a:r>
            <a:endParaRPr lang="en-US" sz="3400" dirty="0">
              <a:effectLst/>
              <a:latin typeface="Calibri" panose="020F0502020204030204" pitchFamily="34" charset="0"/>
              <a:cs typeface="Calibri" panose="020F0502020204030204" pitchFamily="34" charset="0"/>
            </a:endParaRPr>
          </a:p>
          <a:p>
            <a:r>
              <a:rPr lang="en-US" sz="3400" b="1" dirty="0">
                <a:latin typeface="Calibri" panose="020F0502020204030204" pitchFamily="34" charset="0"/>
                <a:cs typeface="Calibri" panose="020F0502020204030204" pitchFamily="34" charset="0"/>
              </a:rPr>
              <a:t>D. </a:t>
            </a:r>
            <a:r>
              <a:rPr lang="en-US" sz="3400" dirty="0">
                <a:latin typeface="Calibri" panose="020F0502020204030204" pitchFamily="34" charset="0"/>
                <a:cs typeface="Calibri" panose="020F0502020204030204" pitchFamily="34" charset="0"/>
              </a:rPr>
              <a:t>Hanoi</a:t>
            </a:r>
            <a:endParaRPr lang="en-US" sz="3400" dirty="0">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FA45624-5EED-F726-04F0-27CB2FCC809D}"/>
              </a:ext>
            </a:extLst>
          </p:cNvPr>
          <p:cNvSpPr txBox="1"/>
          <p:nvPr/>
        </p:nvSpPr>
        <p:spPr>
          <a:xfrm>
            <a:off x="6327284" y="2050130"/>
            <a:ext cx="5406417" cy="3754874"/>
          </a:xfrm>
          <a:prstGeom prst="rect">
            <a:avLst/>
          </a:prstGeom>
          <a:solidFill>
            <a:schemeClr val="accent4">
              <a:lumMod val="20000"/>
              <a:lumOff val="80000"/>
            </a:schemeClr>
          </a:solidFill>
        </p:spPr>
        <p:txBody>
          <a:bodyPr wrap="square">
            <a:spAutoFit/>
          </a:bodyPr>
          <a:lstStyle/>
          <a:p>
            <a:pPr algn="just"/>
            <a:endParaRPr lang="en-US" sz="3400" b="1" dirty="0">
              <a:effectLst/>
              <a:latin typeface="Calibri" panose="020F0502020204030204" pitchFamily="34" charset="0"/>
              <a:cs typeface="Calibri" panose="020F0502020204030204" pitchFamily="34" charset="0"/>
            </a:endParaRPr>
          </a:p>
          <a:p>
            <a:pPr algn="just"/>
            <a:r>
              <a:rPr lang="en-US" sz="3400" b="1" dirty="0">
                <a:effectLst/>
                <a:latin typeface="Calibri" panose="020F0502020204030204" pitchFamily="34" charset="0"/>
                <a:cs typeface="Calibri" panose="020F0502020204030204" pitchFamily="34" charset="0"/>
              </a:rPr>
              <a:t>1. She used to wait __________ for her parents.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at school</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at the market</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at her house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at her grandparents' house</a:t>
            </a:r>
          </a:p>
        </p:txBody>
      </p:sp>
      <p:sp>
        <p:nvSpPr>
          <p:cNvPr id="10" name="Oval 9">
            <a:extLst>
              <a:ext uri="{FF2B5EF4-FFF2-40B4-BE49-F238E27FC236}">
                <a16:creationId xmlns:a16="http://schemas.microsoft.com/office/drawing/2014/main" id="{D27ACB68-E1ED-B3E3-21B4-FE1426D69DDA}"/>
              </a:ext>
            </a:extLst>
          </p:cNvPr>
          <p:cNvSpPr/>
          <p:nvPr/>
        </p:nvSpPr>
        <p:spPr>
          <a:xfrm>
            <a:off x="318984" y="4159606"/>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4" name="Straight Connector 3">
            <a:extLst>
              <a:ext uri="{FF2B5EF4-FFF2-40B4-BE49-F238E27FC236}">
                <a16:creationId xmlns:a16="http://schemas.microsoft.com/office/drawing/2014/main" id="{E721225F-7A2D-6A53-232D-8F4F70DD1F5E}"/>
              </a:ext>
            </a:extLst>
          </p:cNvPr>
          <p:cNvCxnSpPr>
            <a:cxnSpLocks/>
          </p:cNvCxnSpPr>
          <p:nvPr/>
        </p:nvCxnSpPr>
        <p:spPr>
          <a:xfrm>
            <a:off x="10853530" y="3123136"/>
            <a:ext cx="8801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C10DE4-0DA4-E745-E76A-3EC3FCAA2D92}"/>
              </a:ext>
            </a:extLst>
          </p:cNvPr>
          <p:cNvCxnSpPr>
            <a:cxnSpLocks/>
          </p:cNvCxnSpPr>
          <p:nvPr/>
        </p:nvCxnSpPr>
        <p:spPr>
          <a:xfrm>
            <a:off x="9973359" y="3653223"/>
            <a:ext cx="1377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929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2" name="TextBox 1">
            <a:extLst>
              <a:ext uri="{FF2B5EF4-FFF2-40B4-BE49-F238E27FC236}">
                <a16:creationId xmlns:a16="http://schemas.microsoft.com/office/drawing/2014/main" id="{EC6AFF78-161F-2B4F-490A-AB17955D60E1}"/>
              </a:ext>
            </a:extLst>
          </p:cNvPr>
          <p:cNvSpPr txBox="1"/>
          <p:nvPr/>
        </p:nvSpPr>
        <p:spPr>
          <a:xfrm>
            <a:off x="3868735" y="1092132"/>
            <a:ext cx="4917098" cy="584775"/>
          </a:xfrm>
          <a:prstGeom prst="rect">
            <a:avLst/>
          </a:prstGeom>
          <a:noFill/>
        </p:spPr>
        <p:txBody>
          <a:bodyPr wrap="square" rtlCol="0">
            <a:spAutoFit/>
          </a:bodyPr>
          <a:lstStyle/>
          <a:p>
            <a:r>
              <a:rPr lang="en-US" sz="3200" b="1" dirty="0">
                <a:solidFill>
                  <a:srgbClr val="009051"/>
                </a:solidFill>
              </a:rPr>
              <a:t>Underline the key words</a:t>
            </a:r>
          </a:p>
        </p:txBody>
      </p:sp>
      <p:sp>
        <p:nvSpPr>
          <p:cNvPr id="3" name="TextBox 2">
            <a:extLst>
              <a:ext uri="{FF2B5EF4-FFF2-40B4-BE49-F238E27FC236}">
                <a16:creationId xmlns:a16="http://schemas.microsoft.com/office/drawing/2014/main" id="{0E82925D-B588-F9E3-C19A-A3221DDA00D6}"/>
              </a:ext>
            </a:extLst>
          </p:cNvPr>
          <p:cNvSpPr txBox="1"/>
          <p:nvPr/>
        </p:nvSpPr>
        <p:spPr>
          <a:xfrm>
            <a:off x="480033" y="2050130"/>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2. She used to __________ with her cousins.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sketch clouds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play games and go fishing </a:t>
            </a:r>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cook</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make pottery</a:t>
            </a:r>
          </a:p>
        </p:txBody>
      </p:sp>
      <p:sp>
        <p:nvSpPr>
          <p:cNvPr id="9" name="TextBox 8">
            <a:extLst>
              <a:ext uri="{FF2B5EF4-FFF2-40B4-BE49-F238E27FC236}">
                <a16:creationId xmlns:a16="http://schemas.microsoft.com/office/drawing/2014/main" id="{AFA45624-5EED-F726-04F0-27CB2FCC809D}"/>
              </a:ext>
            </a:extLst>
          </p:cNvPr>
          <p:cNvSpPr txBox="1"/>
          <p:nvPr/>
        </p:nvSpPr>
        <p:spPr>
          <a:xfrm>
            <a:off x="6327284" y="2068791"/>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3. Her __________ taught her how to make clay pots.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grandmother </a:t>
            </a:r>
            <a:endParaRPr lang="en-US" sz="3400" dirty="0">
              <a:latin typeface="Calibri" panose="020F0502020204030204" pitchFamily="34" charset="0"/>
              <a:cs typeface="Calibri" panose="020F0502020204030204" pitchFamily="34" charset="0"/>
            </a:endParaRP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cousins</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grandfather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sister</a:t>
            </a:r>
          </a:p>
        </p:txBody>
      </p:sp>
      <p:cxnSp>
        <p:nvCxnSpPr>
          <p:cNvPr id="4" name="Straight Connector 3">
            <a:extLst>
              <a:ext uri="{FF2B5EF4-FFF2-40B4-BE49-F238E27FC236}">
                <a16:creationId xmlns:a16="http://schemas.microsoft.com/office/drawing/2014/main" id="{875BC8A1-D693-349C-DDDB-DA6FFF365DB6}"/>
              </a:ext>
            </a:extLst>
          </p:cNvPr>
          <p:cNvCxnSpPr>
            <a:cxnSpLocks/>
          </p:cNvCxnSpPr>
          <p:nvPr/>
        </p:nvCxnSpPr>
        <p:spPr>
          <a:xfrm>
            <a:off x="2206486" y="3143015"/>
            <a:ext cx="12523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56D4DC-6B96-E0BB-6B47-AB3B690D76A1}"/>
              </a:ext>
            </a:extLst>
          </p:cNvPr>
          <p:cNvCxnSpPr>
            <a:cxnSpLocks/>
          </p:cNvCxnSpPr>
          <p:nvPr/>
        </p:nvCxnSpPr>
        <p:spPr>
          <a:xfrm>
            <a:off x="10481370" y="2646059"/>
            <a:ext cx="1107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B21A88-A770-CF4A-4092-32721D9246F8}"/>
              </a:ext>
            </a:extLst>
          </p:cNvPr>
          <p:cNvCxnSpPr>
            <a:cxnSpLocks/>
          </p:cNvCxnSpPr>
          <p:nvPr/>
        </p:nvCxnSpPr>
        <p:spPr>
          <a:xfrm>
            <a:off x="8516582" y="3143015"/>
            <a:ext cx="2589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05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 y="501042"/>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1217B-DA1E-988F-187B-D6C4B787F07A}"/>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2" name="TextBox 1">
            <a:extLst>
              <a:ext uri="{FF2B5EF4-FFF2-40B4-BE49-F238E27FC236}">
                <a16:creationId xmlns:a16="http://schemas.microsoft.com/office/drawing/2014/main" id="{EC6AFF78-161F-2B4F-490A-AB17955D60E1}"/>
              </a:ext>
            </a:extLst>
          </p:cNvPr>
          <p:cNvSpPr txBox="1"/>
          <p:nvPr/>
        </p:nvSpPr>
        <p:spPr>
          <a:xfrm>
            <a:off x="3868735" y="1092132"/>
            <a:ext cx="4917098" cy="584775"/>
          </a:xfrm>
          <a:prstGeom prst="rect">
            <a:avLst/>
          </a:prstGeom>
          <a:noFill/>
        </p:spPr>
        <p:txBody>
          <a:bodyPr wrap="square" rtlCol="0">
            <a:spAutoFit/>
          </a:bodyPr>
          <a:lstStyle/>
          <a:p>
            <a:r>
              <a:rPr lang="en-US" sz="3200" b="1" dirty="0">
                <a:solidFill>
                  <a:srgbClr val="009051"/>
                </a:solidFill>
              </a:rPr>
              <a:t>Underline the key words</a:t>
            </a:r>
          </a:p>
        </p:txBody>
      </p:sp>
      <p:sp>
        <p:nvSpPr>
          <p:cNvPr id="3" name="TextBox 2">
            <a:extLst>
              <a:ext uri="{FF2B5EF4-FFF2-40B4-BE49-F238E27FC236}">
                <a16:creationId xmlns:a16="http://schemas.microsoft.com/office/drawing/2014/main" id="{0E82925D-B588-F9E3-C19A-A3221DDA00D6}"/>
              </a:ext>
            </a:extLst>
          </p:cNvPr>
          <p:cNvSpPr txBox="1"/>
          <p:nvPr/>
        </p:nvSpPr>
        <p:spPr>
          <a:xfrm>
            <a:off x="480033" y="2050130"/>
            <a:ext cx="5406417" cy="375487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4. She used to __________ with her sister at the rice fields.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do pottery</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look at the river </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climb a tree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sketch the country</a:t>
            </a:r>
          </a:p>
        </p:txBody>
      </p:sp>
      <p:sp>
        <p:nvSpPr>
          <p:cNvPr id="9" name="TextBox 8">
            <a:extLst>
              <a:ext uri="{FF2B5EF4-FFF2-40B4-BE49-F238E27FC236}">
                <a16:creationId xmlns:a16="http://schemas.microsoft.com/office/drawing/2014/main" id="{AFA45624-5EED-F726-04F0-27CB2FCC809D}"/>
              </a:ext>
            </a:extLst>
          </p:cNvPr>
          <p:cNvSpPr txBox="1"/>
          <p:nvPr/>
        </p:nvSpPr>
        <p:spPr>
          <a:xfrm>
            <a:off x="6187380" y="1788520"/>
            <a:ext cx="5741619" cy="427809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5. Which is NOT true about the writer?</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She loves those memories.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Her grandparents still live there.</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She misses visiting her grandparents.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She misses their old cottage.</a:t>
            </a:r>
          </a:p>
        </p:txBody>
      </p:sp>
      <p:cxnSp>
        <p:nvCxnSpPr>
          <p:cNvPr id="4" name="Straight Connector 3">
            <a:extLst>
              <a:ext uri="{FF2B5EF4-FFF2-40B4-BE49-F238E27FC236}">
                <a16:creationId xmlns:a16="http://schemas.microsoft.com/office/drawing/2014/main" id="{1958DAB5-3C0D-5AD5-E339-9F020CC458D9}"/>
              </a:ext>
            </a:extLst>
          </p:cNvPr>
          <p:cNvCxnSpPr>
            <a:cxnSpLocks/>
          </p:cNvCxnSpPr>
          <p:nvPr/>
        </p:nvCxnSpPr>
        <p:spPr>
          <a:xfrm>
            <a:off x="2443156" y="3135156"/>
            <a:ext cx="8954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B4A775-D473-BC66-17BC-AE7703163A3B}"/>
              </a:ext>
            </a:extLst>
          </p:cNvPr>
          <p:cNvCxnSpPr>
            <a:cxnSpLocks/>
          </p:cNvCxnSpPr>
          <p:nvPr/>
        </p:nvCxnSpPr>
        <p:spPr>
          <a:xfrm>
            <a:off x="5124893" y="3135156"/>
            <a:ext cx="7615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9D6C89-3584-1C90-DBDE-9AFE9BACADF0}"/>
              </a:ext>
            </a:extLst>
          </p:cNvPr>
          <p:cNvCxnSpPr>
            <a:cxnSpLocks/>
          </p:cNvCxnSpPr>
          <p:nvPr/>
        </p:nvCxnSpPr>
        <p:spPr>
          <a:xfrm>
            <a:off x="543828" y="3649063"/>
            <a:ext cx="10085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847F6D-50F5-08C8-F2F0-9BDB40C849E3}"/>
              </a:ext>
            </a:extLst>
          </p:cNvPr>
          <p:cNvCxnSpPr>
            <a:cxnSpLocks/>
          </p:cNvCxnSpPr>
          <p:nvPr/>
        </p:nvCxnSpPr>
        <p:spPr>
          <a:xfrm>
            <a:off x="8360531" y="2355435"/>
            <a:ext cx="16128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1EFEB5-7F52-64AA-9F50-F2391474FAF3}"/>
              </a:ext>
            </a:extLst>
          </p:cNvPr>
          <p:cNvCxnSpPr>
            <a:cxnSpLocks/>
          </p:cNvCxnSpPr>
          <p:nvPr/>
        </p:nvCxnSpPr>
        <p:spPr>
          <a:xfrm>
            <a:off x="9554921" y="3406286"/>
            <a:ext cx="17581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E7B3D6-F4C8-FB9B-479A-D322F05AAC42}"/>
              </a:ext>
            </a:extLst>
          </p:cNvPr>
          <p:cNvCxnSpPr>
            <a:cxnSpLocks/>
          </p:cNvCxnSpPr>
          <p:nvPr/>
        </p:nvCxnSpPr>
        <p:spPr>
          <a:xfrm>
            <a:off x="7796800" y="3898928"/>
            <a:ext cx="40008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B9A7D01-4EE2-00E5-445A-AC1D6E515C7B}"/>
              </a:ext>
            </a:extLst>
          </p:cNvPr>
          <p:cNvCxnSpPr>
            <a:cxnSpLocks/>
          </p:cNvCxnSpPr>
          <p:nvPr/>
        </p:nvCxnSpPr>
        <p:spPr>
          <a:xfrm>
            <a:off x="8062409" y="4944463"/>
            <a:ext cx="26977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814F47-3E93-CD5B-F923-BBB3C890DDB9}"/>
              </a:ext>
            </a:extLst>
          </p:cNvPr>
          <p:cNvCxnSpPr>
            <a:cxnSpLocks/>
          </p:cNvCxnSpPr>
          <p:nvPr/>
        </p:nvCxnSpPr>
        <p:spPr>
          <a:xfrm>
            <a:off x="10398642" y="5953524"/>
            <a:ext cx="1258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014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heckerboard(across)">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heckerboard(across)">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92718" y="1802213"/>
            <a:ext cx="5777341" cy="4031873"/>
          </a:xfrm>
          <a:prstGeom prst="rect">
            <a:avLst/>
          </a:prstGeom>
          <a:solidFill>
            <a:srgbClr val="94E4FE">
              <a:alpha val="36471"/>
            </a:srgbClr>
          </a:solidFill>
        </p:spPr>
        <p:txBody>
          <a:bodyPr wrap="square">
            <a:spAutoFit/>
          </a:bodyPr>
          <a:lstStyle/>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My name's An, and I live in Cần Thơ. I was born in Sóc Trăng, but my family used to live in a cottage in Cà Mau. We used to live near my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grandparents</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and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I'd walk to their house</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after school with my sister and wait for my parents to come home.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6" name="TextBox 5">
            <a:extLst>
              <a:ext uri="{FF2B5EF4-FFF2-40B4-BE49-F238E27FC236}">
                <a16:creationId xmlns:a16="http://schemas.microsoft.com/office/drawing/2014/main" id="{A300465D-9DEB-FC96-8814-0A53A7DB55A8}"/>
              </a:ext>
            </a:extLst>
          </p:cNvPr>
          <p:cNvSpPr txBox="1"/>
          <p:nvPr/>
        </p:nvSpPr>
        <p:spPr>
          <a:xfrm>
            <a:off x="318984" y="1956824"/>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1. She used to wait __________ for her parents.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at school</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at the market</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at her house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at her grandparents' house</a:t>
            </a:r>
          </a:p>
        </p:txBody>
      </p:sp>
      <p:sp>
        <p:nvSpPr>
          <p:cNvPr id="12" name="Oval 11">
            <a:extLst>
              <a:ext uri="{FF2B5EF4-FFF2-40B4-BE49-F238E27FC236}">
                <a16:creationId xmlns:a16="http://schemas.microsoft.com/office/drawing/2014/main" id="{072F290B-DD4A-6928-7988-E2C8D66363A6}"/>
              </a:ext>
            </a:extLst>
          </p:cNvPr>
          <p:cNvSpPr/>
          <p:nvPr/>
        </p:nvSpPr>
        <p:spPr>
          <a:xfrm>
            <a:off x="221941" y="4603703"/>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063696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3D4113-9213-3259-2C60-584376848441}"/>
              </a:ext>
            </a:extLst>
          </p:cNvPr>
          <p:cNvSpPr txBox="1"/>
          <p:nvPr/>
        </p:nvSpPr>
        <p:spPr>
          <a:xfrm>
            <a:off x="480033" y="2050130"/>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2. She used to __________ with her cousins.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sketch clouds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play games and go fishing </a:t>
            </a:r>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cook</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make pottery</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51658" y="2142463"/>
            <a:ext cx="5777341" cy="3046988"/>
          </a:xfrm>
          <a:prstGeom prst="rect">
            <a:avLst/>
          </a:prstGeom>
          <a:solidFill>
            <a:srgbClr val="94E4FE">
              <a:alpha val="36471"/>
            </a:srgbClr>
          </a:solidFill>
        </p:spPr>
        <p:txBody>
          <a:bodyPr wrap="square">
            <a:spAutoFit/>
          </a:bodyPr>
          <a:lstStyle/>
          <a:p>
            <a:pPr algn="just"/>
            <a:r>
              <a:rPr lang="vi-VN" sz="3200" dirty="0">
                <a:solidFill>
                  <a:srgbClr val="000000"/>
                </a:solidFill>
                <a:latin typeface="Calibri" panose="020F0502020204030204" pitchFamily="34" charset="0"/>
                <a:ea typeface="DengXian" panose="02010600030101010101" pitchFamily="2" charset="-122"/>
              </a:rPr>
              <a:t>I always had a good time while I was there. I have many cousins, and we used to </a:t>
            </a:r>
            <a:r>
              <a:rPr lang="vi-VN" sz="3200" b="1" dirty="0">
                <a:solidFill>
                  <a:srgbClr val="000000"/>
                </a:solidFill>
                <a:highlight>
                  <a:srgbClr val="FFFF00"/>
                </a:highlight>
                <a:latin typeface="Calibri" panose="020F0502020204030204" pitchFamily="34" charset="0"/>
                <a:ea typeface="DengXian" panose="02010600030101010101" pitchFamily="2" charset="-122"/>
              </a:rPr>
              <a:t>play lots of games</a:t>
            </a:r>
            <a:r>
              <a:rPr lang="vi-VN" sz="3200" dirty="0">
                <a:solidFill>
                  <a:srgbClr val="000000"/>
                </a:solidFill>
                <a:highlight>
                  <a:srgbClr val="FFFF00"/>
                </a:highlight>
                <a:latin typeface="Calibri" panose="020F0502020204030204" pitchFamily="34" charset="0"/>
                <a:ea typeface="DengXian" panose="02010600030101010101" pitchFamily="2" charset="-122"/>
              </a:rPr>
              <a:t> </a:t>
            </a:r>
            <a:r>
              <a:rPr lang="vi-VN" sz="3200" dirty="0">
                <a:solidFill>
                  <a:srgbClr val="000000"/>
                </a:solidFill>
                <a:latin typeface="Calibri" panose="020F0502020204030204" pitchFamily="34" charset="0"/>
                <a:ea typeface="DengXian" panose="02010600030101010101" pitchFamily="2" charset="-122"/>
              </a:rPr>
              <a:t>at my grandparents' house. Sometimes, </a:t>
            </a:r>
            <a:r>
              <a:rPr lang="vi-VN" sz="3200" b="1" dirty="0">
                <a:solidFill>
                  <a:srgbClr val="000000"/>
                </a:solidFill>
                <a:highlight>
                  <a:srgbClr val="FFFF00"/>
                </a:highlight>
                <a:latin typeface="Calibri" panose="020F0502020204030204" pitchFamily="34" charset="0"/>
                <a:ea typeface="DengXian" panose="02010600030101010101" pitchFamily="2" charset="-122"/>
              </a:rPr>
              <a:t>we'd go fishing</a:t>
            </a:r>
            <a:r>
              <a:rPr lang="vi-VN" sz="3200" dirty="0">
                <a:solidFill>
                  <a:srgbClr val="000000"/>
                </a:solidFill>
                <a:latin typeface="Calibri" panose="020F0502020204030204" pitchFamily="34" charset="0"/>
                <a:ea typeface="DengXian" panose="02010600030101010101" pitchFamily="2" charset="-122"/>
              </a:rPr>
              <a:t>, too.  </a:t>
            </a:r>
            <a:endParaRPr lang="en-GB" sz="3200" dirty="0"/>
          </a:p>
        </p:txBody>
      </p:sp>
      <p:cxnSp>
        <p:nvCxnSpPr>
          <p:cNvPr id="11" name="Straight Connector 10">
            <a:extLst>
              <a:ext uri="{FF2B5EF4-FFF2-40B4-BE49-F238E27FC236}">
                <a16:creationId xmlns:a16="http://schemas.microsoft.com/office/drawing/2014/main" id="{3ACBFF8C-584D-2CAF-8E25-AACFA0A81F13}"/>
              </a:ext>
            </a:extLst>
          </p:cNvPr>
          <p:cNvCxnSpPr>
            <a:cxnSpLocks/>
          </p:cNvCxnSpPr>
          <p:nvPr/>
        </p:nvCxnSpPr>
        <p:spPr>
          <a:xfrm>
            <a:off x="2183366" y="3093319"/>
            <a:ext cx="13408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315246" y="3665957"/>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 name="Straight Connector 6">
            <a:extLst>
              <a:ext uri="{FF2B5EF4-FFF2-40B4-BE49-F238E27FC236}">
                <a16:creationId xmlns:a16="http://schemas.microsoft.com/office/drawing/2014/main" id="{9CD256A9-3C1E-3F1F-999F-DA379165DCEA}"/>
              </a:ext>
            </a:extLst>
          </p:cNvPr>
          <p:cNvCxnSpPr>
            <a:cxnSpLocks/>
          </p:cNvCxnSpPr>
          <p:nvPr/>
        </p:nvCxnSpPr>
        <p:spPr>
          <a:xfrm>
            <a:off x="10553700" y="3157688"/>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073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5D0D3E-CAB8-7729-B5A3-AB3198EB9527}"/>
              </a:ext>
            </a:extLst>
          </p:cNvPr>
          <p:cNvSpPr txBox="1"/>
          <p:nvPr/>
        </p:nvSpPr>
        <p:spPr>
          <a:xfrm>
            <a:off x="350038" y="1813173"/>
            <a:ext cx="5406417"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3. Her __________ taught her how to make clay pots.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grandmother </a:t>
            </a:r>
            <a:endParaRPr lang="en-US" sz="3400" dirty="0">
              <a:latin typeface="Calibri" panose="020F0502020204030204" pitchFamily="34" charset="0"/>
              <a:cs typeface="Calibri" panose="020F0502020204030204" pitchFamily="34" charset="0"/>
            </a:endParaRP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cousins</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grandfather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sister</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95248" y="2397948"/>
            <a:ext cx="5777341" cy="2062103"/>
          </a:xfrm>
          <a:prstGeom prst="rect">
            <a:avLst/>
          </a:prstGeom>
          <a:solidFill>
            <a:srgbClr val="94E4FE">
              <a:alpha val="36471"/>
            </a:srgbClr>
          </a:solidFill>
        </p:spPr>
        <p:txBody>
          <a:bodyPr wrap="square">
            <a:spAutoFit/>
          </a:bodyPr>
          <a:lstStyle/>
          <a:p>
            <a:r>
              <a:rPr lang="vi-VN" sz="3200" b="1" dirty="0">
                <a:solidFill>
                  <a:srgbClr val="000000"/>
                </a:solidFill>
                <a:highlight>
                  <a:srgbClr val="FFFF00"/>
                </a:highlight>
                <a:latin typeface="Calibri" panose="020F0502020204030204" pitchFamily="34" charset="0"/>
                <a:ea typeface="DengXian" panose="02010600030101010101" pitchFamily="2" charset="-122"/>
              </a:rPr>
              <a:t>My grandpa </a:t>
            </a:r>
            <a:r>
              <a:rPr lang="vi-VN" sz="3200" dirty="0">
                <a:solidFill>
                  <a:srgbClr val="000000"/>
                </a:solidFill>
                <a:latin typeface="Calibri" panose="020F0502020204030204" pitchFamily="34" charset="0"/>
                <a:ea typeface="DengXian" panose="02010600030101010101" pitchFamily="2" charset="-122"/>
              </a:rPr>
              <a:t>used to make pottery. </a:t>
            </a:r>
            <a:r>
              <a:rPr lang="vi-VN" sz="3200" b="1" dirty="0">
                <a:solidFill>
                  <a:srgbClr val="000000"/>
                </a:solidFill>
                <a:highlight>
                  <a:srgbClr val="FFFF00"/>
                </a:highlight>
                <a:latin typeface="Calibri" panose="020F0502020204030204" pitchFamily="34" charset="0"/>
                <a:ea typeface="DengXian" panose="02010600030101010101" pitchFamily="2" charset="-122"/>
              </a:rPr>
              <a:t>He'd</a:t>
            </a:r>
            <a:r>
              <a:rPr lang="vi-VN" sz="3200" dirty="0">
                <a:solidFill>
                  <a:srgbClr val="000000"/>
                </a:solidFill>
                <a:latin typeface="Calibri" panose="020F0502020204030204" pitchFamily="34" charset="0"/>
                <a:ea typeface="DengXian" panose="02010600030101010101" pitchFamily="2" charset="-122"/>
              </a:rPr>
              <a:t> let us play with the clay and try to </a:t>
            </a:r>
            <a:r>
              <a:rPr lang="vi-VN" sz="3200" b="1" dirty="0">
                <a:solidFill>
                  <a:srgbClr val="000000"/>
                </a:solidFill>
                <a:highlight>
                  <a:srgbClr val="FFFF00"/>
                </a:highlight>
                <a:latin typeface="Calibri" panose="020F0502020204030204" pitchFamily="34" charset="0"/>
                <a:ea typeface="DengXian" panose="02010600030101010101" pitchFamily="2" charset="-122"/>
              </a:rPr>
              <a:t>teach us how to make clay pots.</a:t>
            </a:r>
            <a:r>
              <a:rPr lang="vi-VN" sz="3200" dirty="0">
                <a:solidFill>
                  <a:srgbClr val="000000"/>
                </a:solidFill>
                <a:latin typeface="Calibri" panose="020F0502020204030204" pitchFamily="34" charset="0"/>
                <a:ea typeface="DengXian" panose="02010600030101010101" pitchFamily="2" charset="-122"/>
              </a:rPr>
              <a:t> </a:t>
            </a:r>
            <a:endParaRPr lang="en-GB" sz="3200" dirty="0"/>
          </a:p>
        </p:txBody>
      </p: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219411" y="3945876"/>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3" name="Straight Connector 12">
            <a:extLst>
              <a:ext uri="{FF2B5EF4-FFF2-40B4-BE49-F238E27FC236}">
                <a16:creationId xmlns:a16="http://schemas.microsoft.com/office/drawing/2014/main" id="{6786EC02-55C7-87BB-CF13-8E092A78F75A}"/>
              </a:ext>
            </a:extLst>
          </p:cNvPr>
          <p:cNvCxnSpPr>
            <a:cxnSpLocks/>
          </p:cNvCxnSpPr>
          <p:nvPr/>
        </p:nvCxnSpPr>
        <p:spPr>
          <a:xfrm>
            <a:off x="2526266" y="2913116"/>
            <a:ext cx="26553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44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3B851B-35BC-9491-02CB-CFD22B3554FF}"/>
              </a:ext>
            </a:extLst>
          </p:cNvPr>
          <p:cNvSpPr txBox="1"/>
          <p:nvPr/>
        </p:nvSpPr>
        <p:spPr>
          <a:xfrm>
            <a:off x="521517" y="1802213"/>
            <a:ext cx="5898333" cy="323165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4. She used to __________ with her sister at the rice fields.</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do pottery</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look at the river </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climb a tree</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sketch the country</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686550" y="1802213"/>
            <a:ext cx="5283509" cy="3539430"/>
          </a:xfrm>
          <a:prstGeom prst="rect">
            <a:avLst/>
          </a:prstGeom>
          <a:solidFill>
            <a:srgbClr val="94E4FE">
              <a:alpha val="36471"/>
            </a:srgbClr>
          </a:solidFill>
        </p:spPr>
        <p:txBody>
          <a:bodyPr wrap="square">
            <a:spAutoFit/>
          </a:bodyPr>
          <a:lstStyle/>
          <a:p>
            <a:pPr algn="just"/>
            <a:r>
              <a:rPr lang="vi-VN" sz="3200" dirty="0">
                <a:solidFill>
                  <a:srgbClr val="000000"/>
                </a:solidFill>
                <a:latin typeface="Calibri" panose="020F0502020204030204" pitchFamily="34" charset="0"/>
                <a:ea typeface="DengXian" panose="02010600030101010101" pitchFamily="2" charset="-122"/>
                <a:cs typeface="Calibri" panose="020F0502020204030204" pitchFamily="34" charset="0"/>
              </a:rPr>
              <a:t> Sometimes, we'd climb one of the trees around my grandparents' house and sit there looking at the rice fields, the river, and the clouds. Or we'd walk out to the fields and </a:t>
            </a:r>
            <a:r>
              <a:rPr lang="vi-VN" sz="3200" b="1"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sketch the country</a:t>
            </a:r>
            <a:r>
              <a:rPr lang="vi-VN" sz="3200" dirty="0">
                <a:solidFill>
                  <a:srgbClr val="000000"/>
                </a:solidFill>
                <a:latin typeface="Calibri" panose="020F0502020204030204" pitchFamily="34" charset="0"/>
                <a:ea typeface="DengXian" panose="02010600030101010101" pitchFamily="2" charset="-122"/>
                <a:cs typeface="Calibri" panose="020F0502020204030204" pitchFamily="34" charset="0"/>
              </a:rPr>
              <a:t>.</a:t>
            </a:r>
            <a:r>
              <a:rPr lang="en-VN" sz="3200" dirty="0">
                <a:latin typeface="Calibri" panose="020F0502020204030204" pitchFamily="34" charset="0"/>
                <a:cs typeface="Calibri" panose="020F0502020204030204" pitchFamily="34" charset="0"/>
              </a:rPr>
              <a:t> </a:t>
            </a:r>
            <a:endParaRPr lang="en-GB" sz="3200" dirty="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3470683" y="2875016"/>
            <a:ext cx="18442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442036" y="4449092"/>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 name="Straight Connector 6">
            <a:extLst>
              <a:ext uri="{FF2B5EF4-FFF2-40B4-BE49-F238E27FC236}">
                <a16:creationId xmlns:a16="http://schemas.microsoft.com/office/drawing/2014/main" id="{F7B7A376-D955-5BAD-44D7-7B983789B912}"/>
              </a:ext>
            </a:extLst>
          </p:cNvPr>
          <p:cNvCxnSpPr>
            <a:cxnSpLocks/>
          </p:cNvCxnSpPr>
          <p:nvPr/>
        </p:nvCxnSpPr>
        <p:spPr>
          <a:xfrm>
            <a:off x="10194651" y="3804399"/>
            <a:ext cx="15687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31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7A4099-E1E6-5C8E-1CB9-B429B3D529FA}"/>
              </a:ext>
            </a:extLst>
          </p:cNvPr>
          <p:cNvSpPr txBox="1"/>
          <p:nvPr/>
        </p:nvSpPr>
        <p:spPr>
          <a:xfrm>
            <a:off x="499325" y="1585389"/>
            <a:ext cx="5406417" cy="4801314"/>
          </a:xfrm>
          <a:prstGeom prst="rect">
            <a:avLst/>
          </a:prstGeom>
          <a:solidFill>
            <a:schemeClr val="accent4">
              <a:lumMod val="20000"/>
              <a:lumOff val="80000"/>
            </a:schemeClr>
          </a:solidFill>
        </p:spPr>
        <p:txBody>
          <a:bodyPr wrap="square">
            <a:spAutoFit/>
          </a:bodyPr>
          <a:lstStyle/>
          <a:p>
            <a:pPr algn="just"/>
            <a:r>
              <a:rPr lang="en-US" sz="3400" b="1" dirty="0">
                <a:effectLst/>
                <a:latin typeface="Calibri" panose="020F0502020204030204" pitchFamily="34" charset="0"/>
                <a:cs typeface="Calibri" panose="020F0502020204030204" pitchFamily="34" charset="0"/>
              </a:rPr>
              <a:t>5. Which is NOT true about the writer?</a:t>
            </a:r>
          </a:p>
          <a:p>
            <a:pPr algn="just"/>
            <a:r>
              <a:rPr lang="en-US" sz="3400" b="1" dirty="0">
                <a:effectLst/>
                <a:latin typeface="Calibri" panose="020F0502020204030204" pitchFamily="34" charset="0"/>
                <a:cs typeface="Calibri" panose="020F0502020204030204" pitchFamily="34" charset="0"/>
              </a:rPr>
              <a:t>A. </a:t>
            </a:r>
            <a:r>
              <a:rPr lang="en-US" sz="3400" dirty="0">
                <a:effectLst/>
                <a:latin typeface="Calibri" panose="020F0502020204030204" pitchFamily="34" charset="0"/>
                <a:cs typeface="Calibri" panose="020F0502020204030204" pitchFamily="34" charset="0"/>
              </a:rPr>
              <a:t>She loves those memories.</a:t>
            </a:r>
          </a:p>
          <a:p>
            <a:pPr algn="just"/>
            <a:r>
              <a:rPr lang="en-US" sz="3400" b="1" dirty="0">
                <a:effectLst/>
                <a:latin typeface="Calibri" panose="020F0502020204030204" pitchFamily="34" charset="0"/>
                <a:cs typeface="Calibri" panose="020F0502020204030204" pitchFamily="34" charset="0"/>
              </a:rPr>
              <a:t>B. </a:t>
            </a:r>
            <a:r>
              <a:rPr lang="en-US" sz="3400" dirty="0">
                <a:effectLst/>
                <a:latin typeface="Calibri" panose="020F0502020204030204" pitchFamily="34" charset="0"/>
                <a:cs typeface="Calibri" panose="020F0502020204030204" pitchFamily="34" charset="0"/>
              </a:rPr>
              <a:t>Her grandparents still live there.</a:t>
            </a:r>
          </a:p>
          <a:p>
            <a:pPr algn="just"/>
            <a:r>
              <a:rPr lang="en-US" sz="3400" b="1" dirty="0">
                <a:effectLst/>
                <a:latin typeface="Calibri" panose="020F0502020204030204" pitchFamily="34" charset="0"/>
                <a:cs typeface="Calibri" panose="020F0502020204030204" pitchFamily="34" charset="0"/>
              </a:rPr>
              <a:t>C. </a:t>
            </a:r>
            <a:r>
              <a:rPr lang="en-US" sz="3400" dirty="0">
                <a:effectLst/>
                <a:latin typeface="Calibri" panose="020F0502020204030204" pitchFamily="34" charset="0"/>
                <a:cs typeface="Calibri" panose="020F0502020204030204" pitchFamily="34" charset="0"/>
              </a:rPr>
              <a:t>She misses visiting her grandparents. </a:t>
            </a:r>
          </a:p>
          <a:p>
            <a:pPr algn="just"/>
            <a:r>
              <a:rPr lang="en-US" sz="3400" b="1" dirty="0">
                <a:effectLst/>
                <a:latin typeface="Calibri" panose="020F0502020204030204" pitchFamily="34" charset="0"/>
                <a:cs typeface="Calibri" panose="020F0502020204030204" pitchFamily="34" charset="0"/>
              </a:rPr>
              <a:t>D. </a:t>
            </a:r>
            <a:r>
              <a:rPr lang="en-US" sz="3400" dirty="0">
                <a:effectLst/>
                <a:latin typeface="Calibri" panose="020F0502020204030204" pitchFamily="34" charset="0"/>
                <a:cs typeface="Calibri" panose="020F0502020204030204" pitchFamily="34" charset="0"/>
              </a:rPr>
              <a:t>She misses their old cottage.</a:t>
            </a:r>
          </a:p>
        </p:txBody>
      </p:sp>
      <p:sp>
        <p:nvSpPr>
          <p:cNvPr id="8" name="TextBox 7">
            <a:extLst>
              <a:ext uri="{FF2B5EF4-FFF2-40B4-BE49-F238E27FC236}">
                <a16:creationId xmlns:a16="http://schemas.microsoft.com/office/drawing/2014/main" id="{037C212F-724B-60AD-DF12-5BAFEED97B2A}"/>
              </a:ext>
            </a:extLst>
          </p:cNvPr>
          <p:cNvSpPr txBox="1"/>
          <p:nvPr/>
        </p:nvSpPr>
        <p:spPr>
          <a:xfrm>
            <a:off x="9878309" y="101707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9" name="TextBox 8">
            <a:extLst>
              <a:ext uri="{FF2B5EF4-FFF2-40B4-BE49-F238E27FC236}">
                <a16:creationId xmlns:a16="http://schemas.microsoft.com/office/drawing/2014/main" id="{68B879BC-ED89-9CB0-46FB-4382E2496FB6}"/>
              </a:ext>
            </a:extLst>
          </p:cNvPr>
          <p:cNvSpPr txBox="1"/>
          <p:nvPr/>
        </p:nvSpPr>
        <p:spPr>
          <a:xfrm>
            <a:off x="6192718" y="1802213"/>
            <a:ext cx="5777341" cy="3046988"/>
          </a:xfrm>
          <a:prstGeom prst="rect">
            <a:avLst/>
          </a:prstGeom>
          <a:solidFill>
            <a:srgbClr val="94E4FE">
              <a:alpha val="36471"/>
            </a:srgbClr>
          </a:solidFill>
        </p:spPr>
        <p:txBody>
          <a:bodyPr wrap="square">
            <a:spAutoFit/>
          </a:bodyPr>
          <a:lstStyle/>
          <a:p>
            <a:pPr algn="just"/>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Those afternoons at my grandparents' home are some of my favorite memories. </a:t>
            </a:r>
            <a:r>
              <a:rPr lang="vi-VN"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My grandparents don't live there anymore</a:t>
            </a:r>
            <a:r>
              <a:rPr lang="vi-VN"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and sometimes I miss their old house in the country.</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cxnSp>
        <p:nvCxnSpPr>
          <p:cNvPr id="10" name="Straight Connector 9">
            <a:extLst>
              <a:ext uri="{FF2B5EF4-FFF2-40B4-BE49-F238E27FC236}">
                <a16:creationId xmlns:a16="http://schemas.microsoft.com/office/drawing/2014/main" id="{0DBA3A82-F6D0-10F2-1557-C695691FFA5D}"/>
              </a:ext>
            </a:extLst>
          </p:cNvPr>
          <p:cNvCxnSpPr>
            <a:cxnSpLocks/>
          </p:cNvCxnSpPr>
          <p:nvPr/>
        </p:nvCxnSpPr>
        <p:spPr>
          <a:xfrm>
            <a:off x="4450316" y="3697473"/>
            <a:ext cx="13218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C648EB3-DD36-5150-DF4C-E8BEE162D224}"/>
              </a:ext>
            </a:extLst>
          </p:cNvPr>
          <p:cNvSpPr txBox="1"/>
          <p:nvPr/>
        </p:nvSpPr>
        <p:spPr>
          <a:xfrm>
            <a:off x="263001" y="516564"/>
            <a:ext cx="11665998" cy="584775"/>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Look and read. Choose the correct answer (A, B, C, or D).</a:t>
            </a:r>
          </a:p>
        </p:txBody>
      </p:sp>
      <p:sp>
        <p:nvSpPr>
          <p:cNvPr id="12" name="Oval 11">
            <a:extLst>
              <a:ext uri="{FF2B5EF4-FFF2-40B4-BE49-F238E27FC236}">
                <a16:creationId xmlns:a16="http://schemas.microsoft.com/office/drawing/2014/main" id="{072F290B-DD4A-6928-7988-E2C8D66363A6}"/>
              </a:ext>
            </a:extLst>
          </p:cNvPr>
          <p:cNvSpPr/>
          <p:nvPr/>
        </p:nvSpPr>
        <p:spPr>
          <a:xfrm>
            <a:off x="333118" y="3190432"/>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 name="Straight Connector 6">
            <a:extLst>
              <a:ext uri="{FF2B5EF4-FFF2-40B4-BE49-F238E27FC236}">
                <a16:creationId xmlns:a16="http://schemas.microsoft.com/office/drawing/2014/main" id="{B28B5DA1-7008-076F-7FD9-1B2F05E45A2F}"/>
              </a:ext>
            </a:extLst>
          </p:cNvPr>
          <p:cNvCxnSpPr>
            <a:cxnSpLocks/>
          </p:cNvCxnSpPr>
          <p:nvPr/>
        </p:nvCxnSpPr>
        <p:spPr>
          <a:xfrm>
            <a:off x="8899375" y="3775207"/>
            <a:ext cx="1711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02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81CE4-DD66-889D-CF6B-8324A6C033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DB2CF0-64B4-7A6B-2FF9-3115C80E0BE1}"/>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E0ED21E5-40D8-B858-EE65-A9EF17CBB7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0DFB90A1-103B-EF89-354D-57C0B7C26073}"/>
              </a:ext>
            </a:extLst>
          </p:cNvPr>
          <p:cNvSpPr txBox="1"/>
          <p:nvPr/>
        </p:nvSpPr>
        <p:spPr>
          <a:xfrm>
            <a:off x="4867134" y="4143638"/>
            <a:ext cx="3267732" cy="830997"/>
          </a:xfrm>
          <a:prstGeom prst="rect">
            <a:avLst/>
          </a:prstGeom>
          <a:noFill/>
        </p:spPr>
        <p:txBody>
          <a:bodyPr wrap="square" rtlCol="0">
            <a:spAutoFit/>
          </a:bodyPr>
          <a:lstStyle/>
          <a:p>
            <a:pPr algn="ctr"/>
            <a:r>
              <a:rPr lang="en-US" sz="4800" dirty="0">
                <a:solidFill>
                  <a:schemeClr val="bg1"/>
                </a:solidFill>
              </a:rPr>
              <a:t>Vocabulary</a:t>
            </a:r>
          </a:p>
        </p:txBody>
      </p:sp>
    </p:spTree>
    <p:extLst>
      <p:ext uri="{BB962C8B-B14F-4D97-AF65-F5344CB8AC3E}">
        <p14:creationId xmlns:p14="http://schemas.microsoft.com/office/powerpoint/2010/main" val="190266533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75069" y="527238"/>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5" name="Table 4">
            <a:extLst>
              <a:ext uri="{FF2B5EF4-FFF2-40B4-BE49-F238E27FC236}">
                <a16:creationId xmlns:a16="http://schemas.microsoft.com/office/drawing/2014/main" id="{BC3FFE9E-49AE-555B-6837-6D8BE0D52F5E}"/>
              </a:ext>
            </a:extLst>
          </p:cNvPr>
          <p:cNvGraphicFramePr>
            <a:graphicFrameLocks noGrp="1"/>
          </p:cNvGraphicFramePr>
          <p:nvPr>
            <p:extLst>
              <p:ext uri="{D42A27DB-BD31-4B8C-83A1-F6EECF244321}">
                <p14:modId xmlns:p14="http://schemas.microsoft.com/office/powerpoint/2010/main" val="1909496784"/>
              </p:ext>
            </p:extLst>
          </p:nvPr>
        </p:nvGraphicFramePr>
        <p:xfrm>
          <a:off x="669487" y="1722120"/>
          <a:ext cx="11047444" cy="3520440"/>
        </p:xfrm>
        <a:graphic>
          <a:graphicData uri="http://schemas.openxmlformats.org/drawingml/2006/table">
            <a:tbl>
              <a:tblPr firstRow="1" firstCol="1" bandRow="1">
                <a:tableStyleId>{5C22544A-7EE6-4342-B048-85BDC9FD1C3A}</a:tableStyleId>
              </a:tblPr>
              <a:tblGrid>
                <a:gridCol w="2761270">
                  <a:extLst>
                    <a:ext uri="{9D8B030D-6E8A-4147-A177-3AD203B41FA5}">
                      <a16:colId xmlns:a16="http://schemas.microsoft.com/office/drawing/2014/main" val="4069675841"/>
                    </a:ext>
                  </a:extLst>
                </a:gridCol>
                <a:gridCol w="2761270">
                  <a:extLst>
                    <a:ext uri="{9D8B030D-6E8A-4147-A177-3AD203B41FA5}">
                      <a16:colId xmlns:a16="http://schemas.microsoft.com/office/drawing/2014/main" val="504795702"/>
                    </a:ext>
                  </a:extLst>
                </a:gridCol>
                <a:gridCol w="2762452">
                  <a:extLst>
                    <a:ext uri="{9D8B030D-6E8A-4147-A177-3AD203B41FA5}">
                      <a16:colId xmlns:a16="http://schemas.microsoft.com/office/drawing/2014/main" val="2478406669"/>
                    </a:ext>
                  </a:extLst>
                </a:gridCol>
                <a:gridCol w="2762452">
                  <a:extLst>
                    <a:ext uri="{9D8B030D-6E8A-4147-A177-3AD203B41FA5}">
                      <a16:colId xmlns:a16="http://schemas.microsoft.com/office/drawing/2014/main" val="809907662"/>
                    </a:ext>
                  </a:extLst>
                </a:gridCol>
              </a:tblGrid>
              <a:tr h="881137">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1. I used to love going to the temple with my mom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on her </a:t>
                      </a:r>
                      <a:r>
                        <a:rPr lang="vi-VN" sz="3300" b="0" kern="100" dirty="0">
                          <a:solidFill>
                            <a:schemeClr val="tx1"/>
                          </a:solidFill>
                          <a:effectLst/>
                          <a:latin typeface="Calibri" panose="020F0502020204030204" pitchFamily="34" charset="0"/>
                          <a:cs typeface="Calibri" panose="020F0502020204030204" pitchFamily="34" charset="0"/>
                        </a:rPr>
                        <a:t>____________.</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56866895"/>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stall</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generation </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tuk-tuk</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D. cottage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00064284"/>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2. Jane's an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aunt</a:t>
                      </a:r>
                      <a:r>
                        <a:rPr lang="vi-VN" sz="3300" b="0" kern="100" dirty="0">
                          <a:solidFill>
                            <a:schemeClr val="tx1"/>
                          </a:solidFill>
                          <a:effectLst/>
                          <a:latin typeface="Calibri" panose="020F0502020204030204" pitchFamily="34" charset="0"/>
                          <a:cs typeface="Calibri" panose="020F0502020204030204" pitchFamily="34" charset="0"/>
                        </a:rPr>
                        <a:t> now. Her sister just had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a baby girl</a:t>
                      </a:r>
                      <a:r>
                        <a:rPr lang="vi-VN" sz="3300" b="0" kern="100" dirty="0">
                          <a:solidFill>
                            <a:schemeClr val="tx1"/>
                          </a:solidFill>
                          <a:effectLst/>
                          <a:latin typeface="Calibri" panose="020F0502020204030204" pitchFamily="34" charset="0"/>
                          <a:cs typeface="Calibri" panose="020F0502020204030204" pitchFamily="34" charset="0"/>
                        </a:rPr>
                        <a:t>. Jane's __________'s name is Deborah.</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64772361"/>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nephew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cousin</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extended family</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niece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7805927"/>
                  </a:ext>
                </a:extLst>
              </a:tr>
            </a:tbl>
          </a:graphicData>
        </a:graphic>
      </p:graphicFrame>
      <p:sp>
        <p:nvSpPr>
          <p:cNvPr id="7" name="Oval 6">
            <a:extLst>
              <a:ext uri="{FF2B5EF4-FFF2-40B4-BE49-F238E27FC236}">
                <a16:creationId xmlns:a16="http://schemas.microsoft.com/office/drawing/2014/main" id="{39B6DDFF-5705-5295-5E8E-6C3D81C7DFE6}"/>
              </a:ext>
            </a:extLst>
          </p:cNvPr>
          <p:cNvSpPr/>
          <p:nvPr/>
        </p:nvSpPr>
        <p:spPr>
          <a:xfrm>
            <a:off x="6149788" y="2713229"/>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Oval 7">
            <a:extLst>
              <a:ext uri="{FF2B5EF4-FFF2-40B4-BE49-F238E27FC236}">
                <a16:creationId xmlns:a16="http://schemas.microsoft.com/office/drawing/2014/main" id="{4C4E97A3-AED6-A75A-D952-7E9030172369}"/>
              </a:ext>
            </a:extLst>
          </p:cNvPr>
          <p:cNvSpPr/>
          <p:nvPr/>
        </p:nvSpPr>
        <p:spPr>
          <a:xfrm>
            <a:off x="8857128" y="4264121"/>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3956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528857" y="446556"/>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2" name="Table 1">
            <a:extLst>
              <a:ext uri="{FF2B5EF4-FFF2-40B4-BE49-F238E27FC236}">
                <a16:creationId xmlns:a16="http://schemas.microsoft.com/office/drawing/2014/main" id="{9CB62D1D-9D34-5E43-35EA-BC2F938D305C}"/>
              </a:ext>
            </a:extLst>
          </p:cNvPr>
          <p:cNvGraphicFramePr>
            <a:graphicFrameLocks noGrp="1"/>
          </p:cNvGraphicFramePr>
          <p:nvPr>
            <p:extLst>
              <p:ext uri="{D42A27DB-BD31-4B8C-83A1-F6EECF244321}">
                <p14:modId xmlns:p14="http://schemas.microsoft.com/office/powerpoint/2010/main" val="2276547920"/>
              </p:ext>
            </p:extLst>
          </p:nvPr>
        </p:nvGraphicFramePr>
        <p:xfrm>
          <a:off x="572278" y="1243607"/>
          <a:ext cx="11207346" cy="4526280"/>
        </p:xfrm>
        <a:graphic>
          <a:graphicData uri="http://schemas.openxmlformats.org/drawingml/2006/table">
            <a:tbl>
              <a:tblPr firstRow="1" firstCol="1" bandRow="1">
                <a:tableStyleId>{5C22544A-7EE6-4342-B048-85BDC9FD1C3A}</a:tableStyleId>
              </a:tblPr>
              <a:tblGrid>
                <a:gridCol w="2801237">
                  <a:extLst>
                    <a:ext uri="{9D8B030D-6E8A-4147-A177-3AD203B41FA5}">
                      <a16:colId xmlns:a16="http://schemas.microsoft.com/office/drawing/2014/main" val="4069675841"/>
                    </a:ext>
                  </a:extLst>
                </a:gridCol>
                <a:gridCol w="2801237">
                  <a:extLst>
                    <a:ext uri="{9D8B030D-6E8A-4147-A177-3AD203B41FA5}">
                      <a16:colId xmlns:a16="http://schemas.microsoft.com/office/drawing/2014/main" val="504795702"/>
                    </a:ext>
                  </a:extLst>
                </a:gridCol>
                <a:gridCol w="2802436">
                  <a:extLst>
                    <a:ext uri="{9D8B030D-6E8A-4147-A177-3AD203B41FA5}">
                      <a16:colId xmlns:a16="http://schemas.microsoft.com/office/drawing/2014/main" val="2478406669"/>
                    </a:ext>
                  </a:extLst>
                </a:gridCol>
                <a:gridCol w="2802436">
                  <a:extLst>
                    <a:ext uri="{9D8B030D-6E8A-4147-A177-3AD203B41FA5}">
                      <a16:colId xmlns:a16="http://schemas.microsoft.com/office/drawing/2014/main" val="809907662"/>
                    </a:ext>
                  </a:extLst>
                </a:gridCol>
              </a:tblGrid>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3. My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dad</a:t>
                      </a:r>
                      <a:r>
                        <a:rPr lang="vi-VN" sz="3300" b="0" kern="100" dirty="0">
                          <a:solidFill>
                            <a:schemeClr val="tx1"/>
                          </a:solidFill>
                          <a:effectLst/>
                          <a:latin typeface="Calibri" panose="020F0502020204030204" pitchFamily="34" charset="0"/>
                          <a:cs typeface="Calibri" panose="020F0502020204030204" pitchFamily="34" charset="0"/>
                        </a:rPr>
                        <a:t> used to be the ____________ of his family after my grandfather got sick. He worked three jobs to help send his younger brothers to school.</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10396767"/>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house husband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housewife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C. marriage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breadwinner</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281659377"/>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4. My parents used to live in a(n) ___________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together with all their relatives.</a:t>
                      </a:r>
                      <a:endParaRPr lang="en-VN" sz="3300" b="0" kern="100" dirty="0">
                        <a:solidFill>
                          <a:schemeClr val="tx1"/>
                        </a:solidFill>
                        <a:effectLst/>
                        <a:highlight>
                          <a:srgbClr val="F3C1FF"/>
                        </a:highligh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91522290"/>
                  </a:ext>
                </a:extLst>
              </a:tr>
              <a:tr h="0">
                <a:tc>
                  <a:txBody>
                    <a:bodyPr/>
                    <a:lstStyle/>
                    <a:p>
                      <a:r>
                        <a:rPr lang="vi-VN" sz="3300" b="0" kern="100" dirty="0">
                          <a:solidFill>
                            <a:schemeClr val="tx1"/>
                          </a:solidFill>
                          <a:effectLst/>
                          <a:latin typeface="Calibri" panose="020F0502020204030204" pitchFamily="34" charset="0"/>
                          <a:cs typeface="Calibri" panose="020F0502020204030204" pitchFamily="34" charset="0"/>
                        </a:rPr>
                        <a:t>A. extended family </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nuclear family</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relative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marriage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44966768"/>
                  </a:ext>
                </a:extLst>
              </a:tr>
            </a:tbl>
          </a:graphicData>
        </a:graphic>
      </p:graphicFrame>
      <p:sp>
        <p:nvSpPr>
          <p:cNvPr id="3" name="Oval 2">
            <a:extLst>
              <a:ext uri="{FF2B5EF4-FFF2-40B4-BE49-F238E27FC236}">
                <a16:creationId xmlns:a16="http://schemas.microsoft.com/office/drawing/2014/main" id="{25A08080-9349-FD89-9CB3-735CE924504C}"/>
              </a:ext>
            </a:extLst>
          </p:cNvPr>
          <p:cNvSpPr/>
          <p:nvPr/>
        </p:nvSpPr>
        <p:spPr>
          <a:xfrm>
            <a:off x="8892987" y="2740123"/>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33B9EC10-3B0D-FF27-05A3-562E2825ADE1}"/>
              </a:ext>
            </a:extLst>
          </p:cNvPr>
          <p:cNvSpPr/>
          <p:nvPr/>
        </p:nvSpPr>
        <p:spPr>
          <a:xfrm>
            <a:off x="493059" y="4775107"/>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7458881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75069" y="527238"/>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2" name="Table 1">
            <a:extLst>
              <a:ext uri="{FF2B5EF4-FFF2-40B4-BE49-F238E27FC236}">
                <a16:creationId xmlns:a16="http://schemas.microsoft.com/office/drawing/2014/main" id="{47F8A2F0-D1B8-17A8-79CA-E06C40C01D86}"/>
              </a:ext>
            </a:extLst>
          </p:cNvPr>
          <p:cNvGraphicFramePr>
            <a:graphicFrameLocks noGrp="1"/>
          </p:cNvGraphicFramePr>
          <p:nvPr>
            <p:extLst>
              <p:ext uri="{D42A27DB-BD31-4B8C-83A1-F6EECF244321}">
                <p14:modId xmlns:p14="http://schemas.microsoft.com/office/powerpoint/2010/main" val="667694301"/>
              </p:ext>
            </p:extLst>
          </p:nvPr>
        </p:nvGraphicFramePr>
        <p:xfrm>
          <a:off x="572278" y="1667765"/>
          <a:ext cx="11047444" cy="4023360"/>
        </p:xfrm>
        <a:graphic>
          <a:graphicData uri="http://schemas.openxmlformats.org/drawingml/2006/table">
            <a:tbl>
              <a:tblPr firstRow="1" firstCol="1" bandRow="1">
                <a:tableStyleId>{5C22544A-7EE6-4342-B048-85BDC9FD1C3A}</a:tableStyleId>
              </a:tblPr>
              <a:tblGrid>
                <a:gridCol w="2761270">
                  <a:extLst>
                    <a:ext uri="{9D8B030D-6E8A-4147-A177-3AD203B41FA5}">
                      <a16:colId xmlns:a16="http://schemas.microsoft.com/office/drawing/2014/main" val="4069675841"/>
                    </a:ext>
                  </a:extLst>
                </a:gridCol>
                <a:gridCol w="2761270">
                  <a:extLst>
                    <a:ext uri="{9D8B030D-6E8A-4147-A177-3AD203B41FA5}">
                      <a16:colId xmlns:a16="http://schemas.microsoft.com/office/drawing/2014/main" val="504795702"/>
                    </a:ext>
                  </a:extLst>
                </a:gridCol>
                <a:gridCol w="2762452">
                  <a:extLst>
                    <a:ext uri="{9D8B030D-6E8A-4147-A177-3AD203B41FA5}">
                      <a16:colId xmlns:a16="http://schemas.microsoft.com/office/drawing/2014/main" val="2478406669"/>
                    </a:ext>
                  </a:extLst>
                </a:gridCol>
                <a:gridCol w="2762452">
                  <a:extLst>
                    <a:ext uri="{9D8B030D-6E8A-4147-A177-3AD203B41FA5}">
                      <a16:colId xmlns:a16="http://schemas.microsoft.com/office/drawing/2014/main" val="809907662"/>
                    </a:ext>
                  </a:extLst>
                </a:gridCol>
              </a:tblGrid>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5. She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didn't become </a:t>
                      </a:r>
                      <a:r>
                        <a:rPr lang="vi-VN" sz="3300" b="0" kern="100" dirty="0">
                          <a:solidFill>
                            <a:schemeClr val="tx1"/>
                          </a:solidFill>
                          <a:effectLst/>
                          <a:latin typeface="Calibri" panose="020F0502020204030204" pitchFamily="34" charset="0"/>
                          <a:cs typeface="Calibri" panose="020F0502020204030204" pitchFamily="34" charset="0"/>
                        </a:rPr>
                        <a:t>a _____________ after getting married. She continued to work.</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41391434"/>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breadwinner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housewife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C. house husband</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D. relative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119327628"/>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6. He worked at a ____________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selling clothes </a:t>
                      </a:r>
                      <a:r>
                        <a:rPr lang="vi-VN" sz="3300" b="0" kern="100" dirty="0">
                          <a:solidFill>
                            <a:schemeClr val="tx1"/>
                          </a:solidFill>
                          <a:effectLst/>
                          <a:latin typeface="Calibri" panose="020F0502020204030204" pitchFamily="34" charset="0"/>
                          <a:cs typeface="Calibri" panose="020F0502020204030204" pitchFamily="34" charset="0"/>
                        </a:rPr>
                        <a:t>at night to earn some money.</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72159155"/>
                  </a:ext>
                </a:extLst>
              </a:tr>
              <a:tr h="0">
                <a:tc>
                  <a:txBody>
                    <a:bodyPr/>
                    <a:lstStyle/>
                    <a:p>
                      <a:r>
                        <a:rPr lang="vi-VN" sz="3300" b="0" kern="100" dirty="0">
                          <a:solidFill>
                            <a:schemeClr val="tx1"/>
                          </a:solidFill>
                          <a:effectLst/>
                          <a:latin typeface="Calibri" panose="020F0502020204030204" pitchFamily="34" charset="0"/>
                          <a:cs typeface="Calibri" panose="020F0502020204030204" pitchFamily="34" charset="0"/>
                        </a:rPr>
                        <a:t>A. clay pot </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nuclear family</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stall</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sketch</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98542710"/>
                  </a:ext>
                </a:extLst>
              </a:tr>
            </a:tbl>
          </a:graphicData>
        </a:graphic>
      </p:graphicFrame>
      <p:sp>
        <p:nvSpPr>
          <p:cNvPr id="3" name="Oval 2">
            <a:extLst>
              <a:ext uri="{FF2B5EF4-FFF2-40B4-BE49-F238E27FC236}">
                <a16:creationId xmlns:a16="http://schemas.microsoft.com/office/drawing/2014/main" id="{3A2908CB-FA6F-94D1-F54F-C05E6BF852A5}"/>
              </a:ext>
            </a:extLst>
          </p:cNvPr>
          <p:cNvSpPr/>
          <p:nvPr/>
        </p:nvSpPr>
        <p:spPr>
          <a:xfrm>
            <a:off x="3299013" y="2713229"/>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A4DDEAA9-0108-CF93-4E83-4EB16A6D51E9}"/>
              </a:ext>
            </a:extLst>
          </p:cNvPr>
          <p:cNvSpPr/>
          <p:nvPr/>
        </p:nvSpPr>
        <p:spPr>
          <a:xfrm>
            <a:off x="6042210" y="4703391"/>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43823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698" y="450474"/>
            <a:ext cx="5245244" cy="550920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Work in groups.</a:t>
            </a:r>
          </a:p>
          <a:p>
            <a:pPr marL="457200" indent="-457200">
              <a:buFont typeface="Arial" panose="020B0604020202020204" pitchFamily="34" charset="0"/>
              <a:buChar char="•"/>
            </a:pPr>
            <a:r>
              <a:rPr lang="en-US" sz="3200" i="1" dirty="0"/>
              <a:t>Fill in the blanks with these words:</a:t>
            </a:r>
          </a:p>
          <a:p>
            <a:r>
              <a:rPr lang="en-US" sz="3200" i="1" dirty="0">
                <a:solidFill>
                  <a:srgbClr val="0432FF"/>
                </a:solidFill>
              </a:rPr>
              <a:t>niece</a:t>
            </a:r>
          </a:p>
          <a:p>
            <a:r>
              <a:rPr lang="en-US" sz="3200" i="1" dirty="0">
                <a:solidFill>
                  <a:srgbClr val="0432FF"/>
                </a:solidFill>
              </a:rPr>
              <a:t>uncle</a:t>
            </a:r>
          </a:p>
          <a:p>
            <a:r>
              <a:rPr lang="en-US" sz="3200" i="1" dirty="0">
                <a:solidFill>
                  <a:srgbClr val="0432FF"/>
                </a:solidFill>
              </a:rPr>
              <a:t>mother</a:t>
            </a:r>
          </a:p>
          <a:p>
            <a:r>
              <a:rPr lang="en-US" sz="3200" i="1" dirty="0">
                <a:solidFill>
                  <a:srgbClr val="0432FF"/>
                </a:solidFill>
              </a:rPr>
              <a:t>cousin</a:t>
            </a:r>
          </a:p>
          <a:p>
            <a:r>
              <a:rPr lang="en-US" sz="3200" i="1" dirty="0">
                <a:solidFill>
                  <a:srgbClr val="0432FF"/>
                </a:solidFill>
              </a:rPr>
              <a:t>grandmother</a:t>
            </a:r>
          </a:p>
          <a:p>
            <a:pPr marL="457200" indent="-457200">
              <a:buFont typeface="Arial" panose="020B0604020202020204" pitchFamily="34" charset="0"/>
              <a:buChar char="•"/>
            </a:pPr>
            <a:r>
              <a:rPr lang="en-US" sz="3200" i="1" dirty="0"/>
              <a:t>The team(s) with the most correct answers win (s).</a:t>
            </a:r>
          </a:p>
          <a:p>
            <a:pPr marL="457200" indent="-457200">
              <a:buFont typeface="Arial" panose="020B0604020202020204" pitchFamily="34" charset="0"/>
              <a:buChar char="•"/>
            </a:pPr>
            <a:r>
              <a:rPr lang="en-US" sz="3200" i="1" dirty="0"/>
              <a:t>Time limit: 5 minutes</a:t>
            </a:r>
          </a:p>
        </p:txBody>
      </p:sp>
      <p:pic>
        <p:nvPicPr>
          <p:cNvPr id="14" name="Picture 13">
            <a:extLst>
              <a:ext uri="{FF2B5EF4-FFF2-40B4-BE49-F238E27FC236}">
                <a16:creationId xmlns:a16="http://schemas.microsoft.com/office/drawing/2014/main" id="{BF3D711F-3013-6209-CD49-205A3A748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013" y="405882"/>
            <a:ext cx="6046236" cy="6046236"/>
          </a:xfrm>
          <a:prstGeom prst="rect">
            <a:avLst/>
          </a:prstGeom>
        </p:spPr>
      </p:pic>
      <p:sp>
        <p:nvSpPr>
          <p:cNvPr id="15" name="TextBox 14">
            <a:extLst>
              <a:ext uri="{FF2B5EF4-FFF2-40B4-BE49-F238E27FC236}">
                <a16:creationId xmlns:a16="http://schemas.microsoft.com/office/drawing/2014/main" id="{E9255543-5074-5DCA-34A3-4688E2B331C4}"/>
              </a:ext>
            </a:extLst>
          </p:cNvPr>
          <p:cNvSpPr txBox="1"/>
          <p:nvPr/>
        </p:nvSpPr>
        <p:spPr>
          <a:xfrm>
            <a:off x="5728996" y="859066"/>
            <a:ext cx="2255405" cy="584775"/>
          </a:xfrm>
          <a:prstGeom prst="rect">
            <a:avLst/>
          </a:prstGeom>
          <a:noFill/>
        </p:spPr>
        <p:txBody>
          <a:bodyPr wrap="square">
            <a:spAutoFit/>
          </a:bodyPr>
          <a:lstStyle/>
          <a:p>
            <a:r>
              <a:rPr lang="en-US" sz="3200" b="1" dirty="0">
                <a:solidFill>
                  <a:srgbClr val="0432FF"/>
                </a:solidFill>
              </a:rPr>
              <a:t>grandfather</a:t>
            </a:r>
          </a:p>
        </p:txBody>
      </p:sp>
      <p:sp>
        <p:nvSpPr>
          <p:cNvPr id="16" name="TextBox 15">
            <a:extLst>
              <a:ext uri="{FF2B5EF4-FFF2-40B4-BE49-F238E27FC236}">
                <a16:creationId xmlns:a16="http://schemas.microsoft.com/office/drawing/2014/main" id="{81D62EE6-32CE-524A-05F8-E094F144A69B}"/>
              </a:ext>
            </a:extLst>
          </p:cNvPr>
          <p:cNvSpPr txBox="1"/>
          <p:nvPr/>
        </p:nvSpPr>
        <p:spPr>
          <a:xfrm>
            <a:off x="9352381" y="824855"/>
            <a:ext cx="2255405" cy="584775"/>
          </a:xfrm>
          <a:prstGeom prst="rect">
            <a:avLst/>
          </a:prstGeom>
          <a:noFill/>
        </p:spPr>
        <p:txBody>
          <a:bodyPr wrap="square">
            <a:spAutoFit/>
          </a:bodyPr>
          <a:lstStyle/>
          <a:p>
            <a:r>
              <a:rPr lang="en-US" sz="3200" dirty="0">
                <a:solidFill>
                  <a:srgbClr val="0432FF"/>
                </a:solidFill>
              </a:rPr>
              <a:t>(1)_______</a:t>
            </a:r>
          </a:p>
        </p:txBody>
      </p:sp>
      <p:sp>
        <p:nvSpPr>
          <p:cNvPr id="17" name="TextBox 16">
            <a:extLst>
              <a:ext uri="{FF2B5EF4-FFF2-40B4-BE49-F238E27FC236}">
                <a16:creationId xmlns:a16="http://schemas.microsoft.com/office/drawing/2014/main" id="{2FD27A19-1A61-BCD8-D5F8-209966F7D30E}"/>
              </a:ext>
            </a:extLst>
          </p:cNvPr>
          <p:cNvSpPr txBox="1"/>
          <p:nvPr/>
        </p:nvSpPr>
        <p:spPr>
          <a:xfrm>
            <a:off x="5865844" y="2996173"/>
            <a:ext cx="1244084" cy="584775"/>
          </a:xfrm>
          <a:prstGeom prst="rect">
            <a:avLst/>
          </a:prstGeom>
          <a:noFill/>
        </p:spPr>
        <p:txBody>
          <a:bodyPr wrap="square">
            <a:spAutoFit/>
          </a:bodyPr>
          <a:lstStyle/>
          <a:p>
            <a:r>
              <a:rPr lang="en-US" sz="3200" b="1" dirty="0">
                <a:solidFill>
                  <a:srgbClr val="0432FF"/>
                </a:solidFill>
              </a:rPr>
              <a:t>father</a:t>
            </a:r>
          </a:p>
        </p:txBody>
      </p:sp>
      <p:sp>
        <p:nvSpPr>
          <p:cNvPr id="18" name="TextBox 17">
            <a:extLst>
              <a:ext uri="{FF2B5EF4-FFF2-40B4-BE49-F238E27FC236}">
                <a16:creationId xmlns:a16="http://schemas.microsoft.com/office/drawing/2014/main" id="{28984BB7-F765-6817-D5AD-47DC75008541}"/>
              </a:ext>
            </a:extLst>
          </p:cNvPr>
          <p:cNvSpPr txBox="1"/>
          <p:nvPr/>
        </p:nvSpPr>
        <p:spPr>
          <a:xfrm>
            <a:off x="6976696" y="2958851"/>
            <a:ext cx="1866121" cy="584775"/>
          </a:xfrm>
          <a:prstGeom prst="rect">
            <a:avLst/>
          </a:prstGeom>
          <a:noFill/>
        </p:spPr>
        <p:txBody>
          <a:bodyPr wrap="square">
            <a:spAutoFit/>
          </a:bodyPr>
          <a:lstStyle/>
          <a:p>
            <a:r>
              <a:rPr lang="en-US" sz="3200" dirty="0">
                <a:solidFill>
                  <a:srgbClr val="0432FF"/>
                </a:solidFill>
              </a:rPr>
              <a:t>(2)______</a:t>
            </a:r>
          </a:p>
        </p:txBody>
      </p:sp>
      <p:sp>
        <p:nvSpPr>
          <p:cNvPr id="19" name="TextBox 18">
            <a:extLst>
              <a:ext uri="{FF2B5EF4-FFF2-40B4-BE49-F238E27FC236}">
                <a16:creationId xmlns:a16="http://schemas.microsoft.com/office/drawing/2014/main" id="{3829090A-6977-30F3-D5C3-38D39C11E9EE}"/>
              </a:ext>
            </a:extLst>
          </p:cNvPr>
          <p:cNvSpPr txBox="1"/>
          <p:nvPr/>
        </p:nvSpPr>
        <p:spPr>
          <a:xfrm>
            <a:off x="9178719" y="3211908"/>
            <a:ext cx="1244084" cy="584775"/>
          </a:xfrm>
          <a:prstGeom prst="rect">
            <a:avLst/>
          </a:prstGeom>
          <a:noFill/>
        </p:spPr>
        <p:txBody>
          <a:bodyPr wrap="square">
            <a:spAutoFit/>
          </a:bodyPr>
          <a:lstStyle/>
          <a:p>
            <a:r>
              <a:rPr lang="en-US" sz="3200" b="1" dirty="0">
                <a:solidFill>
                  <a:srgbClr val="0432FF"/>
                </a:solidFill>
              </a:rPr>
              <a:t>aunt</a:t>
            </a:r>
          </a:p>
        </p:txBody>
      </p:sp>
      <p:sp>
        <p:nvSpPr>
          <p:cNvPr id="20" name="TextBox 19">
            <a:extLst>
              <a:ext uri="{FF2B5EF4-FFF2-40B4-BE49-F238E27FC236}">
                <a16:creationId xmlns:a16="http://schemas.microsoft.com/office/drawing/2014/main" id="{2019844C-FBB9-E7EC-6BF9-F4108231C3B7}"/>
              </a:ext>
            </a:extLst>
          </p:cNvPr>
          <p:cNvSpPr txBox="1"/>
          <p:nvPr/>
        </p:nvSpPr>
        <p:spPr>
          <a:xfrm>
            <a:off x="10287253" y="3174585"/>
            <a:ext cx="1662153" cy="584775"/>
          </a:xfrm>
          <a:prstGeom prst="rect">
            <a:avLst/>
          </a:prstGeom>
          <a:noFill/>
        </p:spPr>
        <p:txBody>
          <a:bodyPr wrap="square">
            <a:spAutoFit/>
          </a:bodyPr>
          <a:lstStyle/>
          <a:p>
            <a:r>
              <a:rPr lang="en-US" sz="3200" dirty="0">
                <a:solidFill>
                  <a:srgbClr val="0432FF"/>
                </a:solidFill>
              </a:rPr>
              <a:t>(3)____</a:t>
            </a:r>
          </a:p>
        </p:txBody>
      </p:sp>
      <p:sp>
        <p:nvSpPr>
          <p:cNvPr id="21" name="TextBox 20">
            <a:extLst>
              <a:ext uri="{FF2B5EF4-FFF2-40B4-BE49-F238E27FC236}">
                <a16:creationId xmlns:a16="http://schemas.microsoft.com/office/drawing/2014/main" id="{FC57FA8A-7F72-87C3-94B0-BC783E92E92E}"/>
              </a:ext>
            </a:extLst>
          </p:cNvPr>
          <p:cNvSpPr txBox="1"/>
          <p:nvPr/>
        </p:nvSpPr>
        <p:spPr>
          <a:xfrm>
            <a:off x="7123382" y="4791692"/>
            <a:ext cx="1244084" cy="584775"/>
          </a:xfrm>
          <a:prstGeom prst="rect">
            <a:avLst/>
          </a:prstGeom>
          <a:noFill/>
        </p:spPr>
        <p:txBody>
          <a:bodyPr wrap="square">
            <a:spAutoFit/>
          </a:bodyPr>
          <a:lstStyle/>
          <a:p>
            <a:r>
              <a:rPr lang="en-US" sz="3200" b="1" dirty="0">
                <a:solidFill>
                  <a:srgbClr val="0432FF"/>
                </a:solidFill>
              </a:rPr>
              <a:t>sister</a:t>
            </a:r>
          </a:p>
        </p:txBody>
      </p:sp>
      <p:sp>
        <p:nvSpPr>
          <p:cNvPr id="22" name="TextBox 21">
            <a:extLst>
              <a:ext uri="{FF2B5EF4-FFF2-40B4-BE49-F238E27FC236}">
                <a16:creationId xmlns:a16="http://schemas.microsoft.com/office/drawing/2014/main" id="{5B9DFEE1-3A74-478B-BA0E-376684EE8C6E}"/>
              </a:ext>
            </a:extLst>
          </p:cNvPr>
          <p:cNvSpPr txBox="1"/>
          <p:nvPr/>
        </p:nvSpPr>
        <p:spPr>
          <a:xfrm>
            <a:off x="8389235" y="4678124"/>
            <a:ext cx="1244084" cy="892552"/>
          </a:xfrm>
          <a:prstGeom prst="rect">
            <a:avLst/>
          </a:prstGeom>
          <a:noFill/>
        </p:spPr>
        <p:txBody>
          <a:bodyPr wrap="square">
            <a:spAutoFit/>
          </a:bodyPr>
          <a:lstStyle/>
          <a:p>
            <a:r>
              <a:rPr lang="en-US" sz="2600" b="1" dirty="0">
                <a:solidFill>
                  <a:srgbClr val="0432FF"/>
                </a:solidFill>
              </a:rPr>
              <a:t>Brother-in-law</a:t>
            </a:r>
          </a:p>
        </p:txBody>
      </p:sp>
      <p:sp>
        <p:nvSpPr>
          <p:cNvPr id="23" name="TextBox 22">
            <a:extLst>
              <a:ext uri="{FF2B5EF4-FFF2-40B4-BE49-F238E27FC236}">
                <a16:creationId xmlns:a16="http://schemas.microsoft.com/office/drawing/2014/main" id="{AA823084-21CD-73F1-45AB-FC921A1935A5}"/>
              </a:ext>
            </a:extLst>
          </p:cNvPr>
          <p:cNvSpPr txBox="1"/>
          <p:nvPr/>
        </p:nvSpPr>
        <p:spPr>
          <a:xfrm>
            <a:off x="5754895" y="5630939"/>
            <a:ext cx="1244084" cy="584775"/>
          </a:xfrm>
          <a:prstGeom prst="rect">
            <a:avLst/>
          </a:prstGeom>
          <a:noFill/>
        </p:spPr>
        <p:txBody>
          <a:bodyPr wrap="square">
            <a:spAutoFit/>
          </a:bodyPr>
          <a:lstStyle/>
          <a:p>
            <a:r>
              <a:rPr lang="en-US" sz="3200" b="1" dirty="0">
                <a:solidFill>
                  <a:srgbClr val="0432FF"/>
                </a:solidFill>
              </a:rPr>
              <a:t>me</a:t>
            </a:r>
          </a:p>
        </p:txBody>
      </p:sp>
      <p:sp>
        <p:nvSpPr>
          <p:cNvPr id="24" name="TextBox 23">
            <a:extLst>
              <a:ext uri="{FF2B5EF4-FFF2-40B4-BE49-F238E27FC236}">
                <a16:creationId xmlns:a16="http://schemas.microsoft.com/office/drawing/2014/main" id="{0B067054-3ED0-AB7E-871C-9AC64C38DF8C}"/>
              </a:ext>
            </a:extLst>
          </p:cNvPr>
          <p:cNvSpPr txBox="1"/>
          <p:nvPr/>
        </p:nvSpPr>
        <p:spPr>
          <a:xfrm>
            <a:off x="9817835" y="5046164"/>
            <a:ext cx="1924458" cy="584775"/>
          </a:xfrm>
          <a:prstGeom prst="rect">
            <a:avLst/>
          </a:prstGeom>
          <a:noFill/>
        </p:spPr>
        <p:txBody>
          <a:bodyPr wrap="square">
            <a:spAutoFit/>
          </a:bodyPr>
          <a:lstStyle/>
          <a:p>
            <a:r>
              <a:rPr lang="en-US" sz="3200" dirty="0">
                <a:solidFill>
                  <a:srgbClr val="0432FF"/>
                </a:solidFill>
              </a:rPr>
              <a:t>(4)_____</a:t>
            </a:r>
          </a:p>
        </p:txBody>
      </p:sp>
      <p:sp>
        <p:nvSpPr>
          <p:cNvPr id="25" name="TextBox 24">
            <a:extLst>
              <a:ext uri="{FF2B5EF4-FFF2-40B4-BE49-F238E27FC236}">
                <a16:creationId xmlns:a16="http://schemas.microsoft.com/office/drawing/2014/main" id="{ACA9247F-D108-5828-D2EA-B4D8BDB554A5}"/>
              </a:ext>
            </a:extLst>
          </p:cNvPr>
          <p:cNvSpPr txBox="1"/>
          <p:nvPr/>
        </p:nvSpPr>
        <p:spPr>
          <a:xfrm>
            <a:off x="6450564" y="5867342"/>
            <a:ext cx="1924458" cy="584775"/>
          </a:xfrm>
          <a:prstGeom prst="rect">
            <a:avLst/>
          </a:prstGeom>
          <a:noFill/>
        </p:spPr>
        <p:txBody>
          <a:bodyPr wrap="square">
            <a:spAutoFit/>
          </a:bodyPr>
          <a:lstStyle/>
          <a:p>
            <a:r>
              <a:rPr lang="en-US" sz="3200" dirty="0">
                <a:solidFill>
                  <a:srgbClr val="0432FF"/>
                </a:solidFill>
              </a:rPr>
              <a:t>(5)_____</a:t>
            </a:r>
          </a:p>
        </p:txBody>
      </p:sp>
      <p:sp>
        <p:nvSpPr>
          <p:cNvPr id="26" name="TextBox 25">
            <a:extLst>
              <a:ext uri="{FF2B5EF4-FFF2-40B4-BE49-F238E27FC236}">
                <a16:creationId xmlns:a16="http://schemas.microsoft.com/office/drawing/2014/main" id="{E6D6DC4E-7A2A-BE56-5465-E2B0FC074DE0}"/>
              </a:ext>
            </a:extLst>
          </p:cNvPr>
          <p:cNvSpPr txBox="1"/>
          <p:nvPr/>
        </p:nvSpPr>
        <p:spPr>
          <a:xfrm>
            <a:off x="8185994" y="5867342"/>
            <a:ext cx="1924458" cy="584775"/>
          </a:xfrm>
          <a:prstGeom prst="rect">
            <a:avLst/>
          </a:prstGeom>
          <a:noFill/>
        </p:spPr>
        <p:txBody>
          <a:bodyPr wrap="square">
            <a:spAutoFit/>
          </a:bodyPr>
          <a:lstStyle/>
          <a:p>
            <a:r>
              <a:rPr lang="en-US" sz="3200" b="1" dirty="0">
                <a:solidFill>
                  <a:srgbClr val="0432FF"/>
                </a:solidFill>
              </a:rPr>
              <a:t>nephew</a:t>
            </a:r>
          </a:p>
        </p:txBody>
      </p:sp>
    </p:spTree>
    <p:extLst>
      <p:ext uri="{BB962C8B-B14F-4D97-AF65-F5344CB8AC3E}">
        <p14:creationId xmlns:p14="http://schemas.microsoft.com/office/powerpoint/2010/main" val="356109015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475069" y="527238"/>
            <a:ext cx="6864866" cy="646331"/>
          </a:xfrm>
          <a:prstGeom prst="rect">
            <a:avLst/>
          </a:prstGeom>
          <a:noFill/>
        </p:spPr>
        <p:txBody>
          <a:bodyPr wrap="square" rtlCol="0">
            <a:spAutoFit/>
          </a:bodyPr>
          <a:lstStyle/>
          <a:p>
            <a:r>
              <a:rPr lang="en-US" sz="3600" b="1" dirty="0">
                <a:solidFill>
                  <a:srgbClr val="0070C0"/>
                </a:solidFill>
                <a:highlight>
                  <a:srgbClr val="00FF00"/>
                </a:highlight>
              </a:rPr>
              <a:t>SB, p.88 </a:t>
            </a:r>
            <a:r>
              <a:rPr lang="en-US" sz="3600" b="1" dirty="0">
                <a:solidFill>
                  <a:srgbClr val="0070C0"/>
                </a:solidFill>
              </a:rPr>
              <a:t>Circle the correct answers.</a:t>
            </a:r>
          </a:p>
        </p:txBody>
      </p:sp>
      <p:graphicFrame>
        <p:nvGraphicFramePr>
          <p:cNvPr id="2" name="Table 1">
            <a:extLst>
              <a:ext uri="{FF2B5EF4-FFF2-40B4-BE49-F238E27FC236}">
                <a16:creationId xmlns:a16="http://schemas.microsoft.com/office/drawing/2014/main" id="{1663BCF4-3E9B-36FF-80E5-CD654046811A}"/>
              </a:ext>
            </a:extLst>
          </p:cNvPr>
          <p:cNvGraphicFramePr>
            <a:graphicFrameLocks noGrp="1"/>
          </p:cNvGraphicFramePr>
          <p:nvPr>
            <p:extLst>
              <p:ext uri="{D42A27DB-BD31-4B8C-83A1-F6EECF244321}">
                <p14:modId xmlns:p14="http://schemas.microsoft.com/office/powerpoint/2010/main" val="3688688769"/>
              </p:ext>
            </p:extLst>
          </p:nvPr>
        </p:nvGraphicFramePr>
        <p:xfrm>
          <a:off x="838200" y="1825625"/>
          <a:ext cx="11047444" cy="3017520"/>
        </p:xfrm>
        <a:graphic>
          <a:graphicData uri="http://schemas.openxmlformats.org/drawingml/2006/table">
            <a:tbl>
              <a:tblPr firstRow="1" firstCol="1" bandRow="1">
                <a:tableStyleId>{5C22544A-7EE6-4342-B048-85BDC9FD1C3A}</a:tableStyleId>
              </a:tblPr>
              <a:tblGrid>
                <a:gridCol w="2761270">
                  <a:extLst>
                    <a:ext uri="{9D8B030D-6E8A-4147-A177-3AD203B41FA5}">
                      <a16:colId xmlns:a16="http://schemas.microsoft.com/office/drawing/2014/main" val="3169209797"/>
                    </a:ext>
                  </a:extLst>
                </a:gridCol>
                <a:gridCol w="2761270">
                  <a:extLst>
                    <a:ext uri="{9D8B030D-6E8A-4147-A177-3AD203B41FA5}">
                      <a16:colId xmlns:a16="http://schemas.microsoft.com/office/drawing/2014/main" val="1857258078"/>
                    </a:ext>
                  </a:extLst>
                </a:gridCol>
                <a:gridCol w="2762452">
                  <a:extLst>
                    <a:ext uri="{9D8B030D-6E8A-4147-A177-3AD203B41FA5}">
                      <a16:colId xmlns:a16="http://schemas.microsoft.com/office/drawing/2014/main" val="4121220736"/>
                    </a:ext>
                  </a:extLst>
                </a:gridCol>
                <a:gridCol w="2762452">
                  <a:extLst>
                    <a:ext uri="{9D8B030D-6E8A-4147-A177-3AD203B41FA5}">
                      <a16:colId xmlns:a16="http://schemas.microsoft.com/office/drawing/2014/main" val="1972283346"/>
                    </a:ext>
                  </a:extLst>
                </a:gridCol>
              </a:tblGrid>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7.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More than one </a:t>
                      </a:r>
                      <a:r>
                        <a:rPr lang="vi-VN" sz="3300" b="0" kern="100" dirty="0">
                          <a:solidFill>
                            <a:schemeClr val="tx1"/>
                          </a:solidFill>
                          <a:effectLst/>
                          <a:latin typeface="Calibri" panose="020F0502020204030204" pitchFamily="34" charset="0"/>
                          <a:cs typeface="Calibri" panose="020F0502020204030204" pitchFamily="34" charset="0"/>
                        </a:rPr>
                        <a:t>_____________ would live in the same home. My grandma lived with her parents and grandparents.</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78485337"/>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single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B. bake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C. generation</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D. divorce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5122818"/>
                  </a:ext>
                </a:extLst>
              </a:tr>
              <a:tr h="0">
                <a:tc gridSpan="4">
                  <a:txBody>
                    <a:bodyPr/>
                    <a:lstStyle/>
                    <a:p>
                      <a:r>
                        <a:rPr lang="vi-VN" sz="3300" b="0" kern="100" dirty="0">
                          <a:solidFill>
                            <a:schemeClr val="tx1"/>
                          </a:solidFill>
                          <a:effectLst/>
                          <a:latin typeface="Calibri" panose="020F0502020204030204" pitchFamily="34" charset="0"/>
                          <a:cs typeface="Calibri" panose="020F0502020204030204" pitchFamily="34" charset="0"/>
                        </a:rPr>
                        <a:t>8. My sister is an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artist</a:t>
                      </a:r>
                      <a:r>
                        <a:rPr lang="vi-VN" sz="3300" b="0" kern="100" dirty="0">
                          <a:solidFill>
                            <a:schemeClr val="tx1"/>
                          </a:solidFill>
                          <a:effectLst/>
                          <a:latin typeface="Calibri" panose="020F0502020204030204" pitchFamily="34" charset="0"/>
                          <a:cs typeface="Calibri" panose="020F0502020204030204" pitchFamily="34" charset="0"/>
                        </a:rPr>
                        <a:t>. She loves to sit in the country and ____________ the </a:t>
                      </a:r>
                      <a:r>
                        <a:rPr lang="vi-VN" sz="3300" b="0" kern="100" dirty="0">
                          <a:solidFill>
                            <a:schemeClr val="tx1"/>
                          </a:solidFill>
                          <a:effectLst/>
                          <a:highlight>
                            <a:srgbClr val="F3C1FF"/>
                          </a:highlight>
                          <a:latin typeface="Calibri" panose="020F0502020204030204" pitchFamily="34" charset="0"/>
                          <a:cs typeface="Calibri" panose="020F0502020204030204" pitchFamily="34" charset="0"/>
                        </a:rPr>
                        <a:t>trees</a:t>
                      </a:r>
                      <a:r>
                        <a:rPr lang="vi-VN" sz="3300" b="0" kern="100" dirty="0">
                          <a:solidFill>
                            <a:schemeClr val="tx1"/>
                          </a:solidFill>
                          <a:effectLst/>
                          <a:latin typeface="Calibri" panose="020F0502020204030204" pitchFamily="34" charset="0"/>
                          <a:cs typeface="Calibri" panose="020F0502020204030204" pitchFamily="34" charset="0"/>
                        </a:rPr>
                        <a:t>.</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rgbClr val="FFC000">
                        <a:alpha val="70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04372106"/>
                  </a:ext>
                </a:extLst>
              </a:tr>
              <a:tr h="0">
                <a:tc>
                  <a:txBody>
                    <a:bodyPr/>
                    <a:lstStyle/>
                    <a:p>
                      <a:r>
                        <a:rPr lang="vi-VN" sz="3300" b="0" kern="100">
                          <a:solidFill>
                            <a:schemeClr val="tx1"/>
                          </a:solidFill>
                          <a:effectLst/>
                          <a:latin typeface="Calibri" panose="020F0502020204030204" pitchFamily="34" charset="0"/>
                          <a:cs typeface="Calibri" panose="020F0502020204030204" pitchFamily="34" charset="0"/>
                        </a:rPr>
                        <a:t>A. bake </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B. sketch</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a:solidFill>
                            <a:schemeClr val="tx1"/>
                          </a:solidFill>
                          <a:effectLst/>
                          <a:latin typeface="Calibri" panose="020F0502020204030204" pitchFamily="34" charset="0"/>
                          <a:cs typeface="Calibri" panose="020F0502020204030204" pitchFamily="34" charset="0"/>
                        </a:rPr>
                        <a:t>C. marriage</a:t>
                      </a:r>
                      <a:endParaRPr lang="en-VN" sz="3300" b="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tc>
                  <a:txBody>
                    <a:bodyPr/>
                    <a:lstStyle/>
                    <a:p>
                      <a:r>
                        <a:rPr lang="vi-VN" sz="3300" b="0" kern="100" dirty="0">
                          <a:solidFill>
                            <a:schemeClr val="tx1"/>
                          </a:solidFill>
                          <a:effectLst/>
                          <a:latin typeface="Calibri" panose="020F0502020204030204" pitchFamily="34" charset="0"/>
                          <a:cs typeface="Calibri" panose="020F0502020204030204" pitchFamily="34" charset="0"/>
                        </a:rPr>
                        <a:t>D. relative</a:t>
                      </a:r>
                      <a:endParaRPr lang="en-VN" sz="33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04002112"/>
                  </a:ext>
                </a:extLst>
              </a:tr>
            </a:tbl>
          </a:graphicData>
        </a:graphic>
      </p:graphicFrame>
      <p:sp>
        <p:nvSpPr>
          <p:cNvPr id="3" name="Oval 2">
            <a:extLst>
              <a:ext uri="{FF2B5EF4-FFF2-40B4-BE49-F238E27FC236}">
                <a16:creationId xmlns:a16="http://schemas.microsoft.com/office/drawing/2014/main" id="{AF9E1FEC-6277-23F2-A7B1-859601FFD0F7}"/>
              </a:ext>
            </a:extLst>
          </p:cNvPr>
          <p:cNvSpPr/>
          <p:nvPr/>
        </p:nvSpPr>
        <p:spPr>
          <a:xfrm>
            <a:off x="6284260" y="2820805"/>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Oval 3">
            <a:extLst>
              <a:ext uri="{FF2B5EF4-FFF2-40B4-BE49-F238E27FC236}">
                <a16:creationId xmlns:a16="http://schemas.microsoft.com/office/drawing/2014/main" id="{77A756F4-0245-E320-3778-7F00C751025D}"/>
              </a:ext>
            </a:extLst>
          </p:cNvPr>
          <p:cNvSpPr/>
          <p:nvPr/>
        </p:nvSpPr>
        <p:spPr>
          <a:xfrm>
            <a:off x="3505202" y="4371695"/>
            <a:ext cx="510995" cy="49873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631741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374" y="566678"/>
            <a:ext cx="1184247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 using </a:t>
            </a:r>
            <a:r>
              <a:rPr lang="en-US" sz="3600" i="1" dirty="0">
                <a:solidFill>
                  <a:srgbClr val="C00000"/>
                </a:solidFill>
              </a:rPr>
              <a:t>“would”</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485192" y="2059394"/>
            <a:ext cx="11271379" cy="1200329"/>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0D0D0D"/>
                </a:solidFill>
                <a:latin typeface="Calibri" panose="020F0502020204030204" pitchFamily="34" charset="0"/>
                <a:cs typeface="Calibri" panose="020F0502020204030204" pitchFamily="34" charset="0"/>
              </a:rPr>
              <a:t>What foods or snacks would you always eat when you were a child?</a:t>
            </a: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3721389"/>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41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dirty="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83140" y="5471796"/>
            <a:ext cx="11164003" cy="712759"/>
          </a:xfrm>
          <a:prstGeom prst="rect">
            <a:avLst/>
          </a:prstGeom>
          <a:solidFill>
            <a:schemeClr val="accent5">
              <a:lumMod val="20000"/>
              <a:lumOff val="80000"/>
            </a:schemeClr>
          </a:solidFill>
        </p:spPr>
        <p:txBody>
          <a:bodyPr wrap="square">
            <a:spAutoFit/>
          </a:bodyPr>
          <a:lstStyle/>
          <a:p>
            <a:pPr>
              <a:lnSpc>
                <a:spcPct val="120000"/>
              </a:lnSpc>
            </a:pPr>
            <a:r>
              <a:rPr lang="en-US" sz="3600" dirty="0">
                <a:solidFill>
                  <a:srgbClr val="0D0D0D"/>
                </a:solidFill>
                <a:latin typeface="Calibri" panose="020F0502020204030204" pitchFamily="34" charset="0"/>
                <a:cs typeface="Calibri" panose="020F0502020204030204" pitchFamily="34" charset="0"/>
              </a:rPr>
              <a:t>When I was a child, I </a:t>
            </a:r>
            <a:r>
              <a:rPr lang="en-US" sz="3600" b="1" dirty="0">
                <a:solidFill>
                  <a:srgbClr val="0D0D0D"/>
                </a:solidFill>
                <a:highlight>
                  <a:srgbClr val="F3C1FF"/>
                </a:highlight>
                <a:latin typeface="Calibri" panose="020F0502020204030204" pitchFamily="34" charset="0"/>
                <a:cs typeface="Calibri" panose="020F0502020204030204" pitchFamily="34" charset="0"/>
              </a:rPr>
              <a:t>would always eat </a:t>
            </a:r>
            <a:r>
              <a:rPr lang="en-US" sz="3600" dirty="0">
                <a:solidFill>
                  <a:srgbClr val="0D0D0D"/>
                </a:solidFill>
                <a:latin typeface="Calibri" panose="020F0502020204030204" pitchFamily="34" charset="0"/>
                <a:cs typeface="Calibri" panose="020F0502020204030204" pitchFamily="34" charset="0"/>
              </a:rPr>
              <a:t>chocolate.</a:t>
            </a:r>
          </a:p>
        </p:txBody>
      </p:sp>
      <p:sp>
        <p:nvSpPr>
          <p:cNvPr id="6" name="TextBox 5">
            <a:extLst>
              <a:ext uri="{FF2B5EF4-FFF2-40B4-BE49-F238E27FC236}">
                <a16:creationId xmlns:a16="http://schemas.microsoft.com/office/drawing/2014/main" id="{FCB7F67A-CE12-A5DB-9EE7-63AE8761D202}"/>
              </a:ext>
            </a:extLst>
          </p:cNvPr>
          <p:cNvSpPr txBox="1"/>
          <p:nvPr/>
        </p:nvSpPr>
        <p:spPr>
          <a:xfrm>
            <a:off x="4182156" y="507609"/>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pic>
        <p:nvPicPr>
          <p:cNvPr id="5122" name="Picture 2" descr="Image of Asian child eating cup cake on background">
            <a:extLst>
              <a:ext uri="{FF2B5EF4-FFF2-40B4-BE49-F238E27FC236}">
                <a16:creationId xmlns:a16="http://schemas.microsoft.com/office/drawing/2014/main" id="{30B0A140-51E1-BDC8-DC9C-417095B37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676" y="1296241"/>
            <a:ext cx="5642169" cy="375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763768"/>
            <a:ext cx="11101761" cy="249940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latin typeface="Calibri" panose="020F0502020204030204" pitchFamily="34" charset="0"/>
                <a:cs typeface="Calibri" panose="020F0502020204030204" pitchFamily="34" charset="0"/>
              </a:rPr>
              <a:t>Review:</a:t>
            </a:r>
          </a:p>
          <a:p>
            <a:pPr marL="571500" indent="-571500">
              <a:lnSpc>
                <a:spcPct val="150000"/>
              </a:lnSpc>
              <a:buFont typeface="Wingdings" panose="05000000000000000000" pitchFamily="2" charset="2"/>
              <a:buChar char="v"/>
            </a:pPr>
            <a:r>
              <a:rPr lang="en-US" sz="3600" i="1" dirty="0">
                <a:solidFill>
                  <a:srgbClr val="002060"/>
                </a:solidFill>
                <a:latin typeface="Calibri" panose="020F0502020204030204" pitchFamily="34" charset="0"/>
                <a:ea typeface="Calibri" panose="020F0502020204030204" pitchFamily="34" charset="0"/>
                <a:cs typeface="Calibri" panose="020F0502020204030204" pitchFamily="34" charset="0"/>
              </a:rPr>
              <a:t>Review the target language learned in the unit</a:t>
            </a:r>
          </a:p>
          <a:p>
            <a:pPr marL="571500" indent="-571500">
              <a:lnSpc>
                <a:spcPct val="150000"/>
              </a:lnSpc>
              <a:buFont typeface="Wingdings" panose="05000000000000000000" pitchFamily="2" charset="2"/>
              <a:buChar char="v"/>
            </a:pPr>
            <a:r>
              <a:rPr lang="en-US" sz="3600" i="1" dirty="0">
                <a:solidFill>
                  <a:srgbClr val="002060"/>
                </a:solidFill>
                <a:latin typeface="Calibri" panose="020F0502020204030204" pitchFamily="34" charset="0"/>
                <a:ea typeface="Calibri" panose="020F0502020204030204" pitchFamily="34" charset="0"/>
                <a:cs typeface="Calibri" panose="020F0502020204030204" pitchFamily="34" charset="0"/>
              </a:rPr>
              <a:t>Practice test-taking skills</a:t>
            </a:r>
          </a:p>
        </p:txBody>
      </p:sp>
    </p:spTree>
    <p:extLst>
      <p:ext uri="{BB962C8B-B14F-4D97-AF65-F5344CB8AC3E}">
        <p14:creationId xmlns:p14="http://schemas.microsoft.com/office/powerpoint/2010/main" val="2781470669"/>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2499402"/>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rgbClr val="002060"/>
                </a:solidFill>
              </a:rPr>
              <a:t>Review the target language learned in the unit</a:t>
            </a:r>
          </a:p>
          <a:p>
            <a:pPr marL="571500" indent="-571500">
              <a:lnSpc>
                <a:spcPct val="150000"/>
              </a:lnSpc>
              <a:buFont typeface="Wingdings" panose="05000000000000000000" pitchFamily="2" charset="2"/>
              <a:buChar char="q"/>
            </a:pPr>
            <a:r>
              <a:rPr lang="en-US" sz="3600" i="1" dirty="0">
                <a:solidFill>
                  <a:srgbClr val="002060"/>
                </a:solidFill>
              </a:rPr>
              <a:t>Prepare for the next lesson (Review 2 - Pages 88 &amp; 89 - SB).</a:t>
            </a:r>
          </a:p>
          <a:p>
            <a:pPr marL="571500" indent="-571500">
              <a:lnSpc>
                <a:spcPct val="150000"/>
              </a:lnSpc>
              <a:buFont typeface="Wingdings" panose="05000000000000000000" pitchFamily="2" charset="2"/>
              <a:buChar char="q"/>
            </a:pPr>
            <a:r>
              <a:rPr lang="en-US" sz="3600" i="1" dirty="0">
                <a:solidFill>
                  <a:srgbClr val="002060"/>
                </a:solidFill>
              </a:rPr>
              <a:t>Play the consolidation games on </a:t>
            </a:r>
            <a:r>
              <a:rPr lang="en-US" sz="3600" i="1" dirty="0">
                <a:solidFill>
                  <a:srgbClr val="002060"/>
                </a:solidFill>
                <a:hlinkClick r:id="rId2">
                  <a:extLst>
                    <a:ext uri="{A12FA001-AC4F-418D-AE19-62706E023703}">
                      <ahyp:hlinkClr xmlns:ahyp="http://schemas.microsoft.com/office/drawing/2018/hyperlinkcolor" val="tx"/>
                    </a:ext>
                  </a:extLst>
                </a:hlinkClick>
              </a:rPr>
              <a:t>www.eduhome.com.vn</a:t>
            </a:r>
            <a:r>
              <a:rPr lang="en-US" sz="3600" i="1" dirty="0">
                <a:solidFill>
                  <a:srgbClr val="002060"/>
                </a:solidFill>
              </a:rPr>
              <a:t> </a:t>
            </a:r>
          </a:p>
        </p:txBody>
      </p:sp>
    </p:spTree>
    <p:extLst>
      <p:ext uri="{BB962C8B-B14F-4D97-AF65-F5344CB8AC3E}">
        <p14:creationId xmlns:p14="http://schemas.microsoft.com/office/powerpoint/2010/main" val="4125832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698" y="562440"/>
            <a:ext cx="5245244" cy="550920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Work in groups.</a:t>
            </a:r>
          </a:p>
          <a:p>
            <a:pPr marL="457200" indent="-457200">
              <a:buFont typeface="Arial" panose="020B0604020202020204" pitchFamily="34" charset="0"/>
              <a:buChar char="•"/>
            </a:pPr>
            <a:r>
              <a:rPr lang="en-US" sz="3200" i="1" dirty="0"/>
              <a:t>Fill in the blanks with these words:</a:t>
            </a:r>
          </a:p>
          <a:p>
            <a:r>
              <a:rPr lang="en-US" sz="3200" i="1" dirty="0">
                <a:solidFill>
                  <a:srgbClr val="0432FF"/>
                </a:solidFill>
              </a:rPr>
              <a:t>niece</a:t>
            </a:r>
          </a:p>
          <a:p>
            <a:r>
              <a:rPr lang="en-US" sz="3200" i="1" dirty="0">
                <a:solidFill>
                  <a:srgbClr val="0432FF"/>
                </a:solidFill>
              </a:rPr>
              <a:t>uncle</a:t>
            </a:r>
          </a:p>
          <a:p>
            <a:r>
              <a:rPr lang="en-US" sz="3200" i="1" dirty="0">
                <a:solidFill>
                  <a:srgbClr val="0432FF"/>
                </a:solidFill>
              </a:rPr>
              <a:t>mother</a:t>
            </a:r>
          </a:p>
          <a:p>
            <a:r>
              <a:rPr lang="en-US" sz="3200" i="1" dirty="0">
                <a:solidFill>
                  <a:srgbClr val="0432FF"/>
                </a:solidFill>
              </a:rPr>
              <a:t>cousin</a:t>
            </a:r>
          </a:p>
          <a:p>
            <a:r>
              <a:rPr lang="en-US" sz="3200" i="1" dirty="0">
                <a:solidFill>
                  <a:srgbClr val="0432FF"/>
                </a:solidFill>
              </a:rPr>
              <a:t>grandmother</a:t>
            </a:r>
          </a:p>
          <a:p>
            <a:pPr marL="457200" indent="-457200">
              <a:buFont typeface="Arial" panose="020B0604020202020204" pitchFamily="34" charset="0"/>
              <a:buChar char="•"/>
            </a:pPr>
            <a:r>
              <a:rPr lang="en-US" sz="3200" i="1" dirty="0"/>
              <a:t>The team(s) with the most correct answers win (s).</a:t>
            </a:r>
          </a:p>
          <a:p>
            <a:pPr marL="457200" indent="-457200">
              <a:buFont typeface="Arial" panose="020B0604020202020204" pitchFamily="34" charset="0"/>
              <a:buChar char="•"/>
            </a:pPr>
            <a:r>
              <a:rPr lang="en-US" sz="3200" i="1" dirty="0"/>
              <a:t>Time limit: 5 minutes</a:t>
            </a:r>
          </a:p>
        </p:txBody>
      </p:sp>
      <p:pic>
        <p:nvPicPr>
          <p:cNvPr id="14" name="Picture 13">
            <a:extLst>
              <a:ext uri="{FF2B5EF4-FFF2-40B4-BE49-F238E27FC236}">
                <a16:creationId xmlns:a16="http://schemas.microsoft.com/office/drawing/2014/main" id="{BF3D711F-3013-6209-CD49-205A3A748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013" y="405882"/>
            <a:ext cx="6046236" cy="6046236"/>
          </a:xfrm>
          <a:prstGeom prst="rect">
            <a:avLst/>
          </a:prstGeom>
        </p:spPr>
      </p:pic>
      <p:sp>
        <p:nvSpPr>
          <p:cNvPr id="15" name="TextBox 14">
            <a:extLst>
              <a:ext uri="{FF2B5EF4-FFF2-40B4-BE49-F238E27FC236}">
                <a16:creationId xmlns:a16="http://schemas.microsoft.com/office/drawing/2014/main" id="{E9255543-5074-5DCA-34A3-4688E2B331C4}"/>
              </a:ext>
            </a:extLst>
          </p:cNvPr>
          <p:cNvSpPr txBox="1"/>
          <p:nvPr/>
        </p:nvSpPr>
        <p:spPr>
          <a:xfrm>
            <a:off x="5728996" y="859066"/>
            <a:ext cx="2255405" cy="584775"/>
          </a:xfrm>
          <a:prstGeom prst="rect">
            <a:avLst/>
          </a:prstGeom>
          <a:noFill/>
        </p:spPr>
        <p:txBody>
          <a:bodyPr wrap="square">
            <a:spAutoFit/>
          </a:bodyPr>
          <a:lstStyle/>
          <a:p>
            <a:r>
              <a:rPr lang="en-US" sz="3200" b="1" dirty="0">
                <a:solidFill>
                  <a:srgbClr val="0432FF"/>
                </a:solidFill>
              </a:rPr>
              <a:t>grandfather</a:t>
            </a:r>
          </a:p>
        </p:txBody>
      </p:sp>
      <p:sp>
        <p:nvSpPr>
          <p:cNvPr id="16" name="TextBox 15">
            <a:extLst>
              <a:ext uri="{FF2B5EF4-FFF2-40B4-BE49-F238E27FC236}">
                <a16:creationId xmlns:a16="http://schemas.microsoft.com/office/drawing/2014/main" id="{81D62EE6-32CE-524A-05F8-E094F144A69B}"/>
              </a:ext>
            </a:extLst>
          </p:cNvPr>
          <p:cNvSpPr txBox="1"/>
          <p:nvPr/>
        </p:nvSpPr>
        <p:spPr>
          <a:xfrm>
            <a:off x="9352381" y="619584"/>
            <a:ext cx="2255405" cy="1077218"/>
          </a:xfrm>
          <a:prstGeom prst="rect">
            <a:avLst/>
          </a:prstGeom>
          <a:noFill/>
        </p:spPr>
        <p:txBody>
          <a:bodyPr wrap="square">
            <a:spAutoFit/>
          </a:bodyPr>
          <a:lstStyle/>
          <a:p>
            <a:r>
              <a:rPr lang="en-US" sz="3200" dirty="0">
                <a:solidFill>
                  <a:srgbClr val="0432FF"/>
                </a:solidFill>
              </a:rPr>
              <a:t>(1)</a:t>
            </a:r>
          </a:p>
          <a:p>
            <a:r>
              <a:rPr lang="en-US" sz="3200" dirty="0">
                <a:solidFill>
                  <a:srgbClr val="0432FF"/>
                </a:solidFill>
              </a:rPr>
              <a:t>__________</a:t>
            </a:r>
          </a:p>
        </p:txBody>
      </p:sp>
      <p:sp>
        <p:nvSpPr>
          <p:cNvPr id="17" name="TextBox 16">
            <a:extLst>
              <a:ext uri="{FF2B5EF4-FFF2-40B4-BE49-F238E27FC236}">
                <a16:creationId xmlns:a16="http://schemas.microsoft.com/office/drawing/2014/main" id="{2FD27A19-1A61-BCD8-D5F8-209966F7D30E}"/>
              </a:ext>
            </a:extLst>
          </p:cNvPr>
          <p:cNvSpPr txBox="1"/>
          <p:nvPr/>
        </p:nvSpPr>
        <p:spPr>
          <a:xfrm>
            <a:off x="5865844" y="2996173"/>
            <a:ext cx="1244084" cy="584775"/>
          </a:xfrm>
          <a:prstGeom prst="rect">
            <a:avLst/>
          </a:prstGeom>
          <a:noFill/>
        </p:spPr>
        <p:txBody>
          <a:bodyPr wrap="square">
            <a:spAutoFit/>
          </a:bodyPr>
          <a:lstStyle/>
          <a:p>
            <a:r>
              <a:rPr lang="en-US" sz="3200" b="1" dirty="0">
                <a:solidFill>
                  <a:srgbClr val="0432FF"/>
                </a:solidFill>
              </a:rPr>
              <a:t>father</a:t>
            </a:r>
          </a:p>
        </p:txBody>
      </p:sp>
      <p:sp>
        <p:nvSpPr>
          <p:cNvPr id="18" name="TextBox 17">
            <a:extLst>
              <a:ext uri="{FF2B5EF4-FFF2-40B4-BE49-F238E27FC236}">
                <a16:creationId xmlns:a16="http://schemas.microsoft.com/office/drawing/2014/main" id="{28984BB7-F765-6817-D5AD-47DC75008541}"/>
              </a:ext>
            </a:extLst>
          </p:cNvPr>
          <p:cNvSpPr txBox="1"/>
          <p:nvPr/>
        </p:nvSpPr>
        <p:spPr>
          <a:xfrm>
            <a:off x="6976696" y="2958851"/>
            <a:ext cx="1866121" cy="584775"/>
          </a:xfrm>
          <a:prstGeom prst="rect">
            <a:avLst/>
          </a:prstGeom>
          <a:noFill/>
        </p:spPr>
        <p:txBody>
          <a:bodyPr wrap="square">
            <a:spAutoFit/>
          </a:bodyPr>
          <a:lstStyle/>
          <a:p>
            <a:r>
              <a:rPr lang="en-US" sz="3200" dirty="0">
                <a:solidFill>
                  <a:srgbClr val="0432FF"/>
                </a:solidFill>
              </a:rPr>
              <a:t>(2)______</a:t>
            </a:r>
          </a:p>
        </p:txBody>
      </p:sp>
      <p:sp>
        <p:nvSpPr>
          <p:cNvPr id="19" name="TextBox 18">
            <a:extLst>
              <a:ext uri="{FF2B5EF4-FFF2-40B4-BE49-F238E27FC236}">
                <a16:creationId xmlns:a16="http://schemas.microsoft.com/office/drawing/2014/main" id="{3829090A-6977-30F3-D5C3-38D39C11E9EE}"/>
              </a:ext>
            </a:extLst>
          </p:cNvPr>
          <p:cNvSpPr txBox="1"/>
          <p:nvPr/>
        </p:nvSpPr>
        <p:spPr>
          <a:xfrm>
            <a:off x="9178719" y="3211908"/>
            <a:ext cx="1244084" cy="584775"/>
          </a:xfrm>
          <a:prstGeom prst="rect">
            <a:avLst/>
          </a:prstGeom>
          <a:noFill/>
        </p:spPr>
        <p:txBody>
          <a:bodyPr wrap="square">
            <a:spAutoFit/>
          </a:bodyPr>
          <a:lstStyle/>
          <a:p>
            <a:r>
              <a:rPr lang="en-US" sz="3200" b="1" dirty="0">
                <a:solidFill>
                  <a:srgbClr val="0432FF"/>
                </a:solidFill>
              </a:rPr>
              <a:t>aunt</a:t>
            </a:r>
          </a:p>
        </p:txBody>
      </p:sp>
      <p:sp>
        <p:nvSpPr>
          <p:cNvPr id="20" name="TextBox 19">
            <a:extLst>
              <a:ext uri="{FF2B5EF4-FFF2-40B4-BE49-F238E27FC236}">
                <a16:creationId xmlns:a16="http://schemas.microsoft.com/office/drawing/2014/main" id="{2019844C-FBB9-E7EC-6BF9-F4108231C3B7}"/>
              </a:ext>
            </a:extLst>
          </p:cNvPr>
          <p:cNvSpPr txBox="1"/>
          <p:nvPr/>
        </p:nvSpPr>
        <p:spPr>
          <a:xfrm>
            <a:off x="10287253" y="3174585"/>
            <a:ext cx="1662153" cy="584775"/>
          </a:xfrm>
          <a:prstGeom prst="rect">
            <a:avLst/>
          </a:prstGeom>
          <a:noFill/>
        </p:spPr>
        <p:txBody>
          <a:bodyPr wrap="square">
            <a:spAutoFit/>
          </a:bodyPr>
          <a:lstStyle/>
          <a:p>
            <a:r>
              <a:rPr lang="en-US" sz="3200" dirty="0">
                <a:solidFill>
                  <a:srgbClr val="0432FF"/>
                </a:solidFill>
              </a:rPr>
              <a:t>(3)____</a:t>
            </a:r>
          </a:p>
        </p:txBody>
      </p:sp>
      <p:sp>
        <p:nvSpPr>
          <p:cNvPr id="21" name="TextBox 20">
            <a:extLst>
              <a:ext uri="{FF2B5EF4-FFF2-40B4-BE49-F238E27FC236}">
                <a16:creationId xmlns:a16="http://schemas.microsoft.com/office/drawing/2014/main" id="{FC57FA8A-7F72-87C3-94B0-BC783E92E92E}"/>
              </a:ext>
            </a:extLst>
          </p:cNvPr>
          <p:cNvSpPr txBox="1"/>
          <p:nvPr/>
        </p:nvSpPr>
        <p:spPr>
          <a:xfrm>
            <a:off x="7123382" y="4791692"/>
            <a:ext cx="1244084" cy="584775"/>
          </a:xfrm>
          <a:prstGeom prst="rect">
            <a:avLst/>
          </a:prstGeom>
          <a:noFill/>
        </p:spPr>
        <p:txBody>
          <a:bodyPr wrap="square">
            <a:spAutoFit/>
          </a:bodyPr>
          <a:lstStyle/>
          <a:p>
            <a:r>
              <a:rPr lang="en-US" sz="3200" b="1" dirty="0">
                <a:solidFill>
                  <a:srgbClr val="0432FF"/>
                </a:solidFill>
              </a:rPr>
              <a:t>sister</a:t>
            </a:r>
          </a:p>
        </p:txBody>
      </p:sp>
      <p:sp>
        <p:nvSpPr>
          <p:cNvPr id="22" name="TextBox 21">
            <a:extLst>
              <a:ext uri="{FF2B5EF4-FFF2-40B4-BE49-F238E27FC236}">
                <a16:creationId xmlns:a16="http://schemas.microsoft.com/office/drawing/2014/main" id="{5B9DFEE1-3A74-478B-BA0E-376684EE8C6E}"/>
              </a:ext>
            </a:extLst>
          </p:cNvPr>
          <p:cNvSpPr txBox="1"/>
          <p:nvPr/>
        </p:nvSpPr>
        <p:spPr>
          <a:xfrm>
            <a:off x="8389235" y="4678124"/>
            <a:ext cx="1244084" cy="892552"/>
          </a:xfrm>
          <a:prstGeom prst="rect">
            <a:avLst/>
          </a:prstGeom>
          <a:noFill/>
        </p:spPr>
        <p:txBody>
          <a:bodyPr wrap="square">
            <a:spAutoFit/>
          </a:bodyPr>
          <a:lstStyle/>
          <a:p>
            <a:r>
              <a:rPr lang="en-US" sz="2600" b="1" dirty="0">
                <a:solidFill>
                  <a:srgbClr val="0432FF"/>
                </a:solidFill>
              </a:rPr>
              <a:t>Brother-in-law</a:t>
            </a:r>
          </a:p>
        </p:txBody>
      </p:sp>
      <p:sp>
        <p:nvSpPr>
          <p:cNvPr id="23" name="TextBox 22">
            <a:extLst>
              <a:ext uri="{FF2B5EF4-FFF2-40B4-BE49-F238E27FC236}">
                <a16:creationId xmlns:a16="http://schemas.microsoft.com/office/drawing/2014/main" id="{AA823084-21CD-73F1-45AB-FC921A1935A5}"/>
              </a:ext>
            </a:extLst>
          </p:cNvPr>
          <p:cNvSpPr txBox="1"/>
          <p:nvPr/>
        </p:nvSpPr>
        <p:spPr>
          <a:xfrm>
            <a:off x="5754895" y="5630939"/>
            <a:ext cx="1244084" cy="584775"/>
          </a:xfrm>
          <a:prstGeom prst="rect">
            <a:avLst/>
          </a:prstGeom>
          <a:noFill/>
        </p:spPr>
        <p:txBody>
          <a:bodyPr wrap="square">
            <a:spAutoFit/>
          </a:bodyPr>
          <a:lstStyle/>
          <a:p>
            <a:r>
              <a:rPr lang="en-US" sz="3200" b="1" dirty="0">
                <a:solidFill>
                  <a:srgbClr val="0432FF"/>
                </a:solidFill>
              </a:rPr>
              <a:t>me</a:t>
            </a:r>
          </a:p>
        </p:txBody>
      </p:sp>
      <p:sp>
        <p:nvSpPr>
          <p:cNvPr id="24" name="TextBox 23">
            <a:extLst>
              <a:ext uri="{FF2B5EF4-FFF2-40B4-BE49-F238E27FC236}">
                <a16:creationId xmlns:a16="http://schemas.microsoft.com/office/drawing/2014/main" id="{0B067054-3ED0-AB7E-871C-9AC64C38DF8C}"/>
              </a:ext>
            </a:extLst>
          </p:cNvPr>
          <p:cNvSpPr txBox="1"/>
          <p:nvPr/>
        </p:nvSpPr>
        <p:spPr>
          <a:xfrm>
            <a:off x="9817835" y="5046164"/>
            <a:ext cx="1924458" cy="584775"/>
          </a:xfrm>
          <a:prstGeom prst="rect">
            <a:avLst/>
          </a:prstGeom>
          <a:noFill/>
        </p:spPr>
        <p:txBody>
          <a:bodyPr wrap="square">
            <a:spAutoFit/>
          </a:bodyPr>
          <a:lstStyle/>
          <a:p>
            <a:r>
              <a:rPr lang="en-US" sz="3200" dirty="0">
                <a:solidFill>
                  <a:srgbClr val="0432FF"/>
                </a:solidFill>
              </a:rPr>
              <a:t>(4)_____</a:t>
            </a:r>
          </a:p>
        </p:txBody>
      </p:sp>
      <p:sp>
        <p:nvSpPr>
          <p:cNvPr id="25" name="TextBox 24">
            <a:extLst>
              <a:ext uri="{FF2B5EF4-FFF2-40B4-BE49-F238E27FC236}">
                <a16:creationId xmlns:a16="http://schemas.microsoft.com/office/drawing/2014/main" id="{ACA9247F-D108-5828-D2EA-B4D8BDB554A5}"/>
              </a:ext>
            </a:extLst>
          </p:cNvPr>
          <p:cNvSpPr txBox="1"/>
          <p:nvPr/>
        </p:nvSpPr>
        <p:spPr>
          <a:xfrm>
            <a:off x="6450564" y="5867342"/>
            <a:ext cx="1924458" cy="584775"/>
          </a:xfrm>
          <a:prstGeom prst="rect">
            <a:avLst/>
          </a:prstGeom>
          <a:noFill/>
        </p:spPr>
        <p:txBody>
          <a:bodyPr wrap="square">
            <a:spAutoFit/>
          </a:bodyPr>
          <a:lstStyle/>
          <a:p>
            <a:r>
              <a:rPr lang="en-US" sz="3200" dirty="0">
                <a:solidFill>
                  <a:srgbClr val="0432FF"/>
                </a:solidFill>
              </a:rPr>
              <a:t>(5)_____</a:t>
            </a:r>
          </a:p>
        </p:txBody>
      </p:sp>
      <p:sp>
        <p:nvSpPr>
          <p:cNvPr id="26" name="TextBox 25">
            <a:extLst>
              <a:ext uri="{FF2B5EF4-FFF2-40B4-BE49-F238E27FC236}">
                <a16:creationId xmlns:a16="http://schemas.microsoft.com/office/drawing/2014/main" id="{E6D6DC4E-7A2A-BE56-5465-E2B0FC074DE0}"/>
              </a:ext>
            </a:extLst>
          </p:cNvPr>
          <p:cNvSpPr txBox="1"/>
          <p:nvPr/>
        </p:nvSpPr>
        <p:spPr>
          <a:xfrm>
            <a:off x="8279299" y="5867342"/>
            <a:ext cx="1924458" cy="584775"/>
          </a:xfrm>
          <a:prstGeom prst="rect">
            <a:avLst/>
          </a:prstGeom>
          <a:noFill/>
        </p:spPr>
        <p:txBody>
          <a:bodyPr wrap="square">
            <a:spAutoFit/>
          </a:bodyPr>
          <a:lstStyle/>
          <a:p>
            <a:r>
              <a:rPr lang="en-US" sz="3200" b="1" dirty="0">
                <a:solidFill>
                  <a:srgbClr val="0432FF"/>
                </a:solidFill>
              </a:rPr>
              <a:t>nephew</a:t>
            </a:r>
          </a:p>
        </p:txBody>
      </p:sp>
      <p:sp>
        <p:nvSpPr>
          <p:cNvPr id="27" name="TextBox 26">
            <a:extLst>
              <a:ext uri="{FF2B5EF4-FFF2-40B4-BE49-F238E27FC236}">
                <a16:creationId xmlns:a16="http://schemas.microsoft.com/office/drawing/2014/main" id="{13BB93C8-D649-94E7-0443-79A628363C5D}"/>
              </a:ext>
            </a:extLst>
          </p:cNvPr>
          <p:cNvSpPr txBox="1"/>
          <p:nvPr/>
        </p:nvSpPr>
        <p:spPr>
          <a:xfrm>
            <a:off x="9370098" y="1084964"/>
            <a:ext cx="2486553" cy="584775"/>
          </a:xfrm>
          <a:prstGeom prst="rect">
            <a:avLst/>
          </a:prstGeom>
          <a:noFill/>
        </p:spPr>
        <p:txBody>
          <a:bodyPr wrap="square" rtlCol="0">
            <a:spAutoFit/>
          </a:bodyPr>
          <a:lstStyle/>
          <a:p>
            <a:r>
              <a:rPr lang="en-US" sz="3200" dirty="0">
                <a:solidFill>
                  <a:srgbClr val="FF0000"/>
                </a:solidFill>
              </a:rPr>
              <a:t>grandmother</a:t>
            </a:r>
            <a:endParaRPr lang="en-US" sz="3200" b="1" dirty="0">
              <a:solidFill>
                <a:srgbClr val="0070C0"/>
              </a:solidFill>
            </a:endParaRPr>
          </a:p>
        </p:txBody>
      </p:sp>
      <p:sp>
        <p:nvSpPr>
          <p:cNvPr id="28" name="TextBox 27">
            <a:extLst>
              <a:ext uri="{FF2B5EF4-FFF2-40B4-BE49-F238E27FC236}">
                <a16:creationId xmlns:a16="http://schemas.microsoft.com/office/drawing/2014/main" id="{856B1597-79B3-8321-A2D1-EB2B72D28866}"/>
              </a:ext>
            </a:extLst>
          </p:cNvPr>
          <p:cNvSpPr txBox="1"/>
          <p:nvPr/>
        </p:nvSpPr>
        <p:spPr>
          <a:xfrm>
            <a:off x="7412793" y="2933903"/>
            <a:ext cx="1535769" cy="584775"/>
          </a:xfrm>
          <a:prstGeom prst="rect">
            <a:avLst/>
          </a:prstGeom>
          <a:noFill/>
        </p:spPr>
        <p:txBody>
          <a:bodyPr wrap="square" rtlCol="0">
            <a:spAutoFit/>
          </a:bodyPr>
          <a:lstStyle/>
          <a:p>
            <a:r>
              <a:rPr lang="en-US" sz="3200" dirty="0">
                <a:solidFill>
                  <a:srgbClr val="FF0000"/>
                </a:solidFill>
              </a:rPr>
              <a:t>mother</a:t>
            </a:r>
            <a:endParaRPr lang="en-US" sz="3200" b="1" dirty="0">
              <a:solidFill>
                <a:srgbClr val="0070C0"/>
              </a:solidFill>
            </a:endParaRPr>
          </a:p>
        </p:txBody>
      </p:sp>
      <p:sp>
        <p:nvSpPr>
          <p:cNvPr id="29" name="TextBox 28">
            <a:extLst>
              <a:ext uri="{FF2B5EF4-FFF2-40B4-BE49-F238E27FC236}">
                <a16:creationId xmlns:a16="http://schemas.microsoft.com/office/drawing/2014/main" id="{65AFC534-C953-6E37-85E8-9543320A8CC6}"/>
              </a:ext>
            </a:extLst>
          </p:cNvPr>
          <p:cNvSpPr txBox="1"/>
          <p:nvPr/>
        </p:nvSpPr>
        <p:spPr>
          <a:xfrm>
            <a:off x="10688342" y="3176761"/>
            <a:ext cx="1535769" cy="553998"/>
          </a:xfrm>
          <a:prstGeom prst="rect">
            <a:avLst/>
          </a:prstGeom>
          <a:noFill/>
        </p:spPr>
        <p:txBody>
          <a:bodyPr wrap="square" rtlCol="0">
            <a:spAutoFit/>
          </a:bodyPr>
          <a:lstStyle/>
          <a:p>
            <a:r>
              <a:rPr lang="en-US" sz="3000" dirty="0">
                <a:solidFill>
                  <a:srgbClr val="FF0000"/>
                </a:solidFill>
              </a:rPr>
              <a:t>uncle</a:t>
            </a:r>
            <a:endParaRPr lang="en-US" sz="3000" b="1" dirty="0">
              <a:solidFill>
                <a:srgbClr val="0070C0"/>
              </a:solidFill>
            </a:endParaRPr>
          </a:p>
        </p:txBody>
      </p:sp>
      <p:sp>
        <p:nvSpPr>
          <p:cNvPr id="30" name="TextBox 29">
            <a:extLst>
              <a:ext uri="{FF2B5EF4-FFF2-40B4-BE49-F238E27FC236}">
                <a16:creationId xmlns:a16="http://schemas.microsoft.com/office/drawing/2014/main" id="{6A4F8782-B7F3-9823-5D8E-30A03A0D907E}"/>
              </a:ext>
            </a:extLst>
          </p:cNvPr>
          <p:cNvSpPr txBox="1"/>
          <p:nvPr/>
        </p:nvSpPr>
        <p:spPr>
          <a:xfrm>
            <a:off x="10298558" y="5034790"/>
            <a:ext cx="1535769" cy="553998"/>
          </a:xfrm>
          <a:prstGeom prst="rect">
            <a:avLst/>
          </a:prstGeom>
          <a:noFill/>
        </p:spPr>
        <p:txBody>
          <a:bodyPr wrap="square" rtlCol="0">
            <a:spAutoFit/>
          </a:bodyPr>
          <a:lstStyle/>
          <a:p>
            <a:r>
              <a:rPr lang="en-US" sz="3000" dirty="0">
                <a:solidFill>
                  <a:srgbClr val="FF0000"/>
                </a:solidFill>
              </a:rPr>
              <a:t>cousin</a:t>
            </a:r>
            <a:endParaRPr lang="en-US" sz="3000" b="1" dirty="0">
              <a:solidFill>
                <a:srgbClr val="0070C0"/>
              </a:solidFill>
            </a:endParaRPr>
          </a:p>
        </p:txBody>
      </p:sp>
      <p:sp>
        <p:nvSpPr>
          <p:cNvPr id="31" name="TextBox 30">
            <a:extLst>
              <a:ext uri="{FF2B5EF4-FFF2-40B4-BE49-F238E27FC236}">
                <a16:creationId xmlns:a16="http://schemas.microsoft.com/office/drawing/2014/main" id="{91E9104C-0116-C083-F8CE-DBE783263357}"/>
              </a:ext>
            </a:extLst>
          </p:cNvPr>
          <p:cNvSpPr txBox="1"/>
          <p:nvPr/>
        </p:nvSpPr>
        <p:spPr>
          <a:xfrm>
            <a:off x="6998979" y="5878559"/>
            <a:ext cx="1535769" cy="553998"/>
          </a:xfrm>
          <a:prstGeom prst="rect">
            <a:avLst/>
          </a:prstGeom>
          <a:noFill/>
        </p:spPr>
        <p:txBody>
          <a:bodyPr wrap="square" rtlCol="0">
            <a:spAutoFit/>
          </a:bodyPr>
          <a:lstStyle/>
          <a:p>
            <a:r>
              <a:rPr lang="en-US" sz="3000" dirty="0">
                <a:solidFill>
                  <a:srgbClr val="FF0000"/>
                </a:solidFill>
              </a:rPr>
              <a:t>niece</a:t>
            </a:r>
            <a:endParaRPr lang="en-US" sz="3000" b="1" dirty="0">
              <a:solidFill>
                <a:srgbClr val="0070C0"/>
              </a:solidFill>
            </a:endParaRPr>
          </a:p>
        </p:txBody>
      </p:sp>
      <p:sp>
        <p:nvSpPr>
          <p:cNvPr id="2" name="TextBox 1">
            <a:extLst>
              <a:ext uri="{FF2B5EF4-FFF2-40B4-BE49-F238E27FC236}">
                <a16:creationId xmlns:a16="http://schemas.microsoft.com/office/drawing/2014/main" id="{B5ACBE96-DECF-DDC1-6F8D-D5FE34383C77}"/>
              </a:ext>
            </a:extLst>
          </p:cNvPr>
          <p:cNvSpPr txBox="1"/>
          <p:nvPr/>
        </p:nvSpPr>
        <p:spPr>
          <a:xfrm>
            <a:off x="3496969" y="438633"/>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Tree>
    <p:extLst>
      <p:ext uri="{BB962C8B-B14F-4D97-AF65-F5344CB8AC3E}">
        <p14:creationId xmlns:p14="http://schemas.microsoft.com/office/powerpoint/2010/main" val="2308984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linds(horizont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eadphones with a cord&#10;&#10;Description automatically generated">
            <a:extLst>
              <a:ext uri="{FF2B5EF4-FFF2-40B4-BE49-F238E27FC236}">
                <a16:creationId xmlns:a16="http://schemas.microsoft.com/office/drawing/2014/main" id="{793DB552-4736-B8BB-22F4-EAB3890F7A18}"/>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14386" b="14386"/>
          <a:stretch/>
        </p:blipFill>
        <p:spPr>
          <a:xfrm>
            <a:off x="0" y="535020"/>
            <a:ext cx="12188952" cy="5787959"/>
          </a:xfrm>
          <a:prstGeom prst="rect">
            <a:avLst/>
          </a:prstGeom>
        </p:spPr>
      </p:pic>
      <p:sp>
        <p:nvSpPr>
          <p:cNvPr id="8" name="TextBox 7">
            <a:extLst>
              <a:ext uri="{FF2B5EF4-FFF2-40B4-BE49-F238E27FC236}">
                <a16:creationId xmlns:a16="http://schemas.microsoft.com/office/drawing/2014/main" id="{20F9807B-DCC0-DA5C-DE1D-7E21F6D005D7}"/>
              </a:ext>
            </a:extLst>
          </p:cNvPr>
          <p:cNvSpPr txBox="1"/>
          <p:nvPr/>
        </p:nvSpPr>
        <p:spPr>
          <a:xfrm>
            <a:off x="2992876" y="4904922"/>
            <a:ext cx="6206247" cy="1123712"/>
          </a:xfrm>
          <a:prstGeom prst="roundRect">
            <a:avLst/>
          </a:prstGeom>
          <a:solidFill>
            <a:schemeClr val="tx1"/>
          </a:solidFill>
        </p:spPr>
        <p:txBody>
          <a:bodyPr wrap="square">
            <a:spAutoFit/>
          </a:bodyPr>
          <a:lstStyle/>
          <a:p>
            <a:pPr algn="ctr"/>
            <a:r>
              <a:rPr lang="en-US" sz="6000" b="1" dirty="0">
                <a:solidFill>
                  <a:schemeClr val="bg1"/>
                </a:solidFill>
              </a:rPr>
              <a:t>LISTENING</a:t>
            </a:r>
            <a:endParaRPr lang="en-US" sz="6000" dirty="0">
              <a:solidFill>
                <a:schemeClr val="bg1"/>
              </a:solidFill>
            </a:endParaRPr>
          </a:p>
        </p:txBody>
      </p:sp>
    </p:spTree>
    <p:extLst>
      <p:ext uri="{BB962C8B-B14F-4D97-AF65-F5344CB8AC3E}">
        <p14:creationId xmlns:p14="http://schemas.microsoft.com/office/powerpoint/2010/main" val="3026332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516564"/>
            <a:ext cx="11665998" cy="1569660"/>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Listen and fill in the blanks. You will hear the conversation twice</a:t>
            </a:r>
          </a:p>
        </p:txBody>
      </p:sp>
      <p:pic>
        <p:nvPicPr>
          <p:cNvPr id="5" name="Picture 4">
            <a:extLst>
              <a:ext uri="{FF2B5EF4-FFF2-40B4-BE49-F238E27FC236}">
                <a16:creationId xmlns:a16="http://schemas.microsoft.com/office/drawing/2014/main" id="{C25D436E-ECC7-368F-5CD5-FA407E50A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453" y="1425249"/>
            <a:ext cx="822404" cy="584775"/>
          </a:xfrm>
          <a:prstGeom prst="rect">
            <a:avLst/>
          </a:prstGeom>
        </p:spPr>
      </p:pic>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5">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pic>
        <p:nvPicPr>
          <p:cNvPr id="3" name="CD2 TRACK 38">
            <a:hlinkClick r:id="" action="ppaction://media"/>
            <a:extLst>
              <a:ext uri="{FF2B5EF4-FFF2-40B4-BE49-F238E27FC236}">
                <a16:creationId xmlns:a16="http://schemas.microsoft.com/office/drawing/2014/main" id="{B90CD3E7-03A8-E923-7A51-EEEEFE21AA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94305" y="1370601"/>
            <a:ext cx="812800" cy="812800"/>
          </a:xfrm>
          <a:prstGeom prst="rect">
            <a:avLst/>
          </a:prstGeom>
        </p:spPr>
      </p:pic>
    </p:spTree>
    <p:extLst>
      <p:ext uri="{BB962C8B-B14F-4D97-AF65-F5344CB8AC3E}">
        <p14:creationId xmlns:p14="http://schemas.microsoft.com/office/powerpoint/2010/main" val="1976354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A08503-0AE2-9821-0BB6-6733C9CFED46}"/>
              </a:ext>
            </a:extLst>
          </p:cNvPr>
          <p:cNvSpPr txBox="1"/>
          <p:nvPr/>
        </p:nvSpPr>
        <p:spPr>
          <a:xfrm>
            <a:off x="263001" y="404598"/>
            <a:ext cx="11665998" cy="1077218"/>
          </a:xfrm>
          <a:prstGeom prst="rect">
            <a:avLst/>
          </a:prstGeom>
          <a:noFill/>
        </p:spPr>
        <p:txBody>
          <a:bodyPr wrap="square">
            <a:spAutoFit/>
          </a:bodyPr>
          <a:lstStyle/>
          <a:p>
            <a:r>
              <a:rPr lang="en-US" sz="3200" b="1" dirty="0">
                <a:solidFill>
                  <a:srgbClr val="0070C0"/>
                </a:solidFill>
                <a:highlight>
                  <a:srgbClr val="00FF00"/>
                </a:highlight>
              </a:rPr>
              <a:t>SB p. 87</a:t>
            </a:r>
            <a:r>
              <a:rPr lang="en-US" sz="3200" b="1" i="0" dirty="0">
                <a:solidFill>
                  <a:srgbClr val="0070C0"/>
                </a:solidFill>
                <a:effectLst/>
                <a:highlight>
                  <a:srgbClr val="00FF00"/>
                </a:highlight>
              </a:rPr>
              <a:t>. </a:t>
            </a:r>
            <a:r>
              <a:rPr lang="en-US" sz="3200" b="1" dirty="0">
                <a:solidFill>
                  <a:srgbClr val="0070C0"/>
                </a:solidFill>
              </a:rPr>
              <a:t>You will hear a girl, Lucy, and her mom talking about family customs in the past.  </a:t>
            </a:r>
          </a:p>
        </p:txBody>
      </p:sp>
      <p:pic>
        <p:nvPicPr>
          <p:cNvPr id="7" name="Picture 6">
            <a:extLst>
              <a:ext uri="{FF2B5EF4-FFF2-40B4-BE49-F238E27FC236}">
                <a16:creationId xmlns:a16="http://schemas.microsoft.com/office/drawing/2014/main" id="{1B583E3F-D60A-08F3-5257-EF4BB1BF07B8}"/>
              </a:ext>
            </a:extLst>
          </p:cNvPr>
          <p:cNvPicPr>
            <a:picLocks noChangeAspect="1"/>
          </p:cNvPicPr>
          <p:nvPr/>
        </p:nvPicPr>
        <p:blipFill rotWithShape="1">
          <a:blip r:embed="rId2">
            <a:extLst>
              <a:ext uri="{28A0092B-C50C-407E-A947-70E740481C1C}">
                <a14:useLocalDpi xmlns:a14="http://schemas.microsoft.com/office/drawing/2010/main" val="0"/>
              </a:ext>
            </a:extLst>
          </a:blip>
          <a:srcRect t="3221" r="561"/>
          <a:stretch/>
        </p:blipFill>
        <p:spPr>
          <a:xfrm>
            <a:off x="202553" y="2010024"/>
            <a:ext cx="11989447" cy="4286250"/>
          </a:xfrm>
          <a:prstGeom prst="rect">
            <a:avLst/>
          </a:prstGeom>
        </p:spPr>
      </p:pic>
      <p:sp>
        <p:nvSpPr>
          <p:cNvPr id="3" name="TextBox 2">
            <a:extLst>
              <a:ext uri="{FF2B5EF4-FFF2-40B4-BE49-F238E27FC236}">
                <a16:creationId xmlns:a16="http://schemas.microsoft.com/office/drawing/2014/main" id="{A947A027-BE93-CE5C-F460-3E498630000D}"/>
              </a:ext>
            </a:extLst>
          </p:cNvPr>
          <p:cNvSpPr txBox="1"/>
          <p:nvPr/>
        </p:nvSpPr>
        <p:spPr>
          <a:xfrm>
            <a:off x="7084402" y="3052059"/>
            <a:ext cx="3888398" cy="584775"/>
          </a:xfrm>
          <a:prstGeom prst="rect">
            <a:avLst/>
          </a:prstGeom>
          <a:noFill/>
        </p:spPr>
        <p:txBody>
          <a:bodyPr wrap="square" rtlCol="0">
            <a:spAutoFit/>
          </a:bodyPr>
          <a:lstStyle/>
          <a:p>
            <a:r>
              <a:rPr lang="en-US" sz="3200" dirty="0">
                <a:solidFill>
                  <a:srgbClr val="FF0000"/>
                </a:solidFill>
              </a:rPr>
              <a:t>Noun (a place)</a:t>
            </a:r>
            <a:endParaRPr lang="en-US" sz="3200" b="1" dirty="0">
              <a:solidFill>
                <a:srgbClr val="0070C0"/>
              </a:solidFill>
            </a:endParaRPr>
          </a:p>
        </p:txBody>
      </p:sp>
      <p:sp>
        <p:nvSpPr>
          <p:cNvPr id="4" name="TextBox 3">
            <a:extLst>
              <a:ext uri="{FF2B5EF4-FFF2-40B4-BE49-F238E27FC236}">
                <a16:creationId xmlns:a16="http://schemas.microsoft.com/office/drawing/2014/main" id="{5627F1C3-ED9F-857E-37DA-893212D49C86}"/>
              </a:ext>
            </a:extLst>
          </p:cNvPr>
          <p:cNvSpPr txBox="1"/>
          <p:nvPr/>
        </p:nvSpPr>
        <p:spPr>
          <a:xfrm>
            <a:off x="7541213" y="3642220"/>
            <a:ext cx="3133007" cy="584775"/>
          </a:xfrm>
          <a:prstGeom prst="rect">
            <a:avLst/>
          </a:prstGeom>
          <a:noFill/>
        </p:spPr>
        <p:txBody>
          <a:bodyPr wrap="square" rtlCol="0">
            <a:spAutoFit/>
          </a:bodyPr>
          <a:lstStyle/>
          <a:p>
            <a:r>
              <a:rPr lang="en-US" sz="3200" dirty="0">
                <a:solidFill>
                  <a:srgbClr val="FF0000"/>
                </a:solidFill>
              </a:rPr>
              <a:t>plural noun</a:t>
            </a:r>
            <a:endParaRPr lang="en-US" sz="3200" b="1" dirty="0">
              <a:solidFill>
                <a:srgbClr val="0070C0"/>
              </a:solidFill>
            </a:endParaRPr>
          </a:p>
        </p:txBody>
      </p:sp>
      <p:sp>
        <p:nvSpPr>
          <p:cNvPr id="6" name="TextBox 5">
            <a:extLst>
              <a:ext uri="{FF2B5EF4-FFF2-40B4-BE49-F238E27FC236}">
                <a16:creationId xmlns:a16="http://schemas.microsoft.com/office/drawing/2014/main" id="{F6072A75-E237-1984-0B49-2EB54F13BD79}"/>
              </a:ext>
            </a:extLst>
          </p:cNvPr>
          <p:cNvSpPr txBox="1"/>
          <p:nvPr/>
        </p:nvSpPr>
        <p:spPr>
          <a:xfrm>
            <a:off x="7189748" y="4252018"/>
            <a:ext cx="4398872" cy="584775"/>
          </a:xfrm>
          <a:prstGeom prst="rect">
            <a:avLst/>
          </a:prstGeom>
          <a:noFill/>
        </p:spPr>
        <p:txBody>
          <a:bodyPr wrap="square" rtlCol="0">
            <a:spAutoFit/>
          </a:bodyPr>
          <a:lstStyle/>
          <a:p>
            <a:r>
              <a:rPr lang="en-US" sz="3200" dirty="0">
                <a:solidFill>
                  <a:srgbClr val="FF0000"/>
                </a:solidFill>
              </a:rPr>
              <a:t>Past participle/ noun</a:t>
            </a:r>
            <a:endParaRPr lang="en-US" sz="3200" b="1" dirty="0">
              <a:solidFill>
                <a:srgbClr val="0070C0"/>
              </a:solidFill>
            </a:endParaRPr>
          </a:p>
        </p:txBody>
      </p:sp>
      <p:sp>
        <p:nvSpPr>
          <p:cNvPr id="8" name="TextBox 7">
            <a:extLst>
              <a:ext uri="{FF2B5EF4-FFF2-40B4-BE49-F238E27FC236}">
                <a16:creationId xmlns:a16="http://schemas.microsoft.com/office/drawing/2014/main" id="{615934CD-AC44-84B1-E8F2-191550D0D463}"/>
              </a:ext>
            </a:extLst>
          </p:cNvPr>
          <p:cNvSpPr txBox="1"/>
          <p:nvPr/>
        </p:nvSpPr>
        <p:spPr>
          <a:xfrm>
            <a:off x="7123280" y="4880081"/>
            <a:ext cx="4768397" cy="1077218"/>
          </a:xfrm>
          <a:prstGeom prst="rect">
            <a:avLst/>
          </a:prstGeom>
          <a:noFill/>
        </p:spPr>
        <p:txBody>
          <a:bodyPr wrap="square" rtlCol="0">
            <a:spAutoFit/>
          </a:bodyPr>
          <a:lstStyle/>
          <a:p>
            <a:r>
              <a:rPr lang="en-US" sz="3200" dirty="0">
                <a:solidFill>
                  <a:srgbClr val="FF0000"/>
                </a:solidFill>
              </a:rPr>
              <a:t>Verb (bare infinitive) </a:t>
            </a:r>
          </a:p>
          <a:p>
            <a:endParaRPr lang="en-US" sz="3200" b="1" dirty="0">
              <a:solidFill>
                <a:srgbClr val="0070C0"/>
              </a:solidFill>
            </a:endParaRPr>
          </a:p>
        </p:txBody>
      </p:sp>
      <p:sp>
        <p:nvSpPr>
          <p:cNvPr id="9" name="TextBox 8">
            <a:extLst>
              <a:ext uri="{FF2B5EF4-FFF2-40B4-BE49-F238E27FC236}">
                <a16:creationId xmlns:a16="http://schemas.microsoft.com/office/drawing/2014/main" id="{E09A44DE-D70B-A25E-D531-F346B2E298B3}"/>
              </a:ext>
            </a:extLst>
          </p:cNvPr>
          <p:cNvSpPr txBox="1"/>
          <p:nvPr/>
        </p:nvSpPr>
        <p:spPr>
          <a:xfrm>
            <a:off x="6936279" y="5489300"/>
            <a:ext cx="4787447" cy="584775"/>
          </a:xfrm>
          <a:prstGeom prst="rect">
            <a:avLst/>
          </a:prstGeom>
          <a:noFill/>
        </p:spPr>
        <p:txBody>
          <a:bodyPr wrap="square" rtlCol="0">
            <a:spAutoFit/>
          </a:bodyPr>
          <a:lstStyle/>
          <a:p>
            <a:r>
              <a:rPr lang="en-US" sz="3200" dirty="0">
                <a:solidFill>
                  <a:srgbClr val="FF0000"/>
                </a:solidFill>
              </a:rPr>
              <a:t>Verb (bare infinitive) </a:t>
            </a:r>
          </a:p>
        </p:txBody>
      </p:sp>
      <p:sp>
        <p:nvSpPr>
          <p:cNvPr id="11" name="TextBox 10">
            <a:extLst>
              <a:ext uri="{FF2B5EF4-FFF2-40B4-BE49-F238E27FC236}">
                <a16:creationId xmlns:a16="http://schemas.microsoft.com/office/drawing/2014/main" id="{6BCBEDBA-DB24-3AA1-7675-1824B6D02848}"/>
              </a:ext>
            </a:extLst>
          </p:cNvPr>
          <p:cNvSpPr txBox="1"/>
          <p:nvPr/>
        </p:nvSpPr>
        <p:spPr>
          <a:xfrm>
            <a:off x="1668311" y="1394366"/>
            <a:ext cx="10325586"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Guess the type of missing word(s)</a:t>
            </a:r>
            <a:r>
              <a:rPr lang="en-US" sz="3200" b="0" i="0" dirty="0">
                <a:solidFill>
                  <a:schemeClr val="bg1"/>
                </a:solidFill>
                <a:effectLst/>
                <a:highlight>
                  <a:srgbClr val="009051"/>
                </a:highlight>
              </a:rPr>
              <a:t>. Noun? Verb? Adj? etc</a:t>
            </a:r>
            <a:r>
              <a:rPr lang="en-US" sz="3200" dirty="0">
                <a:solidFill>
                  <a:schemeClr val="bg1"/>
                </a:solidFill>
                <a:highlight>
                  <a:srgbClr val="009051"/>
                </a:highlight>
              </a:rPr>
              <a:t>.</a:t>
            </a:r>
            <a:r>
              <a:rPr lang="en-US" sz="3200" b="0" i="0" dirty="0">
                <a:solidFill>
                  <a:schemeClr val="bg1"/>
                </a:solidFill>
                <a:effectLst/>
                <a:highlight>
                  <a:srgbClr val="009051"/>
                </a:highlight>
              </a:rPr>
              <a:t>?</a:t>
            </a:r>
            <a:endParaRPr lang="en-US" sz="3200" dirty="0">
              <a:solidFill>
                <a:schemeClr val="bg1"/>
              </a:solidFill>
              <a:highlight>
                <a:srgbClr val="009051"/>
              </a:highlight>
            </a:endParaRPr>
          </a:p>
        </p:txBody>
      </p:sp>
    </p:spTree>
    <p:extLst>
      <p:ext uri="{BB962C8B-B14F-4D97-AF65-F5344CB8AC3E}">
        <p14:creationId xmlns:p14="http://schemas.microsoft.com/office/powerpoint/2010/main" val="1971185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1718</TotalTime>
  <Words>4926</Words>
  <Application>Microsoft Office PowerPoint</Application>
  <PresentationFormat>Widescreen</PresentationFormat>
  <Paragraphs>478</Paragraphs>
  <Slides>57</Slides>
  <Notes>0</Notes>
  <HiddenSlides>0</HiddenSlides>
  <MMClips>15</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481</cp:revision>
  <dcterms:created xsi:type="dcterms:W3CDTF">2023-02-01T04:45:54Z</dcterms:created>
  <dcterms:modified xsi:type="dcterms:W3CDTF">2024-06-03T17:05:15Z</dcterms:modified>
</cp:coreProperties>
</file>