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329" r:id="rId2"/>
    <p:sldId id="257" r:id="rId3"/>
    <p:sldId id="26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31" r:id="rId27"/>
    <p:sldId id="332" r:id="rId28"/>
    <p:sldId id="323" r:id="rId29"/>
    <p:sldId id="327" r:id="rId30"/>
    <p:sldId id="333" r:id="rId31"/>
    <p:sldId id="326" r:id="rId32"/>
    <p:sldId id="324" r:id="rId33"/>
    <p:sldId id="330" r:id="rId34"/>
    <p:sldId id="328" r:id="rId35"/>
  </p:sldIdLst>
  <p:sldSz cx="12252325" cy="6858000"/>
  <p:notesSz cx="6858000" cy="9144000"/>
  <p:defaultTextStyle>
    <a:defPPr>
      <a:defRPr lang="en-US"/>
    </a:defPPr>
    <a:lvl1pPr marL="0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1505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3010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4515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6020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7525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9030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80535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92040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60"/>
  </p:normalViewPr>
  <p:slideViewPr>
    <p:cSldViewPr>
      <p:cViewPr>
        <p:scale>
          <a:sx n="60" d="100"/>
          <a:sy n="60" d="100"/>
        </p:scale>
        <p:origin x="-1092" y="-258"/>
      </p:cViewPr>
      <p:guideLst>
        <p:guide orient="horz" pos="2160"/>
        <p:guide pos="38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24C70-BE53-44AE-BC95-6A9261FE3F4A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6713" y="685800"/>
            <a:ext cx="6124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2A6FE-9D0B-454A-AAA5-1DC1D67CD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1601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1505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3010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4515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6020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7525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9030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80535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92040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685800"/>
            <a:ext cx="61245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2A6FE-9D0B-454A-AAA5-1DC1D67CD8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447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ab2bdc301d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ab2bdc301d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66725" y="1281113"/>
            <a:ext cx="61690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66725" y="1281113"/>
            <a:ext cx="61690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925" y="2130428"/>
            <a:ext cx="104144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7849" y="3886200"/>
            <a:ext cx="857662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82937" y="274641"/>
            <a:ext cx="275677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16" y="274641"/>
            <a:ext cx="8066114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71;p24"/>
          <p:cNvGrpSpPr/>
          <p:nvPr/>
        </p:nvGrpSpPr>
        <p:grpSpPr>
          <a:xfrm>
            <a:off x="-16392" y="5778056"/>
            <a:ext cx="13389523" cy="1384744"/>
            <a:chOff x="-12235" y="4333542"/>
            <a:chExt cx="9992699" cy="1038558"/>
          </a:xfrm>
        </p:grpSpPr>
        <p:grpSp>
          <p:nvGrpSpPr>
            <p:cNvPr id="3" name="Google Shape;672;p24"/>
            <p:cNvGrpSpPr/>
            <p:nvPr/>
          </p:nvGrpSpPr>
          <p:grpSpPr>
            <a:xfrm flipH="1">
              <a:off x="7070039" y="4487995"/>
              <a:ext cx="1799878" cy="457706"/>
              <a:chOff x="4939527" y="4919710"/>
              <a:chExt cx="3620029" cy="920566"/>
            </a:xfrm>
          </p:grpSpPr>
          <p:grpSp>
            <p:nvGrpSpPr>
              <p:cNvPr id="4" name="Google Shape;673;p24"/>
              <p:cNvGrpSpPr/>
              <p:nvPr/>
            </p:nvGrpSpPr>
            <p:grpSpPr>
              <a:xfrm>
                <a:off x="4939527" y="5053655"/>
                <a:ext cx="3620029" cy="786616"/>
                <a:chOff x="1855275" y="1578600"/>
                <a:chExt cx="154800" cy="33650"/>
              </a:xfrm>
            </p:grpSpPr>
            <p:sp>
              <p:nvSpPr>
                <p:cNvPr id="674" name="Google Shape;674;p24"/>
                <p:cNvSpPr/>
                <p:nvPr/>
              </p:nvSpPr>
              <p:spPr>
                <a:xfrm>
                  <a:off x="1971950" y="1592950"/>
                  <a:ext cx="38125" cy="1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772" extrusionOk="0">
                      <a:moveTo>
                        <a:pt x="763" y="1"/>
                      </a:moveTo>
                      <a:cubicBezTo>
                        <a:pt x="382" y="1"/>
                        <a:pt x="1" y="254"/>
                        <a:pt x="1" y="760"/>
                      </a:cubicBezTo>
                      <a:lnTo>
                        <a:pt x="1" y="772"/>
                      </a:lnTo>
                      <a:lnTo>
                        <a:pt x="1525" y="772"/>
                      </a:lnTo>
                      <a:lnTo>
                        <a:pt x="1525" y="760"/>
                      </a:lnTo>
                      <a:cubicBezTo>
                        <a:pt x="1525" y="254"/>
                        <a:pt x="114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4"/>
                <p:cNvSpPr/>
                <p:nvPr/>
              </p:nvSpPr>
              <p:spPr>
                <a:xfrm>
                  <a:off x="1870150" y="1597350"/>
                  <a:ext cx="1301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596" extrusionOk="0">
                      <a:moveTo>
                        <a:pt x="1" y="1"/>
                      </a:moveTo>
                      <a:lnTo>
                        <a:pt x="1" y="596"/>
                      </a:lnTo>
                      <a:lnTo>
                        <a:pt x="5204" y="596"/>
                      </a:lnTo>
                      <a:lnTo>
                        <a:pt x="520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4"/>
                <p:cNvSpPr/>
                <p:nvPr/>
              </p:nvSpPr>
              <p:spPr>
                <a:xfrm>
                  <a:off x="1939525" y="1582475"/>
                  <a:ext cx="39600" cy="2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191" extrusionOk="0">
                      <a:moveTo>
                        <a:pt x="798" y="0"/>
                      </a:moveTo>
                      <a:cubicBezTo>
                        <a:pt x="357" y="0"/>
                        <a:pt x="0" y="357"/>
                        <a:pt x="24" y="810"/>
                      </a:cubicBezTo>
                      <a:cubicBezTo>
                        <a:pt x="24" y="941"/>
                        <a:pt x="60" y="1072"/>
                        <a:pt x="131" y="1191"/>
                      </a:cubicBezTo>
                      <a:lnTo>
                        <a:pt x="1465" y="1191"/>
                      </a:lnTo>
                      <a:cubicBezTo>
                        <a:pt x="1536" y="1072"/>
                        <a:pt x="1572" y="941"/>
                        <a:pt x="1572" y="810"/>
                      </a:cubicBezTo>
                      <a:cubicBezTo>
                        <a:pt x="1584" y="357"/>
                        <a:pt x="1238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4"/>
                <p:cNvSpPr/>
                <p:nvPr/>
              </p:nvSpPr>
              <p:spPr>
                <a:xfrm>
                  <a:off x="1855275" y="1578600"/>
                  <a:ext cx="55100" cy="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346" extrusionOk="0">
                      <a:moveTo>
                        <a:pt x="1096" y="0"/>
                      </a:moveTo>
                      <a:cubicBezTo>
                        <a:pt x="405" y="0"/>
                        <a:pt x="1" y="774"/>
                        <a:pt x="382" y="1346"/>
                      </a:cubicBezTo>
                      <a:lnTo>
                        <a:pt x="1822" y="1346"/>
                      </a:lnTo>
                      <a:cubicBezTo>
                        <a:pt x="2203" y="774"/>
                        <a:pt x="1787" y="0"/>
                        <a:pt x="109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8" name="Google Shape;678;p24"/>
              <p:cNvSpPr/>
              <p:nvPr/>
            </p:nvSpPr>
            <p:spPr>
              <a:xfrm>
                <a:off x="5674675" y="4919710"/>
                <a:ext cx="1507927" cy="92056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79;p24"/>
            <p:cNvGrpSpPr/>
            <p:nvPr/>
          </p:nvGrpSpPr>
          <p:grpSpPr>
            <a:xfrm>
              <a:off x="6237967" y="4333542"/>
              <a:ext cx="3742498" cy="877034"/>
              <a:chOff x="3836925" y="3884274"/>
              <a:chExt cx="6143299" cy="1439649"/>
            </a:xfrm>
          </p:grpSpPr>
          <p:sp>
            <p:nvSpPr>
              <p:cNvPr id="680" name="Google Shape;680;p24"/>
              <p:cNvSpPr/>
              <p:nvPr/>
            </p:nvSpPr>
            <p:spPr>
              <a:xfrm>
                <a:off x="7153900" y="3884274"/>
                <a:ext cx="2826324" cy="1439649"/>
              </a:xfrm>
              <a:custGeom>
                <a:avLst/>
                <a:gdLst/>
                <a:ahLst/>
                <a:cxnLst/>
                <a:rect l="l" t="t" r="r" b="b"/>
                <a:pathLst>
                  <a:path w="195323" h="109085" extrusionOk="0">
                    <a:moveTo>
                      <a:pt x="101442" y="21479"/>
                    </a:moveTo>
                    <a:lnTo>
                      <a:pt x="104180" y="25122"/>
                    </a:lnTo>
                    <a:cubicBezTo>
                      <a:pt x="104180" y="25122"/>
                      <a:pt x="106180" y="23717"/>
                      <a:pt x="109467" y="23622"/>
                    </a:cubicBezTo>
                    <a:cubicBezTo>
                      <a:pt x="112741" y="23515"/>
                      <a:pt x="117849" y="28349"/>
                      <a:pt x="117849" y="28349"/>
                    </a:cubicBezTo>
                    <a:cubicBezTo>
                      <a:pt x="117849" y="28349"/>
                      <a:pt x="122956" y="25694"/>
                      <a:pt x="123504" y="23622"/>
                    </a:cubicBezTo>
                    <a:cubicBezTo>
                      <a:pt x="124052" y="21538"/>
                      <a:pt x="124957" y="21181"/>
                      <a:pt x="125873" y="18490"/>
                    </a:cubicBezTo>
                    <a:cubicBezTo>
                      <a:pt x="126778" y="15812"/>
                      <a:pt x="129695" y="15085"/>
                      <a:pt x="130981" y="13657"/>
                    </a:cubicBezTo>
                    <a:cubicBezTo>
                      <a:pt x="132255" y="12216"/>
                      <a:pt x="135720" y="12216"/>
                      <a:pt x="136268" y="13657"/>
                    </a:cubicBezTo>
                    <a:cubicBezTo>
                      <a:pt x="136803" y="15085"/>
                      <a:pt x="140280" y="17955"/>
                      <a:pt x="141006" y="20467"/>
                    </a:cubicBezTo>
                    <a:cubicBezTo>
                      <a:pt x="141721" y="22979"/>
                      <a:pt x="141554" y="25122"/>
                      <a:pt x="144650" y="27634"/>
                    </a:cubicBezTo>
                    <a:cubicBezTo>
                      <a:pt x="147745" y="30147"/>
                      <a:pt x="149745" y="35338"/>
                      <a:pt x="151210" y="37302"/>
                    </a:cubicBezTo>
                    <a:cubicBezTo>
                      <a:pt x="152662" y="39279"/>
                      <a:pt x="153758" y="42684"/>
                      <a:pt x="154484" y="46446"/>
                    </a:cubicBezTo>
                    <a:cubicBezTo>
                      <a:pt x="155210" y="50209"/>
                      <a:pt x="195323" y="68473"/>
                      <a:pt x="195323" y="68473"/>
                    </a:cubicBezTo>
                    <a:lnTo>
                      <a:pt x="195323" y="109085"/>
                    </a:lnTo>
                    <a:lnTo>
                      <a:pt x="0" y="109085"/>
                    </a:lnTo>
                    <a:lnTo>
                      <a:pt x="0" y="65044"/>
                    </a:lnTo>
                    <a:cubicBezTo>
                      <a:pt x="0" y="65044"/>
                      <a:pt x="9156" y="63020"/>
                      <a:pt x="11823" y="59091"/>
                    </a:cubicBezTo>
                    <a:cubicBezTo>
                      <a:pt x="14490" y="55150"/>
                      <a:pt x="14288" y="53542"/>
                      <a:pt x="15931" y="53638"/>
                    </a:cubicBezTo>
                    <a:cubicBezTo>
                      <a:pt x="17562" y="53745"/>
                      <a:pt x="18181" y="52328"/>
                      <a:pt x="19312" y="50221"/>
                    </a:cubicBezTo>
                    <a:cubicBezTo>
                      <a:pt x="20444" y="48101"/>
                      <a:pt x="21158" y="45077"/>
                      <a:pt x="22182" y="45375"/>
                    </a:cubicBezTo>
                    <a:cubicBezTo>
                      <a:pt x="23206" y="45684"/>
                      <a:pt x="23313" y="46387"/>
                      <a:pt x="25051" y="44267"/>
                    </a:cubicBezTo>
                    <a:cubicBezTo>
                      <a:pt x="26790" y="42148"/>
                      <a:pt x="30278" y="41041"/>
                      <a:pt x="31207" y="38922"/>
                    </a:cubicBezTo>
                    <a:cubicBezTo>
                      <a:pt x="32124" y="36814"/>
                      <a:pt x="34481" y="29956"/>
                      <a:pt x="35814" y="28849"/>
                    </a:cubicBezTo>
                    <a:cubicBezTo>
                      <a:pt x="37160" y="27730"/>
                      <a:pt x="38481" y="26527"/>
                      <a:pt x="38993" y="25110"/>
                    </a:cubicBezTo>
                    <a:cubicBezTo>
                      <a:pt x="39505" y="23705"/>
                      <a:pt x="41053" y="24539"/>
                      <a:pt x="41768" y="23622"/>
                    </a:cubicBezTo>
                    <a:cubicBezTo>
                      <a:pt x="42482" y="22693"/>
                      <a:pt x="43613" y="14323"/>
                      <a:pt x="44327" y="12609"/>
                    </a:cubicBezTo>
                    <a:cubicBezTo>
                      <a:pt x="45054" y="10882"/>
                      <a:pt x="46078" y="10692"/>
                      <a:pt x="46685" y="10894"/>
                    </a:cubicBezTo>
                    <a:cubicBezTo>
                      <a:pt x="47304" y="11097"/>
                      <a:pt x="48328" y="9275"/>
                      <a:pt x="49661" y="8573"/>
                    </a:cubicBezTo>
                    <a:cubicBezTo>
                      <a:pt x="51007" y="7870"/>
                      <a:pt x="52233" y="7465"/>
                      <a:pt x="53352" y="7763"/>
                    </a:cubicBezTo>
                    <a:cubicBezTo>
                      <a:pt x="54483" y="8073"/>
                      <a:pt x="53972" y="11894"/>
                      <a:pt x="54281" y="12406"/>
                    </a:cubicBezTo>
                    <a:cubicBezTo>
                      <a:pt x="54591" y="12906"/>
                      <a:pt x="56127" y="11394"/>
                      <a:pt x="56436" y="10085"/>
                    </a:cubicBezTo>
                    <a:cubicBezTo>
                      <a:pt x="56746" y="8775"/>
                      <a:pt x="62996" y="5953"/>
                      <a:pt x="63913" y="4941"/>
                    </a:cubicBezTo>
                    <a:cubicBezTo>
                      <a:pt x="64842" y="3941"/>
                      <a:pt x="63711" y="2417"/>
                      <a:pt x="65044" y="1215"/>
                    </a:cubicBezTo>
                    <a:cubicBezTo>
                      <a:pt x="66378" y="0"/>
                      <a:pt x="68426" y="203"/>
                      <a:pt x="70378" y="1215"/>
                    </a:cubicBezTo>
                    <a:cubicBezTo>
                      <a:pt x="72331" y="2215"/>
                      <a:pt x="72331" y="3227"/>
                      <a:pt x="73450" y="3334"/>
                    </a:cubicBezTo>
                    <a:cubicBezTo>
                      <a:pt x="74581" y="3429"/>
                      <a:pt x="74581" y="4536"/>
                      <a:pt x="76224" y="4739"/>
                    </a:cubicBezTo>
                    <a:cubicBezTo>
                      <a:pt x="77867" y="4941"/>
                      <a:pt x="79094" y="4941"/>
                      <a:pt x="79403" y="6453"/>
                    </a:cubicBezTo>
                    <a:cubicBezTo>
                      <a:pt x="79713" y="7965"/>
                      <a:pt x="80630" y="5953"/>
                      <a:pt x="82166" y="6953"/>
                    </a:cubicBezTo>
                    <a:cubicBezTo>
                      <a:pt x="83701" y="7965"/>
                      <a:pt x="85856" y="8168"/>
                      <a:pt x="86368" y="9585"/>
                    </a:cubicBezTo>
                    <a:cubicBezTo>
                      <a:pt x="86892" y="10990"/>
                      <a:pt x="86880" y="12609"/>
                      <a:pt x="88321" y="12502"/>
                    </a:cubicBezTo>
                    <a:cubicBezTo>
                      <a:pt x="89762" y="12406"/>
                      <a:pt x="90059" y="13109"/>
                      <a:pt x="90988" y="13811"/>
                    </a:cubicBezTo>
                    <a:cubicBezTo>
                      <a:pt x="91905" y="14526"/>
                      <a:pt x="93453" y="13740"/>
                      <a:pt x="93750" y="14585"/>
                    </a:cubicBezTo>
                    <a:cubicBezTo>
                      <a:pt x="94060" y="15431"/>
                      <a:pt x="96012" y="15621"/>
                      <a:pt x="96215" y="16335"/>
                    </a:cubicBezTo>
                    <a:cubicBezTo>
                      <a:pt x="96417" y="17050"/>
                      <a:pt x="97144" y="18550"/>
                      <a:pt x="98679" y="18348"/>
                    </a:cubicBezTo>
                    <a:cubicBezTo>
                      <a:pt x="100215" y="18157"/>
                      <a:pt x="100835" y="18252"/>
                      <a:pt x="101144" y="1986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4"/>
              <p:cNvSpPr/>
              <p:nvPr/>
            </p:nvSpPr>
            <p:spPr>
              <a:xfrm>
                <a:off x="3836925" y="4516304"/>
                <a:ext cx="4040698" cy="794061"/>
              </a:xfrm>
              <a:custGeom>
                <a:avLst/>
                <a:gdLst/>
                <a:ahLst/>
                <a:cxnLst/>
                <a:rect l="l" t="t" r="r" b="b"/>
                <a:pathLst>
                  <a:path w="116087" h="19278" extrusionOk="0">
                    <a:moveTo>
                      <a:pt x="116086" y="1"/>
                    </a:moveTo>
                    <a:cubicBezTo>
                      <a:pt x="116086" y="1"/>
                      <a:pt x="87666" y="11097"/>
                      <a:pt x="51924" y="7097"/>
                    </a:cubicBezTo>
                    <a:cubicBezTo>
                      <a:pt x="25777" y="4180"/>
                      <a:pt x="0" y="19277"/>
                      <a:pt x="0" y="19277"/>
                    </a:cubicBezTo>
                    <a:lnTo>
                      <a:pt x="116086" y="1927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24"/>
            <p:cNvSpPr/>
            <p:nvPr/>
          </p:nvSpPr>
          <p:spPr>
            <a:xfrm>
              <a:off x="-12235" y="4707925"/>
              <a:ext cx="7121552" cy="664175"/>
            </a:xfrm>
            <a:custGeom>
              <a:avLst/>
              <a:gdLst/>
              <a:ahLst/>
              <a:cxnLst/>
              <a:rect l="l" t="t" r="r" b="b"/>
              <a:pathLst>
                <a:path w="151805" h="19278" extrusionOk="0">
                  <a:moveTo>
                    <a:pt x="0" y="1"/>
                  </a:moveTo>
                  <a:cubicBezTo>
                    <a:pt x="0" y="1"/>
                    <a:pt x="34992" y="6109"/>
                    <a:pt x="64449" y="7097"/>
                  </a:cubicBezTo>
                  <a:cubicBezTo>
                    <a:pt x="98822" y="8264"/>
                    <a:pt x="151805" y="19277"/>
                    <a:pt x="151805" y="19277"/>
                  </a:cubicBezTo>
                  <a:lnTo>
                    <a:pt x="0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24"/>
          <p:cNvSpPr txBox="1">
            <a:spLocks noGrp="1"/>
          </p:cNvSpPr>
          <p:nvPr>
            <p:ph type="title"/>
          </p:nvPr>
        </p:nvSpPr>
        <p:spPr>
          <a:xfrm>
            <a:off x="1391552" y="553804"/>
            <a:ext cx="9469021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6937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49" y="4406903"/>
            <a:ext cx="1041447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849" y="2906713"/>
            <a:ext cx="1041447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16" y="1600203"/>
            <a:ext cx="54114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265" y="1600203"/>
            <a:ext cx="54114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16" y="1535113"/>
            <a:ext cx="54135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16" y="2174875"/>
            <a:ext cx="54135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4013" y="1535113"/>
            <a:ext cx="54156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4013" y="2174875"/>
            <a:ext cx="54156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18" y="273050"/>
            <a:ext cx="403093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0319" y="273053"/>
            <a:ext cx="684939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18" y="1435103"/>
            <a:ext cx="403093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541" y="4800600"/>
            <a:ext cx="73513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01541" y="612775"/>
            <a:ext cx="73513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1541" y="5367338"/>
            <a:ext cx="73513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616" y="274638"/>
            <a:ext cx="110270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16" y="1600203"/>
            <a:ext cx="1102709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616" y="6356353"/>
            <a:ext cx="2858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77D81-4740-4C11-882C-94E2D05BE53E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6211" y="6356353"/>
            <a:ext cx="3879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0833" y="6356353"/>
            <a:ext cx="2858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593" y="-259080"/>
            <a:ext cx="12769645" cy="71475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4EBD89AB-E8E3-4B2B-A34E-B946030D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9923" y="6455740"/>
            <a:ext cx="295917" cy="1873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F75B955-4329-4754-86B0-99FDACF648E4}"/>
              </a:ext>
            </a:extLst>
          </p:cNvPr>
          <p:cNvSpPr/>
          <p:nvPr/>
        </p:nvSpPr>
        <p:spPr>
          <a:xfrm>
            <a:off x="2705722" y="2514601"/>
            <a:ext cx="68919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2" name="Bike Rides - The Green Orbs">
            <a:hlinkClick r:id="" action="ppaction://media"/>
            <a:extLst>
              <a:ext uri="{FF2B5EF4-FFF2-40B4-BE49-F238E27FC236}">
                <a16:creationId xmlns="" xmlns:a16="http://schemas.microsoft.com/office/drawing/2014/main" id="{A39B2B10-AAEB-40F1-88FE-DF43FC10D4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014074" y="6524385"/>
            <a:ext cx="185132" cy="1842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1645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59259E-6 L 5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1173162" y="5688618"/>
            <a:ext cx="19812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Câu 6</a:t>
            </a:r>
            <a:endParaRPr lang="en-US" sz="8000" b="1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xmlns="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Trung Quốc</a:t>
            </a:r>
            <a:endParaRPr lang="en-US" sz="40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Thị trường nào có sức mua bán hàng hoá rộng lớn nhất trên thế giới của nước ta?</a:t>
            </a:r>
            <a:endParaRPr lang="en-US" sz="4000" b="1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286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563562" y="5688618"/>
            <a:ext cx="23622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 smtClean="0">
                <a:latin typeface="Calibri" pitchFamily="34" charset="0"/>
                <a:cs typeface="Calibri" pitchFamily="34" charset="0"/>
              </a:rPr>
              <a:t>Câu 7</a:t>
            </a:r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xmlns="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Hưng Yên</a:t>
            </a:r>
            <a:endParaRPr lang="en-US" sz="40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“Thứ nhất Kinh kì, thứ nhì Phố Hiến”.</a:t>
            </a:r>
          </a:p>
          <a:p>
            <a:pPr algn="just">
              <a:lnSpc>
                <a:spcPct val="150000"/>
              </a:lnSpc>
            </a:pPr>
            <a:r>
              <a:rPr lang="en-US" sz="4000" b="1" i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Phố Hiến ngày nay thuộc tỉnh nào ở nước ta?</a:t>
            </a:r>
            <a:endParaRPr lang="en-US" sz="4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910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792162" y="5688618"/>
            <a:ext cx="22098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Câu 8</a:t>
            </a:r>
            <a:endParaRPr lang="en-US" sz="8000" b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xmlns="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Tây Nguyên</a:t>
            </a:r>
            <a:endParaRPr lang="en-US" sz="40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Quốc lộ 1A không đi qua vùng kinh tế nào của nước ta?</a:t>
            </a:r>
            <a:endParaRPr lang="en-US" sz="4500" b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309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71DF8B-1879-4E7E-926F-0C18A03FC746}"/>
              </a:ext>
            </a:extLst>
          </p:cNvPr>
          <p:cNvSpPr txBox="1"/>
          <p:nvPr/>
        </p:nvSpPr>
        <p:spPr>
          <a:xfrm>
            <a:off x="1" y="150633"/>
            <a:ext cx="122523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000" b="1" smtClean="0">
                <a:solidFill>
                  <a:srgbClr val="0000FF"/>
                </a:solidFill>
                <a:cs typeface="Times New Roman" pitchFamily="18" charset="0"/>
              </a:rPr>
              <a:t>BÀI 10. </a:t>
            </a:r>
            <a:r>
              <a:rPr lang="en-US" sz="5000" b="1" dirty="0" smtClean="0">
                <a:solidFill>
                  <a:srgbClr val="0000FF"/>
                </a:solidFill>
                <a:cs typeface="Times New Roman" pitchFamily="18" charset="0"/>
              </a:rPr>
              <a:t>THỰC HÀNH</a:t>
            </a:r>
            <a:r>
              <a:rPr lang="en-US" sz="5000" b="1" smtClean="0">
                <a:solidFill>
                  <a:srgbClr val="0000FF"/>
                </a:solidFill>
                <a:cs typeface="Times New Roman" pitchFamily="18" charset="0"/>
              </a:rPr>
              <a:t>: TÌM </a:t>
            </a:r>
            <a:r>
              <a:rPr lang="en-US" sz="5000" b="1">
                <a:solidFill>
                  <a:srgbClr val="0000FF"/>
                </a:solidFill>
                <a:cs typeface="Times New Roman" pitchFamily="18" charset="0"/>
              </a:rPr>
              <a:t>HIỂU </a:t>
            </a:r>
            <a:r>
              <a:rPr lang="en-US" sz="5000" b="1" smtClean="0">
                <a:solidFill>
                  <a:srgbClr val="0000FF"/>
                </a:solidFill>
                <a:cs typeface="Times New Roman" pitchFamily="18" charset="0"/>
              </a:rPr>
              <a:t>XU HƯỚNG PHÁT TRIỂN NGÀNH THƯƠNG MẠI, DU LỊCH</a:t>
            </a:r>
            <a:endParaRPr lang="en-US" sz="5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817036A0-A032-4577-BF35-0E7EDDDA8A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04"/>
          <a:stretch/>
        </p:blipFill>
        <p:spPr>
          <a:xfrm>
            <a:off x="7918541" y="3248168"/>
            <a:ext cx="3937939" cy="3390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0000">
            <a:off x="977047" y="3219550"/>
            <a:ext cx="3043557" cy="30285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-18748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  <a:endParaRPr lang="en-US" sz="25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67" y="532977"/>
            <a:ext cx="11713688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Một số xu hướng phát triển mới trong ngành thương mại, du lịch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520" y="485178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Chevron 4">
            <a:extLst>
              <a:ext uri="{FF2B5EF4-FFF2-40B4-BE49-F238E27FC236}">
                <a16:creationId xmlns:a16="http://schemas.microsoft.com/office/drawing/2014/main" xmlns="" id="{9E6843D4-AA2C-4709-AE88-85CA82A66FD6}"/>
              </a:ext>
            </a:extLst>
          </p:cNvPr>
          <p:cNvSpPr txBox="1"/>
          <p:nvPr/>
        </p:nvSpPr>
        <p:spPr>
          <a:xfrm>
            <a:off x="490700" y="2158113"/>
            <a:ext cx="2467489" cy="8626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018" tIns="48006" rIns="48006" bIns="48006" numCol="1" spcCol="1270" anchor="ctr" anchorCtr="0">
            <a:noAutofit/>
          </a:bodyPr>
          <a:lstStyle/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Xây dựng </a:t>
            </a:r>
          </a:p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ý tưởng.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3E53A55-2B49-4F26-A83A-6CB0FE611E8D}"/>
              </a:ext>
            </a:extLst>
          </p:cNvPr>
          <p:cNvSpPr/>
          <p:nvPr/>
        </p:nvSpPr>
        <p:spPr>
          <a:xfrm>
            <a:off x="1564817" y="1387169"/>
            <a:ext cx="343717" cy="523199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E246AE-F6F4-4D13-BF0D-77554A11E1A9}"/>
              </a:ext>
            </a:extLst>
          </p:cNvPr>
          <p:cNvSpPr/>
          <p:nvPr/>
        </p:nvSpPr>
        <p:spPr>
          <a:xfrm>
            <a:off x="1809507" y="4723984"/>
            <a:ext cx="9491892" cy="95348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900" b="1" smtClean="0">
                <a:solidFill>
                  <a:srgbClr val="0000FF"/>
                </a:solidFill>
                <a:cs typeface="Times New Roman" pitchFamily="18" charset="0"/>
              </a:rPr>
              <a:t>    Đẩy mạnh phát tiển các mặt hàng thế mạnh, phát triển </a:t>
            </a:r>
          </a:p>
          <a:p>
            <a:pPr algn="just"/>
            <a:r>
              <a:rPr lang="en-US" sz="2900" b="1" smtClean="0">
                <a:solidFill>
                  <a:srgbClr val="0000FF"/>
                </a:solidFill>
                <a:cs typeface="Times New Roman" pitchFamily="18" charset="0"/>
              </a:rPr>
              <a:t>    thương hiệu hàng hóa Việt Nam</a:t>
            </a:r>
            <a:endParaRPr lang="en-US" sz="29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F97A807-AF09-4713-8118-67C389631247}"/>
              </a:ext>
            </a:extLst>
          </p:cNvPr>
          <p:cNvSpPr/>
          <p:nvPr/>
        </p:nvSpPr>
        <p:spPr>
          <a:xfrm>
            <a:off x="1749699" y="2908435"/>
            <a:ext cx="9491893" cy="660401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000" b="1" smtClean="0">
                <a:solidFill>
                  <a:srgbClr val="0000FF"/>
                </a:solidFill>
                <a:cs typeface="Times New Roman" pitchFamily="18" charset="0"/>
              </a:rPr>
              <a:t>P   Phát triển thương mại điện tử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3448EAFD-496F-4F0E-8334-172B78638B13}"/>
              </a:ext>
            </a:extLst>
          </p:cNvPr>
          <p:cNvSpPr/>
          <p:nvPr/>
        </p:nvSpPr>
        <p:spPr>
          <a:xfrm>
            <a:off x="1357814" y="4720922"/>
            <a:ext cx="785005" cy="94289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cs typeface="Times New Roman" pitchFamily="18" charset="0"/>
              </a:rPr>
              <a:t>4</a:t>
            </a:r>
            <a:endParaRPr lang="en-US" sz="3000" b="1" dirty="0"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6CFB8E72-A830-4159-988E-082B5F7E9196}"/>
              </a:ext>
            </a:extLst>
          </p:cNvPr>
          <p:cNvSpPr/>
          <p:nvPr/>
        </p:nvSpPr>
        <p:spPr>
          <a:xfrm>
            <a:off x="1375918" y="2925535"/>
            <a:ext cx="749112" cy="68460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cs typeface="Times New Roman" pitchFamily="18" charset="0"/>
              </a:rPr>
              <a:t>2</a:t>
            </a:r>
            <a:endParaRPr lang="en-US" sz="3000" b="1" dirty="0"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45C1146-4E5F-4928-8447-2563816BAFF5}"/>
              </a:ext>
            </a:extLst>
          </p:cNvPr>
          <p:cNvSpPr/>
          <p:nvPr/>
        </p:nvSpPr>
        <p:spPr>
          <a:xfrm>
            <a:off x="1767094" y="3816275"/>
            <a:ext cx="9491892" cy="62232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000" b="1" smtClean="0">
                <a:solidFill>
                  <a:srgbClr val="0000FF"/>
                </a:solidFill>
                <a:cs typeface="Times New Roman" pitchFamily="18" charset="0"/>
              </a:rPr>
              <a:t>    Đa dạng hóa các loại hình kinh doanh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6837C5D8-2008-4C1D-BC83-8B032DA35892}"/>
              </a:ext>
            </a:extLst>
          </p:cNvPr>
          <p:cNvSpPr/>
          <p:nvPr/>
        </p:nvSpPr>
        <p:spPr>
          <a:xfrm>
            <a:off x="1394638" y="3837977"/>
            <a:ext cx="703614" cy="684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cs typeface="Times New Roman" pitchFamily="18" charset="0"/>
              </a:rPr>
              <a:t>3</a:t>
            </a:r>
            <a:endParaRPr lang="en-US" sz="3000" b="1" dirty="0"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EFF6D76-78F4-4387-A58B-45BF04503913}"/>
              </a:ext>
            </a:extLst>
          </p:cNvPr>
          <p:cNvSpPr/>
          <p:nvPr/>
        </p:nvSpPr>
        <p:spPr>
          <a:xfrm>
            <a:off x="1716960" y="2103822"/>
            <a:ext cx="9491893" cy="62232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000" b="1" smtClean="0">
                <a:solidFill>
                  <a:srgbClr val="0000FF"/>
                </a:solidFill>
                <a:cs typeface="Times New Roman" pitchFamily="18" charset="0"/>
              </a:rPr>
              <a:t>     Đẩy mạnh phát triển chuỗi cung ứng sản phẩm khép kín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4788A216-255A-423C-8175-F9C221621294}"/>
              </a:ext>
            </a:extLst>
          </p:cNvPr>
          <p:cNvSpPr/>
          <p:nvPr/>
        </p:nvSpPr>
        <p:spPr>
          <a:xfrm>
            <a:off x="1427549" y="2110670"/>
            <a:ext cx="703614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cs typeface="Times New Roman" pitchFamily="18" charset="0"/>
              </a:rPr>
              <a:t>1</a:t>
            </a:r>
            <a:endParaRPr lang="en-US" sz="3000" b="1" dirty="0">
              <a:cs typeface="Times New Roman" pitchFamily="18" charset="0"/>
            </a:endParaRPr>
          </a:p>
        </p:txBody>
      </p:sp>
      <p:sp>
        <p:nvSpPr>
          <p:cNvPr id="24" name="Rounded Rectangle 7">
            <a:extLst>
              <a:ext uri="{FF2B5EF4-FFF2-40B4-BE49-F238E27FC236}">
                <a16:creationId xmlns="" xmlns:a16="http://schemas.microsoft.com/office/drawing/2014/main" id="{281A8E4B-2119-47A8-9365-76CE2DF1F2C8}"/>
              </a:ext>
            </a:extLst>
          </p:cNvPr>
          <p:cNvSpPr/>
          <p:nvPr/>
        </p:nvSpPr>
        <p:spPr>
          <a:xfrm>
            <a:off x="1497375" y="1158569"/>
            <a:ext cx="9570863" cy="80671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Chọn một trong các nội dung </a:t>
            </a:r>
            <a:r>
              <a:rPr lang="en-US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sau của ngành thương mại: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0E246AE-F6F4-4D13-BF0D-77554A11E1A9}"/>
              </a:ext>
            </a:extLst>
          </p:cNvPr>
          <p:cNvSpPr/>
          <p:nvPr/>
        </p:nvSpPr>
        <p:spPr>
          <a:xfrm>
            <a:off x="1784359" y="5968224"/>
            <a:ext cx="9491892" cy="66040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000" b="1" smtClean="0">
                <a:solidFill>
                  <a:srgbClr val="0000FF"/>
                </a:solidFill>
                <a:cs typeface="Times New Roman" pitchFamily="18" charset="0"/>
              </a:rPr>
              <a:t>    Đa dạng hó thị trường xuất khẩu, nhập khẩu.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448EAFD-496F-4F0E-8334-172B78638B13}"/>
              </a:ext>
            </a:extLst>
          </p:cNvPr>
          <p:cNvSpPr/>
          <p:nvPr/>
        </p:nvSpPr>
        <p:spPr>
          <a:xfrm>
            <a:off x="1411903" y="5965162"/>
            <a:ext cx="705768" cy="70479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cs typeface="Times New Roman" pitchFamily="18" charset="0"/>
              </a:rPr>
              <a:t>5</a:t>
            </a:r>
            <a:endParaRPr lang="en-US" sz="3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0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  <a:endParaRPr lang="en-US" sz="25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 smtClean="0">
                <a:solidFill>
                  <a:srgbClr val="002060"/>
                </a:solidFill>
                <a:cs typeface="Arial" pitchFamily="34" charset="0"/>
              </a:rPr>
              <a:t>1. Một số xu hướng phát triển mới trong ngành thương mại, du lịch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5D28CDC-3ACC-4E94-8F79-FC5D48196904}"/>
              </a:ext>
            </a:extLst>
          </p:cNvPr>
          <p:cNvSpPr txBox="1"/>
          <p:nvPr/>
        </p:nvSpPr>
        <p:spPr>
          <a:xfrm>
            <a:off x="3682943" y="1456565"/>
            <a:ext cx="4494320" cy="108337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Chọn một trong các nội dung sau của ngành du lịch</a:t>
            </a:r>
            <a:endParaRPr lang="en-US" sz="2600" b="1" dirty="0">
              <a:solidFill>
                <a:srgbClr val="FFFF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F224E1A-F006-47B1-BD7B-FABCF966D1B8}"/>
              </a:ext>
            </a:extLst>
          </p:cNvPr>
          <p:cNvSpPr txBox="1"/>
          <p:nvPr/>
        </p:nvSpPr>
        <p:spPr>
          <a:xfrm>
            <a:off x="812776" y="3272446"/>
            <a:ext cx="3035911" cy="108337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mtClean="0">
                <a:solidFill>
                  <a:srgbClr val="0000FF"/>
                </a:solidFill>
                <a:cs typeface="Times New Roman" pitchFamily="18" charset="0"/>
              </a:rPr>
              <a:t>Phát triển du lịch bền vững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67E8A7E-5F21-465E-86D0-C6CA1B90E5A7}"/>
              </a:ext>
            </a:extLst>
          </p:cNvPr>
          <p:cNvSpPr txBox="1"/>
          <p:nvPr/>
        </p:nvSpPr>
        <p:spPr>
          <a:xfrm>
            <a:off x="8002742" y="3299747"/>
            <a:ext cx="3529906" cy="108337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mtClean="0">
                <a:solidFill>
                  <a:srgbClr val="0000FF"/>
                </a:solidFill>
                <a:cs typeface="Times New Roman" pitchFamily="18" charset="0"/>
              </a:rPr>
              <a:t>Đa dạng hóa 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mtClean="0">
                <a:solidFill>
                  <a:srgbClr val="0000FF"/>
                </a:solidFill>
                <a:cs typeface="Times New Roman" pitchFamily="18" charset="0"/>
              </a:rPr>
              <a:t>các loại hình du lịch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8640C02A-27BD-44D5-9031-395A090B03FF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rot="5400000">
            <a:off x="3764165" y="1106506"/>
            <a:ext cx="732507" cy="35993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A71246CD-8982-45FF-A731-6DFCC0F2CEEC}"/>
              </a:ext>
            </a:extLst>
          </p:cNvPr>
          <p:cNvCxnSpPr>
            <a:stCxn id="7" idx="2"/>
            <a:endCxn id="11" idx="0"/>
          </p:cNvCxnSpPr>
          <p:nvPr/>
        </p:nvCxnSpPr>
        <p:spPr>
          <a:xfrm rot="16200000" flipH="1">
            <a:off x="7468994" y="1001047"/>
            <a:ext cx="759808" cy="38375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large body of water&#10;&#10;Description automatically generated">
            <a:extLst>
              <a:ext uri="{FF2B5EF4-FFF2-40B4-BE49-F238E27FC236}">
                <a16:creationId xmlns:a16="http://schemas.microsoft.com/office/drawing/2014/main" xmlns="" id="{6715E563-9D2A-4219-A42B-2D0B2DC434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9" r="27081" b="-3"/>
          <a:stretch/>
        </p:blipFill>
        <p:spPr>
          <a:xfrm>
            <a:off x="8208404" y="4531054"/>
            <a:ext cx="3236576" cy="214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4" descr="Image result for viá»t nam váº» Äáº¹p tiá»m áº©n">
            <a:extLst>
              <a:ext uri="{FF2B5EF4-FFF2-40B4-BE49-F238E27FC236}">
                <a16:creationId xmlns:a16="http://schemas.microsoft.com/office/drawing/2014/main" xmlns="" id="{23C37D1B-F294-44D1-808D-0114AA096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37" y="4493708"/>
            <a:ext cx="3209387" cy="2233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  <a:endParaRPr lang="en-US" sz="25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 smtClean="0">
                <a:solidFill>
                  <a:srgbClr val="002060"/>
                </a:solidFill>
                <a:cs typeface="Arial" pitchFamily="34" charset="0"/>
              </a:rPr>
              <a:t>1. Một số xu hướng phát triển mới trong ngành thương mại, du lịch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3159" y="1302228"/>
            <a:ext cx="8297750" cy="530911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r>
              <a:rPr lang="en-US" sz="3000" b="1" u="sng" smtClean="0">
                <a:cs typeface="Times New Roman" pitchFamily="18" charset="0"/>
              </a:rPr>
              <a:t>a. </a:t>
            </a:r>
            <a:r>
              <a:rPr lang="pt-BR" sz="3000" b="1" u="sng" dirty="0" smtClean="0">
                <a:cs typeface="Times New Roman" pitchFamily="18" charset="0"/>
              </a:rPr>
              <a:t>Xác định </a:t>
            </a:r>
            <a:r>
              <a:rPr lang="pt-BR" sz="3000" b="1" u="sng" smtClean="0">
                <a:cs typeface="Times New Roman" pitchFamily="18" charset="0"/>
              </a:rPr>
              <a:t>nhiệm vụ</a:t>
            </a:r>
            <a:endParaRPr lang="en-US" sz="3000" u="sng" dirty="0">
              <a:cs typeface="Times New Roman" pitchFamily="18" charset="0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3482B0A3-0800-4B59-B6EB-C5C42CF21490}"/>
              </a:ext>
            </a:extLst>
          </p:cNvPr>
          <p:cNvGrpSpPr/>
          <p:nvPr/>
        </p:nvGrpSpPr>
        <p:grpSpPr>
          <a:xfrm>
            <a:off x="462891" y="2982256"/>
            <a:ext cx="3445966" cy="1562450"/>
            <a:chOff x="-131411" y="950440"/>
            <a:chExt cx="3283776" cy="789648"/>
          </a:xfrm>
        </p:grpSpPr>
        <p:sp>
          <p:nvSpPr>
            <p:cNvPr id="10" name="Arrow: Chevron 6">
              <a:extLst>
                <a:ext uri="{FF2B5EF4-FFF2-40B4-BE49-F238E27FC236}">
                  <a16:creationId xmlns:a16="http://schemas.microsoft.com/office/drawing/2014/main" xmlns="" id="{0EEDB0D5-1FC7-4E17-B3A5-3BD8B3EFAAB3}"/>
                </a:ext>
              </a:extLst>
            </p:cNvPr>
            <p:cNvSpPr/>
            <p:nvPr/>
          </p:nvSpPr>
          <p:spPr>
            <a:xfrm>
              <a:off x="-131411" y="950440"/>
              <a:ext cx="3283776" cy="789648"/>
            </a:xfrm>
            <a:prstGeom prst="chevron">
              <a:avLst/>
            </a:prstGeom>
            <a:solidFill>
              <a:srgbClr val="297FB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Chevron 4">
              <a:extLst>
                <a:ext uri="{FF2B5EF4-FFF2-40B4-BE49-F238E27FC236}">
                  <a16:creationId xmlns:a16="http://schemas.microsoft.com/office/drawing/2014/main" xmlns="" id="{9E6843D4-AA2C-4709-AE88-85CA82A66FD6}"/>
                </a:ext>
              </a:extLst>
            </p:cNvPr>
            <p:cNvSpPr txBox="1"/>
            <p:nvPr/>
          </p:nvSpPr>
          <p:spPr>
            <a:xfrm>
              <a:off x="121891" y="1052990"/>
              <a:ext cx="2859753" cy="608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/>
              <a:r>
                <a:rPr lang="en-US" sz="3000" b="1" dirty="0" smtClean="0">
                  <a:solidFill>
                    <a:schemeClr val="bg1"/>
                  </a:solidFill>
                  <a:cs typeface="Times New Roman" pitchFamily="18" charset="0"/>
                </a:rPr>
                <a:t>Xây dựng </a:t>
              </a:r>
            </a:p>
            <a:p>
              <a:pPr lvl="0" algn="ctr"/>
              <a:r>
                <a:rPr lang="en-US" sz="3000" b="1" dirty="0" smtClean="0">
                  <a:solidFill>
                    <a:schemeClr val="bg1"/>
                  </a:solidFill>
                  <a:cs typeface="Times New Roman" pitchFamily="18" charset="0"/>
                </a:rPr>
                <a:t>ý tưởng.</a:t>
              </a:r>
              <a:endPara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xmlns="" id="{17330082-494D-4E17-82DD-0BFA198B6FF4}"/>
              </a:ext>
            </a:extLst>
          </p:cNvPr>
          <p:cNvGrpSpPr/>
          <p:nvPr/>
        </p:nvGrpSpPr>
        <p:grpSpPr>
          <a:xfrm>
            <a:off x="3436876" y="2934271"/>
            <a:ext cx="3489350" cy="1596788"/>
            <a:chOff x="-3769016" y="-420534"/>
            <a:chExt cx="11013807" cy="1351391"/>
          </a:xfrm>
          <a:solidFill>
            <a:schemeClr val="accent6">
              <a:lumMod val="75000"/>
            </a:schemeClr>
          </a:solidFill>
        </p:grpSpPr>
        <p:sp>
          <p:nvSpPr>
            <p:cNvPr id="16" name="Arrow: Chevron 9">
              <a:extLst>
                <a:ext uri="{FF2B5EF4-FFF2-40B4-BE49-F238E27FC236}">
                  <a16:creationId xmlns:a16="http://schemas.microsoft.com/office/drawing/2014/main" xmlns="" id="{D24C22B0-E36A-4E95-BCA0-33E87BD32020}"/>
                </a:ext>
              </a:extLst>
            </p:cNvPr>
            <p:cNvSpPr/>
            <p:nvPr/>
          </p:nvSpPr>
          <p:spPr>
            <a:xfrm>
              <a:off x="-3769016" y="-382653"/>
              <a:ext cx="11013807" cy="131351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rrow: Chevron 4">
              <a:extLst>
                <a:ext uri="{FF2B5EF4-FFF2-40B4-BE49-F238E27FC236}">
                  <a16:creationId xmlns:a16="http://schemas.microsoft.com/office/drawing/2014/main" xmlns="" id="{F4064A6F-0039-4956-8D4D-DE78EC58F005}"/>
                </a:ext>
              </a:extLst>
            </p:cNvPr>
            <p:cNvSpPr txBox="1"/>
            <p:nvPr/>
          </p:nvSpPr>
          <p:spPr>
            <a:xfrm>
              <a:off x="-2613864" y="-420534"/>
              <a:ext cx="9023253" cy="13135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/>
              <a:r>
                <a:rPr lang="en-US" sz="3000" b="1" dirty="0" smtClean="0">
                  <a:solidFill>
                    <a:schemeClr val="bg1"/>
                  </a:solidFill>
                  <a:cs typeface="Times New Roman" pitchFamily="18" charset="0"/>
                </a:rPr>
                <a:t>Lựa chọn </a:t>
              </a:r>
            </a:p>
            <a:p>
              <a:pPr lvl="0" algn="ctr"/>
              <a:r>
                <a:rPr lang="en-US" sz="3000" b="1" dirty="0" smtClean="0">
                  <a:solidFill>
                    <a:schemeClr val="bg1"/>
                  </a:solidFill>
                  <a:cs typeface="Times New Roman" pitchFamily="18" charset="0"/>
                </a:rPr>
                <a:t>chủ đề.</a:t>
              </a:r>
              <a:endPara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Times New Roman" pitchFamily="18" charset="0"/>
              </a:endParaRPr>
            </a:p>
          </p:txBody>
        </p:sp>
      </p:grp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1A16BA83-AC1D-40C5-9F7A-4127525DCBAE}"/>
              </a:ext>
            </a:extLst>
          </p:cNvPr>
          <p:cNvSpPr/>
          <p:nvPr/>
        </p:nvSpPr>
        <p:spPr>
          <a:xfrm>
            <a:off x="6493047" y="2975214"/>
            <a:ext cx="3601406" cy="1555845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000" b="1" smtClean="0">
                <a:cs typeface="Times New Roman" pitchFamily="18" charset="0"/>
              </a:rPr>
              <a:t>Lập </a:t>
            </a:r>
            <a:r>
              <a:rPr lang="en-US" sz="3000" b="1" dirty="0" smtClean="0">
                <a:cs typeface="Times New Roman" pitchFamily="18" charset="0"/>
              </a:rPr>
              <a:t>kế hoạch thực hiện</a:t>
            </a:r>
            <a:endParaRPr lang="en-US" sz="3000" b="1" dirty="0"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C291AFB-6405-4624-9221-555C2E454F09}"/>
              </a:ext>
            </a:extLst>
          </p:cNvPr>
          <p:cNvSpPr txBox="1"/>
          <p:nvPr/>
        </p:nvSpPr>
        <p:spPr>
          <a:xfrm>
            <a:off x="476606" y="2026978"/>
            <a:ext cx="11291112" cy="78483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i="1" dirty="0" smtClean="0">
                <a:solidFill>
                  <a:srgbClr val="002060"/>
                </a:solidFill>
                <a:cs typeface="Times New Roman" pitchFamily="18" charset="0"/>
              </a:rPr>
              <a:t>GV chia lớp thành 4 - 6 nhóm và nêu ra các bước thực hiện nhiệm vụ: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52085" y="4654458"/>
            <a:ext cx="1385244" cy="553998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cs typeface="Times New Roman" pitchFamily="18" charset="0"/>
              </a:rPr>
              <a:t>Bước 1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10579" y="4668106"/>
            <a:ext cx="1385244" cy="553998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cs typeface="Times New Roman" pitchFamily="18" charset="0"/>
              </a:rPr>
              <a:t>Bước 2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98252" y="4605571"/>
            <a:ext cx="1385244" cy="553998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cs typeface="Times New Roman" pitchFamily="18" charset="0"/>
              </a:rPr>
              <a:t>Bước 3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  <a:endParaRPr lang="en-US" sz="25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 smtClean="0">
                <a:solidFill>
                  <a:srgbClr val="002060"/>
                </a:solidFill>
                <a:cs typeface="Arial" pitchFamily="34" charset="0"/>
              </a:rPr>
              <a:t>1. Một số xu hướng phát triển mới trong ngành thương mại, du lịch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861" y="1288587"/>
            <a:ext cx="8160597" cy="530911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r>
              <a:rPr lang="en-US" sz="3000" b="1" u="sng" smtClean="0">
                <a:cs typeface="Times New Roman" pitchFamily="18" charset="0"/>
              </a:rPr>
              <a:t>b. Các nhóm thực hiện nhiệm vụ</a:t>
            </a:r>
            <a:endParaRPr lang="en-US" sz="3000" b="1" u="sng" dirty="0" smtClean="0">
              <a:cs typeface="Times New Roman" pitchFamily="18" charset="0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3482B0A3-0800-4B59-B6EB-C5C42CF21490}"/>
              </a:ext>
            </a:extLst>
          </p:cNvPr>
          <p:cNvGrpSpPr/>
          <p:nvPr/>
        </p:nvGrpSpPr>
        <p:grpSpPr>
          <a:xfrm>
            <a:off x="530407" y="1910688"/>
            <a:ext cx="6274667" cy="1282201"/>
            <a:chOff x="-131411" y="950440"/>
            <a:chExt cx="3283776" cy="789648"/>
          </a:xfrm>
        </p:grpSpPr>
        <p:sp>
          <p:nvSpPr>
            <p:cNvPr id="10" name="Arrow: Chevron 6">
              <a:extLst>
                <a:ext uri="{FF2B5EF4-FFF2-40B4-BE49-F238E27FC236}">
                  <a16:creationId xmlns:a16="http://schemas.microsoft.com/office/drawing/2014/main" xmlns="" id="{0EEDB0D5-1FC7-4E17-B3A5-3BD8B3EFAAB3}"/>
                </a:ext>
              </a:extLst>
            </p:cNvPr>
            <p:cNvSpPr/>
            <p:nvPr/>
          </p:nvSpPr>
          <p:spPr>
            <a:xfrm>
              <a:off x="-131411" y="950440"/>
              <a:ext cx="3283776" cy="789648"/>
            </a:xfrm>
            <a:prstGeom prst="chevron">
              <a:avLst/>
            </a:prstGeom>
            <a:solidFill>
              <a:srgbClr val="297FB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Chevron 4">
              <a:extLst>
                <a:ext uri="{FF2B5EF4-FFF2-40B4-BE49-F238E27FC236}">
                  <a16:creationId xmlns:a16="http://schemas.microsoft.com/office/drawing/2014/main" xmlns="" id="{9E6843D4-AA2C-4709-AE88-85CA82A66FD6}"/>
                </a:ext>
              </a:extLst>
            </p:cNvPr>
            <p:cNvSpPr txBox="1"/>
            <p:nvPr/>
          </p:nvSpPr>
          <p:spPr>
            <a:xfrm>
              <a:off x="121891" y="1052990"/>
              <a:ext cx="2902434" cy="608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algn="just"/>
              <a:r>
                <a:rPr lang="en-US" sz="3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Tổng hợp thông tin, tài liệu thu thập được từ chuyến </a:t>
              </a:r>
              <a:r>
                <a:rPr lang="en-US" sz="3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tham quan</a:t>
              </a:r>
              <a:endPara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</p:grpSp>
      <p:sp>
        <p:nvSpPr>
          <p:cNvPr id="14" name="Arrow: Chevron 9">
            <a:extLst>
              <a:ext uri="{FF2B5EF4-FFF2-40B4-BE49-F238E27FC236}">
                <a16:creationId xmlns:a16="http://schemas.microsoft.com/office/drawing/2014/main" xmlns="" id="{D24C22B0-E36A-4E95-BCA0-33E87BD32020}"/>
              </a:ext>
            </a:extLst>
          </p:cNvPr>
          <p:cNvSpPr/>
          <p:nvPr/>
        </p:nvSpPr>
        <p:spPr>
          <a:xfrm>
            <a:off x="618287" y="3652609"/>
            <a:ext cx="6266789" cy="11923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endParaRPr lang="en-US" sz="28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/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Thu thập và x</a:t>
            </a:r>
            <a:r>
              <a:rPr lang="vi-VN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ử</a:t>
            </a: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lí số liệu</a:t>
            </a:r>
            <a:endParaRPr lang="en-US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Arrow: Chevron 17">
            <a:extLst>
              <a:ext uri="{FF2B5EF4-FFF2-40B4-BE49-F238E27FC236}">
                <a16:creationId xmlns:a16="http://schemas.microsoft.com/office/drawing/2014/main" xmlns="" id="{1A16BA83-AC1D-40C5-9F7A-4127525DCBAE}"/>
              </a:ext>
            </a:extLst>
          </p:cNvPr>
          <p:cNvSpPr/>
          <p:nvPr/>
        </p:nvSpPr>
        <p:spPr>
          <a:xfrm>
            <a:off x="678910" y="5194319"/>
            <a:ext cx="6361652" cy="1067943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sz="3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Viết báo cáo theo chủ </a:t>
            </a:r>
            <a:r>
              <a:rPr lang="vi-VN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đề</a:t>
            </a: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vi-VN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đã</a:t>
            </a: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l</a:t>
            </a:r>
            <a:r>
              <a:rPr lang="vi-VN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ựa</a:t>
            </a: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chọn</a:t>
            </a:r>
          </a:p>
          <a:p>
            <a:pPr algn="just"/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  <a:endParaRPr lang="en-US" sz="25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 smtClean="0">
                <a:solidFill>
                  <a:srgbClr val="002060"/>
                </a:solidFill>
                <a:cs typeface="Arial" pitchFamily="34" charset="0"/>
              </a:rPr>
              <a:t>1. Một số xu hướng phát triển mới trong ngành thương mại, du lịch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xmlns="" id="{BB819E4E-B5F0-44E5-8FE0-D0CCB4E1290D}"/>
              </a:ext>
            </a:extLst>
          </p:cNvPr>
          <p:cNvSpPr/>
          <p:nvPr/>
        </p:nvSpPr>
        <p:spPr>
          <a:xfrm>
            <a:off x="429745" y="1911074"/>
            <a:ext cx="4211737" cy="52322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DC22F82-DD91-4305-8EC4-F315481612E5}"/>
              </a:ext>
            </a:extLst>
          </p:cNvPr>
          <p:cNvSpPr/>
          <p:nvPr/>
        </p:nvSpPr>
        <p:spPr>
          <a:xfrm>
            <a:off x="353168" y="1763129"/>
            <a:ext cx="782579" cy="770536"/>
          </a:xfrm>
          <a:prstGeom prst="ellipse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C291AFB-6405-4624-9221-555C2E454F09}"/>
              </a:ext>
            </a:extLst>
          </p:cNvPr>
          <p:cNvSpPr txBox="1"/>
          <p:nvPr/>
        </p:nvSpPr>
        <p:spPr>
          <a:xfrm>
            <a:off x="888873" y="1911073"/>
            <a:ext cx="3676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Viết báo cáo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2E37EAB-34DE-40E0-9356-BEB15DD933E6}"/>
              </a:ext>
            </a:extLst>
          </p:cNvPr>
          <p:cNvSpPr/>
          <p:nvPr/>
        </p:nvSpPr>
        <p:spPr>
          <a:xfrm>
            <a:off x="353168" y="2548131"/>
            <a:ext cx="9089991" cy="586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itchFamily="18" charset="0"/>
              </a:rPr>
              <a:t>Viết báo cáo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B0E21BB-C585-4370-A6F2-22CC628F2CB7}"/>
              </a:ext>
            </a:extLst>
          </p:cNvPr>
          <p:cNvSpPr/>
          <p:nvPr/>
        </p:nvSpPr>
        <p:spPr>
          <a:xfrm>
            <a:off x="353167" y="3006911"/>
            <a:ext cx="8808645" cy="1574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itchFamily="18" charset="0"/>
              </a:rPr>
              <a:t>Nêu ý nghĩa của việc tìm hiểu môi trường tự nhiên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itchFamily="18" charset="0"/>
              </a:rPr>
              <a:t>Nêu hiện trạng và nguyên nhân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itchFamily="18" charset="0"/>
              </a:rPr>
              <a:t>Một số giải pháp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93E9885-C2D7-4C2F-97EA-7F08F3C90713}"/>
              </a:ext>
            </a:extLst>
          </p:cNvPr>
          <p:cNvSpPr/>
          <p:nvPr/>
        </p:nvSpPr>
        <p:spPr>
          <a:xfrm>
            <a:off x="353168" y="4443597"/>
            <a:ext cx="9089991" cy="586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000" b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itchFamily="18" charset="0"/>
              </a:rPr>
              <a:t>Trình bày báo </a:t>
            </a:r>
            <a:r>
              <a:rPr lang="en-US" sz="3000" b="1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itchFamily="18" charset="0"/>
              </a:rPr>
              <a:t>cáo</a:t>
            </a:r>
            <a:endParaRPr lang="en-US" sz="3000" b="1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5B431C-6783-470B-BED1-50763DE6FA89}"/>
              </a:ext>
            </a:extLst>
          </p:cNvPr>
          <p:cNvSpPr/>
          <p:nvPr/>
        </p:nvSpPr>
        <p:spPr>
          <a:xfrm>
            <a:off x="222689" y="5001057"/>
            <a:ext cx="10900410" cy="108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3000" b="1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itchFamily="18" charset="0"/>
              </a:rPr>
              <a:t>Phân công người báo cáo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3000" b="1">
                <a:solidFill>
                  <a:srgbClr val="0000FF"/>
                </a:solidFill>
                <a:cs typeface="Times New Roman" pitchFamily="18" charset="0"/>
              </a:rPr>
              <a:t>Chuẩn bị nội dung kèm theo: tranh ảnh, bảng số liệu, biểu </a:t>
            </a:r>
            <a:r>
              <a:rPr lang="en-US" sz="3000" b="1" smtClean="0">
                <a:solidFill>
                  <a:srgbClr val="0000FF"/>
                </a:solidFill>
                <a:cs typeface="Times New Roman" pitchFamily="18" charset="0"/>
              </a:rPr>
              <a:t>đồ,...</a:t>
            </a:r>
            <a:endParaRPr lang="en-US" sz="3000" b="1">
              <a:solidFill>
                <a:srgbClr val="0000FF"/>
              </a:solidFill>
              <a:effectLst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1" y="1288587"/>
            <a:ext cx="8160597" cy="530911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r>
              <a:rPr lang="en-US" sz="3000" b="1" u="sng" smtClean="0">
                <a:cs typeface="Times New Roman" pitchFamily="18" charset="0"/>
              </a:rPr>
              <a:t>c. Các nhóm viết báo cáo</a:t>
            </a:r>
            <a:endParaRPr lang="en-US" sz="3000" b="1" u="sng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4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  <a:endParaRPr lang="en-US" sz="25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 smtClean="0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616" y="1345464"/>
            <a:ext cx="11129195" cy="42874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Ví dụ minh họa </a:t>
            </a:r>
            <a:r>
              <a:rPr lang="en-US" sz="3000" b="1" i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về phát triển thương mại điện tử ở nước ta</a:t>
            </a:r>
            <a:endParaRPr lang="en-US" sz="3000" i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59" y="1854969"/>
            <a:ext cx="11744864" cy="192359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 eaLnBrk="0" fontAlgn="base" hangingPunct="0">
              <a:lnSpc>
                <a:spcPct val="130000"/>
              </a:lnSpc>
            </a:pPr>
            <a:r>
              <a:rPr lang="en-US" sz="3000" b="1" smtClean="0">
                <a:solidFill>
                  <a:srgbClr val="0000FF"/>
                </a:solidFill>
                <a:cs typeface="Times New Roman" pitchFamily="18" charset="0"/>
              </a:rPr>
              <a:t>- Thương</a:t>
            </a:r>
            <a:r>
              <a:rPr lang="vi-VN" sz="3000" b="1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vi-VN" sz="30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mại điện tử là hình thức kinh doanh trực tuyến (kinh doanh online)</a:t>
            </a:r>
            <a:r>
              <a:rPr lang="en-US" sz="30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30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sử dụng nền tảng công nghệ thông tin với sự hỗ trợ của Internet để thực hiện các giao dịch mua bán, trao đổi, thanh toán trực tuyến. </a:t>
            </a:r>
            <a:endParaRPr lang="en-US" sz="3000" b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66" y="1911841"/>
            <a:ext cx="11687712" cy="132343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 eaLnBrk="0" fontAlgn="base" hangingPunct="0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Đây là quá trình tiến hành một phần hay toàn bộ hoạt động thương mại thông qua những phương tiện điện tử hiện đại</a:t>
            </a: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3000" b="1" i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737" y="1914116"/>
            <a:ext cx="11740287" cy="192359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 eaLnBrk="0" fontAlgn="base" hangingPunct="0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C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ác hoạt động giao dịch, mua bán, quảng bá được thực hiện nhanh chóng, phủ sóng rộng r</a:t>
            </a: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ãi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, hiệu quả, tiết kiệm chi phí và mở rộng phạm vi kinh doanh.</a:t>
            </a:r>
            <a:endParaRPr lang="en-US" sz="3000" b="1" i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2" descr="C:\Users\Administrator\Desktop\1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2769" y="3575713"/>
            <a:ext cx="4337693" cy="3171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9845" y="1092200"/>
            <a:ext cx="11454069" cy="431800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301" tIns="61151" rIns="122301" bIns="61151" rtlCol="0" anchor="ctr"/>
          <a:lstStyle/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Luật chơi: </a:t>
            </a:r>
            <a:endParaRPr lang="en-US" sz="3200" b="1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latin typeface="Calibri" pitchFamily="34" charset="0"/>
                <a:cs typeface="Calibri" pitchFamily="34" charset="0"/>
              </a:rPr>
              <a:t>- Chọn 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ngẫu nhiên các câu hỏi 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(từ 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1 đến 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8). </a:t>
            </a: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latin typeface="Calibri" pitchFamily="34" charset="0"/>
                <a:cs typeface="Calibri" pitchFamily="34" charset="0"/>
              </a:rPr>
              <a:t>- Trả 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lời đúng thì phần tương ứng với câu hỏi sẽ được lộ ra, 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trả 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lời sai thì mất quyền trả lời câu hỏi đó. </a:t>
            </a:r>
            <a:endParaRPr lang="en-US" sz="3200" b="1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latin typeface="Calibri" pitchFamily="34" charset="0"/>
                <a:cs typeface="Calibri" pitchFamily="34" charset="0"/>
              </a:rPr>
              <a:t>- Bất 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kỳ khi nào 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đều có thể 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trả lời về bức 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hình.</a:t>
            </a: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latin typeface="Calibri" pitchFamily="34" charset="0"/>
                <a:cs typeface="Calibri" pitchFamily="34" charset="0"/>
              </a:rPr>
              <a:t>- Trò 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chơi sẽ kết thúc khi chủ đề bức hình được trả lời chính xác</a:t>
            </a: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4900930" y="8128001"/>
            <a:ext cx="3490058" cy="55595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2700" b="1">
                <a:latin typeface="Calibri" pitchFamily="34" charset="0"/>
                <a:cs typeface="Calibri" pitchFamily="34" charset="0"/>
              </a:rPr>
              <a:t>ĐÃ HIỂU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6" name="Rectangle: Rounded Corners 2">
              <a:extLst>
                <a:ext uri="{FF2B5EF4-FFF2-40B4-BE49-F238E27FC236}">
                  <a16:creationId xmlns:a16="http://schemas.microsoft.com/office/drawing/2014/main" xmlns="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9262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9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  <a:endParaRPr lang="en-US" sz="25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 smtClean="0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727" y="1352273"/>
            <a:ext cx="11687712" cy="7232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 eaLnBrk="0" fontAlgn="base" hangingPunct="0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Tốc độ phát triển của thị trường thương mại điện tử Việt Nam</a:t>
            </a: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3000" b="1" i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Administrator\Desktop\Ảnh GS 9\z5581570703247_b6f80e75d8226eeb70a5a20d4b171a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5902" y="2224586"/>
            <a:ext cx="6382027" cy="442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249814" y="2274736"/>
            <a:ext cx="530487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Giai đoạn 2018 - 2023:</a:t>
            </a:r>
          </a:p>
          <a:p>
            <a:pPr algn="just" eaLnBrk="0" fontAlgn="base" hangingPunct="0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 Doanh thu tăng liên tục, tăng 12,5 tỉ USD; tăng 2,6 lần.</a:t>
            </a:r>
          </a:p>
          <a:p>
            <a:pPr algn="just" eaLnBrk="0" fontAlgn="base" hangingPunct="0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 Tốc độ tăng trưởng nhìn chung là tăng.</a:t>
            </a: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  <a:endParaRPr lang="en-US" sz="25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 smtClean="0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727" y="1352273"/>
            <a:ext cx="8533198" cy="5847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fontAlgn="base"/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Thị phần thị trường thương mại điện tử Việt Nam</a:t>
            </a:r>
            <a:endParaRPr lang="en-US" sz="3000" b="1" i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71" y="1930101"/>
            <a:ext cx="120694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</a:pP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4 sàn thương mại điện tử có thị phần lớn nhất tại Việt Nam lần lượt là Shopee, Lazada, Tiki và Sendo.</a:t>
            </a:r>
            <a:endParaRPr lang="en-US" sz="3000" b="1" i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Administrator\Desktop\Ảnh GS 9\z5581587559765_61cb3e8f1595f97b500eddb0b9a24d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7851" y="2617528"/>
            <a:ext cx="6313603" cy="4042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  <a:endParaRPr lang="en-US" sz="25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 smtClean="0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727" y="1352273"/>
            <a:ext cx="11605422" cy="5847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fontAlgn="base"/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Chi tiêu thương mại điện tử theo từng ngành hàng</a:t>
            </a: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ở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Việt Nam</a:t>
            </a:r>
            <a:endParaRPr lang="en-US" sz="3000" b="1" i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Users\Administrator\Desktop\Ảnh GS 9\z5581572271530_bbfe36d396dbcfe30d40f76241e37c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0732" y="2099530"/>
            <a:ext cx="5915860" cy="4455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Administrator\Desktop\Ảnh GS 9\z5581578226805_034e985ecb840e1c92b752feac1b68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202" y="2736667"/>
            <a:ext cx="5124850" cy="35403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  <a:endParaRPr lang="en-US" sz="25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 smtClean="0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727" y="1352273"/>
            <a:ext cx="7285107" cy="5847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fontAlgn="base"/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Các kênh mua sắm trực tuyến ở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Việt Nam</a:t>
            </a:r>
            <a:endParaRPr lang="en-US" sz="3000" b="1" i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72" y="1930102"/>
            <a:ext cx="58655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Gồm</a:t>
            </a:r>
          </a:p>
          <a:p>
            <a:pPr algn="just" fontAlgn="base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website thương mại điện tử</a:t>
            </a: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algn="just" fontAlgn="base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mạng xã hội như Facebook, Instagram, Zalo…</a:t>
            </a: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algn="just" fontAlgn="base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các ứng dụng mua hàng trên điện thoại di động.</a:t>
            </a:r>
            <a:endParaRPr lang="en-US" sz="3000" b="1" i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 descr="C:\Users\Administrator\Desktop\Ảnh GS 9\z5581589633435_74e3eeb123b7308712537b04bc2cdf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6210" y="2811450"/>
            <a:ext cx="5818384" cy="3865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  <a:endParaRPr lang="en-US" sz="25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 smtClean="0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727" y="1352273"/>
            <a:ext cx="9081810" cy="5847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fontAlgn="base">
              <a:buFontTx/>
              <a:buChar char="-"/>
            </a:pP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Hình thức thanh toán</a:t>
            </a: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mua sắm trực tuyến ở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Việt Nam</a:t>
            </a:r>
            <a:endParaRPr lang="en-US" sz="3000" b="1" i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71" y="1930101"/>
            <a:ext cx="120694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Thị trường thương mại điện tử Việt Nam hiện tại vẫn phổ biến hình thức COD, thanh toán khi nhận hàng và thường sử dụng tiền mặt. </a:t>
            </a:r>
          </a:p>
        </p:txBody>
      </p:sp>
      <p:pic>
        <p:nvPicPr>
          <p:cNvPr id="6146" name="Picture 2" descr="C:\Users\Administrator\Desktop\Ảnh GS 9\z5581591873611_bd57d3f135692934c58e5eb397e5e5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4760" y="3354856"/>
            <a:ext cx="5600410" cy="3306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Administrator\Desktop\Ảnh GS 9\z5581592817543_010847ba2b0b13a89b9b807f705273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856" y="3388830"/>
            <a:ext cx="6226754" cy="3319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  <a:endParaRPr lang="en-US" sz="25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 smtClean="0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727" y="1352273"/>
            <a:ext cx="8766358" cy="5847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fontAlgn="base"/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Xem livestream để mua sắm trực tuyến</a:t>
            </a: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ở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Việt Nam</a:t>
            </a:r>
            <a:endParaRPr lang="en-US" sz="3000" b="1" i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71" y="1930101"/>
            <a:ext cx="1181800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</a:pP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Livestream là phương pháp bán hàng phổ biến và trở thành xu hướng trong thời gian gần đây</a:t>
            </a: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ở nước ta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3000" b="1" i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C:\Users\Administrator\Desktop\Ảnh GS 9\z5581595375772_c4a5a26cb807497e01dd30515d6d63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0323" y="2825088"/>
            <a:ext cx="5745505" cy="3821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Administrator\Desktop\Ảnh GS 9\z5581607002182_63ad6c9e1a57792f1e31abfc2a1538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441" y="3372225"/>
            <a:ext cx="5883086" cy="320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esktop\Ảnh GS 9\z5613548853190_0624d642d82fa4ff80a09c832b33ae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0644" y="2876332"/>
            <a:ext cx="7632177" cy="401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Administrator\Desktop\Ảnh GS 9\z5613552789539_3cd5377eb5dccff871815631fa8ca1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1" y="222470"/>
            <a:ext cx="6138379" cy="3687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Ảnh GS 9\thuong-mai-quoc-t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8437" y="2889447"/>
            <a:ext cx="5411941" cy="3732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0" name="Picture 4" descr="C:\Users\Administrator\Desktop\Ảnh GS 9\xn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2713" y="1"/>
            <a:ext cx="7541517" cy="41936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A55BAB53-F2A5-4408-9862-F215DBF3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39" y="348311"/>
            <a:ext cx="9700047" cy="5915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5B3AE8F-A279-4FA8-A250-1B2428CA9BB7}"/>
              </a:ext>
            </a:extLst>
          </p:cNvPr>
          <p:cNvGrpSpPr/>
          <p:nvPr/>
        </p:nvGrpSpPr>
        <p:grpSpPr>
          <a:xfrm>
            <a:off x="2340161" y="71214"/>
            <a:ext cx="7504549" cy="716771"/>
            <a:chOff x="1399309" y="32676"/>
            <a:chExt cx="9393381" cy="71677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6B4D13D1-81AF-4070-ADC6-19A5C17FBEF1}"/>
                </a:ext>
              </a:extLst>
            </p:cNvPr>
            <p:cNvSpPr/>
            <p:nvPr/>
          </p:nvSpPr>
          <p:spPr>
            <a:xfrm>
              <a:off x="1399309" y="41561"/>
              <a:ext cx="9393381" cy="707886"/>
            </a:xfrm>
            <a:prstGeom prst="roundRect">
              <a:avLst>
                <a:gd name="adj" fmla="val 50000"/>
              </a:avLst>
            </a:prstGeom>
            <a:solidFill>
              <a:srgbClr val="8D4D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D71B285-9D07-4277-8CFA-559C22D35AA3}"/>
                </a:ext>
              </a:extLst>
            </p:cNvPr>
            <p:cNvSpPr txBox="1"/>
            <p:nvPr/>
          </p:nvSpPr>
          <p:spPr>
            <a:xfrm>
              <a:off x="2198746" y="32676"/>
              <a:ext cx="78444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CÂU HỎI TÌNH HUỐNG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5CA5155-1157-4603-8B3B-33BD92019CAF}"/>
              </a:ext>
            </a:extLst>
          </p:cNvPr>
          <p:cNvSpPr/>
          <p:nvPr/>
        </p:nvSpPr>
        <p:spPr>
          <a:xfrm>
            <a:off x="325155" y="1079542"/>
            <a:ext cx="11573588" cy="3785652"/>
          </a:xfrm>
          <a:prstGeom prst="rect">
            <a:avLst/>
          </a:prstGeom>
          <a:ln>
            <a:solidFill>
              <a:srgbClr val="8D4D0B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</a:t>
            </a:r>
            <a:r>
              <a:rPr lang="vi-VN" sz="3200" b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* </a:t>
            </a:r>
            <a:r>
              <a:rPr lang="en-US" sz="3200" b="1" smtClean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Trả lời hai tình huống sau đây</a:t>
            </a:r>
            <a:r>
              <a:rPr lang="vi-VN" sz="3200" b="1" smtClean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: </a:t>
            </a:r>
            <a:endParaRPr lang="en-US" sz="3200" b="1" dirty="0" smtClean="0">
              <a:solidFill>
                <a:srgbClr val="0000FF"/>
              </a:solidFill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- Suy nghĩ và trả lời câu hỏi: Em sẽ làm gì để đóng góp cho sự phát triển ngành du lịch và xây dựng hình ảnh quốc gia?</a:t>
            </a: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-  Đóng vai Bộ trưởng Bộ Văn hoá, Thể thao và Du lịch, em hãy đề xuất 1 giải pháp quan trọng nhất nhằm phát triển du lịch hiệu quả.</a:t>
            </a:r>
            <a:endParaRPr lang="en-US" sz="3200" b="1" dirty="0">
              <a:solidFill>
                <a:srgbClr val="0000FF"/>
              </a:solidFill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91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Image result for viá»t nam váº» Äáº¹p tiá»m áº©n">
            <a:extLst>
              <a:ext uri="{FF2B5EF4-FFF2-40B4-BE49-F238E27FC236}">
                <a16:creationId xmlns:a16="http://schemas.microsoft.com/office/drawing/2014/main" xmlns="" id="{23C37D1B-F294-44D1-808D-0114AA096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7367" y="1447800"/>
            <a:ext cx="735139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4288318" y="1347301"/>
            <a:ext cx="1859375" cy="2408987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6147692" y="1347300"/>
            <a:ext cx="1859375" cy="240898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8025634" y="1347299"/>
            <a:ext cx="1859375" cy="2408987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9857159" y="1354228"/>
            <a:ext cx="1859375" cy="240898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4288318" y="3763215"/>
            <a:ext cx="1859375" cy="2408987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6166258" y="3763215"/>
            <a:ext cx="1859375" cy="240898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12" name="Rectangle 11">
            <a:hlinkClick r:id="rId9" action="ppaction://hlinksldjump"/>
          </p:cNvPr>
          <p:cNvSpPr/>
          <p:nvPr/>
        </p:nvSpPr>
        <p:spPr>
          <a:xfrm>
            <a:off x="8025634" y="3763215"/>
            <a:ext cx="1859375" cy="2408987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3" name="Rectangle 12">
            <a:hlinkClick r:id="rId10" action="ppaction://hlinksldjump"/>
          </p:cNvPr>
          <p:cNvSpPr/>
          <p:nvPr/>
        </p:nvSpPr>
        <p:spPr>
          <a:xfrm>
            <a:off x="9857161" y="3756284"/>
            <a:ext cx="1859375" cy="240898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89845" y="5907631"/>
            <a:ext cx="3490058" cy="416969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HÌNH ẢNH CHỦ ĐỀ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04314" y="6293324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15712" y="6293324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3689" y="6292756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61086" y="6293324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80011" y="6293324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98935" y="6284226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817859" y="6293324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720786" y="6293324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88316" y="7532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99714" y="7532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47690" y="752723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45086" y="7532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64012" y="7532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882936" y="7441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801861" y="7532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704788" y="7532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28600" y="1447800"/>
            <a:ext cx="3459162" cy="419100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700" b="1">
                <a:latin typeface="Calibri" pitchFamily="34" charset="0"/>
                <a:cs typeface="Calibri" pitchFamily="34" charset="0"/>
              </a:rPr>
              <a:t>Gợi ý chủ đề: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8762" y="1931581"/>
            <a:ext cx="3352800" cy="35548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 Đây là biểu tượng của ngành  kinh tế được mệnh danh là “Công nghiệp không khói”.</a:t>
            </a:r>
            <a:endParaRPr lang="en-US" sz="3000" b="1" i="1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CECBC6D1-C092-4C4F-997C-151BC959558A}"/>
              </a:ext>
            </a:extLst>
          </p:cNvPr>
          <p:cNvGrpSpPr/>
          <p:nvPr/>
        </p:nvGrpSpPr>
        <p:grpSpPr>
          <a:xfrm>
            <a:off x="2925762" y="-304800"/>
            <a:ext cx="7380832" cy="1015663"/>
            <a:chOff x="3005070" y="-128617"/>
            <a:chExt cx="6181859" cy="1015663"/>
          </a:xfrm>
        </p:grpSpPr>
        <p:sp>
          <p:nvSpPr>
            <p:cNvPr id="38" name="Rectangle: Rounded Corners 2">
              <a:extLst>
                <a:ext uri="{FF2B5EF4-FFF2-40B4-BE49-F238E27FC236}">
                  <a16:creationId xmlns:a16="http://schemas.microsoft.com/office/drawing/2014/main" xmlns="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9262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esktop\Ảnh GS 9\dia-diem-du-lich-viet-nam-av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523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4772" name="Picture 4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3" y="4764"/>
            <a:ext cx="6017678" cy="3348037"/>
          </a:xfrm>
          <a:prstGeom prst="rect">
            <a:avLst/>
          </a:prstGeom>
          <a:noFill/>
        </p:spPr>
      </p:pic>
      <p:pic>
        <p:nvPicPr>
          <p:cNvPr id="544773" name="Picture 5" descr="8(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2471" y="0"/>
            <a:ext cx="5819854" cy="3352800"/>
          </a:xfrm>
          <a:prstGeom prst="rect">
            <a:avLst/>
          </a:prstGeom>
          <a:noFill/>
        </p:spPr>
      </p:pic>
      <p:pic>
        <p:nvPicPr>
          <p:cNvPr id="544774" name="Picture 6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97314"/>
            <a:ext cx="6228265" cy="2655887"/>
          </a:xfrm>
          <a:prstGeom prst="rect">
            <a:avLst/>
          </a:prstGeom>
          <a:noFill/>
        </p:spPr>
      </p:pic>
      <p:pic>
        <p:nvPicPr>
          <p:cNvPr id="544775" name="Picture 7" descr="mys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0368" y="3657600"/>
            <a:ext cx="5921957" cy="2935288"/>
          </a:xfrm>
          <a:prstGeom prst="rect">
            <a:avLst/>
          </a:prstGeom>
          <a:noFill/>
        </p:spPr>
      </p:pic>
      <p:sp>
        <p:nvSpPr>
          <p:cNvPr id="544776" name="Text Box 8"/>
          <p:cNvSpPr txBox="1">
            <a:spLocks noChangeArrowheads="1"/>
          </p:cNvSpPr>
          <p:nvPr/>
        </p:nvSpPr>
        <p:spPr bwMode="auto">
          <a:xfrm>
            <a:off x="1714475" y="3240088"/>
            <a:ext cx="19277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rgbClr val="FF9933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/>
              <a:t>Phố cổ Hội </a:t>
            </a:r>
            <a:r>
              <a:rPr lang="en-US" smtClean="0"/>
              <a:t>An</a:t>
            </a:r>
            <a:endParaRPr lang="en-US"/>
          </a:p>
        </p:txBody>
      </p:sp>
      <p:sp>
        <p:nvSpPr>
          <p:cNvPr id="544777" name="Text Box 9"/>
          <p:cNvSpPr txBox="1">
            <a:spLocks noChangeArrowheads="1"/>
          </p:cNvSpPr>
          <p:nvPr/>
        </p:nvSpPr>
        <p:spPr bwMode="auto">
          <a:xfrm>
            <a:off x="7657704" y="3276600"/>
            <a:ext cx="148790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rgbClr val="FF9933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/>
              <a:t>Cố đô Huế</a:t>
            </a:r>
          </a:p>
        </p:txBody>
      </p:sp>
      <p:sp>
        <p:nvSpPr>
          <p:cNvPr id="544778" name="Text Box 10"/>
          <p:cNvSpPr txBox="1">
            <a:spLocks noChangeArrowheads="1"/>
          </p:cNvSpPr>
          <p:nvPr/>
        </p:nvSpPr>
        <p:spPr bwMode="auto">
          <a:xfrm>
            <a:off x="182934" y="6516688"/>
            <a:ext cx="311546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rgbClr val="FF9933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/>
              <a:t>Văn miếu Quốc tử giám</a:t>
            </a:r>
          </a:p>
        </p:txBody>
      </p:sp>
      <p:sp>
        <p:nvSpPr>
          <p:cNvPr id="544779" name="Text Box 11"/>
          <p:cNvSpPr txBox="1">
            <a:spLocks noChangeArrowheads="1"/>
          </p:cNvSpPr>
          <p:nvPr/>
        </p:nvSpPr>
        <p:spPr bwMode="auto">
          <a:xfrm>
            <a:off x="7432227" y="6516688"/>
            <a:ext cx="193033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rgbClr val="FF9933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/>
              <a:t>Di tích Mĩ Sơn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5FE430-A5E8-4E77-999B-7C48A25E30D9}"/>
              </a:ext>
            </a:extLst>
          </p:cNvPr>
          <p:cNvSpPr txBox="1"/>
          <p:nvPr/>
        </p:nvSpPr>
        <p:spPr>
          <a:xfrm>
            <a:off x="2261879" y="324419"/>
            <a:ext cx="7901150" cy="861774"/>
          </a:xfrm>
          <a:prstGeom prst="rect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smtClean="0">
                <a:solidFill>
                  <a:srgbClr val="0000FF"/>
                </a:solidFill>
                <a:cs typeface="Times New Roman" pitchFamily="18" charset="0"/>
              </a:rPr>
              <a:t>VẬN </a:t>
            </a:r>
            <a:r>
              <a:rPr lang="en-US" sz="5000" b="1" dirty="0">
                <a:solidFill>
                  <a:srgbClr val="0000FF"/>
                </a:solidFill>
                <a:cs typeface="Times New Roman" pitchFamily="18" charset="0"/>
              </a:rPr>
              <a:t>DỤNG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B159B0-4152-4DF1-BEE8-566CBED15446}"/>
              </a:ext>
            </a:extLst>
          </p:cNvPr>
          <p:cNvSpPr/>
          <p:nvPr/>
        </p:nvSpPr>
        <p:spPr>
          <a:xfrm>
            <a:off x="529765" y="1524000"/>
            <a:ext cx="11311397" cy="379847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3500" b="1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 Về nhà t</a:t>
            </a:r>
            <a:r>
              <a:rPr lang="vi-VN" sz="3500" b="1" smtClean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hiết </a:t>
            </a:r>
            <a:r>
              <a:rPr lang="vi-VN" sz="3500" b="1" dirty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kế trên khổ giấy A3 một thông </a:t>
            </a:r>
            <a:r>
              <a:rPr lang="vi-VN" sz="3500" b="1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điệp </a:t>
            </a:r>
            <a:r>
              <a:rPr lang="en-US" sz="3500" b="1" smtClean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về phát triển du lịch bền vững.</a:t>
            </a:r>
            <a:endParaRPr lang="en-US" sz="3500" b="1" dirty="0">
              <a:solidFill>
                <a:srgbClr val="0000FF"/>
              </a:solidFill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3500" b="1" dirty="0" smtClean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+</a:t>
            </a:r>
            <a:r>
              <a:rPr lang="vi-VN" sz="3500" b="1" dirty="0" smtClean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 </a:t>
            </a:r>
            <a:r>
              <a:rPr lang="vi-VN" sz="3500" b="1" dirty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Sử dụng bút màu, hình vẽ trang trí </a:t>
            </a:r>
            <a:r>
              <a:rPr lang="vi-VN" sz="3500" b="1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để </a:t>
            </a:r>
            <a:r>
              <a:rPr lang="vi-VN" sz="3500" b="1" smtClean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sản </a:t>
            </a:r>
            <a:r>
              <a:rPr lang="vi-VN" sz="3500" b="1" dirty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phẩm hấp dẫn hơn, đạt hiệu quả tuyên truyền cao hơn.</a:t>
            </a:r>
            <a:endParaRPr lang="en-US" sz="3500" b="1" dirty="0">
              <a:solidFill>
                <a:srgbClr val="0000FF"/>
              </a:solidFill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500" b="1" dirty="0" smtClean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+</a:t>
            </a:r>
            <a:r>
              <a:rPr lang="vi-VN" sz="3500" b="1" dirty="0" smtClean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 </a:t>
            </a:r>
            <a:r>
              <a:rPr lang="vi-VN" sz="3500" b="1" dirty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Chú ý bảng tiêu chí đánh giá, để có sản phẩm tốt nhất</a:t>
            </a:r>
            <a:r>
              <a:rPr lang="en-US" sz="3500" b="1" dirty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2523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96778" y="-2696348"/>
            <a:ext cx="6858000" cy="12251554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23" y="0"/>
            <a:ext cx="9115728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79657" y="-1716007"/>
            <a:ext cx="4894564" cy="1225387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ow to Write a Genuine Thank You Note - Sugar and Spice">
            <a:extLst>
              <a:ext uri="{FF2B5EF4-FFF2-40B4-BE49-F238E27FC236}">
                <a16:creationId xmlns:a16="http://schemas.microsoft.com/office/drawing/2014/main" xmlns="" id="{A2CB3D84-D7B7-4A53-867E-EF721C4814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9" r="5504" b="-1"/>
          <a:stretch/>
        </p:blipFill>
        <p:spPr bwMode="auto">
          <a:xfrm>
            <a:off x="459462" y="457200"/>
            <a:ext cx="1133340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71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S và ĐL 7\GA Địa lí 7 (KNTTCS)\56.GADT Địa lí 7 (KNTTCS)\Ng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700" y="419100"/>
            <a:ext cx="11358926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viá»t nam váº» Äáº¹p tiá»m áº©n">
            <a:extLst>
              <a:ext uri="{FF2B5EF4-FFF2-40B4-BE49-F238E27FC236}">
                <a16:creationId xmlns:a16="http://schemas.microsoft.com/office/drawing/2014/main" xmlns="" id="{23C37D1B-F294-44D1-808D-0114AA096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447800"/>
            <a:ext cx="7315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8" name="Rectangle: Rounded Corners 2">
              <a:extLst>
                <a:ext uri="{FF2B5EF4-FFF2-40B4-BE49-F238E27FC236}">
                  <a16:creationId xmlns:a16="http://schemas.microsoft.com/office/drawing/2014/main" xmlns="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413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868362" y="5907631"/>
            <a:ext cx="20574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 smtClean="0">
                <a:latin typeface="Calibri" pitchFamily="34" charset="0"/>
                <a:cs typeface="Calibri" pitchFamily="34" charset="0"/>
              </a:rPr>
              <a:t>Câu 1</a:t>
            </a:r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>
              <a:lnSpc>
                <a:spcPct val="150000"/>
              </a:lnSpc>
            </a:pPr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1362" y="5658774"/>
            <a:ext cx="4807876" cy="10468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Vịnh Hạ Long</a:t>
            </a:r>
            <a:endParaRPr lang="en-US" sz="40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xmlns="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97362" y="1524000"/>
            <a:ext cx="7391400" cy="310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i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Vịnh biển nào ở nước ta được UNESCO công nhận là di sản thiên nhiên thế giới?</a:t>
            </a:r>
            <a:endParaRPr lang="en-US" sz="45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088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944562" y="5688618"/>
            <a:ext cx="19812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Câu 2</a:t>
            </a:r>
            <a:endParaRPr lang="en-US" sz="8000" b="1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xmlns="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TP. Hồ Chí Minh</a:t>
            </a:r>
            <a:endParaRPr lang="en-US" sz="40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206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i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Thành phố nào có dân số đông nhất cả nước?</a:t>
            </a:r>
            <a:endParaRPr lang="en-US" sz="4500" b="1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66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1020762" y="5688618"/>
            <a:ext cx="19812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 smtClean="0">
                <a:latin typeface="Calibri" pitchFamily="34" charset="0"/>
                <a:cs typeface="Calibri" pitchFamily="34" charset="0"/>
              </a:rPr>
              <a:t>Câu 3</a:t>
            </a:r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0469" y="1287614"/>
            <a:ext cx="7453498" cy="4817973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xmlns="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Cảng Hải Phòng</a:t>
            </a:r>
            <a:endParaRPr lang="en-US" sz="40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206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i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Cảng biển lớn nhất Miền Bắc Việt Nam là…</a:t>
            </a:r>
            <a:endParaRPr lang="en-US" sz="45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66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1020762" y="5688618"/>
            <a:ext cx="20574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 smtClean="0">
                <a:latin typeface="Calibri" pitchFamily="34" charset="0"/>
                <a:cs typeface="Calibri" pitchFamily="34" charset="0"/>
              </a:rPr>
              <a:t>Câu 4</a:t>
            </a:r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xmlns="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Chợ</a:t>
            </a:r>
            <a:endParaRPr lang="en-US" sz="40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206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i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Nơi tập trung buôn bán phổ biến ở nông thôn là…</a:t>
            </a:r>
            <a:endParaRPr lang="en-US" sz="45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66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944562" y="5688618"/>
            <a:ext cx="20574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 smtClean="0">
                <a:latin typeface="Calibri" pitchFamily="34" charset="0"/>
                <a:cs typeface="Calibri" pitchFamily="34" charset="0"/>
              </a:rPr>
              <a:t>Câu 5</a:t>
            </a:r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xmlns="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Quảng Nam</a:t>
            </a:r>
            <a:endParaRPr lang="en-US" sz="40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206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 tích Mỹ Sơn thuộc tỉnh nào?</a:t>
            </a:r>
            <a:endParaRPr lang="en-US" sz="45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0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1505</Words>
  <Application>Microsoft Office PowerPoint</Application>
  <PresentationFormat>Custom</PresentationFormat>
  <Paragraphs>191</Paragraphs>
  <Slides>34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Ví dụ minh họa về phát triển thương mại điện tử ở nước ta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</dc:creator>
  <cp:lastModifiedBy>Nguyen </cp:lastModifiedBy>
  <cp:revision>280</cp:revision>
  <dcterms:created xsi:type="dcterms:W3CDTF">2019-07-10T13:09:06Z</dcterms:created>
  <dcterms:modified xsi:type="dcterms:W3CDTF">2024-07-08T11:38:05Z</dcterms:modified>
</cp:coreProperties>
</file>