
<file path=[Content_Types].xml><?xml version="1.0" encoding="utf-8"?>
<Types xmlns="http://schemas.openxmlformats.org/package/2006/content-types">
  <Default Extension="MP3" ContentType="audio/mpeg"/>
  <Default Extension="png" ContentType="image/png"/>
  <Default Extension="jpeg" ContentType="image/jpeg"/>
  <Default Extension="rels" ContentType="application/vnd.openxmlformats-package.relationships+xml"/>
  <Default Extension="xml" ContentType="application/xml"/>
  <Default Extension="wdp" ContentType="image/vnd.ms-photo"/>
  <Default Extension="gif" ContentType="image/gif"/>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tags/tag1.xml" ContentType="application/vnd.openxmlformats-officedocument.presentationml.tags+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ppt/notesSlides/notesSlide31.xml" ContentType="application/vnd.openxmlformats-officedocument.presentationml.notesSlide+xml"/>
  <Override PartName="/ppt/notesSlides/notesSlide32.xml" ContentType="application/vnd.openxmlformats-officedocument.presentationml.notesSlide+xml"/>
  <Override PartName="/ppt/notesSlides/notesSlide33.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73"/>
  </p:notesMasterIdLst>
  <p:sldIdLst>
    <p:sldId id="263" r:id="rId2"/>
    <p:sldId id="256" r:id="rId3"/>
    <p:sldId id="257" r:id="rId4"/>
    <p:sldId id="258" r:id="rId5"/>
    <p:sldId id="264" r:id="rId6"/>
    <p:sldId id="265" r:id="rId7"/>
    <p:sldId id="266" r:id="rId8"/>
    <p:sldId id="267" r:id="rId9"/>
    <p:sldId id="269" r:id="rId10"/>
    <p:sldId id="307" r:id="rId11"/>
    <p:sldId id="308" r:id="rId12"/>
    <p:sldId id="270" r:id="rId13"/>
    <p:sldId id="281" r:id="rId14"/>
    <p:sldId id="370" r:id="rId15"/>
    <p:sldId id="283" r:id="rId16"/>
    <p:sldId id="284" r:id="rId17"/>
    <p:sldId id="371" r:id="rId18"/>
    <p:sldId id="285" r:id="rId19"/>
    <p:sldId id="286" r:id="rId20"/>
    <p:sldId id="372" r:id="rId21"/>
    <p:sldId id="282" r:id="rId22"/>
    <p:sldId id="313" r:id="rId23"/>
    <p:sldId id="287" r:id="rId24"/>
    <p:sldId id="288" r:id="rId25"/>
    <p:sldId id="316" r:id="rId26"/>
    <p:sldId id="317" r:id="rId27"/>
    <p:sldId id="373" r:id="rId28"/>
    <p:sldId id="374" r:id="rId29"/>
    <p:sldId id="375" r:id="rId30"/>
    <p:sldId id="376" r:id="rId31"/>
    <p:sldId id="303" r:id="rId32"/>
    <p:sldId id="323" r:id="rId33"/>
    <p:sldId id="385" r:id="rId34"/>
    <p:sldId id="326" r:id="rId35"/>
    <p:sldId id="380" r:id="rId36"/>
    <p:sldId id="328" r:id="rId37"/>
    <p:sldId id="330" r:id="rId38"/>
    <p:sldId id="336" r:id="rId39"/>
    <p:sldId id="337" r:id="rId40"/>
    <p:sldId id="381" r:id="rId41"/>
    <p:sldId id="332" r:id="rId42"/>
    <p:sldId id="333" r:id="rId43"/>
    <p:sldId id="338" r:id="rId44"/>
    <p:sldId id="339" r:id="rId45"/>
    <p:sldId id="382" r:id="rId46"/>
    <p:sldId id="334" r:id="rId47"/>
    <p:sldId id="340" r:id="rId48"/>
    <p:sldId id="378" r:id="rId49"/>
    <p:sldId id="343" r:id="rId50"/>
    <p:sldId id="344" r:id="rId51"/>
    <p:sldId id="329" r:id="rId52"/>
    <p:sldId id="383" r:id="rId53"/>
    <p:sldId id="345" r:id="rId54"/>
    <p:sldId id="356" r:id="rId55"/>
    <p:sldId id="389" r:id="rId56"/>
    <p:sldId id="357" r:id="rId57"/>
    <p:sldId id="349" r:id="rId58"/>
    <p:sldId id="350" r:id="rId59"/>
    <p:sldId id="384" r:id="rId60"/>
    <p:sldId id="351" r:id="rId61"/>
    <p:sldId id="358" r:id="rId62"/>
    <p:sldId id="360" r:id="rId63"/>
    <p:sldId id="386" r:id="rId64"/>
    <p:sldId id="369" r:id="rId65"/>
    <p:sldId id="368" r:id="rId66"/>
    <p:sldId id="361" r:id="rId67"/>
    <p:sldId id="387" r:id="rId68"/>
    <p:sldId id="388" r:id="rId69"/>
    <p:sldId id="362" r:id="rId70"/>
    <p:sldId id="366" r:id="rId71"/>
    <p:sldId id="359" r:id="rId72"/>
  </p:sldIdLst>
  <p:sldSz cx="12190413" cy="6859588"/>
  <p:notesSz cx="6858000" cy="9144000"/>
  <p:defaultText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1">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0000FF"/>
    <a:srgbClr val="00CC00"/>
    <a:srgbClr val="0099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p:cViewPr varScale="1">
        <p:scale>
          <a:sx n="68" d="100"/>
          <a:sy n="68" d="100"/>
        </p:scale>
        <p:origin x="792" y="96"/>
      </p:cViewPr>
      <p:guideLst>
        <p:guide orient="horz" pos="2161"/>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16" Type="http://schemas.openxmlformats.org/officeDocument/2006/relationships/slide" Target="slides/slide1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slide" Target="slides/slide52.xml"/><Relationship Id="rId58" Type="http://schemas.openxmlformats.org/officeDocument/2006/relationships/slide" Target="slides/slide57.xml"/><Relationship Id="rId66" Type="http://schemas.openxmlformats.org/officeDocument/2006/relationships/slide" Target="slides/slide65.xml"/><Relationship Id="rId74" Type="http://schemas.openxmlformats.org/officeDocument/2006/relationships/presProps" Target="presProps.xml"/><Relationship Id="rId5" Type="http://schemas.openxmlformats.org/officeDocument/2006/relationships/slide" Target="slides/slide4.xml"/><Relationship Id="rId61" Type="http://schemas.openxmlformats.org/officeDocument/2006/relationships/slide" Target="slides/slide60.xml"/><Relationship Id="rId19" Type="http://schemas.openxmlformats.org/officeDocument/2006/relationships/slide" Target="slides/slide1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slide" Target="slides/slide55.xml"/><Relationship Id="rId64" Type="http://schemas.openxmlformats.org/officeDocument/2006/relationships/slide" Target="slides/slide63.xml"/><Relationship Id="rId69" Type="http://schemas.openxmlformats.org/officeDocument/2006/relationships/slide" Target="slides/slide68.xml"/><Relationship Id="rId77" Type="http://schemas.openxmlformats.org/officeDocument/2006/relationships/tableStyles" Target="tableStyles.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theme" Target="theme/theme1.xml"/><Relationship Id="rId7" Type="http://schemas.openxmlformats.org/officeDocument/2006/relationships/slide" Target="slides/slide6.xml"/><Relationship Id="rId71" Type="http://schemas.openxmlformats.org/officeDocument/2006/relationships/slide" Target="slides/slide70.xml"/><Relationship Id="rId2" Type="http://schemas.openxmlformats.org/officeDocument/2006/relationships/slide" Target="slides/slide1.xml"/><Relationship Id="rId29" Type="http://schemas.openxmlformats.org/officeDocument/2006/relationships/slide" Target="slides/slide28.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31D76329-2551-40EF-9D6E-25353AA3E32B}" type="datetimeFigureOut">
              <a:rPr lang="en-US" smtClean="0"/>
              <a:pPr/>
              <a:t>10/5/2024</a:t>
            </a:fld>
            <a:endParaRPr lang="en-US"/>
          </a:p>
        </p:txBody>
      </p:sp>
      <p:sp>
        <p:nvSpPr>
          <p:cNvPr id="4" name="Slide Image Placeholder 3"/>
          <p:cNvSpPr>
            <a:spLocks noGrp="1" noRot="1" noChangeAspect="1"/>
          </p:cNvSpPr>
          <p:nvPr>
            <p:ph type="sldImg" idx="2"/>
          </p:nvPr>
        </p:nvSpPr>
        <p:spPr>
          <a:xfrm>
            <a:off x="382588" y="685800"/>
            <a:ext cx="6092825"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58A3CE2E-B1FE-471D-94CC-49824C0E307C}" type="slidenum">
              <a:rPr lang="en-US" smtClean="0"/>
              <a:pPr/>
              <a:t>‹#›</a:t>
            </a:fld>
            <a:endParaRPr lang="en-US"/>
          </a:p>
        </p:txBody>
      </p:sp>
    </p:spTree>
  </p:cSld>
  <p:clrMap bg1="lt1" tx1="dk1" bg2="lt2" tx2="dk2" accent1="accent1" accent2="accent2" accent3="accent3" accent4="accent4" accent5="accent5" accent6="accent6" hlink="hlink" folHlink="folHlink"/>
  <p:notesStyle>
    <a:lvl1pPr marL="0" algn="l" defTabSz="1219170" rtl="0" eaLnBrk="1" latinLnBrk="0" hangingPunct="1">
      <a:defRPr sz="1600" kern="1200">
        <a:solidFill>
          <a:schemeClr val="tx1"/>
        </a:solidFill>
        <a:latin typeface="+mn-lt"/>
        <a:ea typeface="+mn-ea"/>
        <a:cs typeface="+mn-cs"/>
      </a:defRPr>
    </a:lvl1pPr>
    <a:lvl2pPr marL="609585" algn="l" defTabSz="1219170" rtl="0" eaLnBrk="1" latinLnBrk="0" hangingPunct="1">
      <a:defRPr sz="1600" kern="1200">
        <a:solidFill>
          <a:schemeClr val="tx1"/>
        </a:solidFill>
        <a:latin typeface="+mn-lt"/>
        <a:ea typeface="+mn-ea"/>
        <a:cs typeface="+mn-cs"/>
      </a:defRPr>
    </a:lvl2pPr>
    <a:lvl3pPr marL="1219170" algn="l" defTabSz="1219170" rtl="0" eaLnBrk="1" latinLnBrk="0" hangingPunct="1">
      <a:defRPr sz="1600" kern="1200">
        <a:solidFill>
          <a:schemeClr val="tx1"/>
        </a:solidFill>
        <a:latin typeface="+mn-lt"/>
        <a:ea typeface="+mn-ea"/>
        <a:cs typeface="+mn-cs"/>
      </a:defRPr>
    </a:lvl3pPr>
    <a:lvl4pPr marL="1828754" algn="l" defTabSz="1219170" rtl="0" eaLnBrk="1" latinLnBrk="0" hangingPunct="1">
      <a:defRPr sz="1600" kern="1200">
        <a:solidFill>
          <a:schemeClr val="tx1"/>
        </a:solidFill>
        <a:latin typeface="+mn-lt"/>
        <a:ea typeface="+mn-ea"/>
        <a:cs typeface="+mn-cs"/>
      </a:defRPr>
    </a:lvl4pPr>
    <a:lvl5pPr marL="2438339" algn="l" defTabSz="1219170" rtl="0" eaLnBrk="1" latinLnBrk="0" hangingPunct="1">
      <a:defRPr sz="1600" kern="1200">
        <a:solidFill>
          <a:schemeClr val="tx1"/>
        </a:solidFill>
        <a:latin typeface="+mn-lt"/>
        <a:ea typeface="+mn-ea"/>
        <a:cs typeface="+mn-cs"/>
      </a:defRPr>
    </a:lvl5pPr>
    <a:lvl6pPr marL="3047924" algn="l" defTabSz="1219170" rtl="0" eaLnBrk="1" latinLnBrk="0" hangingPunct="1">
      <a:defRPr sz="1600" kern="1200">
        <a:solidFill>
          <a:schemeClr val="tx1"/>
        </a:solidFill>
        <a:latin typeface="+mn-lt"/>
        <a:ea typeface="+mn-ea"/>
        <a:cs typeface="+mn-cs"/>
      </a:defRPr>
    </a:lvl6pPr>
    <a:lvl7pPr marL="3657509" algn="l" defTabSz="1219170" rtl="0" eaLnBrk="1" latinLnBrk="0" hangingPunct="1">
      <a:defRPr sz="1600" kern="1200">
        <a:solidFill>
          <a:schemeClr val="tx1"/>
        </a:solidFill>
        <a:latin typeface="+mn-lt"/>
        <a:ea typeface="+mn-ea"/>
        <a:cs typeface="+mn-cs"/>
      </a:defRPr>
    </a:lvl7pPr>
    <a:lvl8pPr marL="4267093" algn="l" defTabSz="1219170" rtl="0" eaLnBrk="1" latinLnBrk="0" hangingPunct="1">
      <a:defRPr sz="1600" kern="1200">
        <a:solidFill>
          <a:schemeClr val="tx1"/>
        </a:solidFill>
        <a:latin typeface="+mn-lt"/>
        <a:ea typeface="+mn-ea"/>
        <a:cs typeface="+mn-cs"/>
      </a:defRPr>
    </a:lvl8pPr>
    <a:lvl9pPr marL="4876678" algn="l" defTabSz="1219170" rtl="0" eaLnBrk="1" latinLnBrk="0" hangingPunct="1">
      <a:defRPr sz="16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34.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3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3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41.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4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43.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46.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49.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53.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54.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55.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64.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65.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66.xml"/><Relationship Id="rId1" Type="http://schemas.openxmlformats.org/officeDocument/2006/relationships/notesMaster" Target="../notesMasters/notesMaster1.xml"/></Relationships>
</file>

<file path=ppt/notesSlides/_rels/notesSlide31.xml.rels><?xml version="1.0" encoding="UTF-8" standalone="yes"?>
<Relationships xmlns="http://schemas.openxmlformats.org/package/2006/relationships"><Relationship Id="rId2" Type="http://schemas.openxmlformats.org/officeDocument/2006/relationships/slide" Target="../slides/slide67.xml"/><Relationship Id="rId1" Type="http://schemas.openxmlformats.org/officeDocument/2006/relationships/notesMaster" Target="../notesMasters/notesMaster1.xml"/></Relationships>
</file>

<file path=ppt/notesSlides/_rels/notesSlide32.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_rels/notesSlide33.xml.rels><?xml version="1.0" encoding="UTF-8" standalone="yes"?>
<Relationships xmlns="http://schemas.openxmlformats.org/package/2006/relationships"><Relationship Id="rId2" Type="http://schemas.openxmlformats.org/officeDocument/2006/relationships/slide" Target="../slides/slide69.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2588" y="685800"/>
            <a:ext cx="6092825" cy="3429000"/>
          </a:xfrm>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1BD9EDB-DE4C-46D0-A9F6-5B945868EE1E}" type="slidenum">
              <a:rPr lang="en-US" smtClean="0"/>
              <a:pPr/>
              <a:t>10</a:t>
            </a:fld>
            <a:endParaRPr lang="en-US"/>
          </a:p>
        </p:txBody>
      </p:sp>
    </p:spTree>
    <p:extLst>
      <p:ext uri="{BB962C8B-B14F-4D97-AF65-F5344CB8AC3E}">
        <p14:creationId xmlns:p14="http://schemas.microsoft.com/office/powerpoint/2010/main" val="386943371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37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43</a:t>
            </a:fld>
            <a:endParaRPr lang="en-US"/>
          </a:p>
        </p:txBody>
      </p:sp>
    </p:spTree>
    <p:extLst>
      <p:ext uri="{BB962C8B-B14F-4D97-AF65-F5344CB8AC3E}">
        <p14:creationId xmlns:p14="http://schemas.microsoft.com/office/powerpoint/2010/main" val="141036155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49</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51</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53</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DB399F5A-13AF-4F3C-B0BD-55DF76F879BF}" type="slidenum">
              <a:rPr lang="en-US" smtClean="0"/>
              <a:pPr/>
              <a:t>55</a:t>
            </a:fld>
            <a:endParaRPr lang="en-US"/>
          </a:p>
        </p:txBody>
      </p:sp>
    </p:spTree>
    <p:extLst>
      <p:ext uri="{BB962C8B-B14F-4D97-AF65-F5344CB8AC3E}">
        <p14:creationId xmlns:p14="http://schemas.microsoft.com/office/powerpoint/2010/main" val="380784419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56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a:t>https://nongnghiep.vn/nang-cao-vai-tro-logistics-voi-nong-san-viet-d253212.html</a:t>
            </a:r>
          </a:p>
        </p:txBody>
      </p:sp>
      <p:sp>
        <p:nvSpPr>
          <p:cNvPr id="4" name="Slide Number Placeholder 3"/>
          <p:cNvSpPr>
            <a:spLocks noGrp="1"/>
          </p:cNvSpPr>
          <p:nvPr>
            <p:ph type="sldNum" sz="quarter" idx="5"/>
          </p:nvPr>
        </p:nvSpPr>
        <p:spPr/>
        <p:txBody>
          <a:bodyPr/>
          <a:lstStyle/>
          <a:p>
            <a:fld id="{8CD03F92-1099-41D2-9E8E-88ADAE2EAE65}" type="slidenum">
              <a:rPr lang="en-US" smtClean="0"/>
              <a:pPr/>
              <a:t>64</a:t>
            </a:fld>
            <a:endParaRPr lang="en-US"/>
          </a:p>
        </p:txBody>
      </p:sp>
    </p:spTree>
    <p:extLst>
      <p:ext uri="{BB962C8B-B14F-4D97-AF65-F5344CB8AC3E}">
        <p14:creationId xmlns:p14="http://schemas.microsoft.com/office/powerpoint/2010/main" val="386600014"/>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54"/>
        <p:cNvGrpSpPr/>
        <p:nvPr/>
      </p:nvGrpSpPr>
      <p:grpSpPr>
        <a:xfrm>
          <a:off x="0" y="0"/>
          <a:ext cx="0" cy="0"/>
          <a:chOff x="0" y="0"/>
          <a:chExt cx="0" cy="0"/>
        </a:xfrm>
      </p:grpSpPr>
      <p:sp>
        <p:nvSpPr>
          <p:cNvPr id="2455" name="Google Shape;2455;gab2bdc301d_1_569: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56" name="Google Shape;2456;gab2bdc301d_1_569: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9Slide05 SVNKitten" pitchFamily="2" charset="0"/>
                <a:cs typeface="Arial" panose="020B0604020202020204" pitchFamily="34" charset="0"/>
              </a:rPr>
              <a:t>Nông dân đã áp dụng công nghiệp 4.0 vào sản xuất nông nghiệp như thế nào?</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solidFill>
                <a:latin typeface="#9Slide05 SVNKitten" pitchFamily="2" charset="0"/>
                <a:cs typeface="Arial" panose="020B0604020202020204" pitchFamily="34" charset="0"/>
              </a:rPr>
              <a:t>https://www.youtube.com/watch?v=KXuiciRYsQo</a:t>
            </a:r>
          </a:p>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pPr/>
              <a:t>66</a:t>
            </a:fld>
            <a:endParaRPr lang="en-US"/>
          </a:p>
        </p:txBody>
      </p:sp>
    </p:spTree>
    <p:extLst>
      <p:ext uri="{BB962C8B-B14F-4D97-AF65-F5344CB8AC3E}">
        <p14:creationId xmlns:p14="http://schemas.microsoft.com/office/powerpoint/2010/main" val="3980209220"/>
      </p:ext>
    </p:extLst>
  </p:cSld>
  <p:clrMapOvr>
    <a:masterClrMapping/>
  </p:clrMapOvr>
</p:notes>
</file>

<file path=ppt/notesSlides/notesSlide3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9FDE-D1E2-474B-8E23-8AA57D00C073}" type="slidenum">
              <a:rPr lang="en-US" smtClean="0"/>
              <a:pPr/>
              <a:t>67</a:t>
            </a:fld>
            <a:endParaRPr lang="en-US"/>
          </a:p>
        </p:txBody>
      </p:sp>
    </p:spTree>
    <p:extLst>
      <p:ext uri="{BB962C8B-B14F-4D97-AF65-F5344CB8AC3E}">
        <p14:creationId xmlns:p14="http://schemas.microsoft.com/office/powerpoint/2010/main" val="8462954"/>
      </p:ext>
    </p:extLst>
  </p:cSld>
  <p:clrMapOvr>
    <a:masterClrMapping/>
  </p:clrMapOvr>
</p:notes>
</file>

<file path=ppt/notesSlides/notesSlide3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C7349FDE-D1E2-474B-8E23-8AA57D00C073}" type="slidenum">
              <a:rPr lang="en-US" smtClean="0"/>
              <a:pPr/>
              <a:t>68</a:t>
            </a:fld>
            <a:endParaRPr lang="en-US"/>
          </a:p>
        </p:txBody>
      </p:sp>
    </p:spTree>
    <p:extLst>
      <p:ext uri="{BB962C8B-B14F-4D97-AF65-F5344CB8AC3E}">
        <p14:creationId xmlns:p14="http://schemas.microsoft.com/office/powerpoint/2010/main" val="2761526591"/>
      </p:ext>
    </p:extLst>
  </p:cSld>
  <p:clrMapOvr>
    <a:masterClrMapping/>
  </p:clrMapOvr>
</p:notes>
</file>

<file path=ppt/notesSlides/notesSlide3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8CD03F92-1099-41D2-9E8E-88ADAE2EAE65}" type="slidenum">
              <a:rPr lang="en-US" smtClean="0"/>
              <a:pPr/>
              <a:t>69</a:t>
            </a:fld>
            <a:endParaRPr lang="en-US"/>
          </a:p>
        </p:txBody>
      </p:sp>
    </p:spTree>
    <p:extLst>
      <p:ext uri="{BB962C8B-B14F-4D97-AF65-F5344CB8AC3E}">
        <p14:creationId xmlns:p14="http://schemas.microsoft.com/office/powerpoint/2010/main" val="4242501296"/>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17</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25</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481013" y="1281113"/>
            <a:ext cx="6140450" cy="34544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2EB20A-403F-44E9-9F40-29DD8395CE08}"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等线" panose="02010600030101010101"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26</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等线" panose="02010600030101010101" pitchFamily="2" charset="-122"/>
              <a:cs typeface="+mn-cs"/>
            </a:endParaRPr>
          </a:p>
        </p:txBody>
      </p:sp>
    </p:spTree>
    <p:extLst>
      <p:ext uri="{BB962C8B-B14F-4D97-AF65-F5344CB8AC3E}">
        <p14:creationId xmlns:p14="http://schemas.microsoft.com/office/powerpoint/2010/main" val="2748574593"/>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914281" y="2130919"/>
            <a:ext cx="10361851" cy="1470366"/>
          </a:xfrm>
        </p:spPr>
        <p:txBody>
          <a:bodyPr/>
          <a:lstStyle/>
          <a:p>
            <a:r>
              <a:rPr lang="en-US"/>
              <a:t>Click to edit Master title style</a:t>
            </a:r>
          </a:p>
        </p:txBody>
      </p:sp>
      <p:sp>
        <p:nvSpPr>
          <p:cNvPr id="3" name="Subtitle 2"/>
          <p:cNvSpPr>
            <a:spLocks noGrp="1"/>
          </p:cNvSpPr>
          <p:nvPr>
            <p:ph type="subTitle" idx="1"/>
          </p:nvPr>
        </p:nvSpPr>
        <p:spPr>
          <a:xfrm>
            <a:off x="1828562" y="3887100"/>
            <a:ext cx="8533289" cy="1753006"/>
          </a:xfrm>
        </p:spPr>
        <p:txBody>
          <a:bodyPr/>
          <a:lstStyle>
            <a:lvl1pPr marL="0" indent="0" algn="ctr">
              <a:buNone/>
              <a:defRPr>
                <a:solidFill>
                  <a:schemeClr val="tx1">
                    <a:tint val="75000"/>
                  </a:schemeClr>
                </a:solidFill>
              </a:defRPr>
            </a:lvl1pPr>
            <a:lvl2pPr marL="609585" indent="0" algn="ctr">
              <a:buNone/>
              <a:defRPr>
                <a:solidFill>
                  <a:schemeClr val="tx1">
                    <a:tint val="75000"/>
                  </a:schemeClr>
                </a:solidFill>
              </a:defRPr>
            </a:lvl2pPr>
            <a:lvl3pPr marL="1219170" indent="0" algn="ctr">
              <a:buNone/>
              <a:defRPr>
                <a:solidFill>
                  <a:schemeClr val="tx1">
                    <a:tint val="75000"/>
                  </a:schemeClr>
                </a:solidFill>
              </a:defRPr>
            </a:lvl3pPr>
            <a:lvl4pPr marL="1828754" indent="0" algn="ctr">
              <a:buNone/>
              <a:defRPr>
                <a:solidFill>
                  <a:schemeClr val="tx1">
                    <a:tint val="75000"/>
                  </a:schemeClr>
                </a:solidFill>
              </a:defRPr>
            </a:lvl4pPr>
            <a:lvl5pPr marL="2438339" indent="0" algn="ctr">
              <a:buNone/>
              <a:defRPr>
                <a:solidFill>
                  <a:schemeClr val="tx1">
                    <a:tint val="75000"/>
                  </a:schemeClr>
                </a:solidFill>
              </a:defRPr>
            </a:lvl5pPr>
            <a:lvl6pPr marL="3047924" indent="0" algn="ctr">
              <a:buNone/>
              <a:defRPr>
                <a:solidFill>
                  <a:schemeClr val="tx1">
                    <a:tint val="75000"/>
                  </a:schemeClr>
                </a:solidFill>
              </a:defRPr>
            </a:lvl6pPr>
            <a:lvl7pPr marL="3657509" indent="0" algn="ctr">
              <a:buNone/>
              <a:defRPr>
                <a:solidFill>
                  <a:schemeClr val="tx1">
                    <a:tint val="75000"/>
                  </a:schemeClr>
                </a:solidFill>
              </a:defRPr>
            </a:lvl7pPr>
            <a:lvl8pPr marL="4267093" indent="0" algn="ctr">
              <a:buNone/>
              <a:defRPr>
                <a:solidFill>
                  <a:schemeClr val="tx1">
                    <a:tint val="75000"/>
                  </a:schemeClr>
                </a:solidFill>
              </a:defRPr>
            </a:lvl8pPr>
            <a:lvl9pPr marL="4876678"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67CAB675-0451-46BA-B838-2996E7357EA3}"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47770923"/>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565172869"/>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8049" y="206422"/>
            <a:ext cx="2742843" cy="438886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521" y="206422"/>
            <a:ext cx="8025355" cy="438886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867083857"/>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7">
  <p:cSld name="Title only 7">
    <p:bg>
      <p:bgPr>
        <a:solidFill>
          <a:schemeClr val="lt1"/>
        </a:solidFill>
        <a:effectLst/>
      </p:bgPr>
    </p:bg>
    <p:spTree>
      <p:nvGrpSpPr>
        <p:cNvPr id="1" name="Shape 670"/>
        <p:cNvGrpSpPr/>
        <p:nvPr/>
      </p:nvGrpSpPr>
      <p:grpSpPr>
        <a:xfrm>
          <a:off x="0" y="0"/>
          <a:ext cx="0" cy="0"/>
          <a:chOff x="0" y="0"/>
          <a:chExt cx="0" cy="0"/>
        </a:xfrm>
      </p:grpSpPr>
      <p:grpSp>
        <p:nvGrpSpPr>
          <p:cNvPr id="2" name="Google Shape;671;p24"/>
          <p:cNvGrpSpPr/>
          <p:nvPr/>
        </p:nvGrpSpPr>
        <p:grpSpPr>
          <a:xfrm>
            <a:off x="-16310" y="5779394"/>
            <a:ext cx="13321865" cy="1385065"/>
            <a:chOff x="-12235" y="4333542"/>
            <a:chExt cx="9992699" cy="1038558"/>
          </a:xfrm>
        </p:grpSpPr>
        <p:grpSp>
          <p:nvGrpSpPr>
            <p:cNvPr id="3" name="Google Shape;672;p24"/>
            <p:cNvGrpSpPr/>
            <p:nvPr/>
          </p:nvGrpSpPr>
          <p:grpSpPr>
            <a:xfrm flipH="1">
              <a:off x="7070039" y="4487995"/>
              <a:ext cx="1799878" cy="457706"/>
              <a:chOff x="4939527" y="4919710"/>
              <a:chExt cx="3620029" cy="920566"/>
            </a:xfrm>
          </p:grpSpPr>
          <p:grpSp>
            <p:nvGrpSpPr>
              <p:cNvPr id="4" name="Google Shape;673;p24"/>
              <p:cNvGrpSpPr/>
              <p:nvPr/>
            </p:nvGrpSpPr>
            <p:grpSpPr>
              <a:xfrm>
                <a:off x="4939527" y="5053655"/>
                <a:ext cx="3620029" cy="786616"/>
                <a:chOff x="1855275" y="1578600"/>
                <a:chExt cx="154800" cy="33650"/>
              </a:xfrm>
            </p:grpSpPr>
            <p:sp>
              <p:nvSpPr>
                <p:cNvPr id="674" name="Google Shape;674;p24"/>
                <p:cNvSpPr/>
                <p:nvPr/>
              </p:nvSpPr>
              <p:spPr>
                <a:xfrm>
                  <a:off x="1971950" y="1592950"/>
                  <a:ext cx="38125" cy="19300"/>
                </a:xfrm>
                <a:custGeom>
                  <a:avLst/>
                  <a:gdLst/>
                  <a:ahLst/>
                  <a:cxnLst/>
                  <a:rect l="l" t="t" r="r" b="b"/>
                  <a:pathLst>
                    <a:path w="1525" h="772" extrusionOk="0">
                      <a:moveTo>
                        <a:pt x="763" y="1"/>
                      </a:moveTo>
                      <a:cubicBezTo>
                        <a:pt x="382" y="1"/>
                        <a:pt x="1" y="254"/>
                        <a:pt x="1" y="760"/>
                      </a:cubicBezTo>
                      <a:lnTo>
                        <a:pt x="1" y="772"/>
                      </a:lnTo>
                      <a:lnTo>
                        <a:pt x="1525" y="772"/>
                      </a:lnTo>
                      <a:lnTo>
                        <a:pt x="1525" y="760"/>
                      </a:lnTo>
                      <a:cubicBezTo>
                        <a:pt x="1525" y="254"/>
                        <a:pt x="1144" y="1"/>
                        <a:pt x="763"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24"/>
                <p:cNvSpPr/>
                <p:nvPr/>
              </p:nvSpPr>
              <p:spPr>
                <a:xfrm>
                  <a:off x="1870150" y="1597350"/>
                  <a:ext cx="130100" cy="14900"/>
                </a:xfrm>
                <a:custGeom>
                  <a:avLst/>
                  <a:gdLst/>
                  <a:ahLst/>
                  <a:cxnLst/>
                  <a:rect l="l" t="t" r="r" b="b"/>
                  <a:pathLst>
                    <a:path w="5204" h="596" extrusionOk="0">
                      <a:moveTo>
                        <a:pt x="1" y="1"/>
                      </a:moveTo>
                      <a:lnTo>
                        <a:pt x="1" y="596"/>
                      </a:lnTo>
                      <a:lnTo>
                        <a:pt x="5204" y="596"/>
                      </a:lnTo>
                      <a:lnTo>
                        <a:pt x="5204" y="1"/>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24"/>
                <p:cNvSpPr/>
                <p:nvPr/>
              </p:nvSpPr>
              <p:spPr>
                <a:xfrm>
                  <a:off x="1939525" y="1582475"/>
                  <a:ext cx="39600" cy="29775"/>
                </a:xfrm>
                <a:custGeom>
                  <a:avLst/>
                  <a:gdLst/>
                  <a:ahLst/>
                  <a:cxnLst/>
                  <a:rect l="l" t="t" r="r" b="b"/>
                  <a:pathLst>
                    <a:path w="1584" h="1191" extrusionOk="0">
                      <a:moveTo>
                        <a:pt x="798" y="0"/>
                      </a:moveTo>
                      <a:cubicBezTo>
                        <a:pt x="357" y="0"/>
                        <a:pt x="0" y="357"/>
                        <a:pt x="24" y="810"/>
                      </a:cubicBezTo>
                      <a:cubicBezTo>
                        <a:pt x="24" y="941"/>
                        <a:pt x="60" y="1072"/>
                        <a:pt x="131" y="1191"/>
                      </a:cubicBezTo>
                      <a:lnTo>
                        <a:pt x="1465" y="1191"/>
                      </a:lnTo>
                      <a:cubicBezTo>
                        <a:pt x="1536" y="1072"/>
                        <a:pt x="1572" y="941"/>
                        <a:pt x="1572" y="810"/>
                      </a:cubicBezTo>
                      <a:cubicBezTo>
                        <a:pt x="1584" y="357"/>
                        <a:pt x="1238" y="0"/>
                        <a:pt x="798"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24"/>
                <p:cNvSpPr/>
                <p:nvPr/>
              </p:nvSpPr>
              <p:spPr>
                <a:xfrm>
                  <a:off x="1855275" y="1578600"/>
                  <a:ext cx="55100" cy="33650"/>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78" name="Google Shape;678;p24"/>
              <p:cNvSpPr/>
              <p:nvPr/>
            </p:nvSpPr>
            <p:spPr>
              <a:xfrm>
                <a:off x="5674675" y="4919710"/>
                <a:ext cx="1507927" cy="920566"/>
              </a:xfrm>
              <a:custGeom>
                <a:avLst/>
                <a:gdLst/>
                <a:ahLst/>
                <a:cxnLst/>
                <a:rect l="l" t="t" r="r" b="b"/>
                <a:pathLst>
                  <a:path w="2204" h="1346" extrusionOk="0">
                    <a:moveTo>
                      <a:pt x="1096" y="0"/>
                    </a:moveTo>
                    <a:cubicBezTo>
                      <a:pt x="405" y="0"/>
                      <a:pt x="1" y="774"/>
                      <a:pt x="382" y="1346"/>
                    </a:cubicBezTo>
                    <a:lnTo>
                      <a:pt x="1822" y="1346"/>
                    </a:lnTo>
                    <a:cubicBezTo>
                      <a:pt x="2203" y="774"/>
                      <a:pt x="1787" y="0"/>
                      <a:pt x="109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 name="Google Shape;679;p24"/>
            <p:cNvGrpSpPr/>
            <p:nvPr/>
          </p:nvGrpSpPr>
          <p:grpSpPr>
            <a:xfrm>
              <a:off x="6237967" y="4333542"/>
              <a:ext cx="3742498" cy="877034"/>
              <a:chOff x="3836925" y="3884274"/>
              <a:chExt cx="6143299" cy="1439649"/>
            </a:xfrm>
          </p:grpSpPr>
          <p:sp>
            <p:nvSpPr>
              <p:cNvPr id="680" name="Google Shape;680;p24"/>
              <p:cNvSpPr/>
              <p:nvPr/>
            </p:nvSpPr>
            <p:spPr>
              <a:xfrm>
                <a:off x="7153900" y="3884274"/>
                <a:ext cx="2826324" cy="1439649"/>
              </a:xfrm>
              <a:custGeom>
                <a:avLst/>
                <a:gdLst/>
                <a:ahLst/>
                <a:cxnLst/>
                <a:rect l="l" t="t" r="r" b="b"/>
                <a:pathLst>
                  <a:path w="195323" h="109085" extrusionOk="0">
                    <a:moveTo>
                      <a:pt x="101442" y="21479"/>
                    </a:moveTo>
                    <a:lnTo>
                      <a:pt x="104180" y="25122"/>
                    </a:lnTo>
                    <a:cubicBezTo>
                      <a:pt x="104180" y="25122"/>
                      <a:pt x="106180" y="23717"/>
                      <a:pt x="109467" y="23622"/>
                    </a:cubicBezTo>
                    <a:cubicBezTo>
                      <a:pt x="112741" y="23515"/>
                      <a:pt x="117849" y="28349"/>
                      <a:pt x="117849" y="28349"/>
                    </a:cubicBezTo>
                    <a:cubicBezTo>
                      <a:pt x="117849" y="28349"/>
                      <a:pt x="122956" y="25694"/>
                      <a:pt x="123504" y="23622"/>
                    </a:cubicBezTo>
                    <a:cubicBezTo>
                      <a:pt x="124052" y="21538"/>
                      <a:pt x="124957" y="21181"/>
                      <a:pt x="125873" y="18490"/>
                    </a:cubicBezTo>
                    <a:cubicBezTo>
                      <a:pt x="126778" y="15812"/>
                      <a:pt x="129695" y="15085"/>
                      <a:pt x="130981" y="13657"/>
                    </a:cubicBezTo>
                    <a:cubicBezTo>
                      <a:pt x="132255" y="12216"/>
                      <a:pt x="135720" y="12216"/>
                      <a:pt x="136268" y="13657"/>
                    </a:cubicBezTo>
                    <a:cubicBezTo>
                      <a:pt x="136803" y="15085"/>
                      <a:pt x="140280" y="17955"/>
                      <a:pt x="141006" y="20467"/>
                    </a:cubicBezTo>
                    <a:cubicBezTo>
                      <a:pt x="141721" y="22979"/>
                      <a:pt x="141554" y="25122"/>
                      <a:pt x="144650" y="27634"/>
                    </a:cubicBezTo>
                    <a:cubicBezTo>
                      <a:pt x="147745" y="30147"/>
                      <a:pt x="149745" y="35338"/>
                      <a:pt x="151210" y="37302"/>
                    </a:cubicBezTo>
                    <a:cubicBezTo>
                      <a:pt x="152662" y="39279"/>
                      <a:pt x="153758" y="42684"/>
                      <a:pt x="154484" y="46446"/>
                    </a:cubicBezTo>
                    <a:cubicBezTo>
                      <a:pt x="155210" y="50209"/>
                      <a:pt x="195323" y="68473"/>
                      <a:pt x="195323" y="68473"/>
                    </a:cubicBezTo>
                    <a:lnTo>
                      <a:pt x="195323" y="109085"/>
                    </a:lnTo>
                    <a:lnTo>
                      <a:pt x="0" y="109085"/>
                    </a:lnTo>
                    <a:lnTo>
                      <a:pt x="0" y="65044"/>
                    </a:lnTo>
                    <a:cubicBezTo>
                      <a:pt x="0" y="65044"/>
                      <a:pt x="9156" y="63020"/>
                      <a:pt x="11823" y="59091"/>
                    </a:cubicBezTo>
                    <a:cubicBezTo>
                      <a:pt x="14490" y="55150"/>
                      <a:pt x="14288" y="53542"/>
                      <a:pt x="15931" y="53638"/>
                    </a:cubicBezTo>
                    <a:cubicBezTo>
                      <a:pt x="17562" y="53745"/>
                      <a:pt x="18181" y="52328"/>
                      <a:pt x="19312" y="50221"/>
                    </a:cubicBezTo>
                    <a:cubicBezTo>
                      <a:pt x="20444" y="48101"/>
                      <a:pt x="21158" y="45077"/>
                      <a:pt x="22182" y="45375"/>
                    </a:cubicBezTo>
                    <a:cubicBezTo>
                      <a:pt x="23206" y="45684"/>
                      <a:pt x="23313" y="46387"/>
                      <a:pt x="25051" y="44267"/>
                    </a:cubicBezTo>
                    <a:cubicBezTo>
                      <a:pt x="26790" y="42148"/>
                      <a:pt x="30278" y="41041"/>
                      <a:pt x="31207" y="38922"/>
                    </a:cubicBezTo>
                    <a:cubicBezTo>
                      <a:pt x="32124" y="36814"/>
                      <a:pt x="34481" y="29956"/>
                      <a:pt x="35814" y="28849"/>
                    </a:cubicBezTo>
                    <a:cubicBezTo>
                      <a:pt x="37160" y="27730"/>
                      <a:pt x="38481" y="26527"/>
                      <a:pt x="38993" y="25110"/>
                    </a:cubicBezTo>
                    <a:cubicBezTo>
                      <a:pt x="39505" y="23705"/>
                      <a:pt x="41053" y="24539"/>
                      <a:pt x="41768" y="23622"/>
                    </a:cubicBezTo>
                    <a:cubicBezTo>
                      <a:pt x="42482" y="22693"/>
                      <a:pt x="43613" y="14323"/>
                      <a:pt x="44327" y="12609"/>
                    </a:cubicBezTo>
                    <a:cubicBezTo>
                      <a:pt x="45054" y="10882"/>
                      <a:pt x="46078" y="10692"/>
                      <a:pt x="46685" y="10894"/>
                    </a:cubicBezTo>
                    <a:cubicBezTo>
                      <a:pt x="47304" y="11097"/>
                      <a:pt x="48328" y="9275"/>
                      <a:pt x="49661" y="8573"/>
                    </a:cubicBezTo>
                    <a:cubicBezTo>
                      <a:pt x="51007" y="7870"/>
                      <a:pt x="52233" y="7465"/>
                      <a:pt x="53352" y="7763"/>
                    </a:cubicBezTo>
                    <a:cubicBezTo>
                      <a:pt x="54483" y="8073"/>
                      <a:pt x="53972" y="11894"/>
                      <a:pt x="54281" y="12406"/>
                    </a:cubicBezTo>
                    <a:cubicBezTo>
                      <a:pt x="54591" y="12906"/>
                      <a:pt x="56127" y="11394"/>
                      <a:pt x="56436" y="10085"/>
                    </a:cubicBezTo>
                    <a:cubicBezTo>
                      <a:pt x="56746" y="8775"/>
                      <a:pt x="62996" y="5953"/>
                      <a:pt x="63913" y="4941"/>
                    </a:cubicBezTo>
                    <a:cubicBezTo>
                      <a:pt x="64842" y="3941"/>
                      <a:pt x="63711" y="2417"/>
                      <a:pt x="65044" y="1215"/>
                    </a:cubicBezTo>
                    <a:cubicBezTo>
                      <a:pt x="66378" y="0"/>
                      <a:pt x="68426" y="203"/>
                      <a:pt x="70378" y="1215"/>
                    </a:cubicBezTo>
                    <a:cubicBezTo>
                      <a:pt x="72331" y="2215"/>
                      <a:pt x="72331" y="3227"/>
                      <a:pt x="73450" y="3334"/>
                    </a:cubicBezTo>
                    <a:cubicBezTo>
                      <a:pt x="74581" y="3429"/>
                      <a:pt x="74581" y="4536"/>
                      <a:pt x="76224" y="4739"/>
                    </a:cubicBezTo>
                    <a:cubicBezTo>
                      <a:pt x="77867" y="4941"/>
                      <a:pt x="79094" y="4941"/>
                      <a:pt x="79403" y="6453"/>
                    </a:cubicBezTo>
                    <a:cubicBezTo>
                      <a:pt x="79713" y="7965"/>
                      <a:pt x="80630" y="5953"/>
                      <a:pt x="82166" y="6953"/>
                    </a:cubicBezTo>
                    <a:cubicBezTo>
                      <a:pt x="83701" y="7965"/>
                      <a:pt x="85856" y="8168"/>
                      <a:pt x="86368" y="9585"/>
                    </a:cubicBezTo>
                    <a:cubicBezTo>
                      <a:pt x="86892" y="10990"/>
                      <a:pt x="86880" y="12609"/>
                      <a:pt x="88321" y="12502"/>
                    </a:cubicBezTo>
                    <a:cubicBezTo>
                      <a:pt x="89762" y="12406"/>
                      <a:pt x="90059" y="13109"/>
                      <a:pt x="90988" y="13811"/>
                    </a:cubicBezTo>
                    <a:cubicBezTo>
                      <a:pt x="91905" y="14526"/>
                      <a:pt x="93453" y="13740"/>
                      <a:pt x="93750" y="14585"/>
                    </a:cubicBezTo>
                    <a:cubicBezTo>
                      <a:pt x="94060" y="15431"/>
                      <a:pt x="96012" y="15621"/>
                      <a:pt x="96215" y="16335"/>
                    </a:cubicBezTo>
                    <a:cubicBezTo>
                      <a:pt x="96417" y="17050"/>
                      <a:pt x="97144" y="18550"/>
                      <a:pt x="98679" y="18348"/>
                    </a:cubicBezTo>
                    <a:cubicBezTo>
                      <a:pt x="100215" y="18157"/>
                      <a:pt x="100835" y="18252"/>
                      <a:pt x="101144" y="19860"/>
                    </a:cubicBezTo>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24"/>
              <p:cNvSpPr/>
              <p:nvPr/>
            </p:nvSpPr>
            <p:spPr>
              <a:xfrm>
                <a:off x="3836925" y="4516304"/>
                <a:ext cx="4040698" cy="794061"/>
              </a:xfrm>
              <a:custGeom>
                <a:avLst/>
                <a:gdLst/>
                <a:ahLst/>
                <a:cxnLst/>
                <a:rect l="l" t="t" r="r" b="b"/>
                <a:pathLst>
                  <a:path w="116087" h="19278" extrusionOk="0">
                    <a:moveTo>
                      <a:pt x="116086" y="1"/>
                    </a:moveTo>
                    <a:cubicBezTo>
                      <a:pt x="116086" y="1"/>
                      <a:pt x="87666" y="11097"/>
                      <a:pt x="51924" y="7097"/>
                    </a:cubicBezTo>
                    <a:cubicBezTo>
                      <a:pt x="25777" y="4180"/>
                      <a:pt x="0" y="19277"/>
                      <a:pt x="0" y="19277"/>
                    </a:cubicBezTo>
                    <a:lnTo>
                      <a:pt x="116086"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2" name="Google Shape;682;p24"/>
            <p:cNvSpPr/>
            <p:nvPr/>
          </p:nvSpPr>
          <p:spPr>
            <a:xfrm>
              <a:off x="-12235" y="4707925"/>
              <a:ext cx="7121552" cy="664175"/>
            </a:xfrm>
            <a:custGeom>
              <a:avLst/>
              <a:gdLst/>
              <a:ahLst/>
              <a:cxnLst/>
              <a:rect l="l" t="t" r="r" b="b"/>
              <a:pathLst>
                <a:path w="151805" h="19278" extrusionOk="0">
                  <a:moveTo>
                    <a:pt x="0" y="1"/>
                  </a:moveTo>
                  <a:cubicBezTo>
                    <a:pt x="0" y="1"/>
                    <a:pt x="34992" y="6109"/>
                    <a:pt x="64449" y="7097"/>
                  </a:cubicBezTo>
                  <a:cubicBezTo>
                    <a:pt x="98822" y="8264"/>
                    <a:pt x="151805" y="19277"/>
                    <a:pt x="151805" y="19277"/>
                  </a:cubicBezTo>
                  <a:lnTo>
                    <a:pt x="0" y="19277"/>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83" name="Google Shape;683;p24"/>
          <p:cNvSpPr txBox="1">
            <a:spLocks noGrp="1"/>
          </p:cNvSpPr>
          <p:nvPr>
            <p:ph type="title"/>
          </p:nvPr>
        </p:nvSpPr>
        <p:spPr>
          <a:xfrm>
            <a:off x="1384520" y="553932"/>
            <a:ext cx="9421174" cy="763777"/>
          </a:xfrm>
          <a:prstGeom prst="rect">
            <a:avLst/>
          </a:prstGeom>
        </p:spPr>
        <p:txBody>
          <a:bodyPr spcFirstLastPara="1" wrap="square" lIns="121879" tIns="121879" rIns="121879" bIns="121879" anchor="ctr" anchorCtr="0">
            <a:noAutofit/>
          </a:bodyPr>
          <a:lstStyle>
            <a:lvl1pPr lvl="0" rtl="0">
              <a:spcBef>
                <a:spcPts val="0"/>
              </a:spcBef>
              <a:spcAft>
                <a:spcPts val="0"/>
              </a:spcAft>
              <a:buSzPts val="3200"/>
              <a:buNone/>
              <a:defRPr/>
            </a:lvl1pPr>
            <a:lvl2pPr lvl="1" rtl="0">
              <a:spcBef>
                <a:spcPts val="0"/>
              </a:spcBef>
              <a:spcAft>
                <a:spcPts val="0"/>
              </a:spcAft>
              <a:buSzPts val="3200"/>
              <a:buNone/>
              <a:defRPr/>
            </a:lvl2pPr>
            <a:lvl3pPr lvl="2" rtl="0">
              <a:spcBef>
                <a:spcPts val="0"/>
              </a:spcBef>
              <a:spcAft>
                <a:spcPts val="0"/>
              </a:spcAft>
              <a:buSzPts val="3200"/>
              <a:buNone/>
              <a:defRPr/>
            </a:lvl3pPr>
            <a:lvl4pPr lvl="3" rtl="0">
              <a:spcBef>
                <a:spcPts val="0"/>
              </a:spcBef>
              <a:spcAft>
                <a:spcPts val="0"/>
              </a:spcAft>
              <a:buSzPts val="3200"/>
              <a:buNone/>
              <a:defRPr/>
            </a:lvl4pPr>
            <a:lvl5pPr lvl="4" rtl="0">
              <a:spcBef>
                <a:spcPts val="0"/>
              </a:spcBef>
              <a:spcAft>
                <a:spcPts val="0"/>
              </a:spcAft>
              <a:buSzPts val="3200"/>
              <a:buNone/>
              <a:defRPr/>
            </a:lvl5pPr>
            <a:lvl6pPr lvl="5" rtl="0">
              <a:spcBef>
                <a:spcPts val="0"/>
              </a:spcBef>
              <a:spcAft>
                <a:spcPts val="0"/>
              </a:spcAft>
              <a:buSzPts val="3200"/>
              <a:buNone/>
              <a:defRPr/>
            </a:lvl6pPr>
            <a:lvl7pPr lvl="6" rtl="0">
              <a:spcBef>
                <a:spcPts val="0"/>
              </a:spcBef>
              <a:spcAft>
                <a:spcPts val="0"/>
              </a:spcAft>
              <a:buSzPts val="3200"/>
              <a:buNone/>
              <a:defRPr/>
            </a:lvl7pPr>
            <a:lvl8pPr lvl="7" rtl="0">
              <a:spcBef>
                <a:spcPts val="0"/>
              </a:spcBef>
              <a:spcAft>
                <a:spcPts val="0"/>
              </a:spcAft>
              <a:buSzPts val="3200"/>
              <a:buNone/>
              <a:defRPr/>
            </a:lvl8pPr>
            <a:lvl9pPr lvl="8" rtl="0">
              <a:spcBef>
                <a:spcPts val="0"/>
              </a:spcBef>
              <a:spcAft>
                <a:spcPts val="0"/>
              </a:spcAft>
              <a:buSzPts val="3200"/>
              <a:buNone/>
              <a:defRPr/>
            </a:lvl9pPr>
          </a:lstStyle>
          <a:p>
            <a:endParaRPr/>
          </a:p>
        </p:txBody>
      </p:sp>
    </p:spTree>
    <p:extLst>
      <p:ext uri="{BB962C8B-B14F-4D97-AF65-F5344CB8AC3E}">
        <p14:creationId xmlns:p14="http://schemas.microsoft.com/office/powerpoint/2010/main" val="86937756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67CAB675-0451-46BA-B838-2996E7357EA3}"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858292590"/>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962959" y="4407922"/>
            <a:ext cx="10361851" cy="1362390"/>
          </a:xfrm>
        </p:spPr>
        <p:txBody>
          <a:bodyPr anchor="t"/>
          <a:lstStyle>
            <a:lvl1pPr algn="l">
              <a:defRPr sz="5300" b="1" cap="all"/>
            </a:lvl1pPr>
          </a:lstStyle>
          <a:p>
            <a:r>
              <a:rPr lang="en-US"/>
              <a:t>Click to edit Master title style</a:t>
            </a:r>
          </a:p>
        </p:txBody>
      </p:sp>
      <p:sp>
        <p:nvSpPr>
          <p:cNvPr id="3" name="Text Placeholder 2"/>
          <p:cNvSpPr>
            <a:spLocks noGrp="1"/>
          </p:cNvSpPr>
          <p:nvPr>
            <p:ph type="body" idx="1"/>
          </p:nvPr>
        </p:nvSpPr>
        <p:spPr>
          <a:xfrm>
            <a:off x="962959" y="2907386"/>
            <a:ext cx="10361851" cy="1500534"/>
          </a:xfrm>
        </p:spPr>
        <p:txBody>
          <a:bodyPr anchor="b"/>
          <a:lstStyle>
            <a:lvl1pPr marL="0" indent="0">
              <a:buNone/>
              <a:defRPr sz="2700">
                <a:solidFill>
                  <a:schemeClr val="tx1">
                    <a:tint val="75000"/>
                  </a:schemeClr>
                </a:solidFill>
              </a:defRPr>
            </a:lvl1pPr>
            <a:lvl2pPr marL="609585" indent="0">
              <a:buNone/>
              <a:defRPr sz="2400">
                <a:solidFill>
                  <a:schemeClr val="tx1">
                    <a:tint val="75000"/>
                  </a:schemeClr>
                </a:solidFill>
              </a:defRPr>
            </a:lvl2pPr>
            <a:lvl3pPr marL="1219170" indent="0">
              <a:buNone/>
              <a:defRPr sz="2100">
                <a:solidFill>
                  <a:schemeClr val="tx1">
                    <a:tint val="75000"/>
                  </a:schemeClr>
                </a:solidFill>
              </a:defRPr>
            </a:lvl3pPr>
            <a:lvl4pPr marL="1828754" indent="0">
              <a:buNone/>
              <a:defRPr sz="1900">
                <a:solidFill>
                  <a:schemeClr val="tx1">
                    <a:tint val="75000"/>
                  </a:schemeClr>
                </a:solidFill>
              </a:defRPr>
            </a:lvl4pPr>
            <a:lvl5pPr marL="2438339" indent="0">
              <a:buNone/>
              <a:defRPr sz="1900">
                <a:solidFill>
                  <a:schemeClr val="tx1">
                    <a:tint val="75000"/>
                  </a:schemeClr>
                </a:solidFill>
              </a:defRPr>
            </a:lvl5pPr>
            <a:lvl6pPr marL="3047924" indent="0">
              <a:buNone/>
              <a:defRPr sz="1900">
                <a:solidFill>
                  <a:schemeClr val="tx1">
                    <a:tint val="75000"/>
                  </a:schemeClr>
                </a:solidFill>
              </a:defRPr>
            </a:lvl6pPr>
            <a:lvl7pPr marL="3657509" indent="0">
              <a:buNone/>
              <a:defRPr sz="1900">
                <a:solidFill>
                  <a:schemeClr val="tx1">
                    <a:tint val="75000"/>
                  </a:schemeClr>
                </a:solidFill>
              </a:defRPr>
            </a:lvl7pPr>
            <a:lvl8pPr marL="4267093" indent="0">
              <a:buNone/>
              <a:defRPr sz="1900">
                <a:solidFill>
                  <a:schemeClr val="tx1">
                    <a:tint val="75000"/>
                  </a:schemeClr>
                </a:solidFill>
              </a:defRPr>
            </a:lvl8pPr>
            <a:lvl9pPr marL="4876678" indent="0">
              <a:buNone/>
              <a:defRPr sz="19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67CAB675-0451-46BA-B838-2996E7357EA3}" type="datetimeFigureOut">
              <a:rPr lang="en-US" smtClean="0"/>
              <a:pPr/>
              <a:t>10/5/2024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41193577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521" y="1200428"/>
            <a:ext cx="5384099" cy="339486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6793" y="1200428"/>
            <a:ext cx="5384099" cy="3394861"/>
          </a:xfrm>
        </p:spPr>
        <p:txBody>
          <a:bodyPr/>
          <a:lstStyle>
            <a:lvl1pPr>
              <a:defRPr sz="3700"/>
            </a:lvl1pPr>
            <a:lvl2pPr>
              <a:defRPr sz="3200"/>
            </a:lvl2pPr>
            <a:lvl3pPr>
              <a:defRPr sz="2700"/>
            </a:lvl3pPr>
            <a:lvl4pPr>
              <a:defRPr sz="2400"/>
            </a:lvl4pPr>
            <a:lvl5pPr>
              <a:defRPr sz="2400"/>
            </a:lvl5pPr>
            <a:lvl6pPr>
              <a:defRPr sz="2400"/>
            </a:lvl6pPr>
            <a:lvl7pPr>
              <a:defRPr sz="2400"/>
            </a:lvl7pPr>
            <a:lvl8pPr>
              <a:defRPr sz="2400"/>
            </a:lvl8pPr>
            <a:lvl9pPr>
              <a:defRPr sz="24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67CAB675-0451-46BA-B838-2996E7357EA3}"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8688013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09521" y="274702"/>
            <a:ext cx="10971372" cy="1143265"/>
          </a:xfrm>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609521" y="1535469"/>
            <a:ext cx="5386216"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4" name="Content Placeholder 3"/>
          <p:cNvSpPr>
            <a:spLocks noGrp="1"/>
          </p:cNvSpPr>
          <p:nvPr>
            <p:ph sz="half" idx="2"/>
          </p:nvPr>
        </p:nvSpPr>
        <p:spPr>
          <a:xfrm>
            <a:off x="609521" y="2175378"/>
            <a:ext cx="5386216"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92562" y="1535469"/>
            <a:ext cx="5388332" cy="639911"/>
          </a:xfrm>
        </p:spPr>
        <p:txBody>
          <a:bodyPr anchor="b"/>
          <a:lstStyle>
            <a:lvl1pPr marL="0" indent="0">
              <a:buNone/>
              <a:defRPr sz="3200" b="1"/>
            </a:lvl1pPr>
            <a:lvl2pPr marL="609585" indent="0">
              <a:buNone/>
              <a:defRPr sz="2700" b="1"/>
            </a:lvl2pPr>
            <a:lvl3pPr marL="1219170" indent="0">
              <a:buNone/>
              <a:defRPr sz="2400" b="1"/>
            </a:lvl3pPr>
            <a:lvl4pPr marL="1828754" indent="0">
              <a:buNone/>
              <a:defRPr sz="2100" b="1"/>
            </a:lvl4pPr>
            <a:lvl5pPr marL="2438339" indent="0">
              <a:buNone/>
              <a:defRPr sz="2100" b="1"/>
            </a:lvl5pPr>
            <a:lvl6pPr marL="3047924" indent="0">
              <a:buNone/>
              <a:defRPr sz="2100" b="1"/>
            </a:lvl6pPr>
            <a:lvl7pPr marL="3657509" indent="0">
              <a:buNone/>
              <a:defRPr sz="2100" b="1"/>
            </a:lvl7pPr>
            <a:lvl8pPr marL="4267093" indent="0">
              <a:buNone/>
              <a:defRPr sz="2100" b="1"/>
            </a:lvl8pPr>
            <a:lvl9pPr marL="4876678" indent="0">
              <a:buNone/>
              <a:defRPr sz="2100" b="1"/>
            </a:lvl9pPr>
          </a:lstStyle>
          <a:p>
            <a:pPr lvl="0"/>
            <a:r>
              <a:rPr lang="en-US"/>
              <a:t>Click to edit Master text styles</a:t>
            </a:r>
          </a:p>
        </p:txBody>
      </p:sp>
      <p:sp>
        <p:nvSpPr>
          <p:cNvPr id="6" name="Content Placeholder 5"/>
          <p:cNvSpPr>
            <a:spLocks noGrp="1"/>
          </p:cNvSpPr>
          <p:nvPr>
            <p:ph sz="quarter" idx="4"/>
          </p:nvPr>
        </p:nvSpPr>
        <p:spPr>
          <a:xfrm>
            <a:off x="6192562" y="2175378"/>
            <a:ext cx="5388332" cy="3952203"/>
          </a:xfrm>
        </p:spPr>
        <p:txBody>
          <a:bodyPr/>
          <a:lstStyle>
            <a:lvl1pPr>
              <a:defRPr sz="3200"/>
            </a:lvl1pPr>
            <a:lvl2pPr>
              <a:defRPr sz="2700"/>
            </a:lvl2pPr>
            <a:lvl3pPr>
              <a:defRPr sz="2400"/>
            </a:lvl3pPr>
            <a:lvl4pPr>
              <a:defRPr sz="2100"/>
            </a:lvl4pPr>
            <a:lvl5pPr>
              <a:defRPr sz="2100"/>
            </a:lvl5pPr>
            <a:lvl6pPr>
              <a:defRPr sz="2100"/>
            </a:lvl6pPr>
            <a:lvl7pPr>
              <a:defRPr sz="2100"/>
            </a:lvl7pPr>
            <a:lvl8pPr>
              <a:defRPr sz="2100"/>
            </a:lvl8pPr>
            <a:lvl9pPr>
              <a:defRPr sz="21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67CAB675-0451-46BA-B838-2996E7357EA3}" type="datetimeFigureOut">
              <a:rPr lang="en-US" smtClean="0"/>
              <a:pPr/>
              <a:t>10/5/2024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773164366"/>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67CAB675-0451-46BA-B838-2996E7357EA3}" type="datetimeFigureOut">
              <a:rPr lang="en-US" smtClean="0"/>
              <a:pPr/>
              <a:t>10/5/2024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88707116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67CAB675-0451-46BA-B838-2996E7357EA3}" type="datetimeFigureOut">
              <a:rPr lang="en-US" smtClean="0"/>
              <a:pPr/>
              <a:t>10/5/2024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3709912202"/>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09523" y="273112"/>
            <a:ext cx="4010562" cy="1162320"/>
          </a:xfrm>
        </p:spPr>
        <p:txBody>
          <a:bodyPr anchor="b"/>
          <a:lstStyle>
            <a:lvl1pPr algn="l">
              <a:defRPr sz="2700" b="1"/>
            </a:lvl1pPr>
          </a:lstStyle>
          <a:p>
            <a:r>
              <a:rPr lang="en-US"/>
              <a:t>Click to edit Master title style</a:t>
            </a:r>
          </a:p>
        </p:txBody>
      </p:sp>
      <p:sp>
        <p:nvSpPr>
          <p:cNvPr id="3" name="Content Placeholder 2"/>
          <p:cNvSpPr>
            <a:spLocks noGrp="1"/>
          </p:cNvSpPr>
          <p:nvPr>
            <p:ph idx="1"/>
          </p:nvPr>
        </p:nvSpPr>
        <p:spPr>
          <a:xfrm>
            <a:off x="4766113" y="273114"/>
            <a:ext cx="6814779" cy="5854469"/>
          </a:xfrm>
        </p:spPr>
        <p:txBody>
          <a:bodyPr/>
          <a:lstStyle>
            <a:lvl1pPr>
              <a:defRPr sz="4300"/>
            </a:lvl1pPr>
            <a:lvl2pPr>
              <a:defRPr sz="3700"/>
            </a:lvl2pPr>
            <a:lvl3pPr>
              <a:defRPr sz="3200"/>
            </a:lvl3pPr>
            <a:lvl4pPr>
              <a:defRPr sz="2700"/>
            </a:lvl4pPr>
            <a:lvl5pPr>
              <a:defRPr sz="2700"/>
            </a:lvl5pPr>
            <a:lvl6pPr>
              <a:defRPr sz="2700"/>
            </a:lvl6pPr>
            <a:lvl7pPr>
              <a:defRPr sz="2700"/>
            </a:lvl7pPr>
            <a:lvl8pPr>
              <a:defRPr sz="2700"/>
            </a:lvl8pPr>
            <a:lvl9pPr>
              <a:defRPr sz="27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09523" y="1435434"/>
            <a:ext cx="4010562" cy="46921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28428200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389406" y="4801712"/>
            <a:ext cx="7314248" cy="566870"/>
          </a:xfrm>
        </p:spPr>
        <p:txBody>
          <a:bodyPr anchor="b"/>
          <a:lstStyle>
            <a:lvl1pPr algn="l">
              <a:defRPr sz="2700" b="1"/>
            </a:lvl1pPr>
          </a:lstStyle>
          <a:p>
            <a:r>
              <a:rPr lang="en-US"/>
              <a:t>Click to edit Master title style</a:t>
            </a:r>
          </a:p>
        </p:txBody>
      </p:sp>
      <p:sp>
        <p:nvSpPr>
          <p:cNvPr id="3" name="Picture Placeholder 2"/>
          <p:cNvSpPr>
            <a:spLocks noGrp="1"/>
          </p:cNvSpPr>
          <p:nvPr>
            <p:ph type="pic" idx="1"/>
          </p:nvPr>
        </p:nvSpPr>
        <p:spPr>
          <a:xfrm>
            <a:off x="2389406" y="612916"/>
            <a:ext cx="7314248" cy="4115753"/>
          </a:xfrm>
        </p:spPr>
        <p:txBody>
          <a:bodyPr/>
          <a:lstStyle>
            <a:lvl1pPr marL="0" indent="0">
              <a:buNone/>
              <a:defRPr sz="4300"/>
            </a:lvl1pPr>
            <a:lvl2pPr marL="609585" indent="0">
              <a:buNone/>
              <a:defRPr sz="3700"/>
            </a:lvl2pPr>
            <a:lvl3pPr marL="1219170" indent="0">
              <a:buNone/>
              <a:defRPr sz="3200"/>
            </a:lvl3pPr>
            <a:lvl4pPr marL="1828754" indent="0">
              <a:buNone/>
              <a:defRPr sz="2700"/>
            </a:lvl4pPr>
            <a:lvl5pPr marL="2438339" indent="0">
              <a:buNone/>
              <a:defRPr sz="2700"/>
            </a:lvl5pPr>
            <a:lvl6pPr marL="3047924" indent="0">
              <a:buNone/>
              <a:defRPr sz="2700"/>
            </a:lvl6pPr>
            <a:lvl7pPr marL="3657509" indent="0">
              <a:buNone/>
              <a:defRPr sz="2700"/>
            </a:lvl7pPr>
            <a:lvl8pPr marL="4267093" indent="0">
              <a:buNone/>
              <a:defRPr sz="2700"/>
            </a:lvl8pPr>
            <a:lvl9pPr marL="4876678" indent="0">
              <a:buNone/>
              <a:defRPr sz="2700"/>
            </a:lvl9pPr>
          </a:lstStyle>
          <a:p>
            <a:endParaRPr lang="en-US"/>
          </a:p>
        </p:txBody>
      </p:sp>
      <p:sp>
        <p:nvSpPr>
          <p:cNvPr id="4" name="Text Placeholder 3"/>
          <p:cNvSpPr>
            <a:spLocks noGrp="1"/>
          </p:cNvSpPr>
          <p:nvPr>
            <p:ph type="body" sz="half" idx="2"/>
          </p:nvPr>
        </p:nvSpPr>
        <p:spPr>
          <a:xfrm>
            <a:off x="2389406" y="5368581"/>
            <a:ext cx="7314248" cy="805049"/>
          </a:xfrm>
        </p:spPr>
        <p:txBody>
          <a:bodyPr/>
          <a:lstStyle>
            <a:lvl1pPr marL="0" indent="0">
              <a:buNone/>
              <a:defRPr sz="1900"/>
            </a:lvl1pPr>
            <a:lvl2pPr marL="609585" indent="0">
              <a:buNone/>
              <a:defRPr sz="1600"/>
            </a:lvl2pPr>
            <a:lvl3pPr marL="1219170" indent="0">
              <a:buNone/>
              <a:defRPr sz="1300"/>
            </a:lvl3pPr>
            <a:lvl4pPr marL="1828754" indent="0">
              <a:buNone/>
              <a:defRPr sz="1200"/>
            </a:lvl4pPr>
            <a:lvl5pPr marL="2438339" indent="0">
              <a:buNone/>
              <a:defRPr sz="1200"/>
            </a:lvl5pPr>
            <a:lvl6pPr marL="3047924" indent="0">
              <a:buNone/>
              <a:defRPr sz="1200"/>
            </a:lvl6pPr>
            <a:lvl7pPr marL="3657509" indent="0">
              <a:buNone/>
              <a:defRPr sz="1200"/>
            </a:lvl7pPr>
            <a:lvl8pPr marL="4267093" indent="0">
              <a:buNone/>
              <a:defRPr sz="1200"/>
            </a:lvl8pPr>
            <a:lvl9pPr marL="4876678" indent="0">
              <a:buNone/>
              <a:defRPr sz="1200"/>
            </a:lvl9pPr>
          </a:lstStyle>
          <a:p>
            <a:pPr lvl="0"/>
            <a:r>
              <a:rPr lang="en-US"/>
              <a:t>Click to edit Master text styles</a:t>
            </a:r>
          </a:p>
        </p:txBody>
      </p:sp>
      <p:sp>
        <p:nvSpPr>
          <p:cNvPr id="5" name="Date Placeholder 4"/>
          <p:cNvSpPr>
            <a:spLocks noGrp="1"/>
          </p:cNvSpPr>
          <p:nvPr>
            <p:ph type="dt" sz="half" idx="10"/>
          </p:nvPr>
        </p:nvSpPr>
        <p:spPr/>
        <p:txBody>
          <a:bodyPr/>
          <a:lstStyle/>
          <a:p>
            <a:fld id="{67CAB675-0451-46BA-B838-2996E7357EA3}" type="datetimeFigureOut">
              <a:rPr lang="en-US" smtClean="0"/>
              <a:pPr/>
              <a:t>10/5/2024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2A664AD2-069D-416A-AF7A-E600FA375D8A}" type="slidenum">
              <a:rPr lang="en-US" smtClean="0"/>
              <a:pPr/>
              <a:t>‹#›</a:t>
            </a:fld>
            <a:endParaRPr lang="en-US"/>
          </a:p>
        </p:txBody>
      </p:sp>
    </p:spTree>
    <p:extLst>
      <p:ext uri="{BB962C8B-B14F-4D97-AF65-F5344CB8AC3E}">
        <p14:creationId xmlns:p14="http://schemas.microsoft.com/office/powerpoint/2010/main" val="1733715546"/>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theme" Target="../theme/theme1.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09521" y="274702"/>
            <a:ext cx="10971372" cy="1143265"/>
          </a:xfrm>
          <a:prstGeom prst="rect">
            <a:avLst/>
          </a:prstGeom>
        </p:spPr>
        <p:txBody>
          <a:bodyPr vert="horz" lIns="121917" tIns="60958" rIns="121917" bIns="60958" rtlCol="0" anchor="ctr">
            <a:normAutofit/>
          </a:bodyPr>
          <a:lstStyle/>
          <a:p>
            <a:r>
              <a:rPr lang="en-US"/>
              <a:t>Click to edit Master title style</a:t>
            </a:r>
          </a:p>
        </p:txBody>
      </p:sp>
      <p:sp>
        <p:nvSpPr>
          <p:cNvPr id="3" name="Text Placeholder 2"/>
          <p:cNvSpPr>
            <a:spLocks noGrp="1"/>
          </p:cNvSpPr>
          <p:nvPr>
            <p:ph type="body" idx="1"/>
          </p:nvPr>
        </p:nvSpPr>
        <p:spPr>
          <a:xfrm>
            <a:off x="609521" y="1600572"/>
            <a:ext cx="10971372" cy="4527011"/>
          </a:xfrm>
          <a:prstGeom prst="rect">
            <a:avLst/>
          </a:prstGeom>
        </p:spPr>
        <p:txBody>
          <a:bodyPr vert="horz" lIns="121917" tIns="60958" rIns="121917" bIns="60958"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09521" y="6357822"/>
            <a:ext cx="2844430" cy="365210"/>
          </a:xfrm>
          <a:prstGeom prst="rect">
            <a:avLst/>
          </a:prstGeom>
        </p:spPr>
        <p:txBody>
          <a:bodyPr vert="horz" lIns="121917" tIns="60958" rIns="121917" bIns="60958" rtlCol="0" anchor="ctr"/>
          <a:lstStyle>
            <a:lvl1pPr algn="l">
              <a:defRPr sz="1600">
                <a:solidFill>
                  <a:schemeClr val="tx1">
                    <a:tint val="75000"/>
                  </a:schemeClr>
                </a:solidFill>
              </a:defRPr>
            </a:lvl1pPr>
          </a:lstStyle>
          <a:p>
            <a:fld id="{67CAB675-0451-46BA-B838-2996E7357EA3}" type="datetimeFigureOut">
              <a:rPr lang="en-US" smtClean="0"/>
              <a:pPr/>
              <a:t>10/5/2024</a:t>
            </a:fld>
            <a:endParaRPr lang="en-US"/>
          </a:p>
        </p:txBody>
      </p:sp>
      <p:sp>
        <p:nvSpPr>
          <p:cNvPr id="5" name="Footer Placeholder 4"/>
          <p:cNvSpPr>
            <a:spLocks noGrp="1"/>
          </p:cNvSpPr>
          <p:nvPr>
            <p:ph type="ftr" sz="quarter" idx="3"/>
          </p:nvPr>
        </p:nvSpPr>
        <p:spPr>
          <a:xfrm>
            <a:off x="4165058" y="6357822"/>
            <a:ext cx="3860297" cy="365210"/>
          </a:xfrm>
          <a:prstGeom prst="rect">
            <a:avLst/>
          </a:prstGeom>
        </p:spPr>
        <p:txBody>
          <a:bodyPr vert="horz" lIns="121917" tIns="60958" rIns="121917" bIns="60958" rtlCol="0" anchor="ctr"/>
          <a:lstStyle>
            <a:lvl1pPr algn="ctr">
              <a:defRPr sz="16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736463" y="6357822"/>
            <a:ext cx="2844430" cy="365210"/>
          </a:xfrm>
          <a:prstGeom prst="rect">
            <a:avLst/>
          </a:prstGeom>
        </p:spPr>
        <p:txBody>
          <a:bodyPr vert="horz" lIns="121917" tIns="60958" rIns="121917" bIns="60958" rtlCol="0" anchor="ctr"/>
          <a:lstStyle>
            <a:lvl1pPr algn="r">
              <a:defRPr sz="1600">
                <a:solidFill>
                  <a:schemeClr val="tx1">
                    <a:tint val="75000"/>
                  </a:schemeClr>
                </a:solidFill>
              </a:defRPr>
            </a:lvl1pPr>
          </a:lstStyle>
          <a:p>
            <a:fld id="{2A664AD2-069D-416A-AF7A-E600FA375D8A}" type="slidenum">
              <a:rPr lang="en-US" smtClean="0"/>
              <a:pPr/>
              <a:t>‹#›</a:t>
            </a:fld>
            <a:endParaRPr lang="en-US"/>
          </a:p>
        </p:txBody>
      </p:sp>
    </p:spTree>
    <p:extLst>
      <p:ext uri="{BB962C8B-B14F-4D97-AF65-F5344CB8AC3E}">
        <p14:creationId xmlns:p14="http://schemas.microsoft.com/office/powerpoint/2010/main" val="2642304124"/>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 id="2147483660" r:id="rId12"/>
  </p:sldLayoutIdLst>
  <p:txStyles>
    <p:titleStyle>
      <a:lvl1pPr algn="ctr" defTabSz="1219170" rtl="0" eaLnBrk="1" latinLnBrk="0" hangingPunct="1">
        <a:spcBef>
          <a:spcPct val="0"/>
        </a:spcBef>
        <a:buNone/>
        <a:defRPr sz="5900" kern="1200">
          <a:solidFill>
            <a:schemeClr val="tx1"/>
          </a:solidFill>
          <a:latin typeface="+mj-lt"/>
          <a:ea typeface="+mj-ea"/>
          <a:cs typeface="+mj-cs"/>
        </a:defRPr>
      </a:lvl1pPr>
    </p:titleStyle>
    <p:bodyStyle>
      <a:lvl1pPr marL="457189" indent="-457189" algn="l" defTabSz="1219170" rtl="0" eaLnBrk="1" latinLnBrk="0" hangingPunct="1">
        <a:spcBef>
          <a:spcPct val="20000"/>
        </a:spcBef>
        <a:buFont typeface="Arial" panose="020B0604020202020204" pitchFamily="34" charset="0"/>
        <a:buChar char="•"/>
        <a:defRPr sz="4300" kern="1200">
          <a:solidFill>
            <a:schemeClr val="tx1"/>
          </a:solidFill>
          <a:latin typeface="+mn-lt"/>
          <a:ea typeface="+mn-ea"/>
          <a:cs typeface="+mn-cs"/>
        </a:defRPr>
      </a:lvl1pPr>
      <a:lvl2pPr marL="990575" indent="-380990" algn="l" defTabSz="1219170" rtl="0" eaLnBrk="1" latinLnBrk="0" hangingPunct="1">
        <a:spcBef>
          <a:spcPct val="20000"/>
        </a:spcBef>
        <a:buFont typeface="Arial" panose="020B0604020202020204" pitchFamily="34" charset="0"/>
        <a:buChar char="–"/>
        <a:defRPr sz="3700" kern="1200">
          <a:solidFill>
            <a:schemeClr val="tx1"/>
          </a:solidFill>
          <a:latin typeface="+mn-lt"/>
          <a:ea typeface="+mn-ea"/>
          <a:cs typeface="+mn-cs"/>
        </a:defRPr>
      </a:lvl2pPr>
      <a:lvl3pPr marL="1523962" indent="-304792" algn="l" defTabSz="1219170" rtl="0" eaLnBrk="1" latinLnBrk="0" hangingPunct="1">
        <a:spcBef>
          <a:spcPct val="20000"/>
        </a:spcBef>
        <a:buFont typeface="Arial" panose="020B0604020202020204" pitchFamily="34" charset="0"/>
        <a:buChar char="•"/>
        <a:defRPr sz="3200" kern="1200">
          <a:solidFill>
            <a:schemeClr val="tx1"/>
          </a:solidFill>
          <a:latin typeface="+mn-lt"/>
          <a:ea typeface="+mn-ea"/>
          <a:cs typeface="+mn-cs"/>
        </a:defRPr>
      </a:lvl3pPr>
      <a:lvl4pPr marL="2133547"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4pPr>
      <a:lvl5pPr marL="274313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5pPr>
      <a:lvl6pPr marL="335271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6pPr>
      <a:lvl7pPr marL="3962301"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7pPr>
      <a:lvl8pPr marL="4571886"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8pPr>
      <a:lvl9pPr marL="5181470" indent="-304792" algn="l" defTabSz="1219170" rtl="0" eaLnBrk="1" latinLnBrk="0" hangingPunct="1">
        <a:spcBef>
          <a:spcPct val="2000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219170" rtl="0" eaLnBrk="1" latinLnBrk="0" hangingPunct="1">
        <a:defRPr sz="2400" kern="1200">
          <a:solidFill>
            <a:schemeClr val="tx1"/>
          </a:solidFill>
          <a:latin typeface="+mn-lt"/>
          <a:ea typeface="+mn-ea"/>
          <a:cs typeface="+mn-cs"/>
        </a:defRPr>
      </a:lvl1pPr>
      <a:lvl2pPr marL="609585" algn="l" defTabSz="1219170" rtl="0" eaLnBrk="1" latinLnBrk="0" hangingPunct="1">
        <a:defRPr sz="2400" kern="1200">
          <a:solidFill>
            <a:schemeClr val="tx1"/>
          </a:solidFill>
          <a:latin typeface="+mn-lt"/>
          <a:ea typeface="+mn-ea"/>
          <a:cs typeface="+mn-cs"/>
        </a:defRPr>
      </a:lvl2pPr>
      <a:lvl3pPr marL="1219170" algn="l" defTabSz="1219170" rtl="0" eaLnBrk="1" latinLnBrk="0" hangingPunct="1">
        <a:defRPr sz="2400" kern="1200">
          <a:solidFill>
            <a:schemeClr val="tx1"/>
          </a:solidFill>
          <a:latin typeface="+mn-lt"/>
          <a:ea typeface="+mn-ea"/>
          <a:cs typeface="+mn-cs"/>
        </a:defRPr>
      </a:lvl3pPr>
      <a:lvl4pPr marL="1828754" algn="l" defTabSz="1219170" rtl="0" eaLnBrk="1" latinLnBrk="0" hangingPunct="1">
        <a:defRPr sz="2400" kern="1200">
          <a:solidFill>
            <a:schemeClr val="tx1"/>
          </a:solidFill>
          <a:latin typeface="+mn-lt"/>
          <a:ea typeface="+mn-ea"/>
          <a:cs typeface="+mn-cs"/>
        </a:defRPr>
      </a:lvl4pPr>
      <a:lvl5pPr marL="2438339" algn="l" defTabSz="1219170" rtl="0" eaLnBrk="1" latinLnBrk="0" hangingPunct="1">
        <a:defRPr sz="2400" kern="1200">
          <a:solidFill>
            <a:schemeClr val="tx1"/>
          </a:solidFill>
          <a:latin typeface="+mn-lt"/>
          <a:ea typeface="+mn-ea"/>
          <a:cs typeface="+mn-cs"/>
        </a:defRPr>
      </a:lvl5pPr>
      <a:lvl6pPr marL="3047924" algn="l" defTabSz="1219170" rtl="0" eaLnBrk="1" latinLnBrk="0" hangingPunct="1">
        <a:defRPr sz="2400" kern="1200">
          <a:solidFill>
            <a:schemeClr val="tx1"/>
          </a:solidFill>
          <a:latin typeface="+mn-lt"/>
          <a:ea typeface="+mn-ea"/>
          <a:cs typeface="+mn-cs"/>
        </a:defRPr>
      </a:lvl6pPr>
      <a:lvl7pPr marL="3657509" algn="l" defTabSz="1219170" rtl="0" eaLnBrk="1" latinLnBrk="0" hangingPunct="1">
        <a:defRPr sz="2400" kern="1200">
          <a:solidFill>
            <a:schemeClr val="tx1"/>
          </a:solidFill>
          <a:latin typeface="+mn-lt"/>
          <a:ea typeface="+mn-ea"/>
          <a:cs typeface="+mn-cs"/>
        </a:defRPr>
      </a:lvl7pPr>
      <a:lvl8pPr marL="4267093" algn="l" defTabSz="1219170" rtl="0" eaLnBrk="1" latinLnBrk="0" hangingPunct="1">
        <a:defRPr sz="2400" kern="1200">
          <a:solidFill>
            <a:schemeClr val="tx1"/>
          </a:solidFill>
          <a:latin typeface="+mn-lt"/>
          <a:ea typeface="+mn-ea"/>
          <a:cs typeface="+mn-cs"/>
        </a:defRPr>
      </a:lvl8pPr>
      <a:lvl9pPr marL="4876678" algn="l" defTabSz="1219170" rtl="0" eaLnBrk="1" latinLnBrk="0" hangingPunct="1">
        <a:defRPr sz="24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8" Type="http://schemas.openxmlformats.org/officeDocument/2006/relationships/image" Target="../media/image3.png"/><Relationship Id="rId3" Type="http://schemas.openxmlformats.org/officeDocument/2006/relationships/slideLayout" Target="../slideLayouts/slideLayout1.xml"/><Relationship Id="rId7" Type="http://schemas.openxmlformats.org/officeDocument/2006/relationships/slide" Target="slide2.xml"/><Relationship Id="rId2" Type="http://schemas.openxmlformats.org/officeDocument/2006/relationships/audio" Target="../media/media1.MP3"/><Relationship Id="rId1" Type="http://schemas.microsoft.com/office/2007/relationships/media" Target="../media/media1.MP3"/><Relationship Id="rId6" Type="http://schemas.microsoft.com/office/2007/relationships/hdphoto" Target="../media/hdphoto1.wdp"/><Relationship Id="rId5" Type="http://schemas.openxmlformats.org/officeDocument/2006/relationships/image" Target="../media/image2.png"/><Relationship Id="rId10" Type="http://schemas.openxmlformats.org/officeDocument/2006/relationships/image" Target="../media/image4.png"/><Relationship Id="rId4" Type="http://schemas.openxmlformats.org/officeDocument/2006/relationships/image" Target="../media/image1.jpeg"/><Relationship Id="rId9" Type="http://schemas.microsoft.com/office/2007/relationships/hdphoto" Target="../media/hdphoto2.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2" Type="http://schemas.openxmlformats.org/officeDocument/2006/relationships/notesSlide" Target="../notesSlides/notesSlide2.xml"/><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3.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36.jpeg"/><Relationship Id="rId2" Type="http://schemas.openxmlformats.org/officeDocument/2006/relationships/image" Target="../media/image35.jpeg"/><Relationship Id="rId1" Type="http://schemas.openxmlformats.org/officeDocument/2006/relationships/slideLayout" Target="../slideLayouts/slideLayout2.xml"/><Relationship Id="rId5" Type="http://schemas.openxmlformats.org/officeDocument/2006/relationships/image" Target="../media/image38.jpeg"/><Relationship Id="rId4" Type="http://schemas.openxmlformats.org/officeDocument/2006/relationships/image" Target="../media/image37.jpeg"/></Relationships>
</file>

<file path=ppt/slides/_rels/slide1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eg"/><Relationship Id="rId1" Type="http://schemas.openxmlformats.org/officeDocument/2006/relationships/slideLayout" Target="../slideLayouts/slideLayout2.xml"/><Relationship Id="rId5" Type="http://schemas.openxmlformats.org/officeDocument/2006/relationships/image" Target="../media/image42.jpeg"/><Relationship Id="rId4" Type="http://schemas.openxmlformats.org/officeDocument/2006/relationships/image" Target="../media/image41.jpeg"/></Relationships>
</file>

<file path=ppt/slides/_rels/slide16.xml.rels><?xml version="1.0" encoding="UTF-8" standalone="yes"?>
<Relationships xmlns="http://schemas.openxmlformats.org/package/2006/relationships"><Relationship Id="rId3" Type="http://schemas.openxmlformats.org/officeDocument/2006/relationships/image" Target="../media/image44.jpeg"/><Relationship Id="rId2" Type="http://schemas.openxmlformats.org/officeDocument/2006/relationships/image" Target="../media/image43.jpeg"/><Relationship Id="rId1" Type="http://schemas.openxmlformats.org/officeDocument/2006/relationships/slideLayout" Target="../slideLayouts/slideLayout2.xml"/><Relationship Id="rId5" Type="http://schemas.openxmlformats.org/officeDocument/2006/relationships/image" Target="../media/image46.jpeg"/><Relationship Id="rId4" Type="http://schemas.openxmlformats.org/officeDocument/2006/relationships/image" Target="../media/image45.jpeg"/></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5.xml"/><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3" Type="http://schemas.openxmlformats.org/officeDocument/2006/relationships/image" Target="../media/image48.jpeg"/><Relationship Id="rId2" Type="http://schemas.openxmlformats.org/officeDocument/2006/relationships/image" Target="../media/image47.jpeg"/><Relationship Id="rId1" Type="http://schemas.openxmlformats.org/officeDocument/2006/relationships/slideLayout" Target="../slideLayouts/slideLayout7.xml"/><Relationship Id="rId5" Type="http://schemas.openxmlformats.org/officeDocument/2006/relationships/image" Target="../media/image50.jpeg"/><Relationship Id="rId4" Type="http://schemas.openxmlformats.org/officeDocument/2006/relationships/image" Target="../media/image49.jpeg"/></Relationships>
</file>

<file path=ppt/slides/_rels/slide19.xml.rels><?xml version="1.0" encoding="UTF-8" standalone="yes"?>
<Relationships xmlns="http://schemas.openxmlformats.org/package/2006/relationships"><Relationship Id="rId2" Type="http://schemas.openxmlformats.org/officeDocument/2006/relationships/image" Target="../media/image51.gif"/><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13" Type="http://schemas.microsoft.com/office/2007/relationships/hdphoto" Target="../media/hdphoto8.wdp"/><Relationship Id="rId18" Type="http://schemas.openxmlformats.org/officeDocument/2006/relationships/image" Target="../media/image13.png"/><Relationship Id="rId26" Type="http://schemas.microsoft.com/office/2007/relationships/hdphoto" Target="../media/hdphoto14.wdp"/><Relationship Id="rId39" Type="http://schemas.microsoft.com/office/2007/relationships/hdphoto" Target="../media/hdphoto20.wdp"/><Relationship Id="rId21" Type="http://schemas.microsoft.com/office/2007/relationships/hdphoto" Target="../media/hdphoto12.wdp"/><Relationship Id="rId34" Type="http://schemas.microsoft.com/office/2007/relationships/hdphoto" Target="../media/hdphoto18.wdp"/><Relationship Id="rId42" Type="http://schemas.microsoft.com/office/2007/relationships/hdphoto" Target="../media/hdphoto21.wdp"/><Relationship Id="rId47" Type="http://schemas.openxmlformats.org/officeDocument/2006/relationships/image" Target="../media/image27.png"/><Relationship Id="rId50" Type="http://schemas.openxmlformats.org/officeDocument/2006/relationships/image" Target="../media/image28.png"/><Relationship Id="rId55" Type="http://schemas.openxmlformats.org/officeDocument/2006/relationships/slide" Target="slide7.xml"/><Relationship Id="rId7" Type="http://schemas.microsoft.com/office/2007/relationships/hdphoto" Target="../media/hdphoto5.wdp"/><Relationship Id="rId2" Type="http://schemas.openxmlformats.org/officeDocument/2006/relationships/image" Target="../media/image5.png"/><Relationship Id="rId16" Type="http://schemas.openxmlformats.org/officeDocument/2006/relationships/image" Target="../media/image12.png"/><Relationship Id="rId29" Type="http://schemas.openxmlformats.org/officeDocument/2006/relationships/image" Target="../media/image19.png"/><Relationship Id="rId11" Type="http://schemas.microsoft.com/office/2007/relationships/hdphoto" Target="../media/hdphoto7.wdp"/><Relationship Id="rId24" Type="http://schemas.openxmlformats.org/officeDocument/2006/relationships/image" Target="../media/image16.png"/><Relationship Id="rId32" Type="http://schemas.microsoft.com/office/2007/relationships/hdphoto" Target="../media/hdphoto17.wdp"/><Relationship Id="rId37" Type="http://schemas.microsoft.com/office/2007/relationships/hdphoto" Target="../media/hdphoto19.wdp"/><Relationship Id="rId40" Type="http://schemas.openxmlformats.org/officeDocument/2006/relationships/slide" Target="slide8.xml"/><Relationship Id="rId45" Type="http://schemas.microsoft.com/office/2007/relationships/hdphoto" Target="../media/hdphoto22.wdp"/><Relationship Id="rId53" Type="http://schemas.openxmlformats.org/officeDocument/2006/relationships/image" Target="../media/image29.png"/><Relationship Id="rId5" Type="http://schemas.microsoft.com/office/2007/relationships/hdphoto" Target="../media/hdphoto4.wdp"/><Relationship Id="rId19" Type="http://schemas.microsoft.com/office/2007/relationships/hdphoto" Target="../media/hdphoto11.wdp"/><Relationship Id="rId4" Type="http://schemas.openxmlformats.org/officeDocument/2006/relationships/image" Target="../media/image6.png"/><Relationship Id="rId9" Type="http://schemas.microsoft.com/office/2007/relationships/hdphoto" Target="../media/hdphoto6.wdp"/><Relationship Id="rId14" Type="http://schemas.openxmlformats.org/officeDocument/2006/relationships/image" Target="../media/image11.png"/><Relationship Id="rId22" Type="http://schemas.openxmlformats.org/officeDocument/2006/relationships/image" Target="../media/image15.png"/><Relationship Id="rId27" Type="http://schemas.openxmlformats.org/officeDocument/2006/relationships/image" Target="../media/image18.png"/><Relationship Id="rId30" Type="http://schemas.microsoft.com/office/2007/relationships/hdphoto" Target="../media/hdphoto16.wdp"/><Relationship Id="rId35" Type="http://schemas.openxmlformats.org/officeDocument/2006/relationships/image" Target="../media/image22.png"/><Relationship Id="rId43" Type="http://schemas.openxmlformats.org/officeDocument/2006/relationships/slide" Target="slide3.xml"/><Relationship Id="rId48" Type="http://schemas.microsoft.com/office/2007/relationships/hdphoto" Target="../media/hdphoto23.wdp"/><Relationship Id="rId56" Type="http://schemas.openxmlformats.org/officeDocument/2006/relationships/image" Target="../media/image30.png"/><Relationship Id="rId8" Type="http://schemas.openxmlformats.org/officeDocument/2006/relationships/image" Target="../media/image8.png"/><Relationship Id="rId51" Type="http://schemas.microsoft.com/office/2007/relationships/hdphoto" Target="../media/hdphoto24.wdp"/><Relationship Id="rId3" Type="http://schemas.microsoft.com/office/2007/relationships/hdphoto" Target="../media/hdphoto3.wdp"/><Relationship Id="rId12" Type="http://schemas.openxmlformats.org/officeDocument/2006/relationships/image" Target="../media/image10.png"/><Relationship Id="rId17" Type="http://schemas.microsoft.com/office/2007/relationships/hdphoto" Target="../media/hdphoto10.wdp"/><Relationship Id="rId25" Type="http://schemas.openxmlformats.org/officeDocument/2006/relationships/image" Target="../media/image17.png"/><Relationship Id="rId33" Type="http://schemas.openxmlformats.org/officeDocument/2006/relationships/image" Target="../media/image21.png"/><Relationship Id="rId38" Type="http://schemas.openxmlformats.org/officeDocument/2006/relationships/image" Target="../media/image24.png"/><Relationship Id="rId46" Type="http://schemas.openxmlformats.org/officeDocument/2006/relationships/slide" Target="slide4.xml"/><Relationship Id="rId20" Type="http://schemas.openxmlformats.org/officeDocument/2006/relationships/image" Target="../media/image14.png"/><Relationship Id="rId41" Type="http://schemas.openxmlformats.org/officeDocument/2006/relationships/image" Target="../media/image25.png"/><Relationship Id="rId54" Type="http://schemas.microsoft.com/office/2007/relationships/hdphoto" Target="../media/hdphoto25.wdp"/><Relationship Id="rId1" Type="http://schemas.openxmlformats.org/officeDocument/2006/relationships/slideLayout" Target="../slideLayouts/slideLayout1.xml"/><Relationship Id="rId6" Type="http://schemas.openxmlformats.org/officeDocument/2006/relationships/image" Target="../media/image7.png"/><Relationship Id="rId15" Type="http://schemas.microsoft.com/office/2007/relationships/hdphoto" Target="../media/hdphoto9.wdp"/><Relationship Id="rId23" Type="http://schemas.microsoft.com/office/2007/relationships/hdphoto" Target="../media/hdphoto13.wdp"/><Relationship Id="rId28" Type="http://schemas.microsoft.com/office/2007/relationships/hdphoto" Target="../media/hdphoto15.wdp"/><Relationship Id="rId36" Type="http://schemas.openxmlformats.org/officeDocument/2006/relationships/image" Target="../media/image23.png"/><Relationship Id="rId49" Type="http://schemas.openxmlformats.org/officeDocument/2006/relationships/slide" Target="slide5.xml"/><Relationship Id="rId57" Type="http://schemas.microsoft.com/office/2007/relationships/hdphoto" Target="../media/hdphoto26.wdp"/><Relationship Id="rId10" Type="http://schemas.openxmlformats.org/officeDocument/2006/relationships/image" Target="../media/image9.png"/><Relationship Id="rId31" Type="http://schemas.openxmlformats.org/officeDocument/2006/relationships/image" Target="../media/image20.png"/><Relationship Id="rId44" Type="http://schemas.openxmlformats.org/officeDocument/2006/relationships/image" Target="../media/image26.png"/><Relationship Id="rId52" Type="http://schemas.openxmlformats.org/officeDocument/2006/relationships/slide" Target="slide6.xml"/></Relationships>
</file>

<file path=ppt/slides/_rels/slide20.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3" Type="http://schemas.openxmlformats.org/officeDocument/2006/relationships/image" Target="../media/image53.jpeg"/><Relationship Id="rId2" Type="http://schemas.openxmlformats.org/officeDocument/2006/relationships/image" Target="../media/image52.jpeg"/><Relationship Id="rId1" Type="http://schemas.openxmlformats.org/officeDocument/2006/relationships/slideLayout" Target="../slideLayouts/slideLayout2.xml"/><Relationship Id="rId4" Type="http://schemas.openxmlformats.org/officeDocument/2006/relationships/image" Target="../media/image54.jpeg"/></Relationships>
</file>

<file path=ppt/slides/_rels/slide22.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7.xml"/><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3" Type="http://schemas.openxmlformats.org/officeDocument/2006/relationships/image" Target="../media/image57.jpeg"/><Relationship Id="rId2" Type="http://schemas.openxmlformats.org/officeDocument/2006/relationships/image" Target="../media/image56.jpeg"/><Relationship Id="rId1" Type="http://schemas.openxmlformats.org/officeDocument/2006/relationships/slideLayout" Target="../slideLayouts/slideLayout2.xml"/><Relationship Id="rId5" Type="http://schemas.openxmlformats.org/officeDocument/2006/relationships/image" Target="../media/image59.jpeg"/><Relationship Id="rId4" Type="http://schemas.openxmlformats.org/officeDocument/2006/relationships/image" Target="../media/image58.jpeg"/></Relationships>
</file>

<file path=ppt/slides/_rels/slide24.xml.rels><?xml version="1.0" encoding="UTF-8" standalone="yes"?>
<Relationships xmlns="http://schemas.openxmlformats.org/package/2006/relationships"><Relationship Id="rId3" Type="http://schemas.openxmlformats.org/officeDocument/2006/relationships/image" Target="../media/image61.jpeg"/><Relationship Id="rId2" Type="http://schemas.openxmlformats.org/officeDocument/2006/relationships/image" Target="../media/image60.jpeg"/><Relationship Id="rId1" Type="http://schemas.openxmlformats.org/officeDocument/2006/relationships/slideLayout" Target="../slideLayouts/slideLayout7.xml"/><Relationship Id="rId5" Type="http://schemas.openxmlformats.org/officeDocument/2006/relationships/image" Target="../media/image63.jpeg"/><Relationship Id="rId4" Type="http://schemas.openxmlformats.org/officeDocument/2006/relationships/image" Target="../media/image62.jpeg"/></Relationships>
</file>

<file path=ppt/slides/_rels/slide25.xml.rels><?xml version="1.0" encoding="UTF-8" standalone="yes"?>
<Relationships xmlns="http://schemas.openxmlformats.org/package/2006/relationships"><Relationship Id="rId2" Type="http://schemas.openxmlformats.org/officeDocument/2006/relationships/notesSlide" Target="../notesSlides/notesSlide8.xml"/><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notesSlide" Target="../notesSlides/notesSlide9.xml"/><Relationship Id="rId1" Type="http://schemas.openxmlformats.org/officeDocument/2006/relationships/slideLayout" Target="../slideLayouts/slideLayout6.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6.xml"/></Relationships>
</file>

<file path=ppt/slides/_rels/slide28.xml.rels><?xml version="1.0" encoding="UTF-8" standalone="yes"?>
<Relationships xmlns="http://schemas.openxmlformats.org/package/2006/relationships"><Relationship Id="rId2" Type="http://schemas.openxmlformats.org/officeDocument/2006/relationships/notesSlide" Target="../notesSlides/notesSlide11.xml"/><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30.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13.xml"/><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4.xml"/><Relationship Id="rId1" Type="http://schemas.openxmlformats.org/officeDocument/2006/relationships/slideLayout" Target="../slideLayouts/slideLayout6.xml"/><Relationship Id="rId4" Type="http://schemas.openxmlformats.org/officeDocument/2006/relationships/image" Target="../media/image55.png"/></Relationships>
</file>

<file path=ppt/slides/_rels/slide33.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6.png"/><Relationship Id="rId1" Type="http://schemas.openxmlformats.org/officeDocument/2006/relationships/slideLayout" Target="../slideLayouts/slideLayout7.xml"/></Relationships>
</file>

<file path=ppt/slides/_rels/slide34.xml.rels><?xml version="1.0" encoding="UTF-8" standalone="yes"?>
<Relationships xmlns="http://schemas.openxmlformats.org/package/2006/relationships"><Relationship Id="rId2" Type="http://schemas.openxmlformats.org/officeDocument/2006/relationships/notesSlide" Target="../notesSlides/notesSlide15.xml"/><Relationship Id="rId1" Type="http://schemas.openxmlformats.org/officeDocument/2006/relationships/slideLayout" Target="../slideLayouts/slideLayout6.xml"/></Relationships>
</file>

<file path=ppt/slides/_rels/slide35.xml.rels><?xml version="1.0" encoding="UTF-8" standalone="yes"?>
<Relationships xmlns="http://schemas.openxmlformats.org/package/2006/relationships"><Relationship Id="rId8" Type="http://schemas.openxmlformats.org/officeDocument/2006/relationships/image" Target="../media/image74.png"/><Relationship Id="rId13" Type="http://schemas.openxmlformats.org/officeDocument/2006/relationships/image" Target="../media/image79.png"/><Relationship Id="rId3" Type="http://schemas.openxmlformats.org/officeDocument/2006/relationships/image" Target="../media/image69.png"/><Relationship Id="rId7" Type="http://schemas.openxmlformats.org/officeDocument/2006/relationships/image" Target="../media/image73.png"/><Relationship Id="rId12" Type="http://schemas.openxmlformats.org/officeDocument/2006/relationships/image" Target="../media/image78.png"/><Relationship Id="rId2" Type="http://schemas.openxmlformats.org/officeDocument/2006/relationships/image" Target="../media/image68.png"/><Relationship Id="rId1" Type="http://schemas.openxmlformats.org/officeDocument/2006/relationships/slideLayout" Target="../slideLayouts/slideLayout7.xml"/><Relationship Id="rId6" Type="http://schemas.openxmlformats.org/officeDocument/2006/relationships/image" Target="../media/image72.png"/><Relationship Id="rId11" Type="http://schemas.openxmlformats.org/officeDocument/2006/relationships/image" Target="../media/image77.png"/><Relationship Id="rId5" Type="http://schemas.openxmlformats.org/officeDocument/2006/relationships/image" Target="../media/image71.png"/><Relationship Id="rId15" Type="http://schemas.openxmlformats.org/officeDocument/2006/relationships/image" Target="../media/image81.png"/><Relationship Id="rId10" Type="http://schemas.openxmlformats.org/officeDocument/2006/relationships/image" Target="../media/image76.png"/><Relationship Id="rId4" Type="http://schemas.openxmlformats.org/officeDocument/2006/relationships/image" Target="../media/image70.png"/><Relationship Id="rId9" Type="http://schemas.openxmlformats.org/officeDocument/2006/relationships/image" Target="../media/image75.png"/><Relationship Id="rId14" Type="http://schemas.openxmlformats.org/officeDocument/2006/relationships/image" Target="../media/image80.png"/></Relationships>
</file>

<file path=ppt/slides/_rels/slide36.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6.xml"/></Relationships>
</file>

<file path=ppt/slides/_rels/slide37.xml.rels><?xml version="1.0" encoding="UTF-8" standalone="yes"?>
<Relationships xmlns="http://schemas.openxmlformats.org/package/2006/relationships"><Relationship Id="rId2" Type="http://schemas.openxmlformats.org/officeDocument/2006/relationships/notesSlide" Target="../notesSlides/notesSlide17.xml"/><Relationship Id="rId1" Type="http://schemas.openxmlformats.org/officeDocument/2006/relationships/slideLayout" Target="../slideLayouts/slideLayout6.xml"/></Relationships>
</file>

<file path=ppt/slides/_rels/slide38.xml.rels><?xml version="1.0" encoding="UTF-8" standalone="yes"?>
<Relationships xmlns="http://schemas.openxmlformats.org/package/2006/relationships"><Relationship Id="rId2" Type="http://schemas.openxmlformats.org/officeDocument/2006/relationships/image" Target="../media/image82.jpe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3" Type="http://schemas.openxmlformats.org/officeDocument/2006/relationships/image" Target="../media/image83.jpeg"/><Relationship Id="rId2" Type="http://schemas.openxmlformats.org/officeDocument/2006/relationships/slideLayout" Target="../slideLayouts/slideLayout7.xml"/><Relationship Id="rId1" Type="http://schemas.openxmlformats.org/officeDocument/2006/relationships/tags" Target="../tags/tag1.xml"/><Relationship Id="rId6" Type="http://schemas.openxmlformats.org/officeDocument/2006/relationships/image" Target="../media/image86.jpeg"/><Relationship Id="rId5" Type="http://schemas.openxmlformats.org/officeDocument/2006/relationships/image" Target="../media/image85.jpeg"/><Relationship Id="rId4" Type="http://schemas.openxmlformats.org/officeDocument/2006/relationships/image" Target="../media/image84.jpeg"/></Relationships>
</file>

<file path=ppt/slides/_rels/slide4.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40.xml.rels><?xml version="1.0" encoding="UTF-8" standalone="yes"?>
<Relationships xmlns="http://schemas.openxmlformats.org/package/2006/relationships"><Relationship Id="rId3" Type="http://schemas.openxmlformats.org/officeDocument/2006/relationships/image" Target="../media/image88.png"/><Relationship Id="rId2" Type="http://schemas.openxmlformats.org/officeDocument/2006/relationships/image" Target="../media/image87.png"/><Relationship Id="rId1" Type="http://schemas.openxmlformats.org/officeDocument/2006/relationships/slideLayout" Target="../slideLayouts/slideLayout7.xml"/></Relationships>
</file>

<file path=ppt/slides/_rels/slide41.xml.rels><?xml version="1.0" encoding="UTF-8" standalone="yes"?>
<Relationships xmlns="http://schemas.openxmlformats.org/package/2006/relationships"><Relationship Id="rId3" Type="http://schemas.openxmlformats.org/officeDocument/2006/relationships/image" Target="../media/image89.jpeg"/><Relationship Id="rId2" Type="http://schemas.openxmlformats.org/officeDocument/2006/relationships/notesSlide" Target="../notesSlides/notesSlide18.xml"/><Relationship Id="rId1" Type="http://schemas.openxmlformats.org/officeDocument/2006/relationships/slideLayout" Target="../slideLayouts/slideLayout6.xml"/></Relationships>
</file>

<file path=ppt/slides/_rels/slide42.xml.rels><?xml version="1.0" encoding="UTF-8" standalone="yes"?>
<Relationships xmlns="http://schemas.openxmlformats.org/package/2006/relationships"><Relationship Id="rId2" Type="http://schemas.openxmlformats.org/officeDocument/2006/relationships/notesSlide" Target="../notesSlides/notesSlide19.xml"/><Relationship Id="rId1" Type="http://schemas.openxmlformats.org/officeDocument/2006/relationships/slideLayout" Target="../slideLayouts/slideLayout6.xml"/></Relationships>
</file>

<file path=ppt/slides/_rels/slide43.xml.rels><?xml version="1.0" encoding="UTF-8" standalone="yes"?>
<Relationships xmlns="http://schemas.openxmlformats.org/package/2006/relationships"><Relationship Id="rId3" Type="http://schemas.openxmlformats.org/officeDocument/2006/relationships/image" Target="../media/image90.jpeg"/><Relationship Id="rId2" Type="http://schemas.openxmlformats.org/officeDocument/2006/relationships/notesSlide" Target="../notesSlides/notesSlide20.xml"/><Relationship Id="rId1" Type="http://schemas.openxmlformats.org/officeDocument/2006/relationships/slideLayout" Target="../slideLayouts/slideLayout2.xml"/><Relationship Id="rId6" Type="http://schemas.openxmlformats.org/officeDocument/2006/relationships/image" Target="../media/image93.jpeg"/><Relationship Id="rId5" Type="http://schemas.openxmlformats.org/officeDocument/2006/relationships/image" Target="../media/image92.jpeg"/><Relationship Id="rId4" Type="http://schemas.openxmlformats.org/officeDocument/2006/relationships/image" Target="../media/image91.jpeg"/></Relationships>
</file>

<file path=ppt/slides/_rels/slide44.xml.rels><?xml version="1.0" encoding="UTF-8" standalone="yes"?>
<Relationships xmlns="http://schemas.openxmlformats.org/package/2006/relationships"><Relationship Id="rId3" Type="http://schemas.openxmlformats.org/officeDocument/2006/relationships/image" Target="../media/image95.jpeg"/><Relationship Id="rId2" Type="http://schemas.openxmlformats.org/officeDocument/2006/relationships/image" Target="../media/image94.jpeg"/><Relationship Id="rId1" Type="http://schemas.openxmlformats.org/officeDocument/2006/relationships/slideLayout" Target="../slideLayouts/slideLayout2.xml"/><Relationship Id="rId5" Type="http://schemas.openxmlformats.org/officeDocument/2006/relationships/image" Target="../media/image97.jpeg"/><Relationship Id="rId4" Type="http://schemas.openxmlformats.org/officeDocument/2006/relationships/image" Target="../media/image96.jpeg"/></Relationships>
</file>

<file path=ppt/slides/_rels/slide45.xml.rels><?xml version="1.0" encoding="UTF-8" standalone="yes"?>
<Relationships xmlns="http://schemas.openxmlformats.org/package/2006/relationships"><Relationship Id="rId2" Type="http://schemas.openxmlformats.org/officeDocument/2006/relationships/image" Target="../media/image98.jpeg"/><Relationship Id="rId1" Type="http://schemas.openxmlformats.org/officeDocument/2006/relationships/slideLayout" Target="../slideLayouts/slideLayout7.xml"/></Relationships>
</file>

<file path=ppt/slides/_rels/slide46.xml.rels><?xml version="1.0" encoding="UTF-8" standalone="yes"?>
<Relationships xmlns="http://schemas.openxmlformats.org/package/2006/relationships"><Relationship Id="rId2" Type="http://schemas.openxmlformats.org/officeDocument/2006/relationships/notesSlide" Target="../notesSlides/notesSlide21.xml"/><Relationship Id="rId1" Type="http://schemas.openxmlformats.org/officeDocument/2006/relationships/slideLayout" Target="../slideLayouts/slideLayout6.xml"/></Relationships>
</file>

<file path=ppt/slides/_rels/slide47.xml.rels><?xml version="1.0" encoding="UTF-8" standalone="yes"?>
<Relationships xmlns="http://schemas.openxmlformats.org/package/2006/relationships"><Relationship Id="rId3" Type="http://schemas.openxmlformats.org/officeDocument/2006/relationships/image" Target="../media/image100.jpeg"/><Relationship Id="rId7" Type="http://schemas.openxmlformats.org/officeDocument/2006/relationships/image" Target="../media/image104.jpeg"/><Relationship Id="rId2" Type="http://schemas.openxmlformats.org/officeDocument/2006/relationships/image" Target="../media/image99.jpeg"/><Relationship Id="rId1" Type="http://schemas.openxmlformats.org/officeDocument/2006/relationships/slideLayout" Target="../slideLayouts/slideLayout6.xml"/><Relationship Id="rId6" Type="http://schemas.openxmlformats.org/officeDocument/2006/relationships/image" Target="../media/image103.jpeg"/><Relationship Id="rId5" Type="http://schemas.openxmlformats.org/officeDocument/2006/relationships/image" Target="../media/image102.jpeg"/><Relationship Id="rId4" Type="http://schemas.openxmlformats.org/officeDocument/2006/relationships/image" Target="../media/image101.jpeg"/></Relationships>
</file>

<file path=ppt/slides/_rels/slide48.xml.rels><?xml version="1.0" encoding="UTF-8" standalone="yes"?>
<Relationships xmlns="http://schemas.openxmlformats.org/package/2006/relationships"><Relationship Id="rId2" Type="http://schemas.openxmlformats.org/officeDocument/2006/relationships/image" Target="../media/image105.png"/><Relationship Id="rId1" Type="http://schemas.openxmlformats.org/officeDocument/2006/relationships/slideLayout" Target="../slideLayouts/slideLayout7.xml"/></Relationships>
</file>

<file path=ppt/slides/_rels/slide49.xml.rels><?xml version="1.0" encoding="UTF-8" standalone="yes"?>
<Relationships xmlns="http://schemas.openxmlformats.org/package/2006/relationships"><Relationship Id="rId3" Type="http://schemas.openxmlformats.org/officeDocument/2006/relationships/image" Target="../media/image55.png"/><Relationship Id="rId2" Type="http://schemas.openxmlformats.org/officeDocument/2006/relationships/notesSlide" Target="../notesSlides/notesSlide22.xml"/><Relationship Id="rId1" Type="http://schemas.openxmlformats.org/officeDocument/2006/relationships/slideLayout" Target="../slideLayouts/slideLayout6.xml"/><Relationship Id="rId4" Type="http://schemas.openxmlformats.org/officeDocument/2006/relationships/image" Target="../media/image106.png"/></Relationships>
</file>

<file path=ppt/slides/_rels/slide5.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50.xml.rels><?xml version="1.0" encoding="UTF-8" standalone="yes"?>
<Relationships xmlns="http://schemas.openxmlformats.org/package/2006/relationships"><Relationship Id="rId3" Type="http://schemas.openxmlformats.org/officeDocument/2006/relationships/image" Target="../media/image108.jpeg"/><Relationship Id="rId2" Type="http://schemas.openxmlformats.org/officeDocument/2006/relationships/image" Target="../media/image107.jpe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55.png"/><Relationship Id="rId7" Type="http://schemas.openxmlformats.org/officeDocument/2006/relationships/image" Target="../media/image112.png"/><Relationship Id="rId2" Type="http://schemas.openxmlformats.org/officeDocument/2006/relationships/notesSlide" Target="../notesSlides/notesSlide23.xml"/><Relationship Id="rId1" Type="http://schemas.openxmlformats.org/officeDocument/2006/relationships/slideLayout" Target="../slideLayouts/slideLayout6.xml"/><Relationship Id="rId6" Type="http://schemas.openxmlformats.org/officeDocument/2006/relationships/image" Target="../media/image111.jpeg"/><Relationship Id="rId5" Type="http://schemas.openxmlformats.org/officeDocument/2006/relationships/image" Target="../media/image110.png"/><Relationship Id="rId4" Type="http://schemas.openxmlformats.org/officeDocument/2006/relationships/image" Target="../media/image109.png"/></Relationships>
</file>

<file path=ppt/slides/_rels/slide52.xml.rels><?xml version="1.0" encoding="UTF-8" standalone="yes"?>
<Relationships xmlns="http://schemas.openxmlformats.org/package/2006/relationships"><Relationship Id="rId8" Type="http://schemas.openxmlformats.org/officeDocument/2006/relationships/image" Target="../media/image119.png"/><Relationship Id="rId3" Type="http://schemas.openxmlformats.org/officeDocument/2006/relationships/image" Target="../media/image114.png"/><Relationship Id="rId7" Type="http://schemas.openxmlformats.org/officeDocument/2006/relationships/image" Target="../media/image118.png"/><Relationship Id="rId2" Type="http://schemas.openxmlformats.org/officeDocument/2006/relationships/image" Target="../media/image113.png"/><Relationship Id="rId1" Type="http://schemas.openxmlformats.org/officeDocument/2006/relationships/slideLayout" Target="../slideLayouts/slideLayout7.xml"/><Relationship Id="rId6" Type="http://schemas.openxmlformats.org/officeDocument/2006/relationships/image" Target="../media/image117.png"/><Relationship Id="rId5" Type="http://schemas.openxmlformats.org/officeDocument/2006/relationships/image" Target="../media/image116.png"/><Relationship Id="rId4" Type="http://schemas.openxmlformats.org/officeDocument/2006/relationships/image" Target="../media/image115.png"/><Relationship Id="rId9" Type="http://schemas.openxmlformats.org/officeDocument/2006/relationships/image" Target="../media/image120.png"/></Relationships>
</file>

<file path=ppt/slides/_rels/slide53.xml.rels><?xml version="1.0" encoding="UTF-8" standalone="yes"?>
<Relationships xmlns="http://schemas.openxmlformats.org/package/2006/relationships"><Relationship Id="rId3" Type="http://schemas.openxmlformats.org/officeDocument/2006/relationships/image" Target="../media/image121.png"/><Relationship Id="rId7" Type="http://schemas.openxmlformats.org/officeDocument/2006/relationships/image" Target="../media/image112.png"/><Relationship Id="rId2" Type="http://schemas.openxmlformats.org/officeDocument/2006/relationships/notesSlide" Target="../notesSlides/notesSlide24.xml"/><Relationship Id="rId1" Type="http://schemas.openxmlformats.org/officeDocument/2006/relationships/slideLayout" Target="../slideLayouts/slideLayout6.xml"/><Relationship Id="rId6" Type="http://schemas.openxmlformats.org/officeDocument/2006/relationships/image" Target="../media/image124.png"/><Relationship Id="rId5" Type="http://schemas.openxmlformats.org/officeDocument/2006/relationships/image" Target="../media/image123.png"/><Relationship Id="rId4" Type="http://schemas.openxmlformats.org/officeDocument/2006/relationships/image" Target="../media/image122.png"/></Relationships>
</file>

<file path=ppt/slides/_rels/slide54.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6.xml"/></Relationships>
</file>

<file path=ppt/slides/_rels/slide55.xml.rels><?xml version="1.0" encoding="UTF-8" standalone="yes"?>
<Relationships xmlns="http://schemas.openxmlformats.org/package/2006/relationships"><Relationship Id="rId3" Type="http://schemas.openxmlformats.org/officeDocument/2006/relationships/image" Target="../media/image125.png"/><Relationship Id="rId2" Type="http://schemas.openxmlformats.org/officeDocument/2006/relationships/notesSlide" Target="../notesSlides/notesSlide26.xml"/><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6.xml"/></Relationships>
</file>

<file path=ppt/slides/_rels/slide57.xml.rels><?xml version="1.0" encoding="UTF-8" standalone="yes"?>
<Relationships xmlns="http://schemas.openxmlformats.org/package/2006/relationships"><Relationship Id="rId8" Type="http://schemas.openxmlformats.org/officeDocument/2006/relationships/image" Target="../media/image132.jpeg"/><Relationship Id="rId3" Type="http://schemas.openxmlformats.org/officeDocument/2006/relationships/image" Target="../media/image127.jpeg"/><Relationship Id="rId7" Type="http://schemas.openxmlformats.org/officeDocument/2006/relationships/image" Target="../media/image131.jpeg"/><Relationship Id="rId2" Type="http://schemas.openxmlformats.org/officeDocument/2006/relationships/image" Target="../media/image126.jpeg"/><Relationship Id="rId1" Type="http://schemas.openxmlformats.org/officeDocument/2006/relationships/slideLayout" Target="../slideLayouts/slideLayout2.xml"/><Relationship Id="rId6" Type="http://schemas.openxmlformats.org/officeDocument/2006/relationships/image" Target="../media/image130.jpeg"/><Relationship Id="rId5" Type="http://schemas.openxmlformats.org/officeDocument/2006/relationships/image" Target="../media/image129.png"/><Relationship Id="rId4" Type="http://schemas.openxmlformats.org/officeDocument/2006/relationships/image" Target="../media/image128.jpeg"/></Relationships>
</file>

<file path=ppt/slides/_rels/slide58.xml.rels><?xml version="1.0" encoding="UTF-8" standalone="yes"?>
<Relationships xmlns="http://schemas.openxmlformats.org/package/2006/relationships"><Relationship Id="rId3" Type="http://schemas.openxmlformats.org/officeDocument/2006/relationships/image" Target="../media/image129.png"/><Relationship Id="rId2" Type="http://schemas.openxmlformats.org/officeDocument/2006/relationships/image" Target="../media/image133.png"/><Relationship Id="rId1" Type="http://schemas.openxmlformats.org/officeDocument/2006/relationships/slideLayout" Target="../slideLayouts/slideLayout2.xml"/><Relationship Id="rId6" Type="http://schemas.openxmlformats.org/officeDocument/2006/relationships/image" Target="../media/image136.png"/><Relationship Id="rId5" Type="http://schemas.openxmlformats.org/officeDocument/2006/relationships/image" Target="../media/image135.png"/><Relationship Id="rId4" Type="http://schemas.openxmlformats.org/officeDocument/2006/relationships/image" Target="../media/image134.png"/></Relationships>
</file>

<file path=ppt/slides/_rels/slide59.xml.rels><?xml version="1.0" encoding="UTF-8" standalone="yes"?>
<Relationships xmlns="http://schemas.openxmlformats.org/package/2006/relationships"><Relationship Id="rId2" Type="http://schemas.openxmlformats.org/officeDocument/2006/relationships/image" Target="../media/image137.jpeg"/><Relationship Id="rId1" Type="http://schemas.openxmlformats.org/officeDocument/2006/relationships/slideLayout" Target="../slideLayouts/slideLayout7.xml"/></Relationships>
</file>

<file path=ppt/slides/_rels/slide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60.xml.rels><?xml version="1.0" encoding="UTF-8" standalone="yes"?>
<Relationships xmlns="http://schemas.openxmlformats.org/package/2006/relationships"><Relationship Id="rId2" Type="http://schemas.openxmlformats.org/officeDocument/2006/relationships/image" Target="../media/image138.jpe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55.pn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microsoft.com/office/2007/relationships/hdphoto" Target="../media/hdphoto28.wdp"/></Relationships>
</file>

<file path=ppt/slides/_rels/slide62.xml.rels><?xml version="1.0" encoding="UTF-8" standalone="yes"?>
<Relationships xmlns="http://schemas.openxmlformats.org/package/2006/relationships"><Relationship Id="rId3" Type="http://schemas.openxmlformats.org/officeDocument/2006/relationships/image" Target="../media/image140.png"/><Relationship Id="rId7" Type="http://schemas.openxmlformats.org/officeDocument/2006/relationships/image" Target="../media/image55.png"/><Relationship Id="rId2" Type="http://schemas.openxmlformats.org/officeDocument/2006/relationships/image" Target="../media/image139.jpeg"/><Relationship Id="rId1" Type="http://schemas.openxmlformats.org/officeDocument/2006/relationships/slideLayout" Target="../slideLayouts/slideLayout2.xml"/><Relationship Id="rId6" Type="http://schemas.openxmlformats.org/officeDocument/2006/relationships/image" Target="../media/image142.jpeg"/><Relationship Id="rId5" Type="http://schemas.openxmlformats.org/officeDocument/2006/relationships/image" Target="../media/image141.jpeg"/><Relationship Id="rId4" Type="http://schemas.microsoft.com/office/2007/relationships/hdphoto" Target="../media/hdphoto28.wdp"/></Relationships>
</file>

<file path=ppt/slides/_rels/slide63.xml.rels><?xml version="1.0" encoding="UTF-8" standalone="yes"?>
<Relationships xmlns="http://schemas.openxmlformats.org/package/2006/relationships"><Relationship Id="rId2" Type="http://schemas.openxmlformats.org/officeDocument/2006/relationships/image" Target="../media/image143.jpeg"/><Relationship Id="rId1" Type="http://schemas.openxmlformats.org/officeDocument/2006/relationships/slideLayout" Target="../slideLayouts/slideLayout7.xml"/></Relationships>
</file>

<file path=ppt/slides/_rels/slide64.xml.rels><?xml version="1.0" encoding="UTF-8" standalone="yes"?>
<Relationships xmlns="http://schemas.openxmlformats.org/package/2006/relationships"><Relationship Id="rId3" Type="http://schemas.openxmlformats.org/officeDocument/2006/relationships/notesSlide" Target="../notesSlides/notesSlide28.xml"/><Relationship Id="rId2" Type="http://schemas.openxmlformats.org/officeDocument/2006/relationships/slideLayout" Target="../slideLayouts/slideLayout7.xml"/><Relationship Id="rId1" Type="http://schemas.openxmlformats.org/officeDocument/2006/relationships/video" Target="NULL" TargetMode="External"/><Relationship Id="rId5" Type="http://schemas.openxmlformats.org/officeDocument/2006/relationships/image" Target="../media/image145.png"/><Relationship Id="rId4" Type="http://schemas.openxmlformats.org/officeDocument/2006/relationships/image" Target="../media/image144.png"/></Relationships>
</file>

<file path=ppt/slides/_rels/slide65.xml.rels><?xml version="1.0" encoding="UTF-8" standalone="yes"?>
<Relationships xmlns="http://schemas.openxmlformats.org/package/2006/relationships"><Relationship Id="rId3" Type="http://schemas.openxmlformats.org/officeDocument/2006/relationships/image" Target="../media/image146.png"/><Relationship Id="rId2" Type="http://schemas.openxmlformats.org/officeDocument/2006/relationships/notesSlide" Target="../notesSlides/notesSlide29.xml"/><Relationship Id="rId1" Type="http://schemas.openxmlformats.org/officeDocument/2006/relationships/slideLayout" Target="../slideLayouts/slideLayout12.xml"/></Relationships>
</file>

<file path=ppt/slides/_rels/slide66.xml.rels><?xml version="1.0" encoding="UTF-8" standalone="yes"?>
<Relationships xmlns="http://schemas.openxmlformats.org/package/2006/relationships"><Relationship Id="rId3" Type="http://schemas.openxmlformats.org/officeDocument/2006/relationships/notesSlide" Target="../notesSlides/notesSlide30.xml"/><Relationship Id="rId2" Type="http://schemas.openxmlformats.org/officeDocument/2006/relationships/slideLayout" Target="../slideLayouts/slideLayout7.xml"/><Relationship Id="rId1" Type="http://schemas.openxmlformats.org/officeDocument/2006/relationships/video" Target="NULL" TargetMode="External"/><Relationship Id="rId6" Type="http://schemas.openxmlformats.org/officeDocument/2006/relationships/image" Target="../media/image148.png"/><Relationship Id="rId5" Type="http://schemas.openxmlformats.org/officeDocument/2006/relationships/image" Target="../media/image145.png"/><Relationship Id="rId4" Type="http://schemas.openxmlformats.org/officeDocument/2006/relationships/image" Target="../media/image147.png"/></Relationships>
</file>

<file path=ppt/slides/_rels/slide67.xml.rels><?xml version="1.0" encoding="UTF-8" standalone="yes"?>
<Relationships xmlns="http://schemas.openxmlformats.org/package/2006/relationships"><Relationship Id="rId2" Type="http://schemas.openxmlformats.org/officeDocument/2006/relationships/notesSlide" Target="../notesSlides/notesSlide31.xml"/><Relationship Id="rId1" Type="http://schemas.openxmlformats.org/officeDocument/2006/relationships/slideLayout" Target="../slideLayouts/slideLayout7.xml"/></Relationships>
</file>

<file path=ppt/slides/_rels/slide68.xml.rels><?xml version="1.0" encoding="UTF-8" standalone="yes"?>
<Relationships xmlns="http://schemas.openxmlformats.org/package/2006/relationships"><Relationship Id="rId3" Type="http://schemas.openxmlformats.org/officeDocument/2006/relationships/image" Target="../media/image149.png"/><Relationship Id="rId2" Type="http://schemas.openxmlformats.org/officeDocument/2006/relationships/notesSlide" Target="../notesSlides/notesSlide32.xml"/><Relationship Id="rId1" Type="http://schemas.openxmlformats.org/officeDocument/2006/relationships/slideLayout" Target="../slideLayouts/slideLayout7.xml"/></Relationships>
</file>

<file path=ppt/slides/_rels/slide69.xml.rels><?xml version="1.0" encoding="UTF-8" standalone="yes"?>
<Relationships xmlns="http://schemas.openxmlformats.org/package/2006/relationships"><Relationship Id="rId3" Type="http://schemas.openxmlformats.org/officeDocument/2006/relationships/image" Target="../media/image150.png"/><Relationship Id="rId2" Type="http://schemas.openxmlformats.org/officeDocument/2006/relationships/notesSlide" Target="../notesSlides/notesSlide33.xml"/><Relationship Id="rId1" Type="http://schemas.openxmlformats.org/officeDocument/2006/relationships/slideLayout" Target="../slideLayouts/slideLayout7.xml"/><Relationship Id="rId6" Type="http://schemas.openxmlformats.org/officeDocument/2006/relationships/image" Target="../media/image153.png"/><Relationship Id="rId5" Type="http://schemas.openxmlformats.org/officeDocument/2006/relationships/image" Target="../media/image152.png"/><Relationship Id="rId4" Type="http://schemas.openxmlformats.org/officeDocument/2006/relationships/image" Target="../media/image151.png"/></Relationships>
</file>

<file path=ppt/slides/_rels/slide7.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70.xml.rels><?xml version="1.0" encoding="UTF-8" standalone="yes"?>
<Relationships xmlns="http://schemas.openxmlformats.org/package/2006/relationships"><Relationship Id="rId2" Type="http://schemas.openxmlformats.org/officeDocument/2006/relationships/image" Target="../media/image154.jpe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jpeg"/><Relationship Id="rId1" Type="http://schemas.openxmlformats.org/officeDocument/2006/relationships/slideLayout" Target="../slideLayouts/slideLayout1.xml"/><Relationship Id="rId6" Type="http://schemas.microsoft.com/office/2007/relationships/hdphoto" Target="../media/hdphoto27.wdp"/><Relationship Id="rId5" Type="http://schemas.openxmlformats.org/officeDocument/2006/relationships/image" Target="../media/image33.png"/><Relationship Id="rId4" Type="http://schemas.openxmlformats.org/officeDocument/2006/relationships/slide" Target="slide2.xml"/></Relationships>
</file>

<file path=ppt/slides/_rels/slide9.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C:\Users\ADMIN\Desktop\Nong trai\old-mcdonalds-farm-plain.jp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54059"/>
            <a:ext cx="12190413" cy="7139053"/>
          </a:xfrm>
          <a:prstGeom prst="rect">
            <a:avLst/>
          </a:prstGeom>
          <a:noFill/>
          <a:extLst>
            <a:ext uri="{909E8E84-426E-40DD-AFC4-6F175D3DCCD1}">
              <a14:hiddenFill xmlns:a14="http://schemas.microsoft.com/office/drawing/2010/main">
                <a:solidFill>
                  <a:srgbClr val="FFFFFF"/>
                </a:solidFill>
              </a14:hiddenFill>
            </a:ext>
          </a:extLst>
        </p:spPr>
      </p:pic>
      <p:pic>
        <p:nvPicPr>
          <p:cNvPr id="3075" name="Picture 3" descr="C:\Users\ADMIN\Desktop\Tai nguyen thiet ke tro choi\Bảng gỗ\canstock6432558.jpg"/>
          <p:cNvPicPr>
            <a:picLocks noChangeAspect="1" noChangeArrowheads="1"/>
          </p:cNvPicPr>
          <p:nvPr/>
        </p:nvPicPr>
        <p:blipFill>
          <a:blip r:embed="rId5">
            <a:extLst>
              <a:ext uri="{BEBA8EAE-BF5A-486C-A8C5-ECC9F3942E4B}">
                <a14:imgProps xmlns:a14="http://schemas.microsoft.com/office/drawing/2010/main">
                  <a14:imgLayer r:embed="rId6">
                    <a14:imgEffect>
                      <a14:backgroundRemoval t="0" b="100000" l="0" r="100000">
                        <a14:foregroundMark x1="47333" y1="88732" x2="44667" y2="93662"/>
                        <a14:backgroundMark x1="37333" y1="90141" x2="38667" y2="91549"/>
                      </a14:backgroundRemoval>
                    </a14:imgEffect>
                    <a14:imgEffect>
                      <a14:sharpenSoften amount="50000"/>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bwMode="auto">
          <a:xfrm>
            <a:off x="5079339" y="4750900"/>
            <a:ext cx="2742843" cy="2600925"/>
          </a:xfrm>
          <a:prstGeom prst="rect">
            <a:avLst/>
          </a:prstGeom>
          <a:noFill/>
          <a:extLst>
            <a:ext uri="{909E8E84-426E-40DD-AFC4-6F175D3DCCD1}">
              <a14:hiddenFill xmlns:a14="http://schemas.microsoft.com/office/drawing/2010/main">
                <a:solidFill>
                  <a:srgbClr val="FFFFFF"/>
                </a:solidFill>
              </a14:hiddenFill>
            </a:ext>
          </a:extLst>
        </p:spPr>
      </p:pic>
      <p:sp>
        <p:nvSpPr>
          <p:cNvPr id="4" name="TextBox 3"/>
          <p:cNvSpPr txBox="1"/>
          <p:nvPr/>
        </p:nvSpPr>
        <p:spPr>
          <a:xfrm>
            <a:off x="0" y="1"/>
            <a:ext cx="3232610" cy="1261880"/>
          </a:xfrm>
          <a:prstGeom prst="rect">
            <a:avLst/>
          </a:prstGeom>
          <a:solidFill>
            <a:schemeClr val="bg1"/>
          </a:solidFill>
        </p:spPr>
        <p:txBody>
          <a:bodyPr wrap="none" lIns="121917" tIns="60958" rIns="121917" bIns="60958" rtlCol="0">
            <a:spAutoFit/>
          </a:bodyPr>
          <a:lstStyle/>
          <a:p>
            <a:pPr algn="ctr"/>
            <a:r>
              <a:rPr lang="en-US" sz="3700" b="1" dirty="0">
                <a:solidFill>
                  <a:srgbClr val="FF0000"/>
                </a:solidFill>
                <a:latin typeface="Segoe Script" pitchFamily="34" charset="0"/>
              </a:rPr>
              <a:t>XÂY DỰNG</a:t>
            </a:r>
          </a:p>
          <a:p>
            <a:pPr algn="ctr"/>
            <a:r>
              <a:rPr lang="en-US" sz="3700" b="1" dirty="0">
                <a:solidFill>
                  <a:srgbClr val="FF0000"/>
                </a:solidFill>
                <a:latin typeface="Segoe Script" pitchFamily="34" charset="0"/>
              </a:rPr>
              <a:t>NÔNG TRẠI</a:t>
            </a:r>
          </a:p>
        </p:txBody>
      </p:sp>
      <p:pic>
        <p:nvPicPr>
          <p:cNvPr id="3076" name="Picture 4" descr="C:\Users\ADMIN\Desktop\Tai nguyen thiet ke tro choi\Bảng gỗ\bat dau.png">
            <a:hlinkClick r:id="rId7" action="ppaction://hlinksldjump"/>
          </p:cNvPr>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9752331" y="21666"/>
            <a:ext cx="2279353" cy="969163"/>
          </a:xfrm>
          <a:prstGeom prst="rect">
            <a:avLst/>
          </a:prstGeom>
          <a:noFill/>
          <a:extLst>
            <a:ext uri="{909E8E84-426E-40DD-AFC4-6F175D3DCCD1}">
              <a14:hiddenFill xmlns:a14="http://schemas.microsoft.com/office/drawing/2010/main">
                <a:solidFill>
                  <a:srgbClr val="FFFFFF"/>
                </a:solidFill>
              </a14:hiddenFill>
            </a:ext>
          </a:extLst>
        </p:spPr>
      </p:pic>
      <p:pic>
        <p:nvPicPr>
          <p:cNvPr id="6" name="Zen Garden In-Game - Laura Shigihara - NhacCuaTui.MP3">
            <a:hlinkClick r:id="" action="ppaction://media"/>
          </p:cNvPr>
          <p:cNvPicPr>
            <a:picLocks noChangeAspect="1"/>
          </p:cNvPicPr>
          <p:nvPr>
            <a:audioFile r:link="rId2"/>
            <p:extLst>
              <p:ext uri="{DAA4B4D4-6D71-4841-9C94-3DE7FCFB9230}">
                <p14:media xmlns:p14="http://schemas.microsoft.com/office/powerpoint/2010/main" r:embed="rId1"/>
              </p:ext>
            </p:extLst>
          </p:nvPr>
        </p:nvPicPr>
        <p:blipFill>
          <a:blip r:embed="rId10" cstate="print"/>
          <a:stretch>
            <a:fillRect/>
          </a:stretch>
        </p:blipFill>
        <p:spPr>
          <a:xfrm>
            <a:off x="12901521" y="6008266"/>
            <a:ext cx="812694" cy="812988"/>
          </a:xfrm>
          <a:prstGeom prst="rect">
            <a:avLst/>
          </a:prstGeom>
        </p:spPr>
      </p:pic>
    </p:spTree>
    <p:extLst>
      <p:ext uri="{BB962C8B-B14F-4D97-AF65-F5344CB8AC3E}">
        <p14:creationId xmlns:p14="http://schemas.microsoft.com/office/powerpoint/2010/main" val="137022582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withEffect">
                                  <p:stCondLst>
                                    <p:cond delay="0"/>
                                  </p:stCondLst>
                                  <p:childTnLst>
                                    <p:cmd type="call" cmd="playFrom(0.0)">
                                      <p:cBhvr>
                                        <p:cTn id="6" dur="1" fill="hold"/>
                                        <p:tgtEl>
                                          <p:spTgt spid="6"/>
                                        </p:tgtEl>
                                      </p:cBhvr>
                                    </p:cmd>
                                  </p:childTnLst>
                                </p:cTn>
                              </p:par>
                              <p:par>
                                <p:cTn id="7" presetID="2" presetClass="entr" presetSubtype="4" fill="hold" grpId="0" nodeType="withEffect">
                                  <p:stCondLst>
                                    <p:cond delay="0"/>
                                  </p:stCondLst>
                                  <p:childTnLst>
                                    <p:set>
                                      <p:cBhvr>
                                        <p:cTn id="8" dur="1" fill="hold">
                                          <p:stCondLst>
                                            <p:cond delay="0"/>
                                          </p:stCondLst>
                                        </p:cTn>
                                        <p:tgtEl>
                                          <p:spTgt spid="4"/>
                                        </p:tgtEl>
                                        <p:attrNameLst>
                                          <p:attrName>style.visibility</p:attrName>
                                        </p:attrNameLst>
                                      </p:cBhvr>
                                      <p:to>
                                        <p:strVal val="visible"/>
                                      </p:to>
                                    </p:set>
                                    <p:anim calcmode="lin" valueType="num">
                                      <p:cBhvr additive="base">
                                        <p:cTn id="9" dur="500" fill="hold"/>
                                        <p:tgtEl>
                                          <p:spTgt spid="4"/>
                                        </p:tgtEl>
                                        <p:attrNameLst>
                                          <p:attrName>ppt_x</p:attrName>
                                        </p:attrNameLst>
                                      </p:cBhvr>
                                      <p:tavLst>
                                        <p:tav tm="0">
                                          <p:val>
                                            <p:strVal val="#ppt_x"/>
                                          </p:val>
                                        </p:tav>
                                        <p:tav tm="100000">
                                          <p:val>
                                            <p:strVal val="#ppt_x"/>
                                          </p:val>
                                        </p:tav>
                                      </p:tavLst>
                                    </p:anim>
                                    <p:anim calcmode="lin" valueType="num">
                                      <p:cBhvr additive="base">
                                        <p:cTn id="10" dur="500" fill="hold"/>
                                        <p:tgtEl>
                                          <p:spTgt spid="4"/>
                                        </p:tgtEl>
                                        <p:attrNameLst>
                                          <p:attrName>ppt_y</p:attrName>
                                        </p:attrNameLst>
                                      </p:cBhvr>
                                      <p:tavLst>
                                        <p:tav tm="0">
                                          <p:val>
                                            <p:strVal val="1+#ppt_h/2"/>
                                          </p:val>
                                        </p:tav>
                                        <p:tav tm="100000">
                                          <p:val>
                                            <p:strVal val="#ppt_y"/>
                                          </p:val>
                                        </p:tav>
                                      </p:tavLst>
                                    </p:anim>
                                  </p:childTnLst>
                                </p:cTn>
                              </p:par>
                              <p:par>
                                <p:cTn id="11" presetID="2" presetClass="entr" presetSubtype="4" fill="hold" nodeType="withEffect">
                                  <p:stCondLst>
                                    <p:cond delay="0"/>
                                  </p:stCondLst>
                                  <p:childTnLst>
                                    <p:set>
                                      <p:cBhvr>
                                        <p:cTn id="12" dur="1" fill="hold">
                                          <p:stCondLst>
                                            <p:cond delay="0"/>
                                          </p:stCondLst>
                                        </p:cTn>
                                        <p:tgtEl>
                                          <p:spTgt spid="3075"/>
                                        </p:tgtEl>
                                        <p:attrNameLst>
                                          <p:attrName>style.visibility</p:attrName>
                                        </p:attrNameLst>
                                      </p:cBhvr>
                                      <p:to>
                                        <p:strVal val="visible"/>
                                      </p:to>
                                    </p:set>
                                    <p:anim calcmode="lin" valueType="num">
                                      <p:cBhvr additive="base">
                                        <p:cTn id="13" dur="500" fill="hold"/>
                                        <p:tgtEl>
                                          <p:spTgt spid="3075"/>
                                        </p:tgtEl>
                                        <p:attrNameLst>
                                          <p:attrName>ppt_x</p:attrName>
                                        </p:attrNameLst>
                                      </p:cBhvr>
                                      <p:tavLst>
                                        <p:tav tm="0">
                                          <p:val>
                                            <p:strVal val="#ppt_x"/>
                                          </p:val>
                                        </p:tav>
                                        <p:tav tm="100000">
                                          <p:val>
                                            <p:strVal val="#ppt_x"/>
                                          </p:val>
                                        </p:tav>
                                      </p:tavLst>
                                    </p:anim>
                                    <p:anim calcmode="lin" valueType="num">
                                      <p:cBhvr additive="base">
                                        <p:cTn id="14" dur="500" fill="hold"/>
                                        <p:tgtEl>
                                          <p:spTgt spid="307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audio>
              <p:cMediaNode vol="80000" numSld="50">
                <p:cTn id="15" repeatCount="indefinite" fill="hold" display="0">
                  <p:stCondLst>
                    <p:cond delay="indefinite"/>
                  </p:stCondLst>
                  <p:endCondLst>
                    <p:cond evt="onStopAudio" delay="0">
                      <p:tgtEl>
                        <p:sldTgt/>
                      </p:tgtEl>
                    </p:cond>
                  </p:endCondLst>
                </p:cTn>
                <p:tgtEl>
                  <p:spTgt spid="6"/>
                </p:tgtEl>
              </p:cMediaNode>
            </p:audio>
          </p:childTnLst>
        </p:cTn>
      </p:par>
    </p:tnLst>
    <p:bldLst>
      <p:bldP spid="4" grpId="0" animBg="1"/>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Nhóm 54">
            <a:extLst>
              <a:ext uri="{FF2B5EF4-FFF2-40B4-BE49-F238E27FC236}">
                <a16:creationId xmlns:a16="http://schemas.microsoft.com/office/drawing/2014/main" id="{BCF2F746-1F79-406C-8FD9-120390F88AC4}"/>
              </a:ext>
            </a:extLst>
          </p:cNvPr>
          <p:cNvGrpSpPr/>
          <p:nvPr/>
        </p:nvGrpSpPr>
        <p:grpSpPr>
          <a:xfrm>
            <a:off x="665456" y="4252695"/>
            <a:ext cx="6310442" cy="1245448"/>
            <a:chOff x="523876" y="5330415"/>
            <a:chExt cx="6311264" cy="1245159"/>
          </a:xfrm>
        </p:grpSpPr>
        <p:sp>
          <p:nvSpPr>
            <p:cNvPr id="30" name="Mũi tên: Hình ngũ giác 34">
              <a:extLst>
                <a:ext uri="{FF2B5EF4-FFF2-40B4-BE49-F238E27FC236}">
                  <a16:creationId xmlns:a16="http://schemas.microsoft.com/office/drawing/2014/main" id="{6D3A2A8A-C3FD-4146-A928-B132C83093EC}"/>
                </a:ext>
              </a:extLst>
            </p:cNvPr>
            <p:cNvSpPr/>
            <p:nvPr/>
          </p:nvSpPr>
          <p:spPr>
            <a:xfrm flipH="1">
              <a:off x="523876" y="5330415"/>
              <a:ext cx="6311264" cy="1245159"/>
            </a:xfrm>
            <a:prstGeom prst="homePlate">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Z" sz="3300"/>
            </a:p>
          </p:txBody>
        </p:sp>
        <p:sp>
          <p:nvSpPr>
            <p:cNvPr id="31" name="Hộp Văn bản 50">
              <a:extLst>
                <a:ext uri="{FF2B5EF4-FFF2-40B4-BE49-F238E27FC236}">
                  <a16:creationId xmlns:a16="http://schemas.microsoft.com/office/drawing/2014/main" id="{A15E15E5-730C-4DFF-895E-EC16C7A5EBE0}"/>
                </a:ext>
              </a:extLst>
            </p:cNvPr>
            <p:cNvSpPr txBox="1"/>
            <p:nvPr/>
          </p:nvSpPr>
          <p:spPr>
            <a:xfrm>
              <a:off x="1062709" y="5597840"/>
              <a:ext cx="3939821" cy="600025"/>
            </a:xfrm>
            <a:prstGeom prst="rect">
              <a:avLst/>
            </a:prstGeom>
            <a:noFill/>
          </p:spPr>
          <p:txBody>
            <a:bodyPr wrap="square" rtlCol="0">
              <a:spAutoFit/>
            </a:bodyPr>
            <a:lstStyle/>
            <a:p>
              <a:pPr algn="ctr"/>
              <a:r>
                <a:rPr lang="en-US" sz="3300" b="1">
                  <a:solidFill>
                    <a:srgbClr val="002060"/>
                  </a:solidFill>
                </a:rPr>
                <a:t>Nhân tố tự nhiên</a:t>
              </a:r>
              <a:endParaRPr lang="en-BZ" sz="3300" b="1" dirty="0">
                <a:solidFill>
                  <a:srgbClr val="002060"/>
                </a:solidFill>
              </a:endParaRPr>
            </a:p>
          </p:txBody>
        </p:sp>
      </p:grpSp>
      <p:sp>
        <p:nvSpPr>
          <p:cNvPr id="3" name="Hình chữ nhật 35">
            <a:extLst>
              <a:ext uri="{FF2B5EF4-FFF2-40B4-BE49-F238E27FC236}">
                <a16:creationId xmlns:a16="http://schemas.microsoft.com/office/drawing/2014/main" id="{6C7AD778-F41E-4249-B230-B83D02ACEC88}"/>
              </a:ext>
            </a:extLst>
          </p:cNvPr>
          <p:cNvSpPr/>
          <p:nvPr/>
        </p:nvSpPr>
        <p:spPr>
          <a:xfrm>
            <a:off x="4967338" y="2695261"/>
            <a:ext cx="784758" cy="1047683"/>
          </a:xfrm>
          <a:prstGeom prst="rect">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sp>
        <p:nvSpPr>
          <p:cNvPr id="4" name="Hình chữ nhật 32">
            <a:extLst>
              <a:ext uri="{FF2B5EF4-FFF2-40B4-BE49-F238E27FC236}">
                <a16:creationId xmlns:a16="http://schemas.microsoft.com/office/drawing/2014/main" id="{5A5B153F-0A40-46D6-B2AB-73CD765D883F}"/>
              </a:ext>
            </a:extLst>
          </p:cNvPr>
          <p:cNvSpPr/>
          <p:nvPr/>
        </p:nvSpPr>
        <p:spPr>
          <a:xfrm>
            <a:off x="6747329" y="4254312"/>
            <a:ext cx="784758" cy="1031980"/>
          </a:xfrm>
          <a:prstGeom prst="rect">
            <a:avLst/>
          </a:prstGeom>
          <a:solidFill>
            <a:srgbClr val="FFD44B"/>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sp>
        <p:nvSpPr>
          <p:cNvPr id="6" name="Hình tự do: Hình 12">
            <a:extLst>
              <a:ext uri="{FF2B5EF4-FFF2-40B4-BE49-F238E27FC236}">
                <a16:creationId xmlns:a16="http://schemas.microsoft.com/office/drawing/2014/main" id="{240B559C-B90F-4D63-9023-96AE5C5F842E}"/>
              </a:ext>
            </a:extLst>
          </p:cNvPr>
          <p:cNvSpPr/>
          <p:nvPr/>
        </p:nvSpPr>
        <p:spPr>
          <a:xfrm>
            <a:off x="5368288" y="3882324"/>
            <a:ext cx="868567" cy="17377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sp>
        <p:nvSpPr>
          <p:cNvPr id="7" name="Hình tự do: Hình 15">
            <a:extLst>
              <a:ext uri="{FF2B5EF4-FFF2-40B4-BE49-F238E27FC236}">
                <a16:creationId xmlns:a16="http://schemas.microsoft.com/office/drawing/2014/main" id="{5DACD5EA-BBC0-4480-9B82-4A5A0CBCF1E3}"/>
              </a:ext>
            </a:extLst>
          </p:cNvPr>
          <p:cNvSpPr/>
          <p:nvPr/>
        </p:nvSpPr>
        <p:spPr>
          <a:xfrm flipH="1">
            <a:off x="6236855" y="2350350"/>
            <a:ext cx="868567" cy="17377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grpSp>
        <p:nvGrpSpPr>
          <p:cNvPr id="13" name="Group 38">
            <a:extLst>
              <a:ext uri="{FF2B5EF4-FFF2-40B4-BE49-F238E27FC236}">
                <a16:creationId xmlns:a16="http://schemas.microsoft.com/office/drawing/2014/main" id="{E9B13245-B767-4990-B2C5-1480A2B517E6}"/>
              </a:ext>
            </a:extLst>
          </p:cNvPr>
          <p:cNvGrpSpPr/>
          <p:nvPr/>
        </p:nvGrpSpPr>
        <p:grpSpPr>
          <a:xfrm>
            <a:off x="3487822" y="2365594"/>
            <a:ext cx="3393760" cy="1592949"/>
            <a:chOff x="3488276" y="3109394"/>
            <a:chExt cx="3394201" cy="1592580"/>
          </a:xfrm>
        </p:grpSpPr>
        <p:sp>
          <p:nvSpPr>
            <p:cNvPr id="9" name="Hình Bầu dục 18">
              <a:extLst>
                <a:ext uri="{FF2B5EF4-FFF2-40B4-BE49-F238E27FC236}">
                  <a16:creationId xmlns:a16="http://schemas.microsoft.com/office/drawing/2014/main" id="{9DDCF407-9945-47EB-825A-8F3181506C73}"/>
                </a:ext>
              </a:extLst>
            </p:cNvPr>
            <p:cNvSpPr/>
            <p:nvPr/>
          </p:nvSpPr>
          <p:spPr>
            <a:xfrm flipH="1">
              <a:off x="5510877" y="3288312"/>
              <a:ext cx="1371600" cy="1371600"/>
            </a:xfrm>
            <a:prstGeom prst="ellipse">
              <a:avLst/>
            </a:prstGeom>
            <a:solidFill>
              <a:schemeClr val="accent1"/>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nvGrpSpPr>
            <p:cNvPr id="16" name="Nhóm 26">
              <a:extLst>
                <a:ext uri="{FF2B5EF4-FFF2-40B4-BE49-F238E27FC236}">
                  <a16:creationId xmlns:a16="http://schemas.microsoft.com/office/drawing/2014/main" id="{0801E785-4614-4E7D-9C82-8315DF74EA38}"/>
                </a:ext>
              </a:extLst>
            </p:cNvPr>
            <p:cNvGrpSpPr/>
            <p:nvPr/>
          </p:nvGrpSpPr>
          <p:grpSpPr>
            <a:xfrm>
              <a:off x="4608891" y="3109394"/>
              <a:ext cx="472440" cy="1592580"/>
              <a:chOff x="7093267" y="5044440"/>
              <a:chExt cx="472440" cy="1592580"/>
            </a:xfrm>
            <a:solidFill>
              <a:schemeClr val="bg2">
                <a:lumMod val="50000"/>
              </a:schemeClr>
            </a:solidFill>
          </p:grpSpPr>
          <p:sp>
            <p:nvSpPr>
              <p:cNvPr id="17" name="Hình chữ nhật 27">
                <a:extLst>
                  <a:ext uri="{FF2B5EF4-FFF2-40B4-BE49-F238E27FC236}">
                    <a16:creationId xmlns:a16="http://schemas.microsoft.com/office/drawing/2014/main" id="{D7C82631-D60D-409F-A158-96E1DDCDEAF1}"/>
                  </a:ext>
                </a:extLst>
              </p:cNvPr>
              <p:cNvSpPr/>
              <p:nvPr/>
            </p:nvSpPr>
            <p:spPr>
              <a:xfrm>
                <a:off x="7345680" y="5326380"/>
                <a:ext cx="213360" cy="1234440"/>
              </a:xfrm>
              <a:prstGeom prst="rect">
                <a:avLst/>
              </a:prstGeom>
              <a:grpFill/>
              <a:ln>
                <a:noFill/>
              </a:ln>
              <a:effectLst>
                <a:outerShdw blurRad="76200" dist="76200" algn="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8" name="Hình chữ nhật 28">
                <a:extLst>
                  <a:ext uri="{FF2B5EF4-FFF2-40B4-BE49-F238E27FC236}">
                    <a16:creationId xmlns:a16="http://schemas.microsoft.com/office/drawing/2014/main" id="{0D03D987-C9E3-4D21-B5D5-64D346550A2B}"/>
                  </a:ext>
                </a:extLst>
              </p:cNvPr>
              <p:cNvSpPr/>
              <p:nvPr/>
            </p:nvSpPr>
            <p:spPr>
              <a:xfrm>
                <a:off x="7093267" y="504444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sp>
          <p:nvSpPr>
            <p:cNvPr id="21" name="Hộp Văn bản 42">
              <a:extLst>
                <a:ext uri="{FF2B5EF4-FFF2-40B4-BE49-F238E27FC236}">
                  <a16:creationId xmlns:a16="http://schemas.microsoft.com/office/drawing/2014/main" id="{3DD94068-EACA-4D16-BAF1-19DBAA509BD3}"/>
                </a:ext>
              </a:extLst>
            </p:cNvPr>
            <p:cNvSpPr txBox="1"/>
            <p:nvPr/>
          </p:nvSpPr>
          <p:spPr>
            <a:xfrm>
              <a:off x="3488276" y="3277825"/>
              <a:ext cx="1638300" cy="1231107"/>
            </a:xfrm>
            <a:prstGeom prst="rect">
              <a:avLst/>
            </a:prstGeom>
            <a:noFill/>
          </p:spPr>
          <p:txBody>
            <a:bodyPr wrap="square" rtlCol="0">
              <a:spAutoFit/>
            </a:bodyPr>
            <a:lstStyle/>
            <a:p>
              <a:r>
                <a:rPr lang="en-BZ" sz="7200" b="1" dirty="0">
                  <a:solidFill>
                    <a:srgbClr val="00B0F0"/>
                  </a:solidFill>
                  <a:latin typeface="+mj-lt"/>
                </a:rPr>
                <a:t>02</a:t>
              </a:r>
            </a:p>
          </p:txBody>
        </p:sp>
      </p:grpSp>
      <p:grpSp>
        <p:nvGrpSpPr>
          <p:cNvPr id="26" name="Nhóm 53">
            <a:extLst>
              <a:ext uri="{FF2B5EF4-FFF2-40B4-BE49-F238E27FC236}">
                <a16:creationId xmlns:a16="http://schemas.microsoft.com/office/drawing/2014/main" id="{A46BF3F9-893E-4C99-89BA-A16B5BD0D5E3}"/>
              </a:ext>
            </a:extLst>
          </p:cNvPr>
          <p:cNvGrpSpPr/>
          <p:nvPr/>
        </p:nvGrpSpPr>
        <p:grpSpPr>
          <a:xfrm>
            <a:off x="5551144" y="2693173"/>
            <a:ext cx="6310442" cy="1051958"/>
            <a:chOff x="5410200" y="3771744"/>
            <a:chExt cx="6311264" cy="1051715"/>
          </a:xfrm>
        </p:grpSpPr>
        <p:sp>
          <p:nvSpPr>
            <p:cNvPr id="27" name="Mũi tên: Hình ngũ giác 36">
              <a:extLst>
                <a:ext uri="{FF2B5EF4-FFF2-40B4-BE49-F238E27FC236}">
                  <a16:creationId xmlns:a16="http://schemas.microsoft.com/office/drawing/2014/main" id="{079651B4-1503-40ED-B3E4-5A244580CE9D}"/>
                </a:ext>
              </a:extLst>
            </p:cNvPr>
            <p:cNvSpPr/>
            <p:nvPr/>
          </p:nvSpPr>
          <p:spPr>
            <a:xfrm>
              <a:off x="5410200" y="3771744"/>
              <a:ext cx="6311264" cy="1051715"/>
            </a:xfrm>
            <a:prstGeom prst="homePlate">
              <a:avLst/>
            </a:prstGeom>
            <a:solidFill>
              <a:srgbClr val="C2D1EC"/>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en-BZ" sz="3300"/>
            </a:p>
          </p:txBody>
        </p:sp>
        <p:sp>
          <p:nvSpPr>
            <p:cNvPr id="28" name="Hộp Văn bản 49">
              <a:extLst>
                <a:ext uri="{FF2B5EF4-FFF2-40B4-BE49-F238E27FC236}">
                  <a16:creationId xmlns:a16="http://schemas.microsoft.com/office/drawing/2014/main" id="{4383A7B4-A6EB-4B25-B918-8A9D53126B2B}"/>
                </a:ext>
              </a:extLst>
            </p:cNvPr>
            <p:cNvSpPr txBox="1"/>
            <p:nvPr/>
          </p:nvSpPr>
          <p:spPr>
            <a:xfrm>
              <a:off x="5751133" y="3974699"/>
              <a:ext cx="5398657" cy="600025"/>
            </a:xfrm>
            <a:prstGeom prst="rect">
              <a:avLst/>
            </a:prstGeom>
            <a:noFill/>
          </p:spPr>
          <p:txBody>
            <a:bodyPr wrap="square" rtlCol="0">
              <a:spAutoFit/>
            </a:bodyPr>
            <a:lstStyle/>
            <a:p>
              <a:r>
                <a:rPr lang="en-BZ" sz="3300" b="1">
                  <a:solidFill>
                    <a:srgbClr val="002060"/>
                  </a:solidFill>
                </a:rPr>
                <a:t>Nhân tố kinh tế - xã hội</a:t>
              </a:r>
              <a:endParaRPr lang="en-BZ" sz="3300" b="1" dirty="0">
                <a:solidFill>
                  <a:srgbClr val="002060"/>
                </a:solidFill>
              </a:endParaRPr>
            </a:p>
          </p:txBody>
        </p:sp>
      </p:grpSp>
      <p:grpSp>
        <p:nvGrpSpPr>
          <p:cNvPr id="29" name="Group 40">
            <a:extLst>
              <a:ext uri="{FF2B5EF4-FFF2-40B4-BE49-F238E27FC236}">
                <a16:creationId xmlns:a16="http://schemas.microsoft.com/office/drawing/2014/main" id="{7F813D79-76D4-45F7-8D93-D8176D776630}"/>
              </a:ext>
            </a:extLst>
          </p:cNvPr>
          <p:cNvGrpSpPr/>
          <p:nvPr/>
        </p:nvGrpSpPr>
        <p:grpSpPr>
          <a:xfrm>
            <a:off x="5577812" y="3882324"/>
            <a:ext cx="4199737" cy="1737762"/>
            <a:chOff x="5578537" y="4625774"/>
            <a:chExt cx="4200284" cy="1737360"/>
          </a:xfrm>
        </p:grpSpPr>
        <p:grpSp>
          <p:nvGrpSpPr>
            <p:cNvPr id="35" name="Group 37">
              <a:extLst>
                <a:ext uri="{FF2B5EF4-FFF2-40B4-BE49-F238E27FC236}">
                  <a16:creationId xmlns:a16="http://schemas.microsoft.com/office/drawing/2014/main" id="{D96A5076-CE56-4492-A3E2-54EE556EA8A1}"/>
                </a:ext>
              </a:extLst>
            </p:cNvPr>
            <p:cNvGrpSpPr/>
            <p:nvPr/>
          </p:nvGrpSpPr>
          <p:grpSpPr>
            <a:xfrm>
              <a:off x="5578537" y="4648634"/>
              <a:ext cx="4200284" cy="1592580"/>
              <a:chOff x="5578537" y="4648634"/>
              <a:chExt cx="4200284" cy="1592580"/>
            </a:xfrm>
          </p:grpSpPr>
          <p:grpSp>
            <p:nvGrpSpPr>
              <p:cNvPr id="38" name="Nhóm 22">
                <a:extLst>
                  <a:ext uri="{FF2B5EF4-FFF2-40B4-BE49-F238E27FC236}">
                    <a16:creationId xmlns:a16="http://schemas.microsoft.com/office/drawing/2014/main" id="{F03842B2-C9EE-4015-85BC-A9609068D38B}"/>
                  </a:ext>
                </a:extLst>
              </p:cNvPr>
              <p:cNvGrpSpPr/>
              <p:nvPr/>
            </p:nvGrpSpPr>
            <p:grpSpPr>
              <a:xfrm>
                <a:off x="7586407" y="4648634"/>
                <a:ext cx="472440" cy="1592580"/>
                <a:chOff x="7345680" y="5105400"/>
                <a:chExt cx="472440" cy="1592580"/>
              </a:xfrm>
              <a:solidFill>
                <a:schemeClr val="bg2">
                  <a:lumMod val="50000"/>
                </a:schemeClr>
              </a:solidFill>
            </p:grpSpPr>
            <p:sp>
              <p:nvSpPr>
                <p:cNvPr id="11" name="Hình chữ nhật 20">
                  <a:extLst>
                    <a:ext uri="{FF2B5EF4-FFF2-40B4-BE49-F238E27FC236}">
                      <a16:creationId xmlns:a16="http://schemas.microsoft.com/office/drawing/2014/main" id="{F0E1E3FA-BA73-42E3-9A99-9FDCFD940CEB}"/>
                    </a:ext>
                  </a:extLst>
                </p:cNvPr>
                <p:cNvSpPr/>
                <p:nvPr/>
              </p:nvSpPr>
              <p:spPr>
                <a:xfrm>
                  <a:off x="7345680" y="5326380"/>
                  <a:ext cx="213360" cy="1234440"/>
                </a:xfrm>
                <a:prstGeom prst="rect">
                  <a:avLst/>
                </a:prstGeom>
                <a:grpFill/>
                <a:ln>
                  <a:noFill/>
                </a:ln>
                <a:effectLst>
                  <a:outerShdw blurRad="76200" dist="76200" dir="10800000" algn="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12" name="Hình chữ nhật 21">
                  <a:extLst>
                    <a:ext uri="{FF2B5EF4-FFF2-40B4-BE49-F238E27FC236}">
                      <a16:creationId xmlns:a16="http://schemas.microsoft.com/office/drawing/2014/main" id="{B8D6B777-CCC9-4E07-8B4E-19CEDC9DD5E2}"/>
                    </a:ext>
                  </a:extLst>
                </p:cNvPr>
                <p:cNvSpPr/>
                <p:nvPr/>
              </p:nvSpPr>
              <p:spPr>
                <a:xfrm>
                  <a:off x="7345680" y="5105400"/>
                  <a:ext cx="472440" cy="1592580"/>
                </a:xfrm>
                <a:prstGeom prst="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sp>
            <p:nvSpPr>
              <p:cNvPr id="19" name="Hình Bầu dục 16">
                <a:extLst>
                  <a:ext uri="{FF2B5EF4-FFF2-40B4-BE49-F238E27FC236}">
                    <a16:creationId xmlns:a16="http://schemas.microsoft.com/office/drawing/2014/main" id="{964944C7-A97C-4F93-8008-7F2527DB10BE}"/>
                  </a:ext>
                </a:extLst>
              </p:cNvPr>
              <p:cNvSpPr/>
              <p:nvPr/>
            </p:nvSpPr>
            <p:spPr>
              <a:xfrm>
                <a:off x="5578537" y="4795012"/>
                <a:ext cx="1371600" cy="1371600"/>
              </a:xfrm>
              <a:prstGeom prst="ellipse">
                <a:avLst/>
              </a:prstGeom>
              <a:solidFill>
                <a:srgbClr val="FFC000"/>
              </a:solidFill>
              <a:ln>
                <a:noFill/>
              </a:ln>
              <a:effectLst>
                <a:innerShdw blurRad="63500" dist="139700">
                  <a:prstClr val="black">
                    <a:alpha val="50000"/>
                  </a:prstClr>
                </a:inn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sp>
            <p:nvSpPr>
              <p:cNvPr id="20" name="Hộp Văn bản 41">
                <a:extLst>
                  <a:ext uri="{FF2B5EF4-FFF2-40B4-BE49-F238E27FC236}">
                    <a16:creationId xmlns:a16="http://schemas.microsoft.com/office/drawing/2014/main" id="{8B729CB3-59CE-4166-9E48-71EBCEF2C416}"/>
                  </a:ext>
                </a:extLst>
              </p:cNvPr>
              <p:cNvSpPr txBox="1"/>
              <p:nvPr/>
            </p:nvSpPr>
            <p:spPr>
              <a:xfrm>
                <a:off x="8140521" y="4952869"/>
                <a:ext cx="1638300" cy="1231107"/>
              </a:xfrm>
              <a:prstGeom prst="rect">
                <a:avLst/>
              </a:prstGeom>
              <a:noFill/>
            </p:spPr>
            <p:txBody>
              <a:bodyPr wrap="square" rtlCol="0">
                <a:spAutoFit/>
              </a:bodyPr>
              <a:lstStyle/>
              <a:p>
                <a:r>
                  <a:rPr lang="en-BZ" sz="7200" b="1" dirty="0">
                    <a:solidFill>
                      <a:srgbClr val="BF9000"/>
                    </a:solidFill>
                  </a:rPr>
                  <a:t>01</a:t>
                </a:r>
              </a:p>
            </p:txBody>
          </p:sp>
        </p:grpSp>
        <p:sp>
          <p:nvSpPr>
            <p:cNvPr id="32" name="Hình tự do: Hình 8">
              <a:extLst>
                <a:ext uri="{FF2B5EF4-FFF2-40B4-BE49-F238E27FC236}">
                  <a16:creationId xmlns:a16="http://schemas.microsoft.com/office/drawing/2014/main" id="{4F5DC85E-AF1A-473B-B782-6620649ABBED}"/>
                </a:ext>
              </a:extLst>
            </p:cNvPr>
            <p:cNvSpPr/>
            <p:nvPr/>
          </p:nvSpPr>
          <p:spPr>
            <a:xfrm flipH="1">
              <a:off x="6237667" y="4625774"/>
              <a:ext cx="868680" cy="1737360"/>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BZ"/>
            </a:p>
          </p:txBody>
        </p:sp>
      </p:grpSp>
      <p:sp>
        <p:nvSpPr>
          <p:cNvPr id="33" name="Hình tự do: Hình 9">
            <a:extLst>
              <a:ext uri="{FF2B5EF4-FFF2-40B4-BE49-F238E27FC236}">
                <a16:creationId xmlns:a16="http://schemas.microsoft.com/office/drawing/2014/main" id="{E5945DC6-B933-4EBC-882E-6803D817DB3F}"/>
              </a:ext>
            </a:extLst>
          </p:cNvPr>
          <p:cNvSpPr/>
          <p:nvPr/>
        </p:nvSpPr>
        <p:spPr>
          <a:xfrm>
            <a:off x="5368288" y="2350350"/>
            <a:ext cx="868567" cy="1737762"/>
          </a:xfrm>
          <a:custGeom>
            <a:avLst/>
            <a:gdLst>
              <a:gd name="connsiteX0" fmla="*/ 868680 w 868680"/>
              <a:gd name="connsiteY0" fmla="*/ 0 h 1737360"/>
              <a:gd name="connsiteX1" fmla="*/ 868680 w 868680"/>
              <a:gd name="connsiteY1" fmla="*/ 190102 h 1737360"/>
              <a:gd name="connsiteX2" fmla="*/ 190102 w 868680"/>
              <a:gd name="connsiteY2" fmla="*/ 868680 h 1737360"/>
              <a:gd name="connsiteX3" fmla="*/ 868680 w 868680"/>
              <a:gd name="connsiteY3" fmla="*/ 1547258 h 1737360"/>
              <a:gd name="connsiteX4" fmla="*/ 868680 w 868680"/>
              <a:gd name="connsiteY4" fmla="*/ 1737360 h 1737360"/>
              <a:gd name="connsiteX5" fmla="*/ 0 w 868680"/>
              <a:gd name="connsiteY5" fmla="*/ 868680 h 1737360"/>
              <a:gd name="connsiteX6" fmla="*/ 868680 w 868680"/>
              <a:gd name="connsiteY6" fmla="*/ 0 h 173736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868680" h="1737360">
                <a:moveTo>
                  <a:pt x="868680" y="0"/>
                </a:moveTo>
                <a:lnTo>
                  <a:pt x="868680" y="190102"/>
                </a:lnTo>
                <a:cubicBezTo>
                  <a:pt x="493912" y="190102"/>
                  <a:pt x="190102" y="493912"/>
                  <a:pt x="190102" y="868680"/>
                </a:cubicBezTo>
                <a:cubicBezTo>
                  <a:pt x="190102" y="1243448"/>
                  <a:pt x="493912" y="1547258"/>
                  <a:pt x="868680" y="1547258"/>
                </a:cubicBezTo>
                <a:lnTo>
                  <a:pt x="868680" y="1737360"/>
                </a:lnTo>
                <a:cubicBezTo>
                  <a:pt x="388921" y="1737360"/>
                  <a:pt x="0" y="1348439"/>
                  <a:pt x="0" y="868680"/>
                </a:cubicBezTo>
                <a:cubicBezTo>
                  <a:pt x="0" y="388921"/>
                  <a:pt x="388921" y="0"/>
                  <a:pt x="86868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BZ" sz="3300"/>
          </a:p>
        </p:txBody>
      </p:sp>
      <p:grpSp>
        <p:nvGrpSpPr>
          <p:cNvPr id="41" name="Group 34">
            <a:extLst>
              <a:ext uri="{FF2B5EF4-FFF2-40B4-BE49-F238E27FC236}">
                <a16:creationId xmlns:a16="http://schemas.microsoft.com/office/drawing/2014/main" id="{7CBA5D9E-95C8-4E69-89A9-083AD0682781}"/>
              </a:ext>
            </a:extLst>
          </p:cNvPr>
          <p:cNvGrpSpPr/>
          <p:nvPr/>
        </p:nvGrpSpPr>
        <p:grpSpPr>
          <a:xfrm>
            <a:off x="812694" y="430294"/>
            <a:ext cx="10666611" cy="1475148"/>
            <a:chOff x="1399309" y="32676"/>
            <a:chExt cx="9393381" cy="2389203"/>
          </a:xfrm>
        </p:grpSpPr>
        <p:sp>
          <p:nvSpPr>
            <p:cNvPr id="36" name="Rectangle: Rounded Corners 35">
              <a:extLst>
                <a:ext uri="{FF2B5EF4-FFF2-40B4-BE49-F238E27FC236}">
                  <a16:creationId xmlns:a16="http://schemas.microsoft.com/office/drawing/2014/main" id="{5CA9D1E9-9ACA-4BCA-A426-4DE5EB2891CE}"/>
                </a:ext>
              </a:extLst>
            </p:cNvPr>
            <p:cNvSpPr/>
            <p:nvPr/>
          </p:nvSpPr>
          <p:spPr>
            <a:xfrm>
              <a:off x="1399309" y="41560"/>
              <a:ext cx="9393381" cy="2380319"/>
            </a:xfrm>
            <a:prstGeom prst="roundRect">
              <a:avLst>
                <a:gd name="adj" fmla="val 50000"/>
              </a:avLst>
            </a:prstGeom>
            <a:solidFill>
              <a:schemeClr val="accent1">
                <a:lumMod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300">
                <a:solidFill>
                  <a:schemeClr val="bg1"/>
                </a:solidFill>
                <a:latin typeface="+mj-lt"/>
              </a:endParaRPr>
            </a:p>
          </p:txBody>
        </p:sp>
        <p:sp>
          <p:nvSpPr>
            <p:cNvPr id="37" name="TextBox 36">
              <a:extLst>
                <a:ext uri="{FF2B5EF4-FFF2-40B4-BE49-F238E27FC236}">
                  <a16:creationId xmlns:a16="http://schemas.microsoft.com/office/drawing/2014/main" id="{286934EF-1134-469F-822A-8BA005F2ABCF}"/>
                </a:ext>
              </a:extLst>
            </p:cNvPr>
            <p:cNvSpPr txBox="1"/>
            <p:nvPr/>
          </p:nvSpPr>
          <p:spPr>
            <a:xfrm>
              <a:off x="1986395" y="32676"/>
              <a:ext cx="8051468" cy="1794550"/>
            </a:xfrm>
            <a:prstGeom prst="rect">
              <a:avLst/>
            </a:prstGeom>
            <a:noFill/>
          </p:spPr>
          <p:txBody>
            <a:bodyPr wrap="square" rtlCol="0">
              <a:spAutoFit/>
            </a:bodyPr>
            <a:lstStyle/>
            <a:p>
              <a:pPr algn="ctr"/>
              <a:r>
                <a:rPr lang="en-US" sz="3300" b="1">
                  <a:solidFill>
                    <a:srgbClr val="FFFF00"/>
                  </a:solidFill>
                  <a:latin typeface="+mj-lt"/>
                  <a:cs typeface="Arial" pitchFamily="34" charset="0"/>
                </a:rPr>
                <a:t>Các nhân tố ảnh hưởng đến sự phát triển và phân bố nông nghiệp</a:t>
              </a:r>
              <a:endParaRPr lang="en-US" sz="3300" dirty="0">
                <a:solidFill>
                  <a:srgbClr val="FFFF00"/>
                </a:solidFill>
                <a:effectLst>
                  <a:outerShdw blurRad="38100" dist="38100" dir="2700000" algn="tl">
                    <a:srgbClr val="000000">
                      <a:alpha val="43137"/>
                    </a:srgbClr>
                  </a:outerShdw>
                </a:effectLst>
                <a:latin typeface="+mj-lt"/>
              </a:endParaRPr>
            </a:p>
          </p:txBody>
        </p:sp>
      </p:grpSp>
      <p:sp>
        <p:nvSpPr>
          <p:cNvPr id="42" name="Frame 41">
            <a:extLst>
              <a:ext uri="{FF2B5EF4-FFF2-40B4-BE49-F238E27FC236}">
                <a16:creationId xmlns:a16="http://schemas.microsoft.com/office/drawing/2014/main" id="{F47376FA-BC45-4C52-9CD8-0BA28D5A624D}"/>
              </a:ext>
            </a:extLst>
          </p:cNvPr>
          <p:cNvSpPr/>
          <p:nvPr/>
        </p:nvSpPr>
        <p:spPr>
          <a:xfrm>
            <a:off x="0" y="0"/>
            <a:ext cx="12190413" cy="6859588"/>
          </a:xfrm>
          <a:prstGeom prst="frame">
            <a:avLst>
              <a:gd name="adj1" fmla="val 2912"/>
            </a:avLst>
          </a:prstGeom>
        </p:spPr>
        <p:style>
          <a:lnRef idx="2">
            <a:schemeClr val="accent1">
              <a:shade val="50000"/>
            </a:schemeClr>
          </a:lnRef>
          <a:fillRef idx="1">
            <a:schemeClr val="accent1"/>
          </a:fillRef>
          <a:effectRef idx="0">
            <a:schemeClr val="accent1"/>
          </a:effectRef>
          <a:fontRef idx="minor">
            <a:schemeClr val="lt1"/>
          </a:fontRef>
        </p:style>
        <p:txBody>
          <a:bodyPr lIns="91438" tIns="45719" rIns="91438" bIns="45719" rtlCol="0" anchor="ctr"/>
          <a:lstStyle/>
          <a:p>
            <a:pPr algn="ctr"/>
            <a:endParaRPr lang="en-US" sz="3300">
              <a:solidFill>
                <a:schemeClr val="tx1"/>
              </a:solidFill>
            </a:endParaRPr>
          </a:p>
        </p:txBody>
      </p:sp>
    </p:spTree>
    <p:extLst>
      <p:ext uri="{BB962C8B-B14F-4D97-AF65-F5344CB8AC3E}">
        <p14:creationId xmlns:p14="http://schemas.microsoft.com/office/powerpoint/2010/main" val="42684316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2" fill="hold"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wipe(right)">
                                      <p:cBhvr>
                                        <p:cTn id="7" dur="500"/>
                                        <p:tgtEl>
                                          <p:spTgt spid="29"/>
                                        </p:tgtEl>
                                      </p:cBhvr>
                                    </p:animEffect>
                                  </p:childTnLst>
                                </p:cTn>
                              </p:par>
                            </p:childTnLst>
                          </p:cTn>
                        </p:par>
                        <p:par>
                          <p:cTn id="8" fill="hold">
                            <p:stCondLst>
                              <p:cond delay="500"/>
                            </p:stCondLst>
                            <p:childTnLst>
                              <p:par>
                                <p:cTn id="9" presetID="22" presetClass="entr" presetSubtype="2" fill="hold" grpId="0" nodeType="afterEffect">
                                  <p:stCondLst>
                                    <p:cond delay="0"/>
                                  </p:stCondLst>
                                  <p:childTnLst>
                                    <p:set>
                                      <p:cBhvr>
                                        <p:cTn id="10" dur="1" fill="hold">
                                          <p:stCondLst>
                                            <p:cond delay="0"/>
                                          </p:stCondLst>
                                        </p:cTn>
                                        <p:tgtEl>
                                          <p:spTgt spid="4"/>
                                        </p:tgtEl>
                                        <p:attrNameLst>
                                          <p:attrName>style.visibility</p:attrName>
                                        </p:attrNameLst>
                                      </p:cBhvr>
                                      <p:to>
                                        <p:strVal val="visible"/>
                                      </p:to>
                                    </p:set>
                                    <p:animEffect transition="in" filter="wipe(right)">
                                      <p:cBhvr>
                                        <p:cTn id="11" dur="500"/>
                                        <p:tgtEl>
                                          <p:spTgt spid="4"/>
                                        </p:tgtEl>
                                      </p:cBhvr>
                                    </p:animEffect>
                                  </p:childTnLst>
                                </p:cTn>
                              </p:par>
                            </p:childTnLst>
                          </p:cTn>
                        </p:par>
                        <p:par>
                          <p:cTn id="12" fill="hold">
                            <p:stCondLst>
                              <p:cond delay="1000"/>
                            </p:stCondLst>
                            <p:childTnLst>
                              <p:par>
                                <p:cTn id="13" presetID="22" presetClass="entr" presetSubtype="2"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wipe(right)">
                                      <p:cBhvr>
                                        <p:cTn id="15" dur="500"/>
                                        <p:tgtEl>
                                          <p:spTgt spid="10"/>
                                        </p:tgtEl>
                                      </p:cBhvr>
                                    </p:animEffect>
                                  </p:childTnLst>
                                </p:cTn>
                              </p:par>
                            </p:childTnLst>
                          </p:cTn>
                        </p:par>
                      </p:childTnLst>
                    </p:cTn>
                  </p:par>
                  <p:par>
                    <p:cTn id="16" fill="hold">
                      <p:stCondLst>
                        <p:cond delay="indefinite"/>
                      </p:stCondLst>
                      <p:childTnLst>
                        <p:par>
                          <p:cTn id="17" fill="hold">
                            <p:stCondLst>
                              <p:cond delay="0"/>
                            </p:stCondLst>
                            <p:childTnLst>
                              <p:par>
                                <p:cTn id="18" presetID="22" presetClass="entr" presetSubtype="8" fill="hold" nodeType="clickEffect">
                                  <p:stCondLst>
                                    <p:cond delay="0"/>
                                  </p:stCondLst>
                                  <p:childTnLst>
                                    <p:set>
                                      <p:cBhvr>
                                        <p:cTn id="19" dur="1" fill="hold">
                                          <p:stCondLst>
                                            <p:cond delay="0"/>
                                          </p:stCondLst>
                                        </p:cTn>
                                        <p:tgtEl>
                                          <p:spTgt spid="13"/>
                                        </p:tgtEl>
                                        <p:attrNameLst>
                                          <p:attrName>style.visibility</p:attrName>
                                        </p:attrNameLst>
                                      </p:cBhvr>
                                      <p:to>
                                        <p:strVal val="visible"/>
                                      </p:to>
                                    </p:set>
                                    <p:animEffect transition="in" filter="wipe(left)">
                                      <p:cBhvr>
                                        <p:cTn id="20" dur="500"/>
                                        <p:tgtEl>
                                          <p:spTgt spid="13"/>
                                        </p:tgtEl>
                                      </p:cBhvr>
                                    </p:animEffect>
                                  </p:childTnLst>
                                </p:cTn>
                              </p:par>
                            </p:childTnLst>
                          </p:cTn>
                        </p:par>
                        <p:par>
                          <p:cTn id="21" fill="hold">
                            <p:stCondLst>
                              <p:cond delay="500"/>
                            </p:stCondLst>
                            <p:childTnLst>
                              <p:par>
                                <p:cTn id="22" presetID="22" presetClass="entr" presetSubtype="8" fill="hold" grpId="0" nodeType="afterEffect">
                                  <p:stCondLst>
                                    <p:cond delay="0"/>
                                  </p:stCondLst>
                                  <p:childTnLst>
                                    <p:set>
                                      <p:cBhvr>
                                        <p:cTn id="23" dur="1" fill="hold">
                                          <p:stCondLst>
                                            <p:cond delay="0"/>
                                          </p:stCondLst>
                                        </p:cTn>
                                        <p:tgtEl>
                                          <p:spTgt spid="3"/>
                                        </p:tgtEl>
                                        <p:attrNameLst>
                                          <p:attrName>style.visibility</p:attrName>
                                        </p:attrNameLst>
                                      </p:cBhvr>
                                      <p:to>
                                        <p:strVal val="visible"/>
                                      </p:to>
                                    </p:set>
                                    <p:animEffect transition="in" filter="wipe(left)">
                                      <p:cBhvr>
                                        <p:cTn id="24" dur="500"/>
                                        <p:tgtEl>
                                          <p:spTgt spid="3"/>
                                        </p:tgtEl>
                                      </p:cBhvr>
                                    </p:animEffect>
                                  </p:childTnLst>
                                </p:cTn>
                              </p:par>
                            </p:childTnLst>
                          </p:cTn>
                        </p:par>
                        <p:par>
                          <p:cTn id="25" fill="hold">
                            <p:stCondLst>
                              <p:cond delay="1000"/>
                            </p:stCondLst>
                            <p:childTnLst>
                              <p:par>
                                <p:cTn id="26" presetID="22" presetClass="entr" presetSubtype="8" fill="hold" nodeType="afterEffect">
                                  <p:stCondLst>
                                    <p:cond delay="0"/>
                                  </p:stCondLst>
                                  <p:childTnLst>
                                    <p:set>
                                      <p:cBhvr>
                                        <p:cTn id="27" dur="1" fill="hold">
                                          <p:stCondLst>
                                            <p:cond delay="0"/>
                                          </p:stCondLst>
                                        </p:cTn>
                                        <p:tgtEl>
                                          <p:spTgt spid="26"/>
                                        </p:tgtEl>
                                        <p:attrNameLst>
                                          <p:attrName>style.visibility</p:attrName>
                                        </p:attrNameLst>
                                      </p:cBhvr>
                                      <p:to>
                                        <p:strVal val="visible"/>
                                      </p:to>
                                    </p:set>
                                    <p:animEffect transition="in" filter="wipe(left)">
                                      <p:cBhvr>
                                        <p:cTn id="28"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25405"/>
            <a:ext cx="11709082" cy="553994"/>
          </a:xfrm>
          <a:prstGeom prst="rect">
            <a:avLst/>
          </a:prstGeom>
        </p:spPr>
        <p:txBody>
          <a:bodyPr wrap="square" lIns="91436" tIns="45718" rIns="91436" bIns="45718">
            <a:spAutoFit/>
          </a:bodyPr>
          <a:lstStyle/>
          <a:p>
            <a:r>
              <a:rPr lang="en-US" sz="3000" b="1" i="1">
                <a:solidFill>
                  <a:srgbClr val="002060"/>
                </a:solidFill>
                <a:cs typeface="Arial" pitchFamily="34" charset="0"/>
              </a:rPr>
              <a:t>a. Nhân tố tự nhiên</a:t>
            </a:r>
            <a:endParaRPr lang="en-US" sz="3000" i="1"/>
          </a:p>
        </p:txBody>
      </p:sp>
      <p:sp>
        <p:nvSpPr>
          <p:cNvPr id="10" name="Text Box 2"/>
          <p:cNvSpPr txBox="1">
            <a:spLocks noChangeArrowheads="1"/>
          </p:cNvSpPr>
          <p:nvPr/>
        </p:nvSpPr>
        <p:spPr bwMode="auto">
          <a:xfrm>
            <a:off x="304006" y="1154701"/>
            <a:ext cx="11277600" cy="1646599"/>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200" b="1" i="1" u="sng" dirty="0">
                <a:solidFill>
                  <a:srgbClr val="0000FF"/>
                </a:solidFill>
                <a:cs typeface="Times New Roman" pitchFamily="18" charset="0"/>
              </a:rPr>
              <a:t>Yêu cầu</a:t>
            </a:r>
            <a:r>
              <a:rPr lang="en-US" sz="3200" b="1" i="1" u="sng">
                <a:solidFill>
                  <a:srgbClr val="0000FF"/>
                </a:solidFill>
                <a:cs typeface="Times New Roman" pitchFamily="18" charset="0"/>
              </a:rPr>
              <a:t>:</a:t>
            </a:r>
            <a:r>
              <a:rPr lang="en-US" sz="3200" b="1" i="1">
                <a:solidFill>
                  <a:srgbClr val="0000FF"/>
                </a:solidFill>
                <a:cs typeface="Times New Roman" pitchFamily="18" charset="0"/>
              </a:rPr>
              <a:t> </a:t>
            </a:r>
            <a:r>
              <a:rPr lang="en-US" sz="3200" b="1" i="1">
                <a:solidFill>
                  <a:srgbClr val="0000FF"/>
                </a:solidFill>
                <a:ea typeface="Calibri" charset="0"/>
                <a:cs typeface="Times New Roman" pitchFamily="18" charset="0"/>
              </a:rPr>
              <a:t>*Dựa </a:t>
            </a:r>
            <a:r>
              <a:rPr lang="en-US" sz="3200" b="1" i="1" dirty="0">
                <a:solidFill>
                  <a:srgbClr val="0000FF"/>
                </a:solidFill>
                <a:ea typeface="Calibri" charset="0"/>
                <a:cs typeface="Times New Roman" pitchFamily="18" charset="0"/>
              </a:rPr>
              <a:t>vào </a:t>
            </a:r>
            <a:r>
              <a:rPr lang="fr-FR" sz="3200" b="1" i="1" dirty="0">
                <a:solidFill>
                  <a:srgbClr val="0000FF"/>
                </a:solidFill>
                <a:ea typeface="Calibri" charset="0"/>
                <a:cs typeface="Times New Roman" pitchFamily="18" charset="0"/>
              </a:rPr>
              <a:t>thông tin </a:t>
            </a:r>
            <a:r>
              <a:rPr lang="fr-FR" sz="3200" b="1" i="1">
                <a:solidFill>
                  <a:srgbClr val="0000FF"/>
                </a:solidFill>
                <a:ea typeface="Calibri" charset="0"/>
                <a:cs typeface="Times New Roman" pitchFamily="18" charset="0"/>
              </a:rPr>
              <a:t>mục 1.a:</a:t>
            </a:r>
            <a:r>
              <a:rPr lang="en-US" sz="3200" b="1" i="1">
                <a:solidFill>
                  <a:srgbClr val="0000FF"/>
                </a:solidFill>
                <a:ea typeface="Calibri" charset="0"/>
                <a:cs typeface="Times New Roman" pitchFamily="18" charset="0"/>
              </a:rPr>
              <a:t> </a:t>
            </a:r>
            <a:r>
              <a:rPr lang="en-US" sz="3200" b="1" i="1">
                <a:solidFill>
                  <a:srgbClr val="0000FF"/>
                </a:solidFill>
              </a:rPr>
              <a:t>đánh giá những thuận lợi và khó khăn của các tài nguyên thiên nhiên đối với sản xuất nông nghiệp.</a:t>
            </a:r>
            <a:endParaRPr lang="en-US" sz="3200" b="1" i="1" dirty="0">
              <a:solidFill>
                <a:srgbClr val="0000FF"/>
              </a:solidFill>
              <a:ea typeface="Calibri" charset="0"/>
              <a:cs typeface="Times New Roman" pitchFamily="18" charset="0"/>
            </a:endParaRPr>
          </a:p>
        </p:txBody>
      </p:sp>
      <p:sp>
        <p:nvSpPr>
          <p:cNvPr id="16" name="Text Box 3"/>
          <p:cNvSpPr txBox="1">
            <a:spLocks noChangeArrowheads="1"/>
          </p:cNvSpPr>
          <p:nvPr/>
        </p:nvSpPr>
        <p:spPr bwMode="auto">
          <a:xfrm>
            <a:off x="188707" y="3429795"/>
            <a:ext cx="4382699"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a:solidFill>
                  <a:srgbClr val="0070C0"/>
                </a:solidFill>
              </a:rPr>
              <a:t>Nhóm 1: </a:t>
            </a:r>
          </a:p>
          <a:p>
            <a:pPr algn="ctr"/>
            <a:r>
              <a:rPr lang="en-US" sz="3300" b="1">
                <a:solidFill>
                  <a:srgbClr val="0070C0"/>
                </a:solidFill>
              </a:rPr>
              <a:t>Địa hình và đất.</a:t>
            </a:r>
          </a:p>
        </p:txBody>
      </p:sp>
      <p:sp>
        <p:nvSpPr>
          <p:cNvPr id="17" name="WordArt 5"/>
          <p:cNvSpPr>
            <a:spLocks noChangeArrowheads="1" noChangeShapeType="1" noTextEdit="1"/>
          </p:cNvSpPr>
          <p:nvPr/>
        </p:nvSpPr>
        <p:spPr bwMode="auto">
          <a:xfrm>
            <a:off x="6178323" y="230685"/>
            <a:ext cx="5097810" cy="8617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8" name="Text Box 3"/>
          <p:cNvSpPr txBox="1">
            <a:spLocks noChangeArrowheads="1"/>
          </p:cNvSpPr>
          <p:nvPr/>
        </p:nvSpPr>
        <p:spPr bwMode="auto">
          <a:xfrm>
            <a:off x="5791181" y="3328171"/>
            <a:ext cx="4367497"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a:solidFill>
                  <a:srgbClr val="7030A0"/>
                </a:solidFill>
              </a:rPr>
              <a:t>Nhóm 2: </a:t>
            </a:r>
          </a:p>
          <a:p>
            <a:pPr algn="ctr"/>
            <a:r>
              <a:rPr lang="en-US" sz="3300" b="1">
                <a:solidFill>
                  <a:srgbClr val="7030A0"/>
                </a:solidFill>
              </a:rPr>
              <a:t>Tài nguyên khí hậu.</a:t>
            </a:r>
            <a:endParaRPr lang="en-US" sz="3300" b="1"/>
          </a:p>
        </p:txBody>
      </p:sp>
      <p:sp>
        <p:nvSpPr>
          <p:cNvPr id="20" name="Text Box 3"/>
          <p:cNvSpPr txBox="1">
            <a:spLocks noChangeArrowheads="1"/>
          </p:cNvSpPr>
          <p:nvPr/>
        </p:nvSpPr>
        <p:spPr bwMode="auto">
          <a:xfrm>
            <a:off x="215097" y="5222484"/>
            <a:ext cx="4356308"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a:solidFill>
                  <a:srgbClr val="002060"/>
                </a:solidFill>
              </a:rPr>
              <a:t>Nhóm 3:</a:t>
            </a:r>
          </a:p>
          <a:p>
            <a:pPr algn="ctr"/>
            <a:r>
              <a:rPr lang="en-US" sz="3300" b="1">
                <a:solidFill>
                  <a:srgbClr val="002060"/>
                </a:solidFill>
              </a:rPr>
              <a:t>Tài nguyên nước</a:t>
            </a:r>
          </a:p>
        </p:txBody>
      </p:sp>
      <p:sp>
        <p:nvSpPr>
          <p:cNvPr id="21" name="Text Box 3"/>
          <p:cNvSpPr txBox="1">
            <a:spLocks noChangeArrowheads="1"/>
          </p:cNvSpPr>
          <p:nvPr/>
        </p:nvSpPr>
        <p:spPr bwMode="auto">
          <a:xfrm>
            <a:off x="5790446" y="5157395"/>
            <a:ext cx="4368231"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a:solidFill>
                  <a:srgbClr val="FF0000"/>
                </a:solidFill>
              </a:rPr>
              <a:t>Nhóm 4: </a:t>
            </a:r>
          </a:p>
          <a:p>
            <a:pPr algn="ctr"/>
            <a:r>
              <a:rPr lang="en-US" sz="3300" b="1">
                <a:solidFill>
                  <a:srgbClr val="FF0000"/>
                </a:solidFill>
              </a:rPr>
              <a:t>Tài nguyên sinh vật</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ppt_x</p:attrName>
                                        </p:attrNameLst>
                                      </p:cBhvr>
                                      <p:tavLst>
                                        <p:tav tm="0">
                                          <p:val>
                                            <p:strVal val="#ppt_x-.2"/>
                                          </p:val>
                                        </p:tav>
                                        <p:tav tm="100000">
                                          <p:val>
                                            <p:strVal val="#ppt_x"/>
                                          </p:val>
                                        </p:tav>
                                      </p:tavLst>
                                    </p:anim>
                                    <p:anim calcmode="lin" valueType="num">
                                      <p:cBhvr>
                                        <p:cTn id="2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ppt_x</p:attrName>
                                        </p:attrNameLst>
                                      </p:cBhvr>
                                      <p:tavLst>
                                        <p:tav tm="0">
                                          <p:val>
                                            <p:strVal val="#ppt_x-.2"/>
                                          </p:val>
                                        </p:tav>
                                        <p:tav tm="100000">
                                          <p:val>
                                            <p:strVal val="#ppt_x"/>
                                          </p:val>
                                        </p:tav>
                                      </p:tavLst>
                                    </p:anim>
                                    <p:anim calcmode="lin" valueType="num">
                                      <p:cBhvr>
                                        <p:cTn id="3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0"/>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ppt_x</p:attrName>
                                        </p:attrNameLst>
                                      </p:cBhvr>
                                      <p:tavLst>
                                        <p:tav tm="0">
                                          <p:val>
                                            <p:strVal val="#ppt_x-.2"/>
                                          </p:val>
                                        </p:tav>
                                        <p:tav tm="100000">
                                          <p:val>
                                            <p:strVal val="#ppt_x"/>
                                          </p:val>
                                        </p:tav>
                                      </p:tavLst>
                                    </p:anim>
                                    <p:anim calcmode="lin" valueType="num">
                                      <p:cBhvr>
                                        <p:cTn id="4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6" grpId="0" animBg="1"/>
      <p:bldP spid="17" grpId="0" animBg="1"/>
      <p:bldP spid="18" grpId="0" animBg="1"/>
      <p:bldP spid="20" grpId="0" animBg="1"/>
      <p:bldP spid="21" grpId="0" animBg="1"/>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cs typeface="Arial" pitchFamily="34" charset="0"/>
              </a:rPr>
              <a:t>Bài 4. NÔNG NGHIỆP</a:t>
            </a:r>
          </a:p>
        </p:txBody>
      </p:sp>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a:solidFill>
                  <a:srgbClr val="002060"/>
                </a:solidFill>
                <a:cs typeface="Arial" pitchFamily="34" charset="0"/>
              </a:rPr>
              <a:t>1. Các nhân tố chính ảnh hưởng tới sự phát triển và phân bố nông nghiệp</a:t>
            </a:r>
          </a:p>
          <a:p>
            <a:r>
              <a:rPr lang="en-US" sz="3000" b="1" i="1">
                <a:solidFill>
                  <a:srgbClr val="002060"/>
                </a:solidFill>
                <a:cs typeface="Arial" pitchFamily="34" charset="0"/>
              </a:rPr>
              <a:t>a. Nhân tố tự nhiên</a:t>
            </a:r>
          </a:p>
          <a:p>
            <a:r>
              <a:rPr lang="en-US" sz="3000" b="1" i="1"/>
              <a:t>*Thuận lợi</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337066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a:t>-</a:t>
            </a:r>
            <a:r>
              <a:rPr lang="vi-VN" sz="3300" b="1"/>
              <a:t> </a:t>
            </a:r>
            <a:r>
              <a:rPr lang="vi-VN" sz="3300" b="1">
                <a:latin typeface="Calibri" pitchFamily="34" charset="0"/>
                <a:cs typeface="Calibri" pitchFamily="34" charset="0"/>
              </a:rPr>
              <a:t>Địa hình và đất:</a:t>
            </a:r>
            <a:endParaRPr lang="en-US" sz="3300" b="1">
              <a:latin typeface="Calibri" pitchFamily="34" charset="0"/>
              <a:cs typeface="Calibri" pitchFamily="34" charset="0"/>
            </a:endParaRPr>
          </a:p>
          <a:p>
            <a:pPr algn="just">
              <a:lnSpc>
                <a:spcPct val="130000"/>
              </a:lnSpc>
            </a:pPr>
            <a:r>
              <a:rPr lang="en-US" sz="3300" b="1">
                <a:latin typeface="Calibri" pitchFamily="34" charset="0"/>
                <a:cs typeface="Calibri" pitchFamily="34" charset="0"/>
              </a:rPr>
              <a:t>+ Địa hình</a:t>
            </a:r>
            <a:r>
              <a:rPr lang="vi-VN" sz="3300" b="1">
                <a:latin typeface="Calibri" pitchFamily="34" charset="0"/>
                <a:cs typeface="Calibri" pitchFamily="34" charset="0"/>
              </a:rPr>
              <a:t> đồi núi</a:t>
            </a:r>
            <a:r>
              <a:rPr lang="en-US" sz="3300" b="1">
                <a:latin typeface="Calibri" pitchFamily="34" charset="0"/>
                <a:cs typeface="Calibri" pitchFamily="34" charset="0"/>
              </a:rPr>
              <a:t> và</a:t>
            </a:r>
            <a:r>
              <a:rPr lang="vi-VN" sz="3300" b="1">
                <a:latin typeface="Calibri" pitchFamily="34" charset="0"/>
                <a:cs typeface="Calibri" pitchFamily="34" charset="0"/>
              </a:rPr>
              <a:t> các cao nguyên</a:t>
            </a:r>
            <a:r>
              <a:rPr lang="en-US" sz="3300" b="1">
                <a:latin typeface="Calibri" pitchFamily="34" charset="0"/>
                <a:cs typeface="Calibri" pitchFamily="34" charset="0"/>
              </a:rPr>
              <a:t>; </a:t>
            </a:r>
            <a:r>
              <a:rPr lang="vi-VN" sz="3300" b="1">
                <a:latin typeface="Calibri" pitchFamily="34" charset="0"/>
                <a:cs typeface="Calibri" pitchFamily="34" charset="0"/>
              </a:rPr>
              <a:t>đất feralit </a:t>
            </a:r>
            <a:r>
              <a:rPr lang="en-US" sz="3300" b="1">
                <a:latin typeface="Calibri" pitchFamily="34" charset="0"/>
                <a:cs typeface="Calibri" pitchFamily="34" charset="0"/>
              </a:rPr>
              <a:t>=&gt; </a:t>
            </a:r>
            <a:r>
              <a:rPr lang="vi-VN" sz="3300" b="1">
                <a:latin typeface="Calibri" pitchFamily="34" charset="0"/>
                <a:cs typeface="Calibri" pitchFamily="34" charset="0"/>
              </a:rPr>
              <a:t>vùng chuyên canh cây công nghiệp, cây ăn quả; đồng c</a:t>
            </a:r>
            <a:r>
              <a:rPr lang="en-US" sz="3300" b="1">
                <a:latin typeface="Calibri" pitchFamily="34" charset="0"/>
                <a:cs typeface="Calibri" pitchFamily="34" charset="0"/>
              </a:rPr>
              <a:t>ỏ chăn nuôi.</a:t>
            </a:r>
          </a:p>
          <a:p>
            <a:pPr algn="just">
              <a:lnSpc>
                <a:spcPct val="130000"/>
              </a:lnSpc>
            </a:pPr>
            <a:r>
              <a:rPr lang="en-US" sz="3300" b="1">
                <a:latin typeface="Calibri" pitchFamily="34" charset="0"/>
                <a:cs typeface="Calibri" pitchFamily="34" charset="0"/>
              </a:rPr>
              <a:t>+ </a:t>
            </a:r>
            <a:r>
              <a:rPr lang="vi-VN" sz="3300" b="1">
                <a:latin typeface="Calibri" pitchFamily="34" charset="0"/>
                <a:cs typeface="Calibri" pitchFamily="34" charset="0"/>
              </a:rPr>
              <a:t>Đồng bằng</a:t>
            </a:r>
            <a:r>
              <a:rPr lang="en-US" sz="3300" b="1">
                <a:latin typeface="Calibri" pitchFamily="34" charset="0"/>
                <a:cs typeface="Calibri" pitchFamily="34" charset="0"/>
              </a:rPr>
              <a:t> có</a:t>
            </a:r>
            <a:r>
              <a:rPr lang="vi-VN" sz="3300" b="1">
                <a:latin typeface="Calibri" pitchFamily="34" charset="0"/>
                <a:cs typeface="Calibri" pitchFamily="34" charset="0"/>
              </a:rPr>
              <a:t> đất phù sa</a:t>
            </a:r>
            <a:r>
              <a:rPr lang="en-US" sz="3300" b="1">
                <a:latin typeface="Calibri" pitchFamily="34" charset="0"/>
                <a:cs typeface="Calibri" pitchFamily="34" charset="0"/>
              </a:rPr>
              <a:t> =&gt;</a:t>
            </a:r>
            <a:r>
              <a:rPr lang="vi-VN" sz="3300" b="1">
                <a:latin typeface="Calibri" pitchFamily="34" charset="0"/>
                <a:cs typeface="Calibri" pitchFamily="34" charset="0"/>
              </a:rPr>
              <a:t> vùng chuyên canh cây lương thực, thực phẩm (rau, đậu,...</a:t>
            </a:r>
            <a:r>
              <a:rPr lang="en-US" sz="3300" b="1">
                <a:latin typeface="Calibri" pitchFamily="34" charset="0"/>
                <a:cs typeface="Calibri" pitchFamily="34" charset="0"/>
              </a:rPr>
              <a:t>).</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7746" name="Rectangle 2"/>
          <p:cNvSpPr>
            <a:spLocks noChangeArrowheads="1"/>
          </p:cNvSpPr>
          <p:nvPr/>
        </p:nvSpPr>
        <p:spPr bwMode="auto">
          <a:xfrm>
            <a:off x="5667696" y="2905799"/>
            <a:ext cx="246276" cy="861974"/>
          </a:xfrm>
          <a:prstGeom prst="rect">
            <a:avLst/>
          </a:prstGeom>
          <a:noFill/>
          <a:ln w="9525">
            <a:noFill/>
            <a:miter lim="800000"/>
            <a:headEnd/>
            <a:tailEnd/>
          </a:ln>
          <a:effectLst>
            <a:prstShdw prst="shdw18" dist="17961" dir="13500000">
              <a:schemeClr val="accent1">
                <a:gamma/>
                <a:shade val="60000"/>
                <a:invGamma/>
              </a:schemeClr>
            </a:prstShdw>
          </a:effectLst>
        </p:spPr>
        <p:txBody>
          <a:bodyPr wrap="none" lIns="121917" tIns="60958" rIns="121917" bIns="60958">
            <a:spAutoFit/>
          </a:bodyPr>
          <a:lstStyle/>
          <a:p>
            <a:pPr algn="l"/>
            <a:endParaRPr lang="en-US" sz="4800">
              <a:latin typeface=".VnTime" pitchFamily="34" charset="0"/>
            </a:endParaRPr>
          </a:p>
        </p:txBody>
      </p:sp>
      <p:pic>
        <p:nvPicPr>
          <p:cNvPr id="287749" name="Picture 5" descr="images (3)"/>
          <p:cNvPicPr>
            <a:picLocks noChangeAspect="1" noChangeArrowheads="1"/>
          </p:cNvPicPr>
          <p:nvPr/>
        </p:nvPicPr>
        <p:blipFill>
          <a:blip r:embed="rId2"/>
          <a:srcRect/>
          <a:stretch>
            <a:fillRect/>
          </a:stretch>
        </p:blipFill>
        <p:spPr bwMode="auto">
          <a:xfrm>
            <a:off x="6095206" y="0"/>
            <a:ext cx="5993620" cy="3124923"/>
          </a:xfrm>
          <a:prstGeom prst="rect">
            <a:avLst/>
          </a:prstGeom>
          <a:ln>
            <a:noFill/>
          </a:ln>
          <a:effectLst>
            <a:outerShdw blurRad="292100" dist="139700" dir="2700000" algn="tl" rotWithShape="0">
              <a:srgbClr val="333333">
                <a:alpha val="65000"/>
              </a:srgbClr>
            </a:outerShdw>
          </a:effectLst>
        </p:spPr>
      </p:pic>
      <p:pic>
        <p:nvPicPr>
          <p:cNvPr id="16" name="Picture 7" descr="tải xuống"/>
          <p:cNvPicPr>
            <a:picLocks noChangeAspect="1" noChangeArrowheads="1"/>
          </p:cNvPicPr>
          <p:nvPr/>
        </p:nvPicPr>
        <p:blipFill>
          <a:blip r:embed="rId3"/>
          <a:srcRect/>
          <a:stretch>
            <a:fillRect/>
          </a:stretch>
        </p:blipFill>
        <p:spPr bwMode="auto">
          <a:xfrm>
            <a:off x="101587" y="76218"/>
            <a:ext cx="5892033" cy="3048706"/>
          </a:xfrm>
          <a:prstGeom prst="rect">
            <a:avLst/>
          </a:prstGeom>
          <a:ln>
            <a:noFill/>
          </a:ln>
          <a:effectLst>
            <a:outerShdw blurRad="292100" dist="139700" dir="2700000" algn="tl" rotWithShape="0">
              <a:srgbClr val="333333">
                <a:alpha val="65000"/>
              </a:srgbClr>
            </a:outerShdw>
          </a:effectLst>
        </p:spPr>
      </p:pic>
      <p:pic>
        <p:nvPicPr>
          <p:cNvPr id="17" name="Picture 6" descr="tải xuống (2)"/>
          <p:cNvPicPr>
            <a:picLocks noChangeAspect="1" noChangeArrowheads="1"/>
          </p:cNvPicPr>
          <p:nvPr/>
        </p:nvPicPr>
        <p:blipFill>
          <a:blip r:embed="rId4"/>
          <a:srcRect/>
          <a:stretch>
            <a:fillRect/>
          </a:stretch>
        </p:blipFill>
        <p:spPr bwMode="auto">
          <a:xfrm>
            <a:off x="6095206" y="3226547"/>
            <a:ext cx="5993620" cy="3455200"/>
          </a:xfrm>
          <a:prstGeom prst="rect">
            <a:avLst/>
          </a:prstGeom>
          <a:ln>
            <a:noFill/>
          </a:ln>
          <a:effectLst>
            <a:outerShdw blurRad="292100" dist="139700" dir="2700000" algn="tl" rotWithShape="0">
              <a:srgbClr val="333333">
                <a:alpha val="65000"/>
              </a:srgbClr>
            </a:outerShdw>
          </a:effectLst>
        </p:spPr>
      </p:pic>
      <p:pic>
        <p:nvPicPr>
          <p:cNvPr id="18" name="Picture 4" descr="tải xuống (4)"/>
          <p:cNvPicPr>
            <a:picLocks noChangeAspect="1" noChangeArrowheads="1"/>
          </p:cNvPicPr>
          <p:nvPr/>
        </p:nvPicPr>
        <p:blipFill>
          <a:blip r:embed="rId5"/>
          <a:srcRect/>
          <a:stretch>
            <a:fillRect/>
          </a:stretch>
        </p:blipFill>
        <p:spPr bwMode="auto">
          <a:xfrm>
            <a:off x="101587" y="3226547"/>
            <a:ext cx="5892033" cy="3429794"/>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nodePh="1">
                                  <p:stCondLst>
                                    <p:cond delay="0"/>
                                  </p:stCondLst>
                                  <p:endCondLst>
                                    <p:cond evt="begin" delay="0">
                                      <p:tn val="5"/>
                                    </p:cond>
                                  </p:endCondLst>
                                  <p:childTnLst>
                                    <p:set>
                                      <p:cBhvr>
                                        <p:cTn id="6" dur="1" fill="hold">
                                          <p:stCondLst>
                                            <p:cond delay="0"/>
                                          </p:stCondLst>
                                        </p:cTn>
                                        <p:tgtEl>
                                          <p:spTgt spid="287746"/>
                                        </p:tgtEl>
                                        <p:attrNameLst>
                                          <p:attrName>style.visibility</p:attrName>
                                        </p:attrNameLst>
                                      </p:cBhvr>
                                      <p:to>
                                        <p:strVal val="visible"/>
                                      </p:to>
                                    </p:set>
                                    <p:animEffect transition="in" filter="diamond(in)">
                                      <p:cBhvr>
                                        <p:cTn id="7" dur="1000"/>
                                        <p:tgtEl>
                                          <p:spTgt spid="287746"/>
                                        </p:tgtEl>
                                      </p:cBhvr>
                                    </p:animEffect>
                                  </p:childTnLst>
                                </p:cTn>
                              </p:par>
                              <p:par>
                                <p:cTn id="8" presetID="8" presetClass="entr" presetSubtype="16" fill="hold" nodeType="withEffect">
                                  <p:stCondLst>
                                    <p:cond delay="0"/>
                                  </p:stCondLst>
                                  <p:childTnLst>
                                    <p:set>
                                      <p:cBhvr>
                                        <p:cTn id="9" dur="1" fill="hold">
                                          <p:stCondLst>
                                            <p:cond delay="0"/>
                                          </p:stCondLst>
                                        </p:cTn>
                                        <p:tgtEl>
                                          <p:spTgt spid="287749"/>
                                        </p:tgtEl>
                                        <p:attrNameLst>
                                          <p:attrName>style.visibility</p:attrName>
                                        </p:attrNameLst>
                                      </p:cBhvr>
                                      <p:to>
                                        <p:strVal val="visible"/>
                                      </p:to>
                                    </p:set>
                                    <p:animEffect transition="in" filter="diamond(in)">
                                      <p:cBhvr>
                                        <p:cTn id="10" dur="1000"/>
                                        <p:tgtEl>
                                          <p:spTgt spid="287749"/>
                                        </p:tgtEl>
                                      </p:cBhvr>
                                    </p:animEffect>
                                  </p:childTnLst>
                                </p:cTn>
                              </p:par>
                              <p:par>
                                <p:cTn id="11" presetID="8" presetClass="entr" presetSubtype="16" fill="hold" nodeType="withEffect">
                                  <p:stCondLst>
                                    <p:cond delay="0"/>
                                  </p:stCondLst>
                                  <p:childTnLst>
                                    <p:set>
                                      <p:cBhvr>
                                        <p:cTn id="12" dur="1" fill="hold">
                                          <p:stCondLst>
                                            <p:cond delay="0"/>
                                          </p:stCondLst>
                                        </p:cTn>
                                        <p:tgtEl>
                                          <p:spTgt spid="16"/>
                                        </p:tgtEl>
                                        <p:attrNameLst>
                                          <p:attrName>style.visibility</p:attrName>
                                        </p:attrNameLst>
                                      </p:cBhvr>
                                      <p:to>
                                        <p:strVal val="visible"/>
                                      </p:to>
                                    </p:set>
                                    <p:animEffect transition="in" filter="diamond(in)">
                                      <p:cBhvr>
                                        <p:cTn id="13" dur="1000"/>
                                        <p:tgtEl>
                                          <p:spTgt spid="16"/>
                                        </p:tgtEl>
                                      </p:cBhvr>
                                    </p:animEffect>
                                  </p:childTnLst>
                                </p:cTn>
                              </p:par>
                              <p:par>
                                <p:cTn id="14" presetID="8" presetClass="entr" presetSubtype="16" fill="hold" nodeType="withEffect">
                                  <p:stCondLst>
                                    <p:cond delay="0"/>
                                  </p:stCondLst>
                                  <p:childTnLst>
                                    <p:set>
                                      <p:cBhvr>
                                        <p:cTn id="15" dur="1" fill="hold">
                                          <p:stCondLst>
                                            <p:cond delay="0"/>
                                          </p:stCondLst>
                                        </p:cTn>
                                        <p:tgtEl>
                                          <p:spTgt spid="17"/>
                                        </p:tgtEl>
                                        <p:attrNameLst>
                                          <p:attrName>style.visibility</p:attrName>
                                        </p:attrNameLst>
                                      </p:cBhvr>
                                      <p:to>
                                        <p:strVal val="visible"/>
                                      </p:to>
                                    </p:set>
                                    <p:animEffect transition="in" filter="diamond(in)">
                                      <p:cBhvr>
                                        <p:cTn id="16" dur="1000"/>
                                        <p:tgtEl>
                                          <p:spTgt spid="17"/>
                                        </p:tgtEl>
                                      </p:cBhvr>
                                    </p:animEffect>
                                  </p:childTnLst>
                                </p:cTn>
                              </p:par>
                              <p:par>
                                <p:cTn id="17" presetID="8" presetClass="entr" presetSubtype="16" fill="hold" nodeType="with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diamond(in)">
                                      <p:cBhvr>
                                        <p:cTn id="19" dur="10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7746"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latin typeface="+mj-lt"/>
                <a:cs typeface="Arial" pitchFamily="34" charset="0"/>
              </a:rPr>
              <a:t>Bài 4. NÔNG NGHIỆP</a:t>
            </a:r>
          </a:p>
        </p:txBody>
      </p:sp>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a:solidFill>
                  <a:srgbClr val="002060"/>
                </a:solidFill>
                <a:cs typeface="Arial" pitchFamily="34" charset="0"/>
              </a:rPr>
              <a:t>1. Các nhân tố chính ảnh hưởng tới sự phát triển và phân bố nông nghiệp</a:t>
            </a:r>
          </a:p>
          <a:p>
            <a:r>
              <a:rPr lang="en-US" sz="3000" b="1" i="1">
                <a:solidFill>
                  <a:srgbClr val="002060"/>
                </a:solidFill>
                <a:cs typeface="Arial" pitchFamily="34" charset="0"/>
              </a:rPr>
              <a:t>a. Nhân tố tự nhiên</a:t>
            </a:r>
          </a:p>
          <a:p>
            <a:r>
              <a:rPr lang="en-US" sz="3000" b="1" i="1"/>
              <a:t>*Thuận lợi</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203174" y="2515394"/>
            <a:ext cx="11784066" cy="327230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a:t>- </a:t>
            </a:r>
            <a:r>
              <a:rPr lang="vi-VN" sz="3200" b="1">
                <a:latin typeface="Calibri" pitchFamily="34" charset="0"/>
                <a:cs typeface="Calibri" pitchFamily="34" charset="0"/>
              </a:rPr>
              <a:t>Khí hậu: </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 N</a:t>
            </a:r>
            <a:r>
              <a:rPr lang="vi-VN" sz="3200" b="1">
                <a:latin typeface="Calibri" pitchFamily="34" charset="0"/>
                <a:cs typeface="Calibri" pitchFamily="34" charset="0"/>
              </a:rPr>
              <a:t>guồn nhiệt ẩm dồi dào</a:t>
            </a:r>
            <a:r>
              <a:rPr lang="en-US" sz="3200" b="1">
                <a:latin typeface="Calibri" pitchFamily="34" charset="0"/>
                <a:cs typeface="Calibri" pitchFamily="34" charset="0"/>
              </a:rPr>
              <a:t> =&gt; ph</a:t>
            </a:r>
            <a:r>
              <a:rPr lang="vi-VN" sz="3200" b="1">
                <a:latin typeface="Calibri" pitchFamily="34" charset="0"/>
                <a:cs typeface="Calibri" pitchFamily="34" charset="0"/>
              </a:rPr>
              <a:t>át triển nền nông nghiệp nhiệt đới; </a:t>
            </a:r>
            <a:r>
              <a:rPr lang="en-US" sz="3200" b="1">
                <a:latin typeface="Calibri" pitchFamily="34" charset="0"/>
                <a:cs typeface="Calibri" pitchFamily="34" charset="0"/>
              </a:rPr>
              <a:t>cho </a:t>
            </a:r>
            <a:r>
              <a:rPr lang="vi-VN" sz="3200" b="1">
                <a:latin typeface="Calibri" pitchFamily="34" charset="0"/>
                <a:cs typeface="Calibri" pitchFamily="34" charset="0"/>
              </a:rPr>
              <a:t>năng suất cao.</a:t>
            </a:r>
            <a:endParaRPr lang="en-US" sz="3200" b="1">
              <a:latin typeface="Calibri" pitchFamily="34" charset="0"/>
              <a:cs typeface="Calibri" pitchFamily="34" charset="0"/>
            </a:endParaRPr>
          </a:p>
          <a:p>
            <a:pPr algn="just">
              <a:lnSpc>
                <a:spcPct val="130000"/>
              </a:lnSpc>
            </a:pPr>
            <a:r>
              <a:rPr lang="en-US" sz="3200" b="1">
                <a:latin typeface="Calibri" pitchFamily="34" charset="0"/>
                <a:cs typeface="Calibri" pitchFamily="34" charset="0"/>
              </a:rPr>
              <a:t>+</a:t>
            </a:r>
            <a:r>
              <a:rPr lang="vi-VN" sz="3200" b="1">
                <a:latin typeface="Calibri" pitchFamily="34" charset="0"/>
                <a:cs typeface="Calibri" pitchFamily="34" charset="0"/>
              </a:rPr>
              <a:t> Khí hậu phân hoá </a:t>
            </a:r>
            <a:r>
              <a:rPr lang="en-US" sz="3200" b="1">
                <a:latin typeface="Calibri" pitchFamily="34" charset="0"/>
                <a:cs typeface="Calibri" pitchFamily="34" charset="0"/>
              </a:rPr>
              <a:t>đa dạng =&gt;</a:t>
            </a:r>
            <a:r>
              <a:rPr lang="vi-VN" sz="3200" b="1">
                <a:latin typeface="Calibri" pitchFamily="34" charset="0"/>
                <a:cs typeface="Calibri" pitchFamily="34" charset="0"/>
              </a:rPr>
              <a:t> cơ cấu mùa vụ, sản phẩm đa dạng</a:t>
            </a:r>
            <a:r>
              <a:rPr lang="en-US" sz="3200" b="1">
                <a:latin typeface="Calibri" pitchFamily="34" charset="0"/>
                <a:cs typeface="Calibri" pitchFamily="34" charset="0"/>
              </a:rPr>
              <a:t>; quy hoạch vùng chuyên canh.</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95945" name="Picture 9" descr="0000120_su-hao-b40"/>
          <p:cNvPicPr>
            <a:picLocks noChangeAspect="1" noChangeArrowheads="1"/>
          </p:cNvPicPr>
          <p:nvPr/>
        </p:nvPicPr>
        <p:blipFill>
          <a:blip r:embed="rId2"/>
          <a:srcRect/>
          <a:stretch>
            <a:fillRect/>
          </a:stretch>
        </p:blipFill>
        <p:spPr bwMode="auto">
          <a:xfrm>
            <a:off x="152379" y="457306"/>
            <a:ext cx="5841241" cy="3175735"/>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5946" name="Picture 10" descr="tải xuống"/>
          <p:cNvPicPr>
            <a:picLocks noChangeAspect="1" noChangeArrowheads="1"/>
          </p:cNvPicPr>
          <p:nvPr/>
        </p:nvPicPr>
        <p:blipFill>
          <a:blip r:embed="rId3"/>
          <a:srcRect/>
          <a:stretch>
            <a:fillRect/>
          </a:stretch>
        </p:blipFill>
        <p:spPr bwMode="auto">
          <a:xfrm>
            <a:off x="6095206" y="482712"/>
            <a:ext cx="6027482" cy="3150329"/>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5947" name="Picture 11" descr="tải xuống (1)"/>
          <p:cNvPicPr>
            <a:picLocks noChangeAspect="1" noChangeArrowheads="1"/>
          </p:cNvPicPr>
          <p:nvPr/>
        </p:nvPicPr>
        <p:blipFill>
          <a:blip r:embed="rId4"/>
          <a:srcRect/>
          <a:stretch>
            <a:fillRect/>
          </a:stretch>
        </p:blipFill>
        <p:spPr bwMode="auto">
          <a:xfrm>
            <a:off x="101587" y="3734665"/>
            <a:ext cx="5892033" cy="3023300"/>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pic>
        <p:nvPicPr>
          <p:cNvPr id="295948" name="Picture 12" descr="tải xuống (2)"/>
          <p:cNvPicPr>
            <a:picLocks noChangeAspect="1" noChangeArrowheads="1"/>
          </p:cNvPicPr>
          <p:nvPr/>
        </p:nvPicPr>
        <p:blipFill>
          <a:blip r:embed="rId5"/>
          <a:srcRect/>
          <a:stretch>
            <a:fillRect/>
          </a:stretch>
        </p:blipFill>
        <p:spPr bwMode="auto">
          <a:xfrm>
            <a:off x="6095206" y="3734665"/>
            <a:ext cx="6010551" cy="2947082"/>
          </a:xfrm>
          <a:prstGeom prst="round2DiagRect">
            <a:avLst>
              <a:gd name="adj1" fmla="val 16667"/>
              <a:gd name="adj2" fmla="val 0"/>
            </a:avLst>
          </a:prstGeom>
          <a:ln w="88900" cap="sq">
            <a:solidFill>
              <a:srgbClr val="FFFFFF"/>
            </a:solidFill>
            <a:miter lim="800000"/>
          </a:ln>
          <a:effectLst>
            <a:outerShdw blurRad="254000" algn="tl" rotWithShape="0">
              <a:srgbClr val="000000">
                <a:alpha val="43000"/>
              </a:srgbClr>
            </a:outerShdw>
          </a:effectLst>
        </p:spPr>
      </p:pic>
      <p:sp>
        <p:nvSpPr>
          <p:cNvPr id="13" name="Text Box 4"/>
          <p:cNvSpPr txBox="1">
            <a:spLocks noChangeArrowheads="1"/>
          </p:cNvSpPr>
          <p:nvPr/>
        </p:nvSpPr>
        <p:spPr bwMode="auto">
          <a:xfrm>
            <a:off x="1015868" y="-114326"/>
            <a:ext cx="10463438"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rgbClr val="0000FF"/>
                </a:solidFill>
              </a:rPr>
              <a:t>Một số loại rau, củ ôn đới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95945"/>
                                        </p:tgtEl>
                                        <p:attrNameLst>
                                          <p:attrName>style.visibility</p:attrName>
                                        </p:attrNameLst>
                                      </p:cBhvr>
                                      <p:to>
                                        <p:strVal val="visible"/>
                                      </p:to>
                                    </p:set>
                                    <p:animEffect transition="in" filter="diamond(in)">
                                      <p:cBhvr>
                                        <p:cTn id="7" dur="2000"/>
                                        <p:tgtEl>
                                          <p:spTgt spid="295945"/>
                                        </p:tgtEl>
                                      </p:cBhvr>
                                    </p:animEffect>
                                  </p:childTnLst>
                                </p:cTn>
                              </p:par>
                              <p:par>
                                <p:cTn id="8" presetID="8" presetClass="entr" presetSubtype="16" fill="hold" nodeType="withEffect">
                                  <p:stCondLst>
                                    <p:cond delay="0"/>
                                  </p:stCondLst>
                                  <p:childTnLst>
                                    <p:set>
                                      <p:cBhvr>
                                        <p:cTn id="9" dur="1" fill="hold">
                                          <p:stCondLst>
                                            <p:cond delay="0"/>
                                          </p:stCondLst>
                                        </p:cTn>
                                        <p:tgtEl>
                                          <p:spTgt spid="295946"/>
                                        </p:tgtEl>
                                        <p:attrNameLst>
                                          <p:attrName>style.visibility</p:attrName>
                                        </p:attrNameLst>
                                      </p:cBhvr>
                                      <p:to>
                                        <p:strVal val="visible"/>
                                      </p:to>
                                    </p:set>
                                    <p:animEffect transition="in" filter="diamond(in)">
                                      <p:cBhvr>
                                        <p:cTn id="10" dur="2000"/>
                                        <p:tgtEl>
                                          <p:spTgt spid="295946"/>
                                        </p:tgtEl>
                                      </p:cBhvr>
                                    </p:animEffect>
                                  </p:childTnLst>
                                </p:cTn>
                              </p:par>
                              <p:par>
                                <p:cTn id="11" presetID="8" presetClass="entr" presetSubtype="16" fill="hold" nodeType="withEffect">
                                  <p:stCondLst>
                                    <p:cond delay="0"/>
                                  </p:stCondLst>
                                  <p:childTnLst>
                                    <p:set>
                                      <p:cBhvr>
                                        <p:cTn id="12" dur="1" fill="hold">
                                          <p:stCondLst>
                                            <p:cond delay="0"/>
                                          </p:stCondLst>
                                        </p:cTn>
                                        <p:tgtEl>
                                          <p:spTgt spid="295947"/>
                                        </p:tgtEl>
                                        <p:attrNameLst>
                                          <p:attrName>style.visibility</p:attrName>
                                        </p:attrNameLst>
                                      </p:cBhvr>
                                      <p:to>
                                        <p:strVal val="visible"/>
                                      </p:to>
                                    </p:set>
                                    <p:animEffect transition="in" filter="diamond(in)">
                                      <p:cBhvr>
                                        <p:cTn id="13" dur="2000"/>
                                        <p:tgtEl>
                                          <p:spTgt spid="295947"/>
                                        </p:tgtEl>
                                      </p:cBhvr>
                                    </p:animEffect>
                                  </p:childTnLst>
                                </p:cTn>
                              </p:par>
                              <p:par>
                                <p:cTn id="14" presetID="8" presetClass="entr" presetSubtype="16" fill="hold" nodeType="withEffect">
                                  <p:stCondLst>
                                    <p:cond delay="0"/>
                                  </p:stCondLst>
                                  <p:childTnLst>
                                    <p:set>
                                      <p:cBhvr>
                                        <p:cTn id="15" dur="1" fill="hold">
                                          <p:stCondLst>
                                            <p:cond delay="0"/>
                                          </p:stCondLst>
                                        </p:cTn>
                                        <p:tgtEl>
                                          <p:spTgt spid="295948"/>
                                        </p:tgtEl>
                                        <p:attrNameLst>
                                          <p:attrName>style.visibility</p:attrName>
                                        </p:attrNameLst>
                                      </p:cBhvr>
                                      <p:to>
                                        <p:strVal val="visible"/>
                                      </p:to>
                                    </p:set>
                                    <p:animEffect transition="in" filter="diamond(in)">
                                      <p:cBhvr>
                                        <p:cTn id="16" dur="2000"/>
                                        <p:tgtEl>
                                          <p:spTgt spid="2959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Slide Number Placeholder 5"/>
          <p:cNvSpPr>
            <a:spLocks noGrp="1"/>
          </p:cNvSpPr>
          <p:nvPr>
            <p:ph type="sldNum" sz="quarter" idx="12"/>
          </p:nvPr>
        </p:nvSpPr>
        <p:spPr/>
        <p:txBody>
          <a:bodyPr/>
          <a:lstStyle/>
          <a:p>
            <a:fld id="{3968C697-E64E-472C-BEB4-8E53C3FB62D9}" type="slidenum">
              <a:rPr lang="en-US"/>
              <a:pPr/>
              <a:t>16</a:t>
            </a:fld>
            <a:endParaRPr lang="en-US"/>
          </a:p>
        </p:txBody>
      </p:sp>
      <p:pic>
        <p:nvPicPr>
          <p:cNvPr id="294915" name="Picture 3" descr="images (5)"/>
          <p:cNvPicPr>
            <a:picLocks noChangeAspect="1" noChangeArrowheads="1"/>
          </p:cNvPicPr>
          <p:nvPr/>
        </p:nvPicPr>
        <p:blipFill>
          <a:blip r:embed="rId2"/>
          <a:srcRect/>
          <a:stretch>
            <a:fillRect/>
          </a:stretch>
        </p:blipFill>
        <p:spPr bwMode="auto">
          <a:xfrm>
            <a:off x="101587" y="80981"/>
            <a:ext cx="5892033" cy="3348814"/>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294923" name="Picture 11" descr="rau-qua-mua-dong-tot-cho-nhan-sac-voc-dangdeponline4"/>
          <p:cNvPicPr>
            <a:picLocks noChangeAspect="1" noChangeArrowheads="1"/>
          </p:cNvPicPr>
          <p:nvPr/>
        </p:nvPicPr>
        <p:blipFill>
          <a:blip r:embed="rId3"/>
          <a:srcRect/>
          <a:stretch>
            <a:fillRect/>
          </a:stretch>
        </p:blipFill>
        <p:spPr bwMode="auto">
          <a:xfrm>
            <a:off x="6095206" y="3429794"/>
            <a:ext cx="5993620" cy="33535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5" name="Picture 3" descr="tải xuống (3)"/>
          <p:cNvPicPr>
            <a:picLocks noChangeAspect="1" noChangeArrowheads="1"/>
          </p:cNvPicPr>
          <p:nvPr/>
        </p:nvPicPr>
        <p:blipFill>
          <a:blip r:embed="rId4"/>
          <a:srcRect/>
          <a:stretch>
            <a:fillRect/>
          </a:stretch>
        </p:blipFill>
        <p:spPr bwMode="auto">
          <a:xfrm>
            <a:off x="101587" y="3429794"/>
            <a:ext cx="5892033" cy="3353576"/>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pic>
        <p:nvPicPr>
          <p:cNvPr id="16" name="Picture 6" descr="tải xuống (5)"/>
          <p:cNvPicPr>
            <a:picLocks noChangeAspect="1" noChangeArrowheads="1"/>
          </p:cNvPicPr>
          <p:nvPr/>
        </p:nvPicPr>
        <p:blipFill>
          <a:blip r:embed="rId5"/>
          <a:srcRect/>
          <a:stretch>
            <a:fillRect/>
          </a:stretch>
        </p:blipFill>
        <p:spPr bwMode="auto">
          <a:xfrm>
            <a:off x="6095206" y="76218"/>
            <a:ext cx="5993620" cy="3251953"/>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nodeType="clickEffect">
                                  <p:stCondLst>
                                    <p:cond delay="0"/>
                                  </p:stCondLst>
                                  <p:childTnLst>
                                    <p:set>
                                      <p:cBhvr>
                                        <p:cTn id="6" dur="1" fill="hold">
                                          <p:stCondLst>
                                            <p:cond delay="0"/>
                                          </p:stCondLst>
                                        </p:cTn>
                                        <p:tgtEl>
                                          <p:spTgt spid="294915"/>
                                        </p:tgtEl>
                                        <p:attrNameLst>
                                          <p:attrName>style.visibility</p:attrName>
                                        </p:attrNameLst>
                                      </p:cBhvr>
                                      <p:to>
                                        <p:strVal val="visible"/>
                                      </p:to>
                                    </p:set>
                                    <p:animEffect transition="in" filter="diamond(in)">
                                      <p:cBhvr>
                                        <p:cTn id="7" dur="2000"/>
                                        <p:tgtEl>
                                          <p:spTgt spid="294915"/>
                                        </p:tgtEl>
                                      </p:cBhvr>
                                    </p:animEffect>
                                  </p:childTnLst>
                                </p:cTn>
                              </p:par>
                              <p:par>
                                <p:cTn id="8" presetID="8" presetClass="entr" presetSubtype="16" fill="hold" nodeType="withEffect">
                                  <p:stCondLst>
                                    <p:cond delay="0"/>
                                  </p:stCondLst>
                                  <p:childTnLst>
                                    <p:set>
                                      <p:cBhvr>
                                        <p:cTn id="9" dur="1" fill="hold">
                                          <p:stCondLst>
                                            <p:cond delay="0"/>
                                          </p:stCondLst>
                                        </p:cTn>
                                        <p:tgtEl>
                                          <p:spTgt spid="294923"/>
                                        </p:tgtEl>
                                        <p:attrNameLst>
                                          <p:attrName>style.visibility</p:attrName>
                                        </p:attrNameLst>
                                      </p:cBhvr>
                                      <p:to>
                                        <p:strVal val="visible"/>
                                      </p:to>
                                    </p:set>
                                    <p:animEffect transition="in" filter="diamond(in)">
                                      <p:cBhvr>
                                        <p:cTn id="10" dur="2000"/>
                                        <p:tgtEl>
                                          <p:spTgt spid="294923"/>
                                        </p:tgtEl>
                                      </p:cBhvr>
                                    </p:animEffect>
                                  </p:childTnLst>
                                </p:cTn>
                              </p:par>
                            </p:childTnLst>
                          </p:cTn>
                        </p:par>
                      </p:childTnLst>
                    </p:cTn>
                  </p:par>
                  <p:par>
                    <p:cTn id="11" fill="hold">
                      <p:stCondLst>
                        <p:cond delay="indefinite"/>
                      </p:stCondLst>
                      <p:childTnLst>
                        <p:par>
                          <p:cTn id="12" fill="hold">
                            <p:stCondLst>
                              <p:cond delay="0"/>
                            </p:stCondLst>
                            <p:childTnLst>
                              <p:par>
                                <p:cTn id="13" presetID="4" presetClass="entr" presetSubtype="16" fill="hold" nodeType="clickEffect">
                                  <p:stCondLst>
                                    <p:cond delay="0"/>
                                  </p:stCondLst>
                                  <p:childTnLst>
                                    <p:set>
                                      <p:cBhvr>
                                        <p:cTn id="14" dur="1" fill="hold">
                                          <p:stCondLst>
                                            <p:cond delay="0"/>
                                          </p:stCondLst>
                                        </p:cTn>
                                        <p:tgtEl>
                                          <p:spTgt spid="15"/>
                                        </p:tgtEl>
                                        <p:attrNameLst>
                                          <p:attrName>style.visibility</p:attrName>
                                        </p:attrNameLst>
                                      </p:cBhvr>
                                      <p:to>
                                        <p:strVal val="visible"/>
                                      </p:to>
                                    </p:set>
                                    <p:animEffect transition="in" filter="box(in)">
                                      <p:cBhvr>
                                        <p:cTn id="15" dur="500"/>
                                        <p:tgtEl>
                                          <p:spTgt spid="15"/>
                                        </p:tgtEl>
                                      </p:cBhvr>
                                    </p:animEffect>
                                  </p:childTnLst>
                                </p:cTn>
                              </p:par>
                              <p:par>
                                <p:cTn id="16" presetID="4" presetClass="entr" presetSubtype="16" fill="hold" nodeType="withEffect">
                                  <p:stCondLst>
                                    <p:cond delay="0"/>
                                  </p:stCondLst>
                                  <p:childTnLst>
                                    <p:set>
                                      <p:cBhvr>
                                        <p:cTn id="17" dur="1" fill="hold">
                                          <p:stCondLst>
                                            <p:cond delay="0"/>
                                          </p:stCondLst>
                                        </p:cTn>
                                        <p:tgtEl>
                                          <p:spTgt spid="16"/>
                                        </p:tgtEl>
                                        <p:attrNameLst>
                                          <p:attrName>style.visibility</p:attrName>
                                        </p:attrNameLst>
                                      </p:cBhvr>
                                      <p:to>
                                        <p:strVal val="visible"/>
                                      </p:to>
                                    </p:set>
                                    <p:animEffect transition="in" filter="box(in)">
                                      <p:cBhvr>
                                        <p:cTn id="18" dur="500"/>
                                        <p:tgtEl>
                                          <p:spTgt spid="1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a:solidFill>
                  <a:srgbClr val="002060"/>
                </a:solidFill>
                <a:cs typeface="Arial" pitchFamily="34" charset="0"/>
              </a:rPr>
              <a:t>1. Các nhân tố chính ảnh hưởng tới sự phát triển và phân bố nông nghiệp</a:t>
            </a:r>
          </a:p>
          <a:p>
            <a:r>
              <a:rPr lang="en-US" sz="3000" b="1" i="1">
                <a:solidFill>
                  <a:srgbClr val="002060"/>
                </a:solidFill>
                <a:cs typeface="Arial" pitchFamily="34" charset="0"/>
              </a:rPr>
              <a:t>a. Nhân tố tự nhiên</a:t>
            </a:r>
          </a:p>
          <a:p>
            <a:r>
              <a:rPr lang="en-US" sz="3000" b="1" i="1"/>
              <a:t>*Thuận lợi</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Rectangle 1"/>
          <p:cNvSpPr>
            <a:spLocks noChangeArrowheads="1"/>
          </p:cNvSpPr>
          <p:nvPr/>
        </p:nvSpPr>
        <p:spPr bwMode="auto">
          <a:xfrm>
            <a:off x="203174" y="2439194"/>
            <a:ext cx="11784066" cy="271048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a:t>-</a:t>
            </a:r>
            <a:r>
              <a:rPr lang="vi-VN" sz="3300" b="1"/>
              <a:t> </a:t>
            </a:r>
            <a:r>
              <a:rPr lang="vi-VN" sz="3300" b="1">
                <a:latin typeface="Calibri" pitchFamily="34" charset="0"/>
                <a:cs typeface="Calibri" pitchFamily="34" charset="0"/>
              </a:rPr>
              <a:t>Nguồn nước: </a:t>
            </a:r>
            <a:endParaRPr lang="en-US" sz="3300" b="1">
              <a:latin typeface="Calibri" pitchFamily="34" charset="0"/>
              <a:cs typeface="Calibri" pitchFamily="34" charset="0"/>
            </a:endParaRPr>
          </a:p>
          <a:p>
            <a:pPr algn="just">
              <a:lnSpc>
                <a:spcPct val="130000"/>
              </a:lnSpc>
            </a:pPr>
            <a:r>
              <a:rPr lang="en-US" sz="3300" b="1">
                <a:latin typeface="Calibri" pitchFamily="34" charset="0"/>
                <a:cs typeface="Calibri" pitchFamily="34" charset="0"/>
              </a:rPr>
              <a:t>+ S</a:t>
            </a:r>
            <a:r>
              <a:rPr lang="vi-VN" sz="3300" b="1">
                <a:latin typeface="Calibri" pitchFamily="34" charset="0"/>
                <a:cs typeface="Calibri" pitchFamily="34" charset="0"/>
              </a:rPr>
              <a:t>ông ngòi dày đặc; nhiều h</a:t>
            </a:r>
            <a:r>
              <a:rPr lang="en-US" sz="3300" b="1">
                <a:latin typeface="Calibri" pitchFamily="34" charset="0"/>
                <a:cs typeface="Calibri" pitchFamily="34" charset="0"/>
              </a:rPr>
              <a:t>ồ</a:t>
            </a:r>
            <a:r>
              <a:rPr lang="vi-VN" sz="3300" b="1">
                <a:latin typeface="Calibri" pitchFamily="34" charset="0"/>
                <a:cs typeface="Calibri" pitchFamily="34" charset="0"/>
              </a:rPr>
              <a:t>, đ</a:t>
            </a:r>
            <a:r>
              <a:rPr lang="en-US" sz="3300" b="1">
                <a:latin typeface="Calibri" pitchFamily="34" charset="0"/>
                <a:cs typeface="Calibri" pitchFamily="34" charset="0"/>
              </a:rPr>
              <a:t>ầ</a:t>
            </a:r>
            <a:r>
              <a:rPr lang="vi-VN" sz="3300" b="1">
                <a:latin typeface="Calibri" pitchFamily="34" charset="0"/>
                <a:cs typeface="Calibri" pitchFamily="34" charset="0"/>
              </a:rPr>
              <a:t>m phân bố khắp cả nước. </a:t>
            </a:r>
            <a:endParaRPr lang="en-US" sz="3300" b="1">
              <a:latin typeface="Calibri" pitchFamily="34" charset="0"/>
              <a:cs typeface="Calibri" pitchFamily="34" charset="0"/>
            </a:endParaRPr>
          </a:p>
          <a:p>
            <a:pPr algn="just">
              <a:lnSpc>
                <a:spcPct val="130000"/>
              </a:lnSpc>
            </a:pPr>
            <a:r>
              <a:rPr lang="en-US" sz="3300" b="1">
                <a:latin typeface="Calibri" pitchFamily="34" charset="0"/>
                <a:cs typeface="Calibri" pitchFamily="34" charset="0"/>
              </a:rPr>
              <a:t>+ </a:t>
            </a:r>
            <a:r>
              <a:rPr lang="vi-VN" sz="3300" b="1">
                <a:latin typeface="Calibri" pitchFamily="34" charset="0"/>
                <a:cs typeface="Calibri" pitchFamily="34" charset="0"/>
              </a:rPr>
              <a:t>Nguồn nước ngầm khá phong phú. </a:t>
            </a:r>
            <a:endParaRPr lang="en-US" sz="3300" b="1">
              <a:latin typeface="Calibri" pitchFamily="34" charset="0"/>
              <a:cs typeface="Calibri" pitchFamily="34" charset="0"/>
            </a:endParaRPr>
          </a:p>
          <a:p>
            <a:pPr algn="just">
              <a:lnSpc>
                <a:spcPct val="130000"/>
              </a:lnSpc>
            </a:pPr>
            <a:r>
              <a:rPr lang="en-US" sz="3300" b="1">
                <a:latin typeface="Calibri" pitchFamily="34" charset="0"/>
                <a:cs typeface="Calibri" pitchFamily="34" charset="0"/>
              </a:rPr>
              <a:t>=&gt; </a:t>
            </a:r>
            <a:r>
              <a:rPr lang="vi-VN" sz="3300" b="1">
                <a:latin typeface="Calibri" pitchFamily="34" charset="0"/>
                <a:cs typeface="Calibri" pitchFamily="34" charset="0"/>
              </a:rPr>
              <a:t>cung cấp nước cho sản xuất nông nghiệp.</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latin typeface="+mj-lt"/>
                <a:cs typeface="Arial" pitchFamily="34" charset="0"/>
              </a:rPr>
              <a:t>Bài 4. NÔNG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p:cTn id="7"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7">
                                            <p:txEl>
                                              <p:pRg st="1" end="1"/>
                                            </p:txEl>
                                          </p:spTgt>
                                        </p:tgtEl>
                                        <p:attrNameLst>
                                          <p:attrName>style.visibility</p:attrName>
                                        </p:attrNameLst>
                                      </p:cBhvr>
                                      <p:to>
                                        <p:strVal val="visible"/>
                                      </p:to>
                                    </p:set>
                                    <p:anim calcmode="lin" valueType="num">
                                      <p:cBhvr>
                                        <p:cTn id="14"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7">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7">
                                            <p:txEl>
                                              <p:pRg st="2" end="2"/>
                                            </p:txEl>
                                          </p:spTgt>
                                        </p:tgtEl>
                                        <p:attrNameLst>
                                          <p:attrName>style.visibility</p:attrName>
                                        </p:attrNameLst>
                                      </p:cBhvr>
                                      <p:to>
                                        <p:strVal val="visible"/>
                                      </p:to>
                                    </p:set>
                                    <p:anim calcmode="lin" valueType="num">
                                      <p:cBhvr>
                                        <p:cTn id="21" dur="10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7">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7">
                                            <p:txEl>
                                              <p:pRg st="3" end="3"/>
                                            </p:txEl>
                                          </p:spTgt>
                                        </p:tgtEl>
                                        <p:attrNameLst>
                                          <p:attrName>style.visibility</p:attrName>
                                        </p:attrNameLst>
                                      </p:cBhvr>
                                      <p:to>
                                        <p:strVal val="visible"/>
                                      </p:to>
                                    </p:set>
                                    <p:anim calcmode="lin" valueType="num">
                                      <p:cBhvr>
                                        <p:cTn id="28" dur="1000" fill="hold"/>
                                        <p:tgtEl>
                                          <p:spTgt spid="7">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7">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Slide Number Placeholder 3"/>
          <p:cNvSpPr>
            <a:spLocks noGrp="1"/>
          </p:cNvSpPr>
          <p:nvPr>
            <p:ph type="sldNum" sz="quarter" idx="12"/>
          </p:nvPr>
        </p:nvSpPr>
        <p:spPr/>
        <p:txBody>
          <a:bodyPr/>
          <a:lstStyle/>
          <a:p>
            <a:fld id="{558E9ED2-972C-46F6-880D-505D222D279C}" type="slidenum">
              <a:rPr lang="en-US"/>
              <a:pPr/>
              <a:t>18</a:t>
            </a:fld>
            <a:endParaRPr lang="en-US"/>
          </a:p>
        </p:txBody>
      </p:sp>
      <p:pic>
        <p:nvPicPr>
          <p:cNvPr id="226307" name="Picture 3" descr="cong-trinh-thuy-loi_jpg"/>
          <p:cNvPicPr>
            <a:picLocks noChangeAspect="1" noChangeArrowheads="1"/>
          </p:cNvPicPr>
          <p:nvPr/>
        </p:nvPicPr>
        <p:blipFill>
          <a:blip r:embed="rId2"/>
          <a:srcRect/>
          <a:stretch>
            <a:fillRect/>
          </a:stretch>
        </p:blipFill>
        <p:spPr bwMode="auto">
          <a:xfrm>
            <a:off x="0" y="76218"/>
            <a:ext cx="6095207" cy="3353576"/>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6308" name="Picture 4" descr="kenh%20muog"/>
          <p:cNvPicPr>
            <a:picLocks noChangeAspect="1" noChangeArrowheads="1"/>
          </p:cNvPicPr>
          <p:nvPr/>
        </p:nvPicPr>
        <p:blipFill>
          <a:blip r:embed="rId3"/>
          <a:srcRect/>
          <a:stretch>
            <a:fillRect/>
          </a:stretch>
        </p:blipFill>
        <p:spPr bwMode="auto">
          <a:xfrm>
            <a:off x="6095206" y="76218"/>
            <a:ext cx="6095207" cy="3251953"/>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6309" name="Picture 5" descr="thuyloi"/>
          <p:cNvPicPr>
            <a:picLocks noChangeAspect="1" noChangeArrowheads="1"/>
          </p:cNvPicPr>
          <p:nvPr/>
        </p:nvPicPr>
        <p:blipFill>
          <a:blip r:embed="rId4"/>
          <a:srcRect/>
          <a:stretch>
            <a:fillRect/>
          </a:stretch>
        </p:blipFill>
        <p:spPr bwMode="auto">
          <a:xfrm>
            <a:off x="0" y="3531418"/>
            <a:ext cx="6095207" cy="3328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pic>
        <p:nvPicPr>
          <p:cNvPr id="226310" name="Picture 6" descr="Untitled-512"/>
          <p:cNvPicPr>
            <a:picLocks noChangeAspect="1" noChangeArrowheads="1"/>
          </p:cNvPicPr>
          <p:nvPr/>
        </p:nvPicPr>
        <p:blipFill>
          <a:blip r:embed="rId5"/>
          <a:srcRect/>
          <a:stretch>
            <a:fillRect/>
          </a:stretch>
        </p:blipFill>
        <p:spPr bwMode="auto">
          <a:xfrm>
            <a:off x="6095206" y="3531418"/>
            <a:ext cx="6095207" cy="3328170"/>
          </a:xfrm>
          <a:prstGeom prst="rect">
            <a:avLst/>
          </a:prstGeom>
          <a:ln w="190500" cap="sq">
            <a:solidFill>
              <a:srgbClr val="C8C6BD"/>
            </a:solidFill>
            <a:prstDash val="solid"/>
            <a:miter lim="800000"/>
          </a:ln>
          <a:effectLst>
            <a:outerShdw blurRad="254000" algn="bl" rotWithShape="0">
              <a:srgbClr val="000000">
                <a:alpha val="43000"/>
              </a:srgbClr>
            </a:outerShdw>
          </a:effectLst>
          <a:scene3d>
            <a:camera prst="perspectiveFront" fov="5400000"/>
            <a:lightRig rig="threePt" dir="t">
              <a:rot lat="0" lon="0" rev="2100000"/>
            </a:lightRig>
          </a:scene3d>
          <a:sp3d extrusionH="25400">
            <a:bevelT w="304800" h="152400" prst="hardEdge"/>
            <a:extrusionClr>
              <a:srgbClr val="000000"/>
            </a:extrusionClr>
          </a:sp3d>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8" presetClass="entr" presetSubtype="16" fill="hold" nodeType="afterEffect">
                                  <p:stCondLst>
                                    <p:cond delay="0"/>
                                  </p:stCondLst>
                                  <p:childTnLst>
                                    <p:set>
                                      <p:cBhvr>
                                        <p:cTn id="6" dur="1" fill="hold">
                                          <p:stCondLst>
                                            <p:cond delay="0"/>
                                          </p:stCondLst>
                                        </p:cTn>
                                        <p:tgtEl>
                                          <p:spTgt spid="226307"/>
                                        </p:tgtEl>
                                        <p:attrNameLst>
                                          <p:attrName>style.visibility</p:attrName>
                                        </p:attrNameLst>
                                      </p:cBhvr>
                                      <p:to>
                                        <p:strVal val="visible"/>
                                      </p:to>
                                    </p:set>
                                    <p:animEffect transition="in" filter="diamond(in)">
                                      <p:cBhvr>
                                        <p:cTn id="7" dur="2000"/>
                                        <p:tgtEl>
                                          <p:spTgt spid="226307"/>
                                        </p:tgtEl>
                                      </p:cBhvr>
                                    </p:animEffect>
                                  </p:childTnLst>
                                </p:cTn>
                              </p:par>
                              <p:par>
                                <p:cTn id="8" presetID="8" presetClass="entr" presetSubtype="16" fill="hold" nodeType="withEffect">
                                  <p:stCondLst>
                                    <p:cond delay="0"/>
                                  </p:stCondLst>
                                  <p:childTnLst>
                                    <p:set>
                                      <p:cBhvr>
                                        <p:cTn id="9" dur="1" fill="hold">
                                          <p:stCondLst>
                                            <p:cond delay="0"/>
                                          </p:stCondLst>
                                        </p:cTn>
                                        <p:tgtEl>
                                          <p:spTgt spid="226308"/>
                                        </p:tgtEl>
                                        <p:attrNameLst>
                                          <p:attrName>style.visibility</p:attrName>
                                        </p:attrNameLst>
                                      </p:cBhvr>
                                      <p:to>
                                        <p:strVal val="visible"/>
                                      </p:to>
                                    </p:set>
                                    <p:animEffect transition="in" filter="diamond(in)">
                                      <p:cBhvr>
                                        <p:cTn id="10" dur="2000"/>
                                        <p:tgtEl>
                                          <p:spTgt spid="226308"/>
                                        </p:tgtEl>
                                      </p:cBhvr>
                                    </p:animEffect>
                                  </p:childTnLst>
                                </p:cTn>
                              </p:par>
                              <p:par>
                                <p:cTn id="11" presetID="8" presetClass="entr" presetSubtype="16" fill="hold" nodeType="withEffect">
                                  <p:stCondLst>
                                    <p:cond delay="0"/>
                                  </p:stCondLst>
                                  <p:childTnLst>
                                    <p:set>
                                      <p:cBhvr>
                                        <p:cTn id="12" dur="1" fill="hold">
                                          <p:stCondLst>
                                            <p:cond delay="0"/>
                                          </p:stCondLst>
                                        </p:cTn>
                                        <p:tgtEl>
                                          <p:spTgt spid="226309"/>
                                        </p:tgtEl>
                                        <p:attrNameLst>
                                          <p:attrName>style.visibility</p:attrName>
                                        </p:attrNameLst>
                                      </p:cBhvr>
                                      <p:to>
                                        <p:strVal val="visible"/>
                                      </p:to>
                                    </p:set>
                                    <p:animEffect transition="in" filter="diamond(in)">
                                      <p:cBhvr>
                                        <p:cTn id="13" dur="2000"/>
                                        <p:tgtEl>
                                          <p:spTgt spid="226309"/>
                                        </p:tgtEl>
                                      </p:cBhvr>
                                    </p:animEffect>
                                  </p:childTnLst>
                                </p:cTn>
                              </p:par>
                              <p:par>
                                <p:cTn id="14" presetID="8" presetClass="entr" presetSubtype="16" fill="hold" nodeType="withEffect">
                                  <p:stCondLst>
                                    <p:cond delay="0"/>
                                  </p:stCondLst>
                                  <p:childTnLst>
                                    <p:set>
                                      <p:cBhvr>
                                        <p:cTn id="15" dur="1" fill="hold">
                                          <p:stCondLst>
                                            <p:cond delay="0"/>
                                          </p:stCondLst>
                                        </p:cTn>
                                        <p:tgtEl>
                                          <p:spTgt spid="226310"/>
                                        </p:tgtEl>
                                        <p:attrNameLst>
                                          <p:attrName>style.visibility</p:attrName>
                                        </p:attrNameLst>
                                      </p:cBhvr>
                                      <p:to>
                                        <p:strVal val="visible"/>
                                      </p:to>
                                    </p:set>
                                    <p:animEffect transition="in" filter="diamond(in)">
                                      <p:cBhvr>
                                        <p:cTn id="16" dur="2000"/>
                                        <p:tgtEl>
                                          <p:spTgt spid="2263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5043" name="Rectangle 3"/>
          <p:cNvSpPr>
            <a:spLocks noGrp="1" noChangeArrowheads="1"/>
          </p:cNvSpPr>
          <p:nvPr>
            <p:ph type="body" idx="1"/>
          </p:nvPr>
        </p:nvSpPr>
        <p:spPr>
          <a:xfrm>
            <a:off x="609521" y="2273826"/>
            <a:ext cx="7923768" cy="838394"/>
          </a:xfrm>
        </p:spPr>
        <p:txBody>
          <a:bodyPr>
            <a:normAutofit/>
          </a:bodyPr>
          <a:lstStyle/>
          <a:p>
            <a:pPr algn="just">
              <a:lnSpc>
                <a:spcPct val="130000"/>
              </a:lnSpc>
              <a:spcBef>
                <a:spcPts val="0"/>
              </a:spcBef>
              <a:buFontTx/>
              <a:buChar char="-"/>
            </a:pPr>
            <a:r>
              <a:rPr lang="en-US" sz="3300" b="1">
                <a:solidFill>
                  <a:schemeClr val="accent6">
                    <a:lumMod val="50000"/>
                  </a:schemeClr>
                </a:solidFill>
                <a:cs typeface="Times New Roman" pitchFamily="18" charset="0"/>
              </a:rPr>
              <a:t>Chống lụt vào mùa bão.</a:t>
            </a:r>
          </a:p>
        </p:txBody>
      </p:sp>
      <p:pic>
        <p:nvPicPr>
          <p:cNvPr id="215044" name="Picture 4" descr="dau HOI"/>
          <p:cNvPicPr>
            <a:picLocks noGrp="1" noChangeAspect="1" noChangeArrowheads="1" noCrop="1"/>
          </p:cNvPicPr>
          <p:nvPr>
            <p:ph type="title"/>
          </p:nvPr>
        </p:nvPicPr>
        <p:blipFill>
          <a:blip r:embed="rId2" cstate="print">
            <a:lum bright="-32000" contrast="-56000"/>
          </a:blip>
          <a:srcRect/>
          <a:stretch>
            <a:fillRect/>
          </a:stretch>
        </p:blipFill>
        <p:spPr>
          <a:xfrm>
            <a:off x="406347" y="228653"/>
            <a:ext cx="1187296" cy="1143265"/>
          </a:xfrm>
          <a:noFill/>
          <a:ln/>
        </p:spPr>
      </p:pic>
      <p:sp>
        <p:nvSpPr>
          <p:cNvPr id="215045" name="Text Box 5"/>
          <p:cNvSpPr txBox="1">
            <a:spLocks noChangeArrowheads="1"/>
          </p:cNvSpPr>
          <p:nvPr/>
        </p:nvSpPr>
        <p:spPr bwMode="auto">
          <a:xfrm>
            <a:off x="1625388" y="304871"/>
            <a:ext cx="10565025" cy="1390120"/>
          </a:xfrm>
          <a:prstGeom prst="rect">
            <a:avLst/>
          </a:prstGeom>
          <a:noFill/>
          <a:ln w="9525" algn="ctr">
            <a:noFill/>
            <a:miter lim="800000"/>
            <a:headEnd/>
            <a:tailEnd/>
          </a:ln>
          <a:effectLst/>
        </p:spPr>
        <p:txBody>
          <a:bodyPr lIns="121917" tIns="60958" rIns="121917" bIns="60958">
            <a:spAutoFit/>
          </a:bodyPr>
          <a:lstStyle/>
          <a:p>
            <a:pPr algn="just">
              <a:lnSpc>
                <a:spcPct val="130000"/>
              </a:lnSpc>
            </a:pPr>
            <a:r>
              <a:rPr lang="en-US" sz="3300" b="1" i="1">
                <a:solidFill>
                  <a:srgbClr val="0000FF"/>
                </a:solidFill>
              </a:rPr>
              <a:t>Tại sao thủy lợi là biện pháp hàng đầu trong thâm canh nông nghiệp Việt Nam?</a:t>
            </a:r>
          </a:p>
        </p:txBody>
      </p:sp>
      <p:sp>
        <p:nvSpPr>
          <p:cNvPr id="215046" name="Rectangle 6"/>
          <p:cNvSpPr>
            <a:spLocks noChangeArrowheads="1"/>
          </p:cNvSpPr>
          <p:nvPr/>
        </p:nvSpPr>
        <p:spPr bwMode="auto">
          <a:xfrm>
            <a:off x="609521" y="3112221"/>
            <a:ext cx="8821118" cy="838394"/>
          </a:xfrm>
          <a:prstGeom prst="rect">
            <a:avLst/>
          </a:prstGeom>
          <a:noFill/>
          <a:ln w="9525">
            <a:noFill/>
            <a:miter lim="800000"/>
            <a:headEnd/>
            <a:tailEnd/>
          </a:ln>
          <a:effectLst/>
        </p:spPr>
        <p:txBody>
          <a:bodyPr lIns="121917" tIns="60958" rIns="121917" bIns="60958"/>
          <a:lstStyle/>
          <a:p>
            <a:pPr marL="457189" indent="-457189" algn="just">
              <a:lnSpc>
                <a:spcPct val="130000"/>
              </a:lnSpc>
              <a:buFontTx/>
              <a:buChar char="-"/>
            </a:pPr>
            <a:r>
              <a:rPr lang="en-US" sz="3300" b="1">
                <a:solidFill>
                  <a:schemeClr val="accent6">
                    <a:lumMod val="50000"/>
                  </a:schemeClr>
                </a:solidFill>
                <a:cs typeface="Times New Roman" pitchFamily="18" charset="0"/>
              </a:rPr>
              <a:t>Cung cấp nước vào mùa khô</a:t>
            </a:r>
          </a:p>
        </p:txBody>
      </p:sp>
      <p:sp>
        <p:nvSpPr>
          <p:cNvPr id="215047" name="Rectangle 7"/>
          <p:cNvSpPr>
            <a:spLocks noChangeArrowheads="1"/>
          </p:cNvSpPr>
          <p:nvPr/>
        </p:nvSpPr>
        <p:spPr bwMode="auto">
          <a:xfrm>
            <a:off x="626452" y="4014129"/>
            <a:ext cx="9549157" cy="1448135"/>
          </a:xfrm>
          <a:prstGeom prst="rect">
            <a:avLst/>
          </a:prstGeom>
          <a:noFill/>
          <a:ln w="9525">
            <a:noFill/>
            <a:miter lim="800000"/>
            <a:headEnd/>
            <a:tailEnd/>
          </a:ln>
          <a:effectLst/>
        </p:spPr>
        <p:txBody>
          <a:bodyPr lIns="121917" tIns="60958" rIns="121917" bIns="60958"/>
          <a:lstStyle/>
          <a:p>
            <a:pPr marL="457189" indent="-457189" algn="just">
              <a:lnSpc>
                <a:spcPct val="130000"/>
              </a:lnSpc>
              <a:buFontTx/>
              <a:buChar char="-"/>
            </a:pPr>
            <a:r>
              <a:rPr lang="en-US" sz="3300" b="1">
                <a:solidFill>
                  <a:schemeClr val="accent6">
                    <a:lumMod val="50000"/>
                  </a:schemeClr>
                </a:solidFill>
                <a:cs typeface="Times New Roman" pitchFamily="18" charset="0"/>
              </a:rPr>
              <a:t>Cải tạo đất, mở rộng diện tích đất canh tác</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grpId="0" nodeType="clickEffect">
                                  <p:stCondLst>
                                    <p:cond delay="0"/>
                                  </p:stCondLst>
                                  <p:childTnLst>
                                    <p:set>
                                      <p:cBhvr>
                                        <p:cTn id="6" dur="1" fill="hold">
                                          <p:stCondLst>
                                            <p:cond delay="0"/>
                                          </p:stCondLst>
                                        </p:cTn>
                                        <p:tgtEl>
                                          <p:spTgt spid="215043">
                                            <p:txEl>
                                              <p:pRg st="0" end="0"/>
                                            </p:txEl>
                                          </p:spTgt>
                                        </p:tgtEl>
                                        <p:attrNameLst>
                                          <p:attrName>style.visibility</p:attrName>
                                        </p:attrNameLst>
                                      </p:cBhvr>
                                      <p:to>
                                        <p:strVal val="visible"/>
                                      </p:to>
                                    </p:set>
                                    <p:animEffect transition="in" filter="box(in)">
                                      <p:cBhvr>
                                        <p:cTn id="7" dur="500"/>
                                        <p:tgtEl>
                                          <p:spTgt spid="215043">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4" presetClass="entr" presetSubtype="16" fill="hold" grpId="0" nodeType="clickEffect">
                                  <p:stCondLst>
                                    <p:cond delay="0"/>
                                  </p:stCondLst>
                                  <p:childTnLst>
                                    <p:set>
                                      <p:cBhvr>
                                        <p:cTn id="11" dur="1" fill="hold">
                                          <p:stCondLst>
                                            <p:cond delay="0"/>
                                          </p:stCondLst>
                                        </p:cTn>
                                        <p:tgtEl>
                                          <p:spTgt spid="215046"/>
                                        </p:tgtEl>
                                        <p:attrNameLst>
                                          <p:attrName>style.visibility</p:attrName>
                                        </p:attrNameLst>
                                      </p:cBhvr>
                                      <p:to>
                                        <p:strVal val="visible"/>
                                      </p:to>
                                    </p:set>
                                    <p:animEffect transition="in" filter="box(in)">
                                      <p:cBhvr>
                                        <p:cTn id="12" dur="500"/>
                                        <p:tgtEl>
                                          <p:spTgt spid="215046"/>
                                        </p:tgtEl>
                                      </p:cBhvr>
                                    </p:animEffect>
                                  </p:childTnLst>
                                </p:cTn>
                              </p:par>
                            </p:childTnLst>
                          </p:cTn>
                        </p:par>
                      </p:childTnLst>
                    </p:cTn>
                  </p:par>
                  <p:par>
                    <p:cTn id="13" fill="hold">
                      <p:stCondLst>
                        <p:cond delay="indefinite"/>
                      </p:stCondLst>
                      <p:childTnLst>
                        <p:par>
                          <p:cTn id="14" fill="hold">
                            <p:stCondLst>
                              <p:cond delay="0"/>
                            </p:stCondLst>
                            <p:childTnLst>
                              <p:par>
                                <p:cTn id="15" presetID="4" presetClass="entr" presetSubtype="16" fill="hold" grpId="0" nodeType="clickEffect">
                                  <p:stCondLst>
                                    <p:cond delay="0"/>
                                  </p:stCondLst>
                                  <p:childTnLst>
                                    <p:set>
                                      <p:cBhvr>
                                        <p:cTn id="16" dur="1" fill="hold">
                                          <p:stCondLst>
                                            <p:cond delay="0"/>
                                          </p:stCondLst>
                                        </p:cTn>
                                        <p:tgtEl>
                                          <p:spTgt spid="215047"/>
                                        </p:tgtEl>
                                        <p:attrNameLst>
                                          <p:attrName>style.visibility</p:attrName>
                                        </p:attrNameLst>
                                      </p:cBhvr>
                                      <p:to>
                                        <p:strVal val="visible"/>
                                      </p:to>
                                    </p:set>
                                    <p:animEffect transition="in" filter="box(in)">
                                      <p:cBhvr>
                                        <p:cTn id="17" dur="500"/>
                                        <p:tgtEl>
                                          <p:spTgt spid="21504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5043" grpId="0" build="p"/>
      <p:bldP spid="215046" grpId="0"/>
      <p:bldP spid="215047"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7" name="Picture 3" descr="C:\Users\ADMIN\Desktop\Nong trai\transcoder.png"/>
          <p:cNvPicPr>
            <a:picLocks noChangeAspect="1" noChangeArrowheads="1"/>
          </p:cNvPicPr>
          <p:nvPr/>
        </p:nvPicPr>
        <p:blipFill>
          <a:blip r:embed="rId2">
            <a:extLst>
              <a:ext uri="{BEBA8EAE-BF5A-486C-A8C5-ECC9F3942E4B}">
                <a14:imgProps xmlns:a14="http://schemas.microsoft.com/office/drawing/2010/main">
                  <a14:imgLayer r:embed="rId3">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348299" y="0"/>
            <a:ext cx="12538712" cy="7055577"/>
          </a:xfrm>
          <a:prstGeom prst="rect">
            <a:avLst/>
          </a:prstGeom>
          <a:noFill/>
          <a:extLst>
            <a:ext uri="{909E8E84-426E-40DD-AFC4-6F175D3DCCD1}">
              <a14:hiddenFill xmlns:a14="http://schemas.microsoft.com/office/drawing/2010/main">
                <a:solidFill>
                  <a:srgbClr val="FFFFFF"/>
                </a:solidFill>
              </a14:hiddenFill>
            </a:ext>
          </a:extLst>
        </p:spPr>
      </p:pic>
      <p:pic>
        <p:nvPicPr>
          <p:cNvPr id="19" name="Picture 12" descr="C:\Users\ADMIN\Desktop\Nong trai\dep-of-vector-farm-animals (5).jpg"/>
          <p:cNvPicPr>
            <a:picLocks noChangeAspect="1" noChangeArrowheads="1"/>
          </p:cNvPicPr>
          <p:nvPr/>
        </p:nvPicPr>
        <p:blipFill>
          <a:blip r:embed="rId4" cstate="print">
            <a:extLst>
              <a:ext uri="{BEBA8EAE-BF5A-486C-A8C5-ECC9F3942E4B}">
                <a14:imgProps xmlns:a14="http://schemas.microsoft.com/office/drawing/2010/main">
                  <a14:imgLayer r:embed="rId5">
                    <a14:imgEffect>
                      <a14:backgroundRemoval t="0" b="100000" l="0" r="100000">
                        <a14:foregroundMark x1="36290" y1="85824" x2="63306" y2="94253"/>
                      </a14:backgroundRemoval>
                    </a14:imgEffect>
                  </a14:imgLayer>
                </a14:imgProps>
              </a:ext>
              <a:ext uri="{28A0092B-C50C-407E-A947-70E740481C1C}">
                <a14:useLocalDpi xmlns:a14="http://schemas.microsoft.com/office/drawing/2010/main" val="0"/>
              </a:ext>
            </a:extLst>
          </a:blip>
          <a:srcRect/>
          <a:stretch>
            <a:fillRect/>
          </a:stretch>
        </p:blipFill>
        <p:spPr bwMode="auto">
          <a:xfrm>
            <a:off x="5832942" y="1215467"/>
            <a:ext cx="1074959" cy="1131718"/>
          </a:xfrm>
          <a:prstGeom prst="rect">
            <a:avLst/>
          </a:prstGeom>
          <a:noFill/>
          <a:extLst>
            <a:ext uri="{909E8E84-426E-40DD-AFC4-6F175D3DCCD1}">
              <a14:hiddenFill xmlns:a14="http://schemas.microsoft.com/office/drawing/2010/main">
                <a:solidFill>
                  <a:srgbClr val="FFFFFF"/>
                </a:solidFill>
              </a14:hiddenFill>
            </a:ext>
          </a:extLst>
        </p:spPr>
      </p:pic>
      <p:pic>
        <p:nvPicPr>
          <p:cNvPr id="31"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336496" y="3543239"/>
            <a:ext cx="2332250" cy="699543"/>
          </a:xfrm>
          <a:prstGeom prst="rect">
            <a:avLst/>
          </a:prstGeom>
          <a:noFill/>
          <a:extLst>
            <a:ext uri="{909E8E84-426E-40DD-AFC4-6F175D3DCCD1}">
              <a14:hiddenFill xmlns:a14="http://schemas.microsoft.com/office/drawing/2010/main">
                <a:solidFill>
                  <a:srgbClr val="FFFFFF"/>
                </a:solidFill>
              </a14:hiddenFill>
            </a:ext>
          </a:extLst>
        </p:spPr>
      </p:pic>
      <p:pic>
        <p:nvPicPr>
          <p:cNvPr id="32"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04759" y="3676451"/>
            <a:ext cx="3410413" cy="1022931"/>
          </a:xfrm>
          <a:prstGeom prst="rect">
            <a:avLst/>
          </a:prstGeom>
          <a:noFill/>
          <a:extLst>
            <a:ext uri="{909E8E84-426E-40DD-AFC4-6F175D3DCCD1}">
              <a14:hiddenFill xmlns:a14="http://schemas.microsoft.com/office/drawing/2010/main">
                <a:solidFill>
                  <a:srgbClr val="FFFFFF"/>
                </a:solidFill>
              </a14:hiddenFill>
            </a:ext>
          </a:extLst>
        </p:spPr>
      </p:pic>
      <p:pic>
        <p:nvPicPr>
          <p:cNvPr id="1026" name="Picture 2" descr="Kết quả hình ảnh cho tree apple cartoon"/>
          <p:cNvPicPr>
            <a:picLocks noChangeAspect="1" noChangeArrowheads="1"/>
          </p:cNvPicPr>
          <p:nvPr/>
        </p:nvPicPr>
        <p:blipFill>
          <a:blip r:embed="rId8" cstate="print">
            <a:extLst>
              <a:ext uri="{BEBA8EAE-BF5A-486C-A8C5-ECC9F3942E4B}">
                <a14:imgProps xmlns:a14="http://schemas.microsoft.com/office/drawing/2010/main">
                  <a14:imgLayer r:embed="rId9">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a:off x="6907901" y="720192"/>
            <a:ext cx="1193947" cy="1360371"/>
          </a:xfrm>
          <a:prstGeom prst="rect">
            <a:avLst/>
          </a:prstGeom>
          <a:noFill/>
          <a:extLst>
            <a:ext uri="{909E8E84-426E-40DD-AFC4-6F175D3DCCD1}">
              <a14:hiddenFill xmlns:a14="http://schemas.microsoft.com/office/drawing/2010/main">
                <a:solidFill>
                  <a:srgbClr val="FFFFFF"/>
                </a:solidFill>
              </a14:hiddenFill>
            </a:ext>
          </a:extLst>
        </p:spPr>
      </p:pic>
      <p:pic>
        <p:nvPicPr>
          <p:cNvPr id="25" name="Picture 2" descr="Kết quả hình ảnh cho tree apple cartoon"/>
          <p:cNvPicPr>
            <a:picLocks noChangeAspect="1" noChangeArrowheads="1"/>
          </p:cNvPicPr>
          <p:nvPr/>
        </p:nvPicPr>
        <p:blipFill>
          <a:blip r:embed="rId10" cstate="print">
            <a:extLst>
              <a:ext uri="{BEBA8EAE-BF5A-486C-A8C5-ECC9F3942E4B}">
                <a14:imgProps xmlns:a14="http://schemas.microsoft.com/office/drawing/2010/main">
                  <a14:imgLayer r:embed="rId11">
                    <a14:imgEffect>
                      <a14:backgroundRemoval t="0" b="100000" l="0" r="100000">
                        <a14:foregroundMark x1="25240" y1="8836" x2="7348" y2="27209"/>
                        <a14:foregroundMark x1="15176" y1="15708" x2="5112" y2="26087"/>
                        <a14:foregroundMark x1="6869" y1="31136" x2="1597" y2="39972"/>
                        <a14:foregroundMark x1="7348" y1="43338" x2="7348" y2="49930"/>
                        <a14:foregroundMark x1="33067" y1="7714" x2="70128" y2="5470"/>
                        <a14:foregroundMark x1="40415" y1="4628" x2="53994" y2="3506"/>
                        <a14:foregroundMark x1="79393" y1="10379" x2="90256" y2="25386"/>
                        <a14:foregroundMark x1="91054" y1="20757" x2="96326" y2="45722"/>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9880636" y="-431900"/>
            <a:ext cx="2106603" cy="2479747"/>
          </a:xfrm>
          <a:prstGeom prst="rect">
            <a:avLst/>
          </a:prstGeom>
          <a:noFill/>
          <a:extLst>
            <a:ext uri="{909E8E84-426E-40DD-AFC4-6F175D3DCCD1}">
              <a14:hiddenFill xmlns:a14="http://schemas.microsoft.com/office/drawing/2010/main">
                <a:solidFill>
                  <a:srgbClr val="FFFFFF"/>
                </a:solidFill>
              </a14:hiddenFill>
            </a:ext>
          </a:extLst>
        </p:spPr>
      </p:pic>
      <p:pic>
        <p:nvPicPr>
          <p:cNvPr id="61" name="Picture 11" descr="C:\Users\ADMIN\Desktop\Nong trai\dep-of-vector-farm-animals (4).jpg"/>
          <p:cNvPicPr>
            <a:picLocks noChangeAspect="1" noChangeArrowheads="1"/>
          </p:cNvPicPr>
          <p:nvPr/>
        </p:nvPicPr>
        <p:blipFill>
          <a:blip r:embed="rId12" cstate="print">
            <a:extLst>
              <a:ext uri="{BEBA8EAE-BF5A-486C-A8C5-ECC9F3942E4B}">
                <a14:imgProps xmlns:a14="http://schemas.microsoft.com/office/drawing/2010/main">
                  <a14:imgLayer r:embed="rId13">
                    <a14:imgEffect>
                      <a14:backgroundRemoval t="0" b="100000" l="3030" r="100000">
                        <a14:foregroundMark x1="81818" y1="48630" x2="82727" y2="51712"/>
                        <a14:foregroundMark x1="89394" y1="48630" x2="87879" y2="51370"/>
                        <a14:foregroundMark x1="70000" y1="25342" x2="60909" y2="39726"/>
                        <a14:foregroundMark x1="70000" y1="63699" x2="77273" y2="58219"/>
                        <a14:foregroundMark x1="82424" y1="52740" x2="77273" y2="57534"/>
                        <a14:backgroundMark x1="10909" y1="52055" x2="13939" y2="52397"/>
                        <a14:backgroundMark x1="19091" y1="59932" x2="18182" y2="61986"/>
                        <a14:backgroundMark x1="15152" y1="67123" x2="15455" y2="68493"/>
                        <a14:backgroundMark x1="34545" y1="48288" x2="30606" y2="48288"/>
                        <a14:backgroundMark x1="33636" y1="43836" x2="31818" y2="43493"/>
                        <a14:backgroundMark x1="37576" y1="39726" x2="33939" y2="38356"/>
                        <a14:backgroundMark x1="34848" y1="32534" x2="32121" y2="32534"/>
                        <a14:backgroundMark x1="40000" y1="30137" x2="36667" y2="29110"/>
                        <a14:backgroundMark x1="36364" y1="52740" x2="34848" y2="53082"/>
                        <a14:backgroundMark x1="43030" y1="19521" x2="39394" y2="19178"/>
                        <a14:backgroundMark x1="77576" y1="16438" x2="80303" y2="17123"/>
                        <a14:backgroundMark x1="76364" y1="10616" x2="80606" y2="10616"/>
                        <a14:backgroundMark x1="83939" y1="46233" x2="83333" y2="46918"/>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a:off x="-1015867" y="1943100"/>
            <a:ext cx="1335140" cy="1181824"/>
          </a:xfrm>
          <a:prstGeom prst="rect">
            <a:avLst/>
          </a:prstGeom>
          <a:noFill/>
          <a:extLst>
            <a:ext uri="{909E8E84-426E-40DD-AFC4-6F175D3DCCD1}">
              <a14:hiddenFill xmlns:a14="http://schemas.microsoft.com/office/drawing/2010/main">
                <a:solidFill>
                  <a:srgbClr val="FFFFFF"/>
                </a:solidFill>
              </a14:hiddenFill>
            </a:ext>
          </a:extLst>
        </p:spPr>
      </p:pic>
      <p:pic>
        <p:nvPicPr>
          <p:cNvPr id="62" name="Picture 22" descr="C:\Users\ADMIN\Desktop\Nong trai\2.jpg"/>
          <p:cNvPicPr>
            <a:picLocks noChangeAspect="1" noChangeArrowheads="1"/>
          </p:cNvPicPr>
          <p:nvPr/>
        </p:nvPicPr>
        <p:blipFill>
          <a:blip r:embed="rId14">
            <a:extLst>
              <a:ext uri="{BEBA8EAE-BF5A-486C-A8C5-ECC9F3942E4B}">
                <a14:imgProps xmlns:a14="http://schemas.microsoft.com/office/drawing/2010/main">
                  <a14:imgLayer r:embed="rId15">
                    <a14:imgEffect>
                      <a14:backgroundRemoval t="0" b="100000" l="0" r="100000">
                        <a14:foregroundMark x1="9220" y1="40559" x2="10638" y2="62937"/>
                        <a14:foregroundMark x1="12766" y1="67133" x2="26241" y2="82517"/>
                        <a14:foregroundMark x1="28369" y1="85315" x2="34752" y2="88112"/>
                        <a14:foregroundMark x1="76596" y1="83916" x2="71631" y2="85315"/>
                        <a14:foregroundMark x1="92908" y1="37063" x2="92908" y2="49650"/>
                        <a14:foregroundMark x1="90780" y1="60839" x2="85816" y2="74126"/>
                        <a14:foregroundMark x1="68085" y1="9790" x2="73050" y2="13287"/>
                        <a14:foregroundMark x1="24113" y1="15385" x2="19858" y2="20979"/>
                      </a14:backgroundRemoval>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3100816" y="-25405"/>
            <a:ext cx="795724" cy="807303"/>
          </a:xfrm>
          <a:prstGeom prst="rect">
            <a:avLst/>
          </a:prstGeom>
          <a:noFill/>
          <a:extLst>
            <a:ext uri="{909E8E84-426E-40DD-AFC4-6F175D3DCCD1}">
              <a14:hiddenFill xmlns:a14="http://schemas.microsoft.com/office/drawing/2010/main">
                <a:solidFill>
                  <a:srgbClr val="FFFFFF"/>
                </a:solidFill>
              </a14:hiddenFill>
            </a:ext>
          </a:extLst>
        </p:spPr>
      </p:pic>
      <p:pic>
        <p:nvPicPr>
          <p:cNvPr id="63" name="Picture 15" descr="C:\Users\ADMIN\Desktop\Nong trai\bauernhof-gegenstände-43016029 (2).jpg"/>
          <p:cNvPicPr>
            <a:picLocks noChangeAspect="1" noChangeArrowheads="1"/>
          </p:cNvPicPr>
          <p:nvPr/>
        </p:nvPicPr>
        <p:blipFill>
          <a:blip r:embed="rId6">
            <a:extLst>
              <a:ext uri="{BEBA8EAE-BF5A-486C-A8C5-ECC9F3942E4B}">
                <a14:imgProps xmlns:a14="http://schemas.microsoft.com/office/drawing/2010/main">
                  <a14:imgLayer r:embed="rId7">
                    <a14:imgEffect>
                      <a14:backgroundRemoval t="4211" b="100000" l="0" r="100000"/>
                    </a14:imgEffect>
                    <a14:imgEffect>
                      <a14:sharpenSoften amount="50000"/>
                    </a14:imgEffect>
                  </a14:imgLayer>
                </a14:imgProps>
              </a:ext>
              <a:ext uri="{28A0092B-C50C-407E-A947-70E740481C1C}">
                <a14:useLocalDpi xmlns:a14="http://schemas.microsoft.com/office/drawing/2010/main" val="0"/>
              </a:ext>
            </a:extLst>
          </a:blip>
          <a:srcRect/>
          <a:stretch>
            <a:fillRect/>
          </a:stretch>
        </p:blipFill>
        <p:spPr bwMode="auto">
          <a:xfrm>
            <a:off x="-261223" y="2714899"/>
            <a:ext cx="2332250" cy="699543"/>
          </a:xfrm>
          <a:prstGeom prst="rect">
            <a:avLst/>
          </a:prstGeom>
          <a:noFill/>
          <a:extLst>
            <a:ext uri="{909E8E84-426E-40DD-AFC4-6F175D3DCCD1}">
              <a14:hiddenFill xmlns:a14="http://schemas.microsoft.com/office/drawing/2010/main">
                <a:solidFill>
                  <a:srgbClr val="FFFFFF"/>
                </a:solidFill>
              </a14:hiddenFill>
            </a:ext>
          </a:extLst>
        </p:spPr>
      </p:pic>
      <p:pic>
        <p:nvPicPr>
          <p:cNvPr id="66" name="Picture 14" descr="C:\Users\ADMIN\Desktop\Nong trai\58fefc29c5857 (3).png"/>
          <p:cNvPicPr>
            <a:picLocks noChangeAspect="1" noChangeArrowheads="1"/>
          </p:cNvPicPr>
          <p:nvPr/>
        </p:nvPicPr>
        <p:blipFill>
          <a:blip r:embed="rId16" cstate="print">
            <a:extLst>
              <a:ext uri="{BEBA8EAE-BF5A-486C-A8C5-ECC9F3942E4B}">
                <a14:imgProps xmlns:a14="http://schemas.microsoft.com/office/drawing/2010/main">
                  <a14:imgLayer r:embed="rId17">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a:off x="203174" y="2921676"/>
            <a:ext cx="1514992" cy="1074910"/>
          </a:xfrm>
          <a:prstGeom prst="rect">
            <a:avLst/>
          </a:prstGeom>
          <a:noFill/>
          <a:extLst>
            <a:ext uri="{909E8E84-426E-40DD-AFC4-6F175D3DCCD1}">
              <a14:hiddenFill xmlns:a14="http://schemas.microsoft.com/office/drawing/2010/main">
                <a:solidFill>
                  <a:srgbClr val="FFFFFF"/>
                </a:solidFill>
              </a14:hiddenFill>
            </a:ext>
          </a:extLst>
        </p:spPr>
      </p:pic>
      <p:pic>
        <p:nvPicPr>
          <p:cNvPr id="67" name="Picture 14" descr="C:\Users\ADMIN\Desktop\Nong trai\58fefc29c5857 (3).png"/>
          <p:cNvPicPr>
            <a:picLocks noChangeAspect="1" noChangeArrowheads="1"/>
          </p:cNvPicPr>
          <p:nvPr/>
        </p:nvPicPr>
        <p:blipFill>
          <a:blip r:embed="rId18" cstate="print">
            <a:extLst>
              <a:ext uri="{BEBA8EAE-BF5A-486C-A8C5-ECC9F3942E4B}">
                <a14:imgProps xmlns:a14="http://schemas.microsoft.com/office/drawing/2010/main">
                  <a14:imgLayer r:embed="rId19">
                    <a14:imgEffect>
                      <a14:backgroundRemoval t="8271" b="96241" l="0" r="97867">
                        <a14:foregroundMark x1="73600" y1="72932" x2="85333" y2="74436"/>
                        <a14:foregroundMark x1="40267" y1="27444" x2="44267" y2="37970"/>
                        <a14:foregroundMark x1="65867" y1="25188" x2="64800" y2="40226"/>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531057" y="2863001"/>
            <a:ext cx="1422215" cy="976538"/>
          </a:xfrm>
          <a:prstGeom prst="rect">
            <a:avLst/>
          </a:prstGeom>
          <a:noFill/>
          <a:extLst>
            <a:ext uri="{909E8E84-426E-40DD-AFC4-6F175D3DCCD1}">
              <a14:hiddenFill xmlns:a14="http://schemas.microsoft.com/office/drawing/2010/main">
                <a:solidFill>
                  <a:srgbClr val="FFFFFF"/>
                </a:solidFill>
              </a14:hiddenFill>
            </a:ext>
          </a:extLst>
        </p:spPr>
      </p:pic>
      <p:pic>
        <p:nvPicPr>
          <p:cNvPr id="68" name="Picture 20" descr="C:\Users\ADMIN\Desktop\Nong trai\472224296 (4).jpg"/>
          <p:cNvPicPr>
            <a:picLocks noChangeAspect="1" noChangeArrowheads="1"/>
          </p:cNvPicPr>
          <p:nvPr/>
        </p:nvPicPr>
        <p:blipFill>
          <a:blip r:embed="rId20">
            <a:extLst>
              <a:ext uri="{BEBA8EAE-BF5A-486C-A8C5-ECC9F3942E4B}">
                <a14:imgProps xmlns:a14="http://schemas.microsoft.com/office/drawing/2010/main">
                  <a14:imgLayer r:embed="rId21">
                    <a14:imgEffect>
                      <a14:backgroundRemoval t="0" b="100000" l="0" r="100000">
                        <a14:foregroundMark x1="26950" y1="13986" x2="9929" y2="34266"/>
                        <a14:foregroundMark x1="31915" y1="10490" x2="46099" y2="6993"/>
                        <a14:foregroundMark x1="59574" y1="8392" x2="81560" y2="18881"/>
                        <a14:foregroundMark x1="68794" y1="9790" x2="73759" y2="13287"/>
                        <a14:foregroundMark x1="86525" y1="27972" x2="92908" y2="37063"/>
                        <a14:foregroundMark x1="93617" y1="44755" x2="90780" y2="63636"/>
                        <a14:foregroundMark x1="87943" y1="71329" x2="70213" y2="88112"/>
                        <a14:foregroundMark x1="70213" y1="88112" x2="41135" y2="90909"/>
                        <a14:foregroundMark x1="14894" y1="67133" x2="32624" y2="86713"/>
                        <a14:foregroundMark x1="9220" y1="39161" x2="10638" y2="61538"/>
                        <a14:foregroundMark x1="15603" y1="72028" x2="19149" y2="75524"/>
                      </a14:backgroundRemoval>
                    </a14:imgEffect>
                  </a14:imgLayer>
                </a14:imgProps>
              </a:ext>
              <a:ext uri="{28A0092B-C50C-407E-A947-70E740481C1C}">
                <a14:useLocalDpi xmlns:a14="http://schemas.microsoft.com/office/drawing/2010/main" val="0"/>
              </a:ext>
            </a:extLst>
          </a:blip>
          <a:srcRect/>
          <a:stretch>
            <a:fillRect/>
          </a:stretch>
        </p:blipFill>
        <p:spPr bwMode="auto">
          <a:xfrm>
            <a:off x="1134977" y="-25405"/>
            <a:ext cx="795724" cy="807303"/>
          </a:xfrm>
          <a:prstGeom prst="rect">
            <a:avLst/>
          </a:prstGeom>
          <a:noFill/>
          <a:extLst>
            <a:ext uri="{909E8E84-426E-40DD-AFC4-6F175D3DCCD1}">
              <a14:hiddenFill xmlns:a14="http://schemas.microsoft.com/office/drawing/2010/main">
                <a:solidFill>
                  <a:srgbClr val="FFFFFF"/>
                </a:solidFill>
              </a14:hiddenFill>
            </a:ext>
          </a:extLst>
        </p:spPr>
      </p:pic>
      <p:pic>
        <p:nvPicPr>
          <p:cNvPr id="69" name="Picture 5" descr="C:\Users\ADMIN\Desktop\Nong trai\barn-clipart-old-macdonald-2a.jpg"/>
          <p:cNvPicPr>
            <a:picLocks noChangeAspect="1" noChangeArrowheads="1"/>
          </p:cNvPicPr>
          <p:nvPr/>
        </p:nvPicPr>
        <p:blipFill>
          <a:blip r:embed="rId22" cstate="print">
            <a:extLst>
              <a:ext uri="{BEBA8EAE-BF5A-486C-A8C5-ECC9F3942E4B}">
                <a14:imgProps xmlns:a14="http://schemas.microsoft.com/office/drawing/2010/main">
                  <a14:imgLayer r:embed="rId23">
                    <a14:imgEffect>
                      <a14:backgroundRemoval t="0" b="100000" l="0" r="100000">
                        <a14:foregroundMark x1="33832" y1="71453" x2="7065" y2="88205"/>
                        <a14:foregroundMark x1="92527" y1="76581" x2="32745" y2="93333"/>
                        <a14:foregroundMark x1="11957" y1="84444" x2="41304" y2="95385"/>
                        <a14:foregroundMark x1="11277" y1="94530" x2="38587" y2="95043"/>
                        <a14:foregroundMark x1="90761" y1="78632" x2="49049" y2="95897"/>
                        <a14:foregroundMark x1="28397" y1="47009" x2="28940" y2="73162"/>
                        <a14:foregroundMark x1="30842" y1="57094" x2="49321" y2="57436"/>
                        <a14:foregroundMark x1="49457" y1="58462" x2="45652" y2="84103"/>
                        <a14:foregroundMark x1="79891" y1="61026" x2="52310" y2="80342"/>
                        <a14:foregroundMark x1="58832" y1="57436" x2="77174" y2="75214"/>
                        <a14:foregroundMark x1="69158" y1="57436" x2="59375" y2="64444"/>
                      </a14:backgroundRemoval>
                    </a14:imgEffect>
                    <a14:imgEffect>
                      <a14:saturation sat="200000"/>
                    </a14:imgEffect>
                  </a14:imgLayer>
                </a14:imgProps>
              </a:ext>
              <a:ext uri="{28A0092B-C50C-407E-A947-70E740481C1C}">
                <a14:useLocalDpi xmlns:a14="http://schemas.microsoft.com/office/drawing/2010/main" val="0"/>
              </a:ext>
            </a:extLst>
          </a:blip>
          <a:srcRect/>
          <a:stretch>
            <a:fillRect/>
          </a:stretch>
        </p:blipFill>
        <p:spPr bwMode="auto">
          <a:xfrm>
            <a:off x="8533289" y="279465"/>
            <a:ext cx="4095406" cy="3256358"/>
          </a:xfrm>
          <a:prstGeom prst="rect">
            <a:avLst/>
          </a:prstGeom>
          <a:noFill/>
          <a:extLst>
            <a:ext uri="{909E8E84-426E-40DD-AFC4-6F175D3DCCD1}">
              <a14:hiddenFill xmlns:a14="http://schemas.microsoft.com/office/drawing/2010/main">
                <a:solidFill>
                  <a:srgbClr val="FFFFFF"/>
                </a:solidFill>
              </a14:hiddenFill>
            </a:ext>
          </a:extLst>
        </p:spPr>
      </p:pic>
      <p:pic>
        <p:nvPicPr>
          <p:cNvPr id="70" name="Picture 13" descr="C:\Users\ADMIN\Desktop\Nong trai\58fefc29c5857 (2).png"/>
          <p:cNvPicPr>
            <a:picLocks noChangeAspect="1" noChangeArrowheads="1"/>
          </p:cNvPicPr>
          <p:nvPr/>
        </p:nvPicPr>
        <p:blipFill>
          <a:blip r:embed="rId24" cstate="print">
            <a:extLst>
              <a:ext uri="{28A0092B-C50C-407E-A947-70E740481C1C}">
                <a14:useLocalDpi xmlns:a14="http://schemas.microsoft.com/office/drawing/2010/main" val="0"/>
              </a:ext>
            </a:extLst>
          </a:blip>
          <a:srcRect/>
          <a:stretch>
            <a:fillRect/>
          </a:stretch>
        </p:blipFill>
        <p:spPr bwMode="auto">
          <a:xfrm>
            <a:off x="7507415" y="2664464"/>
            <a:ext cx="2244916" cy="765331"/>
          </a:xfrm>
          <a:prstGeom prst="rect">
            <a:avLst/>
          </a:prstGeom>
          <a:noFill/>
          <a:extLst>
            <a:ext uri="{909E8E84-426E-40DD-AFC4-6F175D3DCCD1}">
              <a14:hiddenFill xmlns:a14="http://schemas.microsoft.com/office/drawing/2010/main">
                <a:solidFill>
                  <a:srgbClr val="FFFFFF"/>
                </a:solidFill>
              </a14:hiddenFill>
            </a:ext>
          </a:extLst>
        </p:spPr>
      </p:pic>
      <p:pic>
        <p:nvPicPr>
          <p:cNvPr id="71" name="Picture 21" descr="C:\Users\ADMIN\Desktop\Nong trai\472224296 (5).jpg"/>
          <p:cNvPicPr>
            <a:picLocks noChangeAspect="1" noChangeArrowheads="1"/>
          </p:cNvPicPr>
          <p:nvPr/>
        </p:nvPicPr>
        <p:blipFill>
          <a:blip r:embed="rId25">
            <a:extLst>
              <a:ext uri="{BEBA8EAE-BF5A-486C-A8C5-ECC9F3942E4B}">
                <a14:imgProps xmlns:a14="http://schemas.microsoft.com/office/drawing/2010/main">
                  <a14:imgLayer r:embed="rId26">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01587" y="-25405"/>
            <a:ext cx="788961" cy="766533"/>
          </a:xfrm>
          <a:prstGeom prst="rect">
            <a:avLst/>
          </a:prstGeom>
          <a:noFill/>
          <a:extLst>
            <a:ext uri="{909E8E84-426E-40DD-AFC4-6F175D3DCCD1}">
              <a14:hiddenFill xmlns:a14="http://schemas.microsoft.com/office/drawing/2010/main">
                <a:solidFill>
                  <a:srgbClr val="FFFFFF"/>
                </a:solidFill>
              </a14:hiddenFill>
            </a:ext>
          </a:extLst>
        </p:spPr>
      </p:pic>
      <p:pic>
        <p:nvPicPr>
          <p:cNvPr id="72" name="Picture 9" descr="C:\Users\ADMIN\Desktop\Nong trai\dep-of-vector-farm-animals (2).jpg"/>
          <p:cNvPicPr>
            <a:picLocks noChangeAspect="1" noChangeArrowheads="1"/>
          </p:cNvPicPr>
          <p:nvPr/>
        </p:nvPicPr>
        <p:blipFill>
          <a:blip r:embed="rId27" cstate="print">
            <a:extLst>
              <a:ext uri="{BEBA8EAE-BF5A-486C-A8C5-ECC9F3942E4B}">
                <a14:imgProps xmlns:a14="http://schemas.microsoft.com/office/drawing/2010/main">
                  <a14:imgLayer r:embed="rId28">
                    <a14:imgEffect>
                      <a14:backgroundRemoval t="2058" b="97942" l="0" r="100000">
                        <a14:foregroundMark x1="68731" y1="22222" x2="59752" y2="32510"/>
                        <a14:backgroundMark x1="11146" y1="52675" x2="9907" y2="53498"/>
                        <a14:backgroundMark x1="8669" y1="46502" x2="5263" y2="46502"/>
                        <a14:backgroundMark x1="5882" y1="41564" x2="7740" y2="41152"/>
                        <a14:backgroundMark x1="9907" y1="28395" x2="11146" y2="29630"/>
                        <a14:backgroundMark x1="7121" y1="32922" x2="8669" y2="33745"/>
                        <a14:backgroundMark x1="17957" y1="23045" x2="17337" y2="25514"/>
                        <a14:backgroundMark x1="22910" y1="22222" x2="21672" y2="24691"/>
                        <a14:backgroundMark x1="30031" y1="28807" x2="27864" y2="30864"/>
                      </a14:backgroundRemoval>
                    </a14:imgEffect>
                  </a14:imgLayer>
                </a14:imgProps>
              </a:ext>
              <a:ext uri="{28A0092B-C50C-407E-A947-70E740481C1C}">
                <a14:useLocalDpi xmlns:a14="http://schemas.microsoft.com/office/drawing/2010/main" val="0"/>
              </a:ext>
            </a:extLst>
          </a:blip>
          <a:srcRect/>
          <a:stretch>
            <a:fillRect/>
          </a:stretch>
        </p:blipFill>
        <p:spPr bwMode="auto">
          <a:xfrm flipH="1">
            <a:off x="10746483" y="2693549"/>
            <a:ext cx="1020234" cy="893028"/>
          </a:xfrm>
          <a:prstGeom prst="rect">
            <a:avLst/>
          </a:prstGeom>
          <a:noFill/>
          <a:extLst>
            <a:ext uri="{909E8E84-426E-40DD-AFC4-6F175D3DCCD1}">
              <a14:hiddenFill xmlns:a14="http://schemas.microsoft.com/office/drawing/2010/main">
                <a:solidFill>
                  <a:srgbClr val="FFFFFF"/>
                </a:solidFill>
              </a14:hiddenFill>
            </a:ext>
          </a:extLst>
        </p:spPr>
      </p:pic>
      <p:pic>
        <p:nvPicPr>
          <p:cNvPr id="73" name="Picture 17" descr="C:\Users\ADMIN\Desktop\Nong trai\472224296 (a6).jpg"/>
          <p:cNvPicPr>
            <a:picLocks noChangeAspect="1" noChangeArrowheads="1"/>
          </p:cNvPicPr>
          <p:nvPr/>
        </p:nvPicPr>
        <p:blipFill>
          <a:blip r:embed="rId29">
            <a:extLst>
              <a:ext uri="{BEBA8EAE-BF5A-486C-A8C5-ECC9F3942E4B}">
                <a14:imgProps xmlns:a14="http://schemas.microsoft.com/office/drawing/2010/main">
                  <a14:imgLayer r:embed="rId30">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063471" y="-25405"/>
            <a:ext cx="812694" cy="807303"/>
          </a:xfrm>
          <a:prstGeom prst="rect">
            <a:avLst/>
          </a:prstGeom>
          <a:noFill/>
          <a:extLst>
            <a:ext uri="{909E8E84-426E-40DD-AFC4-6F175D3DCCD1}">
              <a14:hiddenFill xmlns:a14="http://schemas.microsoft.com/office/drawing/2010/main">
                <a:solidFill>
                  <a:srgbClr val="FFFFFF"/>
                </a:solidFill>
              </a14:hiddenFill>
            </a:ext>
          </a:extLst>
        </p:spPr>
      </p:pic>
      <p:pic>
        <p:nvPicPr>
          <p:cNvPr id="74" name="Picture 10" descr="C:\Users\ADMIN\Desktop\Nong trai\dep-of-vector-farm-animals (3).jpg"/>
          <p:cNvPicPr>
            <a:picLocks noChangeAspect="1" noChangeArrowheads="1"/>
          </p:cNvPicPr>
          <p:nvPr/>
        </p:nvPicPr>
        <p:blipFill>
          <a:blip r:embed="rId31">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Layer>
                </a14:imgProps>
              </a:ext>
              <a:ext uri="{28A0092B-C50C-407E-A947-70E740481C1C}">
                <a14:useLocalDpi xmlns:a14="http://schemas.microsoft.com/office/drawing/2010/main" val="0"/>
              </a:ext>
            </a:extLst>
          </a:blip>
          <a:srcRect/>
          <a:stretch>
            <a:fillRect/>
          </a:stretch>
        </p:blipFill>
        <p:spPr bwMode="auto">
          <a:xfrm rot="21422606">
            <a:off x="11319444" y="3140130"/>
            <a:ext cx="2618503" cy="1747626"/>
          </a:xfrm>
          <a:prstGeom prst="rect">
            <a:avLst/>
          </a:prstGeom>
          <a:noFill/>
          <a:extLst>
            <a:ext uri="{909E8E84-426E-40DD-AFC4-6F175D3DCCD1}">
              <a14:hiddenFill xmlns:a14="http://schemas.microsoft.com/office/drawing/2010/main">
                <a:solidFill>
                  <a:srgbClr val="FFFFFF"/>
                </a:solidFill>
              </a14:hiddenFill>
            </a:ext>
          </a:extLst>
        </p:spPr>
      </p:pic>
      <p:pic>
        <p:nvPicPr>
          <p:cNvPr id="75" name="Picture 19" descr="C:\Users\ADMIN\Desktop\Nong trai\472224296 (3).jpg"/>
          <p:cNvPicPr>
            <a:picLocks noChangeAspect="1" noChangeArrowheads="1"/>
          </p:cNvPicPr>
          <p:nvPr/>
        </p:nvPicPr>
        <p:blipFill>
          <a:blip r:embed="rId33">
            <a:extLst>
              <a:ext uri="{BEBA8EAE-BF5A-486C-A8C5-ECC9F3942E4B}">
                <a14:imgProps xmlns:a14="http://schemas.microsoft.com/office/drawing/2010/main">
                  <a14:imgLayer r:embed="rId34">
                    <a14:imgEffect>
                      <a14:backgroundRemoval t="2143" b="100000" l="0" r="100000"/>
                    </a14:imgEffect>
                  </a14:imgLayer>
                </a14:imgProps>
              </a:ext>
              <a:ext uri="{28A0092B-C50C-407E-A947-70E740481C1C}">
                <a14:useLocalDpi xmlns:a14="http://schemas.microsoft.com/office/drawing/2010/main" val="0"/>
              </a:ext>
            </a:extLst>
          </a:blip>
          <a:srcRect/>
          <a:stretch>
            <a:fillRect/>
          </a:stretch>
        </p:blipFill>
        <p:spPr bwMode="auto">
          <a:xfrm>
            <a:off x="2093772" y="-25406"/>
            <a:ext cx="803990" cy="776548"/>
          </a:xfrm>
          <a:prstGeom prst="rect">
            <a:avLst/>
          </a:prstGeom>
          <a:noFill/>
          <a:extLst>
            <a:ext uri="{909E8E84-426E-40DD-AFC4-6F175D3DCCD1}">
              <a14:hiddenFill xmlns:a14="http://schemas.microsoft.com/office/drawing/2010/main">
                <a:solidFill>
                  <a:srgbClr val="FFFFFF"/>
                </a:solidFill>
              </a14:hiddenFill>
            </a:ext>
          </a:extLst>
        </p:spPr>
      </p:pic>
      <p:pic>
        <p:nvPicPr>
          <p:cNvPr id="76" name="Picture 10" descr="C:\Users\ADMIN\Desktop\Nong trai\dep-of-vector-farm-animals (3).jpg"/>
          <p:cNvPicPr>
            <a:picLocks noChangeAspect="1" noChangeArrowheads="1"/>
          </p:cNvPicPr>
          <p:nvPr/>
        </p:nvPicPr>
        <p:blipFill>
          <a:blip r:embed="rId35">
            <a:extLst>
              <a:ext uri="{BEBA8EAE-BF5A-486C-A8C5-ECC9F3942E4B}">
                <a14:imgProps xmlns:a14="http://schemas.microsoft.com/office/drawing/2010/main">
                  <a14:imgLayer r:embed="rId32">
                    <a14:imgEffect>
                      <a14:backgroundRemoval t="1992" b="100000" l="3283" r="97475">
                        <a14:foregroundMark x1="40657" y1="28685" x2="39394" y2="48207"/>
                        <a14:foregroundMark x1="37374" y1="30279" x2="33586" y2="45020"/>
                        <a14:foregroundMark x1="30303" y1="8765" x2="31818" y2="19522"/>
                        <a14:foregroundMark x1="51010" y1="9960" x2="42172" y2="29482"/>
                        <a14:foregroundMark x1="90152" y1="66932" x2="92677" y2="67729"/>
                        <a14:foregroundMark x1="86616" y1="60956" x2="88131" y2="68127"/>
                      </a14:backgroundRemoval>
                    </a14:imgEffect>
                    <a14:imgEffect>
                      <a14:sharpenSoften amount="25000"/>
                    </a14:imgEffect>
                    <a14:imgEffect>
                      <a14:colorTemperature colorTemp="11200"/>
                    </a14:imgEffect>
                  </a14:imgLayer>
                </a14:imgProps>
              </a:ext>
              <a:ext uri="{28A0092B-C50C-407E-A947-70E740481C1C}">
                <a14:useLocalDpi xmlns:a14="http://schemas.microsoft.com/office/drawing/2010/main" val="0"/>
              </a:ext>
            </a:extLst>
          </a:blip>
          <a:srcRect/>
          <a:stretch>
            <a:fillRect/>
          </a:stretch>
        </p:blipFill>
        <p:spPr bwMode="auto">
          <a:xfrm rot="21422606" flipH="1">
            <a:off x="-2400079" y="4292727"/>
            <a:ext cx="1975272" cy="1525105"/>
          </a:xfrm>
          <a:prstGeom prst="rect">
            <a:avLst/>
          </a:prstGeom>
          <a:noFill/>
          <a:extLst>
            <a:ext uri="{909E8E84-426E-40DD-AFC4-6F175D3DCCD1}">
              <a14:hiddenFill xmlns:a14="http://schemas.microsoft.com/office/drawing/2010/main">
                <a:solidFill>
                  <a:srgbClr val="FFFFFF"/>
                </a:solidFill>
              </a14:hiddenFill>
            </a:ext>
          </a:extLst>
        </p:spPr>
      </p:pic>
      <p:pic>
        <p:nvPicPr>
          <p:cNvPr id="77" name="Picture 16" descr="C:\Users\ADMIN\Desktop\Nong trai\il_fullxfull.1073011138_eng3 (2).jpg"/>
          <p:cNvPicPr>
            <a:picLocks noChangeAspect="1" noChangeArrowheads="1"/>
          </p:cNvPicPr>
          <p:nvPr/>
        </p:nvPicPr>
        <p:blipFill>
          <a:blip r:embed="rId36" cstate="print">
            <a:extLst>
              <a:ext uri="{BEBA8EAE-BF5A-486C-A8C5-ECC9F3942E4B}">
                <a14:imgProps xmlns:a14="http://schemas.microsoft.com/office/drawing/2010/main">
                  <a14:imgLayer r:embed="rId37">
                    <a14:imgEffect>
                      <a14:backgroundRemoval t="4531" b="97411" l="2732" r="96995"/>
                    </a14:imgEffect>
                  </a14:imgLayer>
                </a14:imgProps>
              </a:ext>
              <a:ext uri="{28A0092B-C50C-407E-A947-70E740481C1C}">
                <a14:useLocalDpi xmlns:a14="http://schemas.microsoft.com/office/drawing/2010/main" val="0"/>
              </a:ext>
            </a:extLst>
          </a:blip>
          <a:srcRect/>
          <a:stretch>
            <a:fillRect/>
          </a:stretch>
        </p:blipFill>
        <p:spPr bwMode="auto">
          <a:xfrm>
            <a:off x="4910461" y="-25595"/>
            <a:ext cx="1083159" cy="914801"/>
          </a:xfrm>
          <a:prstGeom prst="rect">
            <a:avLst/>
          </a:prstGeom>
          <a:noFill/>
          <a:extLst>
            <a:ext uri="{909E8E84-426E-40DD-AFC4-6F175D3DCCD1}">
              <a14:hiddenFill xmlns:a14="http://schemas.microsoft.com/office/drawing/2010/main">
                <a:solidFill>
                  <a:srgbClr val="FFFFFF"/>
                </a:solidFill>
              </a14:hiddenFill>
            </a:ext>
          </a:extLst>
        </p:spPr>
      </p:pic>
      <p:pic>
        <p:nvPicPr>
          <p:cNvPr id="78" name="Picture 6" descr="C:\Users\ADMIN\Desktop\Nong trai\700_FO32939240_64b4071403327ba8edebdced5b1262a0.jpg"/>
          <p:cNvPicPr>
            <a:picLocks noChangeAspect="1" noChangeArrowheads="1"/>
          </p:cNvPicPr>
          <p:nvPr/>
        </p:nvPicPr>
        <p:blipFill>
          <a:blip r:embed="rId38" cstate="print">
            <a:extLst>
              <a:ext uri="{BEBA8EAE-BF5A-486C-A8C5-ECC9F3942E4B}">
                <a14:imgProps xmlns:a14="http://schemas.microsoft.com/office/drawing/2010/main">
                  <a14:imgLayer r:embed="rId39">
                    <a14:imgEffect>
                      <a14:backgroundRemoval t="178" b="94484" l="0" r="96751">
                        <a14:foregroundMark x1="63478" y1="22714" x2="71594" y2="24000"/>
                        <a14:backgroundMark x1="43333" y1="13143" x2="32174" y2="35571"/>
                        <a14:backgroundMark x1="43188" y1="10571" x2="14058" y2="34714"/>
                        <a14:backgroundMark x1="36087" y1="32143" x2="32754" y2="44714"/>
                        <a14:backgroundMark x1="49710" y1="4714" x2="47101" y2="19000"/>
                        <a14:backgroundMark x1="39420" y1="33429" x2="46087" y2="45143"/>
                        <a14:backgroundMark x1="52609" y1="23857" x2="52464" y2="31000"/>
                        <a14:backgroundMark x1="85507" y1="26286" x2="91304" y2="35429"/>
                        <a14:backgroundMark x1="52029" y1="56000" x2="52464" y2="60143"/>
                        <a14:backgroundMark x1="49565" y1="58857" x2="47391" y2="61000"/>
                        <a14:backgroundMark x1="46957" y1="62000" x2="44928" y2="64857"/>
                        <a14:backgroundMark x1="55217" y1="71286" x2="55797" y2="74714"/>
                        <a14:backgroundMark x1="44928" y1="71714" x2="44928" y2="72429"/>
                        <a14:backgroundMark x1="76232" y1="23714" x2="77246" y2="23714"/>
                      </a14:backgroundRemoval>
                    </a14:imgEffect>
                  </a14:imgLayer>
                </a14:imgProps>
              </a:ext>
              <a:ext uri="{28A0092B-C50C-407E-A947-70E740481C1C}">
                <a14:useLocalDpi xmlns:a14="http://schemas.microsoft.com/office/drawing/2010/main" val="0"/>
              </a:ext>
            </a:extLst>
          </a:blip>
          <a:srcRect/>
          <a:stretch>
            <a:fillRect/>
          </a:stretch>
        </p:blipFill>
        <p:spPr bwMode="auto">
          <a:xfrm>
            <a:off x="10859884" y="3937912"/>
            <a:ext cx="3073000" cy="3118665"/>
          </a:xfrm>
          <a:prstGeom prst="rect">
            <a:avLst/>
          </a:prstGeom>
          <a:noFill/>
          <a:extLst>
            <a:ext uri="{909E8E84-426E-40DD-AFC4-6F175D3DCCD1}">
              <a14:hiddenFill xmlns:a14="http://schemas.microsoft.com/office/drawing/2010/main">
                <a:solidFill>
                  <a:srgbClr val="FFFFFF"/>
                </a:solidFill>
              </a14:hiddenFill>
            </a:ext>
          </a:extLst>
        </p:spPr>
      </p:pic>
      <p:pic>
        <p:nvPicPr>
          <p:cNvPr id="2050" name="Picture 2" descr="C:\Users\ADMIN\Desktop\Tai nguyen thiet ke tro choi\Bảng gỗ\6.jpg">
            <a:hlinkClick r:id="rId40" action="ppaction://hlinksldjump"/>
          </p:cNvPr>
          <p:cNvPicPr>
            <a:picLocks noChangeAspect="1" noChangeArrowheads="1"/>
          </p:cNvPicPr>
          <p:nvPr/>
        </p:nvPicPr>
        <p:blipFill>
          <a:blip r:embed="rId41">
            <a:extLst>
              <a:ext uri="{BEBA8EAE-BF5A-486C-A8C5-ECC9F3942E4B}">
                <a14:imgProps xmlns:a14="http://schemas.microsoft.com/office/drawing/2010/main">
                  <a14:imgLayer r:embed="rId42">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5044917" y="685959"/>
            <a:ext cx="1051295" cy="1126130"/>
          </a:xfrm>
          <a:prstGeom prst="rect">
            <a:avLst/>
          </a:prstGeom>
          <a:noFill/>
          <a:extLst>
            <a:ext uri="{909E8E84-426E-40DD-AFC4-6F175D3DCCD1}">
              <a14:hiddenFill xmlns:a14="http://schemas.microsoft.com/office/drawing/2010/main">
                <a:solidFill>
                  <a:srgbClr val="FFFFFF"/>
                </a:solidFill>
              </a14:hiddenFill>
            </a:ext>
          </a:extLst>
        </p:spPr>
      </p:pic>
      <p:pic>
        <p:nvPicPr>
          <p:cNvPr id="2051" name="Picture 3" descr="C:\Users\ADMIN\Desktop\Tai nguyen thiet ke tro choi\Bảng gỗ\1.jpg">
            <a:hlinkClick r:id="rId43" action="ppaction://hlinksldjump"/>
          </p:cNvPr>
          <p:cNvPicPr>
            <a:picLocks noChangeAspect="1" noChangeArrowheads="1"/>
          </p:cNvPicPr>
          <p:nvPr/>
        </p:nvPicPr>
        <p:blipFill>
          <a:blip r:embed="rId44">
            <a:extLst>
              <a:ext uri="{BEBA8EAE-BF5A-486C-A8C5-ECC9F3942E4B}">
                <a14:imgProps xmlns:a14="http://schemas.microsoft.com/office/drawing/2010/main">
                  <a14:imgLayer r:embed="rId45">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48273" y="685959"/>
            <a:ext cx="1101511" cy="1126130"/>
          </a:xfrm>
          <a:prstGeom prst="rect">
            <a:avLst/>
          </a:prstGeom>
          <a:noFill/>
          <a:extLst>
            <a:ext uri="{909E8E84-426E-40DD-AFC4-6F175D3DCCD1}">
              <a14:hiddenFill xmlns:a14="http://schemas.microsoft.com/office/drawing/2010/main">
                <a:solidFill>
                  <a:srgbClr val="FFFFFF"/>
                </a:solidFill>
              </a14:hiddenFill>
            </a:ext>
          </a:extLst>
        </p:spPr>
      </p:pic>
      <p:pic>
        <p:nvPicPr>
          <p:cNvPr id="2052" name="Picture 4" descr="C:\Users\ADMIN\Desktop\Tai nguyen thiet ke tro choi\Bảng gỗ\2.jpg">
            <a:hlinkClick r:id="rId46" action="ppaction://hlinksldjump"/>
          </p:cNvPr>
          <p:cNvPicPr>
            <a:picLocks noChangeAspect="1" noChangeArrowheads="1"/>
          </p:cNvPicPr>
          <p:nvPr/>
        </p:nvPicPr>
        <p:blipFill>
          <a:blip r:embed="rId47">
            <a:extLst>
              <a:ext uri="{BEBA8EAE-BF5A-486C-A8C5-ECC9F3942E4B}">
                <a14:imgProps xmlns:a14="http://schemas.microsoft.com/office/drawing/2010/main">
                  <a14:imgLayer r:embed="rId48">
                    <a14:imgEffect>
                      <a14:backgroundRemoval t="0" b="100000" l="0" r="99115"/>
                    </a14:imgEffect>
                  </a14:imgLayer>
                </a14:imgProps>
              </a:ext>
              <a:ext uri="{28A0092B-C50C-407E-A947-70E740481C1C}">
                <a14:useLocalDpi xmlns:a14="http://schemas.microsoft.com/office/drawing/2010/main" val="0"/>
              </a:ext>
            </a:extLst>
          </a:blip>
          <a:srcRect/>
          <a:stretch>
            <a:fillRect/>
          </a:stretch>
        </p:blipFill>
        <p:spPr bwMode="auto">
          <a:xfrm>
            <a:off x="1015868" y="720193"/>
            <a:ext cx="1041787" cy="1115945"/>
          </a:xfrm>
          <a:prstGeom prst="rect">
            <a:avLst/>
          </a:prstGeom>
          <a:noFill/>
          <a:extLst>
            <a:ext uri="{909E8E84-426E-40DD-AFC4-6F175D3DCCD1}">
              <a14:hiddenFill xmlns:a14="http://schemas.microsoft.com/office/drawing/2010/main">
                <a:solidFill>
                  <a:srgbClr val="FFFFFF"/>
                </a:solidFill>
              </a14:hiddenFill>
            </a:ext>
          </a:extLst>
        </p:spPr>
      </p:pic>
      <p:pic>
        <p:nvPicPr>
          <p:cNvPr id="2053" name="Picture 5" descr="C:\Users\ADMIN\Desktop\Tai nguyen thiet ke tro choi\Bảng gỗ\3.jpg">
            <a:hlinkClick r:id="rId49" action="ppaction://hlinksldjump"/>
          </p:cNvPr>
          <p:cNvPicPr>
            <a:picLocks noChangeAspect="1" noChangeArrowheads="1"/>
          </p:cNvPicPr>
          <p:nvPr/>
        </p:nvPicPr>
        <p:blipFill>
          <a:blip r:embed="rId50">
            <a:extLst>
              <a:ext uri="{BEBA8EAE-BF5A-486C-A8C5-ECC9F3942E4B}">
                <a14:imgProps xmlns:a14="http://schemas.microsoft.com/office/drawing/2010/main">
                  <a14:imgLayer r:embed="rId51">
                    <a14:imgEffect>
                      <a14:backgroundRemoval t="0" b="100000" l="0" r="100000"/>
                    </a14:imgEffect>
                  </a14:imgLayer>
                </a14:imgProps>
              </a:ext>
              <a:ext uri="{28A0092B-C50C-407E-A947-70E740481C1C}">
                <a14:useLocalDpi xmlns:a14="http://schemas.microsoft.com/office/drawing/2010/main" val="0"/>
              </a:ext>
            </a:extLst>
          </a:blip>
          <a:srcRect/>
          <a:stretch>
            <a:fillRect/>
          </a:stretch>
        </p:blipFill>
        <p:spPr bwMode="auto">
          <a:xfrm>
            <a:off x="1992737" y="650490"/>
            <a:ext cx="1054867" cy="1129956"/>
          </a:xfrm>
          <a:prstGeom prst="rect">
            <a:avLst/>
          </a:prstGeom>
          <a:noFill/>
          <a:extLst>
            <a:ext uri="{909E8E84-426E-40DD-AFC4-6F175D3DCCD1}">
              <a14:hiddenFill xmlns:a14="http://schemas.microsoft.com/office/drawing/2010/main">
                <a:solidFill>
                  <a:srgbClr val="FFFFFF"/>
                </a:solidFill>
              </a14:hiddenFill>
            </a:ext>
          </a:extLst>
        </p:spPr>
      </p:pic>
      <p:pic>
        <p:nvPicPr>
          <p:cNvPr id="2054" name="Picture 6" descr="C:\Users\ADMIN\Desktop\Tai nguyen thiet ke tro choi\Bảng gỗ\4.jpg">
            <a:hlinkClick r:id="rId52" action="ppaction://hlinksldjump"/>
          </p:cNvPr>
          <p:cNvPicPr>
            <a:picLocks noChangeAspect="1" noChangeArrowheads="1"/>
          </p:cNvPicPr>
          <p:nvPr/>
        </p:nvPicPr>
        <p:blipFill>
          <a:blip r:embed="rId53">
            <a:extLst>
              <a:ext uri="{BEBA8EAE-BF5A-486C-A8C5-ECC9F3942E4B}">
                <a14:imgProps xmlns:a14="http://schemas.microsoft.com/office/drawing/2010/main">
                  <a14:imgLayer r:embed="rId54">
                    <a14:imgEffect>
                      <a14:backgroundRemoval t="0" b="97521" l="0" r="100000"/>
                    </a14:imgEffect>
                  </a14:imgLayer>
                </a14:imgProps>
              </a:ext>
              <a:ext uri="{28A0092B-C50C-407E-A947-70E740481C1C}">
                <a14:useLocalDpi xmlns:a14="http://schemas.microsoft.com/office/drawing/2010/main" val="0"/>
              </a:ext>
            </a:extLst>
          </a:blip>
          <a:srcRect/>
          <a:stretch>
            <a:fillRect/>
          </a:stretch>
        </p:blipFill>
        <p:spPr bwMode="auto">
          <a:xfrm>
            <a:off x="3058487" y="703923"/>
            <a:ext cx="1004984" cy="1076523"/>
          </a:xfrm>
          <a:prstGeom prst="rect">
            <a:avLst/>
          </a:prstGeom>
          <a:noFill/>
          <a:extLst>
            <a:ext uri="{909E8E84-426E-40DD-AFC4-6F175D3DCCD1}">
              <a14:hiddenFill xmlns:a14="http://schemas.microsoft.com/office/drawing/2010/main">
                <a:solidFill>
                  <a:srgbClr val="FFFFFF"/>
                </a:solidFill>
              </a14:hiddenFill>
            </a:ext>
          </a:extLst>
        </p:spPr>
      </p:pic>
      <p:pic>
        <p:nvPicPr>
          <p:cNvPr id="2055" name="Picture 7" descr="C:\Users\ADMIN\Desktop\Tai nguyen thiet ke tro choi\Bảng gỗ\5.jpg">
            <a:hlinkClick r:id="rId55" action="ppaction://hlinksldjump"/>
          </p:cNvPr>
          <p:cNvPicPr>
            <a:picLocks noChangeAspect="1" noChangeArrowheads="1"/>
          </p:cNvPicPr>
          <p:nvPr/>
        </p:nvPicPr>
        <p:blipFill>
          <a:blip r:embed="rId56">
            <a:extLst>
              <a:ext uri="{BEBA8EAE-BF5A-486C-A8C5-ECC9F3942E4B}">
                <a14:imgProps xmlns:a14="http://schemas.microsoft.com/office/drawing/2010/main">
                  <a14:imgLayer r:embed="rId57">
                    <a14:imgEffect>
                      <a14:backgroundRemoval t="3306" b="97521" l="0" r="97345"/>
                    </a14:imgEffect>
                  </a14:imgLayer>
                </a14:imgProps>
              </a:ext>
              <a:ext uri="{28A0092B-C50C-407E-A947-70E740481C1C}">
                <a14:useLocalDpi xmlns:a14="http://schemas.microsoft.com/office/drawing/2010/main" val="0"/>
              </a:ext>
            </a:extLst>
          </a:blip>
          <a:srcRect/>
          <a:stretch>
            <a:fillRect/>
          </a:stretch>
        </p:blipFill>
        <p:spPr bwMode="auto">
          <a:xfrm>
            <a:off x="4074355" y="703925"/>
            <a:ext cx="1004984" cy="107652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52797117"/>
      </p:ext>
    </p:extLst>
  </p:cSld>
  <p:clrMapOvr>
    <a:masterClrMapping/>
  </p:clrMapOvr>
  <p:timing>
    <p:tnLst>
      <p:par>
        <p:cTn id="1" dur="indefinite" restart="never" nodeType="tmRoot">
          <p:childTnLst>
            <p:seq concurrent="1" nextAc="seek">
              <p:cTn id="2" restart="whenNotActive" fill="hold" evtFilter="cancelBubble" nodeType="interactiveSeq">
                <p:stCondLst>
                  <p:cond evt="onClick" delay="0">
                    <p:tgtEl>
                      <p:spTgt spid="62"/>
                    </p:tgtEl>
                  </p:cond>
                </p:stCondLst>
                <p:endSync evt="end" delay="0">
                  <p:rtn val="all"/>
                </p:endSync>
                <p:childTnLst>
                  <p:par>
                    <p:cTn id="3" fill="hold">
                      <p:stCondLst>
                        <p:cond delay="0"/>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1"/>
                                        </p:tgtEl>
                                        <p:attrNameLst>
                                          <p:attrName>style.visibility</p:attrName>
                                        </p:attrNameLst>
                                      </p:cBhvr>
                                      <p:to>
                                        <p:strVal val="visible"/>
                                      </p:to>
                                    </p:set>
                                  </p:childTnLst>
                                </p:cTn>
                              </p:par>
                              <p:par>
                                <p:cTn id="7" presetID="32" presetClass="emph" presetSubtype="0" repeatCount="indefinite" fill="hold" nodeType="withEffect">
                                  <p:stCondLst>
                                    <p:cond delay="0"/>
                                  </p:stCondLst>
                                  <p:childTnLst>
                                    <p:animRot by="120000">
                                      <p:cBhvr>
                                        <p:cTn id="8" dur="100" fill="hold">
                                          <p:stCondLst>
                                            <p:cond delay="0"/>
                                          </p:stCondLst>
                                        </p:cTn>
                                        <p:tgtEl>
                                          <p:spTgt spid="61"/>
                                        </p:tgtEl>
                                        <p:attrNameLst>
                                          <p:attrName>r</p:attrName>
                                        </p:attrNameLst>
                                      </p:cBhvr>
                                    </p:animRot>
                                    <p:animRot by="-240000">
                                      <p:cBhvr>
                                        <p:cTn id="9" dur="200" fill="hold">
                                          <p:stCondLst>
                                            <p:cond delay="200"/>
                                          </p:stCondLst>
                                        </p:cTn>
                                        <p:tgtEl>
                                          <p:spTgt spid="61"/>
                                        </p:tgtEl>
                                        <p:attrNameLst>
                                          <p:attrName>r</p:attrName>
                                        </p:attrNameLst>
                                      </p:cBhvr>
                                    </p:animRot>
                                    <p:animRot by="240000">
                                      <p:cBhvr>
                                        <p:cTn id="10" dur="200" fill="hold">
                                          <p:stCondLst>
                                            <p:cond delay="400"/>
                                          </p:stCondLst>
                                        </p:cTn>
                                        <p:tgtEl>
                                          <p:spTgt spid="61"/>
                                        </p:tgtEl>
                                        <p:attrNameLst>
                                          <p:attrName>r</p:attrName>
                                        </p:attrNameLst>
                                      </p:cBhvr>
                                    </p:animRot>
                                    <p:animRot by="-240000">
                                      <p:cBhvr>
                                        <p:cTn id="11" dur="200" fill="hold">
                                          <p:stCondLst>
                                            <p:cond delay="600"/>
                                          </p:stCondLst>
                                        </p:cTn>
                                        <p:tgtEl>
                                          <p:spTgt spid="61"/>
                                        </p:tgtEl>
                                        <p:attrNameLst>
                                          <p:attrName>r</p:attrName>
                                        </p:attrNameLst>
                                      </p:cBhvr>
                                    </p:animRot>
                                    <p:animRot by="120000">
                                      <p:cBhvr>
                                        <p:cTn id="12" dur="200" fill="hold">
                                          <p:stCondLst>
                                            <p:cond delay="800"/>
                                          </p:stCondLst>
                                        </p:cTn>
                                        <p:tgtEl>
                                          <p:spTgt spid="61"/>
                                        </p:tgtEl>
                                        <p:attrNameLst>
                                          <p:attrName>r</p:attrName>
                                        </p:attrNameLst>
                                      </p:cBhvr>
                                    </p:animRot>
                                  </p:childTnLst>
                                </p:cTn>
                              </p:par>
                              <p:par>
                                <p:cTn id="13" presetID="63" presetClass="path" presetSubtype="0" repeatCount="indefinite" accel="50000" decel="50000" fill="hold" nodeType="withEffect">
                                  <p:stCondLst>
                                    <p:cond delay="0"/>
                                  </p:stCondLst>
                                  <p:childTnLst>
                                    <p:animMotion origin="layout" path="M -3.46945E-18 -1.97531E-6 L 1.15347 -0.01697 " pathEditMode="relative" rAng="0" ptsTypes="AA">
                                      <p:cBhvr>
                                        <p:cTn id="14" dur="15000" fill="hold"/>
                                        <p:tgtEl>
                                          <p:spTgt spid="61"/>
                                        </p:tgtEl>
                                        <p:attrNameLst>
                                          <p:attrName>ppt_x</p:attrName>
                                          <p:attrName>ppt_y</p:attrName>
                                        </p:attrNameLst>
                                      </p:cBhvr>
                                      <p:rCtr x="57674" y="-864"/>
                                    </p:animMotion>
                                  </p:childTnLst>
                                </p:cTn>
                              </p:par>
                              <p:par>
                                <p:cTn id="15" presetID="1" presetClass="exit" presetSubtype="0" fill="hold" nodeType="withEffect">
                                  <p:stCondLst>
                                    <p:cond delay="0"/>
                                  </p:stCondLst>
                                  <p:childTnLst>
                                    <p:set>
                                      <p:cBhvr>
                                        <p:cTn id="16" dur="1" fill="hold">
                                          <p:stCondLst>
                                            <p:cond delay="0"/>
                                          </p:stCondLst>
                                        </p:cTn>
                                        <p:tgtEl>
                                          <p:spTgt spid="62"/>
                                        </p:tgtEl>
                                        <p:attrNameLst>
                                          <p:attrName>style.visibility</p:attrName>
                                        </p:attrNameLst>
                                      </p:cBhvr>
                                      <p:to>
                                        <p:strVal val="hidden"/>
                                      </p:to>
                                    </p:set>
                                  </p:childTnLst>
                                </p:cTn>
                              </p:par>
                              <p:par>
                                <p:cTn id="17" presetID="1" presetClass="exit" presetSubtype="0" fill="hold" nodeType="withEffect">
                                  <p:stCondLst>
                                    <p:cond delay="0"/>
                                  </p:stCondLst>
                                  <p:childTnLst>
                                    <p:set>
                                      <p:cBhvr>
                                        <p:cTn id="18" dur="1" fill="hold">
                                          <p:stCondLst>
                                            <p:cond delay="0"/>
                                          </p:stCondLst>
                                        </p:cTn>
                                        <p:tgtEl>
                                          <p:spTgt spid="2054"/>
                                        </p:tgtEl>
                                        <p:attrNameLst>
                                          <p:attrName>style.visibility</p:attrName>
                                        </p:attrNameLst>
                                      </p:cBhvr>
                                      <p:to>
                                        <p:strVal val="hidden"/>
                                      </p:to>
                                    </p:set>
                                  </p:childTnLst>
                                </p:cTn>
                              </p:par>
                            </p:childTnLst>
                          </p:cTn>
                        </p:par>
                      </p:childTnLst>
                    </p:cTn>
                  </p:par>
                </p:childTnLst>
              </p:cTn>
              <p:nextCondLst>
                <p:cond evt="onClick" delay="0">
                  <p:tgtEl>
                    <p:spTgt spid="62"/>
                  </p:tgtEl>
                </p:cond>
              </p:nextCondLst>
            </p:seq>
            <p:seq concurrent="1" nextAc="seek">
              <p:cTn id="19" restart="whenNotActive" fill="hold" evtFilter="cancelBubble" nodeType="interactiveSeq">
                <p:stCondLst>
                  <p:cond evt="onClick" delay="0">
                    <p:tgtEl>
                      <p:spTgt spid="68"/>
                    </p:tgtEl>
                  </p:cond>
                </p:stCondLst>
                <p:endSync evt="end" delay="0">
                  <p:rtn val="all"/>
                </p:endSync>
                <p:childTnLst>
                  <p:par>
                    <p:cTn id="20" fill="hold">
                      <p:stCondLst>
                        <p:cond delay="0"/>
                      </p:stCondLst>
                      <p:childTnLst>
                        <p:par>
                          <p:cTn id="21" fill="hold">
                            <p:stCondLst>
                              <p:cond delay="0"/>
                            </p:stCondLst>
                            <p:childTnLst>
                              <p:par>
                                <p:cTn id="22" presetID="1" presetClass="entr" presetSubtype="0" fill="hold" nodeType="clickEffect">
                                  <p:stCondLst>
                                    <p:cond delay="0"/>
                                  </p:stCondLst>
                                  <p:childTnLst>
                                    <p:set>
                                      <p:cBhvr>
                                        <p:cTn id="23" dur="1" fill="hold">
                                          <p:stCondLst>
                                            <p:cond delay="0"/>
                                          </p:stCondLst>
                                        </p:cTn>
                                        <p:tgtEl>
                                          <p:spTgt spid="67"/>
                                        </p:tgtEl>
                                        <p:attrNameLst>
                                          <p:attrName>style.visibility</p:attrName>
                                        </p:attrNameLst>
                                      </p:cBhvr>
                                      <p:to>
                                        <p:strVal val="visible"/>
                                      </p:to>
                                    </p:set>
                                  </p:childTnLst>
                                </p:cTn>
                              </p:par>
                              <p:par>
                                <p:cTn id="24" presetID="1" presetClass="entr" presetSubtype="0" fill="hold" nodeType="withEffect">
                                  <p:stCondLst>
                                    <p:cond delay="0"/>
                                  </p:stCondLst>
                                  <p:childTnLst>
                                    <p:set>
                                      <p:cBhvr>
                                        <p:cTn id="25" dur="1" fill="hold">
                                          <p:stCondLst>
                                            <p:cond delay="0"/>
                                          </p:stCondLst>
                                        </p:cTn>
                                        <p:tgtEl>
                                          <p:spTgt spid="66"/>
                                        </p:tgtEl>
                                        <p:attrNameLst>
                                          <p:attrName>style.visibility</p:attrName>
                                        </p:attrNameLst>
                                      </p:cBhvr>
                                      <p:to>
                                        <p:strVal val="visible"/>
                                      </p:to>
                                    </p:set>
                                  </p:childTnLst>
                                </p:cTn>
                              </p:par>
                              <p:par>
                                <p:cTn id="26" presetID="32" presetClass="emph" presetSubtype="0" repeatCount="indefinite" fill="hold" nodeType="withEffect">
                                  <p:stCondLst>
                                    <p:cond delay="0"/>
                                  </p:stCondLst>
                                  <p:childTnLst>
                                    <p:animRot by="120000">
                                      <p:cBhvr>
                                        <p:cTn id="27" dur="400" fill="hold">
                                          <p:stCondLst>
                                            <p:cond delay="0"/>
                                          </p:stCondLst>
                                        </p:cTn>
                                        <p:tgtEl>
                                          <p:spTgt spid="67"/>
                                        </p:tgtEl>
                                        <p:attrNameLst>
                                          <p:attrName>r</p:attrName>
                                        </p:attrNameLst>
                                      </p:cBhvr>
                                    </p:animRot>
                                    <p:animRot by="-240000">
                                      <p:cBhvr>
                                        <p:cTn id="28" dur="800" fill="hold">
                                          <p:stCondLst>
                                            <p:cond delay="800"/>
                                          </p:stCondLst>
                                        </p:cTn>
                                        <p:tgtEl>
                                          <p:spTgt spid="67"/>
                                        </p:tgtEl>
                                        <p:attrNameLst>
                                          <p:attrName>r</p:attrName>
                                        </p:attrNameLst>
                                      </p:cBhvr>
                                    </p:animRot>
                                    <p:animRot by="240000">
                                      <p:cBhvr>
                                        <p:cTn id="29" dur="800" fill="hold">
                                          <p:stCondLst>
                                            <p:cond delay="1600"/>
                                          </p:stCondLst>
                                        </p:cTn>
                                        <p:tgtEl>
                                          <p:spTgt spid="67"/>
                                        </p:tgtEl>
                                        <p:attrNameLst>
                                          <p:attrName>r</p:attrName>
                                        </p:attrNameLst>
                                      </p:cBhvr>
                                    </p:animRot>
                                    <p:animRot by="-240000">
                                      <p:cBhvr>
                                        <p:cTn id="30" dur="800" fill="hold">
                                          <p:stCondLst>
                                            <p:cond delay="2400"/>
                                          </p:stCondLst>
                                        </p:cTn>
                                        <p:tgtEl>
                                          <p:spTgt spid="67"/>
                                        </p:tgtEl>
                                        <p:attrNameLst>
                                          <p:attrName>r</p:attrName>
                                        </p:attrNameLst>
                                      </p:cBhvr>
                                    </p:animRot>
                                    <p:animRot by="120000">
                                      <p:cBhvr>
                                        <p:cTn id="31" dur="800" fill="hold">
                                          <p:stCondLst>
                                            <p:cond delay="3200"/>
                                          </p:stCondLst>
                                        </p:cTn>
                                        <p:tgtEl>
                                          <p:spTgt spid="67"/>
                                        </p:tgtEl>
                                        <p:attrNameLst>
                                          <p:attrName>r</p:attrName>
                                        </p:attrNameLst>
                                      </p:cBhvr>
                                    </p:animRot>
                                  </p:childTnLst>
                                </p:cTn>
                              </p:par>
                              <p:par>
                                <p:cTn id="32" presetID="32" presetClass="emph" presetSubtype="0" repeatCount="indefinite" fill="hold" nodeType="withEffect">
                                  <p:stCondLst>
                                    <p:cond delay="0"/>
                                  </p:stCondLst>
                                  <p:childTnLst>
                                    <p:animRot by="120000">
                                      <p:cBhvr>
                                        <p:cTn id="33" dur="300" fill="hold">
                                          <p:stCondLst>
                                            <p:cond delay="0"/>
                                          </p:stCondLst>
                                        </p:cTn>
                                        <p:tgtEl>
                                          <p:spTgt spid="66"/>
                                        </p:tgtEl>
                                        <p:attrNameLst>
                                          <p:attrName>r</p:attrName>
                                        </p:attrNameLst>
                                      </p:cBhvr>
                                    </p:animRot>
                                    <p:animRot by="-240000">
                                      <p:cBhvr>
                                        <p:cTn id="34" dur="600" fill="hold">
                                          <p:stCondLst>
                                            <p:cond delay="600"/>
                                          </p:stCondLst>
                                        </p:cTn>
                                        <p:tgtEl>
                                          <p:spTgt spid="66"/>
                                        </p:tgtEl>
                                        <p:attrNameLst>
                                          <p:attrName>r</p:attrName>
                                        </p:attrNameLst>
                                      </p:cBhvr>
                                    </p:animRot>
                                    <p:animRot by="240000">
                                      <p:cBhvr>
                                        <p:cTn id="35" dur="600" fill="hold">
                                          <p:stCondLst>
                                            <p:cond delay="1200"/>
                                          </p:stCondLst>
                                        </p:cTn>
                                        <p:tgtEl>
                                          <p:spTgt spid="66"/>
                                        </p:tgtEl>
                                        <p:attrNameLst>
                                          <p:attrName>r</p:attrName>
                                        </p:attrNameLst>
                                      </p:cBhvr>
                                    </p:animRot>
                                    <p:animRot by="-240000">
                                      <p:cBhvr>
                                        <p:cTn id="36" dur="600" fill="hold">
                                          <p:stCondLst>
                                            <p:cond delay="1800"/>
                                          </p:stCondLst>
                                        </p:cTn>
                                        <p:tgtEl>
                                          <p:spTgt spid="66"/>
                                        </p:tgtEl>
                                        <p:attrNameLst>
                                          <p:attrName>r</p:attrName>
                                        </p:attrNameLst>
                                      </p:cBhvr>
                                    </p:animRot>
                                    <p:animRot by="120000">
                                      <p:cBhvr>
                                        <p:cTn id="37" dur="600" fill="hold">
                                          <p:stCondLst>
                                            <p:cond delay="2400"/>
                                          </p:stCondLst>
                                        </p:cTn>
                                        <p:tgtEl>
                                          <p:spTgt spid="66"/>
                                        </p:tgtEl>
                                        <p:attrNameLst>
                                          <p:attrName>r</p:attrName>
                                        </p:attrNameLst>
                                      </p:cBhvr>
                                    </p:animRot>
                                  </p:childTnLst>
                                </p:cTn>
                              </p:par>
                              <p:par>
                                <p:cTn id="38" presetID="1" presetClass="exit" presetSubtype="0" fill="hold" nodeType="withEffect">
                                  <p:stCondLst>
                                    <p:cond delay="0"/>
                                  </p:stCondLst>
                                  <p:childTnLst>
                                    <p:set>
                                      <p:cBhvr>
                                        <p:cTn id="39" dur="1" fill="hold">
                                          <p:stCondLst>
                                            <p:cond delay="0"/>
                                          </p:stCondLst>
                                        </p:cTn>
                                        <p:tgtEl>
                                          <p:spTgt spid="68"/>
                                        </p:tgtEl>
                                        <p:attrNameLst>
                                          <p:attrName>style.visibility</p:attrName>
                                        </p:attrNameLst>
                                      </p:cBhvr>
                                      <p:to>
                                        <p:strVal val="hidden"/>
                                      </p:to>
                                    </p:set>
                                  </p:childTnLst>
                                </p:cTn>
                              </p:par>
                              <p:par>
                                <p:cTn id="40" presetID="1" presetClass="exit" presetSubtype="0" fill="hold" nodeType="withEffect">
                                  <p:stCondLst>
                                    <p:cond delay="0"/>
                                  </p:stCondLst>
                                  <p:childTnLst>
                                    <p:set>
                                      <p:cBhvr>
                                        <p:cTn id="41" dur="1" fill="hold">
                                          <p:stCondLst>
                                            <p:cond delay="0"/>
                                          </p:stCondLst>
                                        </p:cTn>
                                        <p:tgtEl>
                                          <p:spTgt spid="2052"/>
                                        </p:tgtEl>
                                        <p:attrNameLst>
                                          <p:attrName>style.visibility</p:attrName>
                                        </p:attrNameLst>
                                      </p:cBhvr>
                                      <p:to>
                                        <p:strVal val="hidden"/>
                                      </p:to>
                                    </p:set>
                                  </p:childTnLst>
                                </p:cTn>
                              </p:par>
                            </p:childTnLst>
                          </p:cTn>
                        </p:par>
                      </p:childTnLst>
                    </p:cTn>
                  </p:par>
                </p:childTnLst>
              </p:cTn>
              <p:nextCondLst>
                <p:cond evt="onClick" delay="0">
                  <p:tgtEl>
                    <p:spTgt spid="68"/>
                  </p:tgtEl>
                </p:cond>
              </p:nextCondLst>
            </p:seq>
            <p:seq concurrent="1" nextAc="seek">
              <p:cTn id="42" restart="whenNotActive" fill="hold" evtFilter="cancelBubble" nodeType="interactiveSeq">
                <p:stCondLst>
                  <p:cond evt="onClick" delay="0">
                    <p:tgtEl>
                      <p:spTgt spid="71"/>
                    </p:tgtEl>
                  </p:cond>
                </p:stCondLst>
                <p:endSync evt="end" delay="0">
                  <p:rtn val="all"/>
                </p:endSync>
                <p:childTnLst>
                  <p:par>
                    <p:cTn id="43" fill="hold">
                      <p:stCondLst>
                        <p:cond delay="0"/>
                      </p:stCondLst>
                      <p:childTnLst>
                        <p:par>
                          <p:cTn id="44" fill="hold">
                            <p:stCondLst>
                              <p:cond delay="0"/>
                            </p:stCondLst>
                            <p:childTnLst>
                              <p:par>
                                <p:cTn id="45" presetID="1" presetClass="entr" presetSubtype="0" fill="hold" nodeType="clickEffect">
                                  <p:stCondLst>
                                    <p:cond delay="0"/>
                                  </p:stCondLst>
                                  <p:childTnLst>
                                    <p:set>
                                      <p:cBhvr>
                                        <p:cTn id="46" dur="1" fill="hold">
                                          <p:stCondLst>
                                            <p:cond delay="0"/>
                                          </p:stCondLst>
                                        </p:cTn>
                                        <p:tgtEl>
                                          <p:spTgt spid="70"/>
                                        </p:tgtEl>
                                        <p:attrNameLst>
                                          <p:attrName>style.visibility</p:attrName>
                                        </p:attrNameLst>
                                      </p:cBhvr>
                                      <p:to>
                                        <p:strVal val="visible"/>
                                      </p:to>
                                    </p:set>
                                  </p:childTnLst>
                                </p:cTn>
                              </p:par>
                              <p:par>
                                <p:cTn id="47" presetID="32" presetClass="emph" presetSubtype="0" repeatCount="indefinite" fill="hold" nodeType="withEffect">
                                  <p:stCondLst>
                                    <p:cond delay="0"/>
                                  </p:stCondLst>
                                  <p:childTnLst>
                                    <p:animRot by="120000">
                                      <p:cBhvr>
                                        <p:cTn id="48" dur="500" fill="hold">
                                          <p:stCondLst>
                                            <p:cond delay="0"/>
                                          </p:stCondLst>
                                        </p:cTn>
                                        <p:tgtEl>
                                          <p:spTgt spid="70"/>
                                        </p:tgtEl>
                                        <p:attrNameLst>
                                          <p:attrName>r</p:attrName>
                                        </p:attrNameLst>
                                      </p:cBhvr>
                                    </p:animRot>
                                    <p:animRot by="-240000">
                                      <p:cBhvr>
                                        <p:cTn id="49" dur="1000" fill="hold">
                                          <p:stCondLst>
                                            <p:cond delay="1000"/>
                                          </p:stCondLst>
                                        </p:cTn>
                                        <p:tgtEl>
                                          <p:spTgt spid="70"/>
                                        </p:tgtEl>
                                        <p:attrNameLst>
                                          <p:attrName>r</p:attrName>
                                        </p:attrNameLst>
                                      </p:cBhvr>
                                    </p:animRot>
                                    <p:animRot by="240000">
                                      <p:cBhvr>
                                        <p:cTn id="50" dur="1000" fill="hold">
                                          <p:stCondLst>
                                            <p:cond delay="2000"/>
                                          </p:stCondLst>
                                        </p:cTn>
                                        <p:tgtEl>
                                          <p:spTgt spid="70"/>
                                        </p:tgtEl>
                                        <p:attrNameLst>
                                          <p:attrName>r</p:attrName>
                                        </p:attrNameLst>
                                      </p:cBhvr>
                                    </p:animRot>
                                    <p:animRot by="-240000">
                                      <p:cBhvr>
                                        <p:cTn id="51" dur="1000" fill="hold">
                                          <p:stCondLst>
                                            <p:cond delay="3000"/>
                                          </p:stCondLst>
                                        </p:cTn>
                                        <p:tgtEl>
                                          <p:spTgt spid="70"/>
                                        </p:tgtEl>
                                        <p:attrNameLst>
                                          <p:attrName>r</p:attrName>
                                        </p:attrNameLst>
                                      </p:cBhvr>
                                    </p:animRot>
                                    <p:animRot by="120000">
                                      <p:cBhvr>
                                        <p:cTn id="52" dur="1000" fill="hold">
                                          <p:stCondLst>
                                            <p:cond delay="4000"/>
                                          </p:stCondLst>
                                        </p:cTn>
                                        <p:tgtEl>
                                          <p:spTgt spid="70"/>
                                        </p:tgtEl>
                                        <p:attrNameLst>
                                          <p:attrName>r</p:attrName>
                                        </p:attrNameLst>
                                      </p:cBhvr>
                                    </p:animRot>
                                  </p:childTnLst>
                                </p:cTn>
                              </p:par>
                              <p:par>
                                <p:cTn id="53" presetID="1" presetClass="exit" presetSubtype="0" fill="hold" nodeType="withEffect">
                                  <p:stCondLst>
                                    <p:cond delay="0"/>
                                  </p:stCondLst>
                                  <p:childTnLst>
                                    <p:set>
                                      <p:cBhvr>
                                        <p:cTn id="54" dur="1" fill="hold">
                                          <p:stCondLst>
                                            <p:cond delay="0"/>
                                          </p:stCondLst>
                                        </p:cTn>
                                        <p:tgtEl>
                                          <p:spTgt spid="71"/>
                                        </p:tgtEl>
                                        <p:attrNameLst>
                                          <p:attrName>style.visibility</p:attrName>
                                        </p:attrNameLst>
                                      </p:cBhvr>
                                      <p:to>
                                        <p:strVal val="hidden"/>
                                      </p:to>
                                    </p:set>
                                  </p:childTnLst>
                                </p:cTn>
                              </p:par>
                              <p:par>
                                <p:cTn id="55" presetID="1" presetClass="exit" presetSubtype="0" fill="hold" nodeType="withEffect">
                                  <p:stCondLst>
                                    <p:cond delay="0"/>
                                  </p:stCondLst>
                                  <p:childTnLst>
                                    <p:set>
                                      <p:cBhvr>
                                        <p:cTn id="56" dur="1" fill="hold">
                                          <p:stCondLst>
                                            <p:cond delay="0"/>
                                          </p:stCondLst>
                                        </p:cTn>
                                        <p:tgtEl>
                                          <p:spTgt spid="2051"/>
                                        </p:tgtEl>
                                        <p:attrNameLst>
                                          <p:attrName>style.visibility</p:attrName>
                                        </p:attrNameLst>
                                      </p:cBhvr>
                                      <p:to>
                                        <p:strVal val="hidden"/>
                                      </p:to>
                                    </p:set>
                                  </p:childTnLst>
                                </p:cTn>
                              </p:par>
                            </p:childTnLst>
                          </p:cTn>
                        </p:par>
                      </p:childTnLst>
                    </p:cTn>
                  </p:par>
                </p:childTnLst>
              </p:cTn>
              <p:nextCondLst>
                <p:cond evt="onClick" delay="0">
                  <p:tgtEl>
                    <p:spTgt spid="71"/>
                  </p:tgtEl>
                </p:cond>
              </p:nextCondLst>
            </p:seq>
            <p:seq concurrent="1" nextAc="seek">
              <p:cTn id="57" restart="whenNotActive" fill="hold" evtFilter="cancelBubble" nodeType="interactiveSeq">
                <p:stCondLst>
                  <p:cond evt="onClick" delay="0">
                    <p:tgtEl>
                      <p:spTgt spid="73"/>
                    </p:tgtEl>
                  </p:cond>
                </p:stCondLst>
                <p:endSync evt="end" delay="0">
                  <p:rtn val="all"/>
                </p:endSync>
                <p:childTnLst>
                  <p:par>
                    <p:cTn id="58" fill="hold">
                      <p:stCondLst>
                        <p:cond delay="0"/>
                      </p:stCondLst>
                      <p:childTnLst>
                        <p:par>
                          <p:cTn id="59" fill="hold">
                            <p:stCondLst>
                              <p:cond delay="0"/>
                            </p:stCondLst>
                            <p:childTnLst>
                              <p:par>
                                <p:cTn id="60" presetID="1" presetClass="entr" presetSubtype="0" fill="hold" nodeType="clickEffect">
                                  <p:stCondLst>
                                    <p:cond delay="0"/>
                                  </p:stCondLst>
                                  <p:childTnLst>
                                    <p:set>
                                      <p:cBhvr>
                                        <p:cTn id="61" dur="1" fill="hold">
                                          <p:stCondLst>
                                            <p:cond delay="0"/>
                                          </p:stCondLst>
                                        </p:cTn>
                                        <p:tgtEl>
                                          <p:spTgt spid="72"/>
                                        </p:tgtEl>
                                        <p:attrNameLst>
                                          <p:attrName>style.visibility</p:attrName>
                                        </p:attrNameLst>
                                      </p:cBhvr>
                                      <p:to>
                                        <p:strVal val="visible"/>
                                      </p:to>
                                    </p:set>
                                  </p:childTnLst>
                                </p:cTn>
                              </p:par>
                              <p:par>
                                <p:cTn id="62" presetID="32" presetClass="emph" presetSubtype="0" repeatCount="indefinite" fill="hold" nodeType="withEffect">
                                  <p:stCondLst>
                                    <p:cond delay="0"/>
                                  </p:stCondLst>
                                  <p:childTnLst>
                                    <p:animRot by="120000">
                                      <p:cBhvr>
                                        <p:cTn id="63" dur="200" fill="hold">
                                          <p:stCondLst>
                                            <p:cond delay="0"/>
                                          </p:stCondLst>
                                        </p:cTn>
                                        <p:tgtEl>
                                          <p:spTgt spid="72"/>
                                        </p:tgtEl>
                                        <p:attrNameLst>
                                          <p:attrName>r</p:attrName>
                                        </p:attrNameLst>
                                      </p:cBhvr>
                                    </p:animRot>
                                    <p:animRot by="-240000">
                                      <p:cBhvr>
                                        <p:cTn id="64" dur="400" fill="hold">
                                          <p:stCondLst>
                                            <p:cond delay="400"/>
                                          </p:stCondLst>
                                        </p:cTn>
                                        <p:tgtEl>
                                          <p:spTgt spid="72"/>
                                        </p:tgtEl>
                                        <p:attrNameLst>
                                          <p:attrName>r</p:attrName>
                                        </p:attrNameLst>
                                      </p:cBhvr>
                                    </p:animRot>
                                    <p:animRot by="240000">
                                      <p:cBhvr>
                                        <p:cTn id="65" dur="400" fill="hold">
                                          <p:stCondLst>
                                            <p:cond delay="800"/>
                                          </p:stCondLst>
                                        </p:cTn>
                                        <p:tgtEl>
                                          <p:spTgt spid="72"/>
                                        </p:tgtEl>
                                        <p:attrNameLst>
                                          <p:attrName>r</p:attrName>
                                        </p:attrNameLst>
                                      </p:cBhvr>
                                    </p:animRot>
                                    <p:animRot by="-240000">
                                      <p:cBhvr>
                                        <p:cTn id="66" dur="400" fill="hold">
                                          <p:stCondLst>
                                            <p:cond delay="1200"/>
                                          </p:stCondLst>
                                        </p:cTn>
                                        <p:tgtEl>
                                          <p:spTgt spid="72"/>
                                        </p:tgtEl>
                                        <p:attrNameLst>
                                          <p:attrName>r</p:attrName>
                                        </p:attrNameLst>
                                      </p:cBhvr>
                                    </p:animRot>
                                    <p:animRot by="120000">
                                      <p:cBhvr>
                                        <p:cTn id="67" dur="400" fill="hold">
                                          <p:stCondLst>
                                            <p:cond delay="1600"/>
                                          </p:stCondLst>
                                        </p:cTn>
                                        <p:tgtEl>
                                          <p:spTgt spid="72"/>
                                        </p:tgtEl>
                                        <p:attrNameLst>
                                          <p:attrName>r</p:attrName>
                                        </p:attrNameLst>
                                      </p:cBhvr>
                                    </p:animRot>
                                  </p:childTnLst>
                                </p:cTn>
                              </p:par>
                              <p:par>
                                <p:cTn id="68" presetID="1" presetClass="exit" presetSubtype="0" fill="hold" nodeType="withEffect">
                                  <p:stCondLst>
                                    <p:cond delay="0"/>
                                  </p:stCondLst>
                                  <p:childTnLst>
                                    <p:set>
                                      <p:cBhvr>
                                        <p:cTn id="69" dur="1" fill="hold">
                                          <p:stCondLst>
                                            <p:cond delay="0"/>
                                          </p:stCondLst>
                                        </p:cTn>
                                        <p:tgtEl>
                                          <p:spTgt spid="73"/>
                                        </p:tgtEl>
                                        <p:attrNameLst>
                                          <p:attrName>style.visibility</p:attrName>
                                        </p:attrNameLst>
                                      </p:cBhvr>
                                      <p:to>
                                        <p:strVal val="hidden"/>
                                      </p:to>
                                    </p:set>
                                  </p:childTnLst>
                                </p:cTn>
                              </p:par>
                              <p:par>
                                <p:cTn id="70" presetID="1" presetClass="exit" presetSubtype="0" fill="hold" nodeType="withEffect">
                                  <p:stCondLst>
                                    <p:cond delay="0"/>
                                  </p:stCondLst>
                                  <p:childTnLst>
                                    <p:set>
                                      <p:cBhvr>
                                        <p:cTn id="71" dur="1" fill="hold">
                                          <p:stCondLst>
                                            <p:cond delay="0"/>
                                          </p:stCondLst>
                                        </p:cTn>
                                        <p:tgtEl>
                                          <p:spTgt spid="2055"/>
                                        </p:tgtEl>
                                        <p:attrNameLst>
                                          <p:attrName>style.visibility</p:attrName>
                                        </p:attrNameLst>
                                      </p:cBhvr>
                                      <p:to>
                                        <p:strVal val="hidden"/>
                                      </p:to>
                                    </p:set>
                                  </p:childTnLst>
                                </p:cTn>
                              </p:par>
                            </p:childTnLst>
                          </p:cTn>
                        </p:par>
                      </p:childTnLst>
                    </p:cTn>
                  </p:par>
                </p:childTnLst>
              </p:cTn>
              <p:nextCondLst>
                <p:cond evt="onClick" delay="0">
                  <p:tgtEl>
                    <p:spTgt spid="73"/>
                  </p:tgtEl>
                </p:cond>
              </p:nextCondLst>
            </p:seq>
            <p:seq concurrent="1" nextAc="seek">
              <p:cTn id="72" restart="whenNotActive" fill="hold" evtFilter="cancelBubble" nodeType="interactiveSeq">
                <p:stCondLst>
                  <p:cond evt="onClick" delay="0">
                    <p:tgtEl>
                      <p:spTgt spid="75"/>
                    </p:tgtEl>
                  </p:cond>
                </p:stCondLst>
                <p:endSync evt="end" delay="0">
                  <p:rtn val="all"/>
                </p:endSync>
                <p:childTnLst>
                  <p:par>
                    <p:cTn id="73" fill="hold">
                      <p:stCondLst>
                        <p:cond delay="0"/>
                      </p:stCondLst>
                      <p:childTnLst>
                        <p:par>
                          <p:cTn id="74" fill="hold">
                            <p:stCondLst>
                              <p:cond delay="0"/>
                            </p:stCondLst>
                            <p:childTnLst>
                              <p:par>
                                <p:cTn id="75" presetID="1" presetClass="entr" presetSubtype="0" fill="hold" nodeType="clickEffect">
                                  <p:stCondLst>
                                    <p:cond delay="0"/>
                                  </p:stCondLst>
                                  <p:childTnLst>
                                    <p:set>
                                      <p:cBhvr>
                                        <p:cTn id="76" dur="1" fill="hold">
                                          <p:stCondLst>
                                            <p:cond delay="0"/>
                                          </p:stCondLst>
                                        </p:cTn>
                                        <p:tgtEl>
                                          <p:spTgt spid="74"/>
                                        </p:tgtEl>
                                        <p:attrNameLst>
                                          <p:attrName>style.visibility</p:attrName>
                                        </p:attrNameLst>
                                      </p:cBhvr>
                                      <p:to>
                                        <p:strVal val="visible"/>
                                      </p:to>
                                    </p:set>
                                  </p:childTnLst>
                                </p:cTn>
                              </p:par>
                              <p:par>
                                <p:cTn id="77" presetID="32" presetClass="emph" presetSubtype="0" repeatCount="indefinite" fill="hold" nodeType="withEffect">
                                  <p:stCondLst>
                                    <p:cond delay="0"/>
                                  </p:stCondLst>
                                  <p:childTnLst>
                                    <p:animRot by="120000">
                                      <p:cBhvr>
                                        <p:cTn id="78" dur="200" fill="hold">
                                          <p:stCondLst>
                                            <p:cond delay="0"/>
                                          </p:stCondLst>
                                        </p:cTn>
                                        <p:tgtEl>
                                          <p:spTgt spid="74"/>
                                        </p:tgtEl>
                                        <p:attrNameLst>
                                          <p:attrName>r</p:attrName>
                                        </p:attrNameLst>
                                      </p:cBhvr>
                                    </p:animRot>
                                    <p:animRot by="-240000">
                                      <p:cBhvr>
                                        <p:cTn id="79" dur="400" fill="hold">
                                          <p:stCondLst>
                                            <p:cond delay="400"/>
                                          </p:stCondLst>
                                        </p:cTn>
                                        <p:tgtEl>
                                          <p:spTgt spid="74"/>
                                        </p:tgtEl>
                                        <p:attrNameLst>
                                          <p:attrName>r</p:attrName>
                                        </p:attrNameLst>
                                      </p:cBhvr>
                                    </p:animRot>
                                    <p:animRot by="240000">
                                      <p:cBhvr>
                                        <p:cTn id="80" dur="400" fill="hold">
                                          <p:stCondLst>
                                            <p:cond delay="800"/>
                                          </p:stCondLst>
                                        </p:cTn>
                                        <p:tgtEl>
                                          <p:spTgt spid="74"/>
                                        </p:tgtEl>
                                        <p:attrNameLst>
                                          <p:attrName>r</p:attrName>
                                        </p:attrNameLst>
                                      </p:cBhvr>
                                    </p:animRot>
                                    <p:animRot by="-240000">
                                      <p:cBhvr>
                                        <p:cTn id="81" dur="400" fill="hold">
                                          <p:stCondLst>
                                            <p:cond delay="1200"/>
                                          </p:stCondLst>
                                        </p:cTn>
                                        <p:tgtEl>
                                          <p:spTgt spid="74"/>
                                        </p:tgtEl>
                                        <p:attrNameLst>
                                          <p:attrName>r</p:attrName>
                                        </p:attrNameLst>
                                      </p:cBhvr>
                                    </p:animRot>
                                    <p:animRot by="120000">
                                      <p:cBhvr>
                                        <p:cTn id="82" dur="400" fill="hold">
                                          <p:stCondLst>
                                            <p:cond delay="1600"/>
                                          </p:stCondLst>
                                        </p:cTn>
                                        <p:tgtEl>
                                          <p:spTgt spid="74"/>
                                        </p:tgtEl>
                                        <p:attrNameLst>
                                          <p:attrName>r</p:attrName>
                                        </p:attrNameLst>
                                      </p:cBhvr>
                                    </p:animRot>
                                  </p:childTnLst>
                                </p:cTn>
                              </p:par>
                              <p:par>
                                <p:cTn id="83" presetID="35" presetClass="path" presetSubtype="0" repeatCount="indefinite" accel="50000" decel="50000" fill="hold" nodeType="withEffect">
                                  <p:stCondLst>
                                    <p:cond delay="0"/>
                                  </p:stCondLst>
                                  <p:childTnLst>
                                    <p:animMotion origin="layout" path="M -4.16667E-6 4.81481E-6 L -1.21093 0.04814 " pathEditMode="relative" rAng="0" ptsTypes="AA">
                                      <p:cBhvr>
                                        <p:cTn id="84" dur="35000" fill="hold"/>
                                        <p:tgtEl>
                                          <p:spTgt spid="74"/>
                                        </p:tgtEl>
                                        <p:attrNameLst>
                                          <p:attrName>ppt_x</p:attrName>
                                          <p:attrName>ppt_y</p:attrName>
                                        </p:attrNameLst>
                                      </p:cBhvr>
                                      <p:rCtr x="-60556" y="2407"/>
                                    </p:animMotion>
                                  </p:childTnLst>
                                </p:cTn>
                              </p:par>
                              <p:par>
                                <p:cTn id="85" presetID="1" presetClass="entr" presetSubtype="0" fill="hold" nodeType="withEffect">
                                  <p:stCondLst>
                                    <p:cond delay="0"/>
                                  </p:stCondLst>
                                  <p:childTnLst>
                                    <p:set>
                                      <p:cBhvr>
                                        <p:cTn id="86" dur="1" fill="hold">
                                          <p:stCondLst>
                                            <p:cond delay="0"/>
                                          </p:stCondLst>
                                        </p:cTn>
                                        <p:tgtEl>
                                          <p:spTgt spid="76"/>
                                        </p:tgtEl>
                                        <p:attrNameLst>
                                          <p:attrName>style.visibility</p:attrName>
                                        </p:attrNameLst>
                                      </p:cBhvr>
                                      <p:to>
                                        <p:strVal val="visible"/>
                                      </p:to>
                                    </p:set>
                                  </p:childTnLst>
                                </p:cTn>
                              </p:par>
                              <p:par>
                                <p:cTn id="87" presetID="32" presetClass="emph" presetSubtype="0" repeatCount="indefinite" fill="hold" nodeType="withEffect">
                                  <p:stCondLst>
                                    <p:cond delay="0"/>
                                  </p:stCondLst>
                                  <p:childTnLst>
                                    <p:animRot by="120000">
                                      <p:cBhvr>
                                        <p:cTn id="88" dur="200" fill="hold">
                                          <p:stCondLst>
                                            <p:cond delay="0"/>
                                          </p:stCondLst>
                                        </p:cTn>
                                        <p:tgtEl>
                                          <p:spTgt spid="76"/>
                                        </p:tgtEl>
                                        <p:attrNameLst>
                                          <p:attrName>r</p:attrName>
                                        </p:attrNameLst>
                                      </p:cBhvr>
                                    </p:animRot>
                                    <p:animRot by="-240000">
                                      <p:cBhvr>
                                        <p:cTn id="89" dur="400" fill="hold">
                                          <p:stCondLst>
                                            <p:cond delay="400"/>
                                          </p:stCondLst>
                                        </p:cTn>
                                        <p:tgtEl>
                                          <p:spTgt spid="76"/>
                                        </p:tgtEl>
                                        <p:attrNameLst>
                                          <p:attrName>r</p:attrName>
                                        </p:attrNameLst>
                                      </p:cBhvr>
                                    </p:animRot>
                                    <p:animRot by="240000">
                                      <p:cBhvr>
                                        <p:cTn id="90" dur="400" fill="hold">
                                          <p:stCondLst>
                                            <p:cond delay="800"/>
                                          </p:stCondLst>
                                        </p:cTn>
                                        <p:tgtEl>
                                          <p:spTgt spid="76"/>
                                        </p:tgtEl>
                                        <p:attrNameLst>
                                          <p:attrName>r</p:attrName>
                                        </p:attrNameLst>
                                      </p:cBhvr>
                                    </p:animRot>
                                    <p:animRot by="-240000">
                                      <p:cBhvr>
                                        <p:cTn id="91" dur="400" fill="hold">
                                          <p:stCondLst>
                                            <p:cond delay="1200"/>
                                          </p:stCondLst>
                                        </p:cTn>
                                        <p:tgtEl>
                                          <p:spTgt spid="76"/>
                                        </p:tgtEl>
                                        <p:attrNameLst>
                                          <p:attrName>r</p:attrName>
                                        </p:attrNameLst>
                                      </p:cBhvr>
                                    </p:animRot>
                                    <p:animRot by="120000">
                                      <p:cBhvr>
                                        <p:cTn id="92" dur="400" fill="hold">
                                          <p:stCondLst>
                                            <p:cond delay="1600"/>
                                          </p:stCondLst>
                                        </p:cTn>
                                        <p:tgtEl>
                                          <p:spTgt spid="76"/>
                                        </p:tgtEl>
                                        <p:attrNameLst>
                                          <p:attrName>r</p:attrName>
                                        </p:attrNameLst>
                                      </p:cBhvr>
                                    </p:animRot>
                                  </p:childTnLst>
                                </p:cTn>
                              </p:par>
                              <p:par>
                                <p:cTn id="93" presetID="35" presetClass="path" presetSubtype="0" repeatCount="indefinite" accel="50000" decel="50000" fill="hold" nodeType="withEffect">
                                  <p:stCondLst>
                                    <p:cond delay="0"/>
                                  </p:stCondLst>
                                  <p:childTnLst>
                                    <p:animMotion origin="layout" path="M -1.38889E-6 -1.11214E-7 L 1.1908 -0.01483 " pathEditMode="relative" rAng="0" ptsTypes="AA">
                                      <p:cBhvr>
                                        <p:cTn id="94" dur="32000" fill="hold"/>
                                        <p:tgtEl>
                                          <p:spTgt spid="76"/>
                                        </p:tgtEl>
                                        <p:attrNameLst>
                                          <p:attrName>ppt_x</p:attrName>
                                          <p:attrName>ppt_y</p:attrName>
                                        </p:attrNameLst>
                                      </p:cBhvr>
                                      <p:rCtr x="59531" y="-741"/>
                                    </p:animMotion>
                                  </p:childTnLst>
                                </p:cTn>
                              </p:par>
                              <p:par>
                                <p:cTn id="95" presetID="1" presetClass="exit" presetSubtype="0" fill="hold" nodeType="withEffect">
                                  <p:stCondLst>
                                    <p:cond delay="0"/>
                                  </p:stCondLst>
                                  <p:childTnLst>
                                    <p:set>
                                      <p:cBhvr>
                                        <p:cTn id="96" dur="1" fill="hold">
                                          <p:stCondLst>
                                            <p:cond delay="0"/>
                                          </p:stCondLst>
                                        </p:cTn>
                                        <p:tgtEl>
                                          <p:spTgt spid="75"/>
                                        </p:tgtEl>
                                        <p:attrNameLst>
                                          <p:attrName>style.visibility</p:attrName>
                                        </p:attrNameLst>
                                      </p:cBhvr>
                                      <p:to>
                                        <p:strVal val="hidden"/>
                                      </p:to>
                                    </p:set>
                                  </p:childTnLst>
                                </p:cTn>
                              </p:par>
                              <p:par>
                                <p:cTn id="97" presetID="1" presetClass="exit" presetSubtype="0" fill="hold" nodeType="withEffect">
                                  <p:stCondLst>
                                    <p:cond delay="0"/>
                                  </p:stCondLst>
                                  <p:childTnLst>
                                    <p:set>
                                      <p:cBhvr>
                                        <p:cTn id="98" dur="1" fill="hold">
                                          <p:stCondLst>
                                            <p:cond delay="0"/>
                                          </p:stCondLst>
                                        </p:cTn>
                                        <p:tgtEl>
                                          <p:spTgt spid="2053"/>
                                        </p:tgtEl>
                                        <p:attrNameLst>
                                          <p:attrName>style.visibility</p:attrName>
                                        </p:attrNameLst>
                                      </p:cBhvr>
                                      <p:to>
                                        <p:strVal val="hidden"/>
                                      </p:to>
                                    </p:set>
                                  </p:childTnLst>
                                </p:cTn>
                              </p:par>
                            </p:childTnLst>
                          </p:cTn>
                        </p:par>
                      </p:childTnLst>
                    </p:cTn>
                  </p:par>
                </p:childTnLst>
              </p:cTn>
              <p:nextCondLst>
                <p:cond evt="onClick" delay="0">
                  <p:tgtEl>
                    <p:spTgt spid="75"/>
                  </p:tgtEl>
                </p:cond>
              </p:nextCondLst>
            </p:seq>
            <p:seq concurrent="1" nextAc="seek">
              <p:cTn id="99" restart="whenNotActive" fill="hold" evtFilter="cancelBubble" nodeType="interactiveSeq">
                <p:stCondLst>
                  <p:cond evt="onClick" delay="0">
                    <p:tgtEl>
                      <p:spTgt spid="77"/>
                    </p:tgtEl>
                  </p:cond>
                </p:stCondLst>
                <p:endSync evt="end" delay="0">
                  <p:rtn val="all"/>
                </p:endSync>
                <p:childTnLst>
                  <p:par>
                    <p:cTn id="100" fill="hold">
                      <p:stCondLst>
                        <p:cond delay="0"/>
                      </p:stCondLst>
                      <p:childTnLst>
                        <p:par>
                          <p:cTn id="101" fill="hold">
                            <p:stCondLst>
                              <p:cond delay="0"/>
                            </p:stCondLst>
                            <p:childTnLst>
                              <p:par>
                                <p:cTn id="102" presetID="1" presetClass="entr" presetSubtype="0" fill="hold" nodeType="clickEffect">
                                  <p:stCondLst>
                                    <p:cond delay="0"/>
                                  </p:stCondLst>
                                  <p:childTnLst>
                                    <p:set>
                                      <p:cBhvr>
                                        <p:cTn id="103" dur="1" fill="hold">
                                          <p:stCondLst>
                                            <p:cond delay="0"/>
                                          </p:stCondLst>
                                        </p:cTn>
                                        <p:tgtEl>
                                          <p:spTgt spid="78"/>
                                        </p:tgtEl>
                                        <p:attrNameLst>
                                          <p:attrName>style.visibility</p:attrName>
                                        </p:attrNameLst>
                                      </p:cBhvr>
                                      <p:to>
                                        <p:strVal val="visible"/>
                                      </p:to>
                                    </p:set>
                                  </p:childTnLst>
                                </p:cTn>
                              </p:par>
                              <p:par>
                                <p:cTn id="104" presetID="32" presetClass="emph" presetSubtype="0" repeatCount="indefinite" fill="hold" nodeType="withEffect">
                                  <p:stCondLst>
                                    <p:cond delay="0"/>
                                  </p:stCondLst>
                                  <p:childTnLst>
                                    <p:animRot by="120000">
                                      <p:cBhvr>
                                        <p:cTn id="105" dur="200" fill="hold">
                                          <p:stCondLst>
                                            <p:cond delay="0"/>
                                          </p:stCondLst>
                                        </p:cTn>
                                        <p:tgtEl>
                                          <p:spTgt spid="78"/>
                                        </p:tgtEl>
                                        <p:attrNameLst>
                                          <p:attrName>r</p:attrName>
                                        </p:attrNameLst>
                                      </p:cBhvr>
                                    </p:animRot>
                                    <p:animRot by="-240000">
                                      <p:cBhvr>
                                        <p:cTn id="106" dur="400" fill="hold">
                                          <p:stCondLst>
                                            <p:cond delay="400"/>
                                          </p:stCondLst>
                                        </p:cTn>
                                        <p:tgtEl>
                                          <p:spTgt spid="78"/>
                                        </p:tgtEl>
                                        <p:attrNameLst>
                                          <p:attrName>r</p:attrName>
                                        </p:attrNameLst>
                                      </p:cBhvr>
                                    </p:animRot>
                                    <p:animRot by="240000">
                                      <p:cBhvr>
                                        <p:cTn id="107" dur="400" fill="hold">
                                          <p:stCondLst>
                                            <p:cond delay="800"/>
                                          </p:stCondLst>
                                        </p:cTn>
                                        <p:tgtEl>
                                          <p:spTgt spid="78"/>
                                        </p:tgtEl>
                                        <p:attrNameLst>
                                          <p:attrName>r</p:attrName>
                                        </p:attrNameLst>
                                      </p:cBhvr>
                                    </p:animRot>
                                    <p:animRot by="-240000">
                                      <p:cBhvr>
                                        <p:cTn id="108" dur="400" fill="hold">
                                          <p:stCondLst>
                                            <p:cond delay="1200"/>
                                          </p:stCondLst>
                                        </p:cTn>
                                        <p:tgtEl>
                                          <p:spTgt spid="78"/>
                                        </p:tgtEl>
                                        <p:attrNameLst>
                                          <p:attrName>r</p:attrName>
                                        </p:attrNameLst>
                                      </p:cBhvr>
                                    </p:animRot>
                                    <p:animRot by="120000">
                                      <p:cBhvr>
                                        <p:cTn id="109" dur="400" fill="hold">
                                          <p:stCondLst>
                                            <p:cond delay="1600"/>
                                          </p:stCondLst>
                                        </p:cTn>
                                        <p:tgtEl>
                                          <p:spTgt spid="78"/>
                                        </p:tgtEl>
                                        <p:attrNameLst>
                                          <p:attrName>r</p:attrName>
                                        </p:attrNameLst>
                                      </p:cBhvr>
                                    </p:animRot>
                                  </p:childTnLst>
                                </p:cTn>
                              </p:par>
                              <p:par>
                                <p:cTn id="110" presetID="35" presetClass="path" presetSubtype="0" repeatCount="indefinite" accel="50000" decel="50000" fill="hold" nodeType="withEffect">
                                  <p:stCondLst>
                                    <p:cond delay="0"/>
                                  </p:stCondLst>
                                  <p:childTnLst>
                                    <p:animMotion origin="layout" path="M -2.77778E-7 2.86067E-6 L -1.19184 0.02471 " pathEditMode="relative" rAng="0" ptsTypes="AA">
                                      <p:cBhvr>
                                        <p:cTn id="111" dur="25000" fill="hold"/>
                                        <p:tgtEl>
                                          <p:spTgt spid="78"/>
                                        </p:tgtEl>
                                        <p:attrNameLst>
                                          <p:attrName>ppt_x</p:attrName>
                                          <p:attrName>ppt_y</p:attrName>
                                        </p:attrNameLst>
                                      </p:cBhvr>
                                      <p:rCtr x="-59601" y="1236"/>
                                    </p:animMotion>
                                  </p:childTnLst>
                                </p:cTn>
                              </p:par>
                              <p:par>
                                <p:cTn id="112" presetID="1" presetClass="exit" presetSubtype="0" fill="hold" nodeType="withEffect">
                                  <p:stCondLst>
                                    <p:cond delay="0"/>
                                  </p:stCondLst>
                                  <p:childTnLst>
                                    <p:set>
                                      <p:cBhvr>
                                        <p:cTn id="113" dur="1" fill="hold">
                                          <p:stCondLst>
                                            <p:cond delay="0"/>
                                          </p:stCondLst>
                                        </p:cTn>
                                        <p:tgtEl>
                                          <p:spTgt spid="77"/>
                                        </p:tgtEl>
                                        <p:attrNameLst>
                                          <p:attrName>style.visibility</p:attrName>
                                        </p:attrNameLst>
                                      </p:cBhvr>
                                      <p:to>
                                        <p:strVal val="hidden"/>
                                      </p:to>
                                    </p:set>
                                  </p:childTnLst>
                                </p:cTn>
                              </p:par>
                              <p:par>
                                <p:cTn id="114" presetID="1" presetClass="exit" presetSubtype="0" fill="hold" nodeType="withEffect">
                                  <p:stCondLst>
                                    <p:cond delay="0"/>
                                  </p:stCondLst>
                                  <p:childTnLst>
                                    <p:set>
                                      <p:cBhvr>
                                        <p:cTn id="115" dur="1" fill="hold">
                                          <p:stCondLst>
                                            <p:cond delay="0"/>
                                          </p:stCondLst>
                                        </p:cTn>
                                        <p:tgtEl>
                                          <p:spTgt spid="2050"/>
                                        </p:tgtEl>
                                        <p:attrNameLst>
                                          <p:attrName>style.visibility</p:attrName>
                                        </p:attrNameLst>
                                      </p:cBhvr>
                                      <p:to>
                                        <p:strVal val="hidden"/>
                                      </p:to>
                                    </p:set>
                                  </p:childTnLst>
                                </p:cTn>
                              </p:par>
                            </p:childTnLst>
                          </p:cTn>
                        </p:par>
                      </p:childTnLst>
                    </p:cTn>
                  </p:par>
                </p:childTnLst>
              </p:cTn>
              <p:nextCondLst>
                <p:cond evt="onClick" delay="0">
                  <p:tgtEl>
                    <p:spTgt spid="77"/>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a:solidFill>
                  <a:srgbClr val="002060"/>
                </a:solidFill>
                <a:cs typeface="Arial" pitchFamily="34" charset="0"/>
              </a:rPr>
              <a:t>1. Các nhân tố chính ảnh hưởng tới sự phát triển và phân bố nông nghiệp</a:t>
            </a:r>
          </a:p>
          <a:p>
            <a:r>
              <a:rPr lang="en-US" sz="3000" b="1" i="1">
                <a:solidFill>
                  <a:srgbClr val="002060"/>
                </a:solidFill>
                <a:cs typeface="Arial" pitchFamily="34" charset="0"/>
              </a:rPr>
              <a:t>a. Nhân tố tự nhiên</a:t>
            </a:r>
          </a:p>
          <a:p>
            <a:r>
              <a:rPr lang="en-US" sz="3000" b="1" i="1"/>
              <a:t>*Thuận lợi</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6" name="Rectangle 1"/>
          <p:cNvSpPr>
            <a:spLocks noChangeArrowheads="1"/>
          </p:cNvSpPr>
          <p:nvPr/>
        </p:nvSpPr>
        <p:spPr bwMode="auto">
          <a:xfrm>
            <a:off x="203174" y="2439194"/>
            <a:ext cx="11784066" cy="337066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a:t>- </a:t>
            </a:r>
            <a:r>
              <a:rPr lang="vi-VN" sz="3300" b="1">
                <a:latin typeface="Calibri" pitchFamily="34" charset="0"/>
                <a:cs typeface="Calibri" pitchFamily="34" charset="0"/>
              </a:rPr>
              <a:t>Sinh vật: </a:t>
            </a:r>
            <a:endParaRPr lang="en-US" sz="3300" b="1">
              <a:latin typeface="Calibri" pitchFamily="34" charset="0"/>
              <a:cs typeface="Calibri" pitchFamily="34" charset="0"/>
            </a:endParaRPr>
          </a:p>
          <a:p>
            <a:pPr algn="just">
              <a:lnSpc>
                <a:spcPct val="130000"/>
              </a:lnSpc>
            </a:pPr>
            <a:r>
              <a:rPr lang="en-US" sz="3300" b="1">
                <a:latin typeface="Calibri" pitchFamily="34" charset="0"/>
                <a:cs typeface="Calibri" pitchFamily="34" charset="0"/>
              </a:rPr>
              <a:t>+ H</a:t>
            </a:r>
            <a:r>
              <a:rPr lang="vi-VN" sz="3300" b="1">
                <a:latin typeface="Calibri" pitchFamily="34" charset="0"/>
                <a:cs typeface="Calibri" pitchFamily="34" charset="0"/>
              </a:rPr>
              <a:t>ệ động, thực vật phong phú</a:t>
            </a:r>
            <a:r>
              <a:rPr lang="en-US" sz="3300" b="1">
                <a:latin typeface="Calibri" pitchFamily="34" charset="0"/>
                <a:cs typeface="Calibri" pitchFamily="34" charset="0"/>
              </a:rPr>
              <a:t> =&gt;</a:t>
            </a:r>
            <a:r>
              <a:rPr lang="vi-VN" sz="3300" b="1">
                <a:latin typeface="Calibri" pitchFamily="34" charset="0"/>
                <a:cs typeface="Calibri" pitchFamily="34" charset="0"/>
              </a:rPr>
              <a:t> thuần dưỡng, lai tạo nên nhiều giống cây trồng, vật nuôi. </a:t>
            </a:r>
            <a:endParaRPr lang="en-US" sz="3300" b="1">
              <a:latin typeface="Calibri" pitchFamily="34" charset="0"/>
              <a:cs typeface="Calibri" pitchFamily="34" charset="0"/>
            </a:endParaRPr>
          </a:p>
          <a:p>
            <a:pPr algn="just">
              <a:lnSpc>
                <a:spcPct val="130000"/>
              </a:lnSpc>
            </a:pPr>
            <a:r>
              <a:rPr lang="en-US" sz="3300" b="1">
                <a:latin typeface="Calibri" pitchFamily="34" charset="0"/>
                <a:cs typeface="Calibri" pitchFamily="34" charset="0"/>
              </a:rPr>
              <a:t>+ </a:t>
            </a:r>
            <a:r>
              <a:rPr lang="vi-VN" sz="3300" b="1">
                <a:latin typeface="Calibri" pitchFamily="34" charset="0"/>
                <a:cs typeface="Calibri" pitchFamily="34" charset="0"/>
              </a:rPr>
              <a:t>Nhiều loài có chất lượng tốt, thích nghi với điều kiện sinh thái địa phương.</a:t>
            </a:r>
            <a:endParaRPr lang="en-US" sz="3300" b="1">
              <a:latin typeface="Calibri" pitchFamily="34" charset="0"/>
              <a:cs typeface="Calibri" pitchFamily="34" charset="0"/>
            </a:endParaRPr>
          </a:p>
        </p:txBody>
      </p:sp>
      <p:sp>
        <p:nvSpPr>
          <p:cNvPr id="7" name="TextBox 6"/>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latin typeface="+mj-lt"/>
                <a:cs typeface="Arial" pitchFamily="34" charset="0"/>
              </a:rPr>
              <a:t>Bài 4. NÔNG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p:cTn id="7" dur="1000" fill="hold"/>
                                        <p:tgtEl>
                                          <p:spTgt spid="6">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6">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6">
                                            <p:txEl>
                                              <p:pRg st="1" end="1"/>
                                            </p:txEl>
                                          </p:spTgt>
                                        </p:tgtEl>
                                        <p:attrNameLst>
                                          <p:attrName>style.visibility</p:attrName>
                                        </p:attrNameLst>
                                      </p:cBhvr>
                                      <p:to>
                                        <p:strVal val="visible"/>
                                      </p:to>
                                    </p:set>
                                    <p:anim calcmode="lin" valueType="num">
                                      <p:cBhvr>
                                        <p:cTn id="14" dur="1000" fill="hold"/>
                                        <p:tgtEl>
                                          <p:spTgt spid="6">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6">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6">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6">
                                            <p:txEl>
                                              <p:pRg st="2" end="2"/>
                                            </p:txEl>
                                          </p:spTgt>
                                        </p:tgtEl>
                                        <p:attrNameLst>
                                          <p:attrName>style.visibility</p:attrName>
                                        </p:attrNameLst>
                                      </p:cBhvr>
                                      <p:to>
                                        <p:strVal val="visible"/>
                                      </p:to>
                                    </p:set>
                                    <p:anim calcmode="lin" valueType="num">
                                      <p:cBhvr>
                                        <p:cTn id="21" dur="1000" fill="hold"/>
                                        <p:tgtEl>
                                          <p:spTgt spid="6">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6">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6">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96962" name="Rectangle 2"/>
          <p:cNvSpPr>
            <a:spLocks noGrp="1" noChangeArrowheads="1"/>
          </p:cNvSpPr>
          <p:nvPr>
            <p:ph type="title"/>
          </p:nvPr>
        </p:nvSpPr>
        <p:spPr>
          <a:xfrm>
            <a:off x="1726975" y="0"/>
            <a:ext cx="8025355" cy="762176"/>
          </a:xfrm>
        </p:spPr>
        <p:txBody>
          <a:bodyPr>
            <a:normAutofit/>
          </a:bodyPr>
          <a:lstStyle/>
          <a:p>
            <a:r>
              <a:rPr lang="en-US" sz="3000" b="1">
                <a:solidFill>
                  <a:srgbClr val="FF0000"/>
                </a:solidFill>
                <a:latin typeface="+mn-lt"/>
                <a:cs typeface="Times New Roman" pitchFamily="18" charset="0"/>
              </a:rPr>
              <a:t>Nhân giống vật nuôi</a:t>
            </a:r>
          </a:p>
        </p:txBody>
      </p:sp>
      <p:pic>
        <p:nvPicPr>
          <p:cNvPr id="296964" name="Picture 4" descr="DSC_0091-1"/>
          <p:cNvPicPr>
            <a:picLocks noChangeAspect="1" noChangeArrowheads="1"/>
          </p:cNvPicPr>
          <p:nvPr/>
        </p:nvPicPr>
        <p:blipFill>
          <a:blip r:embed="rId2"/>
          <a:srcRect/>
          <a:stretch>
            <a:fillRect/>
          </a:stretch>
        </p:blipFill>
        <p:spPr bwMode="auto">
          <a:xfrm>
            <a:off x="609521" y="609741"/>
            <a:ext cx="4774578" cy="2743835"/>
          </a:xfrm>
          <a:prstGeom prst="rect">
            <a:avLst/>
          </a:prstGeom>
          <a:noFill/>
        </p:spPr>
      </p:pic>
      <p:pic>
        <p:nvPicPr>
          <p:cNvPr id="296965" name="Picture 5" descr="ga-ri-500x400"/>
          <p:cNvPicPr>
            <a:picLocks noChangeAspect="1" noChangeArrowheads="1"/>
          </p:cNvPicPr>
          <p:nvPr/>
        </p:nvPicPr>
        <p:blipFill>
          <a:blip r:embed="rId3"/>
          <a:srcRect/>
          <a:stretch>
            <a:fillRect/>
          </a:stretch>
        </p:blipFill>
        <p:spPr bwMode="auto">
          <a:xfrm>
            <a:off x="7111074" y="609742"/>
            <a:ext cx="4469818" cy="2683496"/>
          </a:xfrm>
          <a:prstGeom prst="rect">
            <a:avLst/>
          </a:prstGeom>
          <a:noFill/>
        </p:spPr>
      </p:pic>
      <p:sp>
        <p:nvSpPr>
          <p:cNvPr id="296966" name="Text Box 6"/>
          <p:cNvSpPr txBox="1">
            <a:spLocks noChangeArrowheads="1"/>
          </p:cNvSpPr>
          <p:nvPr/>
        </p:nvSpPr>
        <p:spPr bwMode="auto">
          <a:xfrm>
            <a:off x="5384099" y="1371917"/>
            <a:ext cx="2031736" cy="584771"/>
          </a:xfrm>
          <a:prstGeom prst="rect">
            <a:avLst/>
          </a:prstGeom>
          <a:noFill/>
          <a:ln w="9525" algn="ctr">
            <a:noFill/>
            <a:miter lim="800000"/>
            <a:headEnd/>
            <a:tailEnd/>
          </a:ln>
          <a:effectLst/>
        </p:spPr>
        <p:txBody>
          <a:bodyPr lIns="121917" tIns="60958" rIns="121917" bIns="60958">
            <a:spAutoFit/>
          </a:bodyPr>
          <a:lstStyle/>
          <a:p>
            <a:pPr>
              <a:spcBef>
                <a:spcPct val="50000"/>
              </a:spcBef>
            </a:pPr>
            <a:endParaRPr lang="en-US" sz="3000"/>
          </a:p>
        </p:txBody>
      </p:sp>
      <p:sp>
        <p:nvSpPr>
          <p:cNvPr id="296967" name="Text Box 7"/>
          <p:cNvSpPr txBox="1">
            <a:spLocks noChangeArrowheads="1"/>
          </p:cNvSpPr>
          <p:nvPr/>
        </p:nvSpPr>
        <p:spPr bwMode="auto">
          <a:xfrm>
            <a:off x="5434893" y="1524354"/>
            <a:ext cx="1625388"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rgbClr val="0000FF"/>
                </a:solidFill>
              </a:rPr>
              <a:t>X</a:t>
            </a:r>
          </a:p>
        </p:txBody>
      </p:sp>
      <p:pic>
        <p:nvPicPr>
          <p:cNvPr id="296968" name="Picture 8" descr="garhodeisland"/>
          <p:cNvPicPr>
            <a:picLocks noChangeAspect="1" noChangeArrowheads="1"/>
          </p:cNvPicPr>
          <p:nvPr/>
        </p:nvPicPr>
        <p:blipFill>
          <a:blip r:embed="rId4"/>
          <a:srcRect/>
          <a:stretch>
            <a:fillRect/>
          </a:stretch>
        </p:blipFill>
        <p:spPr bwMode="auto">
          <a:xfrm>
            <a:off x="4063471" y="3633041"/>
            <a:ext cx="4368231" cy="2446905"/>
          </a:xfrm>
          <a:prstGeom prst="rect">
            <a:avLst/>
          </a:prstGeom>
          <a:noFill/>
        </p:spPr>
      </p:pic>
      <p:sp>
        <p:nvSpPr>
          <p:cNvPr id="296969" name="AutoShape 9"/>
          <p:cNvSpPr>
            <a:spLocks noChangeArrowheads="1"/>
          </p:cNvSpPr>
          <p:nvPr/>
        </p:nvSpPr>
        <p:spPr bwMode="auto">
          <a:xfrm>
            <a:off x="5892033" y="2921676"/>
            <a:ext cx="609521" cy="533524"/>
          </a:xfrm>
          <a:prstGeom prst="downArrow">
            <a:avLst>
              <a:gd name="adj1" fmla="val 50000"/>
              <a:gd name="adj2" fmla="val 29167"/>
            </a:avLst>
          </a:prstGeom>
          <a:solidFill>
            <a:schemeClr val="accent1"/>
          </a:solidFill>
          <a:ln w="9525" algn="ctr">
            <a:solidFill>
              <a:schemeClr val="tx1"/>
            </a:solidFill>
            <a:miter lim="800000"/>
            <a:headEnd/>
            <a:tailEnd/>
          </a:ln>
          <a:effectLst/>
        </p:spPr>
        <p:txBody>
          <a:bodyPr wrap="none" lIns="121917" tIns="60958" rIns="121917" bIns="60958" anchor="ctr"/>
          <a:lstStyle/>
          <a:p>
            <a:endParaRPr lang="en-US" sz="3000"/>
          </a:p>
        </p:txBody>
      </p:sp>
      <p:sp>
        <p:nvSpPr>
          <p:cNvPr id="296970" name="Text Box 10"/>
          <p:cNvSpPr txBox="1">
            <a:spLocks noChangeArrowheads="1"/>
          </p:cNvSpPr>
          <p:nvPr/>
        </p:nvSpPr>
        <p:spPr bwMode="auto">
          <a:xfrm>
            <a:off x="1523802" y="3353576"/>
            <a:ext cx="2234909"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chemeClr val="accent6">
                    <a:lumMod val="50000"/>
                  </a:schemeClr>
                </a:solidFill>
              </a:rPr>
              <a:t>Gà Rốt</a:t>
            </a:r>
          </a:p>
        </p:txBody>
      </p:sp>
      <p:sp>
        <p:nvSpPr>
          <p:cNvPr id="296971" name="Text Box 11"/>
          <p:cNvSpPr txBox="1">
            <a:spLocks noChangeArrowheads="1"/>
          </p:cNvSpPr>
          <p:nvPr/>
        </p:nvSpPr>
        <p:spPr bwMode="auto">
          <a:xfrm>
            <a:off x="8126942" y="3277359"/>
            <a:ext cx="2742843"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chemeClr val="accent6">
                    <a:lumMod val="50000"/>
                  </a:schemeClr>
                </a:solidFill>
              </a:rPr>
              <a:t>Gà Ri</a:t>
            </a:r>
          </a:p>
        </p:txBody>
      </p:sp>
      <p:sp>
        <p:nvSpPr>
          <p:cNvPr id="296973" name="Text Box 13"/>
          <p:cNvSpPr txBox="1">
            <a:spLocks noChangeArrowheads="1"/>
          </p:cNvSpPr>
          <p:nvPr/>
        </p:nvSpPr>
        <p:spPr bwMode="auto">
          <a:xfrm>
            <a:off x="4165058" y="6097412"/>
            <a:ext cx="4672992" cy="584771"/>
          </a:xfrm>
          <a:prstGeom prst="rect">
            <a:avLst/>
          </a:prstGeom>
          <a:noFill/>
          <a:ln w="9525" algn="ctr">
            <a:noFill/>
            <a:miter lim="800000"/>
            <a:headEnd/>
            <a:tailEnd/>
          </a:ln>
          <a:effectLst/>
        </p:spPr>
        <p:txBody>
          <a:bodyPr lIns="121917" tIns="60958" rIns="121917" bIns="60958">
            <a:spAutoFit/>
          </a:bodyPr>
          <a:lstStyle/>
          <a:p>
            <a:pPr algn="ctr">
              <a:spcBef>
                <a:spcPct val="50000"/>
              </a:spcBef>
            </a:pPr>
            <a:r>
              <a:rPr lang="en-US" sz="3000" b="1">
                <a:solidFill>
                  <a:schemeClr val="accent6">
                    <a:lumMod val="50000"/>
                  </a:schemeClr>
                </a:solidFill>
              </a:rPr>
              <a:t>Gà Rốt - Ri</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96964"/>
                                        </p:tgtEl>
                                        <p:attrNameLst>
                                          <p:attrName>style.visibility</p:attrName>
                                        </p:attrNameLst>
                                      </p:cBhvr>
                                      <p:to>
                                        <p:strVal val="visible"/>
                                      </p:to>
                                    </p:set>
                                    <p:animEffect transition="in" filter="blinds(horizontal)">
                                      <p:cBhvr>
                                        <p:cTn id="7" dur="500"/>
                                        <p:tgtEl>
                                          <p:spTgt spid="296964"/>
                                        </p:tgtEl>
                                      </p:cBhvr>
                                    </p:animEffect>
                                  </p:childTnLst>
                                </p:cTn>
                              </p:par>
                              <p:par>
                                <p:cTn id="8" presetID="4" presetClass="entr" presetSubtype="16" fill="hold" nodeType="withEffect">
                                  <p:stCondLst>
                                    <p:cond delay="0"/>
                                  </p:stCondLst>
                                  <p:childTnLst>
                                    <p:set>
                                      <p:cBhvr>
                                        <p:cTn id="9" dur="1" fill="hold">
                                          <p:stCondLst>
                                            <p:cond delay="0"/>
                                          </p:stCondLst>
                                        </p:cTn>
                                        <p:tgtEl>
                                          <p:spTgt spid="296970">
                                            <p:txEl>
                                              <p:pRg st="0" end="0"/>
                                            </p:txEl>
                                          </p:spTgt>
                                        </p:tgtEl>
                                        <p:attrNameLst>
                                          <p:attrName>style.visibility</p:attrName>
                                        </p:attrNameLst>
                                      </p:cBhvr>
                                      <p:to>
                                        <p:strVal val="visible"/>
                                      </p:to>
                                    </p:set>
                                    <p:animEffect transition="in" filter="box(in)">
                                      <p:cBhvr>
                                        <p:cTn id="10" dur="500"/>
                                        <p:tgtEl>
                                          <p:spTgt spid="296970">
                                            <p:txEl>
                                              <p:pRg st="0" end="0"/>
                                            </p:txEl>
                                          </p:spTgt>
                                        </p:tgtEl>
                                      </p:cBhvr>
                                    </p:animEffect>
                                  </p:childTnLst>
                                </p:cTn>
                              </p:par>
                            </p:childTnLst>
                          </p:cTn>
                        </p:par>
                      </p:childTnLst>
                    </p:cTn>
                  </p:par>
                  <p:par>
                    <p:cTn id="11" fill="hold">
                      <p:stCondLst>
                        <p:cond delay="indefinite"/>
                      </p:stCondLst>
                      <p:childTnLst>
                        <p:par>
                          <p:cTn id="12" fill="hold">
                            <p:stCondLst>
                              <p:cond delay="0"/>
                            </p:stCondLst>
                            <p:childTnLst>
                              <p:par>
                                <p:cTn id="13" presetID="3" presetClass="entr" presetSubtype="10" fill="hold" grpId="0" nodeType="clickEffect">
                                  <p:stCondLst>
                                    <p:cond delay="0"/>
                                  </p:stCondLst>
                                  <p:childTnLst>
                                    <p:set>
                                      <p:cBhvr>
                                        <p:cTn id="14" dur="1" fill="hold">
                                          <p:stCondLst>
                                            <p:cond delay="0"/>
                                          </p:stCondLst>
                                        </p:cTn>
                                        <p:tgtEl>
                                          <p:spTgt spid="296967"/>
                                        </p:tgtEl>
                                        <p:attrNameLst>
                                          <p:attrName>style.visibility</p:attrName>
                                        </p:attrNameLst>
                                      </p:cBhvr>
                                      <p:to>
                                        <p:strVal val="visible"/>
                                      </p:to>
                                    </p:set>
                                    <p:animEffect transition="in" filter="blinds(horizontal)">
                                      <p:cBhvr>
                                        <p:cTn id="15" dur="500"/>
                                        <p:tgtEl>
                                          <p:spTgt spid="296967"/>
                                        </p:tgtEl>
                                      </p:cBhvr>
                                    </p:animEffect>
                                  </p:childTnLst>
                                </p:cTn>
                              </p:par>
                            </p:childTnLst>
                          </p:cTn>
                        </p:par>
                      </p:childTnLst>
                    </p:cTn>
                  </p:par>
                  <p:par>
                    <p:cTn id="16" fill="hold">
                      <p:stCondLst>
                        <p:cond delay="indefinite"/>
                      </p:stCondLst>
                      <p:childTnLst>
                        <p:par>
                          <p:cTn id="17" fill="hold">
                            <p:stCondLst>
                              <p:cond delay="0"/>
                            </p:stCondLst>
                            <p:childTnLst>
                              <p:par>
                                <p:cTn id="18" presetID="4" presetClass="entr" presetSubtype="16" fill="hold" nodeType="clickEffect">
                                  <p:stCondLst>
                                    <p:cond delay="0"/>
                                  </p:stCondLst>
                                  <p:childTnLst>
                                    <p:set>
                                      <p:cBhvr>
                                        <p:cTn id="19" dur="1" fill="hold">
                                          <p:stCondLst>
                                            <p:cond delay="0"/>
                                          </p:stCondLst>
                                        </p:cTn>
                                        <p:tgtEl>
                                          <p:spTgt spid="296965"/>
                                        </p:tgtEl>
                                        <p:attrNameLst>
                                          <p:attrName>style.visibility</p:attrName>
                                        </p:attrNameLst>
                                      </p:cBhvr>
                                      <p:to>
                                        <p:strVal val="visible"/>
                                      </p:to>
                                    </p:set>
                                    <p:animEffect transition="in" filter="box(in)">
                                      <p:cBhvr>
                                        <p:cTn id="20" dur="500"/>
                                        <p:tgtEl>
                                          <p:spTgt spid="296965"/>
                                        </p:tgtEl>
                                      </p:cBhvr>
                                    </p:animEffect>
                                  </p:childTnLst>
                                </p:cTn>
                              </p:par>
                              <p:par>
                                <p:cTn id="21" presetID="3" presetClass="entr" presetSubtype="10" fill="hold" grpId="0" nodeType="withEffect">
                                  <p:stCondLst>
                                    <p:cond delay="0"/>
                                  </p:stCondLst>
                                  <p:childTnLst>
                                    <p:set>
                                      <p:cBhvr>
                                        <p:cTn id="22" dur="1" fill="hold">
                                          <p:stCondLst>
                                            <p:cond delay="0"/>
                                          </p:stCondLst>
                                        </p:cTn>
                                        <p:tgtEl>
                                          <p:spTgt spid="296971"/>
                                        </p:tgtEl>
                                        <p:attrNameLst>
                                          <p:attrName>style.visibility</p:attrName>
                                        </p:attrNameLst>
                                      </p:cBhvr>
                                      <p:to>
                                        <p:strVal val="visible"/>
                                      </p:to>
                                    </p:set>
                                    <p:animEffect transition="in" filter="blinds(horizontal)">
                                      <p:cBhvr>
                                        <p:cTn id="23" dur="500"/>
                                        <p:tgtEl>
                                          <p:spTgt spid="296971"/>
                                        </p:tgtEl>
                                      </p:cBhvr>
                                    </p:animEffect>
                                  </p:childTnLst>
                                </p:cTn>
                              </p:par>
                            </p:childTnLst>
                          </p:cTn>
                        </p:par>
                      </p:childTnLst>
                    </p:cTn>
                  </p:par>
                  <p:par>
                    <p:cTn id="24" fill="hold">
                      <p:stCondLst>
                        <p:cond delay="indefinite"/>
                      </p:stCondLst>
                      <p:childTnLst>
                        <p:par>
                          <p:cTn id="25" fill="hold">
                            <p:stCondLst>
                              <p:cond delay="0"/>
                            </p:stCondLst>
                            <p:childTnLst>
                              <p:par>
                                <p:cTn id="26" presetID="4" presetClass="entr" presetSubtype="16" fill="hold" grpId="0" nodeType="clickEffect">
                                  <p:stCondLst>
                                    <p:cond delay="0"/>
                                  </p:stCondLst>
                                  <p:childTnLst>
                                    <p:set>
                                      <p:cBhvr>
                                        <p:cTn id="27" dur="1" fill="hold">
                                          <p:stCondLst>
                                            <p:cond delay="0"/>
                                          </p:stCondLst>
                                        </p:cTn>
                                        <p:tgtEl>
                                          <p:spTgt spid="296969"/>
                                        </p:tgtEl>
                                        <p:attrNameLst>
                                          <p:attrName>style.visibility</p:attrName>
                                        </p:attrNameLst>
                                      </p:cBhvr>
                                      <p:to>
                                        <p:strVal val="visible"/>
                                      </p:to>
                                    </p:set>
                                    <p:animEffect transition="in" filter="box(in)">
                                      <p:cBhvr>
                                        <p:cTn id="28" dur="500"/>
                                        <p:tgtEl>
                                          <p:spTgt spid="296969"/>
                                        </p:tgtEl>
                                      </p:cBhvr>
                                    </p:animEffect>
                                  </p:childTnLst>
                                </p:cTn>
                              </p:par>
                            </p:childTnLst>
                          </p:cTn>
                        </p:par>
                      </p:childTnLst>
                    </p:cTn>
                  </p:par>
                  <p:par>
                    <p:cTn id="29" fill="hold">
                      <p:stCondLst>
                        <p:cond delay="indefinite"/>
                      </p:stCondLst>
                      <p:childTnLst>
                        <p:par>
                          <p:cTn id="30" fill="hold">
                            <p:stCondLst>
                              <p:cond delay="0"/>
                            </p:stCondLst>
                            <p:childTnLst>
                              <p:par>
                                <p:cTn id="31" presetID="8" presetClass="entr" presetSubtype="16" fill="hold" nodeType="clickEffect">
                                  <p:stCondLst>
                                    <p:cond delay="0"/>
                                  </p:stCondLst>
                                  <p:childTnLst>
                                    <p:set>
                                      <p:cBhvr>
                                        <p:cTn id="32" dur="1" fill="hold">
                                          <p:stCondLst>
                                            <p:cond delay="0"/>
                                          </p:stCondLst>
                                        </p:cTn>
                                        <p:tgtEl>
                                          <p:spTgt spid="296968"/>
                                        </p:tgtEl>
                                        <p:attrNameLst>
                                          <p:attrName>style.visibility</p:attrName>
                                        </p:attrNameLst>
                                      </p:cBhvr>
                                      <p:to>
                                        <p:strVal val="visible"/>
                                      </p:to>
                                    </p:set>
                                    <p:animEffect transition="in" filter="diamond(in)">
                                      <p:cBhvr>
                                        <p:cTn id="33" dur="2000"/>
                                        <p:tgtEl>
                                          <p:spTgt spid="296968"/>
                                        </p:tgtEl>
                                      </p:cBhvr>
                                    </p:animEffect>
                                  </p:childTnLst>
                                </p:cTn>
                              </p:par>
                              <p:par>
                                <p:cTn id="34" presetID="4" presetClass="entr" presetSubtype="16" fill="hold" grpId="0" nodeType="withEffect">
                                  <p:stCondLst>
                                    <p:cond delay="0"/>
                                  </p:stCondLst>
                                  <p:childTnLst>
                                    <p:set>
                                      <p:cBhvr>
                                        <p:cTn id="35" dur="1" fill="hold">
                                          <p:stCondLst>
                                            <p:cond delay="0"/>
                                          </p:stCondLst>
                                        </p:cTn>
                                        <p:tgtEl>
                                          <p:spTgt spid="296973"/>
                                        </p:tgtEl>
                                        <p:attrNameLst>
                                          <p:attrName>style.visibility</p:attrName>
                                        </p:attrNameLst>
                                      </p:cBhvr>
                                      <p:to>
                                        <p:strVal val="visible"/>
                                      </p:to>
                                    </p:set>
                                    <p:animEffect transition="in" filter="box(in)">
                                      <p:cBhvr>
                                        <p:cTn id="36" dur="500"/>
                                        <p:tgtEl>
                                          <p:spTgt spid="29697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96967" grpId="0"/>
      <p:bldP spid="296969" grpId="0" animBg="1"/>
      <p:bldP spid="296971" grpId="0"/>
      <p:bldP spid="296973"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a:solidFill>
                  <a:srgbClr val="002060"/>
                </a:solidFill>
                <a:cs typeface="Arial" pitchFamily="34" charset="0"/>
              </a:rPr>
              <a:t>1. Các nhân tố chính ảnh hưởng tới sự phát triển và phân bố nông nghiệp</a:t>
            </a:r>
          </a:p>
          <a:p>
            <a:r>
              <a:rPr lang="en-US" sz="3000" b="1" i="1">
                <a:solidFill>
                  <a:srgbClr val="002060"/>
                </a:solidFill>
                <a:cs typeface="Arial" pitchFamily="34" charset="0"/>
              </a:rPr>
              <a:t>a. Nhân tố tự nhiên</a:t>
            </a:r>
          </a:p>
          <a:p>
            <a:r>
              <a:rPr lang="en-US" sz="3000" b="1" i="1"/>
              <a:t>*Khó khăn</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Rounded Corners 7">
            <a:extLst>
              <a:ext uri="{FF2B5EF4-FFF2-40B4-BE49-F238E27FC236}">
                <a16:creationId xmlns:a16="http://schemas.microsoft.com/office/drawing/2014/main" id="{83943E22-6FC5-4857-96F1-DB4BDF369685}"/>
              </a:ext>
            </a:extLst>
          </p:cNvPr>
          <p:cNvSpPr/>
          <p:nvPr/>
        </p:nvSpPr>
        <p:spPr>
          <a:xfrm>
            <a:off x="239660" y="3946031"/>
            <a:ext cx="11373074" cy="1821104"/>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50000"/>
              </a:lnSpc>
            </a:pPr>
            <a:r>
              <a:rPr lang="en-US" sz="3300" b="1" i="1">
                <a:solidFill>
                  <a:srgbClr val="0000FF"/>
                </a:solidFill>
              </a:rPr>
              <a:t>Cho biết những khó khăn về mặt tự nhiên trong phát triển nông nghiệp ở nước ta.</a:t>
            </a:r>
          </a:p>
        </p:txBody>
      </p:sp>
      <p:pic>
        <p:nvPicPr>
          <p:cNvPr id="6" name="Picture 5">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197374" y="3402217"/>
            <a:ext cx="1000415" cy="1086860"/>
          </a:xfrm>
          <a:prstGeom prst="rect">
            <a:avLst/>
          </a:prstGeom>
        </p:spPr>
      </p:pic>
      <p:sp>
        <p:nvSpPr>
          <p:cNvPr id="7" name="Rectangle 1"/>
          <p:cNvSpPr>
            <a:spLocks noChangeArrowheads="1"/>
          </p:cNvSpPr>
          <p:nvPr/>
        </p:nvSpPr>
        <p:spPr bwMode="auto">
          <a:xfrm>
            <a:off x="203174" y="2520131"/>
            <a:ext cx="11784066" cy="385310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50000"/>
              </a:lnSpc>
            </a:pPr>
            <a:r>
              <a:rPr lang="en-US" sz="3300" b="1"/>
              <a:t>- Đ</a:t>
            </a:r>
            <a:r>
              <a:rPr lang="vi-VN" sz="3300" b="1">
                <a:latin typeface="Calibri" pitchFamily="34" charset="0"/>
                <a:cs typeface="Calibri" pitchFamily="34" charset="0"/>
              </a:rPr>
              <a:t>ất ở nhiều nơi đang bị thoái hoá</a:t>
            </a:r>
            <a:r>
              <a:rPr lang="en-US" sz="3300" b="1">
                <a:latin typeface="Calibri" pitchFamily="34" charset="0"/>
                <a:cs typeface="Calibri" pitchFamily="34" charset="0"/>
              </a:rPr>
              <a:t>.</a:t>
            </a:r>
          </a:p>
          <a:p>
            <a:pPr algn="just">
              <a:lnSpc>
                <a:spcPct val="150000"/>
              </a:lnSpc>
            </a:pPr>
            <a:r>
              <a:rPr lang="en-US" sz="3300" b="1">
                <a:latin typeface="Calibri" pitchFamily="34" charset="0"/>
                <a:cs typeface="Calibri" pitchFamily="34" charset="0"/>
              </a:rPr>
              <a:t>- K</a:t>
            </a:r>
            <a:r>
              <a:rPr lang="vi-VN" sz="3300" b="1">
                <a:latin typeface="Calibri" pitchFamily="34" charset="0"/>
                <a:cs typeface="Calibri" pitchFamily="34" charset="0"/>
              </a:rPr>
              <a:t>hí hậu nóng ẩm</a:t>
            </a:r>
            <a:r>
              <a:rPr lang="en-US" sz="3300" b="1">
                <a:latin typeface="Calibri" pitchFamily="34" charset="0"/>
                <a:cs typeface="Calibri" pitchFamily="34" charset="0"/>
              </a:rPr>
              <a:t>,</a:t>
            </a:r>
            <a:r>
              <a:rPr lang="vi-VN" sz="3300" b="1">
                <a:latin typeface="Calibri" pitchFamily="34" charset="0"/>
                <a:cs typeface="Calibri" pitchFamily="34" charset="0"/>
              </a:rPr>
              <a:t> nhiều loại sâu bệnh</a:t>
            </a:r>
            <a:r>
              <a:rPr lang="en-US" sz="3300" b="1">
                <a:latin typeface="Calibri" pitchFamily="34" charset="0"/>
                <a:cs typeface="Calibri" pitchFamily="34" charset="0"/>
              </a:rPr>
              <a:t>.</a:t>
            </a:r>
          </a:p>
          <a:p>
            <a:pPr algn="just">
              <a:lnSpc>
                <a:spcPct val="150000"/>
              </a:lnSpc>
            </a:pPr>
            <a:r>
              <a:rPr lang="en-US" sz="3300" b="1">
                <a:latin typeface="Calibri" pitchFamily="34" charset="0"/>
                <a:cs typeface="Calibri" pitchFamily="34" charset="0"/>
              </a:rPr>
              <a:t>- T</a:t>
            </a:r>
            <a:r>
              <a:rPr lang="vi-VN" sz="3300" b="1">
                <a:latin typeface="Calibri" pitchFamily="34" charset="0"/>
                <a:cs typeface="Calibri" pitchFamily="34" charset="0"/>
              </a:rPr>
              <a:t>hiên t</a:t>
            </a:r>
            <a:r>
              <a:rPr lang="en-US" sz="3300" b="1">
                <a:latin typeface="Calibri" pitchFamily="34" charset="0"/>
                <a:cs typeface="Calibri" pitchFamily="34" charset="0"/>
              </a:rPr>
              <a:t>a</a:t>
            </a:r>
            <a:r>
              <a:rPr lang="vi-VN" sz="3300" b="1">
                <a:latin typeface="Calibri" pitchFamily="34" charset="0"/>
                <a:cs typeface="Calibri" pitchFamily="34" charset="0"/>
              </a:rPr>
              <a:t>i </a:t>
            </a:r>
            <a:r>
              <a:rPr lang="en-US" sz="3300" b="1">
                <a:latin typeface="Calibri" pitchFamily="34" charset="0"/>
                <a:cs typeface="Calibri" pitchFamily="34" charset="0"/>
              </a:rPr>
              <a:t>=&gt;</a:t>
            </a:r>
            <a:r>
              <a:rPr lang="vi-VN" sz="3300" b="1">
                <a:latin typeface="Calibri" pitchFamily="34" charset="0"/>
                <a:cs typeface="Calibri" pitchFamily="34" charset="0"/>
              </a:rPr>
              <a:t> chất lượng và sản lượng nông sản</a:t>
            </a:r>
            <a:r>
              <a:rPr lang="en-US" sz="3300" b="1">
                <a:latin typeface="Calibri" pitchFamily="34" charset="0"/>
                <a:cs typeface="Calibri" pitchFamily="34" charset="0"/>
              </a:rPr>
              <a:t>.</a:t>
            </a:r>
          </a:p>
          <a:p>
            <a:pPr algn="just">
              <a:lnSpc>
                <a:spcPct val="150000"/>
              </a:lnSpc>
            </a:pPr>
            <a:r>
              <a:rPr lang="en-US" sz="3300" b="1">
                <a:latin typeface="Calibri" pitchFamily="34" charset="0"/>
                <a:cs typeface="Calibri" pitchFamily="34" charset="0"/>
              </a:rPr>
              <a:t>- C</a:t>
            </a:r>
            <a:r>
              <a:rPr lang="vi-VN" sz="3300" b="1">
                <a:latin typeface="Calibri" pitchFamily="34" charset="0"/>
                <a:cs typeface="Calibri" pitchFamily="34" charset="0"/>
              </a:rPr>
              <a:t>ác tác động của biến đổi khí hậu</a:t>
            </a:r>
            <a:endParaRPr lang="en-US" sz="3300" b="1">
              <a:latin typeface="Calibri" pitchFamily="34" charset="0"/>
              <a:cs typeface="Calibri" pitchFamily="34" charset="0"/>
            </a:endParaRPr>
          </a:p>
          <a:p>
            <a:pPr algn="just">
              <a:lnSpc>
                <a:spcPct val="150000"/>
              </a:lnSpc>
            </a:pPr>
            <a:r>
              <a:rPr lang="en-US" sz="3300" b="1" i="1">
                <a:solidFill>
                  <a:srgbClr val="FF0000"/>
                </a:solidFill>
                <a:latin typeface="Calibri" pitchFamily="34" charset="0"/>
                <a:cs typeface="Calibri" pitchFamily="34" charset="0"/>
              </a:rPr>
              <a:t>=&gt; Ả</a:t>
            </a:r>
            <a:r>
              <a:rPr lang="vi-VN" sz="3300" b="1" i="1">
                <a:solidFill>
                  <a:srgbClr val="FF0000"/>
                </a:solidFill>
                <a:latin typeface="Calibri" pitchFamily="34" charset="0"/>
                <a:cs typeface="Calibri" pitchFamily="34" charset="0"/>
              </a:rPr>
              <a:t>nh hưởng tới sản xuất nông nghiệp.</a:t>
            </a:r>
            <a:endParaRPr lang="en-US" sz="3300" b="1" i="1">
              <a:solidFill>
                <a:srgbClr val="FF0000"/>
              </a:solidFill>
              <a:latin typeface="Calibri" pitchFamily="34" charset="0"/>
              <a:cs typeface="Calibri" pitchFamily="34" charset="0"/>
            </a:endParaRPr>
          </a:p>
        </p:txBody>
      </p:sp>
      <p:sp>
        <p:nvSpPr>
          <p:cNvPr id="8" name="TextBox 7"/>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latin typeface="+mj-lt"/>
                <a:cs typeface="Arial" pitchFamily="34" charset="0"/>
              </a:rPr>
              <a:t>Bài 4. NÔNG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6"/>
                                        </p:tgtEl>
                                        <p:attrNameLst>
                                          <p:attrName>ppt_x</p:attrName>
                                        </p:attrNameLst>
                                      </p:cBhvr>
                                      <p:tavLst>
                                        <p:tav tm="0">
                                          <p:val>
                                            <p:strVal val="ppt_x"/>
                                          </p:val>
                                        </p:tav>
                                        <p:tav tm="100000">
                                          <p:val>
                                            <p:strVal val="ppt_x-.2"/>
                                          </p:val>
                                        </p:tav>
                                      </p:tavLst>
                                    </p:anim>
                                    <p:anim calcmode="lin" valueType="num">
                                      <p:cBhvr>
                                        <p:cTn id="19" dur="1000"/>
                                        <p:tgtEl>
                                          <p:spTgt spid="6"/>
                                        </p:tgtEl>
                                        <p:attrNameLst>
                                          <p:attrName>ppt_y</p:attrName>
                                        </p:attrNameLst>
                                      </p:cBhvr>
                                      <p:tavLst>
                                        <p:tav tm="0">
                                          <p:val>
                                            <p:strVal val="ppt_y"/>
                                          </p:val>
                                        </p:tav>
                                        <p:tav tm="100000">
                                          <p:val>
                                            <p:strVal val="ppt_y"/>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5"/>
                                        </p:tgtEl>
                                        <p:attrNameLst>
                                          <p:attrName>ppt_x</p:attrName>
                                        </p:attrNameLst>
                                      </p:cBhvr>
                                      <p:tavLst>
                                        <p:tav tm="0">
                                          <p:val>
                                            <p:strVal val="ppt_x"/>
                                          </p:val>
                                        </p:tav>
                                        <p:tav tm="100000">
                                          <p:val>
                                            <p:strVal val="ppt_x-.2"/>
                                          </p:val>
                                        </p:tav>
                                      </p:tavLst>
                                    </p:anim>
                                    <p:anim calcmode="lin" valueType="num">
                                      <p:cBhvr>
                                        <p:cTn id="24" dur="1000"/>
                                        <p:tgtEl>
                                          <p:spTgt spid="5"/>
                                        </p:tgtEl>
                                        <p:attrNameLst>
                                          <p:attrName>ppt_y</p:attrName>
                                        </p:attrNameLst>
                                      </p:cBhvr>
                                      <p:tavLst>
                                        <p:tav tm="0">
                                          <p:val>
                                            <p:strVal val="ppt_y"/>
                                          </p:val>
                                        </p:tav>
                                        <p:tav tm="100000">
                                          <p:val>
                                            <p:strVal val="ppt_y"/>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p:cTn id="31"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 calcmode="lin" valueType="num">
                                      <p:cBhvr>
                                        <p:cTn id="3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7">
                                            <p:txEl>
                                              <p:pRg st="1" end="1"/>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29" presetClass="entr" presetSubtype="0" fill="hold" nodeType="clickEffect">
                                  <p:stCondLst>
                                    <p:cond delay="0"/>
                                  </p:stCondLst>
                                  <p:childTnLst>
                                    <p:set>
                                      <p:cBhvr>
                                        <p:cTn id="44" dur="1" fill="hold">
                                          <p:stCondLst>
                                            <p:cond delay="0"/>
                                          </p:stCondLst>
                                        </p:cTn>
                                        <p:tgtEl>
                                          <p:spTgt spid="7">
                                            <p:txEl>
                                              <p:pRg st="2" end="2"/>
                                            </p:txEl>
                                          </p:spTgt>
                                        </p:tgtEl>
                                        <p:attrNameLst>
                                          <p:attrName>style.visibility</p:attrName>
                                        </p:attrNameLst>
                                      </p:cBhvr>
                                      <p:to>
                                        <p:strVal val="visible"/>
                                      </p:to>
                                    </p:set>
                                    <p:anim calcmode="lin" valueType="num">
                                      <p:cBhvr>
                                        <p:cTn id="45" dur="1000" fill="hold"/>
                                        <p:tgtEl>
                                          <p:spTgt spid="7">
                                            <p:txEl>
                                              <p:pRg st="2" end="2"/>
                                            </p:txEl>
                                          </p:spTgt>
                                        </p:tgtEl>
                                        <p:attrNameLst>
                                          <p:attrName>ppt_x</p:attrName>
                                        </p:attrNameLst>
                                      </p:cBhvr>
                                      <p:tavLst>
                                        <p:tav tm="0">
                                          <p:val>
                                            <p:strVal val="#ppt_x-.2"/>
                                          </p:val>
                                        </p:tav>
                                        <p:tav tm="100000">
                                          <p:val>
                                            <p:strVal val="#ppt_x"/>
                                          </p:val>
                                        </p:tav>
                                      </p:tavLst>
                                    </p:anim>
                                    <p:anim calcmode="lin" valueType="num">
                                      <p:cBhvr>
                                        <p:cTn id="46" dur="1000" fill="hold"/>
                                        <p:tgtEl>
                                          <p:spTgt spid="7">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7" dur="1000"/>
                                        <p:tgtEl>
                                          <p:spTgt spid="7">
                                            <p:txEl>
                                              <p:pRg st="2" end="2"/>
                                            </p:txEl>
                                          </p:spTgt>
                                        </p:tgtEl>
                                      </p:cBhvr>
                                    </p:animEffect>
                                  </p:childTnLst>
                                </p:cTn>
                              </p:par>
                            </p:childTnLst>
                          </p:cTn>
                        </p:par>
                      </p:childTnLst>
                    </p:cTn>
                  </p:par>
                  <p:par>
                    <p:cTn id="48" fill="hold">
                      <p:stCondLst>
                        <p:cond delay="indefinite"/>
                      </p:stCondLst>
                      <p:childTnLst>
                        <p:par>
                          <p:cTn id="49" fill="hold">
                            <p:stCondLst>
                              <p:cond delay="0"/>
                            </p:stCondLst>
                            <p:childTnLst>
                              <p:par>
                                <p:cTn id="50" presetID="29" presetClass="entr" presetSubtype="0" fill="hold" nodeType="clickEffect">
                                  <p:stCondLst>
                                    <p:cond delay="0"/>
                                  </p:stCondLst>
                                  <p:childTnLst>
                                    <p:set>
                                      <p:cBhvr>
                                        <p:cTn id="51" dur="1" fill="hold">
                                          <p:stCondLst>
                                            <p:cond delay="0"/>
                                          </p:stCondLst>
                                        </p:cTn>
                                        <p:tgtEl>
                                          <p:spTgt spid="7">
                                            <p:txEl>
                                              <p:pRg st="3" end="3"/>
                                            </p:txEl>
                                          </p:spTgt>
                                        </p:tgtEl>
                                        <p:attrNameLst>
                                          <p:attrName>style.visibility</p:attrName>
                                        </p:attrNameLst>
                                      </p:cBhvr>
                                      <p:to>
                                        <p:strVal val="visible"/>
                                      </p:to>
                                    </p:set>
                                    <p:anim calcmode="lin" valueType="num">
                                      <p:cBhvr>
                                        <p:cTn id="52" dur="1000" fill="hold"/>
                                        <p:tgtEl>
                                          <p:spTgt spid="7">
                                            <p:txEl>
                                              <p:pRg st="3" end="3"/>
                                            </p:txEl>
                                          </p:spTgt>
                                        </p:tgtEl>
                                        <p:attrNameLst>
                                          <p:attrName>ppt_x</p:attrName>
                                        </p:attrNameLst>
                                      </p:cBhvr>
                                      <p:tavLst>
                                        <p:tav tm="0">
                                          <p:val>
                                            <p:strVal val="#ppt_x-.2"/>
                                          </p:val>
                                        </p:tav>
                                        <p:tav tm="100000">
                                          <p:val>
                                            <p:strVal val="#ppt_x"/>
                                          </p:val>
                                        </p:tav>
                                      </p:tavLst>
                                    </p:anim>
                                    <p:anim calcmode="lin" valueType="num">
                                      <p:cBhvr>
                                        <p:cTn id="53" dur="1000" fill="hold"/>
                                        <p:tgtEl>
                                          <p:spTgt spid="7">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4" dur="1000"/>
                                        <p:tgtEl>
                                          <p:spTgt spid="7">
                                            <p:txEl>
                                              <p:pRg st="3" end="3"/>
                                            </p:txEl>
                                          </p:spTgt>
                                        </p:tgtEl>
                                      </p:cBhvr>
                                    </p:animEffect>
                                  </p:childTnLst>
                                </p:cTn>
                              </p:par>
                            </p:childTnLst>
                          </p:cTn>
                        </p:par>
                      </p:childTnLst>
                    </p:cTn>
                  </p:par>
                  <p:par>
                    <p:cTn id="55" fill="hold">
                      <p:stCondLst>
                        <p:cond delay="indefinite"/>
                      </p:stCondLst>
                      <p:childTnLst>
                        <p:par>
                          <p:cTn id="56" fill="hold">
                            <p:stCondLst>
                              <p:cond delay="0"/>
                            </p:stCondLst>
                            <p:childTnLst>
                              <p:par>
                                <p:cTn id="57" presetID="29" presetClass="entr" presetSubtype="0" fill="hold" nodeType="clickEffect">
                                  <p:stCondLst>
                                    <p:cond delay="0"/>
                                  </p:stCondLst>
                                  <p:childTnLst>
                                    <p:set>
                                      <p:cBhvr>
                                        <p:cTn id="58" dur="1" fill="hold">
                                          <p:stCondLst>
                                            <p:cond delay="0"/>
                                          </p:stCondLst>
                                        </p:cTn>
                                        <p:tgtEl>
                                          <p:spTgt spid="7">
                                            <p:txEl>
                                              <p:pRg st="4" end="4"/>
                                            </p:txEl>
                                          </p:spTgt>
                                        </p:tgtEl>
                                        <p:attrNameLst>
                                          <p:attrName>style.visibility</p:attrName>
                                        </p:attrNameLst>
                                      </p:cBhvr>
                                      <p:to>
                                        <p:strVal val="visible"/>
                                      </p:to>
                                    </p:set>
                                    <p:anim calcmode="lin" valueType="num">
                                      <p:cBhvr>
                                        <p:cTn id="59" dur="1000" fill="hold"/>
                                        <p:tgtEl>
                                          <p:spTgt spid="7">
                                            <p:txEl>
                                              <p:pRg st="4" end="4"/>
                                            </p:txEl>
                                          </p:spTgt>
                                        </p:tgtEl>
                                        <p:attrNameLst>
                                          <p:attrName>ppt_x</p:attrName>
                                        </p:attrNameLst>
                                      </p:cBhvr>
                                      <p:tavLst>
                                        <p:tav tm="0">
                                          <p:val>
                                            <p:strVal val="#ppt_x-.2"/>
                                          </p:val>
                                        </p:tav>
                                        <p:tav tm="100000">
                                          <p:val>
                                            <p:strVal val="#ppt_x"/>
                                          </p:val>
                                        </p:tav>
                                      </p:tavLst>
                                    </p:anim>
                                    <p:anim calcmode="lin" valueType="num">
                                      <p:cBhvr>
                                        <p:cTn id="60" dur="1000" fill="hold"/>
                                        <p:tgtEl>
                                          <p:spTgt spid="7">
                                            <p:txEl>
                                              <p:pRg st="4" end="4"/>
                                            </p:txEl>
                                          </p:spTgt>
                                        </p:tgtEl>
                                        <p:attrNameLst>
                                          <p:attrName>ppt_y</p:attrName>
                                        </p:attrNameLst>
                                      </p:cBhvr>
                                      <p:tavLst>
                                        <p:tav tm="0">
                                          <p:val>
                                            <p:strVal val="#ppt_y"/>
                                          </p:val>
                                        </p:tav>
                                        <p:tav tm="100000">
                                          <p:val>
                                            <p:strVal val="#ppt_y"/>
                                          </p:val>
                                        </p:tav>
                                      </p:tavLst>
                                    </p:anim>
                                    <p:animEffect transition="in" filter="wipe(right)" prLst="gradientSize: 0.1">
                                      <p:cBhvr>
                                        <p:cTn id="61" dur="1000"/>
                                        <p:tgtEl>
                                          <p:spTgt spid="7">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Slide Number Placeholder 5"/>
          <p:cNvSpPr>
            <a:spLocks noGrp="1"/>
          </p:cNvSpPr>
          <p:nvPr>
            <p:ph type="sldNum" sz="quarter" idx="12"/>
          </p:nvPr>
        </p:nvSpPr>
        <p:spPr/>
        <p:txBody>
          <a:bodyPr/>
          <a:lstStyle/>
          <a:p>
            <a:fld id="{81800FAE-9CE3-4460-A532-EB8B7E281FD3}" type="slidenum">
              <a:rPr lang="en-US" sz="3000"/>
              <a:pPr/>
              <a:t>23</a:t>
            </a:fld>
            <a:endParaRPr lang="en-US" sz="3000"/>
          </a:p>
        </p:txBody>
      </p:sp>
      <p:sp>
        <p:nvSpPr>
          <p:cNvPr id="227330" name="Rectangle 2"/>
          <p:cNvSpPr>
            <a:spLocks noGrp="1" noChangeArrowheads="1"/>
          </p:cNvSpPr>
          <p:nvPr>
            <p:ph type="title"/>
          </p:nvPr>
        </p:nvSpPr>
        <p:spPr>
          <a:xfrm>
            <a:off x="609521" y="0"/>
            <a:ext cx="10971372" cy="609741"/>
          </a:xfrm>
        </p:spPr>
        <p:txBody>
          <a:bodyPr>
            <a:noAutofit/>
          </a:bodyPr>
          <a:lstStyle/>
          <a:p>
            <a:r>
              <a:rPr lang="en-US" sz="3000" b="1">
                <a:solidFill>
                  <a:srgbClr val="FF0000"/>
                </a:solidFill>
                <a:latin typeface="+mn-lt"/>
                <a:cs typeface="Times New Roman" pitchFamily="18" charset="0"/>
              </a:rPr>
              <a:t>Ô NHIỄM MÔI TRƯỜNG NƯỚC</a:t>
            </a:r>
            <a:r>
              <a:rPr lang="en-US" sz="3000">
                <a:solidFill>
                  <a:srgbClr val="FF0000"/>
                </a:solidFill>
                <a:latin typeface="+mn-lt"/>
              </a:rPr>
              <a:t> </a:t>
            </a:r>
          </a:p>
        </p:txBody>
      </p:sp>
      <p:pic>
        <p:nvPicPr>
          <p:cNvPr id="227335" name="Picture 7" descr="tải xuống (1)"/>
          <p:cNvPicPr>
            <a:picLocks noChangeAspect="1" noChangeArrowheads="1"/>
          </p:cNvPicPr>
          <p:nvPr/>
        </p:nvPicPr>
        <p:blipFill>
          <a:blip r:embed="rId2"/>
          <a:srcRect/>
          <a:stretch>
            <a:fillRect/>
          </a:stretch>
        </p:blipFill>
        <p:spPr bwMode="auto">
          <a:xfrm>
            <a:off x="6399967" y="685959"/>
            <a:ext cx="5688859" cy="2820053"/>
          </a:xfrm>
          <a:prstGeom prst="rect">
            <a:avLst/>
          </a:prstGeom>
          <a:ln>
            <a:noFill/>
          </a:ln>
          <a:effectLst>
            <a:outerShdw blurRad="292100" dist="139700" dir="2700000" algn="tl" rotWithShape="0">
              <a:srgbClr val="333333">
                <a:alpha val="65000"/>
              </a:srgbClr>
            </a:outerShdw>
          </a:effectLst>
        </p:spPr>
      </p:pic>
      <p:pic>
        <p:nvPicPr>
          <p:cNvPr id="227346" name="Picture 18" descr="images"/>
          <p:cNvPicPr>
            <a:picLocks noChangeAspect="1" noChangeArrowheads="1"/>
          </p:cNvPicPr>
          <p:nvPr/>
        </p:nvPicPr>
        <p:blipFill>
          <a:blip r:embed="rId3"/>
          <a:srcRect/>
          <a:stretch>
            <a:fillRect/>
          </a:stretch>
        </p:blipFill>
        <p:spPr bwMode="auto">
          <a:xfrm>
            <a:off x="6399967" y="3633041"/>
            <a:ext cx="5688859" cy="3048706"/>
          </a:xfrm>
          <a:prstGeom prst="rect">
            <a:avLst/>
          </a:prstGeom>
          <a:ln>
            <a:noFill/>
          </a:ln>
          <a:effectLst>
            <a:outerShdw blurRad="292100" dist="139700" dir="2700000" algn="tl" rotWithShape="0">
              <a:srgbClr val="333333">
                <a:alpha val="65000"/>
              </a:srgbClr>
            </a:outerShdw>
          </a:effectLst>
        </p:spPr>
      </p:pic>
      <p:pic>
        <p:nvPicPr>
          <p:cNvPr id="227348" name="Picture 20" descr="tải xuống"/>
          <p:cNvPicPr>
            <a:picLocks noChangeAspect="1" noChangeArrowheads="1"/>
          </p:cNvPicPr>
          <p:nvPr/>
        </p:nvPicPr>
        <p:blipFill>
          <a:blip r:embed="rId4"/>
          <a:srcRect/>
          <a:stretch>
            <a:fillRect/>
          </a:stretch>
        </p:blipFill>
        <p:spPr bwMode="auto">
          <a:xfrm>
            <a:off x="101587" y="685959"/>
            <a:ext cx="6196793" cy="2854986"/>
          </a:xfrm>
          <a:prstGeom prst="rect">
            <a:avLst/>
          </a:prstGeom>
          <a:ln>
            <a:noFill/>
          </a:ln>
          <a:effectLst>
            <a:outerShdw blurRad="292100" dist="139700" dir="2700000" algn="tl" rotWithShape="0">
              <a:srgbClr val="333333">
                <a:alpha val="65000"/>
              </a:srgbClr>
            </a:outerShdw>
          </a:effectLst>
        </p:spPr>
      </p:pic>
      <p:pic>
        <p:nvPicPr>
          <p:cNvPr id="227350" name="Picture 22" descr="images (2)"/>
          <p:cNvPicPr>
            <a:picLocks noChangeAspect="1" noChangeArrowheads="1"/>
          </p:cNvPicPr>
          <p:nvPr/>
        </p:nvPicPr>
        <p:blipFill>
          <a:blip r:embed="rId5"/>
          <a:srcRect/>
          <a:stretch>
            <a:fillRect/>
          </a:stretch>
        </p:blipFill>
        <p:spPr bwMode="auto">
          <a:xfrm>
            <a:off x="101587" y="3633042"/>
            <a:ext cx="6196793" cy="3139213"/>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 presetClass="entr" presetSubtype="16" fill="hold" nodeType="clickEffect">
                                  <p:stCondLst>
                                    <p:cond delay="0"/>
                                  </p:stCondLst>
                                  <p:childTnLst>
                                    <p:set>
                                      <p:cBhvr>
                                        <p:cTn id="6" dur="1" fill="hold">
                                          <p:stCondLst>
                                            <p:cond delay="0"/>
                                          </p:stCondLst>
                                        </p:cTn>
                                        <p:tgtEl>
                                          <p:spTgt spid="227348"/>
                                        </p:tgtEl>
                                        <p:attrNameLst>
                                          <p:attrName>style.visibility</p:attrName>
                                        </p:attrNameLst>
                                      </p:cBhvr>
                                      <p:to>
                                        <p:strVal val="visible"/>
                                      </p:to>
                                    </p:set>
                                    <p:animEffect transition="in" filter="box(in)">
                                      <p:cBhvr>
                                        <p:cTn id="7" dur="1000"/>
                                        <p:tgtEl>
                                          <p:spTgt spid="227348"/>
                                        </p:tgtEl>
                                      </p:cBhvr>
                                    </p:animEffect>
                                  </p:childTnLst>
                                </p:cTn>
                              </p:par>
                              <p:par>
                                <p:cTn id="8" presetID="4" presetClass="entr" presetSubtype="16" fill="hold" nodeType="withEffect">
                                  <p:stCondLst>
                                    <p:cond delay="0"/>
                                  </p:stCondLst>
                                  <p:childTnLst>
                                    <p:set>
                                      <p:cBhvr>
                                        <p:cTn id="9" dur="1" fill="hold">
                                          <p:stCondLst>
                                            <p:cond delay="0"/>
                                          </p:stCondLst>
                                        </p:cTn>
                                        <p:tgtEl>
                                          <p:spTgt spid="227335"/>
                                        </p:tgtEl>
                                        <p:attrNameLst>
                                          <p:attrName>style.visibility</p:attrName>
                                        </p:attrNameLst>
                                      </p:cBhvr>
                                      <p:to>
                                        <p:strVal val="visible"/>
                                      </p:to>
                                    </p:set>
                                    <p:animEffect transition="in" filter="box(in)">
                                      <p:cBhvr>
                                        <p:cTn id="10" dur="1000"/>
                                        <p:tgtEl>
                                          <p:spTgt spid="227335"/>
                                        </p:tgtEl>
                                      </p:cBhvr>
                                    </p:animEffect>
                                  </p:childTnLst>
                                </p:cTn>
                              </p:par>
                              <p:par>
                                <p:cTn id="11" presetID="4" presetClass="entr" presetSubtype="16" fill="hold" nodeType="withEffect">
                                  <p:stCondLst>
                                    <p:cond delay="0"/>
                                  </p:stCondLst>
                                  <p:childTnLst>
                                    <p:set>
                                      <p:cBhvr>
                                        <p:cTn id="12" dur="1" fill="hold">
                                          <p:stCondLst>
                                            <p:cond delay="0"/>
                                          </p:stCondLst>
                                        </p:cTn>
                                        <p:tgtEl>
                                          <p:spTgt spid="227350"/>
                                        </p:tgtEl>
                                        <p:attrNameLst>
                                          <p:attrName>style.visibility</p:attrName>
                                        </p:attrNameLst>
                                      </p:cBhvr>
                                      <p:to>
                                        <p:strVal val="visible"/>
                                      </p:to>
                                    </p:set>
                                    <p:animEffect transition="in" filter="box(in)">
                                      <p:cBhvr>
                                        <p:cTn id="13" dur="1000"/>
                                        <p:tgtEl>
                                          <p:spTgt spid="227350"/>
                                        </p:tgtEl>
                                      </p:cBhvr>
                                    </p:animEffect>
                                  </p:childTnLst>
                                </p:cTn>
                              </p:par>
                              <p:par>
                                <p:cTn id="14" presetID="4" presetClass="entr" presetSubtype="16" fill="hold" nodeType="withEffect">
                                  <p:stCondLst>
                                    <p:cond delay="0"/>
                                  </p:stCondLst>
                                  <p:childTnLst>
                                    <p:set>
                                      <p:cBhvr>
                                        <p:cTn id="15" dur="1" fill="hold">
                                          <p:stCondLst>
                                            <p:cond delay="0"/>
                                          </p:stCondLst>
                                        </p:cTn>
                                        <p:tgtEl>
                                          <p:spTgt spid="227346"/>
                                        </p:tgtEl>
                                        <p:attrNameLst>
                                          <p:attrName>style.visibility</p:attrName>
                                        </p:attrNameLst>
                                      </p:cBhvr>
                                      <p:to>
                                        <p:strVal val="visible"/>
                                      </p:to>
                                    </p:set>
                                    <p:animEffect transition="in" filter="box(in)">
                                      <p:cBhvr>
                                        <p:cTn id="16" dur="1000"/>
                                        <p:tgtEl>
                                          <p:spTgt spid="2273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36546" name="Text Box 2"/>
          <p:cNvSpPr txBox="1">
            <a:spLocks noChangeArrowheads="1"/>
          </p:cNvSpPr>
          <p:nvPr/>
        </p:nvSpPr>
        <p:spPr bwMode="auto">
          <a:xfrm>
            <a:off x="609521" y="-25406"/>
            <a:ext cx="11377719" cy="584771"/>
          </a:xfrm>
          <a:prstGeom prst="rect">
            <a:avLst/>
          </a:prstGeom>
          <a:noFill/>
          <a:ln w="9525">
            <a:noFill/>
            <a:miter lim="800000"/>
            <a:headEnd/>
            <a:tailEnd/>
          </a:ln>
          <a:effectLst>
            <a:prstShdw prst="shdw18" dist="17961" dir="13500000">
              <a:schemeClr val="accent1">
                <a:gamma/>
                <a:shade val="60000"/>
                <a:invGamma/>
              </a:schemeClr>
            </a:prstShdw>
          </a:effectLst>
        </p:spPr>
        <p:txBody>
          <a:bodyPr lIns="121917" tIns="60958" rIns="121917" bIns="60958">
            <a:spAutoFit/>
          </a:bodyPr>
          <a:lstStyle/>
          <a:p>
            <a:pPr algn="ctr">
              <a:spcBef>
                <a:spcPct val="50000"/>
              </a:spcBef>
            </a:pPr>
            <a:r>
              <a:rPr lang="en-US" sz="3000" b="1">
                <a:solidFill>
                  <a:srgbClr val="FF0000"/>
                </a:solidFill>
                <a:cs typeface="Times New Roman" pitchFamily="18" charset="0"/>
              </a:rPr>
              <a:t>Những thiên tai ở Việt Nam</a:t>
            </a:r>
          </a:p>
        </p:txBody>
      </p:sp>
      <p:pic>
        <p:nvPicPr>
          <p:cNvPr id="236547" name="Picture 3" descr="071113-Lu-lut_03"/>
          <p:cNvPicPr>
            <a:picLocks noChangeAspect="1" noChangeArrowheads="1"/>
          </p:cNvPicPr>
          <p:nvPr/>
        </p:nvPicPr>
        <p:blipFill>
          <a:blip r:embed="rId2"/>
          <a:srcRect/>
          <a:stretch>
            <a:fillRect/>
          </a:stretch>
        </p:blipFill>
        <p:spPr bwMode="auto">
          <a:xfrm>
            <a:off x="6095206" y="584335"/>
            <a:ext cx="5892033" cy="2947082"/>
          </a:xfrm>
          <a:prstGeom prst="rect">
            <a:avLst/>
          </a:prstGeom>
          <a:ln>
            <a:noFill/>
          </a:ln>
          <a:effectLst>
            <a:outerShdw blurRad="292100" dist="139700" dir="2700000" algn="tl" rotWithShape="0">
              <a:srgbClr val="333333">
                <a:alpha val="65000"/>
              </a:srgbClr>
            </a:outerShdw>
          </a:effectLst>
        </p:spPr>
      </p:pic>
      <p:pic>
        <p:nvPicPr>
          <p:cNvPr id="236548" name="Picture 4" descr="1207584071"/>
          <p:cNvPicPr>
            <a:picLocks noChangeAspect="1" noChangeArrowheads="1"/>
          </p:cNvPicPr>
          <p:nvPr/>
        </p:nvPicPr>
        <p:blipFill>
          <a:blip r:embed="rId3"/>
          <a:srcRect/>
          <a:stretch>
            <a:fillRect/>
          </a:stretch>
        </p:blipFill>
        <p:spPr bwMode="auto">
          <a:xfrm>
            <a:off x="101587" y="3734664"/>
            <a:ext cx="5892033" cy="3048706"/>
          </a:xfrm>
          <a:prstGeom prst="rect">
            <a:avLst/>
          </a:prstGeom>
          <a:ln>
            <a:noFill/>
          </a:ln>
          <a:effectLst>
            <a:outerShdw blurRad="292100" dist="139700" dir="2700000" algn="tl" rotWithShape="0">
              <a:srgbClr val="333333">
                <a:alpha val="65000"/>
              </a:srgbClr>
            </a:outerShdw>
          </a:effectLst>
        </p:spPr>
      </p:pic>
      <p:pic>
        <p:nvPicPr>
          <p:cNvPr id="236549" name="Picture 5" descr="Palm"/>
          <p:cNvPicPr>
            <a:picLocks noChangeAspect="1" noChangeArrowheads="1"/>
          </p:cNvPicPr>
          <p:nvPr/>
        </p:nvPicPr>
        <p:blipFill>
          <a:blip r:embed="rId4"/>
          <a:srcRect/>
          <a:stretch>
            <a:fillRect/>
          </a:stretch>
        </p:blipFill>
        <p:spPr bwMode="auto">
          <a:xfrm>
            <a:off x="101587" y="584335"/>
            <a:ext cx="5892033" cy="2947082"/>
          </a:xfrm>
          <a:prstGeom prst="rect">
            <a:avLst/>
          </a:prstGeom>
          <a:ln>
            <a:noFill/>
          </a:ln>
          <a:effectLst>
            <a:outerShdw blurRad="292100" dist="139700" dir="2700000" algn="tl" rotWithShape="0">
              <a:srgbClr val="333333">
                <a:alpha val="65000"/>
              </a:srgbClr>
            </a:outerShdw>
          </a:effectLst>
        </p:spPr>
      </p:pic>
      <p:pic>
        <p:nvPicPr>
          <p:cNvPr id="236553" name="Picture 9" descr="b862suongmuoi_2"/>
          <p:cNvPicPr>
            <a:picLocks noChangeAspect="1" noChangeArrowheads="1"/>
          </p:cNvPicPr>
          <p:nvPr/>
        </p:nvPicPr>
        <p:blipFill>
          <a:blip r:embed="rId5"/>
          <a:srcRect/>
          <a:stretch>
            <a:fillRect/>
          </a:stretch>
        </p:blipFill>
        <p:spPr bwMode="auto">
          <a:xfrm>
            <a:off x="6095206" y="3633041"/>
            <a:ext cx="5892033" cy="3150329"/>
          </a:xfrm>
          <a:prstGeom prst="rect">
            <a:avLst/>
          </a:prstGeom>
          <a:ln>
            <a:noFill/>
          </a:ln>
          <a:effectLst>
            <a:outerShdw blurRad="292100" dist="139700" dir="2700000" algn="tl" rotWithShape="0">
              <a:srgbClr val="333333">
                <a:alpha val="65000"/>
              </a:srgbClr>
            </a:outerShdw>
          </a:effec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236546"/>
                                        </p:tgtEl>
                                        <p:attrNameLst>
                                          <p:attrName>style.visibility</p:attrName>
                                        </p:attrNameLst>
                                      </p:cBhvr>
                                      <p:to>
                                        <p:strVal val="visible"/>
                                      </p:to>
                                    </p:set>
                                    <p:anim calcmode="lin" valueType="num">
                                      <p:cBhvr>
                                        <p:cTn id="7" dur="1000" fill="hold"/>
                                        <p:tgtEl>
                                          <p:spTgt spid="236546"/>
                                        </p:tgtEl>
                                        <p:attrNameLst>
                                          <p:attrName>ppt_x</p:attrName>
                                        </p:attrNameLst>
                                      </p:cBhvr>
                                      <p:tavLst>
                                        <p:tav tm="0">
                                          <p:val>
                                            <p:strVal val="#ppt_x-.2"/>
                                          </p:val>
                                        </p:tav>
                                        <p:tav tm="100000">
                                          <p:val>
                                            <p:strVal val="#ppt_x"/>
                                          </p:val>
                                        </p:tav>
                                      </p:tavLst>
                                    </p:anim>
                                    <p:anim calcmode="lin" valueType="num">
                                      <p:cBhvr>
                                        <p:cTn id="8" dur="1000" fill="hold"/>
                                        <p:tgtEl>
                                          <p:spTgt spid="2365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236546"/>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236547"/>
                                        </p:tgtEl>
                                        <p:attrNameLst>
                                          <p:attrName>style.visibility</p:attrName>
                                        </p:attrNameLst>
                                      </p:cBhvr>
                                      <p:to>
                                        <p:strVal val="visible"/>
                                      </p:to>
                                    </p:set>
                                    <p:anim calcmode="lin" valueType="num">
                                      <p:cBhvr>
                                        <p:cTn id="14" dur="1000" fill="hold"/>
                                        <p:tgtEl>
                                          <p:spTgt spid="236547"/>
                                        </p:tgtEl>
                                        <p:attrNameLst>
                                          <p:attrName>ppt_x</p:attrName>
                                        </p:attrNameLst>
                                      </p:cBhvr>
                                      <p:tavLst>
                                        <p:tav tm="0">
                                          <p:val>
                                            <p:strVal val="#ppt_x-.2"/>
                                          </p:val>
                                        </p:tav>
                                        <p:tav tm="100000">
                                          <p:val>
                                            <p:strVal val="#ppt_x"/>
                                          </p:val>
                                        </p:tav>
                                      </p:tavLst>
                                    </p:anim>
                                    <p:anim calcmode="lin" valueType="num">
                                      <p:cBhvr>
                                        <p:cTn id="15" dur="1000" fill="hold"/>
                                        <p:tgtEl>
                                          <p:spTgt spid="236547"/>
                                        </p:tgtEl>
                                        <p:attrNameLst>
                                          <p:attrName>ppt_y</p:attrName>
                                        </p:attrNameLst>
                                      </p:cBhvr>
                                      <p:tavLst>
                                        <p:tav tm="0">
                                          <p:val>
                                            <p:strVal val="#ppt_y"/>
                                          </p:val>
                                        </p:tav>
                                        <p:tav tm="100000">
                                          <p:val>
                                            <p:strVal val="#ppt_y"/>
                                          </p:val>
                                        </p:tav>
                                      </p:tavLst>
                                    </p:anim>
                                    <p:animEffect transition="in" filter="wipe(right)" prLst="gradientSize: 0.1">
                                      <p:cBhvr>
                                        <p:cTn id="16" dur="1000"/>
                                        <p:tgtEl>
                                          <p:spTgt spid="236547"/>
                                        </p:tgtEl>
                                      </p:cBhvr>
                                    </p:animEffect>
                                  </p:childTnLst>
                                </p:cTn>
                              </p:par>
                              <p:par>
                                <p:cTn id="17" presetID="29" presetClass="entr" presetSubtype="0" fill="hold" nodeType="withEffect">
                                  <p:stCondLst>
                                    <p:cond delay="0"/>
                                  </p:stCondLst>
                                  <p:childTnLst>
                                    <p:set>
                                      <p:cBhvr>
                                        <p:cTn id="18" dur="1" fill="hold">
                                          <p:stCondLst>
                                            <p:cond delay="0"/>
                                          </p:stCondLst>
                                        </p:cTn>
                                        <p:tgtEl>
                                          <p:spTgt spid="236548"/>
                                        </p:tgtEl>
                                        <p:attrNameLst>
                                          <p:attrName>style.visibility</p:attrName>
                                        </p:attrNameLst>
                                      </p:cBhvr>
                                      <p:to>
                                        <p:strVal val="visible"/>
                                      </p:to>
                                    </p:set>
                                    <p:anim calcmode="lin" valueType="num">
                                      <p:cBhvr>
                                        <p:cTn id="19" dur="1000" fill="hold"/>
                                        <p:tgtEl>
                                          <p:spTgt spid="236548"/>
                                        </p:tgtEl>
                                        <p:attrNameLst>
                                          <p:attrName>ppt_x</p:attrName>
                                        </p:attrNameLst>
                                      </p:cBhvr>
                                      <p:tavLst>
                                        <p:tav tm="0">
                                          <p:val>
                                            <p:strVal val="#ppt_x-.2"/>
                                          </p:val>
                                        </p:tav>
                                        <p:tav tm="100000">
                                          <p:val>
                                            <p:strVal val="#ppt_x"/>
                                          </p:val>
                                        </p:tav>
                                      </p:tavLst>
                                    </p:anim>
                                    <p:anim calcmode="lin" valueType="num">
                                      <p:cBhvr>
                                        <p:cTn id="20" dur="1000" fill="hold"/>
                                        <p:tgtEl>
                                          <p:spTgt spid="236548"/>
                                        </p:tgtEl>
                                        <p:attrNameLst>
                                          <p:attrName>ppt_y</p:attrName>
                                        </p:attrNameLst>
                                      </p:cBhvr>
                                      <p:tavLst>
                                        <p:tav tm="0">
                                          <p:val>
                                            <p:strVal val="#ppt_y"/>
                                          </p:val>
                                        </p:tav>
                                        <p:tav tm="100000">
                                          <p:val>
                                            <p:strVal val="#ppt_y"/>
                                          </p:val>
                                        </p:tav>
                                      </p:tavLst>
                                    </p:anim>
                                    <p:animEffect transition="in" filter="wipe(right)" prLst="gradientSize: 0.1">
                                      <p:cBhvr>
                                        <p:cTn id="21" dur="1000"/>
                                        <p:tgtEl>
                                          <p:spTgt spid="236548"/>
                                        </p:tgtEl>
                                      </p:cBhvr>
                                    </p:animEffect>
                                  </p:childTnLst>
                                </p:cTn>
                              </p:par>
                              <p:par>
                                <p:cTn id="22" presetID="29" presetClass="entr" presetSubtype="0" fill="hold" nodeType="withEffect">
                                  <p:stCondLst>
                                    <p:cond delay="0"/>
                                  </p:stCondLst>
                                  <p:childTnLst>
                                    <p:set>
                                      <p:cBhvr>
                                        <p:cTn id="23" dur="1" fill="hold">
                                          <p:stCondLst>
                                            <p:cond delay="0"/>
                                          </p:stCondLst>
                                        </p:cTn>
                                        <p:tgtEl>
                                          <p:spTgt spid="236549"/>
                                        </p:tgtEl>
                                        <p:attrNameLst>
                                          <p:attrName>style.visibility</p:attrName>
                                        </p:attrNameLst>
                                      </p:cBhvr>
                                      <p:to>
                                        <p:strVal val="visible"/>
                                      </p:to>
                                    </p:set>
                                    <p:anim calcmode="lin" valueType="num">
                                      <p:cBhvr>
                                        <p:cTn id="24" dur="1000" fill="hold"/>
                                        <p:tgtEl>
                                          <p:spTgt spid="236549"/>
                                        </p:tgtEl>
                                        <p:attrNameLst>
                                          <p:attrName>ppt_x</p:attrName>
                                        </p:attrNameLst>
                                      </p:cBhvr>
                                      <p:tavLst>
                                        <p:tav tm="0">
                                          <p:val>
                                            <p:strVal val="#ppt_x-.2"/>
                                          </p:val>
                                        </p:tav>
                                        <p:tav tm="100000">
                                          <p:val>
                                            <p:strVal val="#ppt_x"/>
                                          </p:val>
                                        </p:tav>
                                      </p:tavLst>
                                    </p:anim>
                                    <p:anim calcmode="lin" valueType="num">
                                      <p:cBhvr>
                                        <p:cTn id="25" dur="1000" fill="hold"/>
                                        <p:tgtEl>
                                          <p:spTgt spid="236549"/>
                                        </p:tgtEl>
                                        <p:attrNameLst>
                                          <p:attrName>ppt_y</p:attrName>
                                        </p:attrNameLst>
                                      </p:cBhvr>
                                      <p:tavLst>
                                        <p:tav tm="0">
                                          <p:val>
                                            <p:strVal val="#ppt_y"/>
                                          </p:val>
                                        </p:tav>
                                        <p:tav tm="100000">
                                          <p:val>
                                            <p:strVal val="#ppt_y"/>
                                          </p:val>
                                        </p:tav>
                                      </p:tavLst>
                                    </p:anim>
                                    <p:animEffect transition="in" filter="wipe(right)" prLst="gradientSize: 0.1">
                                      <p:cBhvr>
                                        <p:cTn id="26" dur="1000"/>
                                        <p:tgtEl>
                                          <p:spTgt spid="236549"/>
                                        </p:tgtEl>
                                      </p:cBhvr>
                                    </p:animEffect>
                                  </p:childTnLst>
                                </p:cTn>
                              </p:par>
                              <p:par>
                                <p:cTn id="27" presetID="29" presetClass="entr" presetSubtype="0" fill="hold" nodeType="withEffect">
                                  <p:stCondLst>
                                    <p:cond delay="0"/>
                                  </p:stCondLst>
                                  <p:childTnLst>
                                    <p:set>
                                      <p:cBhvr>
                                        <p:cTn id="28" dur="1" fill="hold">
                                          <p:stCondLst>
                                            <p:cond delay="0"/>
                                          </p:stCondLst>
                                        </p:cTn>
                                        <p:tgtEl>
                                          <p:spTgt spid="236553"/>
                                        </p:tgtEl>
                                        <p:attrNameLst>
                                          <p:attrName>style.visibility</p:attrName>
                                        </p:attrNameLst>
                                      </p:cBhvr>
                                      <p:to>
                                        <p:strVal val="visible"/>
                                      </p:to>
                                    </p:set>
                                    <p:anim calcmode="lin" valueType="num">
                                      <p:cBhvr>
                                        <p:cTn id="29" dur="1000" fill="hold"/>
                                        <p:tgtEl>
                                          <p:spTgt spid="236553"/>
                                        </p:tgtEl>
                                        <p:attrNameLst>
                                          <p:attrName>ppt_x</p:attrName>
                                        </p:attrNameLst>
                                      </p:cBhvr>
                                      <p:tavLst>
                                        <p:tav tm="0">
                                          <p:val>
                                            <p:strVal val="#ppt_x-.2"/>
                                          </p:val>
                                        </p:tav>
                                        <p:tav tm="100000">
                                          <p:val>
                                            <p:strVal val="#ppt_x"/>
                                          </p:val>
                                        </p:tav>
                                      </p:tavLst>
                                    </p:anim>
                                    <p:anim calcmode="lin" valueType="num">
                                      <p:cBhvr>
                                        <p:cTn id="30" dur="1000" fill="hold"/>
                                        <p:tgtEl>
                                          <p:spTgt spid="236553"/>
                                        </p:tgtEl>
                                        <p:attrNameLst>
                                          <p:attrName>ppt_y</p:attrName>
                                        </p:attrNameLst>
                                      </p:cBhvr>
                                      <p:tavLst>
                                        <p:tav tm="0">
                                          <p:val>
                                            <p:strVal val="#ppt_y"/>
                                          </p:val>
                                        </p:tav>
                                        <p:tav tm="100000">
                                          <p:val>
                                            <p:strVal val="#ppt_y"/>
                                          </p:val>
                                        </p:tav>
                                      </p:tavLst>
                                    </p:anim>
                                    <p:animEffect transition="in" filter="wipe(right)" prLst="gradientSize: 0.1">
                                      <p:cBhvr>
                                        <p:cTn id="31" dur="1000"/>
                                        <p:tgtEl>
                                          <p:spTgt spid="23655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654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25405"/>
            <a:ext cx="11709082" cy="553994"/>
          </a:xfrm>
          <a:prstGeom prst="rect">
            <a:avLst/>
          </a:prstGeom>
        </p:spPr>
        <p:txBody>
          <a:bodyPr wrap="square" lIns="91436" tIns="45718" rIns="91436" bIns="45718">
            <a:spAutoFit/>
          </a:bodyPr>
          <a:lstStyle/>
          <a:p>
            <a:r>
              <a:rPr lang="en-US" sz="3000" b="1" i="1">
                <a:solidFill>
                  <a:srgbClr val="002060"/>
                </a:solidFill>
                <a:cs typeface="Arial" pitchFamily="34" charset="0"/>
              </a:rPr>
              <a:t>b. Nhân tố kinh tế - xã hội</a:t>
            </a:r>
            <a:endParaRPr lang="en-US" sz="3000" i="1"/>
          </a:p>
        </p:txBody>
      </p:sp>
      <p:sp>
        <p:nvSpPr>
          <p:cNvPr id="10" name="Text Box 2"/>
          <p:cNvSpPr txBox="1">
            <a:spLocks noChangeArrowheads="1"/>
          </p:cNvSpPr>
          <p:nvPr/>
        </p:nvSpPr>
        <p:spPr bwMode="auto">
          <a:xfrm>
            <a:off x="203174" y="1154701"/>
            <a:ext cx="11791648" cy="1646599"/>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3300" b="1" i="1" u="sng" dirty="0">
                <a:solidFill>
                  <a:srgbClr val="0000FF"/>
                </a:solidFill>
                <a:cs typeface="Times New Roman" pitchFamily="18" charset="0"/>
              </a:rPr>
              <a:t>Yêu cầu</a:t>
            </a:r>
            <a:r>
              <a:rPr lang="en-US" sz="3300" b="1" i="1" u="sng">
                <a:solidFill>
                  <a:srgbClr val="0000FF"/>
                </a:solidFill>
                <a:cs typeface="Times New Roman" pitchFamily="18" charset="0"/>
              </a:rPr>
              <a:t>:</a:t>
            </a:r>
            <a:r>
              <a:rPr lang="en-US" sz="3300" b="1" i="1">
                <a:solidFill>
                  <a:srgbClr val="0000FF"/>
                </a:solidFill>
                <a:cs typeface="Times New Roman" pitchFamily="18" charset="0"/>
              </a:rPr>
              <a:t> </a:t>
            </a:r>
            <a:r>
              <a:rPr lang="en-US" sz="3300" b="1" i="1">
                <a:solidFill>
                  <a:srgbClr val="0000FF"/>
                </a:solidFill>
                <a:ea typeface="Calibri" charset="0"/>
                <a:cs typeface="Times New Roman" pitchFamily="18" charset="0"/>
              </a:rPr>
              <a:t>*Dựa </a:t>
            </a:r>
            <a:r>
              <a:rPr lang="en-US" sz="3300" b="1" i="1" dirty="0">
                <a:solidFill>
                  <a:srgbClr val="0000FF"/>
                </a:solidFill>
                <a:ea typeface="Calibri" charset="0"/>
                <a:cs typeface="Times New Roman" pitchFamily="18" charset="0"/>
              </a:rPr>
              <a:t>vào </a:t>
            </a:r>
            <a:r>
              <a:rPr lang="fr-FR" sz="3300" b="1" i="1" dirty="0">
                <a:solidFill>
                  <a:srgbClr val="0000FF"/>
                </a:solidFill>
                <a:ea typeface="Calibri" charset="0"/>
                <a:cs typeface="Times New Roman" pitchFamily="18" charset="0"/>
              </a:rPr>
              <a:t>thông tin </a:t>
            </a:r>
            <a:r>
              <a:rPr lang="fr-FR" sz="3300" b="1" i="1">
                <a:solidFill>
                  <a:srgbClr val="0000FF"/>
                </a:solidFill>
                <a:ea typeface="Calibri" charset="0"/>
                <a:cs typeface="Times New Roman" pitchFamily="18" charset="0"/>
              </a:rPr>
              <a:t>mục 1.b:</a:t>
            </a:r>
            <a:r>
              <a:rPr lang="en-US" sz="3300" b="1" i="1">
                <a:solidFill>
                  <a:srgbClr val="0000FF"/>
                </a:solidFill>
                <a:ea typeface="Calibri" charset="0"/>
                <a:cs typeface="Times New Roman" pitchFamily="18" charset="0"/>
              </a:rPr>
              <a:t> </a:t>
            </a:r>
            <a:r>
              <a:rPr lang="en-US" sz="3300" b="1" i="1">
                <a:solidFill>
                  <a:srgbClr val="0000FF"/>
                </a:solidFill>
              </a:rPr>
              <a:t>đánh giá những thuận lợi và khó khăn của các nhân tố kinh tế - xã hội đối với sản xuất nông nghiệp.</a:t>
            </a:r>
            <a:endParaRPr lang="en-US" sz="3300" b="1" i="1" dirty="0">
              <a:solidFill>
                <a:srgbClr val="0000FF"/>
              </a:solidFill>
              <a:ea typeface="Calibri" charset="0"/>
              <a:cs typeface="Times New Roman" pitchFamily="18" charset="0"/>
            </a:endParaRPr>
          </a:p>
        </p:txBody>
      </p:sp>
      <p:sp>
        <p:nvSpPr>
          <p:cNvPr id="16" name="Text Box 3"/>
          <p:cNvSpPr txBox="1">
            <a:spLocks noChangeArrowheads="1"/>
          </p:cNvSpPr>
          <p:nvPr/>
        </p:nvSpPr>
        <p:spPr bwMode="auto">
          <a:xfrm>
            <a:off x="188707" y="3429795"/>
            <a:ext cx="4382699"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a:solidFill>
                  <a:srgbClr val="0070C0"/>
                </a:solidFill>
              </a:rPr>
              <a:t>Nhóm 1: </a:t>
            </a:r>
          </a:p>
          <a:p>
            <a:pPr algn="ctr"/>
            <a:r>
              <a:rPr lang="en-US" sz="3300" b="1">
                <a:solidFill>
                  <a:srgbClr val="0070C0"/>
                </a:solidFill>
              </a:rPr>
              <a:t>Dân cư, lao động.</a:t>
            </a:r>
          </a:p>
        </p:txBody>
      </p:sp>
      <p:sp>
        <p:nvSpPr>
          <p:cNvPr id="17" name="WordArt 5"/>
          <p:cNvSpPr>
            <a:spLocks noChangeArrowheads="1" noChangeShapeType="1" noTextEdit="1"/>
          </p:cNvSpPr>
          <p:nvPr/>
        </p:nvSpPr>
        <p:spPr bwMode="auto">
          <a:xfrm>
            <a:off x="6178323" y="230685"/>
            <a:ext cx="5097810" cy="861769"/>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3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NHÓM</a:t>
            </a:r>
            <a:endParaRPr lang="en-US" sz="3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8" name="Text Box 3"/>
          <p:cNvSpPr txBox="1">
            <a:spLocks noChangeArrowheads="1"/>
          </p:cNvSpPr>
          <p:nvPr/>
        </p:nvSpPr>
        <p:spPr bwMode="auto">
          <a:xfrm>
            <a:off x="5791181" y="3328171"/>
            <a:ext cx="5688125"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a:solidFill>
                  <a:srgbClr val="7030A0"/>
                </a:solidFill>
              </a:rPr>
              <a:t>Nhóm 2: </a:t>
            </a:r>
            <a:r>
              <a:rPr lang="en-US" sz="3300" b="1">
                <a:solidFill>
                  <a:srgbClr val="7030A0"/>
                </a:solidFill>
              </a:rPr>
              <a:t>Chính sách</a:t>
            </a:r>
          </a:p>
          <a:p>
            <a:pPr algn="ctr"/>
            <a:r>
              <a:rPr lang="en-US" sz="3300" b="1">
                <a:solidFill>
                  <a:srgbClr val="7030A0"/>
                </a:solidFill>
              </a:rPr>
              <a:t>phát triển nông nghiệp.</a:t>
            </a:r>
            <a:endParaRPr lang="en-US" sz="3300" b="1"/>
          </a:p>
        </p:txBody>
      </p:sp>
      <p:sp>
        <p:nvSpPr>
          <p:cNvPr id="20" name="Text Box 3"/>
          <p:cNvSpPr txBox="1">
            <a:spLocks noChangeArrowheads="1"/>
          </p:cNvSpPr>
          <p:nvPr/>
        </p:nvSpPr>
        <p:spPr bwMode="auto">
          <a:xfrm>
            <a:off x="215097" y="5222484"/>
            <a:ext cx="4356308"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a:solidFill>
                  <a:srgbClr val="002060"/>
                </a:solidFill>
              </a:rPr>
              <a:t>Nhóm 3:</a:t>
            </a:r>
          </a:p>
          <a:p>
            <a:pPr algn="ctr"/>
            <a:r>
              <a:rPr lang="en-US" sz="3300" b="1">
                <a:solidFill>
                  <a:srgbClr val="002060"/>
                </a:solidFill>
              </a:rPr>
              <a:t>KHCN và CSVCKT</a:t>
            </a:r>
          </a:p>
        </p:txBody>
      </p:sp>
      <p:sp>
        <p:nvSpPr>
          <p:cNvPr id="21" name="Text Box 3"/>
          <p:cNvSpPr txBox="1">
            <a:spLocks noChangeArrowheads="1"/>
          </p:cNvSpPr>
          <p:nvPr/>
        </p:nvSpPr>
        <p:spPr bwMode="auto">
          <a:xfrm>
            <a:off x="5790446" y="5157395"/>
            <a:ext cx="5688859" cy="1138767"/>
          </a:xfrm>
          <a:prstGeom prst="rect">
            <a:avLst/>
          </a:prstGeom>
          <a:ln>
            <a:headEnd/>
            <a:tailEnd/>
          </a:ln>
        </p:spPr>
        <p:style>
          <a:lnRef idx="2">
            <a:schemeClr val="accent1"/>
          </a:lnRef>
          <a:fillRef idx="1">
            <a:schemeClr val="lt1"/>
          </a:fillRef>
          <a:effectRef idx="0">
            <a:schemeClr val="accent1"/>
          </a:effectRef>
          <a:fontRef idx="minor">
            <a:schemeClr val="dk1"/>
          </a:fontRef>
        </p:style>
        <p:txBody>
          <a:bodyPr wrap="square" lIns="121914" tIns="60957" rIns="121914" bIns="60957">
            <a:spAutoFit/>
          </a:bodyPr>
          <a:lstStyle/>
          <a:p>
            <a:pPr algn="ctr"/>
            <a:r>
              <a:rPr lang="it-IT" sz="3300" b="1">
                <a:solidFill>
                  <a:srgbClr val="FF0000"/>
                </a:solidFill>
              </a:rPr>
              <a:t>Nhóm 4: </a:t>
            </a:r>
            <a:r>
              <a:rPr lang="en-US" sz="3300" b="1">
                <a:solidFill>
                  <a:srgbClr val="FF0000"/>
                </a:solidFill>
              </a:rPr>
              <a:t>Thị trường </a:t>
            </a:r>
          </a:p>
          <a:p>
            <a:pPr algn="ctr"/>
            <a:r>
              <a:rPr lang="en-US" sz="3300" b="1">
                <a:solidFill>
                  <a:srgbClr val="FF0000"/>
                </a:solidFill>
              </a:rPr>
              <a:t>tiêu thụ nông sản</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9" presetClass="entr" presetSubtype="0"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 calcmode="lin" valueType="num">
                                      <p:cBhvr>
                                        <p:cTn id="7" dur="1000" fill="hold"/>
                                        <p:tgtEl>
                                          <p:spTgt spid="15"/>
                                        </p:tgtEl>
                                        <p:attrNameLst>
                                          <p:attrName>ppt_x</p:attrName>
                                        </p:attrNameLst>
                                      </p:cBhvr>
                                      <p:tavLst>
                                        <p:tav tm="0">
                                          <p:val>
                                            <p:strVal val="#ppt_x-.2"/>
                                          </p:val>
                                        </p:tav>
                                        <p:tav tm="100000">
                                          <p:val>
                                            <p:strVal val="#ppt_x"/>
                                          </p:val>
                                        </p:tav>
                                      </p:tavLst>
                                    </p:anim>
                                    <p:anim calcmode="lin" valueType="num">
                                      <p:cBhvr>
                                        <p:cTn id="8"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9" dur="1000"/>
                                        <p:tgtEl>
                                          <p:spTgt spid="15"/>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0"/>
                                        </p:tgtEl>
                                        <p:attrNameLst>
                                          <p:attrName>style.visibility</p:attrName>
                                        </p:attrNameLst>
                                      </p:cBhvr>
                                      <p:to>
                                        <p:strVal val="visible"/>
                                      </p:to>
                                    </p:set>
                                    <p:anim calcmode="lin" valueType="num">
                                      <p:cBhvr>
                                        <p:cTn id="14" dur="1000" fill="hold"/>
                                        <p:tgtEl>
                                          <p:spTgt spid="10"/>
                                        </p:tgtEl>
                                        <p:attrNameLst>
                                          <p:attrName>ppt_x</p:attrName>
                                        </p:attrNameLst>
                                      </p:cBhvr>
                                      <p:tavLst>
                                        <p:tav tm="0">
                                          <p:val>
                                            <p:strVal val="#ppt_x-.2"/>
                                          </p:val>
                                        </p:tav>
                                        <p:tav tm="100000">
                                          <p:val>
                                            <p:strVal val="#ppt_x"/>
                                          </p:val>
                                        </p:tav>
                                      </p:tavLst>
                                    </p:anim>
                                    <p:anim calcmode="lin" valueType="num">
                                      <p:cBhvr>
                                        <p:cTn id="15"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0"/>
                                        </p:tgtEl>
                                      </p:cBhvr>
                                    </p:animEffect>
                                  </p:childTnLst>
                                </p:cTn>
                              </p:par>
                              <p:par>
                                <p:cTn id="17" presetID="29" presetClass="entr" presetSubtype="0" fill="hold" grpId="0" nodeType="withEffect">
                                  <p:stCondLst>
                                    <p:cond delay="0"/>
                                  </p:stCondLst>
                                  <p:childTnLst>
                                    <p:set>
                                      <p:cBhvr>
                                        <p:cTn id="18" dur="1" fill="hold">
                                          <p:stCondLst>
                                            <p:cond delay="0"/>
                                          </p:stCondLst>
                                        </p:cTn>
                                        <p:tgtEl>
                                          <p:spTgt spid="16"/>
                                        </p:tgtEl>
                                        <p:attrNameLst>
                                          <p:attrName>style.visibility</p:attrName>
                                        </p:attrNameLst>
                                      </p:cBhvr>
                                      <p:to>
                                        <p:strVal val="visible"/>
                                      </p:to>
                                    </p:set>
                                    <p:anim calcmode="lin" valueType="num">
                                      <p:cBhvr>
                                        <p:cTn id="19" dur="1000" fill="hold"/>
                                        <p:tgtEl>
                                          <p:spTgt spid="16"/>
                                        </p:tgtEl>
                                        <p:attrNameLst>
                                          <p:attrName>ppt_x</p:attrName>
                                        </p:attrNameLst>
                                      </p:cBhvr>
                                      <p:tavLst>
                                        <p:tav tm="0">
                                          <p:val>
                                            <p:strVal val="#ppt_x-.2"/>
                                          </p:val>
                                        </p:tav>
                                        <p:tav tm="100000">
                                          <p:val>
                                            <p:strVal val="#ppt_x"/>
                                          </p:val>
                                        </p:tav>
                                      </p:tavLst>
                                    </p:anim>
                                    <p:anim calcmode="lin" valueType="num">
                                      <p:cBhvr>
                                        <p:cTn id="20"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21" dur="1000"/>
                                        <p:tgtEl>
                                          <p:spTgt spid="16"/>
                                        </p:tgtEl>
                                      </p:cBhvr>
                                    </p:animEffect>
                                  </p:childTnLst>
                                </p:cTn>
                              </p:par>
                              <p:par>
                                <p:cTn id="22" presetID="29" presetClass="entr" presetSubtype="0" fill="hold" grpId="0" nodeType="withEffect">
                                  <p:stCondLst>
                                    <p:cond delay="0"/>
                                  </p:stCondLst>
                                  <p:childTnLst>
                                    <p:set>
                                      <p:cBhvr>
                                        <p:cTn id="23" dur="1" fill="hold">
                                          <p:stCondLst>
                                            <p:cond delay="0"/>
                                          </p:stCondLst>
                                        </p:cTn>
                                        <p:tgtEl>
                                          <p:spTgt spid="17"/>
                                        </p:tgtEl>
                                        <p:attrNameLst>
                                          <p:attrName>style.visibility</p:attrName>
                                        </p:attrNameLst>
                                      </p:cBhvr>
                                      <p:to>
                                        <p:strVal val="visible"/>
                                      </p:to>
                                    </p:set>
                                    <p:anim calcmode="lin" valueType="num">
                                      <p:cBhvr>
                                        <p:cTn id="24" dur="1000" fill="hold"/>
                                        <p:tgtEl>
                                          <p:spTgt spid="17"/>
                                        </p:tgtEl>
                                        <p:attrNameLst>
                                          <p:attrName>ppt_x</p:attrName>
                                        </p:attrNameLst>
                                      </p:cBhvr>
                                      <p:tavLst>
                                        <p:tav tm="0">
                                          <p:val>
                                            <p:strVal val="#ppt_x-.2"/>
                                          </p:val>
                                        </p:tav>
                                        <p:tav tm="100000">
                                          <p:val>
                                            <p:strVal val="#ppt_x"/>
                                          </p:val>
                                        </p:tav>
                                      </p:tavLst>
                                    </p:anim>
                                    <p:anim calcmode="lin" valueType="num">
                                      <p:cBhvr>
                                        <p:cTn id="25"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6" dur="1000"/>
                                        <p:tgtEl>
                                          <p:spTgt spid="17"/>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18"/>
                                        </p:tgtEl>
                                        <p:attrNameLst>
                                          <p:attrName>style.visibility</p:attrName>
                                        </p:attrNameLst>
                                      </p:cBhvr>
                                      <p:to>
                                        <p:strVal val="visible"/>
                                      </p:to>
                                    </p:set>
                                    <p:anim calcmode="lin" valueType="num">
                                      <p:cBhvr>
                                        <p:cTn id="29" dur="1000" fill="hold"/>
                                        <p:tgtEl>
                                          <p:spTgt spid="18"/>
                                        </p:tgtEl>
                                        <p:attrNameLst>
                                          <p:attrName>ppt_x</p:attrName>
                                        </p:attrNameLst>
                                      </p:cBhvr>
                                      <p:tavLst>
                                        <p:tav tm="0">
                                          <p:val>
                                            <p:strVal val="#ppt_x-.2"/>
                                          </p:val>
                                        </p:tav>
                                        <p:tav tm="100000">
                                          <p:val>
                                            <p:strVal val="#ppt_x"/>
                                          </p:val>
                                        </p:tav>
                                      </p:tavLst>
                                    </p:anim>
                                    <p:anim calcmode="lin" valueType="num">
                                      <p:cBhvr>
                                        <p:cTn id="30"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31" dur="1000"/>
                                        <p:tgtEl>
                                          <p:spTgt spid="18"/>
                                        </p:tgtEl>
                                      </p:cBhvr>
                                    </p:animEffect>
                                  </p:childTnLst>
                                </p:cTn>
                              </p:par>
                              <p:par>
                                <p:cTn id="32" presetID="29" presetClass="entr" presetSubtype="0" fill="hold" grpId="0" nodeType="withEffect">
                                  <p:stCondLst>
                                    <p:cond delay="0"/>
                                  </p:stCondLst>
                                  <p:childTnLst>
                                    <p:set>
                                      <p:cBhvr>
                                        <p:cTn id="33" dur="1" fill="hold">
                                          <p:stCondLst>
                                            <p:cond delay="0"/>
                                          </p:stCondLst>
                                        </p:cTn>
                                        <p:tgtEl>
                                          <p:spTgt spid="20"/>
                                        </p:tgtEl>
                                        <p:attrNameLst>
                                          <p:attrName>style.visibility</p:attrName>
                                        </p:attrNameLst>
                                      </p:cBhvr>
                                      <p:to>
                                        <p:strVal val="visible"/>
                                      </p:to>
                                    </p:set>
                                    <p:anim calcmode="lin" valueType="num">
                                      <p:cBhvr>
                                        <p:cTn id="34" dur="1000" fill="hold"/>
                                        <p:tgtEl>
                                          <p:spTgt spid="20"/>
                                        </p:tgtEl>
                                        <p:attrNameLst>
                                          <p:attrName>ppt_x</p:attrName>
                                        </p:attrNameLst>
                                      </p:cBhvr>
                                      <p:tavLst>
                                        <p:tav tm="0">
                                          <p:val>
                                            <p:strVal val="#ppt_x-.2"/>
                                          </p:val>
                                        </p:tav>
                                        <p:tav tm="100000">
                                          <p:val>
                                            <p:strVal val="#ppt_x"/>
                                          </p:val>
                                        </p:tav>
                                      </p:tavLst>
                                    </p:anim>
                                    <p:anim calcmode="lin" valueType="num">
                                      <p:cBhvr>
                                        <p:cTn id="35" dur="1000" fill="hold"/>
                                        <p:tgtEl>
                                          <p:spTgt spid="20"/>
                                        </p:tgtEl>
                                        <p:attrNameLst>
                                          <p:attrName>ppt_y</p:attrName>
                                        </p:attrNameLst>
                                      </p:cBhvr>
                                      <p:tavLst>
                                        <p:tav tm="0">
                                          <p:val>
                                            <p:strVal val="#ppt_y"/>
                                          </p:val>
                                        </p:tav>
                                        <p:tav tm="100000">
                                          <p:val>
                                            <p:strVal val="#ppt_y"/>
                                          </p:val>
                                        </p:tav>
                                      </p:tavLst>
                                    </p:anim>
                                    <p:animEffect transition="in" filter="wipe(right)" prLst="gradientSize: 0.1">
                                      <p:cBhvr>
                                        <p:cTn id="36" dur="1000"/>
                                        <p:tgtEl>
                                          <p:spTgt spid="20"/>
                                        </p:tgtEl>
                                      </p:cBhvr>
                                    </p:animEffect>
                                  </p:childTnLst>
                                </p:cTn>
                              </p:par>
                              <p:par>
                                <p:cTn id="37" presetID="29" presetClass="entr" presetSubtype="0" fill="hold" grpId="0" nodeType="withEffect">
                                  <p:stCondLst>
                                    <p:cond delay="0"/>
                                  </p:stCondLst>
                                  <p:childTnLst>
                                    <p:set>
                                      <p:cBhvr>
                                        <p:cTn id="38" dur="1" fill="hold">
                                          <p:stCondLst>
                                            <p:cond delay="0"/>
                                          </p:stCondLst>
                                        </p:cTn>
                                        <p:tgtEl>
                                          <p:spTgt spid="21"/>
                                        </p:tgtEl>
                                        <p:attrNameLst>
                                          <p:attrName>style.visibility</p:attrName>
                                        </p:attrNameLst>
                                      </p:cBhvr>
                                      <p:to>
                                        <p:strVal val="visible"/>
                                      </p:to>
                                    </p:set>
                                    <p:anim calcmode="lin" valueType="num">
                                      <p:cBhvr>
                                        <p:cTn id="39" dur="1000" fill="hold"/>
                                        <p:tgtEl>
                                          <p:spTgt spid="21"/>
                                        </p:tgtEl>
                                        <p:attrNameLst>
                                          <p:attrName>ppt_x</p:attrName>
                                        </p:attrNameLst>
                                      </p:cBhvr>
                                      <p:tavLst>
                                        <p:tav tm="0">
                                          <p:val>
                                            <p:strVal val="#ppt_x-.2"/>
                                          </p:val>
                                        </p:tav>
                                        <p:tav tm="100000">
                                          <p:val>
                                            <p:strVal val="#ppt_x"/>
                                          </p:val>
                                        </p:tav>
                                      </p:tavLst>
                                    </p:anim>
                                    <p:anim calcmode="lin" valueType="num">
                                      <p:cBhvr>
                                        <p:cTn id="40" dur="1000" fill="hold"/>
                                        <p:tgtEl>
                                          <p:spTgt spid="21"/>
                                        </p:tgtEl>
                                        <p:attrNameLst>
                                          <p:attrName>ppt_y</p:attrName>
                                        </p:attrNameLst>
                                      </p:cBhvr>
                                      <p:tavLst>
                                        <p:tav tm="0">
                                          <p:val>
                                            <p:strVal val="#ppt_y"/>
                                          </p:val>
                                        </p:tav>
                                        <p:tav tm="100000">
                                          <p:val>
                                            <p:strVal val="#ppt_y"/>
                                          </p:val>
                                        </p:tav>
                                      </p:tavLst>
                                    </p:anim>
                                    <p:animEffect transition="in" filter="wipe(right)" prLst="gradientSize: 0.1">
                                      <p:cBhvr>
                                        <p:cTn id="41" dur="1000"/>
                                        <p:tgtEl>
                                          <p:spTgt spid="2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P spid="10" grpId="0" animBg="1"/>
      <p:bldP spid="16" grpId="0" animBg="1"/>
      <p:bldP spid="17" grpId="0" animBg="1"/>
      <p:bldP spid="18" grpId="0" animBg="1"/>
      <p:bldP spid="20" grpId="0" animBg="1"/>
      <p:bldP spid="21"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a:solidFill>
                  <a:srgbClr val="002060"/>
                </a:solidFill>
                <a:cs typeface="Arial" pitchFamily="34" charset="0"/>
              </a:rPr>
              <a:t>1. Các nhân tố chính ảnh hưởng tới sự phát triển và phân bố nông nghiệp</a:t>
            </a:r>
          </a:p>
          <a:p>
            <a:r>
              <a:rPr lang="en-US" sz="3000" b="1" i="1">
                <a:solidFill>
                  <a:srgbClr val="002060"/>
                </a:solidFill>
                <a:cs typeface="Arial" pitchFamily="34" charset="0"/>
              </a:rPr>
              <a:t>b. Nhân tố kinh tế - xã hội</a:t>
            </a:r>
          </a:p>
          <a:p>
            <a:r>
              <a:rPr lang="en-US" sz="3000" b="1" i="1"/>
              <a:t>*Thuận lợi</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271048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a:t>- </a:t>
            </a:r>
            <a:r>
              <a:rPr lang="vi-VN" sz="3300" b="1">
                <a:latin typeface="Calibri" pitchFamily="34" charset="0"/>
                <a:cs typeface="Calibri" pitchFamily="34" charset="0"/>
              </a:rPr>
              <a:t>Dân cư và lao động: </a:t>
            </a:r>
            <a:endParaRPr lang="en-US" sz="3300" b="1">
              <a:latin typeface="Calibri" pitchFamily="34" charset="0"/>
              <a:cs typeface="Calibri" pitchFamily="34" charset="0"/>
            </a:endParaRPr>
          </a:p>
          <a:p>
            <a:pPr algn="just">
              <a:lnSpc>
                <a:spcPct val="130000"/>
              </a:lnSpc>
            </a:pPr>
            <a:r>
              <a:rPr lang="en-US" sz="3300" b="1">
                <a:latin typeface="Calibri" pitchFamily="34" charset="0"/>
                <a:cs typeface="Calibri" pitchFamily="34" charset="0"/>
              </a:rPr>
              <a:t>+ S</a:t>
            </a:r>
            <a:r>
              <a:rPr lang="vi-VN" sz="3300" b="1">
                <a:latin typeface="Calibri" pitchFamily="34" charset="0"/>
                <a:cs typeface="Calibri" pitchFamily="34" charset="0"/>
              </a:rPr>
              <a:t>ố dân đông</a:t>
            </a:r>
            <a:r>
              <a:rPr lang="en-US" sz="3300" b="1">
                <a:latin typeface="Calibri" pitchFamily="34" charset="0"/>
                <a:cs typeface="Calibri" pitchFamily="34" charset="0"/>
              </a:rPr>
              <a:t> =&gt;</a:t>
            </a:r>
            <a:r>
              <a:rPr lang="vi-VN" sz="3300" b="1">
                <a:latin typeface="Calibri" pitchFamily="34" charset="0"/>
                <a:cs typeface="Calibri" pitchFamily="34" charset="0"/>
              </a:rPr>
              <a:t> thị trường tiêu thụ sản phẩm nông nghiệp lớn.</a:t>
            </a:r>
            <a:endParaRPr lang="en-US" sz="3300" b="1">
              <a:latin typeface="Calibri" pitchFamily="34" charset="0"/>
              <a:cs typeface="Calibri" pitchFamily="34" charset="0"/>
            </a:endParaRPr>
          </a:p>
          <a:p>
            <a:pPr algn="just">
              <a:lnSpc>
                <a:spcPct val="130000"/>
              </a:lnSpc>
            </a:pPr>
            <a:r>
              <a:rPr lang="en-US" sz="3300" b="1">
                <a:latin typeface="Calibri" pitchFamily="34" charset="0"/>
                <a:cs typeface="Calibri" pitchFamily="34" charset="0"/>
              </a:rPr>
              <a:t>+</a:t>
            </a:r>
            <a:r>
              <a:rPr lang="vi-VN" sz="3300" b="1">
                <a:latin typeface="Calibri" pitchFamily="34" charset="0"/>
                <a:cs typeface="Calibri" pitchFamily="34" charset="0"/>
              </a:rPr>
              <a:t> Lực lượng lao động trong nông nghiệp dồi dào</a:t>
            </a:r>
            <a:r>
              <a:rPr lang="en-US" sz="3300" b="1">
                <a:latin typeface="Calibri" pitchFamily="34" charset="0"/>
                <a:cs typeface="Calibri" pitchFamily="34" charset="0"/>
              </a:rPr>
              <a:t>, </a:t>
            </a:r>
            <a:r>
              <a:rPr lang="vi-VN" sz="3300" b="1">
                <a:latin typeface="Calibri" pitchFamily="34" charset="0"/>
                <a:cs typeface="Calibri" pitchFamily="34" charset="0"/>
              </a:rPr>
              <a:t>kinh nghiệm sản xuất phong phú, trình độ người lao động ngày càng cao</a:t>
            </a:r>
            <a:r>
              <a:rPr lang="en-US" sz="3300" b="1">
                <a:latin typeface="Calibri" pitchFamily="34" charset="0"/>
                <a:cs typeface="Calibri" pitchFamily="34" charset="0"/>
              </a:rPr>
              <a:t>.</a:t>
            </a: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latin typeface="+mj-lt"/>
                <a:cs typeface="Arial" pitchFamily="34" charset="0"/>
              </a:rPr>
              <a:t>Bài 4. NÔNG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a:solidFill>
                  <a:srgbClr val="002060"/>
                </a:solidFill>
                <a:cs typeface="Arial" pitchFamily="34" charset="0"/>
              </a:rPr>
              <a:t>1. Các nhân tố chính ảnh hưởng tới sự phát triển và phân bố nông nghiệp</a:t>
            </a:r>
          </a:p>
          <a:p>
            <a:r>
              <a:rPr lang="en-US" sz="3000" b="1" i="1">
                <a:solidFill>
                  <a:srgbClr val="002060"/>
                </a:solidFill>
                <a:cs typeface="Arial" pitchFamily="34" charset="0"/>
              </a:rPr>
              <a:t>b. Nhân tố kinh tế - xã hội</a:t>
            </a:r>
          </a:p>
          <a:p>
            <a:r>
              <a:rPr lang="en-US" sz="3000" b="1" i="1"/>
              <a:t>*Thuận lợi</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403084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vi-VN" sz="3300" b="1">
                <a:latin typeface="Calibri" pitchFamily="34" charset="0"/>
                <a:cs typeface="Calibri" pitchFamily="34" charset="0"/>
              </a:rPr>
              <a:t>- Chính sách phát triển nông nghiệp:</a:t>
            </a:r>
            <a:endParaRPr lang="en-US" sz="3300" b="1">
              <a:latin typeface="Calibri" pitchFamily="34" charset="0"/>
              <a:cs typeface="Calibri" pitchFamily="34" charset="0"/>
            </a:endParaRPr>
          </a:p>
          <a:p>
            <a:pPr algn="just">
              <a:lnSpc>
                <a:spcPct val="130000"/>
              </a:lnSpc>
            </a:pPr>
            <a:r>
              <a:rPr lang="en-US" sz="3300" b="1">
                <a:latin typeface="Calibri" pitchFamily="34" charset="0"/>
                <a:cs typeface="Calibri" pitchFamily="34" charset="0"/>
              </a:rPr>
              <a:t>+</a:t>
            </a:r>
            <a:r>
              <a:rPr lang="vi-VN" sz="3300" b="1">
                <a:latin typeface="Calibri" pitchFamily="34" charset="0"/>
                <a:cs typeface="Calibri" pitchFamily="34" charset="0"/>
              </a:rPr>
              <a:t> Chính sách phát triển nông nghiệp gắn với phát triển nông thôn bền vững, nông nghiệp hữu cơ</a:t>
            </a:r>
            <a:r>
              <a:rPr lang="en-US" sz="3300" b="1">
                <a:latin typeface="Calibri" pitchFamily="34" charset="0"/>
                <a:cs typeface="Calibri" pitchFamily="34" charset="0"/>
              </a:rPr>
              <a:t>.</a:t>
            </a:r>
          </a:p>
          <a:p>
            <a:pPr algn="just">
              <a:lnSpc>
                <a:spcPct val="130000"/>
              </a:lnSpc>
            </a:pPr>
            <a:r>
              <a:rPr lang="en-US" sz="3300" b="1">
                <a:latin typeface="Calibri" pitchFamily="34" charset="0"/>
                <a:cs typeface="Calibri" pitchFamily="34" charset="0"/>
              </a:rPr>
              <a:t>+ </a:t>
            </a:r>
            <a:r>
              <a:rPr lang="vi-VN" sz="3300" b="1">
                <a:latin typeface="Calibri" pitchFamily="34" charset="0"/>
                <a:cs typeface="Calibri" pitchFamily="34" charset="0"/>
              </a:rPr>
              <a:t>Nhà nước thực hiện tái cơ cấu nông nghiệp</a:t>
            </a:r>
            <a:r>
              <a:rPr lang="en-US" sz="3300" b="1">
                <a:latin typeface="Calibri" pitchFamily="34" charset="0"/>
                <a:cs typeface="Calibri" pitchFamily="34" charset="0"/>
              </a:rPr>
              <a:t>.</a:t>
            </a:r>
          </a:p>
          <a:p>
            <a:pPr algn="just">
              <a:lnSpc>
                <a:spcPct val="130000"/>
              </a:lnSpc>
            </a:pPr>
            <a:r>
              <a:rPr lang="en-US" sz="3300" b="1">
                <a:latin typeface="Calibri" pitchFamily="34" charset="0"/>
                <a:cs typeface="Calibri" pitchFamily="34" charset="0"/>
              </a:rPr>
              <a:t>+ C</a:t>
            </a:r>
            <a:r>
              <a:rPr lang="vi-VN" sz="3300" b="1">
                <a:latin typeface="Calibri" pitchFamily="34" charset="0"/>
                <a:cs typeface="Calibri" pitchFamily="34" charset="0"/>
              </a:rPr>
              <a:t>huyển sang tư duy kinh tế nông nghiệp tạo sản phẩm có giá trị cao, đa dạng theo chuỗi,...</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latin typeface="+mj-lt"/>
                <a:cs typeface="Arial" pitchFamily="34" charset="0"/>
              </a:rPr>
              <a:t>Bài 4. NÔNG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a:solidFill>
                  <a:srgbClr val="002060"/>
                </a:solidFill>
                <a:cs typeface="Arial" pitchFamily="34" charset="0"/>
              </a:rPr>
              <a:t>1. Các nhân tố chính ảnh hưởng tới sự phát triển và phân bố nông nghiệp</a:t>
            </a:r>
          </a:p>
          <a:p>
            <a:r>
              <a:rPr lang="en-US" sz="3000" b="1" i="1">
                <a:solidFill>
                  <a:srgbClr val="002060"/>
                </a:solidFill>
                <a:cs typeface="Arial" pitchFamily="34" charset="0"/>
              </a:rPr>
              <a:t>b. Nhân tố kinh tế - xã hội</a:t>
            </a:r>
          </a:p>
          <a:p>
            <a:r>
              <a:rPr lang="en-US" sz="3000" b="1" i="1"/>
              <a:t>*Thuận lợi</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3779492"/>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20000"/>
              </a:lnSpc>
            </a:pPr>
            <a:r>
              <a:rPr lang="vi-VN" sz="3300"/>
              <a:t>- </a:t>
            </a:r>
            <a:r>
              <a:rPr lang="vi-VN" sz="3300" b="1">
                <a:latin typeface="Calibri" pitchFamily="34" charset="0"/>
                <a:cs typeface="Calibri" pitchFamily="34" charset="0"/>
              </a:rPr>
              <a:t>Khoa học công nghệ và cơ sở vật chất kĩ thuật: </a:t>
            </a:r>
            <a:endParaRPr lang="en-US" sz="3300" b="1">
              <a:latin typeface="Calibri" pitchFamily="34" charset="0"/>
              <a:cs typeface="Calibri" pitchFamily="34" charset="0"/>
            </a:endParaRPr>
          </a:p>
          <a:p>
            <a:pPr algn="just">
              <a:lnSpc>
                <a:spcPct val="120000"/>
              </a:lnSpc>
            </a:pPr>
            <a:r>
              <a:rPr lang="en-US" sz="3300" b="1">
                <a:latin typeface="Calibri" pitchFamily="34" charset="0"/>
                <a:cs typeface="Calibri" pitchFamily="34" charset="0"/>
              </a:rPr>
              <a:t>+ </a:t>
            </a:r>
            <a:r>
              <a:rPr lang="vi-VN" sz="3300" b="1">
                <a:latin typeface="Calibri" pitchFamily="34" charset="0"/>
                <a:cs typeface="Calibri" pitchFamily="34" charset="0"/>
              </a:rPr>
              <a:t>K</a:t>
            </a:r>
            <a:r>
              <a:rPr lang="en-US" sz="3300" b="1">
                <a:latin typeface="Calibri" pitchFamily="34" charset="0"/>
                <a:cs typeface="Calibri" pitchFamily="34" charset="0"/>
              </a:rPr>
              <a:t>HCN:</a:t>
            </a:r>
            <a:r>
              <a:rPr lang="vi-VN" sz="3300" b="1">
                <a:latin typeface="Calibri" pitchFamily="34" charset="0"/>
                <a:cs typeface="Calibri" pitchFamily="34" charset="0"/>
              </a:rPr>
              <a:t> tạo </a:t>
            </a:r>
            <a:r>
              <a:rPr lang="en-US" sz="3300" b="1">
                <a:latin typeface="Calibri" pitchFamily="34" charset="0"/>
                <a:cs typeface="Calibri" pitchFamily="34" charset="0"/>
              </a:rPr>
              <a:t>ra</a:t>
            </a:r>
            <a:r>
              <a:rPr lang="vi-VN" sz="3300" b="1">
                <a:latin typeface="Calibri" pitchFamily="34" charset="0"/>
                <a:cs typeface="Calibri" pitchFamily="34" charset="0"/>
              </a:rPr>
              <a:t> giống cây</a:t>
            </a:r>
            <a:r>
              <a:rPr lang="en-US" sz="3300" b="1">
                <a:latin typeface="Calibri" pitchFamily="34" charset="0"/>
                <a:cs typeface="Calibri" pitchFamily="34" charset="0"/>
              </a:rPr>
              <a:t> t</a:t>
            </a:r>
            <a:r>
              <a:rPr lang="vi-VN" sz="3300" b="1">
                <a:latin typeface="Calibri" pitchFamily="34" charset="0"/>
                <a:cs typeface="Calibri" pitchFamily="34" charset="0"/>
              </a:rPr>
              <a:t>rồng, vật nuôi mới phù hợp, nâng cao năng suất và chất lượng nông sản,..</a:t>
            </a:r>
            <a:endParaRPr lang="en-US" sz="3300" b="1">
              <a:latin typeface="Calibri" pitchFamily="34" charset="0"/>
              <a:cs typeface="Calibri" pitchFamily="34" charset="0"/>
            </a:endParaRPr>
          </a:p>
          <a:p>
            <a:pPr algn="just">
              <a:lnSpc>
                <a:spcPct val="120000"/>
              </a:lnSpc>
            </a:pPr>
            <a:r>
              <a:rPr lang="en-US" sz="3300" b="1">
                <a:latin typeface="Calibri" pitchFamily="34" charset="0"/>
                <a:cs typeface="Calibri" pitchFamily="34" charset="0"/>
              </a:rPr>
              <a:t>+ CSVCKT: ngày càng</a:t>
            </a:r>
            <a:r>
              <a:rPr lang="vi-VN" sz="3300" b="1">
                <a:latin typeface="Calibri" pitchFamily="34" charset="0"/>
                <a:cs typeface="Calibri" pitchFamily="34" charset="0"/>
              </a:rPr>
              <a:t> hoàn thiện, xây dựng hệ thống thuỷ lợi lớn</a:t>
            </a:r>
            <a:r>
              <a:rPr lang="en-US" sz="3300" b="1">
                <a:latin typeface="Calibri" pitchFamily="34" charset="0"/>
                <a:cs typeface="Calibri" pitchFamily="34" charset="0"/>
              </a:rPr>
              <a:t>.</a:t>
            </a:r>
          </a:p>
          <a:p>
            <a:pPr algn="just">
              <a:lnSpc>
                <a:spcPct val="120000"/>
              </a:lnSpc>
            </a:pPr>
            <a:r>
              <a:rPr lang="en-US" sz="3300" b="1">
                <a:latin typeface="Calibri" pitchFamily="34" charset="0"/>
                <a:cs typeface="Calibri" pitchFamily="34" charset="0"/>
              </a:rPr>
              <a:t>+ CNCB </a:t>
            </a:r>
            <a:r>
              <a:rPr lang="vi-VN" sz="3300" b="1">
                <a:latin typeface="Calibri" pitchFamily="34" charset="0"/>
                <a:cs typeface="Calibri" pitchFamily="34" charset="0"/>
              </a:rPr>
              <a:t>được đầu tư gắn với các vùng chuyên canh, thúc đẩy sản xuất nông nghiệp quy mô lớn.</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latin typeface="+mj-lt"/>
                <a:cs typeface="Arial" pitchFamily="34" charset="0"/>
              </a:rPr>
              <a:t>Bài 4. NÔNG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5">
                                            <p:txEl>
                                              <p:pRg st="2" end="2"/>
                                            </p:txEl>
                                          </p:spTgt>
                                        </p:tgtEl>
                                        <p:attrNameLst>
                                          <p:attrName>style.visibility</p:attrName>
                                        </p:attrNameLst>
                                      </p:cBhvr>
                                      <p:to>
                                        <p:strVal val="visible"/>
                                      </p:to>
                                    </p:set>
                                    <p:anim calcmode="lin" valueType="num">
                                      <p:cBhvr>
                                        <p:cTn id="21" dur="1000" fill="hold"/>
                                        <p:tgtEl>
                                          <p:spTgt spid="5">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5">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5">
                                            <p:txEl>
                                              <p:pRg st="2" end="2"/>
                                            </p:txEl>
                                          </p:spTgt>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nodeType="clickEffect">
                                  <p:stCondLst>
                                    <p:cond delay="0"/>
                                  </p:stCondLst>
                                  <p:childTnLst>
                                    <p:set>
                                      <p:cBhvr>
                                        <p:cTn id="27" dur="1" fill="hold">
                                          <p:stCondLst>
                                            <p:cond delay="0"/>
                                          </p:stCondLst>
                                        </p:cTn>
                                        <p:tgtEl>
                                          <p:spTgt spid="5">
                                            <p:txEl>
                                              <p:pRg st="3" end="3"/>
                                            </p:txEl>
                                          </p:spTgt>
                                        </p:tgtEl>
                                        <p:attrNameLst>
                                          <p:attrName>style.visibility</p:attrName>
                                        </p:attrNameLst>
                                      </p:cBhvr>
                                      <p:to>
                                        <p:strVal val="visible"/>
                                      </p:to>
                                    </p:set>
                                    <p:anim calcmode="lin" valueType="num">
                                      <p:cBhvr>
                                        <p:cTn id="28" dur="1000" fill="hold"/>
                                        <p:tgtEl>
                                          <p:spTgt spid="5">
                                            <p:txEl>
                                              <p:pRg st="3" end="3"/>
                                            </p:txEl>
                                          </p:spTgt>
                                        </p:tgtEl>
                                        <p:attrNameLst>
                                          <p:attrName>ppt_x</p:attrName>
                                        </p:attrNameLst>
                                      </p:cBhvr>
                                      <p:tavLst>
                                        <p:tav tm="0">
                                          <p:val>
                                            <p:strVal val="#ppt_x-.2"/>
                                          </p:val>
                                        </p:tav>
                                        <p:tav tm="100000">
                                          <p:val>
                                            <p:strVal val="#ppt_x"/>
                                          </p:val>
                                        </p:tav>
                                      </p:tavLst>
                                    </p:anim>
                                    <p:anim calcmode="lin" valueType="num">
                                      <p:cBhvr>
                                        <p:cTn id="29" dur="1000" fill="hold"/>
                                        <p:tgtEl>
                                          <p:spTgt spid="5">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30" dur="1000"/>
                                        <p:tgtEl>
                                          <p:spTgt spid="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a:solidFill>
                  <a:srgbClr val="002060"/>
                </a:solidFill>
                <a:cs typeface="Arial" pitchFamily="34" charset="0"/>
              </a:rPr>
              <a:t>1. Các nhân tố chính ảnh hưởng tới sự phát triển và phân bố nông nghiệp</a:t>
            </a:r>
          </a:p>
          <a:p>
            <a:r>
              <a:rPr lang="en-US" sz="3000" b="1" i="1">
                <a:solidFill>
                  <a:srgbClr val="002060"/>
                </a:solidFill>
                <a:cs typeface="Arial" pitchFamily="34" charset="0"/>
              </a:rPr>
              <a:t>b. Nhân tố kinh tế - xã hội</a:t>
            </a:r>
          </a:p>
          <a:p>
            <a:r>
              <a:rPr lang="en-US" sz="3000" b="1" i="1"/>
              <a:t>*Thuận lợi</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1"/>
          <p:cNvSpPr>
            <a:spLocks noChangeArrowheads="1"/>
          </p:cNvSpPr>
          <p:nvPr/>
        </p:nvSpPr>
        <p:spPr bwMode="auto">
          <a:xfrm>
            <a:off x="203174" y="2439194"/>
            <a:ext cx="11784066" cy="2050301"/>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300" b="1"/>
              <a:t>-</a:t>
            </a:r>
            <a:r>
              <a:rPr lang="vi-VN" sz="3300" b="1"/>
              <a:t> </a:t>
            </a:r>
            <a:r>
              <a:rPr lang="vi-VN" sz="3300" b="1">
                <a:latin typeface="Calibri" pitchFamily="34" charset="0"/>
                <a:cs typeface="Calibri" pitchFamily="34" charset="0"/>
              </a:rPr>
              <a:t>Thị trường tiêu thụ nông sản: </a:t>
            </a:r>
            <a:endParaRPr lang="en-US" sz="3300" b="1">
              <a:latin typeface="Calibri" pitchFamily="34" charset="0"/>
              <a:cs typeface="Calibri" pitchFamily="34" charset="0"/>
            </a:endParaRPr>
          </a:p>
          <a:p>
            <a:pPr algn="just">
              <a:lnSpc>
                <a:spcPct val="130000"/>
              </a:lnSpc>
            </a:pPr>
            <a:r>
              <a:rPr lang="en-US" sz="3300" b="1">
                <a:latin typeface="Calibri" pitchFamily="34" charset="0"/>
                <a:cs typeface="Calibri" pitchFamily="34" charset="0"/>
              </a:rPr>
              <a:t>+ </a:t>
            </a:r>
            <a:r>
              <a:rPr lang="vi-VN" sz="3300" b="1">
                <a:latin typeface="Calibri" pitchFamily="34" charset="0"/>
                <a:cs typeface="Calibri" pitchFamily="34" charset="0"/>
              </a:rPr>
              <a:t>Thị trường trong và ngoài nước mở rộng đã thúc đẩy sản xuất, đa dạng hoá sản phẩm nông nghiệp.</a:t>
            </a:r>
            <a:endParaRPr lang="en-US" sz="3300" b="1">
              <a:latin typeface="Calibri" pitchFamily="34" charset="0"/>
              <a:cs typeface="Calibri" pitchFamily="34" charset="0"/>
            </a:endParaRPr>
          </a:p>
        </p:txBody>
      </p:sp>
      <p:sp>
        <p:nvSpPr>
          <p:cNvPr id="6" name="TextBox 5"/>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latin typeface="+mj-lt"/>
                <a:cs typeface="Arial" pitchFamily="34" charset="0"/>
              </a:rPr>
              <a:t>Bài 4. NÔNG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p:cTn id="7" dur="1000" fill="hold"/>
                                        <p:tgtEl>
                                          <p:spTgt spid="5">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5">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5">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5">
                                            <p:txEl>
                                              <p:pRg st="1" end="1"/>
                                            </p:txEl>
                                          </p:spTgt>
                                        </p:tgtEl>
                                        <p:attrNameLst>
                                          <p:attrName>style.visibility</p:attrName>
                                        </p:attrNameLst>
                                      </p:cBhvr>
                                      <p:to>
                                        <p:strVal val="visible"/>
                                      </p:to>
                                    </p:set>
                                    <p:anim calcmode="lin" valueType="num">
                                      <p:cBhvr>
                                        <p:cTn id="14" dur="1000" fill="hold"/>
                                        <p:tgtEl>
                                          <p:spTgt spid="5">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5">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5">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2031735" y="1092453"/>
            <a:ext cx="8330116"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a:solidFill>
                  <a:srgbClr val="0000FF"/>
                </a:solidFill>
                <a:latin typeface="+mj-lt"/>
                <a:cs typeface="Times New Roman" pitchFamily="18" charset="0"/>
              </a:rPr>
              <a:t>Câu </a:t>
            </a:r>
            <a:r>
              <a:rPr lang="en-US" sz="3300" b="1">
                <a:solidFill>
                  <a:srgbClr val="0000FF"/>
                </a:solidFill>
                <a:latin typeface="+mj-lt"/>
                <a:cs typeface="Times New Roman" pitchFamily="18" charset="0"/>
              </a:rPr>
              <a:t>1. Vật nuôi nào ở nước ta được gọi là “đầu cơ nghiệp”?</a:t>
            </a:r>
            <a:endParaRPr lang="en-US" sz="3300" b="1" dirty="0">
              <a:solidFill>
                <a:srgbClr val="0000FF"/>
              </a:solidFill>
              <a:latin typeface="+mj-lt"/>
              <a:cs typeface="Times New Roman" pitchFamily="18" charset="0"/>
            </a:endParaRPr>
          </a:p>
        </p:txBody>
      </p:sp>
      <p:sp>
        <p:nvSpPr>
          <p:cNvPr id="5" name="TextBox 4"/>
          <p:cNvSpPr txBox="1"/>
          <p:nvPr/>
        </p:nvSpPr>
        <p:spPr>
          <a:xfrm>
            <a:off x="2539669" y="3328171"/>
            <a:ext cx="5892033" cy="630938"/>
          </a:xfrm>
          <a:prstGeom prst="rect">
            <a:avLst/>
          </a:prstGeom>
          <a:solidFill>
            <a:schemeClr val="bg1"/>
          </a:solidFill>
        </p:spPr>
        <p:txBody>
          <a:bodyPr wrap="square" lIns="121917" tIns="60958" rIns="121917" bIns="60958" rtlCol="0">
            <a:spAutoFit/>
          </a:bodyPr>
          <a:lstStyle/>
          <a:p>
            <a:pPr algn="ctr"/>
            <a:r>
              <a:rPr lang="en-US" sz="3300" b="1">
                <a:solidFill>
                  <a:srgbClr val="FF0000"/>
                </a:solidFill>
                <a:latin typeface="+mj-lt"/>
                <a:cs typeface="Times New Roman" pitchFamily="18" charset="0"/>
              </a:rPr>
              <a:t>Con trâu</a:t>
            </a:r>
            <a:endParaRPr lang="en-US" sz="3300" b="1" dirty="0">
              <a:solidFill>
                <a:srgbClr val="FF0000"/>
              </a:solidFill>
              <a:latin typeface="+mj-lt"/>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141060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5" name="Rectangle 14"/>
          <p:cNvSpPr/>
          <p:nvPr/>
        </p:nvSpPr>
        <p:spPr>
          <a:xfrm>
            <a:off x="176571" y="685959"/>
            <a:ext cx="11709082" cy="1938988"/>
          </a:xfrm>
          <a:prstGeom prst="rect">
            <a:avLst/>
          </a:prstGeom>
        </p:spPr>
        <p:txBody>
          <a:bodyPr wrap="square" lIns="91436" tIns="45718" rIns="91436" bIns="45718">
            <a:spAutoFit/>
          </a:bodyPr>
          <a:lstStyle/>
          <a:p>
            <a:pPr algn="just"/>
            <a:r>
              <a:rPr lang="en-US" sz="3000" b="1">
                <a:solidFill>
                  <a:srgbClr val="002060"/>
                </a:solidFill>
                <a:cs typeface="Arial" pitchFamily="34" charset="0"/>
              </a:rPr>
              <a:t>1. Các nhân tố chính ảnh hưởng tới sự phát triển và phân bố nông nghiệp</a:t>
            </a:r>
          </a:p>
          <a:p>
            <a:r>
              <a:rPr lang="en-US" sz="3000" b="1" i="1">
                <a:solidFill>
                  <a:srgbClr val="002060"/>
                </a:solidFill>
                <a:cs typeface="Arial" pitchFamily="34" charset="0"/>
              </a:rPr>
              <a:t>b. Nhân tố kinh tế - xã hội</a:t>
            </a:r>
          </a:p>
          <a:p>
            <a:r>
              <a:rPr lang="en-US" sz="3000" b="1" i="1"/>
              <a:t>*Khó khăn</a:t>
            </a:r>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5" name="Rectangle: Rounded Corners 7">
            <a:extLst>
              <a:ext uri="{FF2B5EF4-FFF2-40B4-BE49-F238E27FC236}">
                <a16:creationId xmlns:a16="http://schemas.microsoft.com/office/drawing/2014/main" id="{83943E22-6FC5-4857-96F1-DB4BDF369685}"/>
              </a:ext>
            </a:extLst>
          </p:cNvPr>
          <p:cNvSpPr/>
          <p:nvPr/>
        </p:nvSpPr>
        <p:spPr>
          <a:xfrm>
            <a:off x="304006" y="3658394"/>
            <a:ext cx="11373074" cy="1821104"/>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gn="just">
              <a:lnSpc>
                <a:spcPct val="150000"/>
              </a:lnSpc>
            </a:pPr>
            <a:r>
              <a:rPr lang="en-US" sz="3200" b="1" i="1">
                <a:solidFill>
                  <a:srgbClr val="0000FF"/>
                </a:solidFill>
              </a:rPr>
              <a:t>Cho biết những khó khăn về mặt kinh tế - xã hội trong phát triển nông nghiệp ở nước ta.</a:t>
            </a:r>
          </a:p>
        </p:txBody>
      </p:sp>
      <p:pic>
        <p:nvPicPr>
          <p:cNvPr id="6" name="Picture 5">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27806" y="2743994"/>
            <a:ext cx="1000415" cy="1086860"/>
          </a:xfrm>
          <a:prstGeom prst="rect">
            <a:avLst/>
          </a:prstGeom>
        </p:spPr>
      </p:pic>
      <p:sp>
        <p:nvSpPr>
          <p:cNvPr id="7" name="Rectangle 1"/>
          <p:cNvSpPr>
            <a:spLocks noChangeArrowheads="1"/>
          </p:cNvSpPr>
          <p:nvPr/>
        </p:nvSpPr>
        <p:spPr bwMode="auto">
          <a:xfrm>
            <a:off x="203174" y="2439194"/>
            <a:ext cx="11784066" cy="1567861"/>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nSpc>
                <a:spcPct val="150000"/>
              </a:lnSpc>
            </a:pPr>
            <a:r>
              <a:rPr lang="en-US" sz="3300" b="1"/>
              <a:t>- C</a:t>
            </a:r>
            <a:r>
              <a:rPr lang="vi-VN" sz="3300" b="1">
                <a:latin typeface="Calibri" pitchFamily="34" charset="0"/>
                <a:cs typeface="Calibri" pitchFamily="34" charset="0"/>
              </a:rPr>
              <a:t>ơ sở vật chất nông nghiệp còn có hạn chế ở một số nơi; </a:t>
            </a:r>
            <a:endParaRPr lang="en-US" sz="3300" b="1">
              <a:latin typeface="Calibri" pitchFamily="34" charset="0"/>
              <a:cs typeface="Calibri" pitchFamily="34" charset="0"/>
            </a:endParaRPr>
          </a:p>
          <a:p>
            <a:pPr>
              <a:lnSpc>
                <a:spcPct val="150000"/>
              </a:lnSpc>
              <a:buFontTx/>
              <a:buChar char="-"/>
            </a:pPr>
            <a:r>
              <a:rPr lang="en-US" sz="3300" b="1">
                <a:latin typeface="Calibri" pitchFamily="34" charset="0"/>
                <a:cs typeface="Calibri" pitchFamily="34" charset="0"/>
              </a:rPr>
              <a:t>S</a:t>
            </a:r>
            <a:r>
              <a:rPr lang="vi-VN" sz="3300" b="1">
                <a:latin typeface="Calibri" pitchFamily="34" charset="0"/>
                <a:cs typeface="Calibri" pitchFamily="34" charset="0"/>
              </a:rPr>
              <a:t>ự biến động và yếu tố cạnh tranh của thị trường</a:t>
            </a:r>
            <a:endParaRPr lang="en-US" sz="3300" b="1">
              <a:latin typeface="Calibri" pitchFamily="34" charset="0"/>
              <a:cs typeface="Calibri" pitchFamily="34" charset="0"/>
            </a:endParaRPr>
          </a:p>
        </p:txBody>
      </p:sp>
      <p:sp>
        <p:nvSpPr>
          <p:cNvPr id="8" name="TextBox 7"/>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latin typeface="+mj-lt"/>
                <a:cs typeface="Arial" pitchFamily="34" charset="0"/>
              </a:rPr>
              <a:t>Bài 4. NÔNG NGHIỆP</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p:cTn id="7" dur="1000" fill="hold"/>
                                        <p:tgtEl>
                                          <p:spTgt spid="6"/>
                                        </p:tgtEl>
                                        <p:attrNameLst>
                                          <p:attrName>ppt_x</p:attrName>
                                        </p:attrNameLst>
                                      </p:cBhvr>
                                      <p:tavLst>
                                        <p:tav tm="0">
                                          <p:val>
                                            <p:strVal val="#ppt_x-.2"/>
                                          </p:val>
                                        </p:tav>
                                        <p:tav tm="100000">
                                          <p:val>
                                            <p:strVal val="#ppt_x"/>
                                          </p:val>
                                        </p:tav>
                                      </p:tavLst>
                                    </p:anim>
                                    <p:anim calcmode="lin" valueType="num">
                                      <p:cBhvr>
                                        <p:cTn id="8"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5"/>
                                        </p:tgtEl>
                                        <p:attrNameLst>
                                          <p:attrName>style.visibility</p:attrName>
                                        </p:attrNameLst>
                                      </p:cBhvr>
                                      <p:to>
                                        <p:strVal val="visible"/>
                                      </p:to>
                                    </p:set>
                                    <p:anim calcmode="lin" valueType="num">
                                      <p:cBhvr>
                                        <p:cTn id="12" dur="1000" fill="hold"/>
                                        <p:tgtEl>
                                          <p:spTgt spid="5"/>
                                        </p:tgtEl>
                                        <p:attrNameLst>
                                          <p:attrName>ppt_x</p:attrName>
                                        </p:attrNameLst>
                                      </p:cBhvr>
                                      <p:tavLst>
                                        <p:tav tm="0">
                                          <p:val>
                                            <p:strVal val="#ppt_x-.2"/>
                                          </p:val>
                                        </p:tav>
                                        <p:tav tm="100000">
                                          <p:val>
                                            <p:strVal val="#ppt_x"/>
                                          </p:val>
                                        </p:tav>
                                      </p:tavLst>
                                    </p:anim>
                                    <p:anim calcmode="lin" valueType="num">
                                      <p:cBhvr>
                                        <p:cTn id="13"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4" dur="1000"/>
                                        <p:tgtEl>
                                          <p:spTgt spid="5"/>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nodeType="clickEffect">
                                  <p:stCondLst>
                                    <p:cond delay="0"/>
                                  </p:stCondLst>
                                  <p:childTnLst>
                                    <p:anim calcmode="lin" valueType="num">
                                      <p:cBhvr>
                                        <p:cTn id="18" dur="1000"/>
                                        <p:tgtEl>
                                          <p:spTgt spid="6"/>
                                        </p:tgtEl>
                                        <p:attrNameLst>
                                          <p:attrName>ppt_x</p:attrName>
                                        </p:attrNameLst>
                                      </p:cBhvr>
                                      <p:tavLst>
                                        <p:tav tm="0">
                                          <p:val>
                                            <p:strVal val="ppt_x"/>
                                          </p:val>
                                        </p:tav>
                                        <p:tav tm="100000">
                                          <p:val>
                                            <p:strVal val="ppt_x-.2"/>
                                          </p:val>
                                        </p:tav>
                                      </p:tavLst>
                                    </p:anim>
                                    <p:anim calcmode="lin" valueType="num">
                                      <p:cBhvr>
                                        <p:cTn id="19" dur="1000"/>
                                        <p:tgtEl>
                                          <p:spTgt spid="6"/>
                                        </p:tgtEl>
                                        <p:attrNameLst>
                                          <p:attrName>ppt_y</p:attrName>
                                        </p:attrNameLst>
                                      </p:cBhvr>
                                      <p:tavLst>
                                        <p:tav tm="0">
                                          <p:val>
                                            <p:strVal val="ppt_y"/>
                                          </p:val>
                                        </p:tav>
                                        <p:tav tm="100000">
                                          <p:val>
                                            <p:strVal val="ppt_y"/>
                                          </p:val>
                                        </p:tav>
                                      </p:tavLst>
                                    </p:anim>
                                    <p:animEffect transition="out" filter="fade">
                                      <p:cBhvr>
                                        <p:cTn id="20" dur="1000"/>
                                        <p:tgtEl>
                                          <p:spTgt spid="6"/>
                                        </p:tgtEl>
                                      </p:cBhvr>
                                    </p:animEffect>
                                    <p:set>
                                      <p:cBhvr>
                                        <p:cTn id="21" dur="1" fill="hold">
                                          <p:stCondLst>
                                            <p:cond delay="999"/>
                                          </p:stCondLst>
                                        </p:cTn>
                                        <p:tgtEl>
                                          <p:spTgt spid="6"/>
                                        </p:tgtEl>
                                        <p:attrNameLst>
                                          <p:attrName>style.visibility</p:attrName>
                                        </p:attrNameLst>
                                      </p:cBhvr>
                                      <p:to>
                                        <p:strVal val="hidden"/>
                                      </p:to>
                                    </p:set>
                                  </p:childTnLst>
                                </p:cTn>
                              </p:par>
                              <p:par>
                                <p:cTn id="22" presetID="29" presetClass="exit" presetSubtype="0" fill="hold" grpId="1" nodeType="withEffect">
                                  <p:stCondLst>
                                    <p:cond delay="0"/>
                                  </p:stCondLst>
                                  <p:childTnLst>
                                    <p:anim calcmode="lin" valueType="num">
                                      <p:cBhvr>
                                        <p:cTn id="23" dur="1000"/>
                                        <p:tgtEl>
                                          <p:spTgt spid="5"/>
                                        </p:tgtEl>
                                        <p:attrNameLst>
                                          <p:attrName>ppt_x</p:attrName>
                                        </p:attrNameLst>
                                      </p:cBhvr>
                                      <p:tavLst>
                                        <p:tav tm="0">
                                          <p:val>
                                            <p:strVal val="ppt_x"/>
                                          </p:val>
                                        </p:tav>
                                        <p:tav tm="100000">
                                          <p:val>
                                            <p:strVal val="ppt_x-.2"/>
                                          </p:val>
                                        </p:tav>
                                      </p:tavLst>
                                    </p:anim>
                                    <p:anim calcmode="lin" valueType="num">
                                      <p:cBhvr>
                                        <p:cTn id="24" dur="1000"/>
                                        <p:tgtEl>
                                          <p:spTgt spid="5"/>
                                        </p:tgtEl>
                                        <p:attrNameLst>
                                          <p:attrName>ppt_y</p:attrName>
                                        </p:attrNameLst>
                                      </p:cBhvr>
                                      <p:tavLst>
                                        <p:tav tm="0">
                                          <p:val>
                                            <p:strVal val="ppt_y"/>
                                          </p:val>
                                        </p:tav>
                                        <p:tav tm="100000">
                                          <p:val>
                                            <p:strVal val="ppt_y"/>
                                          </p:val>
                                        </p:tav>
                                      </p:tavLst>
                                    </p:anim>
                                    <p:animEffect transition="out" filter="fade">
                                      <p:cBhvr>
                                        <p:cTn id="25" dur="1000"/>
                                        <p:tgtEl>
                                          <p:spTgt spid="5"/>
                                        </p:tgtEl>
                                      </p:cBhvr>
                                    </p:animEffect>
                                    <p:set>
                                      <p:cBhvr>
                                        <p:cTn id="26" dur="1" fill="hold">
                                          <p:stCondLst>
                                            <p:cond delay="999"/>
                                          </p:stCondLst>
                                        </p:cTn>
                                        <p:tgtEl>
                                          <p:spTgt spid="5"/>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29" presetClass="entr" presetSubtype="0" fill="hold" nodeType="clickEffect">
                                  <p:stCondLst>
                                    <p:cond delay="0"/>
                                  </p:stCondLst>
                                  <p:childTnLst>
                                    <p:set>
                                      <p:cBhvr>
                                        <p:cTn id="30" dur="1" fill="hold">
                                          <p:stCondLst>
                                            <p:cond delay="0"/>
                                          </p:stCondLst>
                                        </p:cTn>
                                        <p:tgtEl>
                                          <p:spTgt spid="7">
                                            <p:txEl>
                                              <p:pRg st="0" end="0"/>
                                            </p:txEl>
                                          </p:spTgt>
                                        </p:tgtEl>
                                        <p:attrNameLst>
                                          <p:attrName>style.visibility</p:attrName>
                                        </p:attrNameLst>
                                      </p:cBhvr>
                                      <p:to>
                                        <p:strVal val="visible"/>
                                      </p:to>
                                    </p:set>
                                    <p:anim calcmode="lin" valueType="num">
                                      <p:cBhvr>
                                        <p:cTn id="31" dur="1000" fill="hold"/>
                                        <p:tgtEl>
                                          <p:spTgt spid="7">
                                            <p:txEl>
                                              <p:pRg st="0" end="0"/>
                                            </p:txEl>
                                          </p:spTgt>
                                        </p:tgtEl>
                                        <p:attrNameLst>
                                          <p:attrName>ppt_x</p:attrName>
                                        </p:attrNameLst>
                                      </p:cBhvr>
                                      <p:tavLst>
                                        <p:tav tm="0">
                                          <p:val>
                                            <p:strVal val="#ppt_x-.2"/>
                                          </p:val>
                                        </p:tav>
                                        <p:tav tm="100000">
                                          <p:val>
                                            <p:strVal val="#ppt_x"/>
                                          </p:val>
                                        </p:tav>
                                      </p:tavLst>
                                    </p:anim>
                                    <p:anim calcmode="lin" valueType="num">
                                      <p:cBhvr>
                                        <p:cTn id="32" dur="1000" fill="hold"/>
                                        <p:tgtEl>
                                          <p:spTgt spid="7">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33" dur="1000"/>
                                        <p:tgtEl>
                                          <p:spTgt spid="7">
                                            <p:txEl>
                                              <p:pRg st="0" end="0"/>
                                            </p:txEl>
                                          </p:spTgt>
                                        </p:tgtEl>
                                      </p:cBhvr>
                                    </p:animEffect>
                                  </p:childTnLst>
                                </p:cTn>
                              </p:par>
                            </p:childTnLst>
                          </p:cTn>
                        </p:par>
                      </p:childTnLst>
                    </p:cTn>
                  </p:par>
                  <p:par>
                    <p:cTn id="34" fill="hold">
                      <p:stCondLst>
                        <p:cond delay="indefinite"/>
                      </p:stCondLst>
                      <p:childTnLst>
                        <p:par>
                          <p:cTn id="35" fill="hold">
                            <p:stCondLst>
                              <p:cond delay="0"/>
                            </p:stCondLst>
                            <p:childTnLst>
                              <p:par>
                                <p:cTn id="36" presetID="29" presetClass="entr" presetSubtype="0" fill="hold" nodeType="clickEffect">
                                  <p:stCondLst>
                                    <p:cond delay="0"/>
                                  </p:stCondLst>
                                  <p:childTnLst>
                                    <p:set>
                                      <p:cBhvr>
                                        <p:cTn id="37" dur="1" fill="hold">
                                          <p:stCondLst>
                                            <p:cond delay="0"/>
                                          </p:stCondLst>
                                        </p:cTn>
                                        <p:tgtEl>
                                          <p:spTgt spid="7">
                                            <p:txEl>
                                              <p:pRg st="1" end="1"/>
                                            </p:txEl>
                                          </p:spTgt>
                                        </p:tgtEl>
                                        <p:attrNameLst>
                                          <p:attrName>style.visibility</p:attrName>
                                        </p:attrNameLst>
                                      </p:cBhvr>
                                      <p:to>
                                        <p:strVal val="visible"/>
                                      </p:to>
                                    </p:set>
                                    <p:anim calcmode="lin" valueType="num">
                                      <p:cBhvr>
                                        <p:cTn id="38" dur="1000" fill="hold"/>
                                        <p:tgtEl>
                                          <p:spTgt spid="7">
                                            <p:txEl>
                                              <p:pRg st="1" end="1"/>
                                            </p:txEl>
                                          </p:spTgt>
                                        </p:tgtEl>
                                        <p:attrNameLst>
                                          <p:attrName>ppt_x</p:attrName>
                                        </p:attrNameLst>
                                      </p:cBhvr>
                                      <p:tavLst>
                                        <p:tav tm="0">
                                          <p:val>
                                            <p:strVal val="#ppt_x-.2"/>
                                          </p:val>
                                        </p:tav>
                                        <p:tav tm="100000">
                                          <p:val>
                                            <p:strVal val="#ppt_x"/>
                                          </p:val>
                                        </p:tav>
                                      </p:tavLst>
                                    </p:anim>
                                    <p:anim calcmode="lin" valueType="num">
                                      <p:cBhvr>
                                        <p:cTn id="39" dur="1000" fill="hold"/>
                                        <p:tgtEl>
                                          <p:spTgt spid="7">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40" dur="1000"/>
                                        <p:tgtEl>
                                          <p:spTgt spid="7">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5" grpId="1" animBg="1"/>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Rounded Corners 7">
            <a:extLst>
              <a:ext uri="{FF2B5EF4-FFF2-40B4-BE49-F238E27FC236}">
                <a16:creationId xmlns:a16="http://schemas.microsoft.com/office/drawing/2014/main" id="{83943E22-6FC5-4857-96F1-DB4BDF369685}"/>
              </a:ext>
            </a:extLst>
          </p:cNvPr>
          <p:cNvSpPr/>
          <p:nvPr/>
        </p:nvSpPr>
        <p:spPr>
          <a:xfrm>
            <a:off x="569949" y="1144257"/>
            <a:ext cx="11208841" cy="2742737"/>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4" tIns="60957" rIns="121914" bIns="60957" rtlCol="0" anchor="ctr"/>
          <a:lstStyle/>
          <a:p>
            <a:pPr>
              <a:lnSpc>
                <a:spcPct val="150000"/>
              </a:lnSpc>
            </a:pPr>
            <a:r>
              <a:rPr lang="en-US" sz="3300" b="1" i="1">
                <a:solidFill>
                  <a:srgbClr val="0000FF"/>
                </a:solidFill>
              </a:rPr>
              <a:t>	</a:t>
            </a:r>
          </a:p>
        </p:txBody>
      </p:sp>
      <p:pic>
        <p:nvPicPr>
          <p:cNvPr id="4" name="Picture 11" descr="question_pop_up_from_box_rotate_hg_clr"/>
          <p:cNvPicPr>
            <a:picLocks noChangeAspect="1" noChangeArrowheads="1" noCrop="1"/>
          </p:cNvPicPr>
          <p:nvPr/>
        </p:nvPicPr>
        <p:blipFill>
          <a:blip r:embed="rId2"/>
          <a:srcRect/>
          <a:stretch>
            <a:fillRect/>
          </a:stretch>
        </p:blipFill>
        <p:spPr bwMode="auto">
          <a:xfrm>
            <a:off x="321496" y="177841"/>
            <a:ext cx="1675514" cy="1523014"/>
          </a:xfrm>
          <a:prstGeom prst="rect">
            <a:avLst/>
          </a:prstGeom>
          <a:noFill/>
          <a:ln w="9525">
            <a:noFill/>
            <a:miter lim="800000"/>
            <a:headEnd/>
            <a:tailEnd/>
          </a:ln>
        </p:spPr>
      </p:pic>
      <p:pic>
        <p:nvPicPr>
          <p:cNvPr id="5" name="Picture 6"/>
          <p:cNvPicPr>
            <a:picLocks noChangeAspect="1"/>
          </p:cNvPicPr>
          <p:nvPr/>
        </p:nvPicPr>
        <p:blipFill>
          <a:blip cstate="print">
            <a:extLst>
              <a:ext uri="{28A0092B-C50C-407E-A947-70E740481C1C}">
                <a14:useLocalDpi xmlns:a14="http://schemas.microsoft.com/office/drawing/2010/main" val="0"/>
              </a:ext>
            </a:extLst>
          </a:blip>
          <a:srcRect/>
          <a:stretch>
            <a:fillRect/>
          </a:stretch>
        </p:blipFill>
        <p:spPr>
          <a:xfrm>
            <a:off x="10623075" y="4887849"/>
            <a:ext cx="1250705" cy="1971739"/>
          </a:xfrm>
          <a:prstGeom prst="rect">
            <a:avLst/>
          </a:prstGeom>
        </p:spPr>
      </p:pic>
      <p:sp>
        <p:nvSpPr>
          <p:cNvPr id="7" name="Rectangle 6"/>
          <p:cNvSpPr/>
          <p:nvPr/>
        </p:nvSpPr>
        <p:spPr>
          <a:xfrm>
            <a:off x="812694" y="1092453"/>
            <a:ext cx="11072958" cy="2683808"/>
          </a:xfrm>
          <a:prstGeom prst="rect">
            <a:avLst/>
          </a:prstGeom>
        </p:spPr>
        <p:txBody>
          <a:bodyPr wrap="square" lIns="121917" tIns="60958" rIns="121917" bIns="60958">
            <a:spAutoFit/>
          </a:bodyPr>
          <a:lstStyle/>
          <a:p>
            <a:pPr algn="just">
              <a:lnSpc>
                <a:spcPct val="130000"/>
              </a:lnSpc>
            </a:pPr>
            <a:r>
              <a:rPr lang="en-US" sz="3200" b="1" i="1">
                <a:solidFill>
                  <a:srgbClr val="0000FF"/>
                </a:solidFill>
              </a:rPr>
              <a:t>	- Dựa vào Atlat Địa lí Việt Nam, chỉ ra sự khác biệt của hoạt động nông nghiệp giữa đồng bằng với miền núi và giữa các vùng với nhau. Vì sao có sự khác biệt như vậy?</a:t>
            </a:r>
          </a:p>
          <a:p>
            <a:pPr algn="just">
              <a:lnSpc>
                <a:spcPct val="130000"/>
              </a:lnSpc>
            </a:pPr>
            <a:r>
              <a:rPr lang="en-US" sz="3200" b="1" i="1">
                <a:solidFill>
                  <a:srgbClr val="0000FF"/>
                </a:solidFill>
              </a:rPr>
              <a:t>	- Kể tên một số nông sản nổi bật ở địa phương em.</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1000" fill="hold"/>
                                        <p:tgtEl>
                                          <p:spTgt spid="3"/>
                                        </p:tgtEl>
                                        <p:attrNameLst>
                                          <p:attrName>ppt_x</p:attrName>
                                        </p:attrNameLst>
                                      </p:cBhvr>
                                      <p:tavLst>
                                        <p:tav tm="0">
                                          <p:val>
                                            <p:strVal val="#ppt_x-.2"/>
                                          </p:val>
                                        </p:tav>
                                        <p:tav tm="100000">
                                          <p:val>
                                            <p:strVal val="#ppt_x"/>
                                          </p:val>
                                        </p:tav>
                                      </p:tavLst>
                                    </p:anim>
                                    <p:anim calcmode="lin" valueType="num">
                                      <p:cBhvr>
                                        <p:cTn id="8" dur="1000" fill="hold"/>
                                        <p:tgtEl>
                                          <p:spTgt spid="3"/>
                                        </p:tgtEl>
                                        <p:attrNameLst>
                                          <p:attrName>ppt_y</p:attrName>
                                        </p:attrNameLst>
                                      </p:cBhvr>
                                      <p:tavLst>
                                        <p:tav tm="0">
                                          <p:val>
                                            <p:strVal val="#ppt_y"/>
                                          </p:val>
                                        </p:tav>
                                        <p:tav tm="100000">
                                          <p:val>
                                            <p:strVal val="#ppt_y"/>
                                          </p:val>
                                        </p:tav>
                                      </p:tavLst>
                                    </p:anim>
                                    <p:animEffect transition="in" filter="wipe(right)" prLst="gradientSize: 0.1">
                                      <p:cBhvr>
                                        <p:cTn id="9" dur="1000"/>
                                        <p:tgtEl>
                                          <p:spTgt spid="3"/>
                                        </p:tgtEl>
                                      </p:cBhvr>
                                    </p:animEffect>
                                  </p:childTnLst>
                                </p:cTn>
                              </p:par>
                              <p:par>
                                <p:cTn id="10" presetID="29" presetClass="entr" presetSubtype="0" fill="hold" nodeType="withEffect">
                                  <p:stCondLst>
                                    <p:cond delay="0"/>
                                  </p:stCondLst>
                                  <p:childTnLst>
                                    <p:set>
                                      <p:cBhvr>
                                        <p:cTn id="11" dur="1" fill="hold">
                                          <p:stCondLst>
                                            <p:cond delay="0"/>
                                          </p:stCondLst>
                                        </p:cTn>
                                        <p:tgtEl>
                                          <p:spTgt spid="4"/>
                                        </p:tgtEl>
                                        <p:attrNameLst>
                                          <p:attrName>style.visibility</p:attrName>
                                        </p:attrNameLst>
                                      </p:cBhvr>
                                      <p:to>
                                        <p:strVal val="visible"/>
                                      </p:to>
                                    </p:set>
                                    <p:anim calcmode="lin" valueType="num">
                                      <p:cBhvr>
                                        <p:cTn id="12" dur="1000" fill="hold"/>
                                        <p:tgtEl>
                                          <p:spTgt spid="4"/>
                                        </p:tgtEl>
                                        <p:attrNameLst>
                                          <p:attrName>ppt_x</p:attrName>
                                        </p:attrNameLst>
                                      </p:cBhvr>
                                      <p:tavLst>
                                        <p:tav tm="0">
                                          <p:val>
                                            <p:strVal val="#ppt_x-.2"/>
                                          </p:val>
                                        </p:tav>
                                        <p:tav tm="100000">
                                          <p:val>
                                            <p:strVal val="#ppt_x"/>
                                          </p:val>
                                        </p:tav>
                                      </p:tavLst>
                                    </p:anim>
                                    <p:anim calcmode="lin" valueType="num">
                                      <p:cBhvr>
                                        <p:cTn id="13" dur="1000" fill="hold"/>
                                        <p:tgtEl>
                                          <p:spTgt spid="4"/>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
                                        </p:tgtEl>
                                      </p:cBhvr>
                                    </p:animEffect>
                                  </p:childTnLst>
                                </p:cTn>
                              </p:par>
                              <p:par>
                                <p:cTn id="15" presetID="29" presetClass="entr" presetSubtype="0" fill="hold" nodeType="with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p:cTn id="17" dur="1000" fill="hold"/>
                                        <p:tgtEl>
                                          <p:spTgt spid="5"/>
                                        </p:tgtEl>
                                        <p:attrNameLst>
                                          <p:attrName>ppt_x</p:attrName>
                                        </p:attrNameLst>
                                      </p:cBhvr>
                                      <p:tavLst>
                                        <p:tav tm="0">
                                          <p:val>
                                            <p:strVal val="#ppt_x-.2"/>
                                          </p:val>
                                        </p:tav>
                                        <p:tav tm="100000">
                                          <p:val>
                                            <p:strVal val="#ppt_x"/>
                                          </p:val>
                                        </p:tav>
                                      </p:tavLst>
                                    </p:anim>
                                    <p:anim calcmode="lin" valueType="num">
                                      <p:cBhvr>
                                        <p:cTn id="18" dur="1000" fill="hold"/>
                                        <p:tgtEl>
                                          <p:spTgt spid="5"/>
                                        </p:tgtEl>
                                        <p:attrNameLst>
                                          <p:attrName>ppt_y</p:attrName>
                                        </p:attrNameLst>
                                      </p:cBhvr>
                                      <p:tavLst>
                                        <p:tav tm="0">
                                          <p:val>
                                            <p:strVal val="#ppt_y"/>
                                          </p:val>
                                        </p:tav>
                                        <p:tav tm="100000">
                                          <p:val>
                                            <p:strVal val="#ppt_y"/>
                                          </p:val>
                                        </p:tav>
                                      </p:tavLst>
                                    </p:anim>
                                    <p:animEffect transition="in" filter="wipe(right)" prLst="gradientSize: 0.1">
                                      <p:cBhvr>
                                        <p:cTn id="19" dur="1000"/>
                                        <p:tgtEl>
                                          <p:spTgt spid="5"/>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7"/>
                                        </p:tgtEl>
                                        <p:attrNameLst>
                                          <p:attrName>style.visibility</p:attrName>
                                        </p:attrNameLst>
                                      </p:cBhvr>
                                      <p:to>
                                        <p:strVal val="visible"/>
                                      </p:to>
                                    </p:set>
                                    <p:anim calcmode="lin" valueType="num">
                                      <p:cBhvr>
                                        <p:cTn id="22" dur="1000" fill="hold"/>
                                        <p:tgtEl>
                                          <p:spTgt spid="7"/>
                                        </p:tgtEl>
                                        <p:attrNameLst>
                                          <p:attrName>ppt_x</p:attrName>
                                        </p:attrNameLst>
                                      </p:cBhvr>
                                      <p:tavLst>
                                        <p:tav tm="0">
                                          <p:val>
                                            <p:strVal val="#ppt_x-.2"/>
                                          </p:val>
                                        </p:tav>
                                        <p:tav tm="100000">
                                          <p:val>
                                            <p:strVal val="#ppt_x"/>
                                          </p:val>
                                        </p:tav>
                                      </p:tavLst>
                                    </p:anim>
                                    <p:anim calcmode="lin" valueType="num">
                                      <p:cBhvr>
                                        <p:cTn id="23"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24" dur="10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7" grpId="0"/>
    </p:bld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latin typeface="+mj-lt"/>
                <a:cs typeface="Arial" pitchFamily="34" charset="0"/>
              </a:rPr>
              <a:t>Bài 4. NÔNG NGHIỆP</a:t>
            </a: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a:solidFill>
                  <a:srgbClr val="002060"/>
                </a:solidFill>
                <a:cs typeface="Arial" pitchFamily="34" charset="0"/>
              </a:rPr>
              <a:t>2. Sự phát triển và phân bố nông nghiệp</a:t>
            </a:r>
          </a:p>
          <a:p>
            <a:r>
              <a:rPr lang="en-US" sz="2900" b="1" i="1">
                <a:solidFill>
                  <a:srgbClr val="002060"/>
                </a:solidFill>
                <a:cs typeface="Arial" pitchFamily="34" charset="0"/>
              </a:rPr>
              <a:t>*Khái quát</a:t>
            </a:r>
            <a:endParaRPr lang="en-US" sz="2900" b="1" i="1"/>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pic>
        <p:nvPicPr>
          <p:cNvPr id="1026" name="Picture 2" descr="C:\Users\Administrator\Desktop\Ảnh GS 9\blobid1-1714218430.png"/>
          <p:cNvPicPr>
            <a:picLocks noChangeAspect="1" noChangeArrowheads="1"/>
          </p:cNvPicPr>
          <p:nvPr/>
        </p:nvPicPr>
        <p:blipFill>
          <a:blip r:embed="rId3"/>
          <a:srcRect/>
          <a:stretch>
            <a:fillRect/>
          </a:stretch>
        </p:blipFill>
        <p:spPr bwMode="auto">
          <a:xfrm>
            <a:off x="4571206" y="3242365"/>
            <a:ext cx="6743022" cy="3286945"/>
          </a:xfrm>
          <a:prstGeom prst="rect">
            <a:avLst/>
          </a:prstGeom>
          <a:ln>
            <a:noFill/>
          </a:ln>
          <a:effectLst>
            <a:outerShdw blurRad="292100" dist="139700" dir="2700000" algn="tl" rotWithShape="0">
              <a:srgbClr val="333333">
                <a:alpha val="65000"/>
              </a:srgbClr>
            </a:outerShdw>
          </a:effectLst>
        </p:spPr>
      </p:pic>
      <p:sp>
        <p:nvSpPr>
          <p:cNvPr id="6" name="Rectangle: Rounded Corners 7">
            <a:extLst>
              <a:ext uri="{FF2B5EF4-FFF2-40B4-BE49-F238E27FC236}">
                <a16:creationId xmlns:a16="http://schemas.microsoft.com/office/drawing/2014/main" id="{83943E22-6FC5-4857-96F1-DB4BDF369685}"/>
              </a:ext>
            </a:extLst>
          </p:cNvPr>
          <p:cNvSpPr/>
          <p:nvPr/>
        </p:nvSpPr>
        <p:spPr>
          <a:xfrm>
            <a:off x="3199606" y="1905794"/>
            <a:ext cx="8762207" cy="12192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altLang="en-US" sz="2600" b="1" i="1">
                <a:solidFill>
                  <a:srgbClr val="0000FF"/>
                </a:solidFill>
                <a:ea typeface="Tahoma" panose="020B0604030504040204" pitchFamily="34" charset="0"/>
                <a:cs typeface="Tahoma" panose="020B0604030504040204" pitchFamily="34" charset="0"/>
              </a:rPr>
              <a:t>    </a:t>
            </a:r>
            <a:r>
              <a:rPr lang="it-IT" altLang="en-US" sz="2600" b="1" i="1">
                <a:solidFill>
                  <a:srgbClr val="0000FF"/>
                </a:solidFill>
                <a:ea typeface="Tahoma" panose="020B0604030504040204" pitchFamily="34" charset="0"/>
                <a:cs typeface="Tahoma" panose="020B0604030504040204" pitchFamily="34" charset="0"/>
              </a:rPr>
              <a:t>Nhận xét sự thay đổi tỉ trọng GTSX ngành nông nghiệp năm 2021 so với năm 2010. </a:t>
            </a:r>
            <a:r>
              <a:rPr lang="en-US" altLang="en-US" sz="2600" b="1" i="1">
                <a:solidFill>
                  <a:srgbClr val="0000FF"/>
                </a:solidFill>
                <a:ea typeface="Tahoma" panose="020B0604030504040204" pitchFamily="34" charset="0"/>
                <a:cs typeface="Tahoma" panose="020B0604030504040204" pitchFamily="34" charset="0"/>
              </a:rPr>
              <a:t>Sự thay đổi này nói lên điều gì?</a:t>
            </a:r>
            <a:endParaRPr lang="vi-VN" sz="2600" b="1" i="1" dirty="0">
              <a:solidFill>
                <a:srgbClr val="0000FF"/>
              </a:solidFill>
            </a:endParaRPr>
          </a:p>
        </p:txBody>
      </p:sp>
      <p:pic>
        <p:nvPicPr>
          <p:cNvPr id="7" name="Picture 6">
            <a:extLst>
              <a:ext uri="{FF2B5EF4-FFF2-40B4-BE49-F238E27FC236}">
                <a16:creationId xmlns:a16="http://schemas.microsoft.com/office/drawing/2014/main" id="{604A8784-7D1E-4B40-830D-706D02A34333}"/>
              </a:ext>
            </a:extLst>
          </p:cNvPr>
          <p:cNvPicPr>
            <a:picLocks noChangeAspect="1"/>
          </p:cNvPicPr>
          <p:nvPr/>
        </p:nvPicPr>
        <p:blipFill rotWithShape="1">
          <a:blip r:embed="rId4"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884861" y="1143794"/>
            <a:ext cx="1000545" cy="1086608"/>
          </a:xfrm>
          <a:prstGeom prst="rect">
            <a:avLst/>
          </a:prstGeom>
        </p:spPr>
      </p:pic>
      <p:sp>
        <p:nvSpPr>
          <p:cNvPr id="8" name="Rectangle 7"/>
          <p:cNvSpPr/>
          <p:nvPr/>
        </p:nvSpPr>
        <p:spPr>
          <a:xfrm>
            <a:off x="75406" y="5552232"/>
            <a:ext cx="4571205" cy="1154162"/>
          </a:xfrm>
          <a:prstGeom prst="rect">
            <a:avLst/>
          </a:prstGeom>
        </p:spPr>
        <p:txBody>
          <a:bodyPr wrap="square">
            <a:spAutoFit/>
          </a:bodyPr>
          <a:lstStyle/>
          <a:p>
            <a:pPr algn="ctr"/>
            <a:r>
              <a:rPr lang="vi-VN" sz="2300" b="1">
                <a:solidFill>
                  <a:srgbClr val="0000FF"/>
                </a:solidFill>
                <a:latin typeface="Calibri" pitchFamily="34" charset="0"/>
                <a:cs typeface="Calibri" pitchFamily="34" charset="0"/>
              </a:rPr>
              <a:t>CƠ CẤU NGÀNH NÔNG NGHIỆP, LÂM NGHIỆP</a:t>
            </a:r>
            <a:r>
              <a:rPr lang="en-US" sz="2300" b="1">
                <a:solidFill>
                  <a:srgbClr val="0000FF"/>
                </a:solidFill>
                <a:latin typeface="Calibri" pitchFamily="34" charset="0"/>
                <a:cs typeface="Calibri" pitchFamily="34" charset="0"/>
              </a:rPr>
              <a:t>,</a:t>
            </a:r>
            <a:r>
              <a:rPr lang="vi-VN" sz="2300" b="1">
                <a:solidFill>
                  <a:srgbClr val="0000FF"/>
                </a:solidFill>
                <a:latin typeface="Calibri" pitchFamily="34" charset="0"/>
                <a:cs typeface="Calibri" pitchFamily="34" charset="0"/>
              </a:rPr>
              <a:t> THUỶ SẢN NƯỚC TA NĂM 2010 VÀ NĂM 2021</a:t>
            </a:r>
            <a:r>
              <a:rPr lang="en-US" sz="2300" b="1">
                <a:solidFill>
                  <a:srgbClr val="0000FF"/>
                </a:solidFill>
                <a:latin typeface="Calibri" pitchFamily="34" charset="0"/>
                <a:cs typeface="Calibri" pitchFamily="34" charset="0"/>
              </a:rPr>
              <a:t> (%)</a:t>
            </a:r>
          </a:p>
        </p:txBody>
      </p:sp>
      <p:sp>
        <p:nvSpPr>
          <p:cNvPr id="14" name="Rectangle 1"/>
          <p:cNvSpPr>
            <a:spLocks noChangeArrowheads="1"/>
          </p:cNvSpPr>
          <p:nvPr/>
        </p:nvSpPr>
        <p:spPr bwMode="auto">
          <a:xfrm>
            <a:off x="304006" y="1524794"/>
            <a:ext cx="11784066" cy="1274960"/>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000" b="1">
                <a:latin typeface="Calibri" pitchFamily="34" charset="0"/>
                <a:cs typeface="Calibri" pitchFamily="34" charset="0"/>
              </a:rPr>
              <a:t>- </a:t>
            </a:r>
            <a:r>
              <a:rPr lang="vi-VN" sz="3000" b="1">
                <a:latin typeface="Calibri" pitchFamily="34" charset="0"/>
                <a:cs typeface="Calibri" pitchFamily="34" charset="0"/>
              </a:rPr>
              <a:t>Nông nghiệp phát triển mạnh theo hướng sản xuất hàng hoá, liên kết theo chuỗi giá trị, đẩy mạnh ứng dụng khoa học công nghệ.</a:t>
            </a:r>
            <a:endParaRPr lang="en-US" sz="3000" b="1">
              <a:latin typeface="Calibri" pitchFamily="34" charset="0"/>
              <a:cs typeface="Calibri" pitchFamily="34" charset="0"/>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6"/>
                                        </p:tgtEl>
                                        <p:attrNameLst>
                                          <p:attrName>style.visibility</p:attrName>
                                        </p:attrNameLst>
                                      </p:cBhvr>
                                      <p:to>
                                        <p:strVal val="visible"/>
                                      </p:to>
                                    </p:set>
                                    <p:anim calcmode="lin" valueType="num">
                                      <p:cBhvr>
                                        <p:cTn id="12" dur="1000" fill="hold"/>
                                        <p:tgtEl>
                                          <p:spTgt spid="6"/>
                                        </p:tgtEl>
                                        <p:attrNameLst>
                                          <p:attrName>ppt_x</p:attrName>
                                        </p:attrNameLst>
                                      </p:cBhvr>
                                      <p:tavLst>
                                        <p:tav tm="0">
                                          <p:val>
                                            <p:strVal val="#ppt_x-.2"/>
                                          </p:val>
                                        </p:tav>
                                        <p:tav tm="100000">
                                          <p:val>
                                            <p:strVal val="#ppt_x"/>
                                          </p:val>
                                        </p:tav>
                                      </p:tavLst>
                                    </p:anim>
                                    <p:anim calcmode="lin" valueType="num">
                                      <p:cBhvr>
                                        <p:cTn id="13"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14" dur="1000"/>
                                        <p:tgtEl>
                                          <p:spTgt spid="6"/>
                                        </p:tgtEl>
                                      </p:cBhvr>
                                    </p:animEffect>
                                  </p:childTnLst>
                                </p:cTn>
                              </p:par>
                              <p:par>
                                <p:cTn id="15" presetID="29" presetClass="entr" presetSubtype="0" fill="hold" nodeType="withEffect">
                                  <p:stCondLst>
                                    <p:cond delay="0"/>
                                  </p:stCondLst>
                                  <p:childTnLst>
                                    <p:set>
                                      <p:cBhvr>
                                        <p:cTn id="16" dur="1" fill="hold">
                                          <p:stCondLst>
                                            <p:cond delay="0"/>
                                          </p:stCondLst>
                                        </p:cTn>
                                        <p:tgtEl>
                                          <p:spTgt spid="1026"/>
                                        </p:tgtEl>
                                        <p:attrNameLst>
                                          <p:attrName>style.visibility</p:attrName>
                                        </p:attrNameLst>
                                      </p:cBhvr>
                                      <p:to>
                                        <p:strVal val="visible"/>
                                      </p:to>
                                    </p:set>
                                    <p:anim calcmode="lin" valueType="num">
                                      <p:cBhvr>
                                        <p:cTn id="17" dur="1000" fill="hold"/>
                                        <p:tgtEl>
                                          <p:spTgt spid="1026"/>
                                        </p:tgtEl>
                                        <p:attrNameLst>
                                          <p:attrName>ppt_x</p:attrName>
                                        </p:attrNameLst>
                                      </p:cBhvr>
                                      <p:tavLst>
                                        <p:tav tm="0">
                                          <p:val>
                                            <p:strVal val="#ppt_x-.2"/>
                                          </p:val>
                                        </p:tav>
                                        <p:tav tm="100000">
                                          <p:val>
                                            <p:strVal val="#ppt_x"/>
                                          </p:val>
                                        </p:tav>
                                      </p:tavLst>
                                    </p:anim>
                                    <p:anim calcmode="lin" valueType="num">
                                      <p:cBhvr>
                                        <p:cTn id="18" dur="1000" fill="hold"/>
                                        <p:tgtEl>
                                          <p:spTgt spid="1026"/>
                                        </p:tgtEl>
                                        <p:attrNameLst>
                                          <p:attrName>ppt_y</p:attrName>
                                        </p:attrNameLst>
                                      </p:cBhvr>
                                      <p:tavLst>
                                        <p:tav tm="0">
                                          <p:val>
                                            <p:strVal val="#ppt_y"/>
                                          </p:val>
                                        </p:tav>
                                        <p:tav tm="100000">
                                          <p:val>
                                            <p:strVal val="#ppt_y"/>
                                          </p:val>
                                        </p:tav>
                                      </p:tavLst>
                                    </p:anim>
                                    <p:animEffect transition="in" filter="wipe(right)" prLst="gradientSize: 0.1">
                                      <p:cBhvr>
                                        <p:cTn id="19" dur="1000"/>
                                        <p:tgtEl>
                                          <p:spTgt spid="1026"/>
                                        </p:tgtEl>
                                      </p:cBhvr>
                                    </p:animEffect>
                                  </p:childTnLst>
                                </p:cTn>
                              </p:par>
                              <p:par>
                                <p:cTn id="20" presetID="29"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 calcmode="lin" valueType="num">
                                      <p:cBhvr>
                                        <p:cTn id="22" dur="1000" fill="hold"/>
                                        <p:tgtEl>
                                          <p:spTgt spid="8"/>
                                        </p:tgtEl>
                                        <p:attrNameLst>
                                          <p:attrName>ppt_x</p:attrName>
                                        </p:attrNameLst>
                                      </p:cBhvr>
                                      <p:tavLst>
                                        <p:tav tm="0">
                                          <p:val>
                                            <p:strVal val="#ppt_x-.2"/>
                                          </p:val>
                                        </p:tav>
                                        <p:tav tm="100000">
                                          <p:val>
                                            <p:strVal val="#ppt_x"/>
                                          </p:val>
                                        </p:tav>
                                      </p:tavLst>
                                    </p:anim>
                                    <p:anim calcmode="lin" valueType="num">
                                      <p:cBhvr>
                                        <p:cTn id="2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24" dur="1000"/>
                                        <p:tgtEl>
                                          <p:spTgt spid="8"/>
                                        </p:tgtEl>
                                      </p:cBhvr>
                                    </p:animEffect>
                                  </p:childTnLst>
                                </p:cTn>
                              </p:par>
                            </p:childTnLst>
                          </p:cTn>
                        </p:par>
                      </p:childTnLst>
                    </p:cTn>
                  </p:par>
                  <p:par>
                    <p:cTn id="25" fill="hold">
                      <p:stCondLst>
                        <p:cond delay="indefinite"/>
                      </p:stCondLst>
                      <p:childTnLst>
                        <p:par>
                          <p:cTn id="26" fill="hold">
                            <p:stCondLst>
                              <p:cond delay="0"/>
                            </p:stCondLst>
                            <p:childTnLst>
                              <p:par>
                                <p:cTn id="27" presetID="29" presetClass="exit" presetSubtype="0" fill="hold" nodeType="clickEffect">
                                  <p:stCondLst>
                                    <p:cond delay="0"/>
                                  </p:stCondLst>
                                  <p:childTnLst>
                                    <p:anim calcmode="lin" valueType="num">
                                      <p:cBhvr>
                                        <p:cTn id="28" dur="1000"/>
                                        <p:tgtEl>
                                          <p:spTgt spid="7"/>
                                        </p:tgtEl>
                                        <p:attrNameLst>
                                          <p:attrName>ppt_x</p:attrName>
                                        </p:attrNameLst>
                                      </p:cBhvr>
                                      <p:tavLst>
                                        <p:tav tm="0">
                                          <p:val>
                                            <p:strVal val="ppt_x"/>
                                          </p:val>
                                        </p:tav>
                                        <p:tav tm="100000">
                                          <p:val>
                                            <p:strVal val="ppt_x-.2"/>
                                          </p:val>
                                        </p:tav>
                                      </p:tavLst>
                                    </p:anim>
                                    <p:anim calcmode="lin" valueType="num">
                                      <p:cBhvr>
                                        <p:cTn id="29" dur="1000"/>
                                        <p:tgtEl>
                                          <p:spTgt spid="7"/>
                                        </p:tgtEl>
                                        <p:attrNameLst>
                                          <p:attrName>ppt_y</p:attrName>
                                        </p:attrNameLst>
                                      </p:cBhvr>
                                      <p:tavLst>
                                        <p:tav tm="0">
                                          <p:val>
                                            <p:strVal val="ppt_y"/>
                                          </p:val>
                                        </p:tav>
                                        <p:tav tm="100000">
                                          <p:val>
                                            <p:strVal val="ppt_y"/>
                                          </p:val>
                                        </p:tav>
                                      </p:tavLst>
                                    </p:anim>
                                    <p:animEffect transition="out" filter="fade">
                                      <p:cBhvr>
                                        <p:cTn id="30" dur="1000"/>
                                        <p:tgtEl>
                                          <p:spTgt spid="7"/>
                                        </p:tgtEl>
                                      </p:cBhvr>
                                    </p:animEffect>
                                    <p:set>
                                      <p:cBhvr>
                                        <p:cTn id="31" dur="1" fill="hold">
                                          <p:stCondLst>
                                            <p:cond delay="999"/>
                                          </p:stCondLst>
                                        </p:cTn>
                                        <p:tgtEl>
                                          <p:spTgt spid="7"/>
                                        </p:tgtEl>
                                        <p:attrNameLst>
                                          <p:attrName>style.visibility</p:attrName>
                                        </p:attrNameLst>
                                      </p:cBhvr>
                                      <p:to>
                                        <p:strVal val="hidden"/>
                                      </p:to>
                                    </p:set>
                                  </p:childTnLst>
                                </p:cTn>
                              </p:par>
                              <p:par>
                                <p:cTn id="32" presetID="29" presetClass="exit" presetSubtype="0" fill="hold" grpId="1" nodeType="withEffect">
                                  <p:stCondLst>
                                    <p:cond delay="0"/>
                                  </p:stCondLst>
                                  <p:childTnLst>
                                    <p:anim calcmode="lin" valueType="num">
                                      <p:cBhvr>
                                        <p:cTn id="33" dur="1000"/>
                                        <p:tgtEl>
                                          <p:spTgt spid="6"/>
                                        </p:tgtEl>
                                        <p:attrNameLst>
                                          <p:attrName>ppt_x</p:attrName>
                                        </p:attrNameLst>
                                      </p:cBhvr>
                                      <p:tavLst>
                                        <p:tav tm="0">
                                          <p:val>
                                            <p:strVal val="ppt_x"/>
                                          </p:val>
                                        </p:tav>
                                        <p:tav tm="100000">
                                          <p:val>
                                            <p:strVal val="ppt_x-.2"/>
                                          </p:val>
                                        </p:tav>
                                      </p:tavLst>
                                    </p:anim>
                                    <p:anim calcmode="lin" valueType="num">
                                      <p:cBhvr>
                                        <p:cTn id="34" dur="1000"/>
                                        <p:tgtEl>
                                          <p:spTgt spid="6"/>
                                        </p:tgtEl>
                                        <p:attrNameLst>
                                          <p:attrName>ppt_y</p:attrName>
                                        </p:attrNameLst>
                                      </p:cBhvr>
                                      <p:tavLst>
                                        <p:tav tm="0">
                                          <p:val>
                                            <p:strVal val="ppt_y"/>
                                          </p:val>
                                        </p:tav>
                                        <p:tav tm="100000">
                                          <p:val>
                                            <p:strVal val="ppt_y"/>
                                          </p:val>
                                        </p:tav>
                                      </p:tavLst>
                                    </p:anim>
                                    <p:animEffect transition="out" filter="fade">
                                      <p:cBhvr>
                                        <p:cTn id="35" dur="1000"/>
                                        <p:tgtEl>
                                          <p:spTgt spid="6"/>
                                        </p:tgtEl>
                                      </p:cBhvr>
                                    </p:animEffect>
                                    <p:set>
                                      <p:cBhvr>
                                        <p:cTn id="36" dur="1" fill="hold">
                                          <p:stCondLst>
                                            <p:cond delay="999"/>
                                          </p:stCondLst>
                                        </p:cTn>
                                        <p:tgtEl>
                                          <p:spTgt spid="6"/>
                                        </p:tgtEl>
                                        <p:attrNameLst>
                                          <p:attrName>style.visibility</p:attrName>
                                        </p:attrNameLst>
                                      </p:cBhvr>
                                      <p:to>
                                        <p:strVal val="hidden"/>
                                      </p:to>
                                    </p:set>
                                  </p:childTnLst>
                                </p:cTn>
                              </p:par>
                              <p:par>
                                <p:cTn id="37" presetID="29" presetClass="exit" presetSubtype="0" fill="hold" grpId="1" nodeType="withEffect">
                                  <p:stCondLst>
                                    <p:cond delay="0"/>
                                  </p:stCondLst>
                                  <p:childTnLst>
                                    <p:anim calcmode="lin" valueType="num">
                                      <p:cBhvr>
                                        <p:cTn id="38" dur="1000"/>
                                        <p:tgtEl>
                                          <p:spTgt spid="8"/>
                                        </p:tgtEl>
                                        <p:attrNameLst>
                                          <p:attrName>ppt_x</p:attrName>
                                        </p:attrNameLst>
                                      </p:cBhvr>
                                      <p:tavLst>
                                        <p:tav tm="0">
                                          <p:val>
                                            <p:strVal val="ppt_x"/>
                                          </p:val>
                                        </p:tav>
                                        <p:tav tm="100000">
                                          <p:val>
                                            <p:strVal val="ppt_x-.2"/>
                                          </p:val>
                                        </p:tav>
                                      </p:tavLst>
                                    </p:anim>
                                    <p:anim calcmode="lin" valueType="num">
                                      <p:cBhvr>
                                        <p:cTn id="39" dur="1000"/>
                                        <p:tgtEl>
                                          <p:spTgt spid="8"/>
                                        </p:tgtEl>
                                        <p:attrNameLst>
                                          <p:attrName>ppt_y</p:attrName>
                                        </p:attrNameLst>
                                      </p:cBhvr>
                                      <p:tavLst>
                                        <p:tav tm="0">
                                          <p:val>
                                            <p:strVal val="ppt_y"/>
                                          </p:val>
                                        </p:tav>
                                        <p:tav tm="100000">
                                          <p:val>
                                            <p:strVal val="ppt_y"/>
                                          </p:val>
                                        </p:tav>
                                      </p:tavLst>
                                    </p:anim>
                                    <p:animEffect transition="out" filter="fade">
                                      <p:cBhvr>
                                        <p:cTn id="40" dur="1000"/>
                                        <p:tgtEl>
                                          <p:spTgt spid="8"/>
                                        </p:tgtEl>
                                      </p:cBhvr>
                                    </p:animEffect>
                                    <p:set>
                                      <p:cBhvr>
                                        <p:cTn id="41" dur="1" fill="hold">
                                          <p:stCondLst>
                                            <p:cond delay="999"/>
                                          </p:stCondLst>
                                        </p:cTn>
                                        <p:tgtEl>
                                          <p:spTgt spid="8"/>
                                        </p:tgtEl>
                                        <p:attrNameLst>
                                          <p:attrName>style.visibility</p:attrName>
                                        </p:attrNameLst>
                                      </p:cBhvr>
                                      <p:to>
                                        <p:strVal val="hidden"/>
                                      </p:to>
                                    </p:set>
                                  </p:childTnLst>
                                </p:cTn>
                              </p:par>
                              <p:par>
                                <p:cTn id="42" presetID="29" presetClass="exit" presetSubtype="0" fill="hold" nodeType="withEffect">
                                  <p:stCondLst>
                                    <p:cond delay="0"/>
                                  </p:stCondLst>
                                  <p:childTnLst>
                                    <p:anim calcmode="lin" valueType="num">
                                      <p:cBhvr>
                                        <p:cTn id="43" dur="1000"/>
                                        <p:tgtEl>
                                          <p:spTgt spid="1026"/>
                                        </p:tgtEl>
                                        <p:attrNameLst>
                                          <p:attrName>ppt_x</p:attrName>
                                        </p:attrNameLst>
                                      </p:cBhvr>
                                      <p:tavLst>
                                        <p:tav tm="0">
                                          <p:val>
                                            <p:strVal val="ppt_x"/>
                                          </p:val>
                                        </p:tav>
                                        <p:tav tm="100000">
                                          <p:val>
                                            <p:strVal val="ppt_x-.2"/>
                                          </p:val>
                                        </p:tav>
                                      </p:tavLst>
                                    </p:anim>
                                    <p:anim calcmode="lin" valueType="num">
                                      <p:cBhvr>
                                        <p:cTn id="44" dur="1000"/>
                                        <p:tgtEl>
                                          <p:spTgt spid="1026"/>
                                        </p:tgtEl>
                                        <p:attrNameLst>
                                          <p:attrName>ppt_y</p:attrName>
                                        </p:attrNameLst>
                                      </p:cBhvr>
                                      <p:tavLst>
                                        <p:tav tm="0">
                                          <p:val>
                                            <p:strVal val="ppt_y"/>
                                          </p:val>
                                        </p:tav>
                                        <p:tav tm="100000">
                                          <p:val>
                                            <p:strVal val="ppt_y"/>
                                          </p:val>
                                        </p:tav>
                                      </p:tavLst>
                                    </p:anim>
                                    <p:animEffect transition="out" filter="fade">
                                      <p:cBhvr>
                                        <p:cTn id="45" dur="1000"/>
                                        <p:tgtEl>
                                          <p:spTgt spid="1026"/>
                                        </p:tgtEl>
                                      </p:cBhvr>
                                    </p:animEffect>
                                    <p:set>
                                      <p:cBhvr>
                                        <p:cTn id="46" dur="1" fill="hold">
                                          <p:stCondLst>
                                            <p:cond delay="999"/>
                                          </p:stCondLst>
                                        </p:cTn>
                                        <p:tgtEl>
                                          <p:spTgt spid="1026"/>
                                        </p:tgtEl>
                                        <p:attrNameLst>
                                          <p:attrName>style.visibility</p:attrName>
                                        </p:attrNameLst>
                                      </p:cBhvr>
                                      <p:to>
                                        <p:strVal val="hidden"/>
                                      </p:to>
                                    </p:set>
                                  </p:childTnLst>
                                </p:cTn>
                              </p:par>
                            </p:childTnLst>
                          </p:cTn>
                        </p:par>
                      </p:childTnLst>
                    </p:cTn>
                  </p:par>
                  <p:par>
                    <p:cTn id="47" fill="hold">
                      <p:stCondLst>
                        <p:cond delay="indefinite"/>
                      </p:stCondLst>
                      <p:childTnLst>
                        <p:par>
                          <p:cTn id="48" fill="hold">
                            <p:stCondLst>
                              <p:cond delay="0"/>
                            </p:stCondLst>
                            <p:childTnLst>
                              <p:par>
                                <p:cTn id="49" presetID="29" presetClass="entr" presetSubtype="0" fill="hold" nodeType="clickEffect">
                                  <p:stCondLst>
                                    <p:cond delay="0"/>
                                  </p:stCondLst>
                                  <p:childTnLst>
                                    <p:set>
                                      <p:cBhvr>
                                        <p:cTn id="50" dur="1" fill="hold">
                                          <p:stCondLst>
                                            <p:cond delay="0"/>
                                          </p:stCondLst>
                                        </p:cTn>
                                        <p:tgtEl>
                                          <p:spTgt spid="14">
                                            <p:txEl>
                                              <p:pRg st="0" end="0"/>
                                            </p:txEl>
                                          </p:spTgt>
                                        </p:tgtEl>
                                        <p:attrNameLst>
                                          <p:attrName>style.visibility</p:attrName>
                                        </p:attrNameLst>
                                      </p:cBhvr>
                                      <p:to>
                                        <p:strVal val="visible"/>
                                      </p:to>
                                    </p:set>
                                    <p:anim calcmode="lin" valueType="num">
                                      <p:cBhvr>
                                        <p:cTn id="51" dur="1000" fill="hold"/>
                                        <p:tgtEl>
                                          <p:spTgt spid="14">
                                            <p:txEl>
                                              <p:pRg st="0" end="0"/>
                                            </p:txEl>
                                          </p:spTgt>
                                        </p:tgtEl>
                                        <p:attrNameLst>
                                          <p:attrName>ppt_x</p:attrName>
                                        </p:attrNameLst>
                                      </p:cBhvr>
                                      <p:tavLst>
                                        <p:tav tm="0">
                                          <p:val>
                                            <p:strVal val="#ppt_x-.2"/>
                                          </p:val>
                                        </p:tav>
                                        <p:tav tm="100000">
                                          <p:val>
                                            <p:strVal val="#ppt_x"/>
                                          </p:val>
                                        </p:tav>
                                      </p:tavLst>
                                    </p:anim>
                                    <p:anim calcmode="lin" valueType="num">
                                      <p:cBhvr>
                                        <p:cTn id="52" dur="1000" fill="hold"/>
                                        <p:tgtEl>
                                          <p:spTgt spid="14">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53" dur="1000"/>
                                        <p:tgtEl>
                                          <p:spTgt spid="14">
                                            <p:txEl>
                                              <p:pRg st="0" end="0"/>
                                            </p:txEl>
                                          </p:spTgt>
                                        </p:tgtEl>
                                      </p:cBhvr>
                                    </p:animEffect>
                                  </p:childTnLst>
                                </p:cTn>
                              </p:par>
                            </p:childTnLst>
                          </p:cTn>
                        </p:par>
                      </p:childTnLst>
                    </p:cTn>
                  </p:par>
                  <p:par>
                    <p:cTn id="54" fill="hold">
                      <p:stCondLst>
                        <p:cond delay="indefinite"/>
                      </p:stCondLst>
                      <p:childTnLst>
                        <p:par>
                          <p:cTn id="55" fill="hold">
                            <p:stCondLst>
                              <p:cond delay="0"/>
                            </p:stCondLst>
                            <p:childTnLst>
                              <p:par>
                                <p:cTn id="56" presetID="29" presetClass="exit" presetSubtype="0" fill="hold" grpId="0" nodeType="clickEffect">
                                  <p:stCondLst>
                                    <p:cond delay="0"/>
                                  </p:stCondLst>
                                  <p:childTnLst>
                                    <p:anim calcmode="lin" valueType="num">
                                      <p:cBhvr>
                                        <p:cTn id="57" dur="1000"/>
                                        <p:tgtEl>
                                          <p:spTgt spid="14">
                                            <p:txEl>
                                              <p:pRg st="0" end="0"/>
                                            </p:txEl>
                                          </p:spTgt>
                                        </p:tgtEl>
                                        <p:attrNameLst>
                                          <p:attrName>ppt_x</p:attrName>
                                        </p:attrNameLst>
                                      </p:cBhvr>
                                      <p:tavLst>
                                        <p:tav tm="0">
                                          <p:val>
                                            <p:strVal val="ppt_x"/>
                                          </p:val>
                                        </p:tav>
                                        <p:tav tm="100000">
                                          <p:val>
                                            <p:strVal val="ppt_x-.2"/>
                                          </p:val>
                                        </p:tav>
                                      </p:tavLst>
                                    </p:anim>
                                    <p:anim calcmode="lin" valueType="num">
                                      <p:cBhvr>
                                        <p:cTn id="58" dur="1000"/>
                                        <p:tgtEl>
                                          <p:spTgt spid="14">
                                            <p:txEl>
                                              <p:pRg st="0" end="0"/>
                                            </p:txEl>
                                          </p:spTgt>
                                        </p:tgtEl>
                                        <p:attrNameLst>
                                          <p:attrName>ppt_y</p:attrName>
                                        </p:attrNameLst>
                                      </p:cBhvr>
                                      <p:tavLst>
                                        <p:tav tm="0">
                                          <p:val>
                                            <p:strVal val="ppt_y"/>
                                          </p:val>
                                        </p:tav>
                                        <p:tav tm="100000">
                                          <p:val>
                                            <p:strVal val="ppt_y"/>
                                          </p:val>
                                        </p:tav>
                                      </p:tavLst>
                                    </p:anim>
                                    <p:animEffect transition="out" filter="fade">
                                      <p:cBhvr>
                                        <p:cTn id="59" dur="1000"/>
                                        <p:tgtEl>
                                          <p:spTgt spid="14">
                                            <p:txEl>
                                              <p:pRg st="0" end="0"/>
                                            </p:txEl>
                                          </p:spTgt>
                                        </p:tgtEl>
                                      </p:cBhvr>
                                    </p:animEffect>
                                    <p:set>
                                      <p:cBhvr>
                                        <p:cTn id="60" dur="1" fill="hold">
                                          <p:stCondLst>
                                            <p:cond delay="999"/>
                                          </p:stCondLst>
                                        </p:cTn>
                                        <p:tgtEl>
                                          <p:spTgt spid="14">
                                            <p:txEl>
                                              <p:pRg st="0" end="0"/>
                                            </p:txEl>
                                          </p:spTgt>
                                        </p:tgtEl>
                                        <p:attrNameLst>
                                          <p:attrName>style.visibility</p:attrName>
                                        </p:attrNameLst>
                                      </p:cBhvr>
                                      <p:to>
                                        <p:strVal val="hidden"/>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animBg="1"/>
      <p:bldP spid="6" grpId="1" animBg="1"/>
      <p:bldP spid="8" grpId="0"/>
      <p:bldP spid="8" grpId="1"/>
      <p:bldP spid="14" grpId="0" build="allAtOnce"/>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5817488" y="1753394"/>
            <a:ext cx="5958726" cy="1844737"/>
          </a:xfrm>
          <a:custGeom>
            <a:avLst/>
            <a:gdLst/>
            <a:ahLst/>
            <a:cxnLst/>
            <a:rect l="l" t="t" r="r" b="b"/>
            <a:pathLst>
              <a:path w="8939252" h="2167769">
                <a:moveTo>
                  <a:pt x="0" y="0"/>
                </a:moveTo>
                <a:lnTo>
                  <a:pt x="8939252" y="0"/>
                </a:lnTo>
                <a:lnTo>
                  <a:pt x="8939252" y="2167768"/>
                </a:lnTo>
                <a:lnTo>
                  <a:pt x="0" y="2167768"/>
                </a:lnTo>
                <a:lnTo>
                  <a:pt x="0" y="0"/>
                </a:lnTo>
                <a:close/>
              </a:path>
            </a:pathLst>
          </a:custGeom>
          <a:blipFill>
            <a:blip>
              <a:extLst/>
            </a:blip>
            <a:stretch>
              <a:fillRect/>
            </a:stretch>
          </a:blipFill>
        </p:spPr>
      </p:sp>
      <p:sp>
        <p:nvSpPr>
          <p:cNvPr id="3" name="Freeform 3"/>
          <p:cNvSpPr/>
          <p:nvPr/>
        </p:nvSpPr>
        <p:spPr>
          <a:xfrm flipV="1">
            <a:off x="-489132" y="-854420"/>
            <a:ext cx="2349687" cy="2721316"/>
          </a:xfrm>
          <a:custGeom>
            <a:avLst/>
            <a:gdLst/>
            <a:ahLst/>
            <a:cxnLst/>
            <a:rect l="l" t="t" r="r" b="b"/>
            <a:pathLst>
              <a:path w="3524989" h="4081029">
                <a:moveTo>
                  <a:pt x="0" y="4081029"/>
                </a:moveTo>
                <a:lnTo>
                  <a:pt x="3524988" y="4081029"/>
                </a:lnTo>
                <a:lnTo>
                  <a:pt x="3524988" y="0"/>
                </a:lnTo>
                <a:lnTo>
                  <a:pt x="0" y="0"/>
                </a:lnTo>
                <a:lnTo>
                  <a:pt x="0" y="4081029"/>
                </a:lnTo>
                <a:close/>
              </a:path>
            </a:pathLst>
          </a:custGeom>
          <a:blipFill>
            <a:blip cstate="print">
              <a:extLst/>
            </a:blip>
            <a:stretch>
              <a:fillRect/>
            </a:stretch>
          </a:blipFill>
        </p:spPr>
      </p:sp>
      <p:sp>
        <p:nvSpPr>
          <p:cNvPr id="4" name="Freeform 4"/>
          <p:cNvSpPr/>
          <p:nvPr/>
        </p:nvSpPr>
        <p:spPr>
          <a:xfrm rot="5400000" flipV="1">
            <a:off x="10329434" y="-853928"/>
            <a:ext cx="2350537" cy="2720332"/>
          </a:xfrm>
          <a:custGeom>
            <a:avLst/>
            <a:gdLst/>
            <a:ahLst/>
            <a:cxnLst/>
            <a:rect l="l" t="t" r="r" b="b"/>
            <a:pathLst>
              <a:path w="3524989" h="4081029">
                <a:moveTo>
                  <a:pt x="0" y="4081029"/>
                </a:moveTo>
                <a:lnTo>
                  <a:pt x="3524988" y="4081029"/>
                </a:lnTo>
                <a:lnTo>
                  <a:pt x="3524988" y="0"/>
                </a:lnTo>
                <a:lnTo>
                  <a:pt x="0" y="0"/>
                </a:lnTo>
                <a:lnTo>
                  <a:pt x="0" y="4081029"/>
                </a:lnTo>
                <a:close/>
              </a:path>
            </a:pathLst>
          </a:custGeom>
          <a:blipFill>
            <a:blip cstate="print">
              <a:extLst/>
            </a:blip>
            <a:stretch>
              <a:fillRect/>
            </a:stretch>
          </a:blipFill>
        </p:spPr>
      </p:sp>
      <p:sp>
        <p:nvSpPr>
          <p:cNvPr id="5" name="Freeform 5"/>
          <p:cNvSpPr/>
          <p:nvPr/>
        </p:nvSpPr>
        <p:spPr>
          <a:xfrm>
            <a:off x="685711" y="4272394"/>
            <a:ext cx="4876165" cy="1713373"/>
          </a:xfrm>
          <a:custGeom>
            <a:avLst/>
            <a:gdLst/>
            <a:ahLst/>
            <a:cxnLst/>
            <a:rect l="l" t="t" r="r" b="b"/>
            <a:pathLst>
              <a:path w="7315200" h="2569464">
                <a:moveTo>
                  <a:pt x="0" y="0"/>
                </a:moveTo>
                <a:lnTo>
                  <a:pt x="7315200" y="0"/>
                </a:lnTo>
                <a:lnTo>
                  <a:pt x="7315200" y="2569464"/>
                </a:lnTo>
                <a:lnTo>
                  <a:pt x="0" y="2569464"/>
                </a:lnTo>
                <a:lnTo>
                  <a:pt x="0" y="0"/>
                </a:lnTo>
                <a:close/>
              </a:path>
            </a:pathLst>
          </a:custGeom>
          <a:blipFill>
            <a:blip>
              <a:extLst/>
            </a:blip>
            <a:stretch>
              <a:fillRect/>
            </a:stretch>
          </a:blipFill>
        </p:spPr>
      </p:sp>
      <p:sp>
        <p:nvSpPr>
          <p:cNvPr id="6" name="Freeform 6"/>
          <p:cNvSpPr/>
          <p:nvPr/>
        </p:nvSpPr>
        <p:spPr>
          <a:xfrm>
            <a:off x="860714" y="3306859"/>
            <a:ext cx="1344831" cy="1118296"/>
          </a:xfrm>
          <a:custGeom>
            <a:avLst/>
            <a:gdLst/>
            <a:ahLst/>
            <a:cxnLst/>
            <a:rect l="l" t="t" r="r" b="b"/>
            <a:pathLst>
              <a:path w="2017509" h="1677055">
                <a:moveTo>
                  <a:pt x="0" y="0"/>
                </a:moveTo>
                <a:lnTo>
                  <a:pt x="2017509" y="0"/>
                </a:lnTo>
                <a:lnTo>
                  <a:pt x="2017509" y="1677055"/>
                </a:lnTo>
                <a:lnTo>
                  <a:pt x="0" y="1677055"/>
                </a:lnTo>
                <a:lnTo>
                  <a:pt x="0" y="0"/>
                </a:lnTo>
                <a:close/>
              </a:path>
            </a:pathLst>
          </a:custGeom>
          <a:blipFill>
            <a:blip>
              <a:extLst/>
            </a:blip>
            <a:stretch>
              <a:fillRect/>
            </a:stretch>
          </a:blipFill>
        </p:spPr>
      </p:sp>
      <p:sp>
        <p:nvSpPr>
          <p:cNvPr id="7" name="Freeform 7"/>
          <p:cNvSpPr/>
          <p:nvPr/>
        </p:nvSpPr>
        <p:spPr>
          <a:xfrm>
            <a:off x="4034868" y="3038983"/>
            <a:ext cx="1344831" cy="1118296"/>
          </a:xfrm>
          <a:custGeom>
            <a:avLst/>
            <a:gdLst/>
            <a:ahLst/>
            <a:cxnLst/>
            <a:rect l="l" t="t" r="r" b="b"/>
            <a:pathLst>
              <a:path w="2017509" h="1677055">
                <a:moveTo>
                  <a:pt x="0" y="0"/>
                </a:moveTo>
                <a:lnTo>
                  <a:pt x="2017510" y="0"/>
                </a:lnTo>
                <a:lnTo>
                  <a:pt x="2017510" y="1677054"/>
                </a:lnTo>
                <a:lnTo>
                  <a:pt x="0" y="1677054"/>
                </a:lnTo>
                <a:lnTo>
                  <a:pt x="0" y="0"/>
                </a:lnTo>
                <a:close/>
              </a:path>
            </a:pathLst>
          </a:custGeom>
          <a:blipFill>
            <a:blip>
              <a:extLst/>
            </a:blip>
            <a:stretch>
              <a:fillRect/>
            </a:stretch>
          </a:blipFill>
        </p:spPr>
      </p:sp>
      <p:sp>
        <p:nvSpPr>
          <p:cNvPr id="8" name="Freeform 8"/>
          <p:cNvSpPr/>
          <p:nvPr/>
        </p:nvSpPr>
        <p:spPr>
          <a:xfrm>
            <a:off x="759355" y="4047157"/>
            <a:ext cx="1547550" cy="619244"/>
          </a:xfrm>
          <a:custGeom>
            <a:avLst/>
            <a:gdLst/>
            <a:ahLst/>
            <a:cxnLst/>
            <a:rect l="l" t="t" r="r" b="b"/>
            <a:pathLst>
              <a:path w="2321627" h="928651">
                <a:moveTo>
                  <a:pt x="0" y="0"/>
                </a:moveTo>
                <a:lnTo>
                  <a:pt x="2321627" y="0"/>
                </a:lnTo>
                <a:lnTo>
                  <a:pt x="2321627" y="928651"/>
                </a:lnTo>
                <a:lnTo>
                  <a:pt x="0" y="928651"/>
                </a:lnTo>
                <a:lnTo>
                  <a:pt x="0" y="0"/>
                </a:lnTo>
                <a:close/>
              </a:path>
            </a:pathLst>
          </a:custGeom>
          <a:blipFill>
            <a:blip cstate="print">
              <a:extLst/>
            </a:blip>
            <a:stretch>
              <a:fillRect/>
            </a:stretch>
          </a:blipFill>
        </p:spPr>
      </p:sp>
      <p:sp>
        <p:nvSpPr>
          <p:cNvPr id="9" name="Freeform 9"/>
          <p:cNvSpPr/>
          <p:nvPr/>
        </p:nvSpPr>
        <p:spPr>
          <a:xfrm>
            <a:off x="1725604" y="4047157"/>
            <a:ext cx="675601" cy="619244"/>
          </a:xfrm>
          <a:custGeom>
            <a:avLst/>
            <a:gdLst/>
            <a:ahLst/>
            <a:cxnLst/>
            <a:rect l="l" t="t" r="r" b="b"/>
            <a:pathLst>
              <a:path w="1013534" h="928651">
                <a:moveTo>
                  <a:pt x="0" y="0"/>
                </a:moveTo>
                <a:lnTo>
                  <a:pt x="1013534" y="0"/>
                </a:lnTo>
                <a:lnTo>
                  <a:pt x="1013534" y="928651"/>
                </a:lnTo>
                <a:lnTo>
                  <a:pt x="0" y="928651"/>
                </a:lnTo>
                <a:lnTo>
                  <a:pt x="0" y="0"/>
                </a:lnTo>
                <a:close/>
              </a:path>
            </a:pathLst>
          </a:custGeom>
          <a:blipFill>
            <a:blip r:embed="rId2" cstate="print"/>
            <a:stretch>
              <a:fillRect/>
            </a:stretch>
          </a:blipFill>
        </p:spPr>
      </p:sp>
      <p:sp>
        <p:nvSpPr>
          <p:cNvPr id="10" name="Freeform 10"/>
          <p:cNvSpPr/>
          <p:nvPr/>
        </p:nvSpPr>
        <p:spPr>
          <a:xfrm>
            <a:off x="718218" y="3675466"/>
            <a:ext cx="347984" cy="963625"/>
          </a:xfrm>
          <a:custGeom>
            <a:avLst/>
            <a:gdLst/>
            <a:ahLst/>
            <a:cxnLst/>
            <a:rect l="l" t="t" r="r" b="b"/>
            <a:pathLst>
              <a:path w="522044" h="1445103">
                <a:moveTo>
                  <a:pt x="0" y="0"/>
                </a:moveTo>
                <a:lnTo>
                  <a:pt x="522044" y="0"/>
                </a:lnTo>
                <a:lnTo>
                  <a:pt x="522044" y="1445103"/>
                </a:lnTo>
                <a:lnTo>
                  <a:pt x="0" y="1445103"/>
                </a:lnTo>
                <a:lnTo>
                  <a:pt x="0" y="0"/>
                </a:lnTo>
                <a:close/>
              </a:path>
            </a:pathLst>
          </a:custGeom>
          <a:blipFill>
            <a:blip cstate="print">
              <a:extLst/>
            </a:blip>
            <a:stretch>
              <a:fillRect/>
            </a:stretch>
          </a:blipFill>
        </p:spPr>
      </p:sp>
      <p:sp>
        <p:nvSpPr>
          <p:cNvPr id="11" name="Freeform 11"/>
          <p:cNvSpPr/>
          <p:nvPr/>
        </p:nvSpPr>
        <p:spPr>
          <a:xfrm>
            <a:off x="3770040" y="3801771"/>
            <a:ext cx="529657" cy="490772"/>
          </a:xfrm>
          <a:custGeom>
            <a:avLst/>
            <a:gdLst/>
            <a:ahLst/>
            <a:cxnLst/>
            <a:rect l="l" t="t" r="r" b="b"/>
            <a:pathLst>
              <a:path w="794589" h="735988">
                <a:moveTo>
                  <a:pt x="0" y="0"/>
                </a:moveTo>
                <a:lnTo>
                  <a:pt x="794589" y="0"/>
                </a:lnTo>
                <a:lnTo>
                  <a:pt x="794589" y="735988"/>
                </a:lnTo>
                <a:lnTo>
                  <a:pt x="0" y="735988"/>
                </a:lnTo>
                <a:lnTo>
                  <a:pt x="0" y="0"/>
                </a:lnTo>
                <a:close/>
              </a:path>
            </a:pathLst>
          </a:custGeom>
          <a:blipFill>
            <a:blip cstate="print">
              <a:extLst/>
            </a:blip>
            <a:stretch>
              <a:fillRect/>
            </a:stretch>
          </a:blipFill>
        </p:spPr>
      </p:sp>
      <p:sp>
        <p:nvSpPr>
          <p:cNvPr id="12" name="Freeform 12"/>
          <p:cNvSpPr/>
          <p:nvPr/>
        </p:nvSpPr>
        <p:spPr>
          <a:xfrm>
            <a:off x="4333303" y="3509452"/>
            <a:ext cx="902564" cy="762942"/>
          </a:xfrm>
          <a:custGeom>
            <a:avLst/>
            <a:gdLst/>
            <a:ahLst/>
            <a:cxnLst/>
            <a:rect l="l" t="t" r="r" b="b"/>
            <a:pathLst>
              <a:path w="1354022" h="1144148">
                <a:moveTo>
                  <a:pt x="0" y="0"/>
                </a:moveTo>
                <a:lnTo>
                  <a:pt x="1354022" y="0"/>
                </a:lnTo>
                <a:lnTo>
                  <a:pt x="1354022" y="1144148"/>
                </a:lnTo>
                <a:lnTo>
                  <a:pt x="0" y="1144148"/>
                </a:lnTo>
                <a:lnTo>
                  <a:pt x="0" y="0"/>
                </a:lnTo>
                <a:close/>
              </a:path>
            </a:pathLst>
          </a:custGeom>
          <a:blipFill>
            <a:blip r:embed="rId3" cstate="print"/>
            <a:stretch>
              <a:fillRect/>
            </a:stretch>
          </a:blipFill>
        </p:spPr>
      </p:sp>
      <p:sp>
        <p:nvSpPr>
          <p:cNvPr id="13" name="TextBox 13"/>
          <p:cNvSpPr txBox="1"/>
          <p:nvPr/>
        </p:nvSpPr>
        <p:spPr>
          <a:xfrm>
            <a:off x="2401206" y="194201"/>
            <a:ext cx="7510904" cy="1223668"/>
          </a:xfrm>
          <a:prstGeom prst="rect">
            <a:avLst/>
          </a:prstGeom>
        </p:spPr>
        <p:txBody>
          <a:bodyPr lIns="0" tIns="0" rIns="0" bIns="0" rtlCol="0" anchor="t">
            <a:spAutoFit/>
          </a:bodyPr>
          <a:lstStyle/>
          <a:p>
            <a:pPr algn="ctr">
              <a:lnSpc>
                <a:spcPts val="4965"/>
              </a:lnSpc>
              <a:spcBef>
                <a:spcPct val="0"/>
              </a:spcBef>
            </a:pPr>
            <a:r>
              <a:rPr lang="en-US" sz="3000" b="1" dirty="0">
                <a:solidFill>
                  <a:srgbClr val="5D8008"/>
                </a:solidFill>
              </a:rPr>
              <a:t>CƠ CẤU GIÁ TRỊ SẢN XUẤT </a:t>
            </a:r>
          </a:p>
          <a:p>
            <a:pPr algn="ctr">
              <a:lnSpc>
                <a:spcPts val="4965"/>
              </a:lnSpc>
              <a:spcBef>
                <a:spcPct val="0"/>
              </a:spcBef>
            </a:pPr>
            <a:r>
              <a:rPr lang="en-US" sz="3000" b="1" dirty="0">
                <a:solidFill>
                  <a:srgbClr val="5D8008"/>
                </a:solidFill>
              </a:rPr>
              <a:t>NGÀNH NÔNG NGHIỆP</a:t>
            </a:r>
          </a:p>
        </p:txBody>
      </p:sp>
      <p:sp>
        <p:nvSpPr>
          <p:cNvPr id="14" name="TextBox 14"/>
          <p:cNvSpPr txBox="1"/>
          <p:nvPr/>
        </p:nvSpPr>
        <p:spPr>
          <a:xfrm>
            <a:off x="5930927" y="2452244"/>
            <a:ext cx="5798594" cy="1053750"/>
          </a:xfrm>
          <a:prstGeom prst="rect">
            <a:avLst/>
          </a:prstGeom>
        </p:spPr>
        <p:txBody>
          <a:bodyPr wrap="square" lIns="0" tIns="0" rIns="0" bIns="0" rtlCol="0" anchor="t">
            <a:spAutoFit/>
          </a:bodyPr>
          <a:lstStyle/>
          <a:p>
            <a:pPr algn="ctr">
              <a:lnSpc>
                <a:spcPts val="2726"/>
              </a:lnSpc>
              <a:spcBef>
                <a:spcPct val="0"/>
              </a:spcBef>
            </a:pPr>
            <a:r>
              <a:rPr lang="en-US" sz="3000" b="1" dirty="0">
                <a:solidFill>
                  <a:srgbClr val="34520D"/>
                </a:solidFill>
              </a:rPr>
              <a:t>So </a:t>
            </a:r>
            <a:r>
              <a:rPr lang="en-US" sz="3000" b="1" dirty="0" err="1">
                <a:solidFill>
                  <a:srgbClr val="34520D"/>
                </a:solidFill>
              </a:rPr>
              <a:t>sánh</a:t>
            </a:r>
            <a:r>
              <a:rPr lang="en-US" sz="3000" b="1" dirty="0">
                <a:solidFill>
                  <a:srgbClr val="34520D"/>
                </a:solidFill>
              </a:rPr>
              <a:t> </a:t>
            </a:r>
            <a:r>
              <a:rPr lang="en-US" sz="3000" b="1" dirty="0" err="1">
                <a:solidFill>
                  <a:srgbClr val="34520D"/>
                </a:solidFill>
              </a:rPr>
              <a:t>tỷ</a:t>
            </a:r>
            <a:r>
              <a:rPr lang="en-US" sz="3000" b="1" dirty="0">
                <a:solidFill>
                  <a:srgbClr val="34520D"/>
                </a:solidFill>
              </a:rPr>
              <a:t> </a:t>
            </a:r>
            <a:r>
              <a:rPr lang="en-US" sz="3000" b="1" dirty="0" err="1">
                <a:solidFill>
                  <a:srgbClr val="34520D"/>
                </a:solidFill>
              </a:rPr>
              <a:t>trọng</a:t>
            </a:r>
            <a:r>
              <a:rPr lang="en-US" sz="3000" b="1" dirty="0">
                <a:solidFill>
                  <a:srgbClr val="34520D"/>
                </a:solidFill>
              </a:rPr>
              <a:t> </a:t>
            </a:r>
            <a:r>
              <a:rPr lang="en-US" sz="3000" b="1" dirty="0" err="1">
                <a:solidFill>
                  <a:srgbClr val="34520D"/>
                </a:solidFill>
              </a:rPr>
              <a:t>ngành</a:t>
            </a:r>
            <a:r>
              <a:rPr lang="en-US" sz="3000" b="1" dirty="0">
                <a:solidFill>
                  <a:srgbClr val="34520D"/>
                </a:solidFill>
              </a:rPr>
              <a:t> </a:t>
            </a:r>
            <a:r>
              <a:rPr lang="en-US" sz="3000" b="1" dirty="0" err="1">
                <a:solidFill>
                  <a:srgbClr val="34520D"/>
                </a:solidFill>
              </a:rPr>
              <a:t>trồng</a:t>
            </a:r>
            <a:r>
              <a:rPr lang="en-US" sz="3000" b="1" dirty="0">
                <a:solidFill>
                  <a:srgbClr val="34520D"/>
                </a:solidFill>
              </a:rPr>
              <a:t> </a:t>
            </a:r>
            <a:r>
              <a:rPr lang="en-US" sz="3000" b="1" dirty="0" err="1">
                <a:solidFill>
                  <a:srgbClr val="34520D"/>
                </a:solidFill>
              </a:rPr>
              <a:t>trọt</a:t>
            </a:r>
            <a:r>
              <a:rPr lang="en-US" sz="3000" b="1" dirty="0">
                <a:solidFill>
                  <a:srgbClr val="34520D"/>
                </a:solidFill>
              </a:rPr>
              <a:t> </a:t>
            </a:r>
            <a:r>
              <a:rPr lang="en-US" sz="3000" b="1" dirty="0" err="1">
                <a:solidFill>
                  <a:srgbClr val="34520D"/>
                </a:solidFill>
              </a:rPr>
              <a:t>và</a:t>
            </a:r>
            <a:r>
              <a:rPr lang="en-US" sz="3000" b="1" dirty="0">
                <a:solidFill>
                  <a:srgbClr val="34520D"/>
                </a:solidFill>
              </a:rPr>
              <a:t> </a:t>
            </a:r>
            <a:r>
              <a:rPr lang="en-US" sz="3000" b="1" dirty="0" err="1">
                <a:solidFill>
                  <a:srgbClr val="34520D"/>
                </a:solidFill>
              </a:rPr>
              <a:t>chăn</a:t>
            </a:r>
            <a:r>
              <a:rPr lang="en-US" sz="3000" b="1" dirty="0">
                <a:solidFill>
                  <a:srgbClr val="34520D"/>
                </a:solidFill>
              </a:rPr>
              <a:t> </a:t>
            </a:r>
            <a:r>
              <a:rPr lang="en-US" sz="3000" b="1" dirty="0" err="1">
                <a:solidFill>
                  <a:srgbClr val="34520D"/>
                </a:solidFill>
              </a:rPr>
              <a:t>nuôi</a:t>
            </a:r>
            <a:r>
              <a:rPr lang="en-US" sz="3000" b="1" dirty="0">
                <a:solidFill>
                  <a:srgbClr val="34520D"/>
                </a:solidFill>
              </a:rPr>
              <a:t> </a:t>
            </a:r>
            <a:r>
              <a:rPr lang="en-US" sz="3000" b="1" dirty="0" err="1">
                <a:solidFill>
                  <a:srgbClr val="34520D"/>
                </a:solidFill>
              </a:rPr>
              <a:t>trong</a:t>
            </a:r>
            <a:r>
              <a:rPr lang="en-US" sz="3000" b="1" dirty="0">
                <a:solidFill>
                  <a:srgbClr val="34520D"/>
                </a:solidFill>
              </a:rPr>
              <a:t> </a:t>
            </a:r>
            <a:r>
              <a:rPr lang="en-US" sz="3000" b="1" dirty="0" err="1">
                <a:solidFill>
                  <a:srgbClr val="34520D"/>
                </a:solidFill>
              </a:rPr>
              <a:t>cơ</a:t>
            </a:r>
            <a:r>
              <a:rPr lang="en-US" sz="3000" b="1" dirty="0">
                <a:solidFill>
                  <a:srgbClr val="34520D"/>
                </a:solidFill>
              </a:rPr>
              <a:t> </a:t>
            </a:r>
            <a:r>
              <a:rPr lang="en-US" sz="3000" b="1" dirty="0" err="1">
                <a:solidFill>
                  <a:srgbClr val="34520D"/>
                </a:solidFill>
              </a:rPr>
              <a:t>cấu</a:t>
            </a:r>
            <a:r>
              <a:rPr lang="en-US" sz="3000" b="1" dirty="0">
                <a:solidFill>
                  <a:srgbClr val="34520D"/>
                </a:solidFill>
              </a:rPr>
              <a:t> </a:t>
            </a:r>
            <a:r>
              <a:rPr lang="en-US" sz="3000" b="1" dirty="0" err="1">
                <a:solidFill>
                  <a:srgbClr val="34520D"/>
                </a:solidFill>
              </a:rPr>
              <a:t>giá</a:t>
            </a:r>
            <a:r>
              <a:rPr lang="en-US" sz="3000" b="1" dirty="0">
                <a:solidFill>
                  <a:srgbClr val="34520D"/>
                </a:solidFill>
              </a:rPr>
              <a:t> </a:t>
            </a:r>
            <a:r>
              <a:rPr lang="en-US" sz="3000" b="1" dirty="0" err="1">
                <a:solidFill>
                  <a:srgbClr val="34520D"/>
                </a:solidFill>
              </a:rPr>
              <a:t>trị</a:t>
            </a:r>
            <a:r>
              <a:rPr lang="en-US" sz="3000" b="1" dirty="0">
                <a:solidFill>
                  <a:srgbClr val="34520D"/>
                </a:solidFill>
              </a:rPr>
              <a:t> </a:t>
            </a:r>
            <a:r>
              <a:rPr lang="en-US" sz="3000" b="1" dirty="0" err="1">
                <a:solidFill>
                  <a:srgbClr val="34520D"/>
                </a:solidFill>
              </a:rPr>
              <a:t>sản</a:t>
            </a:r>
            <a:r>
              <a:rPr lang="en-US" sz="3000" b="1" dirty="0">
                <a:solidFill>
                  <a:srgbClr val="34520D"/>
                </a:solidFill>
              </a:rPr>
              <a:t> </a:t>
            </a:r>
            <a:r>
              <a:rPr lang="en-US" sz="3000" b="1" dirty="0" err="1">
                <a:solidFill>
                  <a:srgbClr val="34520D"/>
                </a:solidFill>
              </a:rPr>
              <a:t>xuất</a:t>
            </a:r>
            <a:r>
              <a:rPr lang="en-US" sz="3000" b="1" dirty="0">
                <a:solidFill>
                  <a:srgbClr val="34520D"/>
                </a:solidFill>
              </a:rPr>
              <a:t> </a:t>
            </a:r>
            <a:r>
              <a:rPr lang="en-US" sz="3000" b="1" dirty="0" err="1">
                <a:solidFill>
                  <a:srgbClr val="34520D"/>
                </a:solidFill>
              </a:rPr>
              <a:t>toàn</a:t>
            </a:r>
            <a:r>
              <a:rPr lang="en-US" sz="3000" b="1" dirty="0">
                <a:solidFill>
                  <a:srgbClr val="34520D"/>
                </a:solidFill>
              </a:rPr>
              <a:t> </a:t>
            </a:r>
            <a:r>
              <a:rPr lang="en-US" sz="3000" b="1" dirty="0" err="1">
                <a:solidFill>
                  <a:srgbClr val="34520D"/>
                </a:solidFill>
              </a:rPr>
              <a:t>ngành</a:t>
            </a:r>
            <a:r>
              <a:rPr lang="en-US" sz="3000" b="1" dirty="0">
                <a:solidFill>
                  <a:srgbClr val="34520D"/>
                </a:solidFill>
              </a:rPr>
              <a:t> NN</a:t>
            </a:r>
          </a:p>
        </p:txBody>
      </p:sp>
      <p:sp>
        <p:nvSpPr>
          <p:cNvPr id="15" name="TextBox 15"/>
          <p:cNvSpPr txBox="1"/>
          <p:nvPr/>
        </p:nvSpPr>
        <p:spPr>
          <a:xfrm>
            <a:off x="5864181" y="4142195"/>
            <a:ext cx="5865340" cy="2051844"/>
          </a:xfrm>
          <a:prstGeom prst="rect">
            <a:avLst/>
          </a:prstGeom>
        </p:spPr>
        <p:txBody>
          <a:bodyPr lIns="0" tIns="0" rIns="0" bIns="0" rtlCol="0" anchor="t">
            <a:spAutoFit/>
          </a:bodyPr>
          <a:lstStyle/>
          <a:p>
            <a:pPr algn="ctr">
              <a:lnSpc>
                <a:spcPts val="3192"/>
              </a:lnSpc>
              <a:spcBef>
                <a:spcPct val="0"/>
              </a:spcBef>
            </a:pPr>
            <a:r>
              <a:rPr lang="en-US" sz="3000" b="1" dirty="0" err="1">
                <a:solidFill>
                  <a:srgbClr val="000000"/>
                </a:solidFill>
              </a:rPr>
              <a:t>Ngành</a:t>
            </a:r>
            <a:r>
              <a:rPr lang="en-US" sz="3000" b="1" dirty="0">
                <a:solidFill>
                  <a:srgbClr val="000000"/>
                </a:solidFill>
              </a:rPr>
              <a:t> </a:t>
            </a:r>
            <a:r>
              <a:rPr lang="en-US" sz="3000" b="1" dirty="0" err="1">
                <a:solidFill>
                  <a:srgbClr val="000000"/>
                </a:solidFill>
              </a:rPr>
              <a:t>trồng</a:t>
            </a:r>
            <a:r>
              <a:rPr lang="en-US" sz="3000" b="1" dirty="0">
                <a:solidFill>
                  <a:srgbClr val="000000"/>
                </a:solidFill>
              </a:rPr>
              <a:t> </a:t>
            </a:r>
            <a:r>
              <a:rPr lang="en-US" sz="3000" b="1" dirty="0" err="1">
                <a:solidFill>
                  <a:srgbClr val="000000"/>
                </a:solidFill>
              </a:rPr>
              <a:t>trọt</a:t>
            </a:r>
            <a:r>
              <a:rPr lang="en-US" sz="3000" b="1" dirty="0">
                <a:solidFill>
                  <a:srgbClr val="000000"/>
                </a:solidFill>
              </a:rPr>
              <a:t> </a:t>
            </a:r>
            <a:r>
              <a:rPr lang="en-US" sz="3000" b="1" dirty="0" err="1">
                <a:solidFill>
                  <a:srgbClr val="000000"/>
                </a:solidFill>
              </a:rPr>
              <a:t>vẫn</a:t>
            </a:r>
            <a:r>
              <a:rPr lang="en-US" sz="3000" b="1" dirty="0">
                <a:solidFill>
                  <a:srgbClr val="000000"/>
                </a:solidFill>
              </a:rPr>
              <a:t> </a:t>
            </a:r>
            <a:r>
              <a:rPr lang="en-US" sz="3000" b="1" dirty="0" err="1">
                <a:solidFill>
                  <a:srgbClr val="000000"/>
                </a:solidFill>
              </a:rPr>
              <a:t>chiếm</a:t>
            </a:r>
            <a:r>
              <a:rPr lang="en-US" sz="3000" b="1" dirty="0">
                <a:solidFill>
                  <a:srgbClr val="000000"/>
                </a:solidFill>
              </a:rPr>
              <a:t> </a:t>
            </a:r>
            <a:r>
              <a:rPr lang="en-US" sz="3000" b="1" dirty="0" err="1">
                <a:solidFill>
                  <a:srgbClr val="FF0000"/>
                </a:solidFill>
              </a:rPr>
              <a:t>tỉ</a:t>
            </a:r>
            <a:r>
              <a:rPr lang="en-US" sz="3000" b="1" dirty="0">
                <a:solidFill>
                  <a:srgbClr val="FF0000"/>
                </a:solidFill>
              </a:rPr>
              <a:t> </a:t>
            </a:r>
            <a:r>
              <a:rPr lang="en-US" sz="3000" b="1" dirty="0" err="1">
                <a:solidFill>
                  <a:srgbClr val="FF0000"/>
                </a:solidFill>
              </a:rPr>
              <a:t>trọng</a:t>
            </a:r>
            <a:r>
              <a:rPr lang="en-US" sz="3000" b="1" dirty="0">
                <a:solidFill>
                  <a:srgbClr val="FF0000"/>
                </a:solidFill>
              </a:rPr>
              <a:t> </a:t>
            </a:r>
            <a:r>
              <a:rPr lang="en-US" sz="3000" b="1" dirty="0" err="1">
                <a:solidFill>
                  <a:srgbClr val="FF0000"/>
                </a:solidFill>
              </a:rPr>
              <a:t>cao</a:t>
            </a:r>
            <a:r>
              <a:rPr lang="en-US" sz="3000" b="1" dirty="0">
                <a:solidFill>
                  <a:srgbClr val="FF0000"/>
                </a:solidFill>
              </a:rPr>
              <a:t> </a:t>
            </a:r>
            <a:r>
              <a:rPr lang="en-US" sz="3000" b="1" dirty="0">
                <a:solidFill>
                  <a:srgbClr val="000000"/>
                </a:solidFill>
              </a:rPr>
              <a:t>&gt;&gt;&gt; </a:t>
            </a:r>
            <a:r>
              <a:rPr lang="en-US" sz="3000" b="1" dirty="0" err="1">
                <a:solidFill>
                  <a:srgbClr val="FF0000"/>
                </a:solidFill>
              </a:rPr>
              <a:t>phản</a:t>
            </a:r>
            <a:r>
              <a:rPr lang="en-US" sz="3000" b="1" dirty="0">
                <a:solidFill>
                  <a:srgbClr val="FF0000"/>
                </a:solidFill>
              </a:rPr>
              <a:t> </a:t>
            </a:r>
            <a:r>
              <a:rPr lang="en-US" sz="3000" b="1" dirty="0" err="1">
                <a:solidFill>
                  <a:srgbClr val="FF0000"/>
                </a:solidFill>
              </a:rPr>
              <a:t>ánh</a:t>
            </a:r>
            <a:r>
              <a:rPr lang="en-US" sz="3000" b="1" dirty="0">
                <a:solidFill>
                  <a:srgbClr val="FF0000"/>
                </a:solidFill>
              </a:rPr>
              <a:t> </a:t>
            </a:r>
            <a:r>
              <a:rPr lang="en-US" sz="3000" b="1" dirty="0" err="1">
                <a:solidFill>
                  <a:srgbClr val="000000"/>
                </a:solidFill>
              </a:rPr>
              <a:t>ngành</a:t>
            </a:r>
            <a:r>
              <a:rPr lang="en-US" sz="3000" b="1" dirty="0">
                <a:solidFill>
                  <a:srgbClr val="000000"/>
                </a:solidFill>
              </a:rPr>
              <a:t> </a:t>
            </a:r>
            <a:r>
              <a:rPr lang="en-US" sz="3000" b="1" dirty="0" err="1">
                <a:solidFill>
                  <a:srgbClr val="000000"/>
                </a:solidFill>
              </a:rPr>
              <a:t>nông</a:t>
            </a:r>
            <a:r>
              <a:rPr lang="en-US" sz="3000" b="1" dirty="0">
                <a:solidFill>
                  <a:srgbClr val="000000"/>
                </a:solidFill>
              </a:rPr>
              <a:t> </a:t>
            </a:r>
            <a:r>
              <a:rPr lang="en-US" sz="3000" b="1" dirty="0" err="1">
                <a:solidFill>
                  <a:srgbClr val="000000"/>
                </a:solidFill>
              </a:rPr>
              <a:t>nghiệp</a:t>
            </a:r>
            <a:r>
              <a:rPr lang="en-US" sz="3000" b="1" dirty="0">
                <a:solidFill>
                  <a:srgbClr val="000000"/>
                </a:solidFill>
              </a:rPr>
              <a:t> </a:t>
            </a:r>
            <a:r>
              <a:rPr lang="en-US" sz="3000" b="1" dirty="0" err="1">
                <a:solidFill>
                  <a:srgbClr val="000000"/>
                </a:solidFill>
              </a:rPr>
              <a:t>vẫn</a:t>
            </a:r>
            <a:r>
              <a:rPr lang="en-US" sz="3000" b="1" dirty="0">
                <a:solidFill>
                  <a:srgbClr val="000000"/>
                </a:solidFill>
              </a:rPr>
              <a:t> </a:t>
            </a:r>
            <a:r>
              <a:rPr lang="en-US" sz="3000" b="1" dirty="0" err="1">
                <a:solidFill>
                  <a:srgbClr val="FF0000"/>
                </a:solidFill>
              </a:rPr>
              <a:t>chưa</a:t>
            </a:r>
            <a:r>
              <a:rPr lang="en-US" sz="3000" b="1" dirty="0">
                <a:solidFill>
                  <a:srgbClr val="FF0000"/>
                </a:solidFill>
              </a:rPr>
              <a:t> </a:t>
            </a:r>
            <a:r>
              <a:rPr lang="en-US" sz="3000" b="1" dirty="0" err="1">
                <a:solidFill>
                  <a:srgbClr val="FF0000"/>
                </a:solidFill>
              </a:rPr>
              <a:t>cân</a:t>
            </a:r>
            <a:r>
              <a:rPr lang="en-US" sz="3000" b="1" dirty="0">
                <a:solidFill>
                  <a:srgbClr val="FF0000"/>
                </a:solidFill>
              </a:rPr>
              <a:t> </a:t>
            </a:r>
            <a:r>
              <a:rPr lang="en-US" sz="3000" b="1" dirty="0" err="1">
                <a:solidFill>
                  <a:srgbClr val="FF0000"/>
                </a:solidFill>
              </a:rPr>
              <a:t>đối</a:t>
            </a:r>
            <a:r>
              <a:rPr lang="en-US" sz="3000" b="1" dirty="0">
                <a:solidFill>
                  <a:srgbClr val="000000"/>
                </a:solidFill>
              </a:rPr>
              <a:t>, </a:t>
            </a:r>
            <a:r>
              <a:rPr lang="en-US" sz="3000" b="1" dirty="0" err="1">
                <a:solidFill>
                  <a:srgbClr val="000000"/>
                </a:solidFill>
              </a:rPr>
              <a:t>tuy</a:t>
            </a:r>
            <a:r>
              <a:rPr lang="en-US" sz="3000" b="1" dirty="0">
                <a:solidFill>
                  <a:srgbClr val="000000"/>
                </a:solidFill>
              </a:rPr>
              <a:t> </a:t>
            </a:r>
            <a:r>
              <a:rPr lang="en-US" sz="3000" b="1" dirty="0" err="1">
                <a:solidFill>
                  <a:srgbClr val="000000"/>
                </a:solidFill>
              </a:rPr>
              <a:t>nhiên</a:t>
            </a:r>
            <a:r>
              <a:rPr lang="en-US" sz="3000" b="1" dirty="0">
                <a:solidFill>
                  <a:srgbClr val="000000"/>
                </a:solidFill>
              </a:rPr>
              <a:t> so </a:t>
            </a:r>
            <a:r>
              <a:rPr lang="en-US" sz="3000" b="1" dirty="0" err="1">
                <a:solidFill>
                  <a:srgbClr val="000000"/>
                </a:solidFill>
              </a:rPr>
              <a:t>với</a:t>
            </a:r>
            <a:r>
              <a:rPr lang="en-US" sz="3000" b="1" dirty="0">
                <a:solidFill>
                  <a:srgbClr val="000000"/>
                </a:solidFill>
              </a:rPr>
              <a:t> </a:t>
            </a:r>
            <a:r>
              <a:rPr lang="en-US" sz="3000" b="1" dirty="0" err="1">
                <a:solidFill>
                  <a:srgbClr val="000000"/>
                </a:solidFill>
              </a:rPr>
              <a:t>trước</a:t>
            </a:r>
            <a:r>
              <a:rPr lang="en-US" sz="3000" b="1" dirty="0">
                <a:solidFill>
                  <a:srgbClr val="000000"/>
                </a:solidFill>
              </a:rPr>
              <a:t> </a:t>
            </a:r>
            <a:r>
              <a:rPr lang="en-US" sz="3000" b="1" dirty="0" err="1">
                <a:solidFill>
                  <a:srgbClr val="000000"/>
                </a:solidFill>
              </a:rPr>
              <a:t>đây</a:t>
            </a:r>
            <a:r>
              <a:rPr lang="en-US" sz="3000" b="1" dirty="0">
                <a:solidFill>
                  <a:srgbClr val="000000"/>
                </a:solidFill>
              </a:rPr>
              <a:t> </a:t>
            </a:r>
            <a:r>
              <a:rPr lang="en-US" sz="3000" b="1" dirty="0" err="1">
                <a:solidFill>
                  <a:srgbClr val="000000"/>
                </a:solidFill>
              </a:rPr>
              <a:t>đã</a:t>
            </a:r>
            <a:r>
              <a:rPr lang="en-US" sz="3000" b="1" dirty="0">
                <a:solidFill>
                  <a:srgbClr val="000000"/>
                </a:solidFill>
              </a:rPr>
              <a:t> </a:t>
            </a:r>
            <a:r>
              <a:rPr lang="en-US" sz="3000" b="1" dirty="0" err="1">
                <a:solidFill>
                  <a:srgbClr val="000000"/>
                </a:solidFill>
              </a:rPr>
              <a:t>có</a:t>
            </a:r>
            <a:r>
              <a:rPr lang="en-US" sz="3000" b="1" dirty="0">
                <a:solidFill>
                  <a:srgbClr val="000000"/>
                </a:solidFill>
              </a:rPr>
              <a:t> </a:t>
            </a:r>
            <a:r>
              <a:rPr lang="en-US" sz="3000" b="1" dirty="0" err="1">
                <a:solidFill>
                  <a:srgbClr val="000000"/>
                </a:solidFill>
              </a:rPr>
              <a:t>sự</a:t>
            </a:r>
            <a:r>
              <a:rPr lang="en-US" sz="3000" b="1" dirty="0">
                <a:solidFill>
                  <a:srgbClr val="000000"/>
                </a:solidFill>
              </a:rPr>
              <a:t> </a:t>
            </a:r>
            <a:r>
              <a:rPr lang="en-US" sz="3000" b="1" dirty="0" err="1">
                <a:solidFill>
                  <a:srgbClr val="FF0000"/>
                </a:solidFill>
              </a:rPr>
              <a:t>chuyển</a:t>
            </a:r>
            <a:r>
              <a:rPr lang="en-US" sz="3000" b="1" dirty="0">
                <a:solidFill>
                  <a:srgbClr val="FF0000"/>
                </a:solidFill>
              </a:rPr>
              <a:t> </a:t>
            </a:r>
            <a:r>
              <a:rPr lang="en-US" sz="3000" b="1" dirty="0" err="1">
                <a:solidFill>
                  <a:srgbClr val="FF0000"/>
                </a:solidFill>
              </a:rPr>
              <a:t>dịch</a:t>
            </a:r>
            <a:r>
              <a:rPr lang="en-US" sz="3000" b="1" dirty="0">
                <a:solidFill>
                  <a:srgbClr val="FF0000"/>
                </a:solidFill>
              </a:rPr>
              <a:t> </a:t>
            </a:r>
            <a:r>
              <a:rPr lang="en-US" sz="3000" b="1" dirty="0" err="1">
                <a:solidFill>
                  <a:srgbClr val="FF0000"/>
                </a:solidFill>
              </a:rPr>
              <a:t>theo</a:t>
            </a:r>
            <a:r>
              <a:rPr lang="en-US" sz="3000" b="1" dirty="0">
                <a:solidFill>
                  <a:srgbClr val="FF0000"/>
                </a:solidFill>
              </a:rPr>
              <a:t> </a:t>
            </a:r>
            <a:r>
              <a:rPr lang="en-US" sz="3000" b="1" dirty="0" err="1">
                <a:solidFill>
                  <a:srgbClr val="FF0000"/>
                </a:solidFill>
              </a:rPr>
              <a:t>hướng</a:t>
            </a:r>
            <a:r>
              <a:rPr lang="en-US" sz="3000" b="1" dirty="0">
                <a:solidFill>
                  <a:srgbClr val="FF0000"/>
                </a:solidFill>
              </a:rPr>
              <a:t> </a:t>
            </a:r>
            <a:r>
              <a:rPr lang="en-US" sz="3000" b="1" dirty="0" err="1">
                <a:solidFill>
                  <a:srgbClr val="FF0000"/>
                </a:solidFill>
              </a:rPr>
              <a:t>tiến</a:t>
            </a:r>
            <a:r>
              <a:rPr lang="en-US" sz="3000" b="1" dirty="0">
                <a:solidFill>
                  <a:srgbClr val="FF0000"/>
                </a:solidFill>
              </a:rPr>
              <a:t> </a:t>
            </a:r>
            <a:r>
              <a:rPr lang="en-US" sz="3000" b="1" dirty="0" err="1">
                <a:solidFill>
                  <a:srgbClr val="FF0000"/>
                </a:solidFill>
              </a:rPr>
              <a:t>bộ</a:t>
            </a:r>
            <a:r>
              <a:rPr lang="en-US" sz="3000" b="1" dirty="0">
                <a:solidFill>
                  <a:srgbClr val="FF0000"/>
                </a:solidFill>
              </a:rPr>
              <a:t> </a:t>
            </a:r>
            <a:r>
              <a:rPr lang="en-US" sz="3000" b="1" dirty="0" err="1">
                <a:solidFill>
                  <a:srgbClr val="000000"/>
                </a:solidFill>
              </a:rPr>
              <a:t>của</a:t>
            </a:r>
            <a:r>
              <a:rPr lang="en-US" sz="3000" b="1" dirty="0">
                <a:solidFill>
                  <a:srgbClr val="000000"/>
                </a:solidFill>
              </a:rPr>
              <a:t> </a:t>
            </a:r>
            <a:r>
              <a:rPr lang="en-US" sz="3000" b="1" dirty="0" err="1">
                <a:solidFill>
                  <a:srgbClr val="000000"/>
                </a:solidFill>
              </a:rPr>
              <a:t>ngành</a:t>
            </a:r>
            <a:r>
              <a:rPr lang="en-US" sz="3000" b="1" dirty="0">
                <a:solidFill>
                  <a:srgbClr val="000000"/>
                </a:solidFill>
              </a:rPr>
              <a:t> </a:t>
            </a:r>
          </a:p>
        </p:txBody>
      </p:sp>
      <p:sp>
        <p:nvSpPr>
          <p:cNvPr id="16" name="TextBox 16"/>
          <p:cNvSpPr txBox="1"/>
          <p:nvPr/>
        </p:nvSpPr>
        <p:spPr>
          <a:xfrm>
            <a:off x="781566" y="2443817"/>
            <a:ext cx="1619639" cy="1544269"/>
          </a:xfrm>
          <a:prstGeom prst="rect">
            <a:avLst/>
          </a:prstGeom>
        </p:spPr>
        <p:txBody>
          <a:bodyPr wrap="square" lIns="0" tIns="0" rIns="0" bIns="0" rtlCol="0" anchor="t">
            <a:spAutoFit/>
          </a:bodyPr>
          <a:lstStyle/>
          <a:p>
            <a:pPr algn="ctr">
              <a:lnSpc>
                <a:spcPts val="3006"/>
              </a:lnSpc>
              <a:spcBef>
                <a:spcPct val="0"/>
              </a:spcBef>
            </a:pPr>
            <a:r>
              <a:rPr lang="en-US" sz="3000" b="1" dirty="0" err="1">
                <a:solidFill>
                  <a:srgbClr val="000000"/>
                </a:solidFill>
              </a:rPr>
              <a:t>Trồng</a:t>
            </a:r>
            <a:r>
              <a:rPr lang="en-US" sz="3000" b="1" dirty="0">
                <a:solidFill>
                  <a:srgbClr val="000000"/>
                </a:solidFill>
              </a:rPr>
              <a:t> </a:t>
            </a:r>
            <a:r>
              <a:rPr lang="en-US" sz="3000" b="1" dirty="0" err="1">
                <a:solidFill>
                  <a:srgbClr val="000000"/>
                </a:solidFill>
              </a:rPr>
              <a:t>trọt</a:t>
            </a:r>
            <a:endParaRPr lang="en-US" sz="3000" b="1" dirty="0">
              <a:solidFill>
                <a:srgbClr val="000000"/>
              </a:solidFill>
            </a:endParaRPr>
          </a:p>
          <a:p>
            <a:pPr algn="ctr">
              <a:lnSpc>
                <a:spcPts val="3006"/>
              </a:lnSpc>
              <a:spcBef>
                <a:spcPct val="0"/>
              </a:spcBef>
            </a:pPr>
            <a:r>
              <a:rPr lang="en-US" sz="3000" b="1" dirty="0">
                <a:solidFill>
                  <a:srgbClr val="000000"/>
                </a:solidFill>
              </a:rPr>
              <a:t>60,0%</a:t>
            </a:r>
          </a:p>
          <a:p>
            <a:pPr algn="ctr">
              <a:lnSpc>
                <a:spcPts val="3006"/>
              </a:lnSpc>
              <a:spcBef>
                <a:spcPct val="0"/>
              </a:spcBef>
            </a:pPr>
            <a:r>
              <a:rPr lang="en-US" sz="3000" b="1" dirty="0">
                <a:solidFill>
                  <a:srgbClr val="000000"/>
                </a:solidFill>
              </a:rPr>
              <a:t>(2021)</a:t>
            </a:r>
          </a:p>
          <a:p>
            <a:pPr algn="ctr">
              <a:lnSpc>
                <a:spcPts val="3006"/>
              </a:lnSpc>
              <a:spcBef>
                <a:spcPct val="0"/>
              </a:spcBef>
            </a:pPr>
            <a:endParaRPr lang="en-US" sz="3000" b="1" dirty="0">
              <a:solidFill>
                <a:srgbClr val="000000"/>
              </a:solidFill>
            </a:endParaRPr>
          </a:p>
        </p:txBody>
      </p:sp>
      <p:sp>
        <p:nvSpPr>
          <p:cNvPr id="17" name="TextBox 17"/>
          <p:cNvSpPr txBox="1"/>
          <p:nvPr/>
        </p:nvSpPr>
        <p:spPr>
          <a:xfrm>
            <a:off x="3770040" y="2166224"/>
            <a:ext cx="1496221" cy="1159548"/>
          </a:xfrm>
          <a:prstGeom prst="rect">
            <a:avLst/>
          </a:prstGeom>
        </p:spPr>
        <p:txBody>
          <a:bodyPr wrap="square" lIns="0" tIns="0" rIns="0" bIns="0" rtlCol="0" anchor="t">
            <a:spAutoFit/>
          </a:bodyPr>
          <a:lstStyle/>
          <a:p>
            <a:pPr algn="ctr">
              <a:lnSpc>
                <a:spcPts val="3006"/>
              </a:lnSpc>
            </a:pPr>
            <a:r>
              <a:rPr lang="en-US" sz="3000" b="1" dirty="0" err="1">
                <a:solidFill>
                  <a:srgbClr val="000000"/>
                </a:solidFill>
              </a:rPr>
              <a:t>Chăn</a:t>
            </a:r>
            <a:r>
              <a:rPr lang="en-US" sz="3000" b="1" dirty="0">
                <a:solidFill>
                  <a:srgbClr val="000000"/>
                </a:solidFill>
              </a:rPr>
              <a:t> </a:t>
            </a:r>
            <a:r>
              <a:rPr lang="en-US" sz="3000" b="1" dirty="0" err="1">
                <a:solidFill>
                  <a:srgbClr val="000000"/>
                </a:solidFill>
              </a:rPr>
              <a:t>nuôi</a:t>
            </a:r>
            <a:endParaRPr lang="en-US" sz="3000" b="1" dirty="0">
              <a:solidFill>
                <a:srgbClr val="000000"/>
              </a:solidFill>
            </a:endParaRPr>
          </a:p>
          <a:p>
            <a:pPr algn="ctr">
              <a:lnSpc>
                <a:spcPts val="3006"/>
              </a:lnSpc>
              <a:spcBef>
                <a:spcPct val="0"/>
              </a:spcBef>
            </a:pPr>
            <a:r>
              <a:rPr lang="en-US" sz="3000" b="1" dirty="0">
                <a:solidFill>
                  <a:srgbClr val="000000"/>
                </a:solidFill>
              </a:rPr>
              <a:t>40,0% </a:t>
            </a:r>
          </a:p>
        </p:txBody>
      </p:sp>
    </p:spTree>
  </p:cSld>
  <p:clrMapOvr>
    <a:masterClrMapping/>
  </p:clrMapOvr>
  <mc:AlternateContent xmlns:mc="http://schemas.openxmlformats.org/markup-compatibility/2006" xmlns:p14="http://schemas.microsoft.com/office/powerpoint/2010/main">
    <mc:Choice Requires="p14">
      <p:transition spd="slow" p14:dur="4400">
        <p14:honeycomb/>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circle(in)">
                                      <p:cBhvr>
                                        <p:cTn id="7" dur="2000"/>
                                        <p:tgtEl>
                                          <p:spTgt spid="2"/>
                                        </p:tgtEl>
                                      </p:cBhvr>
                                    </p:animEffect>
                                  </p:childTnLst>
                                </p:cTn>
                              </p:par>
                              <p:par>
                                <p:cTn id="8" presetID="6" presetClass="entr" presetSubtype="16" fill="hold" grpId="0" nodeType="withEffect">
                                  <p:stCondLst>
                                    <p:cond delay="0"/>
                                  </p:stCondLst>
                                  <p:childTnLst>
                                    <p:set>
                                      <p:cBhvr>
                                        <p:cTn id="9" dur="1" fill="hold">
                                          <p:stCondLst>
                                            <p:cond delay="0"/>
                                          </p:stCondLst>
                                        </p:cTn>
                                        <p:tgtEl>
                                          <p:spTgt spid="14"/>
                                        </p:tgtEl>
                                        <p:attrNameLst>
                                          <p:attrName>style.visibility</p:attrName>
                                        </p:attrNameLst>
                                      </p:cBhvr>
                                      <p:to>
                                        <p:strVal val="visible"/>
                                      </p:to>
                                    </p:set>
                                    <p:animEffect transition="in" filter="circle(in)">
                                      <p:cBhvr>
                                        <p:cTn id="10" dur="2000"/>
                                        <p:tgtEl>
                                          <p:spTgt spid="14"/>
                                        </p:tgtEl>
                                      </p:cBhvr>
                                    </p:animEffect>
                                  </p:childTnLst>
                                </p:cTn>
                              </p:par>
                            </p:childTnLst>
                          </p:cTn>
                        </p:par>
                      </p:childTnLst>
                    </p:cTn>
                  </p:par>
                  <p:par>
                    <p:cTn id="11" fill="hold">
                      <p:stCondLst>
                        <p:cond delay="indefinite"/>
                      </p:stCondLst>
                      <p:childTnLst>
                        <p:par>
                          <p:cTn id="12" fill="hold">
                            <p:stCondLst>
                              <p:cond delay="0"/>
                            </p:stCondLst>
                            <p:childTnLst>
                              <p:par>
                                <p:cTn id="13" presetID="6" presetClass="entr" presetSubtype="16" fill="hold" nodeType="clickEffect">
                                  <p:stCondLst>
                                    <p:cond delay="0"/>
                                  </p:stCondLst>
                                  <p:childTnLst>
                                    <p:set>
                                      <p:cBhvr>
                                        <p:cTn id="14" dur="1" fill="hold">
                                          <p:stCondLst>
                                            <p:cond delay="0"/>
                                          </p:stCondLst>
                                        </p:cTn>
                                        <p:tgtEl>
                                          <p:spTgt spid="8"/>
                                        </p:tgtEl>
                                        <p:attrNameLst>
                                          <p:attrName>style.visibility</p:attrName>
                                        </p:attrNameLst>
                                      </p:cBhvr>
                                      <p:to>
                                        <p:strVal val="visible"/>
                                      </p:to>
                                    </p:set>
                                    <p:animEffect transition="in" filter="circle(in)">
                                      <p:cBhvr>
                                        <p:cTn id="15" dur="2000"/>
                                        <p:tgtEl>
                                          <p:spTgt spid="8"/>
                                        </p:tgtEl>
                                      </p:cBhvr>
                                    </p:animEffect>
                                  </p:childTnLst>
                                </p:cTn>
                              </p:par>
                              <p:par>
                                <p:cTn id="16" presetID="6" presetClass="entr" presetSubtype="16" fill="hold" nodeType="withEffect">
                                  <p:stCondLst>
                                    <p:cond delay="0"/>
                                  </p:stCondLst>
                                  <p:childTnLst>
                                    <p:set>
                                      <p:cBhvr>
                                        <p:cTn id="17" dur="1" fill="hold">
                                          <p:stCondLst>
                                            <p:cond delay="0"/>
                                          </p:stCondLst>
                                        </p:cTn>
                                        <p:tgtEl>
                                          <p:spTgt spid="10"/>
                                        </p:tgtEl>
                                        <p:attrNameLst>
                                          <p:attrName>style.visibility</p:attrName>
                                        </p:attrNameLst>
                                      </p:cBhvr>
                                      <p:to>
                                        <p:strVal val="visible"/>
                                      </p:to>
                                    </p:set>
                                    <p:animEffect transition="in" filter="circle(in)">
                                      <p:cBhvr>
                                        <p:cTn id="18" dur="2000"/>
                                        <p:tgtEl>
                                          <p:spTgt spid="10"/>
                                        </p:tgtEl>
                                      </p:cBhvr>
                                    </p:animEffect>
                                  </p:childTnLst>
                                </p:cTn>
                              </p:par>
                              <p:par>
                                <p:cTn id="19" presetID="6" presetClass="entr" presetSubtype="16" fill="hold" grpId="0" nodeType="withEffect">
                                  <p:stCondLst>
                                    <p:cond delay="0"/>
                                  </p:stCondLst>
                                  <p:childTnLst>
                                    <p:set>
                                      <p:cBhvr>
                                        <p:cTn id="20" dur="1" fill="hold">
                                          <p:stCondLst>
                                            <p:cond delay="0"/>
                                          </p:stCondLst>
                                        </p:cTn>
                                        <p:tgtEl>
                                          <p:spTgt spid="16"/>
                                        </p:tgtEl>
                                        <p:attrNameLst>
                                          <p:attrName>style.visibility</p:attrName>
                                        </p:attrNameLst>
                                      </p:cBhvr>
                                      <p:to>
                                        <p:strVal val="visible"/>
                                      </p:to>
                                    </p:set>
                                    <p:animEffect transition="in" filter="circle(in)">
                                      <p:cBhvr>
                                        <p:cTn id="21" dur="2000"/>
                                        <p:tgtEl>
                                          <p:spTgt spid="16"/>
                                        </p:tgtEl>
                                      </p:cBhvr>
                                    </p:animEffect>
                                  </p:childTnLst>
                                </p:cTn>
                              </p:par>
                              <p:par>
                                <p:cTn id="22" presetID="6" presetClass="entr" presetSubtype="16"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circle(in)">
                                      <p:cBhvr>
                                        <p:cTn id="24" dur="2000"/>
                                        <p:tgtEl>
                                          <p:spTgt spid="9"/>
                                        </p:tgtEl>
                                      </p:cBhvr>
                                    </p:animEffect>
                                  </p:childTnLst>
                                </p:cTn>
                              </p:par>
                            </p:childTnLst>
                          </p:cTn>
                        </p:par>
                      </p:childTnLst>
                    </p:cTn>
                  </p:par>
                  <p:par>
                    <p:cTn id="25" fill="hold">
                      <p:stCondLst>
                        <p:cond delay="indefinite"/>
                      </p:stCondLst>
                      <p:childTnLst>
                        <p:par>
                          <p:cTn id="26" fill="hold">
                            <p:stCondLst>
                              <p:cond delay="0"/>
                            </p:stCondLst>
                            <p:childTnLst>
                              <p:par>
                                <p:cTn id="27" presetID="6" presetClass="entr" presetSubtype="16" fill="hold" nodeType="clickEffect">
                                  <p:stCondLst>
                                    <p:cond delay="0"/>
                                  </p:stCondLst>
                                  <p:childTnLst>
                                    <p:set>
                                      <p:cBhvr>
                                        <p:cTn id="28" dur="1" fill="hold">
                                          <p:stCondLst>
                                            <p:cond delay="0"/>
                                          </p:stCondLst>
                                        </p:cTn>
                                        <p:tgtEl>
                                          <p:spTgt spid="12"/>
                                        </p:tgtEl>
                                        <p:attrNameLst>
                                          <p:attrName>style.visibility</p:attrName>
                                        </p:attrNameLst>
                                      </p:cBhvr>
                                      <p:to>
                                        <p:strVal val="visible"/>
                                      </p:to>
                                    </p:set>
                                    <p:animEffect transition="in" filter="circle(in)">
                                      <p:cBhvr>
                                        <p:cTn id="29" dur="2000"/>
                                        <p:tgtEl>
                                          <p:spTgt spid="12"/>
                                        </p:tgtEl>
                                      </p:cBhvr>
                                    </p:animEffect>
                                  </p:childTnLst>
                                </p:cTn>
                              </p:par>
                              <p:par>
                                <p:cTn id="30" presetID="6" presetClass="entr" presetSubtype="16" fill="hold" nodeType="withEffect">
                                  <p:stCondLst>
                                    <p:cond delay="0"/>
                                  </p:stCondLst>
                                  <p:childTnLst>
                                    <p:set>
                                      <p:cBhvr>
                                        <p:cTn id="31" dur="1" fill="hold">
                                          <p:stCondLst>
                                            <p:cond delay="0"/>
                                          </p:stCondLst>
                                        </p:cTn>
                                        <p:tgtEl>
                                          <p:spTgt spid="11"/>
                                        </p:tgtEl>
                                        <p:attrNameLst>
                                          <p:attrName>style.visibility</p:attrName>
                                        </p:attrNameLst>
                                      </p:cBhvr>
                                      <p:to>
                                        <p:strVal val="visible"/>
                                      </p:to>
                                    </p:set>
                                    <p:animEffect transition="in" filter="circle(in)">
                                      <p:cBhvr>
                                        <p:cTn id="32" dur="2000"/>
                                        <p:tgtEl>
                                          <p:spTgt spid="11"/>
                                        </p:tgtEl>
                                      </p:cBhvr>
                                    </p:animEffect>
                                  </p:childTnLst>
                                </p:cTn>
                              </p:par>
                              <p:par>
                                <p:cTn id="33" presetID="6" presetClass="entr" presetSubtype="16" fill="hold" grpId="0" nodeType="withEffect">
                                  <p:stCondLst>
                                    <p:cond delay="0"/>
                                  </p:stCondLst>
                                  <p:childTnLst>
                                    <p:set>
                                      <p:cBhvr>
                                        <p:cTn id="34" dur="1" fill="hold">
                                          <p:stCondLst>
                                            <p:cond delay="0"/>
                                          </p:stCondLst>
                                        </p:cTn>
                                        <p:tgtEl>
                                          <p:spTgt spid="17"/>
                                        </p:tgtEl>
                                        <p:attrNameLst>
                                          <p:attrName>style.visibility</p:attrName>
                                        </p:attrNameLst>
                                      </p:cBhvr>
                                      <p:to>
                                        <p:strVal val="visible"/>
                                      </p:to>
                                    </p:set>
                                    <p:animEffect transition="in" filter="circle(in)">
                                      <p:cBhvr>
                                        <p:cTn id="35" dur="2000"/>
                                        <p:tgtEl>
                                          <p:spTgt spid="17"/>
                                        </p:tgtEl>
                                      </p:cBhvr>
                                    </p:animEffect>
                                  </p:childTnLst>
                                </p:cTn>
                              </p:par>
                            </p:childTnLst>
                          </p:cTn>
                        </p:par>
                      </p:childTnLst>
                    </p:cTn>
                  </p:par>
                  <p:par>
                    <p:cTn id="36" fill="hold">
                      <p:stCondLst>
                        <p:cond delay="indefinite"/>
                      </p:stCondLst>
                      <p:childTnLst>
                        <p:par>
                          <p:cTn id="37" fill="hold">
                            <p:stCondLst>
                              <p:cond delay="0"/>
                            </p:stCondLst>
                            <p:childTnLst>
                              <p:par>
                                <p:cTn id="38" presetID="6" presetClass="entr" presetSubtype="16" fill="hold" grpId="0" nodeType="click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circle(in)">
                                      <p:cBhvr>
                                        <p:cTn id="40" dur="20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5" grpId="0"/>
      <p:bldP spid="16" grpId="0"/>
      <p:bldP spid="17"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cs typeface="Arial" pitchFamily="34" charset="0"/>
              </a:rPr>
              <a:t>Bài 4. NÔNG NGHIỆP</a:t>
            </a: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a:solidFill>
                  <a:srgbClr val="002060"/>
                </a:solidFill>
                <a:cs typeface="Arial" pitchFamily="34" charset="0"/>
              </a:rPr>
              <a:t>2. Sự phát triển và phân bố nông nghiệp</a:t>
            </a:r>
          </a:p>
          <a:p>
            <a:r>
              <a:rPr lang="en-US" sz="2900" b="1" i="1">
                <a:solidFill>
                  <a:srgbClr val="002060"/>
                </a:solidFill>
                <a:cs typeface="Arial" pitchFamily="34" charset="0"/>
              </a:rPr>
              <a:t>a. Ngành trồng trọt</a:t>
            </a:r>
            <a:endParaRPr lang="en-US" sz="2900" b="1" i="1"/>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687" y="1500361"/>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cstate="print">
              <a:extLst/>
            </a:blip>
            <a:stretch>
              <a:fillRect r="-26924"/>
            </a:stretch>
          </a:blipFill>
        </p:spPr>
      </p:sp>
      <p:sp>
        <p:nvSpPr>
          <p:cNvPr id="3" name="Freeform 3"/>
          <p:cNvSpPr/>
          <p:nvPr/>
        </p:nvSpPr>
        <p:spPr>
          <a:xfrm>
            <a:off x="3496863" y="1500361"/>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cstate="print">
              <a:extLst/>
            </a:blip>
            <a:stretch>
              <a:fillRect l="-25680"/>
            </a:stretch>
          </a:blipFill>
        </p:spPr>
      </p:sp>
      <p:sp>
        <p:nvSpPr>
          <p:cNvPr id="4" name="Freeform 4"/>
          <p:cNvSpPr/>
          <p:nvPr/>
        </p:nvSpPr>
        <p:spPr>
          <a:xfrm>
            <a:off x="1709687" y="2423781"/>
            <a:ext cx="2111527" cy="546256"/>
          </a:xfrm>
          <a:custGeom>
            <a:avLst/>
            <a:gdLst/>
            <a:ahLst/>
            <a:cxnLst/>
            <a:rect l="l" t="t" r="r" b="b"/>
            <a:pathLst>
              <a:path w="3167703" h="819195">
                <a:moveTo>
                  <a:pt x="0" y="0"/>
                </a:moveTo>
                <a:lnTo>
                  <a:pt x="3167702" y="0"/>
                </a:lnTo>
                <a:lnTo>
                  <a:pt x="3167702" y="819196"/>
                </a:lnTo>
                <a:lnTo>
                  <a:pt x="0" y="819196"/>
                </a:lnTo>
                <a:lnTo>
                  <a:pt x="0" y="0"/>
                </a:lnTo>
                <a:close/>
              </a:path>
            </a:pathLst>
          </a:custGeom>
          <a:blipFill>
            <a:blip cstate="print">
              <a:extLst/>
            </a:blip>
            <a:stretch>
              <a:fillRect r="-26924"/>
            </a:stretch>
          </a:blipFill>
        </p:spPr>
      </p:sp>
      <p:sp>
        <p:nvSpPr>
          <p:cNvPr id="5" name="Freeform 5"/>
          <p:cNvSpPr/>
          <p:nvPr/>
        </p:nvSpPr>
        <p:spPr>
          <a:xfrm>
            <a:off x="3494032" y="2432560"/>
            <a:ext cx="2132428" cy="546256"/>
          </a:xfrm>
          <a:custGeom>
            <a:avLst/>
            <a:gdLst/>
            <a:ahLst/>
            <a:cxnLst/>
            <a:rect l="l" t="t" r="r" b="b"/>
            <a:pathLst>
              <a:path w="3199059" h="819195">
                <a:moveTo>
                  <a:pt x="0" y="0"/>
                </a:moveTo>
                <a:lnTo>
                  <a:pt x="3199058" y="0"/>
                </a:lnTo>
                <a:lnTo>
                  <a:pt x="3199058" y="819196"/>
                </a:lnTo>
                <a:lnTo>
                  <a:pt x="0" y="819196"/>
                </a:lnTo>
                <a:lnTo>
                  <a:pt x="0" y="0"/>
                </a:lnTo>
                <a:close/>
              </a:path>
            </a:pathLst>
          </a:custGeom>
          <a:blipFill>
            <a:blip cstate="print">
              <a:extLst/>
            </a:blip>
            <a:stretch>
              <a:fillRect l="-25680"/>
            </a:stretch>
          </a:blipFill>
        </p:spPr>
      </p:sp>
      <p:sp>
        <p:nvSpPr>
          <p:cNvPr id="6" name="Freeform 6"/>
          <p:cNvSpPr/>
          <p:nvPr/>
        </p:nvSpPr>
        <p:spPr>
          <a:xfrm>
            <a:off x="2448718" y="3347202"/>
            <a:ext cx="2111527" cy="546256"/>
          </a:xfrm>
          <a:custGeom>
            <a:avLst/>
            <a:gdLst/>
            <a:ahLst/>
            <a:cxnLst/>
            <a:rect l="l" t="t" r="r" b="b"/>
            <a:pathLst>
              <a:path w="3167703" h="819195">
                <a:moveTo>
                  <a:pt x="0" y="0"/>
                </a:moveTo>
                <a:lnTo>
                  <a:pt x="3167703" y="0"/>
                </a:lnTo>
                <a:lnTo>
                  <a:pt x="3167703" y="819195"/>
                </a:lnTo>
                <a:lnTo>
                  <a:pt x="0" y="819195"/>
                </a:lnTo>
                <a:lnTo>
                  <a:pt x="0" y="0"/>
                </a:lnTo>
                <a:close/>
              </a:path>
            </a:pathLst>
          </a:custGeom>
          <a:blipFill>
            <a:blip cstate="print">
              <a:extLst/>
            </a:blip>
            <a:stretch>
              <a:fillRect r="-26924"/>
            </a:stretch>
          </a:blipFill>
        </p:spPr>
      </p:sp>
      <p:sp>
        <p:nvSpPr>
          <p:cNvPr id="7" name="Freeform 7"/>
          <p:cNvSpPr/>
          <p:nvPr/>
        </p:nvSpPr>
        <p:spPr>
          <a:xfrm>
            <a:off x="4235894" y="3347202"/>
            <a:ext cx="2132428" cy="546256"/>
          </a:xfrm>
          <a:custGeom>
            <a:avLst/>
            <a:gdLst/>
            <a:ahLst/>
            <a:cxnLst/>
            <a:rect l="l" t="t" r="r" b="b"/>
            <a:pathLst>
              <a:path w="3199059" h="819195">
                <a:moveTo>
                  <a:pt x="0" y="0"/>
                </a:moveTo>
                <a:lnTo>
                  <a:pt x="3199058" y="0"/>
                </a:lnTo>
                <a:lnTo>
                  <a:pt x="3199058" y="819195"/>
                </a:lnTo>
                <a:lnTo>
                  <a:pt x="0" y="819195"/>
                </a:lnTo>
                <a:lnTo>
                  <a:pt x="0" y="0"/>
                </a:lnTo>
                <a:close/>
              </a:path>
            </a:pathLst>
          </a:custGeom>
          <a:blipFill>
            <a:blip cstate="print">
              <a:extLst/>
            </a:blip>
            <a:stretch>
              <a:fillRect l="-25680"/>
            </a:stretch>
          </a:blipFill>
        </p:spPr>
      </p:sp>
      <p:sp>
        <p:nvSpPr>
          <p:cNvPr id="8" name="Freeform 8"/>
          <p:cNvSpPr/>
          <p:nvPr/>
        </p:nvSpPr>
        <p:spPr>
          <a:xfrm>
            <a:off x="2448718" y="4088560"/>
            <a:ext cx="2111527" cy="546256"/>
          </a:xfrm>
          <a:custGeom>
            <a:avLst/>
            <a:gdLst/>
            <a:ahLst/>
            <a:cxnLst/>
            <a:rect l="l" t="t" r="r" b="b"/>
            <a:pathLst>
              <a:path w="3167703" h="819195">
                <a:moveTo>
                  <a:pt x="0" y="0"/>
                </a:moveTo>
                <a:lnTo>
                  <a:pt x="3167703" y="0"/>
                </a:lnTo>
                <a:lnTo>
                  <a:pt x="3167703" y="819195"/>
                </a:lnTo>
                <a:lnTo>
                  <a:pt x="0" y="819195"/>
                </a:lnTo>
                <a:lnTo>
                  <a:pt x="0" y="0"/>
                </a:lnTo>
                <a:close/>
              </a:path>
            </a:pathLst>
          </a:custGeom>
          <a:blipFill>
            <a:blip cstate="print">
              <a:extLst/>
            </a:blip>
            <a:stretch>
              <a:fillRect r="-26924"/>
            </a:stretch>
          </a:blipFill>
        </p:spPr>
      </p:sp>
      <p:sp>
        <p:nvSpPr>
          <p:cNvPr id="9" name="Freeform 9"/>
          <p:cNvSpPr/>
          <p:nvPr/>
        </p:nvSpPr>
        <p:spPr>
          <a:xfrm>
            <a:off x="4235894" y="4088560"/>
            <a:ext cx="2132428" cy="546256"/>
          </a:xfrm>
          <a:custGeom>
            <a:avLst/>
            <a:gdLst/>
            <a:ahLst/>
            <a:cxnLst/>
            <a:rect l="l" t="t" r="r" b="b"/>
            <a:pathLst>
              <a:path w="3199059" h="819195">
                <a:moveTo>
                  <a:pt x="0" y="0"/>
                </a:moveTo>
                <a:lnTo>
                  <a:pt x="3199058" y="0"/>
                </a:lnTo>
                <a:lnTo>
                  <a:pt x="3199058" y="819195"/>
                </a:lnTo>
                <a:lnTo>
                  <a:pt x="0" y="819195"/>
                </a:lnTo>
                <a:lnTo>
                  <a:pt x="0" y="0"/>
                </a:lnTo>
                <a:close/>
              </a:path>
            </a:pathLst>
          </a:custGeom>
          <a:blipFill>
            <a:blip cstate="print">
              <a:extLst/>
            </a:blip>
            <a:stretch>
              <a:fillRect l="-25680"/>
            </a:stretch>
          </a:blipFill>
        </p:spPr>
      </p:sp>
      <p:sp>
        <p:nvSpPr>
          <p:cNvPr id="10" name="Freeform 10"/>
          <p:cNvSpPr/>
          <p:nvPr/>
        </p:nvSpPr>
        <p:spPr>
          <a:xfrm>
            <a:off x="1709687" y="5026813"/>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cstate="print">
              <a:extLst/>
            </a:blip>
            <a:stretch>
              <a:fillRect r="-26924"/>
            </a:stretch>
          </a:blipFill>
        </p:spPr>
      </p:sp>
      <p:sp>
        <p:nvSpPr>
          <p:cNvPr id="11" name="Freeform 11"/>
          <p:cNvSpPr/>
          <p:nvPr/>
        </p:nvSpPr>
        <p:spPr>
          <a:xfrm>
            <a:off x="3496863" y="5026813"/>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cstate="print">
              <a:extLst/>
            </a:blip>
            <a:stretch>
              <a:fillRect l="-25680"/>
            </a:stretch>
          </a:blipFill>
        </p:spPr>
      </p:sp>
      <p:sp>
        <p:nvSpPr>
          <p:cNvPr id="12" name="TextBox 12"/>
          <p:cNvSpPr txBox="1"/>
          <p:nvPr/>
        </p:nvSpPr>
        <p:spPr>
          <a:xfrm>
            <a:off x="1553297" y="1634814"/>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CÂY LƯƠNG THỰC</a:t>
            </a:r>
          </a:p>
        </p:txBody>
      </p:sp>
      <p:sp>
        <p:nvSpPr>
          <p:cNvPr id="13" name="Freeform 13"/>
          <p:cNvSpPr/>
          <p:nvPr/>
        </p:nvSpPr>
        <p:spPr>
          <a:xfrm flipV="1">
            <a:off x="-793111" y="-674699"/>
            <a:ext cx="2349687" cy="2721316"/>
          </a:xfrm>
          <a:custGeom>
            <a:avLst/>
            <a:gdLst/>
            <a:ahLst/>
            <a:cxnLst/>
            <a:rect l="l" t="t" r="r" b="b"/>
            <a:pathLst>
              <a:path w="3524989" h="4081029">
                <a:moveTo>
                  <a:pt x="0" y="4081028"/>
                </a:moveTo>
                <a:lnTo>
                  <a:pt x="3524988" y="4081028"/>
                </a:lnTo>
                <a:lnTo>
                  <a:pt x="3524988" y="0"/>
                </a:lnTo>
                <a:lnTo>
                  <a:pt x="0" y="0"/>
                </a:lnTo>
                <a:lnTo>
                  <a:pt x="0" y="4081028"/>
                </a:lnTo>
                <a:close/>
              </a:path>
            </a:pathLst>
          </a:custGeom>
          <a:blipFill>
            <a:blip cstate="print">
              <a:extLst/>
            </a:blip>
            <a:stretch>
              <a:fillRect/>
            </a:stretch>
          </a:blipFill>
        </p:spPr>
      </p:sp>
      <p:sp>
        <p:nvSpPr>
          <p:cNvPr id="14" name="Freeform 14"/>
          <p:cNvSpPr/>
          <p:nvPr/>
        </p:nvSpPr>
        <p:spPr>
          <a:xfrm flipH="1">
            <a:off x="-401121" y="5573069"/>
            <a:ext cx="2693449" cy="1532453"/>
          </a:xfrm>
          <a:custGeom>
            <a:avLst/>
            <a:gdLst/>
            <a:ahLst/>
            <a:cxnLst/>
            <a:rect l="l" t="t" r="r" b="b"/>
            <a:pathLst>
              <a:path w="4040700" h="2298148">
                <a:moveTo>
                  <a:pt x="4040701" y="0"/>
                </a:moveTo>
                <a:lnTo>
                  <a:pt x="0" y="0"/>
                </a:lnTo>
                <a:lnTo>
                  <a:pt x="0" y="2298148"/>
                </a:lnTo>
                <a:lnTo>
                  <a:pt x="4040701" y="2298148"/>
                </a:lnTo>
                <a:lnTo>
                  <a:pt x="4040701" y="0"/>
                </a:lnTo>
                <a:close/>
              </a:path>
            </a:pathLst>
          </a:custGeom>
          <a:blipFill>
            <a:blip>
              <a:extLst/>
            </a:blip>
            <a:stretch>
              <a:fillRect/>
            </a:stretch>
          </a:blipFill>
        </p:spPr>
      </p:sp>
      <p:sp>
        <p:nvSpPr>
          <p:cNvPr id="15" name="Freeform 15"/>
          <p:cNvSpPr/>
          <p:nvPr/>
        </p:nvSpPr>
        <p:spPr>
          <a:xfrm flipV="1">
            <a:off x="9926972" y="-207843"/>
            <a:ext cx="2693449" cy="1532453"/>
          </a:xfrm>
          <a:custGeom>
            <a:avLst/>
            <a:gdLst/>
            <a:ahLst/>
            <a:cxnLst/>
            <a:rect l="l" t="t" r="r" b="b"/>
            <a:pathLst>
              <a:path w="4040700" h="2298148">
                <a:moveTo>
                  <a:pt x="0" y="2298148"/>
                </a:moveTo>
                <a:lnTo>
                  <a:pt x="4040700" y="2298148"/>
                </a:lnTo>
                <a:lnTo>
                  <a:pt x="4040700" y="0"/>
                </a:lnTo>
                <a:lnTo>
                  <a:pt x="0" y="0"/>
                </a:lnTo>
                <a:lnTo>
                  <a:pt x="0" y="2298148"/>
                </a:lnTo>
                <a:close/>
              </a:path>
            </a:pathLst>
          </a:custGeom>
          <a:blipFill>
            <a:blip>
              <a:extLst/>
            </a:blip>
            <a:stretch>
              <a:fillRect/>
            </a:stretch>
          </a:blipFill>
        </p:spPr>
      </p:sp>
      <p:sp>
        <p:nvSpPr>
          <p:cNvPr id="16" name="Freeform 16"/>
          <p:cNvSpPr/>
          <p:nvPr/>
        </p:nvSpPr>
        <p:spPr>
          <a:xfrm>
            <a:off x="5781671" y="1159033"/>
            <a:ext cx="807004" cy="716476"/>
          </a:xfrm>
          <a:custGeom>
            <a:avLst/>
            <a:gdLst/>
            <a:ahLst/>
            <a:cxnLst/>
            <a:rect l="l" t="t" r="r" b="b"/>
            <a:pathLst>
              <a:path w="1210664" h="1074465">
                <a:moveTo>
                  <a:pt x="0" y="0"/>
                </a:moveTo>
                <a:lnTo>
                  <a:pt x="1210664" y="0"/>
                </a:lnTo>
                <a:lnTo>
                  <a:pt x="1210664" y="1074465"/>
                </a:lnTo>
                <a:lnTo>
                  <a:pt x="0" y="1074465"/>
                </a:lnTo>
                <a:lnTo>
                  <a:pt x="0" y="0"/>
                </a:lnTo>
                <a:close/>
              </a:path>
            </a:pathLst>
          </a:custGeom>
          <a:blipFill>
            <a:blip r:embed="rId2" cstate="print"/>
            <a:stretch>
              <a:fillRect/>
            </a:stretch>
          </a:blipFill>
        </p:spPr>
      </p:sp>
      <p:sp>
        <p:nvSpPr>
          <p:cNvPr id="17" name="Freeform 17"/>
          <p:cNvSpPr/>
          <p:nvPr/>
        </p:nvSpPr>
        <p:spPr>
          <a:xfrm>
            <a:off x="7065212" y="1152095"/>
            <a:ext cx="712920" cy="689108"/>
          </a:xfrm>
          <a:custGeom>
            <a:avLst/>
            <a:gdLst/>
            <a:ahLst/>
            <a:cxnLst/>
            <a:rect l="l" t="t" r="r" b="b"/>
            <a:pathLst>
              <a:path w="1069519" h="1033422">
                <a:moveTo>
                  <a:pt x="0" y="0"/>
                </a:moveTo>
                <a:lnTo>
                  <a:pt x="1069518" y="0"/>
                </a:lnTo>
                <a:lnTo>
                  <a:pt x="1069518" y="1033423"/>
                </a:lnTo>
                <a:lnTo>
                  <a:pt x="0" y="1033423"/>
                </a:lnTo>
                <a:lnTo>
                  <a:pt x="0" y="0"/>
                </a:lnTo>
                <a:close/>
              </a:path>
            </a:pathLst>
          </a:custGeom>
          <a:blipFill>
            <a:blip r:embed="rId3" cstate="print"/>
            <a:stretch>
              <a:fillRect/>
            </a:stretch>
          </a:blipFill>
        </p:spPr>
      </p:sp>
      <p:sp>
        <p:nvSpPr>
          <p:cNvPr id="18" name="Freeform 18"/>
          <p:cNvSpPr/>
          <p:nvPr/>
        </p:nvSpPr>
        <p:spPr>
          <a:xfrm>
            <a:off x="8132012" y="1245735"/>
            <a:ext cx="860381" cy="614319"/>
          </a:xfrm>
          <a:custGeom>
            <a:avLst/>
            <a:gdLst/>
            <a:ahLst/>
            <a:cxnLst/>
            <a:rect l="l" t="t" r="r" b="b"/>
            <a:pathLst>
              <a:path w="1290740" h="921265">
                <a:moveTo>
                  <a:pt x="0" y="0"/>
                </a:moveTo>
                <a:lnTo>
                  <a:pt x="1290740" y="0"/>
                </a:lnTo>
                <a:lnTo>
                  <a:pt x="1290740" y="921265"/>
                </a:lnTo>
                <a:lnTo>
                  <a:pt x="0" y="921265"/>
                </a:lnTo>
                <a:lnTo>
                  <a:pt x="0" y="0"/>
                </a:lnTo>
                <a:close/>
              </a:path>
            </a:pathLst>
          </a:custGeom>
          <a:blipFill>
            <a:blip r:embed="rId4" cstate="print"/>
            <a:stretch>
              <a:fillRect/>
            </a:stretch>
          </a:blipFill>
        </p:spPr>
      </p:sp>
      <p:sp>
        <p:nvSpPr>
          <p:cNvPr id="19" name="Freeform 19"/>
          <p:cNvSpPr/>
          <p:nvPr/>
        </p:nvSpPr>
        <p:spPr>
          <a:xfrm>
            <a:off x="9394969" y="1217282"/>
            <a:ext cx="886181" cy="658227"/>
          </a:xfrm>
          <a:custGeom>
            <a:avLst/>
            <a:gdLst/>
            <a:ahLst/>
            <a:cxnLst/>
            <a:rect l="l" t="t" r="r" b="b"/>
            <a:pathLst>
              <a:path w="1329444" h="987112">
                <a:moveTo>
                  <a:pt x="0" y="0"/>
                </a:moveTo>
                <a:lnTo>
                  <a:pt x="1329444" y="0"/>
                </a:lnTo>
                <a:lnTo>
                  <a:pt x="1329444" y="987112"/>
                </a:lnTo>
                <a:lnTo>
                  <a:pt x="0" y="987112"/>
                </a:lnTo>
                <a:lnTo>
                  <a:pt x="0" y="0"/>
                </a:lnTo>
                <a:close/>
              </a:path>
            </a:pathLst>
          </a:custGeom>
          <a:blipFill>
            <a:blip r:embed="rId5" cstate="print"/>
            <a:stretch>
              <a:fillRect/>
            </a:stretch>
          </a:blipFill>
        </p:spPr>
      </p:sp>
      <p:sp>
        <p:nvSpPr>
          <p:cNvPr id="20" name="Freeform 20"/>
          <p:cNvSpPr/>
          <p:nvPr/>
        </p:nvSpPr>
        <p:spPr>
          <a:xfrm>
            <a:off x="6189695" y="2817760"/>
            <a:ext cx="816570" cy="802570"/>
          </a:xfrm>
          <a:custGeom>
            <a:avLst/>
            <a:gdLst/>
            <a:ahLst/>
            <a:cxnLst/>
            <a:rect l="l" t="t" r="r" b="b"/>
            <a:pathLst>
              <a:path w="1225014" h="1203576">
                <a:moveTo>
                  <a:pt x="0" y="0"/>
                </a:moveTo>
                <a:lnTo>
                  <a:pt x="1225014" y="0"/>
                </a:lnTo>
                <a:lnTo>
                  <a:pt x="1225014" y="1203576"/>
                </a:lnTo>
                <a:lnTo>
                  <a:pt x="0" y="1203576"/>
                </a:lnTo>
                <a:lnTo>
                  <a:pt x="0" y="0"/>
                </a:lnTo>
                <a:close/>
              </a:path>
            </a:pathLst>
          </a:custGeom>
          <a:blipFill>
            <a:blip r:embed="rId6" cstate="print"/>
            <a:stretch>
              <a:fillRect/>
            </a:stretch>
          </a:blipFill>
        </p:spPr>
      </p:sp>
      <p:sp>
        <p:nvSpPr>
          <p:cNvPr id="21" name="Freeform 21"/>
          <p:cNvSpPr/>
          <p:nvPr/>
        </p:nvSpPr>
        <p:spPr>
          <a:xfrm>
            <a:off x="7597432" y="2725261"/>
            <a:ext cx="938132" cy="746085"/>
          </a:xfrm>
          <a:custGeom>
            <a:avLst/>
            <a:gdLst/>
            <a:ahLst/>
            <a:cxnLst/>
            <a:rect l="l" t="t" r="r" b="b"/>
            <a:pathLst>
              <a:path w="1407381" h="1118868">
                <a:moveTo>
                  <a:pt x="0" y="0"/>
                </a:moveTo>
                <a:lnTo>
                  <a:pt x="1407381" y="0"/>
                </a:lnTo>
                <a:lnTo>
                  <a:pt x="1407381" y="1118868"/>
                </a:lnTo>
                <a:lnTo>
                  <a:pt x="0" y="1118868"/>
                </a:lnTo>
                <a:lnTo>
                  <a:pt x="0" y="0"/>
                </a:lnTo>
                <a:close/>
              </a:path>
            </a:pathLst>
          </a:custGeom>
          <a:blipFill>
            <a:blip r:embed="rId7" cstate="print"/>
            <a:stretch>
              <a:fillRect/>
            </a:stretch>
          </a:blipFill>
        </p:spPr>
      </p:sp>
      <p:sp>
        <p:nvSpPr>
          <p:cNvPr id="22" name="Freeform 22"/>
          <p:cNvSpPr/>
          <p:nvPr/>
        </p:nvSpPr>
        <p:spPr>
          <a:xfrm>
            <a:off x="8887478" y="2726761"/>
            <a:ext cx="1189819" cy="793004"/>
          </a:xfrm>
          <a:custGeom>
            <a:avLst/>
            <a:gdLst/>
            <a:ahLst/>
            <a:cxnLst/>
            <a:rect l="l" t="t" r="r" b="b"/>
            <a:pathLst>
              <a:path w="1784961" h="1189230">
                <a:moveTo>
                  <a:pt x="0" y="0"/>
                </a:moveTo>
                <a:lnTo>
                  <a:pt x="1784961" y="0"/>
                </a:lnTo>
                <a:lnTo>
                  <a:pt x="1784961" y="1189230"/>
                </a:lnTo>
                <a:lnTo>
                  <a:pt x="0" y="1189230"/>
                </a:lnTo>
                <a:lnTo>
                  <a:pt x="0" y="0"/>
                </a:lnTo>
                <a:close/>
              </a:path>
            </a:pathLst>
          </a:custGeom>
          <a:blipFill>
            <a:blip r:embed="rId8" cstate="print"/>
            <a:stretch>
              <a:fillRect/>
            </a:stretch>
          </a:blipFill>
        </p:spPr>
      </p:sp>
      <p:sp>
        <p:nvSpPr>
          <p:cNvPr id="23" name="Freeform 23"/>
          <p:cNvSpPr/>
          <p:nvPr/>
        </p:nvSpPr>
        <p:spPr>
          <a:xfrm>
            <a:off x="10315932" y="2817760"/>
            <a:ext cx="478192" cy="669042"/>
          </a:xfrm>
          <a:custGeom>
            <a:avLst/>
            <a:gdLst/>
            <a:ahLst/>
            <a:cxnLst/>
            <a:rect l="l" t="t" r="r" b="b"/>
            <a:pathLst>
              <a:path w="717381" h="1003331">
                <a:moveTo>
                  <a:pt x="0" y="0"/>
                </a:moveTo>
                <a:lnTo>
                  <a:pt x="717382" y="0"/>
                </a:lnTo>
                <a:lnTo>
                  <a:pt x="717382" y="1003331"/>
                </a:lnTo>
                <a:lnTo>
                  <a:pt x="0" y="1003331"/>
                </a:lnTo>
                <a:lnTo>
                  <a:pt x="0" y="0"/>
                </a:lnTo>
                <a:close/>
              </a:path>
            </a:pathLst>
          </a:custGeom>
          <a:blipFill>
            <a:blip cstate="print">
              <a:extLst/>
            </a:blip>
            <a:stretch>
              <a:fillRect/>
            </a:stretch>
          </a:blipFill>
        </p:spPr>
      </p:sp>
      <p:sp>
        <p:nvSpPr>
          <p:cNvPr id="24" name="Freeform 24"/>
          <p:cNvSpPr/>
          <p:nvPr/>
        </p:nvSpPr>
        <p:spPr>
          <a:xfrm>
            <a:off x="10208836" y="2314853"/>
            <a:ext cx="792566" cy="764112"/>
          </a:xfrm>
          <a:custGeom>
            <a:avLst/>
            <a:gdLst/>
            <a:ahLst/>
            <a:cxnLst/>
            <a:rect l="l" t="t" r="r" b="b"/>
            <a:pathLst>
              <a:path w="1189004" h="1145902">
                <a:moveTo>
                  <a:pt x="0" y="0"/>
                </a:moveTo>
                <a:lnTo>
                  <a:pt x="1189003" y="0"/>
                </a:lnTo>
                <a:lnTo>
                  <a:pt x="1189003" y="1145902"/>
                </a:lnTo>
                <a:lnTo>
                  <a:pt x="0" y="1145902"/>
                </a:lnTo>
                <a:lnTo>
                  <a:pt x="0" y="0"/>
                </a:lnTo>
                <a:close/>
              </a:path>
            </a:pathLst>
          </a:custGeom>
          <a:blipFill>
            <a:blip r:embed="rId9" cstate="print"/>
            <a:stretch>
              <a:fillRect/>
            </a:stretch>
          </a:blipFill>
        </p:spPr>
      </p:sp>
      <p:sp>
        <p:nvSpPr>
          <p:cNvPr id="25" name="Freeform 25"/>
          <p:cNvSpPr/>
          <p:nvPr/>
        </p:nvSpPr>
        <p:spPr>
          <a:xfrm>
            <a:off x="11112930" y="2705688"/>
            <a:ext cx="860510" cy="743534"/>
          </a:xfrm>
          <a:custGeom>
            <a:avLst/>
            <a:gdLst/>
            <a:ahLst/>
            <a:cxnLst/>
            <a:rect l="l" t="t" r="r" b="b"/>
            <a:pathLst>
              <a:path w="1290933" h="1115043">
                <a:moveTo>
                  <a:pt x="0" y="0"/>
                </a:moveTo>
                <a:lnTo>
                  <a:pt x="1290933" y="0"/>
                </a:lnTo>
                <a:lnTo>
                  <a:pt x="1290933" y="1115043"/>
                </a:lnTo>
                <a:lnTo>
                  <a:pt x="0" y="1115043"/>
                </a:lnTo>
                <a:lnTo>
                  <a:pt x="0" y="0"/>
                </a:lnTo>
                <a:close/>
              </a:path>
            </a:pathLst>
          </a:custGeom>
          <a:blipFill>
            <a:blip r:embed="rId10" cstate="print"/>
            <a:stretch>
              <a:fillRect/>
            </a:stretch>
          </a:blipFill>
        </p:spPr>
      </p:sp>
      <p:sp>
        <p:nvSpPr>
          <p:cNvPr id="26" name="Freeform 26"/>
          <p:cNvSpPr/>
          <p:nvPr/>
        </p:nvSpPr>
        <p:spPr>
          <a:xfrm>
            <a:off x="6452004" y="3981344"/>
            <a:ext cx="825862" cy="1078188"/>
          </a:xfrm>
          <a:custGeom>
            <a:avLst/>
            <a:gdLst/>
            <a:ahLst/>
            <a:cxnLst/>
            <a:rect l="l" t="t" r="r" b="b"/>
            <a:pathLst>
              <a:path w="1238955" h="1616907">
                <a:moveTo>
                  <a:pt x="0" y="0"/>
                </a:moveTo>
                <a:lnTo>
                  <a:pt x="1238955" y="0"/>
                </a:lnTo>
                <a:lnTo>
                  <a:pt x="1238955" y="1616907"/>
                </a:lnTo>
                <a:lnTo>
                  <a:pt x="0" y="1616907"/>
                </a:lnTo>
                <a:lnTo>
                  <a:pt x="0" y="0"/>
                </a:lnTo>
                <a:close/>
              </a:path>
            </a:pathLst>
          </a:custGeom>
          <a:blipFill>
            <a:blip cstate="print">
              <a:extLst/>
            </a:blip>
            <a:stretch>
              <a:fillRect/>
            </a:stretch>
          </a:blipFill>
        </p:spPr>
      </p:sp>
      <p:sp>
        <p:nvSpPr>
          <p:cNvPr id="27" name="Freeform 27"/>
          <p:cNvSpPr/>
          <p:nvPr/>
        </p:nvSpPr>
        <p:spPr>
          <a:xfrm>
            <a:off x="7778131" y="3951492"/>
            <a:ext cx="1079072" cy="820391"/>
          </a:xfrm>
          <a:custGeom>
            <a:avLst/>
            <a:gdLst/>
            <a:ahLst/>
            <a:cxnLst/>
            <a:rect l="l" t="t" r="r" b="b"/>
            <a:pathLst>
              <a:path w="1618819" h="1230302">
                <a:moveTo>
                  <a:pt x="0" y="0"/>
                </a:moveTo>
                <a:lnTo>
                  <a:pt x="1618819" y="0"/>
                </a:lnTo>
                <a:lnTo>
                  <a:pt x="1618819" y="1230302"/>
                </a:lnTo>
                <a:lnTo>
                  <a:pt x="0" y="1230302"/>
                </a:lnTo>
                <a:lnTo>
                  <a:pt x="0" y="0"/>
                </a:lnTo>
                <a:close/>
              </a:path>
            </a:pathLst>
          </a:custGeom>
          <a:blipFill>
            <a:blip cstate="print">
              <a:extLst/>
            </a:blip>
            <a:stretch>
              <a:fillRect/>
            </a:stretch>
          </a:blipFill>
        </p:spPr>
      </p:sp>
      <p:sp>
        <p:nvSpPr>
          <p:cNvPr id="28" name="Freeform 28"/>
          <p:cNvSpPr/>
          <p:nvPr/>
        </p:nvSpPr>
        <p:spPr>
          <a:xfrm>
            <a:off x="8352905" y="4261123"/>
            <a:ext cx="1008596" cy="670959"/>
          </a:xfrm>
          <a:custGeom>
            <a:avLst/>
            <a:gdLst/>
            <a:ahLst/>
            <a:cxnLst/>
            <a:rect l="l" t="t" r="r" b="b"/>
            <a:pathLst>
              <a:path w="1513091" h="1006206">
                <a:moveTo>
                  <a:pt x="0" y="0"/>
                </a:moveTo>
                <a:lnTo>
                  <a:pt x="1513091" y="0"/>
                </a:lnTo>
                <a:lnTo>
                  <a:pt x="1513091" y="1006205"/>
                </a:lnTo>
                <a:lnTo>
                  <a:pt x="0" y="1006205"/>
                </a:lnTo>
                <a:lnTo>
                  <a:pt x="0" y="0"/>
                </a:lnTo>
                <a:close/>
              </a:path>
            </a:pathLst>
          </a:custGeom>
          <a:blipFill>
            <a:blip r:embed="rId11" cstate="print"/>
            <a:stretch>
              <a:fillRect/>
            </a:stretch>
          </a:blipFill>
        </p:spPr>
      </p:sp>
      <p:sp>
        <p:nvSpPr>
          <p:cNvPr id="29" name="Freeform 29"/>
          <p:cNvSpPr/>
          <p:nvPr/>
        </p:nvSpPr>
        <p:spPr>
          <a:xfrm>
            <a:off x="9426787" y="3877813"/>
            <a:ext cx="902523" cy="913123"/>
          </a:xfrm>
          <a:custGeom>
            <a:avLst/>
            <a:gdLst/>
            <a:ahLst/>
            <a:cxnLst/>
            <a:rect l="l" t="t" r="r" b="b"/>
            <a:pathLst>
              <a:path w="1353961" h="1369367">
                <a:moveTo>
                  <a:pt x="0" y="0"/>
                </a:moveTo>
                <a:lnTo>
                  <a:pt x="1353962" y="0"/>
                </a:lnTo>
                <a:lnTo>
                  <a:pt x="1353962" y="1369367"/>
                </a:lnTo>
                <a:lnTo>
                  <a:pt x="0" y="1369367"/>
                </a:lnTo>
                <a:lnTo>
                  <a:pt x="0" y="0"/>
                </a:lnTo>
                <a:close/>
              </a:path>
            </a:pathLst>
          </a:custGeom>
          <a:blipFill>
            <a:blip cstate="print">
              <a:extLst/>
            </a:blip>
            <a:stretch>
              <a:fillRect/>
            </a:stretch>
          </a:blipFill>
        </p:spPr>
      </p:sp>
      <p:sp>
        <p:nvSpPr>
          <p:cNvPr id="30" name="Freeform 30"/>
          <p:cNvSpPr/>
          <p:nvPr/>
        </p:nvSpPr>
        <p:spPr>
          <a:xfrm>
            <a:off x="10009116" y="4386250"/>
            <a:ext cx="545912" cy="369989"/>
          </a:xfrm>
          <a:custGeom>
            <a:avLst/>
            <a:gdLst/>
            <a:ahLst/>
            <a:cxnLst/>
            <a:rect l="l" t="t" r="r" b="b"/>
            <a:pathLst>
              <a:path w="818974" h="554855">
                <a:moveTo>
                  <a:pt x="0" y="0"/>
                </a:moveTo>
                <a:lnTo>
                  <a:pt x="818974" y="0"/>
                </a:lnTo>
                <a:lnTo>
                  <a:pt x="818974" y="554854"/>
                </a:lnTo>
                <a:lnTo>
                  <a:pt x="0" y="554854"/>
                </a:lnTo>
                <a:lnTo>
                  <a:pt x="0" y="0"/>
                </a:lnTo>
                <a:close/>
              </a:path>
            </a:pathLst>
          </a:custGeom>
          <a:blipFill>
            <a:blip cstate="print">
              <a:extLst/>
            </a:blip>
            <a:stretch>
              <a:fillRect/>
            </a:stretch>
          </a:blipFill>
        </p:spPr>
      </p:sp>
      <p:sp>
        <p:nvSpPr>
          <p:cNvPr id="32" name="Freeform 32"/>
          <p:cNvSpPr/>
          <p:nvPr/>
        </p:nvSpPr>
        <p:spPr>
          <a:xfrm>
            <a:off x="6183759" y="5262779"/>
            <a:ext cx="622042" cy="849951"/>
          </a:xfrm>
          <a:custGeom>
            <a:avLst/>
            <a:gdLst/>
            <a:ahLst/>
            <a:cxnLst/>
            <a:rect l="l" t="t" r="r" b="b"/>
            <a:pathLst>
              <a:path w="933185" h="1274632">
                <a:moveTo>
                  <a:pt x="0" y="0"/>
                </a:moveTo>
                <a:lnTo>
                  <a:pt x="933185" y="0"/>
                </a:lnTo>
                <a:lnTo>
                  <a:pt x="933185" y="1274632"/>
                </a:lnTo>
                <a:lnTo>
                  <a:pt x="0" y="1274632"/>
                </a:lnTo>
                <a:lnTo>
                  <a:pt x="0" y="0"/>
                </a:lnTo>
                <a:close/>
              </a:path>
            </a:pathLst>
          </a:custGeom>
          <a:blipFill>
            <a:blip r:embed="rId12" cstate="print"/>
            <a:stretch>
              <a:fillRect l="-23654" r="-81357"/>
            </a:stretch>
          </a:blipFill>
        </p:spPr>
      </p:sp>
      <p:sp>
        <p:nvSpPr>
          <p:cNvPr id="33" name="Freeform 33"/>
          <p:cNvSpPr/>
          <p:nvPr/>
        </p:nvSpPr>
        <p:spPr>
          <a:xfrm>
            <a:off x="7837590" y="5329793"/>
            <a:ext cx="959335" cy="654983"/>
          </a:xfrm>
          <a:custGeom>
            <a:avLst/>
            <a:gdLst/>
            <a:ahLst/>
            <a:cxnLst/>
            <a:rect l="l" t="t" r="r" b="b"/>
            <a:pathLst>
              <a:path w="1439190" h="982247">
                <a:moveTo>
                  <a:pt x="0" y="0"/>
                </a:moveTo>
                <a:lnTo>
                  <a:pt x="1439190" y="0"/>
                </a:lnTo>
                <a:lnTo>
                  <a:pt x="1439190" y="982247"/>
                </a:lnTo>
                <a:lnTo>
                  <a:pt x="0" y="982247"/>
                </a:lnTo>
                <a:lnTo>
                  <a:pt x="0" y="0"/>
                </a:lnTo>
                <a:close/>
              </a:path>
            </a:pathLst>
          </a:custGeom>
          <a:blipFill>
            <a:blip r:embed="rId13" cstate="print"/>
            <a:stretch>
              <a:fillRect/>
            </a:stretch>
          </a:blipFill>
        </p:spPr>
      </p:sp>
      <p:sp>
        <p:nvSpPr>
          <p:cNvPr id="34" name="Freeform 34"/>
          <p:cNvSpPr/>
          <p:nvPr/>
        </p:nvSpPr>
        <p:spPr>
          <a:xfrm>
            <a:off x="8969161" y="5236947"/>
            <a:ext cx="1124297" cy="749333"/>
          </a:xfrm>
          <a:custGeom>
            <a:avLst/>
            <a:gdLst/>
            <a:ahLst/>
            <a:cxnLst/>
            <a:rect l="l" t="t" r="r" b="b"/>
            <a:pathLst>
              <a:path w="1686665" h="1123740">
                <a:moveTo>
                  <a:pt x="0" y="0"/>
                </a:moveTo>
                <a:lnTo>
                  <a:pt x="1686665" y="0"/>
                </a:lnTo>
                <a:lnTo>
                  <a:pt x="1686665" y="1123741"/>
                </a:lnTo>
                <a:lnTo>
                  <a:pt x="0" y="1123741"/>
                </a:lnTo>
                <a:lnTo>
                  <a:pt x="0" y="0"/>
                </a:lnTo>
                <a:close/>
              </a:path>
            </a:pathLst>
          </a:custGeom>
          <a:blipFill>
            <a:blip r:embed="rId14" cstate="print"/>
            <a:stretch>
              <a:fillRect/>
            </a:stretch>
          </a:blipFill>
        </p:spPr>
      </p:sp>
      <p:sp>
        <p:nvSpPr>
          <p:cNvPr id="35" name="Freeform 35"/>
          <p:cNvSpPr/>
          <p:nvPr/>
        </p:nvSpPr>
        <p:spPr>
          <a:xfrm>
            <a:off x="10555028" y="5262778"/>
            <a:ext cx="968379" cy="627252"/>
          </a:xfrm>
          <a:custGeom>
            <a:avLst/>
            <a:gdLst/>
            <a:ahLst/>
            <a:cxnLst/>
            <a:rect l="l" t="t" r="r" b="b"/>
            <a:pathLst>
              <a:path w="1452757" h="940660">
                <a:moveTo>
                  <a:pt x="0" y="0"/>
                </a:moveTo>
                <a:lnTo>
                  <a:pt x="1452757" y="0"/>
                </a:lnTo>
                <a:lnTo>
                  <a:pt x="1452757" y="940660"/>
                </a:lnTo>
                <a:lnTo>
                  <a:pt x="0" y="940660"/>
                </a:lnTo>
                <a:lnTo>
                  <a:pt x="0" y="0"/>
                </a:lnTo>
                <a:close/>
              </a:path>
            </a:pathLst>
          </a:custGeom>
          <a:blipFill>
            <a:blip r:embed="rId15" cstate="print"/>
            <a:stretch>
              <a:fillRect/>
            </a:stretch>
          </a:blipFill>
        </p:spPr>
      </p:sp>
      <p:sp>
        <p:nvSpPr>
          <p:cNvPr id="36" name="TextBox 36"/>
          <p:cNvSpPr txBox="1"/>
          <p:nvPr/>
        </p:nvSpPr>
        <p:spPr>
          <a:xfrm>
            <a:off x="1553297" y="2558235"/>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CÂY CÔNG NGHIỆP</a:t>
            </a:r>
          </a:p>
        </p:txBody>
      </p:sp>
      <p:sp>
        <p:nvSpPr>
          <p:cNvPr id="37" name="TextBox 37"/>
          <p:cNvSpPr txBox="1"/>
          <p:nvPr/>
        </p:nvSpPr>
        <p:spPr>
          <a:xfrm>
            <a:off x="2292329" y="3481656"/>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CCN LÂU NĂM</a:t>
            </a:r>
          </a:p>
        </p:txBody>
      </p:sp>
      <p:sp>
        <p:nvSpPr>
          <p:cNvPr id="38" name="TextBox 38"/>
          <p:cNvSpPr txBox="1"/>
          <p:nvPr/>
        </p:nvSpPr>
        <p:spPr>
          <a:xfrm>
            <a:off x="2292329" y="4223013"/>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CCN HÀNG NĂM </a:t>
            </a:r>
          </a:p>
        </p:txBody>
      </p:sp>
      <p:sp>
        <p:nvSpPr>
          <p:cNvPr id="39" name="TextBox 39"/>
          <p:cNvSpPr txBox="1"/>
          <p:nvPr/>
        </p:nvSpPr>
        <p:spPr>
          <a:xfrm>
            <a:off x="1553297" y="5161267"/>
            <a:ext cx="4256433" cy="307777"/>
          </a:xfrm>
          <a:prstGeom prst="rect">
            <a:avLst/>
          </a:prstGeom>
        </p:spPr>
        <p:txBody>
          <a:bodyPr lIns="0" tIns="0" rIns="0" bIns="0" rtlCol="0" anchor="t">
            <a:spAutoFit/>
          </a:bodyPr>
          <a:lstStyle/>
          <a:p>
            <a:pPr algn="ctr">
              <a:lnSpc>
                <a:spcPts val="2426"/>
              </a:lnSpc>
              <a:spcBef>
                <a:spcPct val="0"/>
              </a:spcBef>
            </a:pPr>
            <a:r>
              <a:rPr lang="en-US" sz="2800" b="1">
                <a:solidFill>
                  <a:srgbClr val="163D06"/>
                </a:solidFill>
              </a:rPr>
              <a:t>CÂY ĂN QUẢ</a:t>
            </a:r>
          </a:p>
        </p:txBody>
      </p:sp>
      <p:sp>
        <p:nvSpPr>
          <p:cNvPr id="41" name="TextBox 41"/>
          <p:cNvSpPr txBox="1"/>
          <p:nvPr/>
        </p:nvSpPr>
        <p:spPr>
          <a:xfrm>
            <a:off x="5714207" y="1831049"/>
            <a:ext cx="1308878"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Lúa gạo </a:t>
            </a:r>
          </a:p>
        </p:txBody>
      </p:sp>
      <p:sp>
        <p:nvSpPr>
          <p:cNvPr id="42" name="TextBox 42"/>
          <p:cNvSpPr txBox="1"/>
          <p:nvPr/>
        </p:nvSpPr>
        <p:spPr>
          <a:xfrm>
            <a:off x="7238206" y="1831049"/>
            <a:ext cx="807847"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Ngô</a:t>
            </a:r>
          </a:p>
        </p:txBody>
      </p:sp>
      <p:sp>
        <p:nvSpPr>
          <p:cNvPr id="43" name="TextBox 43"/>
          <p:cNvSpPr txBox="1"/>
          <p:nvPr/>
        </p:nvSpPr>
        <p:spPr>
          <a:xfrm>
            <a:off x="8305007" y="1831049"/>
            <a:ext cx="1089964"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Khoai </a:t>
            </a:r>
          </a:p>
        </p:txBody>
      </p:sp>
      <p:sp>
        <p:nvSpPr>
          <p:cNvPr id="44" name="TextBox 44"/>
          <p:cNvSpPr txBox="1"/>
          <p:nvPr/>
        </p:nvSpPr>
        <p:spPr>
          <a:xfrm>
            <a:off x="9600406" y="1815593"/>
            <a:ext cx="789130"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Sắn</a:t>
            </a:r>
            <a:endParaRPr lang="en-US" sz="2800" b="1" dirty="0">
              <a:solidFill>
                <a:srgbClr val="000000"/>
              </a:solidFill>
            </a:endParaRPr>
          </a:p>
        </p:txBody>
      </p:sp>
      <p:sp>
        <p:nvSpPr>
          <p:cNvPr id="45" name="TextBox 45"/>
          <p:cNvSpPr txBox="1"/>
          <p:nvPr/>
        </p:nvSpPr>
        <p:spPr>
          <a:xfrm>
            <a:off x="6476206" y="3442342"/>
            <a:ext cx="1096373"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Cà phê</a:t>
            </a:r>
          </a:p>
        </p:txBody>
      </p:sp>
      <p:sp>
        <p:nvSpPr>
          <p:cNvPr id="46" name="TextBox 46"/>
          <p:cNvSpPr txBox="1"/>
          <p:nvPr/>
        </p:nvSpPr>
        <p:spPr>
          <a:xfrm>
            <a:off x="7721480" y="3462375"/>
            <a:ext cx="1186205"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Hồ</a:t>
            </a:r>
            <a:r>
              <a:rPr lang="en-US" sz="2800" b="1" dirty="0">
                <a:solidFill>
                  <a:srgbClr val="000000"/>
                </a:solidFill>
              </a:rPr>
              <a:t> </a:t>
            </a:r>
            <a:r>
              <a:rPr lang="en-US" sz="2800" b="1" dirty="0" err="1">
                <a:solidFill>
                  <a:srgbClr val="000000"/>
                </a:solidFill>
              </a:rPr>
              <a:t>tiêu</a:t>
            </a:r>
            <a:endParaRPr lang="en-US" sz="2800" b="1" dirty="0">
              <a:solidFill>
                <a:srgbClr val="000000"/>
              </a:solidFill>
            </a:endParaRPr>
          </a:p>
        </p:txBody>
      </p:sp>
      <p:sp>
        <p:nvSpPr>
          <p:cNvPr id="47" name="TextBox 47"/>
          <p:cNvSpPr txBox="1"/>
          <p:nvPr/>
        </p:nvSpPr>
        <p:spPr>
          <a:xfrm>
            <a:off x="9198210" y="3442342"/>
            <a:ext cx="859395"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Điều</a:t>
            </a:r>
            <a:endParaRPr lang="en-US" sz="2800" b="1" dirty="0">
              <a:solidFill>
                <a:srgbClr val="000000"/>
              </a:solidFill>
            </a:endParaRPr>
          </a:p>
        </p:txBody>
      </p:sp>
      <p:sp>
        <p:nvSpPr>
          <p:cNvPr id="48" name="TextBox 48"/>
          <p:cNvSpPr txBox="1"/>
          <p:nvPr/>
        </p:nvSpPr>
        <p:spPr>
          <a:xfrm>
            <a:off x="9981406" y="3426991"/>
            <a:ext cx="1104723" cy="410369"/>
          </a:xfrm>
          <a:prstGeom prst="rect">
            <a:avLst/>
          </a:prstGeom>
        </p:spPr>
        <p:txBody>
          <a:bodyPr wrap="square" lIns="0" tIns="0" rIns="0" bIns="0" rtlCol="0" anchor="t">
            <a:spAutoFit/>
          </a:bodyPr>
          <a:lstStyle/>
          <a:p>
            <a:pPr algn="ctr">
              <a:lnSpc>
                <a:spcPts val="3192"/>
              </a:lnSpc>
              <a:spcBef>
                <a:spcPct val="0"/>
              </a:spcBef>
            </a:pPr>
            <a:r>
              <a:rPr lang="en-US" sz="2800" b="1" dirty="0">
                <a:solidFill>
                  <a:srgbClr val="000000"/>
                </a:solidFill>
              </a:rPr>
              <a:t>Cao </a:t>
            </a:r>
            <a:r>
              <a:rPr lang="en-US" sz="2800" b="1" dirty="0" err="1">
                <a:solidFill>
                  <a:srgbClr val="000000"/>
                </a:solidFill>
              </a:rPr>
              <a:t>su</a:t>
            </a:r>
            <a:endParaRPr lang="en-US" sz="2800" b="1" dirty="0">
              <a:solidFill>
                <a:srgbClr val="000000"/>
              </a:solidFill>
            </a:endParaRPr>
          </a:p>
        </p:txBody>
      </p:sp>
      <p:sp>
        <p:nvSpPr>
          <p:cNvPr id="49" name="TextBox 49"/>
          <p:cNvSpPr txBox="1"/>
          <p:nvPr/>
        </p:nvSpPr>
        <p:spPr>
          <a:xfrm>
            <a:off x="7087264" y="4684795"/>
            <a:ext cx="641864"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Mía</a:t>
            </a:r>
            <a:endParaRPr lang="en-US" sz="2800" b="1" dirty="0">
              <a:solidFill>
                <a:srgbClr val="000000"/>
              </a:solidFill>
            </a:endParaRPr>
          </a:p>
        </p:txBody>
      </p:sp>
      <p:sp>
        <p:nvSpPr>
          <p:cNvPr id="50" name="TextBox 50"/>
          <p:cNvSpPr txBox="1"/>
          <p:nvPr/>
        </p:nvSpPr>
        <p:spPr>
          <a:xfrm>
            <a:off x="7924718" y="4708583"/>
            <a:ext cx="1675687"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Đậu tương</a:t>
            </a:r>
          </a:p>
        </p:txBody>
      </p:sp>
      <p:sp>
        <p:nvSpPr>
          <p:cNvPr id="51" name="TextBox 51"/>
          <p:cNvSpPr txBox="1"/>
          <p:nvPr/>
        </p:nvSpPr>
        <p:spPr>
          <a:xfrm>
            <a:off x="9676606" y="4708583"/>
            <a:ext cx="914400"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Lạc</a:t>
            </a:r>
            <a:endParaRPr lang="en-US" sz="2800" b="1" dirty="0">
              <a:solidFill>
                <a:srgbClr val="000000"/>
              </a:solidFill>
            </a:endParaRPr>
          </a:p>
        </p:txBody>
      </p:sp>
      <p:sp>
        <p:nvSpPr>
          <p:cNvPr id="53" name="TextBox 53"/>
          <p:cNvSpPr txBox="1"/>
          <p:nvPr/>
        </p:nvSpPr>
        <p:spPr>
          <a:xfrm>
            <a:off x="11124406" y="3398058"/>
            <a:ext cx="768157"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Chè</a:t>
            </a:r>
            <a:endParaRPr lang="en-US" sz="2800" b="1" dirty="0">
              <a:solidFill>
                <a:srgbClr val="000000"/>
              </a:solidFill>
            </a:endParaRPr>
          </a:p>
        </p:txBody>
      </p:sp>
      <p:sp>
        <p:nvSpPr>
          <p:cNvPr id="54" name="TextBox 54"/>
          <p:cNvSpPr txBox="1"/>
          <p:nvPr/>
        </p:nvSpPr>
        <p:spPr>
          <a:xfrm>
            <a:off x="6019006" y="5941820"/>
            <a:ext cx="1818585"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Thanh long</a:t>
            </a:r>
          </a:p>
        </p:txBody>
      </p:sp>
      <p:sp>
        <p:nvSpPr>
          <p:cNvPr id="55" name="TextBox 55"/>
          <p:cNvSpPr txBox="1"/>
          <p:nvPr/>
        </p:nvSpPr>
        <p:spPr>
          <a:xfrm>
            <a:off x="7837590" y="5941820"/>
            <a:ext cx="1138880" cy="410369"/>
          </a:xfrm>
          <a:prstGeom prst="rect">
            <a:avLst/>
          </a:prstGeom>
        </p:spPr>
        <p:txBody>
          <a:bodyPr wrap="square" lIns="0" tIns="0" rIns="0" bIns="0" rtlCol="0" anchor="t">
            <a:spAutoFit/>
          </a:bodyPr>
          <a:lstStyle/>
          <a:p>
            <a:pPr algn="ctr">
              <a:lnSpc>
                <a:spcPts val="3192"/>
              </a:lnSpc>
              <a:spcBef>
                <a:spcPct val="0"/>
              </a:spcBef>
            </a:pPr>
            <a:r>
              <a:rPr lang="en-US" sz="2800" b="1" dirty="0" err="1">
                <a:solidFill>
                  <a:srgbClr val="000000"/>
                </a:solidFill>
              </a:rPr>
              <a:t>Xoài</a:t>
            </a:r>
            <a:endParaRPr lang="en-US" sz="2800" b="1" dirty="0">
              <a:solidFill>
                <a:srgbClr val="000000"/>
              </a:solidFill>
            </a:endParaRPr>
          </a:p>
        </p:txBody>
      </p:sp>
      <p:sp>
        <p:nvSpPr>
          <p:cNvPr id="56" name="TextBox 56"/>
          <p:cNvSpPr txBox="1"/>
          <p:nvPr/>
        </p:nvSpPr>
        <p:spPr>
          <a:xfrm>
            <a:off x="9067006" y="5897162"/>
            <a:ext cx="1804599"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Chôm Chôm</a:t>
            </a:r>
          </a:p>
        </p:txBody>
      </p:sp>
      <p:sp>
        <p:nvSpPr>
          <p:cNvPr id="57" name="TextBox 57"/>
          <p:cNvSpPr txBox="1"/>
          <p:nvPr/>
        </p:nvSpPr>
        <p:spPr>
          <a:xfrm>
            <a:off x="11131168" y="5914982"/>
            <a:ext cx="831438" cy="410369"/>
          </a:xfrm>
          <a:prstGeom prst="rect">
            <a:avLst/>
          </a:prstGeom>
        </p:spPr>
        <p:txBody>
          <a:bodyPr wrap="square" lIns="0" tIns="0" rIns="0" bIns="0" rtlCol="0" anchor="t">
            <a:spAutoFit/>
          </a:bodyPr>
          <a:lstStyle/>
          <a:p>
            <a:pPr algn="ctr">
              <a:lnSpc>
                <a:spcPts val="3192"/>
              </a:lnSpc>
              <a:spcBef>
                <a:spcPct val="0"/>
              </a:spcBef>
            </a:pPr>
            <a:r>
              <a:rPr lang="en-US" sz="2800" b="1">
                <a:solidFill>
                  <a:srgbClr val="000000"/>
                </a:solidFill>
              </a:rPr>
              <a:t>Bưởi</a:t>
            </a:r>
          </a:p>
        </p:txBody>
      </p:sp>
      <p:sp>
        <p:nvSpPr>
          <p:cNvPr id="59" name="矩形 44">
            <a:extLst>
              <a:ext uri="{FF2B5EF4-FFF2-40B4-BE49-F238E27FC236}">
                <a16:creationId xmlns:a16="http://schemas.microsoft.com/office/drawing/2014/main" id="{A520E09F-15A3-4062-8DA6-0DAFD3462F9D}"/>
              </a:ext>
            </a:extLst>
          </p:cNvPr>
          <p:cNvSpPr/>
          <p:nvPr/>
        </p:nvSpPr>
        <p:spPr>
          <a:xfrm>
            <a:off x="-457994" y="76994"/>
            <a:ext cx="12017902" cy="708050"/>
          </a:xfrm>
          <a:prstGeom prst="rect">
            <a:avLst/>
          </a:prstGeom>
          <a:effectLst>
            <a:glow rad="139700">
              <a:schemeClr val="accent5">
                <a:satMod val="175000"/>
                <a:alpha val="40000"/>
              </a:schemeClr>
            </a:glow>
          </a:effectLst>
        </p:spPr>
        <p:txBody>
          <a:bodyPr wrap="square">
            <a:spAutoFit/>
          </a:bodyPr>
          <a:lstStyle/>
          <a:p>
            <a:pPr algn="ctr"/>
            <a:r>
              <a:rPr lang="en-US" altLang="zh-CN" sz="4000" b="1">
                <a:solidFill>
                  <a:srgbClr val="0070C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MỘT SỐ CÂY TRỒNG CHÍNH Ở NƯỚC TA</a:t>
            </a:r>
            <a:endParaRPr lang="zh-CN" altLang="en-US" sz="4000" b="1" dirty="0">
              <a:solidFill>
                <a:srgbClr val="0070C0"/>
              </a:solidFill>
              <a:effectLst>
                <a:outerShdw blurRad="38100" dist="38100" dir="2700000" algn="tl">
                  <a:srgbClr val="000000">
                    <a:alpha val="43137"/>
                  </a:srgbClr>
                </a:outerShdw>
              </a:effectLst>
              <a:latin typeface="Tahoma" panose="020B0604030504040204" pitchFamily="34" charset="0"/>
              <a:ea typeface="微软雅黑" panose="020B0503020204020204" pitchFamily="34" charset="-122"/>
              <a:cs typeface="Tahoma" panose="020B0604030504040204" pitchFamily="34" charset="0"/>
            </a:endParaRPr>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par>
                                <p:cTn id="11" presetID="22" presetClass="entr" presetSubtype="4" fill="hold" nodeType="withEffect">
                                  <p:stCondLst>
                                    <p:cond delay="0"/>
                                  </p:stCondLst>
                                  <p:childTnLst>
                                    <p:set>
                                      <p:cBhvr>
                                        <p:cTn id="12" dur="1" fill="hold">
                                          <p:stCondLst>
                                            <p:cond delay="0"/>
                                          </p:stCondLst>
                                        </p:cTn>
                                        <p:tgtEl>
                                          <p:spTgt spid="4"/>
                                        </p:tgtEl>
                                        <p:attrNameLst>
                                          <p:attrName>style.visibility</p:attrName>
                                        </p:attrNameLst>
                                      </p:cBhvr>
                                      <p:to>
                                        <p:strVal val="visible"/>
                                      </p:to>
                                    </p:set>
                                    <p:animEffect transition="in" filter="wipe(down)">
                                      <p:cBhvr>
                                        <p:cTn id="13" dur="500"/>
                                        <p:tgtEl>
                                          <p:spTgt spid="4"/>
                                        </p:tgtEl>
                                      </p:cBhvr>
                                    </p:animEffect>
                                  </p:childTnLst>
                                </p:cTn>
                              </p:par>
                              <p:par>
                                <p:cTn id="14" presetID="22" presetClass="entr" presetSubtype="4" fill="hold" nodeType="withEffect">
                                  <p:stCondLst>
                                    <p:cond delay="0"/>
                                  </p:stCondLst>
                                  <p:childTnLst>
                                    <p:set>
                                      <p:cBhvr>
                                        <p:cTn id="15" dur="1" fill="hold">
                                          <p:stCondLst>
                                            <p:cond delay="0"/>
                                          </p:stCondLst>
                                        </p:cTn>
                                        <p:tgtEl>
                                          <p:spTgt spid="5"/>
                                        </p:tgtEl>
                                        <p:attrNameLst>
                                          <p:attrName>style.visibility</p:attrName>
                                        </p:attrNameLst>
                                      </p:cBhvr>
                                      <p:to>
                                        <p:strVal val="visible"/>
                                      </p:to>
                                    </p:set>
                                    <p:animEffect transition="in" filter="wipe(down)">
                                      <p:cBhvr>
                                        <p:cTn id="16" dur="500"/>
                                        <p:tgtEl>
                                          <p:spTgt spid="5"/>
                                        </p:tgtEl>
                                      </p:cBhvr>
                                    </p:animEffect>
                                  </p:childTnLst>
                                </p:cTn>
                              </p:par>
                              <p:par>
                                <p:cTn id="17" presetID="22" presetClass="entr" presetSubtype="4" fill="hold" nodeType="withEffect">
                                  <p:stCondLst>
                                    <p:cond delay="0"/>
                                  </p:stCondLst>
                                  <p:childTnLst>
                                    <p:set>
                                      <p:cBhvr>
                                        <p:cTn id="18" dur="1" fill="hold">
                                          <p:stCondLst>
                                            <p:cond delay="0"/>
                                          </p:stCondLst>
                                        </p:cTn>
                                        <p:tgtEl>
                                          <p:spTgt spid="6"/>
                                        </p:tgtEl>
                                        <p:attrNameLst>
                                          <p:attrName>style.visibility</p:attrName>
                                        </p:attrNameLst>
                                      </p:cBhvr>
                                      <p:to>
                                        <p:strVal val="visible"/>
                                      </p:to>
                                    </p:set>
                                    <p:animEffect transition="in" filter="wipe(down)">
                                      <p:cBhvr>
                                        <p:cTn id="19" dur="500"/>
                                        <p:tgtEl>
                                          <p:spTgt spid="6"/>
                                        </p:tgtEl>
                                      </p:cBhvr>
                                    </p:animEffect>
                                  </p:childTnLst>
                                </p:cTn>
                              </p:par>
                              <p:par>
                                <p:cTn id="20" presetID="22" presetClass="entr" presetSubtype="4" fill="hold" nodeType="with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ipe(down)">
                                      <p:cBhvr>
                                        <p:cTn id="22" dur="500"/>
                                        <p:tgtEl>
                                          <p:spTgt spid="7"/>
                                        </p:tgtEl>
                                      </p:cBhvr>
                                    </p:animEffect>
                                  </p:childTnLst>
                                </p:cTn>
                              </p:par>
                              <p:par>
                                <p:cTn id="23" presetID="22" presetClass="entr" presetSubtype="4" fill="hold" nodeType="withEffect">
                                  <p:stCondLst>
                                    <p:cond delay="0"/>
                                  </p:stCondLst>
                                  <p:childTnLst>
                                    <p:set>
                                      <p:cBhvr>
                                        <p:cTn id="24" dur="1" fill="hold">
                                          <p:stCondLst>
                                            <p:cond delay="0"/>
                                          </p:stCondLst>
                                        </p:cTn>
                                        <p:tgtEl>
                                          <p:spTgt spid="8"/>
                                        </p:tgtEl>
                                        <p:attrNameLst>
                                          <p:attrName>style.visibility</p:attrName>
                                        </p:attrNameLst>
                                      </p:cBhvr>
                                      <p:to>
                                        <p:strVal val="visible"/>
                                      </p:to>
                                    </p:set>
                                    <p:animEffect transition="in" filter="wipe(down)">
                                      <p:cBhvr>
                                        <p:cTn id="25" dur="500"/>
                                        <p:tgtEl>
                                          <p:spTgt spid="8"/>
                                        </p:tgtEl>
                                      </p:cBhvr>
                                    </p:animEffect>
                                  </p:childTnLst>
                                </p:cTn>
                              </p:par>
                              <p:par>
                                <p:cTn id="26" presetID="22" presetClass="entr" presetSubtype="4" fill="hold" nodeType="withEffect">
                                  <p:stCondLst>
                                    <p:cond delay="0"/>
                                  </p:stCondLst>
                                  <p:childTnLst>
                                    <p:set>
                                      <p:cBhvr>
                                        <p:cTn id="27" dur="1" fill="hold">
                                          <p:stCondLst>
                                            <p:cond delay="0"/>
                                          </p:stCondLst>
                                        </p:cTn>
                                        <p:tgtEl>
                                          <p:spTgt spid="9"/>
                                        </p:tgtEl>
                                        <p:attrNameLst>
                                          <p:attrName>style.visibility</p:attrName>
                                        </p:attrNameLst>
                                      </p:cBhvr>
                                      <p:to>
                                        <p:strVal val="visible"/>
                                      </p:to>
                                    </p:set>
                                    <p:animEffect transition="in" filter="wipe(down)">
                                      <p:cBhvr>
                                        <p:cTn id="28" dur="500"/>
                                        <p:tgtEl>
                                          <p:spTgt spid="9"/>
                                        </p:tgtEl>
                                      </p:cBhvr>
                                    </p:animEffect>
                                  </p:childTnLst>
                                </p:cTn>
                              </p:par>
                              <p:par>
                                <p:cTn id="29" presetID="22" presetClass="entr" presetSubtype="4" fill="hold"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wipe(down)">
                                      <p:cBhvr>
                                        <p:cTn id="31" dur="500"/>
                                        <p:tgtEl>
                                          <p:spTgt spid="10"/>
                                        </p:tgtEl>
                                      </p:cBhvr>
                                    </p:animEffect>
                                  </p:childTnLst>
                                </p:cTn>
                              </p:par>
                              <p:par>
                                <p:cTn id="32" presetID="22" presetClass="entr" presetSubtype="4" fill="hold" nodeType="with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wipe(down)">
                                      <p:cBhvr>
                                        <p:cTn id="34" dur="500"/>
                                        <p:tgtEl>
                                          <p:spTgt spid="11"/>
                                        </p:tgtEl>
                                      </p:cBhvr>
                                    </p:animEffect>
                                  </p:childTnLst>
                                </p:cTn>
                              </p:par>
                              <p:par>
                                <p:cTn id="35" presetID="22" presetClass="entr" presetSubtype="4"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animEffect transition="in" filter="wipe(down)">
                                      <p:cBhvr>
                                        <p:cTn id="37" dur="500"/>
                                        <p:tgtEl>
                                          <p:spTgt spid="12"/>
                                        </p:tgtEl>
                                      </p:cBhvr>
                                    </p:animEffect>
                                  </p:childTnLst>
                                </p:cTn>
                              </p:par>
                              <p:par>
                                <p:cTn id="38" presetID="22" presetClass="entr" presetSubtype="4" fill="hold" grpId="0" nodeType="withEffect">
                                  <p:stCondLst>
                                    <p:cond delay="0"/>
                                  </p:stCondLst>
                                  <p:childTnLst>
                                    <p:set>
                                      <p:cBhvr>
                                        <p:cTn id="39" dur="1" fill="hold">
                                          <p:stCondLst>
                                            <p:cond delay="0"/>
                                          </p:stCondLst>
                                        </p:cTn>
                                        <p:tgtEl>
                                          <p:spTgt spid="36"/>
                                        </p:tgtEl>
                                        <p:attrNameLst>
                                          <p:attrName>style.visibility</p:attrName>
                                        </p:attrNameLst>
                                      </p:cBhvr>
                                      <p:to>
                                        <p:strVal val="visible"/>
                                      </p:to>
                                    </p:set>
                                    <p:animEffect transition="in" filter="wipe(down)">
                                      <p:cBhvr>
                                        <p:cTn id="40" dur="500"/>
                                        <p:tgtEl>
                                          <p:spTgt spid="36"/>
                                        </p:tgtEl>
                                      </p:cBhvr>
                                    </p:animEffect>
                                  </p:childTnLst>
                                </p:cTn>
                              </p:par>
                              <p:par>
                                <p:cTn id="41" presetID="22" presetClass="entr" presetSubtype="4" fill="hold" grpId="0" nodeType="withEffect">
                                  <p:stCondLst>
                                    <p:cond delay="0"/>
                                  </p:stCondLst>
                                  <p:childTnLst>
                                    <p:set>
                                      <p:cBhvr>
                                        <p:cTn id="42" dur="1" fill="hold">
                                          <p:stCondLst>
                                            <p:cond delay="0"/>
                                          </p:stCondLst>
                                        </p:cTn>
                                        <p:tgtEl>
                                          <p:spTgt spid="37"/>
                                        </p:tgtEl>
                                        <p:attrNameLst>
                                          <p:attrName>style.visibility</p:attrName>
                                        </p:attrNameLst>
                                      </p:cBhvr>
                                      <p:to>
                                        <p:strVal val="visible"/>
                                      </p:to>
                                    </p:set>
                                    <p:animEffect transition="in" filter="wipe(down)">
                                      <p:cBhvr>
                                        <p:cTn id="43" dur="500"/>
                                        <p:tgtEl>
                                          <p:spTgt spid="37"/>
                                        </p:tgtEl>
                                      </p:cBhvr>
                                    </p:animEffect>
                                  </p:childTnLst>
                                </p:cTn>
                              </p:par>
                              <p:par>
                                <p:cTn id="44" presetID="22" presetClass="entr" presetSubtype="4" fill="hold" grpId="0" nodeType="withEffect">
                                  <p:stCondLst>
                                    <p:cond delay="0"/>
                                  </p:stCondLst>
                                  <p:childTnLst>
                                    <p:set>
                                      <p:cBhvr>
                                        <p:cTn id="45" dur="1" fill="hold">
                                          <p:stCondLst>
                                            <p:cond delay="0"/>
                                          </p:stCondLst>
                                        </p:cTn>
                                        <p:tgtEl>
                                          <p:spTgt spid="38"/>
                                        </p:tgtEl>
                                        <p:attrNameLst>
                                          <p:attrName>style.visibility</p:attrName>
                                        </p:attrNameLst>
                                      </p:cBhvr>
                                      <p:to>
                                        <p:strVal val="visible"/>
                                      </p:to>
                                    </p:set>
                                    <p:animEffect transition="in" filter="wipe(down)">
                                      <p:cBhvr>
                                        <p:cTn id="46" dur="500"/>
                                        <p:tgtEl>
                                          <p:spTgt spid="38"/>
                                        </p:tgtEl>
                                      </p:cBhvr>
                                    </p:animEffect>
                                  </p:childTnLst>
                                </p:cTn>
                              </p:par>
                              <p:par>
                                <p:cTn id="47" presetID="22" presetClass="entr" presetSubtype="4" fill="hold" grpId="0" nodeType="withEffect">
                                  <p:stCondLst>
                                    <p:cond delay="0"/>
                                  </p:stCondLst>
                                  <p:childTnLst>
                                    <p:set>
                                      <p:cBhvr>
                                        <p:cTn id="48" dur="1" fill="hold">
                                          <p:stCondLst>
                                            <p:cond delay="0"/>
                                          </p:stCondLst>
                                        </p:cTn>
                                        <p:tgtEl>
                                          <p:spTgt spid="39"/>
                                        </p:tgtEl>
                                        <p:attrNameLst>
                                          <p:attrName>style.visibility</p:attrName>
                                        </p:attrNameLst>
                                      </p:cBhvr>
                                      <p:to>
                                        <p:strVal val="visible"/>
                                      </p:to>
                                    </p:set>
                                    <p:animEffect transition="in" filter="wipe(down)">
                                      <p:cBhvr>
                                        <p:cTn id="49" dur="500"/>
                                        <p:tgtEl>
                                          <p:spTgt spid="39"/>
                                        </p:tgtEl>
                                      </p:cBhvr>
                                    </p:animEffect>
                                  </p:childTnLst>
                                </p:cTn>
                              </p:par>
                            </p:childTnLst>
                          </p:cTn>
                        </p:par>
                      </p:childTnLst>
                    </p:cTn>
                  </p:par>
                  <p:par>
                    <p:cTn id="50" fill="hold">
                      <p:stCondLst>
                        <p:cond delay="indefinite"/>
                      </p:stCondLst>
                      <p:childTnLst>
                        <p:par>
                          <p:cTn id="51" fill="hold">
                            <p:stCondLst>
                              <p:cond delay="0"/>
                            </p:stCondLst>
                            <p:childTnLst>
                              <p:par>
                                <p:cTn id="52" presetID="22" presetClass="entr" presetSubtype="4" fill="hold" nodeType="clickEffect">
                                  <p:stCondLst>
                                    <p:cond delay="0"/>
                                  </p:stCondLst>
                                  <p:childTnLst>
                                    <p:set>
                                      <p:cBhvr>
                                        <p:cTn id="53" dur="1" fill="hold">
                                          <p:stCondLst>
                                            <p:cond delay="0"/>
                                          </p:stCondLst>
                                        </p:cTn>
                                        <p:tgtEl>
                                          <p:spTgt spid="16"/>
                                        </p:tgtEl>
                                        <p:attrNameLst>
                                          <p:attrName>style.visibility</p:attrName>
                                        </p:attrNameLst>
                                      </p:cBhvr>
                                      <p:to>
                                        <p:strVal val="visible"/>
                                      </p:to>
                                    </p:set>
                                    <p:animEffect transition="in" filter="wipe(down)">
                                      <p:cBhvr>
                                        <p:cTn id="54" dur="500"/>
                                        <p:tgtEl>
                                          <p:spTgt spid="16"/>
                                        </p:tgtEl>
                                      </p:cBhvr>
                                    </p:animEffect>
                                  </p:childTnLst>
                                </p:cTn>
                              </p:par>
                              <p:par>
                                <p:cTn id="55" presetID="22" presetClass="entr" presetSubtype="4" fill="hold"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wipe(down)">
                                      <p:cBhvr>
                                        <p:cTn id="57" dur="500"/>
                                        <p:tgtEl>
                                          <p:spTgt spid="17"/>
                                        </p:tgtEl>
                                      </p:cBhvr>
                                    </p:animEffect>
                                  </p:childTnLst>
                                </p:cTn>
                              </p:par>
                              <p:par>
                                <p:cTn id="58" presetID="22" presetClass="entr" presetSubtype="4" fill="hold" nodeType="withEffect">
                                  <p:stCondLst>
                                    <p:cond delay="0"/>
                                  </p:stCondLst>
                                  <p:childTnLst>
                                    <p:set>
                                      <p:cBhvr>
                                        <p:cTn id="59" dur="1" fill="hold">
                                          <p:stCondLst>
                                            <p:cond delay="0"/>
                                          </p:stCondLst>
                                        </p:cTn>
                                        <p:tgtEl>
                                          <p:spTgt spid="18"/>
                                        </p:tgtEl>
                                        <p:attrNameLst>
                                          <p:attrName>style.visibility</p:attrName>
                                        </p:attrNameLst>
                                      </p:cBhvr>
                                      <p:to>
                                        <p:strVal val="visible"/>
                                      </p:to>
                                    </p:set>
                                    <p:animEffect transition="in" filter="wipe(down)">
                                      <p:cBhvr>
                                        <p:cTn id="60" dur="500"/>
                                        <p:tgtEl>
                                          <p:spTgt spid="18"/>
                                        </p:tgtEl>
                                      </p:cBhvr>
                                    </p:animEffect>
                                  </p:childTnLst>
                                </p:cTn>
                              </p:par>
                              <p:par>
                                <p:cTn id="61" presetID="22" presetClass="entr" presetSubtype="4" fill="hold" nodeType="with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ipe(down)">
                                      <p:cBhvr>
                                        <p:cTn id="63" dur="500"/>
                                        <p:tgtEl>
                                          <p:spTgt spid="19"/>
                                        </p:tgtEl>
                                      </p:cBhvr>
                                    </p:animEffect>
                                  </p:childTnLst>
                                </p:cTn>
                              </p:par>
                              <p:par>
                                <p:cTn id="64" presetID="22" presetClass="entr" presetSubtype="4" fill="hold" grpId="0" nodeType="withEffect">
                                  <p:stCondLst>
                                    <p:cond delay="0"/>
                                  </p:stCondLst>
                                  <p:childTnLst>
                                    <p:set>
                                      <p:cBhvr>
                                        <p:cTn id="65" dur="1" fill="hold">
                                          <p:stCondLst>
                                            <p:cond delay="0"/>
                                          </p:stCondLst>
                                        </p:cTn>
                                        <p:tgtEl>
                                          <p:spTgt spid="41"/>
                                        </p:tgtEl>
                                        <p:attrNameLst>
                                          <p:attrName>style.visibility</p:attrName>
                                        </p:attrNameLst>
                                      </p:cBhvr>
                                      <p:to>
                                        <p:strVal val="visible"/>
                                      </p:to>
                                    </p:set>
                                    <p:animEffect transition="in" filter="wipe(down)">
                                      <p:cBhvr>
                                        <p:cTn id="66" dur="500"/>
                                        <p:tgtEl>
                                          <p:spTgt spid="41"/>
                                        </p:tgtEl>
                                      </p:cBhvr>
                                    </p:animEffect>
                                  </p:childTnLst>
                                </p:cTn>
                              </p:par>
                              <p:par>
                                <p:cTn id="67" presetID="22" presetClass="entr" presetSubtype="4" fill="hold" grpId="0" nodeType="withEffect">
                                  <p:stCondLst>
                                    <p:cond delay="0"/>
                                  </p:stCondLst>
                                  <p:childTnLst>
                                    <p:set>
                                      <p:cBhvr>
                                        <p:cTn id="68" dur="1" fill="hold">
                                          <p:stCondLst>
                                            <p:cond delay="0"/>
                                          </p:stCondLst>
                                        </p:cTn>
                                        <p:tgtEl>
                                          <p:spTgt spid="42"/>
                                        </p:tgtEl>
                                        <p:attrNameLst>
                                          <p:attrName>style.visibility</p:attrName>
                                        </p:attrNameLst>
                                      </p:cBhvr>
                                      <p:to>
                                        <p:strVal val="visible"/>
                                      </p:to>
                                    </p:set>
                                    <p:animEffect transition="in" filter="wipe(down)">
                                      <p:cBhvr>
                                        <p:cTn id="69" dur="500"/>
                                        <p:tgtEl>
                                          <p:spTgt spid="42"/>
                                        </p:tgtEl>
                                      </p:cBhvr>
                                    </p:animEffect>
                                  </p:childTnLst>
                                </p:cTn>
                              </p:par>
                              <p:par>
                                <p:cTn id="70" presetID="22" presetClass="entr" presetSubtype="4" fill="hold" grpId="0" nodeType="withEffect">
                                  <p:stCondLst>
                                    <p:cond delay="0"/>
                                  </p:stCondLst>
                                  <p:childTnLst>
                                    <p:set>
                                      <p:cBhvr>
                                        <p:cTn id="71" dur="1" fill="hold">
                                          <p:stCondLst>
                                            <p:cond delay="0"/>
                                          </p:stCondLst>
                                        </p:cTn>
                                        <p:tgtEl>
                                          <p:spTgt spid="43"/>
                                        </p:tgtEl>
                                        <p:attrNameLst>
                                          <p:attrName>style.visibility</p:attrName>
                                        </p:attrNameLst>
                                      </p:cBhvr>
                                      <p:to>
                                        <p:strVal val="visible"/>
                                      </p:to>
                                    </p:set>
                                    <p:animEffect transition="in" filter="wipe(down)">
                                      <p:cBhvr>
                                        <p:cTn id="72" dur="500"/>
                                        <p:tgtEl>
                                          <p:spTgt spid="43"/>
                                        </p:tgtEl>
                                      </p:cBhvr>
                                    </p:animEffect>
                                  </p:childTnLst>
                                </p:cTn>
                              </p:par>
                              <p:par>
                                <p:cTn id="73" presetID="22" presetClass="entr" presetSubtype="4" fill="hold" grpId="0" nodeType="withEffect">
                                  <p:stCondLst>
                                    <p:cond delay="0"/>
                                  </p:stCondLst>
                                  <p:childTnLst>
                                    <p:set>
                                      <p:cBhvr>
                                        <p:cTn id="74" dur="1" fill="hold">
                                          <p:stCondLst>
                                            <p:cond delay="0"/>
                                          </p:stCondLst>
                                        </p:cTn>
                                        <p:tgtEl>
                                          <p:spTgt spid="44"/>
                                        </p:tgtEl>
                                        <p:attrNameLst>
                                          <p:attrName>style.visibility</p:attrName>
                                        </p:attrNameLst>
                                      </p:cBhvr>
                                      <p:to>
                                        <p:strVal val="visible"/>
                                      </p:to>
                                    </p:set>
                                    <p:animEffect transition="in" filter="wipe(down)">
                                      <p:cBhvr>
                                        <p:cTn id="75" dur="500"/>
                                        <p:tgtEl>
                                          <p:spTgt spid="44"/>
                                        </p:tgtEl>
                                      </p:cBhvr>
                                    </p:animEffect>
                                  </p:childTnLst>
                                </p:cTn>
                              </p:par>
                            </p:childTnLst>
                          </p:cTn>
                        </p:par>
                      </p:childTnLst>
                    </p:cTn>
                  </p:par>
                  <p:par>
                    <p:cTn id="76" fill="hold">
                      <p:stCondLst>
                        <p:cond delay="indefinite"/>
                      </p:stCondLst>
                      <p:childTnLst>
                        <p:par>
                          <p:cTn id="77" fill="hold">
                            <p:stCondLst>
                              <p:cond delay="0"/>
                            </p:stCondLst>
                            <p:childTnLst>
                              <p:par>
                                <p:cTn id="78" presetID="22" presetClass="entr" presetSubtype="4" fill="hold" nodeType="clickEffect">
                                  <p:stCondLst>
                                    <p:cond delay="0"/>
                                  </p:stCondLst>
                                  <p:childTnLst>
                                    <p:set>
                                      <p:cBhvr>
                                        <p:cTn id="79" dur="1" fill="hold">
                                          <p:stCondLst>
                                            <p:cond delay="0"/>
                                          </p:stCondLst>
                                        </p:cTn>
                                        <p:tgtEl>
                                          <p:spTgt spid="20"/>
                                        </p:tgtEl>
                                        <p:attrNameLst>
                                          <p:attrName>style.visibility</p:attrName>
                                        </p:attrNameLst>
                                      </p:cBhvr>
                                      <p:to>
                                        <p:strVal val="visible"/>
                                      </p:to>
                                    </p:set>
                                    <p:animEffect transition="in" filter="wipe(down)">
                                      <p:cBhvr>
                                        <p:cTn id="80" dur="500"/>
                                        <p:tgtEl>
                                          <p:spTgt spid="20"/>
                                        </p:tgtEl>
                                      </p:cBhvr>
                                    </p:animEffect>
                                  </p:childTnLst>
                                </p:cTn>
                              </p:par>
                              <p:par>
                                <p:cTn id="81" presetID="22" presetClass="entr" presetSubtype="4" fill="hold" nodeType="withEffect">
                                  <p:stCondLst>
                                    <p:cond delay="0"/>
                                  </p:stCondLst>
                                  <p:childTnLst>
                                    <p:set>
                                      <p:cBhvr>
                                        <p:cTn id="82" dur="1" fill="hold">
                                          <p:stCondLst>
                                            <p:cond delay="0"/>
                                          </p:stCondLst>
                                        </p:cTn>
                                        <p:tgtEl>
                                          <p:spTgt spid="21"/>
                                        </p:tgtEl>
                                        <p:attrNameLst>
                                          <p:attrName>style.visibility</p:attrName>
                                        </p:attrNameLst>
                                      </p:cBhvr>
                                      <p:to>
                                        <p:strVal val="visible"/>
                                      </p:to>
                                    </p:set>
                                    <p:animEffect transition="in" filter="wipe(down)">
                                      <p:cBhvr>
                                        <p:cTn id="83" dur="500"/>
                                        <p:tgtEl>
                                          <p:spTgt spid="21"/>
                                        </p:tgtEl>
                                      </p:cBhvr>
                                    </p:animEffect>
                                  </p:childTnLst>
                                </p:cTn>
                              </p:par>
                              <p:par>
                                <p:cTn id="84" presetID="22" presetClass="entr" presetSubtype="4" fill="hold" nodeType="withEffect">
                                  <p:stCondLst>
                                    <p:cond delay="0"/>
                                  </p:stCondLst>
                                  <p:childTnLst>
                                    <p:set>
                                      <p:cBhvr>
                                        <p:cTn id="85" dur="1" fill="hold">
                                          <p:stCondLst>
                                            <p:cond delay="0"/>
                                          </p:stCondLst>
                                        </p:cTn>
                                        <p:tgtEl>
                                          <p:spTgt spid="22"/>
                                        </p:tgtEl>
                                        <p:attrNameLst>
                                          <p:attrName>style.visibility</p:attrName>
                                        </p:attrNameLst>
                                      </p:cBhvr>
                                      <p:to>
                                        <p:strVal val="visible"/>
                                      </p:to>
                                    </p:set>
                                    <p:animEffect transition="in" filter="wipe(down)">
                                      <p:cBhvr>
                                        <p:cTn id="86" dur="500"/>
                                        <p:tgtEl>
                                          <p:spTgt spid="22"/>
                                        </p:tgtEl>
                                      </p:cBhvr>
                                    </p:animEffect>
                                  </p:childTnLst>
                                </p:cTn>
                              </p:par>
                              <p:par>
                                <p:cTn id="87" presetID="22" presetClass="entr" presetSubtype="4" fill="hold" nodeType="withEffect">
                                  <p:stCondLst>
                                    <p:cond delay="0"/>
                                  </p:stCondLst>
                                  <p:childTnLst>
                                    <p:set>
                                      <p:cBhvr>
                                        <p:cTn id="88" dur="1" fill="hold">
                                          <p:stCondLst>
                                            <p:cond delay="0"/>
                                          </p:stCondLst>
                                        </p:cTn>
                                        <p:tgtEl>
                                          <p:spTgt spid="23"/>
                                        </p:tgtEl>
                                        <p:attrNameLst>
                                          <p:attrName>style.visibility</p:attrName>
                                        </p:attrNameLst>
                                      </p:cBhvr>
                                      <p:to>
                                        <p:strVal val="visible"/>
                                      </p:to>
                                    </p:set>
                                    <p:animEffect transition="in" filter="wipe(down)">
                                      <p:cBhvr>
                                        <p:cTn id="89" dur="500"/>
                                        <p:tgtEl>
                                          <p:spTgt spid="23"/>
                                        </p:tgtEl>
                                      </p:cBhvr>
                                    </p:animEffect>
                                  </p:childTnLst>
                                </p:cTn>
                              </p:par>
                              <p:par>
                                <p:cTn id="90" presetID="22" presetClass="entr" presetSubtype="4" fill="hold" nodeType="withEffect">
                                  <p:stCondLst>
                                    <p:cond delay="0"/>
                                  </p:stCondLst>
                                  <p:childTnLst>
                                    <p:set>
                                      <p:cBhvr>
                                        <p:cTn id="91" dur="1" fill="hold">
                                          <p:stCondLst>
                                            <p:cond delay="0"/>
                                          </p:stCondLst>
                                        </p:cTn>
                                        <p:tgtEl>
                                          <p:spTgt spid="25"/>
                                        </p:tgtEl>
                                        <p:attrNameLst>
                                          <p:attrName>style.visibility</p:attrName>
                                        </p:attrNameLst>
                                      </p:cBhvr>
                                      <p:to>
                                        <p:strVal val="visible"/>
                                      </p:to>
                                    </p:set>
                                    <p:animEffect transition="in" filter="wipe(down)">
                                      <p:cBhvr>
                                        <p:cTn id="92" dur="500"/>
                                        <p:tgtEl>
                                          <p:spTgt spid="25"/>
                                        </p:tgtEl>
                                      </p:cBhvr>
                                    </p:animEffect>
                                  </p:childTnLst>
                                </p:cTn>
                              </p:par>
                              <p:par>
                                <p:cTn id="93" presetID="22" presetClass="entr" presetSubtype="4" fill="hold" grpId="0" nodeType="withEffect">
                                  <p:stCondLst>
                                    <p:cond delay="0"/>
                                  </p:stCondLst>
                                  <p:childTnLst>
                                    <p:set>
                                      <p:cBhvr>
                                        <p:cTn id="94" dur="1" fill="hold">
                                          <p:stCondLst>
                                            <p:cond delay="0"/>
                                          </p:stCondLst>
                                        </p:cTn>
                                        <p:tgtEl>
                                          <p:spTgt spid="45"/>
                                        </p:tgtEl>
                                        <p:attrNameLst>
                                          <p:attrName>style.visibility</p:attrName>
                                        </p:attrNameLst>
                                      </p:cBhvr>
                                      <p:to>
                                        <p:strVal val="visible"/>
                                      </p:to>
                                    </p:set>
                                    <p:animEffect transition="in" filter="wipe(down)">
                                      <p:cBhvr>
                                        <p:cTn id="95" dur="500"/>
                                        <p:tgtEl>
                                          <p:spTgt spid="45"/>
                                        </p:tgtEl>
                                      </p:cBhvr>
                                    </p:animEffect>
                                  </p:childTnLst>
                                </p:cTn>
                              </p:par>
                              <p:par>
                                <p:cTn id="96" presetID="22" presetClass="entr" presetSubtype="4" fill="hold" grpId="0" nodeType="withEffect">
                                  <p:stCondLst>
                                    <p:cond delay="0"/>
                                  </p:stCondLst>
                                  <p:childTnLst>
                                    <p:set>
                                      <p:cBhvr>
                                        <p:cTn id="97" dur="1" fill="hold">
                                          <p:stCondLst>
                                            <p:cond delay="0"/>
                                          </p:stCondLst>
                                        </p:cTn>
                                        <p:tgtEl>
                                          <p:spTgt spid="46"/>
                                        </p:tgtEl>
                                        <p:attrNameLst>
                                          <p:attrName>style.visibility</p:attrName>
                                        </p:attrNameLst>
                                      </p:cBhvr>
                                      <p:to>
                                        <p:strVal val="visible"/>
                                      </p:to>
                                    </p:set>
                                    <p:animEffect transition="in" filter="wipe(down)">
                                      <p:cBhvr>
                                        <p:cTn id="98" dur="500"/>
                                        <p:tgtEl>
                                          <p:spTgt spid="46"/>
                                        </p:tgtEl>
                                      </p:cBhvr>
                                    </p:animEffect>
                                  </p:childTnLst>
                                </p:cTn>
                              </p:par>
                              <p:par>
                                <p:cTn id="99" presetID="22" presetClass="entr" presetSubtype="4" fill="hold" grpId="0" nodeType="withEffect">
                                  <p:stCondLst>
                                    <p:cond delay="0"/>
                                  </p:stCondLst>
                                  <p:childTnLst>
                                    <p:set>
                                      <p:cBhvr>
                                        <p:cTn id="100" dur="1" fill="hold">
                                          <p:stCondLst>
                                            <p:cond delay="0"/>
                                          </p:stCondLst>
                                        </p:cTn>
                                        <p:tgtEl>
                                          <p:spTgt spid="47"/>
                                        </p:tgtEl>
                                        <p:attrNameLst>
                                          <p:attrName>style.visibility</p:attrName>
                                        </p:attrNameLst>
                                      </p:cBhvr>
                                      <p:to>
                                        <p:strVal val="visible"/>
                                      </p:to>
                                    </p:set>
                                    <p:animEffect transition="in" filter="wipe(down)">
                                      <p:cBhvr>
                                        <p:cTn id="101" dur="500"/>
                                        <p:tgtEl>
                                          <p:spTgt spid="47"/>
                                        </p:tgtEl>
                                      </p:cBhvr>
                                    </p:animEffect>
                                  </p:childTnLst>
                                </p:cTn>
                              </p:par>
                              <p:par>
                                <p:cTn id="102" presetID="22" presetClass="entr" presetSubtype="4" fill="hold" nodeType="withEffect">
                                  <p:stCondLst>
                                    <p:cond delay="0"/>
                                  </p:stCondLst>
                                  <p:childTnLst>
                                    <p:set>
                                      <p:cBhvr>
                                        <p:cTn id="103" dur="1" fill="hold">
                                          <p:stCondLst>
                                            <p:cond delay="0"/>
                                          </p:stCondLst>
                                        </p:cTn>
                                        <p:tgtEl>
                                          <p:spTgt spid="24"/>
                                        </p:tgtEl>
                                        <p:attrNameLst>
                                          <p:attrName>style.visibility</p:attrName>
                                        </p:attrNameLst>
                                      </p:cBhvr>
                                      <p:to>
                                        <p:strVal val="visible"/>
                                      </p:to>
                                    </p:set>
                                    <p:animEffect transition="in" filter="wipe(down)">
                                      <p:cBhvr>
                                        <p:cTn id="104" dur="500"/>
                                        <p:tgtEl>
                                          <p:spTgt spid="24"/>
                                        </p:tgtEl>
                                      </p:cBhvr>
                                    </p:animEffect>
                                  </p:childTnLst>
                                </p:cTn>
                              </p:par>
                              <p:par>
                                <p:cTn id="105" presetID="22" presetClass="entr" presetSubtype="4" fill="hold" grpId="0" nodeType="withEffect">
                                  <p:stCondLst>
                                    <p:cond delay="0"/>
                                  </p:stCondLst>
                                  <p:childTnLst>
                                    <p:set>
                                      <p:cBhvr>
                                        <p:cTn id="106" dur="1" fill="hold">
                                          <p:stCondLst>
                                            <p:cond delay="0"/>
                                          </p:stCondLst>
                                        </p:cTn>
                                        <p:tgtEl>
                                          <p:spTgt spid="48"/>
                                        </p:tgtEl>
                                        <p:attrNameLst>
                                          <p:attrName>style.visibility</p:attrName>
                                        </p:attrNameLst>
                                      </p:cBhvr>
                                      <p:to>
                                        <p:strVal val="visible"/>
                                      </p:to>
                                    </p:set>
                                    <p:animEffect transition="in" filter="wipe(down)">
                                      <p:cBhvr>
                                        <p:cTn id="107" dur="500"/>
                                        <p:tgtEl>
                                          <p:spTgt spid="48"/>
                                        </p:tgtEl>
                                      </p:cBhvr>
                                    </p:animEffect>
                                  </p:childTnLst>
                                </p:cTn>
                              </p:par>
                              <p:par>
                                <p:cTn id="108" presetID="22" presetClass="entr" presetSubtype="4" fill="hold" grpId="0" nodeType="withEffect">
                                  <p:stCondLst>
                                    <p:cond delay="0"/>
                                  </p:stCondLst>
                                  <p:childTnLst>
                                    <p:set>
                                      <p:cBhvr>
                                        <p:cTn id="109" dur="1" fill="hold">
                                          <p:stCondLst>
                                            <p:cond delay="0"/>
                                          </p:stCondLst>
                                        </p:cTn>
                                        <p:tgtEl>
                                          <p:spTgt spid="53"/>
                                        </p:tgtEl>
                                        <p:attrNameLst>
                                          <p:attrName>style.visibility</p:attrName>
                                        </p:attrNameLst>
                                      </p:cBhvr>
                                      <p:to>
                                        <p:strVal val="visible"/>
                                      </p:to>
                                    </p:set>
                                    <p:animEffect transition="in" filter="wipe(down)">
                                      <p:cBhvr>
                                        <p:cTn id="110" dur="500"/>
                                        <p:tgtEl>
                                          <p:spTgt spid="53"/>
                                        </p:tgtEl>
                                      </p:cBhvr>
                                    </p:animEffect>
                                  </p:childTnLst>
                                </p:cTn>
                              </p:par>
                            </p:childTnLst>
                          </p:cTn>
                        </p:par>
                      </p:childTnLst>
                    </p:cTn>
                  </p:par>
                  <p:par>
                    <p:cTn id="111" fill="hold">
                      <p:stCondLst>
                        <p:cond delay="indefinite"/>
                      </p:stCondLst>
                      <p:childTnLst>
                        <p:par>
                          <p:cTn id="112" fill="hold">
                            <p:stCondLst>
                              <p:cond delay="0"/>
                            </p:stCondLst>
                            <p:childTnLst>
                              <p:par>
                                <p:cTn id="113" presetID="22" presetClass="entr" presetSubtype="4" fill="hold" nodeType="clickEffect">
                                  <p:stCondLst>
                                    <p:cond delay="0"/>
                                  </p:stCondLst>
                                  <p:childTnLst>
                                    <p:set>
                                      <p:cBhvr>
                                        <p:cTn id="114" dur="1" fill="hold">
                                          <p:stCondLst>
                                            <p:cond delay="0"/>
                                          </p:stCondLst>
                                        </p:cTn>
                                        <p:tgtEl>
                                          <p:spTgt spid="26"/>
                                        </p:tgtEl>
                                        <p:attrNameLst>
                                          <p:attrName>style.visibility</p:attrName>
                                        </p:attrNameLst>
                                      </p:cBhvr>
                                      <p:to>
                                        <p:strVal val="visible"/>
                                      </p:to>
                                    </p:set>
                                    <p:animEffect transition="in" filter="wipe(down)">
                                      <p:cBhvr>
                                        <p:cTn id="115" dur="500"/>
                                        <p:tgtEl>
                                          <p:spTgt spid="26"/>
                                        </p:tgtEl>
                                      </p:cBhvr>
                                    </p:animEffect>
                                  </p:childTnLst>
                                </p:cTn>
                              </p:par>
                              <p:par>
                                <p:cTn id="116" presetID="22" presetClass="entr" presetSubtype="4" fill="hold" nodeType="withEffect">
                                  <p:stCondLst>
                                    <p:cond delay="0"/>
                                  </p:stCondLst>
                                  <p:childTnLst>
                                    <p:set>
                                      <p:cBhvr>
                                        <p:cTn id="117" dur="1" fill="hold">
                                          <p:stCondLst>
                                            <p:cond delay="0"/>
                                          </p:stCondLst>
                                        </p:cTn>
                                        <p:tgtEl>
                                          <p:spTgt spid="27"/>
                                        </p:tgtEl>
                                        <p:attrNameLst>
                                          <p:attrName>style.visibility</p:attrName>
                                        </p:attrNameLst>
                                      </p:cBhvr>
                                      <p:to>
                                        <p:strVal val="visible"/>
                                      </p:to>
                                    </p:set>
                                    <p:animEffect transition="in" filter="wipe(down)">
                                      <p:cBhvr>
                                        <p:cTn id="118" dur="500"/>
                                        <p:tgtEl>
                                          <p:spTgt spid="27"/>
                                        </p:tgtEl>
                                      </p:cBhvr>
                                    </p:animEffect>
                                  </p:childTnLst>
                                </p:cTn>
                              </p:par>
                              <p:par>
                                <p:cTn id="119" presetID="22" presetClass="entr" presetSubtype="4" fill="hold" nodeType="withEffect">
                                  <p:stCondLst>
                                    <p:cond delay="0"/>
                                  </p:stCondLst>
                                  <p:childTnLst>
                                    <p:set>
                                      <p:cBhvr>
                                        <p:cTn id="120" dur="1" fill="hold">
                                          <p:stCondLst>
                                            <p:cond delay="0"/>
                                          </p:stCondLst>
                                        </p:cTn>
                                        <p:tgtEl>
                                          <p:spTgt spid="28"/>
                                        </p:tgtEl>
                                        <p:attrNameLst>
                                          <p:attrName>style.visibility</p:attrName>
                                        </p:attrNameLst>
                                      </p:cBhvr>
                                      <p:to>
                                        <p:strVal val="visible"/>
                                      </p:to>
                                    </p:set>
                                    <p:animEffect transition="in" filter="wipe(down)">
                                      <p:cBhvr>
                                        <p:cTn id="121" dur="500"/>
                                        <p:tgtEl>
                                          <p:spTgt spid="28"/>
                                        </p:tgtEl>
                                      </p:cBhvr>
                                    </p:animEffect>
                                  </p:childTnLst>
                                </p:cTn>
                              </p:par>
                              <p:par>
                                <p:cTn id="122" presetID="22" presetClass="entr" presetSubtype="4" fill="hold" nodeType="withEffect">
                                  <p:stCondLst>
                                    <p:cond delay="0"/>
                                  </p:stCondLst>
                                  <p:childTnLst>
                                    <p:set>
                                      <p:cBhvr>
                                        <p:cTn id="123" dur="1" fill="hold">
                                          <p:stCondLst>
                                            <p:cond delay="0"/>
                                          </p:stCondLst>
                                        </p:cTn>
                                        <p:tgtEl>
                                          <p:spTgt spid="29"/>
                                        </p:tgtEl>
                                        <p:attrNameLst>
                                          <p:attrName>style.visibility</p:attrName>
                                        </p:attrNameLst>
                                      </p:cBhvr>
                                      <p:to>
                                        <p:strVal val="visible"/>
                                      </p:to>
                                    </p:set>
                                    <p:animEffect transition="in" filter="wipe(down)">
                                      <p:cBhvr>
                                        <p:cTn id="124" dur="500"/>
                                        <p:tgtEl>
                                          <p:spTgt spid="29"/>
                                        </p:tgtEl>
                                      </p:cBhvr>
                                    </p:animEffect>
                                  </p:childTnLst>
                                </p:cTn>
                              </p:par>
                              <p:par>
                                <p:cTn id="125" presetID="22" presetClass="entr" presetSubtype="4" fill="hold" nodeType="withEffect">
                                  <p:stCondLst>
                                    <p:cond delay="0"/>
                                  </p:stCondLst>
                                  <p:childTnLst>
                                    <p:set>
                                      <p:cBhvr>
                                        <p:cTn id="126" dur="1" fill="hold">
                                          <p:stCondLst>
                                            <p:cond delay="0"/>
                                          </p:stCondLst>
                                        </p:cTn>
                                        <p:tgtEl>
                                          <p:spTgt spid="30"/>
                                        </p:tgtEl>
                                        <p:attrNameLst>
                                          <p:attrName>style.visibility</p:attrName>
                                        </p:attrNameLst>
                                      </p:cBhvr>
                                      <p:to>
                                        <p:strVal val="visible"/>
                                      </p:to>
                                    </p:set>
                                    <p:animEffect transition="in" filter="wipe(down)">
                                      <p:cBhvr>
                                        <p:cTn id="127" dur="500"/>
                                        <p:tgtEl>
                                          <p:spTgt spid="30"/>
                                        </p:tgtEl>
                                      </p:cBhvr>
                                    </p:animEffect>
                                  </p:childTnLst>
                                </p:cTn>
                              </p:par>
                              <p:par>
                                <p:cTn id="128" presetID="22" presetClass="entr" presetSubtype="4" fill="hold" grpId="0" nodeType="withEffect">
                                  <p:stCondLst>
                                    <p:cond delay="0"/>
                                  </p:stCondLst>
                                  <p:childTnLst>
                                    <p:set>
                                      <p:cBhvr>
                                        <p:cTn id="129" dur="1" fill="hold">
                                          <p:stCondLst>
                                            <p:cond delay="0"/>
                                          </p:stCondLst>
                                        </p:cTn>
                                        <p:tgtEl>
                                          <p:spTgt spid="49"/>
                                        </p:tgtEl>
                                        <p:attrNameLst>
                                          <p:attrName>style.visibility</p:attrName>
                                        </p:attrNameLst>
                                      </p:cBhvr>
                                      <p:to>
                                        <p:strVal val="visible"/>
                                      </p:to>
                                    </p:set>
                                    <p:animEffect transition="in" filter="wipe(down)">
                                      <p:cBhvr>
                                        <p:cTn id="130" dur="500"/>
                                        <p:tgtEl>
                                          <p:spTgt spid="49"/>
                                        </p:tgtEl>
                                      </p:cBhvr>
                                    </p:animEffect>
                                  </p:childTnLst>
                                </p:cTn>
                              </p:par>
                              <p:par>
                                <p:cTn id="131" presetID="22" presetClass="entr" presetSubtype="4" fill="hold" grpId="0" nodeType="withEffect">
                                  <p:stCondLst>
                                    <p:cond delay="0"/>
                                  </p:stCondLst>
                                  <p:childTnLst>
                                    <p:set>
                                      <p:cBhvr>
                                        <p:cTn id="132" dur="1" fill="hold">
                                          <p:stCondLst>
                                            <p:cond delay="0"/>
                                          </p:stCondLst>
                                        </p:cTn>
                                        <p:tgtEl>
                                          <p:spTgt spid="50"/>
                                        </p:tgtEl>
                                        <p:attrNameLst>
                                          <p:attrName>style.visibility</p:attrName>
                                        </p:attrNameLst>
                                      </p:cBhvr>
                                      <p:to>
                                        <p:strVal val="visible"/>
                                      </p:to>
                                    </p:set>
                                    <p:animEffect transition="in" filter="wipe(down)">
                                      <p:cBhvr>
                                        <p:cTn id="133" dur="500"/>
                                        <p:tgtEl>
                                          <p:spTgt spid="50"/>
                                        </p:tgtEl>
                                      </p:cBhvr>
                                    </p:animEffect>
                                  </p:childTnLst>
                                </p:cTn>
                              </p:par>
                              <p:par>
                                <p:cTn id="134" presetID="22" presetClass="entr" presetSubtype="4" fill="hold" grpId="0" nodeType="withEffect">
                                  <p:stCondLst>
                                    <p:cond delay="0"/>
                                  </p:stCondLst>
                                  <p:childTnLst>
                                    <p:set>
                                      <p:cBhvr>
                                        <p:cTn id="135" dur="1" fill="hold">
                                          <p:stCondLst>
                                            <p:cond delay="0"/>
                                          </p:stCondLst>
                                        </p:cTn>
                                        <p:tgtEl>
                                          <p:spTgt spid="51"/>
                                        </p:tgtEl>
                                        <p:attrNameLst>
                                          <p:attrName>style.visibility</p:attrName>
                                        </p:attrNameLst>
                                      </p:cBhvr>
                                      <p:to>
                                        <p:strVal val="visible"/>
                                      </p:to>
                                    </p:set>
                                    <p:animEffect transition="in" filter="wipe(down)">
                                      <p:cBhvr>
                                        <p:cTn id="136" dur="500"/>
                                        <p:tgtEl>
                                          <p:spTgt spid="51"/>
                                        </p:tgtEl>
                                      </p:cBhvr>
                                    </p:animEffect>
                                  </p:childTnLst>
                                </p:cTn>
                              </p:par>
                            </p:childTnLst>
                          </p:cTn>
                        </p:par>
                      </p:childTnLst>
                    </p:cTn>
                  </p:par>
                  <p:par>
                    <p:cTn id="137" fill="hold">
                      <p:stCondLst>
                        <p:cond delay="indefinite"/>
                      </p:stCondLst>
                      <p:childTnLst>
                        <p:par>
                          <p:cTn id="138" fill="hold">
                            <p:stCondLst>
                              <p:cond delay="0"/>
                            </p:stCondLst>
                            <p:childTnLst>
                              <p:par>
                                <p:cTn id="139" presetID="22" presetClass="entr" presetSubtype="4" fill="hold" nodeType="clickEffect">
                                  <p:stCondLst>
                                    <p:cond delay="0"/>
                                  </p:stCondLst>
                                  <p:childTnLst>
                                    <p:set>
                                      <p:cBhvr>
                                        <p:cTn id="140" dur="1" fill="hold">
                                          <p:stCondLst>
                                            <p:cond delay="0"/>
                                          </p:stCondLst>
                                        </p:cTn>
                                        <p:tgtEl>
                                          <p:spTgt spid="32"/>
                                        </p:tgtEl>
                                        <p:attrNameLst>
                                          <p:attrName>style.visibility</p:attrName>
                                        </p:attrNameLst>
                                      </p:cBhvr>
                                      <p:to>
                                        <p:strVal val="visible"/>
                                      </p:to>
                                    </p:set>
                                    <p:animEffect transition="in" filter="wipe(down)">
                                      <p:cBhvr>
                                        <p:cTn id="141" dur="500"/>
                                        <p:tgtEl>
                                          <p:spTgt spid="32"/>
                                        </p:tgtEl>
                                      </p:cBhvr>
                                    </p:animEffect>
                                  </p:childTnLst>
                                </p:cTn>
                              </p:par>
                              <p:par>
                                <p:cTn id="142" presetID="22" presetClass="entr" presetSubtype="4" fill="hold" nodeType="withEffect">
                                  <p:stCondLst>
                                    <p:cond delay="0"/>
                                  </p:stCondLst>
                                  <p:childTnLst>
                                    <p:set>
                                      <p:cBhvr>
                                        <p:cTn id="143" dur="1" fill="hold">
                                          <p:stCondLst>
                                            <p:cond delay="0"/>
                                          </p:stCondLst>
                                        </p:cTn>
                                        <p:tgtEl>
                                          <p:spTgt spid="33"/>
                                        </p:tgtEl>
                                        <p:attrNameLst>
                                          <p:attrName>style.visibility</p:attrName>
                                        </p:attrNameLst>
                                      </p:cBhvr>
                                      <p:to>
                                        <p:strVal val="visible"/>
                                      </p:to>
                                    </p:set>
                                    <p:animEffect transition="in" filter="wipe(down)">
                                      <p:cBhvr>
                                        <p:cTn id="144" dur="500"/>
                                        <p:tgtEl>
                                          <p:spTgt spid="33"/>
                                        </p:tgtEl>
                                      </p:cBhvr>
                                    </p:animEffect>
                                  </p:childTnLst>
                                </p:cTn>
                              </p:par>
                              <p:par>
                                <p:cTn id="145" presetID="22" presetClass="entr" presetSubtype="4" fill="hold" nodeType="withEffect">
                                  <p:stCondLst>
                                    <p:cond delay="0"/>
                                  </p:stCondLst>
                                  <p:childTnLst>
                                    <p:set>
                                      <p:cBhvr>
                                        <p:cTn id="146" dur="1" fill="hold">
                                          <p:stCondLst>
                                            <p:cond delay="0"/>
                                          </p:stCondLst>
                                        </p:cTn>
                                        <p:tgtEl>
                                          <p:spTgt spid="34"/>
                                        </p:tgtEl>
                                        <p:attrNameLst>
                                          <p:attrName>style.visibility</p:attrName>
                                        </p:attrNameLst>
                                      </p:cBhvr>
                                      <p:to>
                                        <p:strVal val="visible"/>
                                      </p:to>
                                    </p:set>
                                    <p:animEffect transition="in" filter="wipe(down)">
                                      <p:cBhvr>
                                        <p:cTn id="147" dur="500"/>
                                        <p:tgtEl>
                                          <p:spTgt spid="34"/>
                                        </p:tgtEl>
                                      </p:cBhvr>
                                    </p:animEffect>
                                  </p:childTnLst>
                                </p:cTn>
                              </p:par>
                              <p:par>
                                <p:cTn id="148" presetID="22" presetClass="entr" presetSubtype="4" fill="hold" nodeType="withEffect">
                                  <p:stCondLst>
                                    <p:cond delay="0"/>
                                  </p:stCondLst>
                                  <p:childTnLst>
                                    <p:set>
                                      <p:cBhvr>
                                        <p:cTn id="149" dur="1" fill="hold">
                                          <p:stCondLst>
                                            <p:cond delay="0"/>
                                          </p:stCondLst>
                                        </p:cTn>
                                        <p:tgtEl>
                                          <p:spTgt spid="35"/>
                                        </p:tgtEl>
                                        <p:attrNameLst>
                                          <p:attrName>style.visibility</p:attrName>
                                        </p:attrNameLst>
                                      </p:cBhvr>
                                      <p:to>
                                        <p:strVal val="visible"/>
                                      </p:to>
                                    </p:set>
                                    <p:animEffect transition="in" filter="wipe(down)">
                                      <p:cBhvr>
                                        <p:cTn id="150" dur="500"/>
                                        <p:tgtEl>
                                          <p:spTgt spid="35"/>
                                        </p:tgtEl>
                                      </p:cBhvr>
                                    </p:animEffect>
                                  </p:childTnLst>
                                </p:cTn>
                              </p:par>
                              <p:par>
                                <p:cTn id="151" presetID="22" presetClass="entr" presetSubtype="4" fill="hold" grpId="0" nodeType="withEffect">
                                  <p:stCondLst>
                                    <p:cond delay="0"/>
                                  </p:stCondLst>
                                  <p:childTnLst>
                                    <p:set>
                                      <p:cBhvr>
                                        <p:cTn id="152" dur="1" fill="hold">
                                          <p:stCondLst>
                                            <p:cond delay="0"/>
                                          </p:stCondLst>
                                        </p:cTn>
                                        <p:tgtEl>
                                          <p:spTgt spid="54"/>
                                        </p:tgtEl>
                                        <p:attrNameLst>
                                          <p:attrName>style.visibility</p:attrName>
                                        </p:attrNameLst>
                                      </p:cBhvr>
                                      <p:to>
                                        <p:strVal val="visible"/>
                                      </p:to>
                                    </p:set>
                                    <p:animEffect transition="in" filter="wipe(down)">
                                      <p:cBhvr>
                                        <p:cTn id="153" dur="500"/>
                                        <p:tgtEl>
                                          <p:spTgt spid="54"/>
                                        </p:tgtEl>
                                      </p:cBhvr>
                                    </p:animEffect>
                                  </p:childTnLst>
                                </p:cTn>
                              </p:par>
                              <p:par>
                                <p:cTn id="154" presetID="22" presetClass="entr" presetSubtype="4" fill="hold" grpId="0" nodeType="withEffect">
                                  <p:stCondLst>
                                    <p:cond delay="0"/>
                                  </p:stCondLst>
                                  <p:childTnLst>
                                    <p:set>
                                      <p:cBhvr>
                                        <p:cTn id="155" dur="1" fill="hold">
                                          <p:stCondLst>
                                            <p:cond delay="0"/>
                                          </p:stCondLst>
                                        </p:cTn>
                                        <p:tgtEl>
                                          <p:spTgt spid="55"/>
                                        </p:tgtEl>
                                        <p:attrNameLst>
                                          <p:attrName>style.visibility</p:attrName>
                                        </p:attrNameLst>
                                      </p:cBhvr>
                                      <p:to>
                                        <p:strVal val="visible"/>
                                      </p:to>
                                    </p:set>
                                    <p:animEffect transition="in" filter="wipe(down)">
                                      <p:cBhvr>
                                        <p:cTn id="156" dur="500"/>
                                        <p:tgtEl>
                                          <p:spTgt spid="55"/>
                                        </p:tgtEl>
                                      </p:cBhvr>
                                    </p:animEffect>
                                  </p:childTnLst>
                                </p:cTn>
                              </p:par>
                              <p:par>
                                <p:cTn id="157" presetID="22" presetClass="entr" presetSubtype="4" fill="hold" grpId="0" nodeType="withEffect">
                                  <p:stCondLst>
                                    <p:cond delay="0"/>
                                  </p:stCondLst>
                                  <p:childTnLst>
                                    <p:set>
                                      <p:cBhvr>
                                        <p:cTn id="158" dur="1" fill="hold">
                                          <p:stCondLst>
                                            <p:cond delay="0"/>
                                          </p:stCondLst>
                                        </p:cTn>
                                        <p:tgtEl>
                                          <p:spTgt spid="56"/>
                                        </p:tgtEl>
                                        <p:attrNameLst>
                                          <p:attrName>style.visibility</p:attrName>
                                        </p:attrNameLst>
                                      </p:cBhvr>
                                      <p:to>
                                        <p:strVal val="visible"/>
                                      </p:to>
                                    </p:set>
                                    <p:animEffect transition="in" filter="wipe(down)">
                                      <p:cBhvr>
                                        <p:cTn id="159" dur="500"/>
                                        <p:tgtEl>
                                          <p:spTgt spid="56"/>
                                        </p:tgtEl>
                                      </p:cBhvr>
                                    </p:animEffect>
                                  </p:childTnLst>
                                </p:cTn>
                              </p:par>
                              <p:par>
                                <p:cTn id="160" presetID="22" presetClass="entr" presetSubtype="4" fill="hold" grpId="0" nodeType="withEffect">
                                  <p:stCondLst>
                                    <p:cond delay="0"/>
                                  </p:stCondLst>
                                  <p:childTnLst>
                                    <p:set>
                                      <p:cBhvr>
                                        <p:cTn id="161" dur="1" fill="hold">
                                          <p:stCondLst>
                                            <p:cond delay="0"/>
                                          </p:stCondLst>
                                        </p:cTn>
                                        <p:tgtEl>
                                          <p:spTgt spid="57"/>
                                        </p:tgtEl>
                                        <p:attrNameLst>
                                          <p:attrName>style.visibility</p:attrName>
                                        </p:attrNameLst>
                                      </p:cBhvr>
                                      <p:to>
                                        <p:strVal val="visible"/>
                                      </p:to>
                                    </p:set>
                                    <p:animEffect transition="in" filter="wipe(down)">
                                      <p:cBhvr>
                                        <p:cTn id="162" dur="500"/>
                                        <p:tgtEl>
                                          <p:spTgt spid="57"/>
                                        </p:tgtEl>
                                      </p:cBhvr>
                                    </p:animEffect>
                                  </p:childTnLst>
                                </p:cTn>
                              </p:par>
                            </p:childTnLst>
                          </p:cTn>
                        </p:par>
                        <p:par>
                          <p:cTn id="163" fill="hold">
                            <p:stCondLst>
                              <p:cond delay="500"/>
                            </p:stCondLst>
                            <p:childTnLst>
                              <p:par>
                                <p:cTn id="164" presetID="16" presetClass="entr" presetSubtype="37" fill="hold" grpId="0" nodeType="afterEffect">
                                  <p:stCondLst>
                                    <p:cond delay="0"/>
                                  </p:stCondLst>
                                  <p:childTnLst>
                                    <p:set>
                                      <p:cBhvr>
                                        <p:cTn id="165" dur="1" fill="hold">
                                          <p:stCondLst>
                                            <p:cond delay="0"/>
                                          </p:stCondLst>
                                        </p:cTn>
                                        <p:tgtEl>
                                          <p:spTgt spid="59"/>
                                        </p:tgtEl>
                                        <p:attrNameLst>
                                          <p:attrName>style.visibility</p:attrName>
                                        </p:attrNameLst>
                                      </p:cBhvr>
                                      <p:to>
                                        <p:strVal val="visible"/>
                                      </p:to>
                                    </p:set>
                                    <p:animEffect transition="in" filter="barn(outVertical)">
                                      <p:cBhvr>
                                        <p:cTn id="166" dur="1000"/>
                                        <p:tgtEl>
                                          <p:spTgt spid="5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p:bldP spid="36" grpId="0"/>
      <p:bldP spid="37" grpId="0"/>
      <p:bldP spid="38" grpId="0"/>
      <p:bldP spid="39" grpId="0"/>
      <p:bldP spid="41" grpId="0"/>
      <p:bldP spid="42" grpId="0"/>
      <p:bldP spid="43" grpId="0"/>
      <p:bldP spid="44" grpId="0"/>
      <p:bldP spid="45" grpId="0"/>
      <p:bldP spid="46" grpId="0"/>
      <p:bldP spid="47" grpId="0"/>
      <p:bldP spid="48" grpId="0"/>
      <p:bldP spid="49" grpId="0"/>
      <p:bldP spid="50" grpId="0"/>
      <p:bldP spid="51" grpId="0"/>
      <p:bldP spid="53" grpId="0"/>
      <p:bldP spid="54" grpId="0"/>
      <p:bldP spid="55" grpId="0"/>
      <p:bldP spid="56" grpId="0"/>
      <p:bldP spid="57" grpId="0"/>
      <p:bldP spid="59" grpId="0"/>
    </p:bld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cs typeface="Arial" pitchFamily="34" charset="0"/>
              </a:rPr>
              <a:t>Bài 4. NÔNG NGHIỆP</a:t>
            </a: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a:solidFill>
                  <a:srgbClr val="002060"/>
                </a:solidFill>
                <a:cs typeface="Arial" pitchFamily="34" charset="0"/>
              </a:rPr>
              <a:t>2. Sự phát triển và phân bố nông nghiệp</a:t>
            </a:r>
          </a:p>
          <a:p>
            <a:r>
              <a:rPr lang="en-US" sz="2900" b="1" i="1">
                <a:solidFill>
                  <a:srgbClr val="002060"/>
                </a:solidFill>
                <a:cs typeface="Arial" pitchFamily="34" charset="0"/>
              </a:rPr>
              <a:t>a. Ngành trồng trọt</a:t>
            </a:r>
            <a:endParaRPr lang="en-US" sz="2900" b="1" i="1"/>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7" name="Text Box 2"/>
          <p:cNvSpPr txBox="1">
            <a:spLocks noChangeArrowheads="1"/>
          </p:cNvSpPr>
          <p:nvPr/>
        </p:nvSpPr>
        <p:spPr bwMode="auto">
          <a:xfrm>
            <a:off x="203201" y="1677194"/>
            <a:ext cx="11793183" cy="984879"/>
          </a:xfrm>
          <a:prstGeom prst="rect">
            <a:avLst/>
          </a:prstGeom>
          <a:solidFill>
            <a:srgbClr val="CCFFFF"/>
          </a:solidFill>
          <a:ln w="38100">
            <a:solidFill>
              <a:srgbClr val="FF0066"/>
            </a:solidFill>
            <a:miter lim="800000"/>
            <a:headEnd/>
            <a:tailEnd/>
          </a:ln>
          <a:effectLst/>
        </p:spPr>
        <p:txBody>
          <a:bodyPr wrap="square" lIns="121914" tIns="60957" rIns="121914" bIns="60957">
            <a:spAutoFit/>
          </a:bodyPr>
          <a:lstStyle/>
          <a:p>
            <a:pPr indent="601104" algn="just"/>
            <a:r>
              <a:rPr lang="en-US" sz="2800" b="1" i="1">
                <a:solidFill>
                  <a:srgbClr val="0000FF"/>
                </a:solidFill>
                <a:ea typeface="Calibri" charset="0"/>
                <a:cs typeface="Times New Roman" pitchFamily="18" charset="0"/>
              </a:rPr>
              <a:t>Dựa </a:t>
            </a:r>
            <a:r>
              <a:rPr lang="en-US" sz="2800" b="1" i="1" dirty="0">
                <a:solidFill>
                  <a:srgbClr val="0000FF"/>
                </a:solidFill>
                <a:ea typeface="Calibri" charset="0"/>
                <a:cs typeface="Times New Roman" pitchFamily="18" charset="0"/>
              </a:rPr>
              <a:t>vào </a:t>
            </a:r>
            <a:r>
              <a:rPr lang="fr-FR" sz="2800" b="1" i="1" dirty="0">
                <a:solidFill>
                  <a:srgbClr val="0000FF"/>
                </a:solidFill>
                <a:ea typeface="Calibri" charset="0"/>
                <a:cs typeface="Times New Roman" pitchFamily="18" charset="0"/>
              </a:rPr>
              <a:t>thông </a:t>
            </a:r>
            <a:r>
              <a:rPr lang="fr-FR" sz="2800" b="1" i="1">
                <a:solidFill>
                  <a:srgbClr val="0000FF"/>
                </a:solidFill>
                <a:ea typeface="Calibri" charset="0"/>
                <a:cs typeface="Times New Roman" pitchFamily="18" charset="0"/>
              </a:rPr>
              <a:t>tin mục 2.a, Bảng 4.1, B.4.2; H.4.1, H.4.2: các nhóm hoàn thành bảng sau đây.</a:t>
            </a:r>
            <a:endParaRPr lang="en-US" sz="2800" b="1" i="1" dirty="0">
              <a:solidFill>
                <a:srgbClr val="0000FF"/>
              </a:solidFill>
              <a:ea typeface="Calibri" charset="0"/>
              <a:cs typeface="Times New Roman" pitchFamily="18" charset="0"/>
            </a:endParaRPr>
          </a:p>
        </p:txBody>
      </p:sp>
      <p:sp>
        <p:nvSpPr>
          <p:cNvPr id="8" name="WordArt 5"/>
          <p:cNvSpPr>
            <a:spLocks noChangeArrowheads="1" noChangeShapeType="1" noTextEdit="1"/>
          </p:cNvSpPr>
          <p:nvPr/>
        </p:nvSpPr>
        <p:spPr bwMode="auto">
          <a:xfrm>
            <a:off x="7085806" y="991394"/>
            <a:ext cx="4191795" cy="635496"/>
          </a:xfrm>
          <a:prstGeom prst="rect">
            <a:avLst/>
          </a:prstGeom>
          <a:solidFill>
            <a:schemeClr val="bg1"/>
          </a:solidFill>
        </p:spPr>
        <p:txBody>
          <a:bodyPr wrap="none" lIns="121914" tIns="60957" rIns="121914" bIns="60957" fromWordArt="1">
            <a:prstTxWarp prst="textPlain">
              <a:avLst>
                <a:gd name="adj" fmla="val 50000"/>
              </a:avLst>
            </a:prstTxWarp>
          </a:bodyPr>
          <a:lstStyle/>
          <a:p>
            <a:r>
              <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 THẢO </a:t>
            </a:r>
            <a:r>
              <a:rPr lang="en-US" sz="4300" kern="1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rPr>
              <a:t>LUẬN NHÓM</a:t>
            </a:r>
            <a:endParaRPr lang="en-US" sz="4300" kern="10" dirty="0">
              <a:ln w="19050">
                <a:solidFill>
                  <a:srgbClr val="FF00FF"/>
                </a:solidFill>
                <a:round/>
                <a:headEnd/>
                <a:tailEnd/>
              </a:ln>
              <a:solidFill>
                <a:srgbClr val="00FF00"/>
              </a:solidFill>
              <a:effectLst>
                <a:outerShdw dist="35921" dir="2700000" algn="ctr" rotWithShape="0">
                  <a:srgbClr val="990000"/>
                </a:outerShdw>
              </a:effectLst>
              <a:latin typeface="Times New Roman"/>
              <a:cs typeface="Times New Roman"/>
            </a:endParaRPr>
          </a:p>
        </p:txBody>
      </p:sp>
      <p:sp>
        <p:nvSpPr>
          <p:cNvPr id="10" name="Rectangle 9">
            <a:extLst>
              <a:ext uri="{FF2B5EF4-FFF2-40B4-BE49-F238E27FC236}">
                <a16:creationId xmlns:a16="http://schemas.microsoft.com/office/drawing/2014/main" id="{ED754712-4009-4E0A-B3D1-F80885CA1085}"/>
              </a:ext>
            </a:extLst>
          </p:cNvPr>
          <p:cNvSpPr/>
          <p:nvPr/>
        </p:nvSpPr>
        <p:spPr>
          <a:xfrm>
            <a:off x="227807" y="3386872"/>
            <a:ext cx="4724400" cy="2862322"/>
          </a:xfrm>
          <a:prstGeom prst="rect">
            <a:avLst/>
          </a:prstGeom>
          <a:ln>
            <a:solidFill>
              <a:srgbClr val="00B050"/>
            </a:solidFill>
          </a:ln>
        </p:spPr>
        <p:txBody>
          <a:bodyPr wrap="square">
            <a:spAutoFit/>
          </a:bodyPr>
          <a:lstStyle/>
          <a:p>
            <a:pPr marL="457200" indent="-457200" algn="just">
              <a:buFont typeface="Wingdings" panose="05000000000000000000" pitchFamily="2" charset="2"/>
              <a:buChar char="ü"/>
            </a:pPr>
            <a:r>
              <a:rPr lang="en-US" sz="3000" b="1">
                <a:solidFill>
                  <a:srgbClr val="0000FF"/>
                </a:solidFill>
              </a:rPr>
              <a:t>Nhóm </a:t>
            </a:r>
            <a:r>
              <a:rPr lang="en-US" sz="3000" b="1" dirty="0">
                <a:solidFill>
                  <a:srgbClr val="0000FF"/>
                </a:solidFill>
              </a:rPr>
              <a:t>1: </a:t>
            </a:r>
            <a:r>
              <a:rPr lang="en-US" sz="3000" b="1" dirty="0" err="1">
                <a:solidFill>
                  <a:srgbClr val="0000FF"/>
                </a:solidFill>
              </a:rPr>
              <a:t>Cây</a:t>
            </a:r>
            <a:r>
              <a:rPr lang="en-US" sz="3000" b="1" dirty="0">
                <a:solidFill>
                  <a:srgbClr val="0000FF"/>
                </a:solidFill>
              </a:rPr>
              <a:t> </a:t>
            </a:r>
            <a:r>
              <a:rPr lang="en-US" sz="3000" b="1" dirty="0" err="1">
                <a:solidFill>
                  <a:srgbClr val="0000FF"/>
                </a:solidFill>
              </a:rPr>
              <a:t>lương</a:t>
            </a:r>
            <a:r>
              <a:rPr lang="en-US" sz="3000" b="1" dirty="0">
                <a:solidFill>
                  <a:srgbClr val="0000FF"/>
                </a:solidFill>
              </a:rPr>
              <a:t> </a:t>
            </a:r>
            <a:r>
              <a:rPr lang="en-US" sz="3000" b="1" dirty="0" err="1">
                <a:solidFill>
                  <a:srgbClr val="0000FF"/>
                </a:solidFill>
              </a:rPr>
              <a:t>thực</a:t>
            </a:r>
            <a:endParaRPr lang="en-US" sz="3000" b="1" dirty="0">
              <a:solidFill>
                <a:srgbClr val="0000FF"/>
              </a:solidFill>
            </a:endParaRPr>
          </a:p>
          <a:p>
            <a:pPr marL="457200" indent="-457200" algn="just">
              <a:buFont typeface="Wingdings" panose="05000000000000000000" pitchFamily="2" charset="2"/>
              <a:buChar char="ü"/>
            </a:pPr>
            <a:r>
              <a:rPr lang="en-US" sz="3000" b="1" dirty="0" err="1">
                <a:solidFill>
                  <a:srgbClr val="0000FF"/>
                </a:solidFill>
              </a:rPr>
              <a:t>Nhóm</a:t>
            </a:r>
            <a:r>
              <a:rPr lang="en-US" sz="3000" b="1" dirty="0">
                <a:solidFill>
                  <a:srgbClr val="0000FF"/>
                </a:solidFill>
              </a:rPr>
              <a:t> 2: </a:t>
            </a:r>
            <a:r>
              <a:rPr lang="en-US" sz="3000" b="1" err="1">
                <a:solidFill>
                  <a:srgbClr val="0000FF"/>
                </a:solidFill>
              </a:rPr>
              <a:t>Cây</a:t>
            </a:r>
            <a:r>
              <a:rPr lang="en-US" sz="3000" b="1">
                <a:solidFill>
                  <a:srgbClr val="0000FF"/>
                </a:solidFill>
              </a:rPr>
              <a:t> rau đậu</a:t>
            </a:r>
            <a:endParaRPr lang="en-US" sz="3000" b="1" dirty="0">
              <a:solidFill>
                <a:srgbClr val="0000FF"/>
              </a:solidFill>
            </a:endParaRPr>
          </a:p>
          <a:p>
            <a:pPr marL="457200" indent="-457200" algn="just">
              <a:buFont typeface="Wingdings" panose="05000000000000000000" pitchFamily="2" charset="2"/>
              <a:buChar char="ü"/>
            </a:pPr>
            <a:r>
              <a:rPr lang="en-US" sz="3000" b="1" dirty="0" err="1">
                <a:solidFill>
                  <a:srgbClr val="0000FF"/>
                </a:solidFill>
              </a:rPr>
              <a:t>Nhóm</a:t>
            </a:r>
            <a:r>
              <a:rPr lang="en-US" sz="3000" b="1" dirty="0">
                <a:solidFill>
                  <a:srgbClr val="0000FF"/>
                </a:solidFill>
              </a:rPr>
              <a:t> 3: </a:t>
            </a:r>
            <a:r>
              <a:rPr lang="en-US" sz="3000" b="1" dirty="0" err="1">
                <a:solidFill>
                  <a:srgbClr val="0000FF"/>
                </a:solidFill>
              </a:rPr>
              <a:t>Cây</a:t>
            </a:r>
            <a:r>
              <a:rPr lang="en-US" sz="3000" b="1" dirty="0">
                <a:solidFill>
                  <a:srgbClr val="0000FF"/>
                </a:solidFill>
              </a:rPr>
              <a:t> </a:t>
            </a:r>
            <a:r>
              <a:rPr lang="en-US" sz="3000" b="1" err="1">
                <a:solidFill>
                  <a:srgbClr val="0000FF"/>
                </a:solidFill>
              </a:rPr>
              <a:t>công</a:t>
            </a:r>
            <a:r>
              <a:rPr lang="en-US" sz="3000" b="1">
                <a:solidFill>
                  <a:srgbClr val="0000FF"/>
                </a:solidFill>
              </a:rPr>
              <a:t> nghiệp</a:t>
            </a:r>
            <a:endParaRPr lang="en-US" sz="3000" b="1" dirty="0">
              <a:solidFill>
                <a:srgbClr val="0000FF"/>
              </a:solidFill>
            </a:endParaRPr>
          </a:p>
          <a:p>
            <a:pPr marL="457200" indent="-457200" algn="just">
              <a:buFont typeface="Wingdings" panose="05000000000000000000" pitchFamily="2" charset="2"/>
              <a:buChar char="ü"/>
            </a:pPr>
            <a:r>
              <a:rPr lang="en-US" sz="3000" b="1" dirty="0" err="1">
                <a:solidFill>
                  <a:srgbClr val="0000FF"/>
                </a:solidFill>
              </a:rPr>
              <a:t>Nhóm</a:t>
            </a:r>
            <a:r>
              <a:rPr lang="en-US" sz="3000" b="1" dirty="0">
                <a:solidFill>
                  <a:srgbClr val="0000FF"/>
                </a:solidFill>
              </a:rPr>
              <a:t> 4: </a:t>
            </a:r>
            <a:r>
              <a:rPr lang="en-US" sz="3000" b="1" dirty="0" err="1">
                <a:solidFill>
                  <a:srgbClr val="0000FF"/>
                </a:solidFill>
              </a:rPr>
              <a:t>Cây</a:t>
            </a:r>
            <a:r>
              <a:rPr lang="en-US" sz="3000" b="1" dirty="0">
                <a:solidFill>
                  <a:srgbClr val="0000FF"/>
                </a:solidFill>
              </a:rPr>
              <a:t> </a:t>
            </a:r>
            <a:r>
              <a:rPr lang="en-US" sz="3000" b="1" err="1">
                <a:solidFill>
                  <a:srgbClr val="0000FF"/>
                </a:solidFill>
              </a:rPr>
              <a:t>ăn</a:t>
            </a:r>
            <a:r>
              <a:rPr lang="en-US" sz="3000" b="1">
                <a:solidFill>
                  <a:srgbClr val="0000FF"/>
                </a:solidFill>
              </a:rPr>
              <a:t> quả</a:t>
            </a:r>
          </a:p>
          <a:p>
            <a:pPr marL="457200" indent="-457200" algn="just"/>
            <a:endParaRPr lang="en-US" sz="3000" b="1" dirty="0">
              <a:solidFill>
                <a:srgbClr val="0000FF"/>
              </a:solidFill>
            </a:endParaRPr>
          </a:p>
          <a:p>
            <a:pPr marL="457200" indent="-457200" algn="just">
              <a:buFont typeface="Wingdings" panose="05000000000000000000" pitchFamily="2" charset="2"/>
              <a:buChar char="v"/>
            </a:pPr>
            <a:r>
              <a:rPr lang="en-US" sz="3000" b="1" dirty="0" err="1">
                <a:solidFill>
                  <a:srgbClr val="0000FF"/>
                </a:solidFill>
              </a:rPr>
              <a:t>Thời</a:t>
            </a:r>
            <a:r>
              <a:rPr lang="en-US" sz="3000" b="1" dirty="0">
                <a:solidFill>
                  <a:srgbClr val="0000FF"/>
                </a:solidFill>
              </a:rPr>
              <a:t> </a:t>
            </a:r>
            <a:r>
              <a:rPr lang="en-US" sz="3000" b="1" dirty="0" err="1">
                <a:solidFill>
                  <a:srgbClr val="0000FF"/>
                </a:solidFill>
              </a:rPr>
              <a:t>gian</a:t>
            </a:r>
            <a:r>
              <a:rPr lang="en-US" sz="3000" b="1">
                <a:solidFill>
                  <a:srgbClr val="0000FF"/>
                </a:solidFill>
              </a:rPr>
              <a:t>: 5 </a:t>
            </a:r>
            <a:r>
              <a:rPr lang="en-US" sz="3000" b="1" dirty="0" err="1">
                <a:solidFill>
                  <a:srgbClr val="0000FF"/>
                </a:solidFill>
              </a:rPr>
              <a:t>phút</a:t>
            </a:r>
            <a:endParaRPr lang="en-US" sz="3000" b="1" dirty="0">
              <a:solidFill>
                <a:srgbClr val="0000FF"/>
              </a:solidFill>
            </a:endParaRPr>
          </a:p>
        </p:txBody>
      </p:sp>
      <p:graphicFrame>
        <p:nvGraphicFramePr>
          <p:cNvPr id="11" name="Table 10">
            <a:extLst>
              <a:ext uri="{FF2B5EF4-FFF2-40B4-BE49-F238E27FC236}">
                <a16:creationId xmlns:a16="http://schemas.microsoft.com/office/drawing/2014/main"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5179838" y="2362994"/>
          <a:ext cx="6630368" cy="4236097"/>
        </p:xfrm>
        <a:graphic>
          <a:graphicData uri="http://schemas.openxmlformats.org/drawingml/2006/table">
            <a:tbl>
              <a:tblPr bandRow="1">
                <a:tableStyleId>{5C22544A-7EE6-4342-B048-85BDC9FD1C3A}</a:tableStyleId>
              </a:tblPr>
              <a:tblGrid>
                <a:gridCol w="1905968">
                  <a:extLst>
                    <a:ext uri="{9D8B030D-6E8A-4147-A177-3AD203B41FA5}">
                      <a16:colId xmlns:a16="http://schemas.microsoft.com/office/drawing/2014/main" val="1859050929"/>
                    </a:ext>
                  </a:extLst>
                </a:gridCol>
                <a:gridCol w="1676400">
                  <a:extLst>
                    <a:ext uri="{9D8B030D-6E8A-4147-A177-3AD203B41FA5}">
                      <a16:colId xmlns:a16="http://schemas.microsoft.com/office/drawing/2014/main" val="1318142012"/>
                    </a:ext>
                  </a:extLst>
                </a:gridCol>
                <a:gridCol w="1295400">
                  <a:extLst>
                    <a:ext uri="{9D8B030D-6E8A-4147-A177-3AD203B41FA5}">
                      <a16:colId xmlns:a16="http://schemas.microsoft.com/office/drawing/2014/main" val="3483025579"/>
                    </a:ext>
                  </a:extLst>
                </a:gridCol>
                <a:gridCol w="1752600">
                  <a:extLst>
                    <a:ext uri="{9D8B030D-6E8A-4147-A177-3AD203B41FA5}">
                      <a16:colId xmlns:a16="http://schemas.microsoft.com/office/drawing/2014/main" val="967294256"/>
                    </a:ext>
                  </a:extLst>
                </a:gridCol>
              </a:tblGrid>
              <a:tr h="949392">
                <a:tc>
                  <a:txBody>
                    <a:bodyPr/>
                    <a:lstStyle/>
                    <a:p>
                      <a:pPr marL="0" marR="0" indent="0" algn="ctr">
                        <a:lnSpc>
                          <a:spcPct val="100000"/>
                        </a:lnSpc>
                        <a:spcBef>
                          <a:spcPts val="0"/>
                        </a:spcBef>
                        <a:spcAft>
                          <a:spcPts val="0"/>
                        </a:spcAft>
                      </a:pPr>
                      <a:r>
                        <a:rPr lang="en-US" sz="3000" b="1" dirty="0" err="1">
                          <a:solidFill>
                            <a:schemeClr val="bg1"/>
                          </a:solidFill>
                          <a:effectLst/>
                          <a:latin typeface="+mn-lt"/>
                          <a:ea typeface="Tahoma" panose="020B0604030504040204" pitchFamily="34" charset="0"/>
                          <a:cs typeface="Tahoma" panose="020B0604030504040204" pitchFamily="34" charset="0"/>
                        </a:rPr>
                        <a:t>Đặc</a:t>
                      </a:r>
                      <a:r>
                        <a:rPr lang="en-US" sz="3000" b="1" dirty="0">
                          <a:solidFill>
                            <a:schemeClr val="bg1"/>
                          </a:solidFill>
                          <a:effectLst/>
                          <a:latin typeface="+mn-lt"/>
                          <a:ea typeface="Tahoma" panose="020B0604030504040204" pitchFamily="34" charset="0"/>
                          <a:cs typeface="Tahoma" panose="020B0604030504040204" pitchFamily="34" charset="0"/>
                        </a:rPr>
                        <a:t> </a:t>
                      </a:r>
                      <a:r>
                        <a:rPr lang="en-US" sz="3000" b="1" dirty="0" err="1">
                          <a:solidFill>
                            <a:schemeClr val="bg1"/>
                          </a:solidFill>
                          <a:effectLst/>
                          <a:latin typeface="+mn-lt"/>
                          <a:ea typeface="Tahoma" panose="020B0604030504040204" pitchFamily="34" charset="0"/>
                          <a:cs typeface="Tahoma" panose="020B0604030504040204" pitchFamily="34" charset="0"/>
                        </a:rPr>
                        <a:t>điểm</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00000"/>
                        </a:lnSpc>
                        <a:spcBef>
                          <a:spcPts val="0"/>
                        </a:spcBef>
                        <a:spcAft>
                          <a:spcPts val="0"/>
                        </a:spcAft>
                      </a:pPr>
                      <a:r>
                        <a:rPr lang="en-US" sz="3000" b="1">
                          <a:solidFill>
                            <a:schemeClr val="bg1"/>
                          </a:solidFill>
                          <a:effectLst/>
                          <a:latin typeface="+mn-lt"/>
                          <a:ea typeface="Tahoma" panose="020B0604030504040204" pitchFamily="34" charset="0"/>
                          <a:cs typeface="Tahoma" panose="020B0604030504040204" pitchFamily="34" charset="0"/>
                        </a:rPr>
                        <a:t>Cây</a:t>
                      </a:r>
                      <a:r>
                        <a:rPr lang="en-US" sz="3000" b="1" baseline="0">
                          <a:solidFill>
                            <a:schemeClr val="bg1"/>
                          </a:solidFill>
                          <a:effectLst/>
                          <a:latin typeface="+mn-lt"/>
                          <a:ea typeface="Tahoma" panose="020B0604030504040204" pitchFamily="34" charset="0"/>
                          <a:cs typeface="Tahoma" panose="020B0604030504040204" pitchFamily="34" charset="0"/>
                        </a:rPr>
                        <a:t> trồng chính</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00000"/>
                        </a:lnSpc>
                        <a:spcBef>
                          <a:spcPts val="0"/>
                        </a:spcBef>
                        <a:spcAft>
                          <a:spcPts val="0"/>
                        </a:spcAft>
                      </a:pPr>
                      <a:r>
                        <a:rPr lang="en-US" sz="3000" b="1">
                          <a:solidFill>
                            <a:schemeClr val="bg1"/>
                          </a:solidFill>
                          <a:effectLst/>
                          <a:latin typeface="+mn-lt"/>
                          <a:ea typeface="Tahoma" panose="020B0604030504040204" pitchFamily="34" charset="0"/>
                          <a:cs typeface="Tahoma" panose="020B0604030504040204" pitchFamily="34" charset="0"/>
                        </a:rPr>
                        <a:t>Phân</a:t>
                      </a:r>
                      <a:r>
                        <a:rPr lang="en-US" sz="3000" b="1" baseline="0">
                          <a:solidFill>
                            <a:schemeClr val="bg1"/>
                          </a:solidFill>
                          <a:effectLst/>
                          <a:latin typeface="+mn-lt"/>
                          <a:ea typeface="Tahoma" panose="020B0604030504040204" pitchFamily="34" charset="0"/>
                          <a:cs typeface="Tahoma" panose="020B0604030504040204" pitchFamily="34" charset="0"/>
                        </a:rPr>
                        <a:t> bố</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00000"/>
                        </a:lnSpc>
                        <a:spcBef>
                          <a:spcPts val="0"/>
                        </a:spcBef>
                        <a:spcAft>
                          <a:spcPts val="0"/>
                        </a:spcAft>
                      </a:pPr>
                      <a:r>
                        <a:rPr lang="en-US" sz="3000" b="1">
                          <a:solidFill>
                            <a:schemeClr val="bg1"/>
                          </a:solidFill>
                          <a:effectLst/>
                          <a:latin typeface="+mn-lt"/>
                          <a:ea typeface="Tahoma" panose="020B0604030504040204" pitchFamily="34" charset="0"/>
                          <a:cs typeface="Tahoma" panose="020B0604030504040204" pitchFamily="34" charset="0"/>
                        </a:rPr>
                        <a:t>Tình</a:t>
                      </a:r>
                      <a:r>
                        <a:rPr lang="en-US" sz="3000" b="1" baseline="0">
                          <a:solidFill>
                            <a:schemeClr val="bg1"/>
                          </a:solidFill>
                          <a:effectLst/>
                          <a:latin typeface="+mn-lt"/>
                          <a:ea typeface="Tahoma" panose="020B0604030504040204" pitchFamily="34" charset="0"/>
                          <a:cs typeface="Tahoma" panose="020B0604030504040204" pitchFamily="34" charset="0"/>
                        </a:rPr>
                        <a:t> hình sản xuất</a:t>
                      </a:r>
                      <a:endParaRPr lang="en-US" sz="3000" b="1" dirty="0">
                        <a:solidFill>
                          <a:schemeClr val="bg1"/>
                        </a:solidFill>
                        <a:effectLst/>
                        <a:latin typeface="+mn-lt"/>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a16="http://schemas.microsoft.com/office/drawing/2014/main" val="943887121"/>
                  </a:ext>
                </a:extLst>
              </a:tr>
              <a:tr h="576894">
                <a:tc>
                  <a:txBody>
                    <a:bodyPr/>
                    <a:lstStyle/>
                    <a:p>
                      <a:pPr marL="0" marR="0" indent="0" algn="ctr" defTabSz="1219170" rtl="0" eaLnBrk="1" fontAlgn="auto" latinLnBrk="0" hangingPunct="1">
                        <a:lnSpc>
                          <a:spcPct val="100000"/>
                        </a:lnSpc>
                        <a:spcBef>
                          <a:spcPts val="0"/>
                        </a:spcBef>
                        <a:spcAft>
                          <a:spcPts val="0"/>
                        </a:spcAft>
                        <a:buClrTx/>
                        <a:buSzTx/>
                        <a:buFontTx/>
                        <a:buNone/>
                        <a:tabLst/>
                        <a:defRPr/>
                      </a:pPr>
                      <a:r>
                        <a:rPr lang="en-US" sz="3000" b="1" kern="1200">
                          <a:solidFill>
                            <a:schemeClr val="dk1"/>
                          </a:solidFill>
                          <a:effectLst/>
                          <a:latin typeface="+mn-lt"/>
                          <a:ea typeface="Tahoma" panose="020B0604030504040204" pitchFamily="34" charset="0"/>
                          <a:cs typeface="Tahoma" panose="020B0604030504040204" pitchFamily="34" charset="0"/>
                        </a:rPr>
                        <a:t>Cây lương thực</a:t>
                      </a:r>
                    </a:p>
                  </a:txBody>
                  <a:tcPr marL="68580" marR="68580" marT="0" marB="0" anchor="ctr"/>
                </a:tc>
                <a:tc>
                  <a:txBody>
                    <a:bodyPr/>
                    <a:lstStyle/>
                    <a:p>
                      <a:pPr marL="0" marR="0" indent="0" algn="ctr">
                        <a:lnSpc>
                          <a:spcPct val="10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val="1895237569"/>
                  </a:ext>
                </a:extLst>
              </a:tr>
              <a:tr h="875985">
                <a:tc>
                  <a:txBody>
                    <a:bodyPr/>
                    <a:lstStyle/>
                    <a:p>
                      <a:pPr marL="0" marR="0" indent="0" algn="ctr">
                        <a:lnSpc>
                          <a:spcPct val="100000"/>
                        </a:lnSpc>
                        <a:spcBef>
                          <a:spcPts val="0"/>
                        </a:spcBef>
                        <a:spcAft>
                          <a:spcPts val="0"/>
                        </a:spcAft>
                      </a:pPr>
                      <a:r>
                        <a:rPr lang="en-US" sz="3000" b="1">
                          <a:effectLst/>
                          <a:latin typeface="+mn-lt"/>
                          <a:ea typeface="Tahoma" panose="020B0604030504040204" pitchFamily="34" charset="0"/>
                          <a:cs typeface="Tahoma" panose="020B0604030504040204" pitchFamily="34" charset="0"/>
                        </a:rPr>
                        <a:t>Cây</a:t>
                      </a:r>
                      <a:r>
                        <a:rPr lang="en-US" sz="3000" b="1" baseline="0">
                          <a:effectLst/>
                          <a:latin typeface="+mn-lt"/>
                          <a:ea typeface="Tahoma" panose="020B0604030504040204" pitchFamily="34" charset="0"/>
                          <a:cs typeface="Tahoma" panose="020B0604030504040204" pitchFamily="34" charset="0"/>
                        </a:rPr>
                        <a:t> rau đậu</a:t>
                      </a:r>
                      <a:endParaRPr lang="en-US" sz="3000" b="1" dirty="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0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val="2741585970"/>
                  </a:ext>
                </a:extLst>
              </a:tr>
              <a:tr h="543505">
                <a:tc>
                  <a:txBody>
                    <a:bodyPr/>
                    <a:lstStyle/>
                    <a:p>
                      <a:pPr marL="0" marR="0" lvl="0" indent="0" algn="ctr">
                        <a:lnSpc>
                          <a:spcPct val="100000"/>
                        </a:lnSpc>
                        <a:spcBef>
                          <a:spcPts val="0"/>
                        </a:spcBef>
                        <a:spcAft>
                          <a:spcPts val="0"/>
                        </a:spcAft>
                        <a:buSzPts val="1300"/>
                        <a:buFont typeface="Symbol" panose="05050102010706020507" pitchFamily="18" charset="2"/>
                        <a:buNone/>
                      </a:pPr>
                      <a:r>
                        <a:rPr lang="en-US" sz="3000" b="1">
                          <a:effectLst/>
                          <a:latin typeface="+mn-lt"/>
                          <a:ea typeface="Tahoma" panose="020B0604030504040204" pitchFamily="34" charset="0"/>
                          <a:cs typeface="Tahoma" panose="020B0604030504040204" pitchFamily="34" charset="0"/>
                        </a:rPr>
                        <a:t>Cây</a:t>
                      </a:r>
                      <a:r>
                        <a:rPr lang="en-US" sz="3000" b="1" baseline="0">
                          <a:effectLst/>
                          <a:latin typeface="+mn-lt"/>
                          <a:ea typeface="Tahoma" panose="020B0604030504040204" pitchFamily="34" charset="0"/>
                          <a:cs typeface="Tahoma" panose="020B0604030504040204" pitchFamily="34" charset="0"/>
                        </a:rPr>
                        <a:t> công nghiệp</a:t>
                      </a:r>
                      <a:endParaRPr lang="en-US" sz="3000" b="1" dirty="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endParaRPr lang="en-US" sz="300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endParaRPr lang="en-US" sz="300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00000"/>
                        </a:lnSpc>
                        <a:spcBef>
                          <a:spcPts val="0"/>
                        </a:spcBef>
                        <a:spcAft>
                          <a:spcPts val="0"/>
                        </a:spcAft>
                      </a:pPr>
                      <a:endParaRPr lang="en-US" sz="3000" dirty="0">
                        <a:effectLst/>
                        <a:latin typeface="+mn-lt"/>
                        <a:ea typeface="Tahoma" panose="020B0604030504040204" pitchFamily="34" charset="0"/>
                        <a:cs typeface="Tahoma" panose="020B0604030504040204" pitchFamily="34" charset="0"/>
                      </a:endParaRPr>
                    </a:p>
                  </a:txBody>
                  <a:tcPr marL="68580" marR="68580" marT="0" marB="0" anchor="ctr"/>
                </a:tc>
                <a:extLst>
                  <a:ext uri="{0D108BD9-81ED-4DB2-BD59-A6C34878D82A}">
                    <a16:rowId xmlns:a16="http://schemas.microsoft.com/office/drawing/2014/main" val="10003"/>
                  </a:ext>
                </a:extLst>
              </a:tr>
              <a:tr h="543505">
                <a:tc>
                  <a:txBody>
                    <a:bodyPr/>
                    <a:lstStyle/>
                    <a:p>
                      <a:pPr marL="0" marR="0" lvl="0" indent="0" algn="ctr">
                        <a:lnSpc>
                          <a:spcPct val="120000"/>
                        </a:lnSpc>
                        <a:spcBef>
                          <a:spcPts val="0"/>
                        </a:spcBef>
                        <a:spcAft>
                          <a:spcPts val="0"/>
                        </a:spcAft>
                        <a:buSzPts val="1300"/>
                        <a:buFont typeface="Symbol" panose="05050102010706020507" pitchFamily="18" charset="2"/>
                        <a:buNone/>
                      </a:pPr>
                      <a:r>
                        <a:rPr lang="en-US" sz="3000" b="1">
                          <a:effectLst/>
                          <a:latin typeface="+mn-lt"/>
                          <a:ea typeface="Tahoma" panose="020B0604030504040204" pitchFamily="34" charset="0"/>
                          <a:cs typeface="Tahoma" panose="020B0604030504040204" pitchFamily="34" charset="0"/>
                        </a:rPr>
                        <a:t>Cây</a:t>
                      </a:r>
                      <a:r>
                        <a:rPr lang="en-US" sz="3000" b="1" baseline="0">
                          <a:effectLst/>
                          <a:latin typeface="+mn-lt"/>
                          <a:ea typeface="Tahoma" panose="020B0604030504040204" pitchFamily="34" charset="0"/>
                          <a:cs typeface="Tahoma" panose="020B0604030504040204" pitchFamily="34" charset="0"/>
                        </a:rPr>
                        <a:t> ăn quả</a:t>
                      </a:r>
                      <a:endParaRPr lang="en-US" sz="3000" b="1" dirty="0">
                        <a:effectLst/>
                        <a:latin typeface="+mn-lt"/>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3000">
                          <a:effectLst/>
                          <a:latin typeface="+mn-lt"/>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3000" dirty="0">
                          <a:effectLst/>
                          <a:latin typeface="+mn-lt"/>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val="128382674"/>
                  </a:ext>
                </a:extLst>
              </a:tr>
            </a:tbl>
          </a:graphicData>
        </a:graphic>
      </p:graphicFrame>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p:cTn id="7" dur="1000" fill="hold"/>
                                        <p:tgtEl>
                                          <p:spTgt spid="7"/>
                                        </p:tgtEl>
                                        <p:attrNameLst>
                                          <p:attrName>ppt_x</p:attrName>
                                        </p:attrNameLst>
                                      </p:cBhvr>
                                      <p:tavLst>
                                        <p:tav tm="0">
                                          <p:val>
                                            <p:strVal val="#ppt_x-.2"/>
                                          </p:val>
                                        </p:tav>
                                        <p:tav tm="100000">
                                          <p:val>
                                            <p:strVal val="#ppt_x"/>
                                          </p:val>
                                        </p:tav>
                                      </p:tavLst>
                                    </p:anim>
                                    <p:anim calcmode="lin" valueType="num">
                                      <p:cBhvr>
                                        <p:cTn id="8" dur="1000" fill="hold"/>
                                        <p:tgtEl>
                                          <p:spTgt spid="7"/>
                                        </p:tgtEl>
                                        <p:attrNameLst>
                                          <p:attrName>ppt_y</p:attrName>
                                        </p:attrNameLst>
                                      </p:cBhvr>
                                      <p:tavLst>
                                        <p:tav tm="0">
                                          <p:val>
                                            <p:strVal val="#ppt_y"/>
                                          </p:val>
                                        </p:tav>
                                        <p:tav tm="100000">
                                          <p:val>
                                            <p:strVal val="#ppt_y"/>
                                          </p:val>
                                        </p:tav>
                                      </p:tavLst>
                                    </p:anim>
                                    <p:animEffect transition="in" filter="wipe(right)" prLst="gradientSize: 0.1">
                                      <p:cBhvr>
                                        <p:cTn id="9" dur="1000"/>
                                        <p:tgtEl>
                                          <p:spTgt spid="7"/>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8"/>
                                        </p:tgtEl>
                                        <p:attrNameLst>
                                          <p:attrName>style.visibility</p:attrName>
                                        </p:attrNameLst>
                                      </p:cBhvr>
                                      <p:to>
                                        <p:strVal val="visible"/>
                                      </p:to>
                                    </p:set>
                                    <p:anim calcmode="lin" valueType="num">
                                      <p:cBhvr>
                                        <p:cTn id="12" dur="1000" fill="hold"/>
                                        <p:tgtEl>
                                          <p:spTgt spid="8"/>
                                        </p:tgtEl>
                                        <p:attrNameLst>
                                          <p:attrName>ppt_x</p:attrName>
                                        </p:attrNameLst>
                                      </p:cBhvr>
                                      <p:tavLst>
                                        <p:tav tm="0">
                                          <p:val>
                                            <p:strVal val="#ppt_x-.2"/>
                                          </p:val>
                                        </p:tav>
                                        <p:tav tm="100000">
                                          <p:val>
                                            <p:strVal val="#ppt_x"/>
                                          </p:val>
                                        </p:tav>
                                      </p:tavLst>
                                    </p:anim>
                                    <p:anim calcmode="lin" valueType="num">
                                      <p:cBhvr>
                                        <p:cTn id="13"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8"/>
                                        </p:tgtEl>
                                      </p:cBhvr>
                                    </p:animEffect>
                                  </p:childTnLst>
                                </p:cTn>
                              </p:par>
                              <p:par>
                                <p:cTn id="15" presetID="22" presetClass="entr" presetSubtype="1" fill="hold" grpId="0" nodeType="withEffect">
                                  <p:stCondLst>
                                    <p:cond delay="0"/>
                                  </p:stCondLst>
                                  <p:childTnLst>
                                    <p:set>
                                      <p:cBhvr>
                                        <p:cTn id="16" dur="1" fill="hold">
                                          <p:stCondLst>
                                            <p:cond delay="0"/>
                                          </p:stCondLst>
                                        </p:cTn>
                                        <p:tgtEl>
                                          <p:spTgt spid="10">
                                            <p:bg/>
                                          </p:spTgt>
                                        </p:tgtEl>
                                        <p:attrNameLst>
                                          <p:attrName>style.visibility</p:attrName>
                                        </p:attrNameLst>
                                      </p:cBhvr>
                                      <p:to>
                                        <p:strVal val="visible"/>
                                      </p:to>
                                    </p:set>
                                    <p:animEffect transition="in" filter="wipe(up)">
                                      <p:cBhvr>
                                        <p:cTn id="17" dur="1000"/>
                                        <p:tgtEl>
                                          <p:spTgt spid="10">
                                            <p:bg/>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10">
                                            <p:txEl>
                                              <p:pRg st="0" end="0"/>
                                            </p:txEl>
                                          </p:spTgt>
                                        </p:tgtEl>
                                        <p:attrNameLst>
                                          <p:attrName>style.visibility</p:attrName>
                                        </p:attrNameLst>
                                      </p:cBhvr>
                                      <p:to>
                                        <p:strVal val="visible"/>
                                      </p:to>
                                    </p:set>
                                    <p:animEffect transition="in" filter="wipe(up)">
                                      <p:cBhvr>
                                        <p:cTn id="20" dur="1000"/>
                                        <p:tgtEl>
                                          <p:spTgt spid="10">
                                            <p:txEl>
                                              <p:pRg st="0" end="0"/>
                                            </p:txEl>
                                          </p:spTgt>
                                        </p:tgtEl>
                                      </p:cBhvr>
                                    </p:animEffect>
                                  </p:childTnLst>
                                </p:cTn>
                              </p:par>
                              <p:par>
                                <p:cTn id="21" presetID="22" presetClass="entr" presetSubtype="1" fill="hold" grpId="0" nodeType="withEffect">
                                  <p:stCondLst>
                                    <p:cond delay="0"/>
                                  </p:stCondLst>
                                  <p:childTnLst>
                                    <p:set>
                                      <p:cBhvr>
                                        <p:cTn id="22" dur="1" fill="hold">
                                          <p:stCondLst>
                                            <p:cond delay="0"/>
                                          </p:stCondLst>
                                        </p:cTn>
                                        <p:tgtEl>
                                          <p:spTgt spid="10">
                                            <p:txEl>
                                              <p:pRg st="1" end="1"/>
                                            </p:txEl>
                                          </p:spTgt>
                                        </p:tgtEl>
                                        <p:attrNameLst>
                                          <p:attrName>style.visibility</p:attrName>
                                        </p:attrNameLst>
                                      </p:cBhvr>
                                      <p:to>
                                        <p:strVal val="visible"/>
                                      </p:to>
                                    </p:set>
                                    <p:animEffect transition="in" filter="wipe(up)">
                                      <p:cBhvr>
                                        <p:cTn id="23" dur="1000"/>
                                        <p:tgtEl>
                                          <p:spTgt spid="10">
                                            <p:txEl>
                                              <p:pRg st="1" end="1"/>
                                            </p:txEl>
                                          </p:spTgt>
                                        </p:tgtEl>
                                      </p:cBhvr>
                                    </p:animEffect>
                                  </p:childTnLst>
                                </p:cTn>
                              </p:par>
                              <p:par>
                                <p:cTn id="24" presetID="22" presetClass="entr" presetSubtype="1" fill="hold" grpId="0" nodeType="withEffect">
                                  <p:stCondLst>
                                    <p:cond delay="0"/>
                                  </p:stCondLst>
                                  <p:childTnLst>
                                    <p:set>
                                      <p:cBhvr>
                                        <p:cTn id="25" dur="1" fill="hold">
                                          <p:stCondLst>
                                            <p:cond delay="0"/>
                                          </p:stCondLst>
                                        </p:cTn>
                                        <p:tgtEl>
                                          <p:spTgt spid="10">
                                            <p:txEl>
                                              <p:pRg st="2" end="2"/>
                                            </p:txEl>
                                          </p:spTgt>
                                        </p:tgtEl>
                                        <p:attrNameLst>
                                          <p:attrName>style.visibility</p:attrName>
                                        </p:attrNameLst>
                                      </p:cBhvr>
                                      <p:to>
                                        <p:strVal val="visible"/>
                                      </p:to>
                                    </p:set>
                                    <p:animEffect transition="in" filter="wipe(up)">
                                      <p:cBhvr>
                                        <p:cTn id="26" dur="1000"/>
                                        <p:tgtEl>
                                          <p:spTgt spid="10">
                                            <p:txEl>
                                              <p:pRg st="2" end="2"/>
                                            </p:txEl>
                                          </p:spTgt>
                                        </p:tgtEl>
                                      </p:cBhvr>
                                    </p:animEffect>
                                  </p:childTnLst>
                                </p:cTn>
                              </p:par>
                              <p:par>
                                <p:cTn id="27" presetID="22" presetClass="entr" presetSubtype="1" fill="hold" grpId="0" nodeType="withEffect">
                                  <p:stCondLst>
                                    <p:cond delay="0"/>
                                  </p:stCondLst>
                                  <p:childTnLst>
                                    <p:set>
                                      <p:cBhvr>
                                        <p:cTn id="28" dur="1" fill="hold">
                                          <p:stCondLst>
                                            <p:cond delay="0"/>
                                          </p:stCondLst>
                                        </p:cTn>
                                        <p:tgtEl>
                                          <p:spTgt spid="10">
                                            <p:txEl>
                                              <p:pRg st="3" end="3"/>
                                            </p:txEl>
                                          </p:spTgt>
                                        </p:tgtEl>
                                        <p:attrNameLst>
                                          <p:attrName>style.visibility</p:attrName>
                                        </p:attrNameLst>
                                      </p:cBhvr>
                                      <p:to>
                                        <p:strVal val="visible"/>
                                      </p:to>
                                    </p:set>
                                    <p:animEffect transition="in" filter="wipe(up)">
                                      <p:cBhvr>
                                        <p:cTn id="29" dur="1000"/>
                                        <p:tgtEl>
                                          <p:spTgt spid="10">
                                            <p:txEl>
                                              <p:pRg st="3" end="3"/>
                                            </p:txEl>
                                          </p:spTgt>
                                        </p:tgtEl>
                                      </p:cBhvr>
                                    </p:animEffect>
                                  </p:childTnLst>
                                </p:cTn>
                              </p:par>
                              <p:par>
                                <p:cTn id="30" presetID="22" presetClass="entr" presetSubtype="1" fill="hold" grpId="0" nodeType="withEffect">
                                  <p:stCondLst>
                                    <p:cond delay="0"/>
                                  </p:stCondLst>
                                  <p:childTnLst>
                                    <p:set>
                                      <p:cBhvr>
                                        <p:cTn id="31" dur="1" fill="hold">
                                          <p:stCondLst>
                                            <p:cond delay="0"/>
                                          </p:stCondLst>
                                        </p:cTn>
                                        <p:tgtEl>
                                          <p:spTgt spid="10">
                                            <p:txEl>
                                              <p:pRg st="5" end="5"/>
                                            </p:txEl>
                                          </p:spTgt>
                                        </p:tgtEl>
                                        <p:attrNameLst>
                                          <p:attrName>style.visibility</p:attrName>
                                        </p:attrNameLst>
                                      </p:cBhvr>
                                      <p:to>
                                        <p:strVal val="visible"/>
                                      </p:to>
                                    </p:set>
                                    <p:animEffect transition="in" filter="wipe(up)">
                                      <p:cBhvr>
                                        <p:cTn id="32" dur="1000"/>
                                        <p:tgtEl>
                                          <p:spTgt spid="10">
                                            <p:txEl>
                                              <p:pRg st="5" end="5"/>
                                            </p:txEl>
                                          </p:spTgt>
                                        </p:tgtEl>
                                      </p:cBhvr>
                                    </p:animEffect>
                                  </p:childTnLst>
                                </p:cTn>
                              </p:par>
                              <p:par>
                                <p:cTn id="33" presetID="2" presetClass="entr" presetSubtype="1" fill="hold" nodeType="withEffect">
                                  <p:stCondLst>
                                    <p:cond delay="0"/>
                                  </p:stCondLst>
                                  <p:childTnLst>
                                    <p:set>
                                      <p:cBhvr>
                                        <p:cTn id="34" dur="1" fill="hold">
                                          <p:stCondLst>
                                            <p:cond delay="0"/>
                                          </p:stCondLst>
                                        </p:cTn>
                                        <p:tgtEl>
                                          <p:spTgt spid="11"/>
                                        </p:tgtEl>
                                        <p:attrNameLst>
                                          <p:attrName>style.visibility</p:attrName>
                                        </p:attrNameLst>
                                      </p:cBhvr>
                                      <p:to>
                                        <p:strVal val="visible"/>
                                      </p:to>
                                    </p:set>
                                    <p:anim calcmode="lin" valueType="num">
                                      <p:cBhvr additive="base">
                                        <p:cTn id="35" dur="1000" fill="hold"/>
                                        <p:tgtEl>
                                          <p:spTgt spid="11"/>
                                        </p:tgtEl>
                                        <p:attrNameLst>
                                          <p:attrName>ppt_x</p:attrName>
                                        </p:attrNameLst>
                                      </p:cBhvr>
                                      <p:tavLst>
                                        <p:tav tm="0">
                                          <p:val>
                                            <p:strVal val="#ppt_x"/>
                                          </p:val>
                                        </p:tav>
                                        <p:tav tm="100000">
                                          <p:val>
                                            <p:strVal val="#ppt_x"/>
                                          </p:val>
                                        </p:tav>
                                      </p:tavLst>
                                    </p:anim>
                                    <p:anim calcmode="lin" valueType="num">
                                      <p:cBhvr additive="base">
                                        <p:cTn id="36" dur="1000" fill="hold"/>
                                        <p:tgtEl>
                                          <p:spTgt spid="11"/>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8" grpId="0" animBg="1"/>
      <p:bldP spid="10" grpId="0" uiExpand="1" build="allAtOnce" animBg="1"/>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227806" y="610394"/>
          <a:ext cx="11582399" cy="4939476"/>
        </p:xfrm>
        <a:graphic>
          <a:graphicData uri="http://schemas.openxmlformats.org/drawingml/2006/table">
            <a:tbl>
              <a:tblPr bandRow="1">
                <a:tableStyleId>{5C22544A-7EE6-4342-B048-85BDC9FD1C3A}</a:tableStyleId>
              </a:tblPr>
              <a:tblGrid>
                <a:gridCol w="1066800">
                  <a:extLst>
                    <a:ext uri="{9D8B030D-6E8A-4147-A177-3AD203B41FA5}">
                      <a16:colId xmlns:a16="http://schemas.microsoft.com/office/drawing/2014/main" val="1859050929"/>
                    </a:ext>
                  </a:extLst>
                </a:gridCol>
                <a:gridCol w="3048000">
                  <a:extLst>
                    <a:ext uri="{9D8B030D-6E8A-4147-A177-3AD203B41FA5}">
                      <a16:colId xmlns:a16="http://schemas.microsoft.com/office/drawing/2014/main" val="1318142012"/>
                    </a:ext>
                  </a:extLst>
                </a:gridCol>
                <a:gridCol w="2895600">
                  <a:extLst>
                    <a:ext uri="{9D8B030D-6E8A-4147-A177-3AD203B41FA5}">
                      <a16:colId xmlns:a16="http://schemas.microsoft.com/office/drawing/2014/main" val="3483025579"/>
                    </a:ext>
                  </a:extLst>
                </a:gridCol>
                <a:gridCol w="4571999">
                  <a:extLst>
                    <a:ext uri="{9D8B030D-6E8A-4147-A177-3AD203B41FA5}">
                      <a16:colId xmlns:a16="http://schemas.microsoft.com/office/drawing/2014/main" val="967294256"/>
                    </a:ext>
                  </a:extLst>
                </a:gridCol>
              </a:tblGrid>
              <a:tr h="1686942">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trồng</a:t>
                      </a:r>
                      <a:r>
                        <a:rPr lang="en-US" sz="2000" b="1" baseline="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a16="http://schemas.microsoft.com/office/drawing/2014/main" val="943887121"/>
                  </a:ext>
                </a:extLst>
              </a:tr>
              <a:tr h="1124628">
                <a:tc>
                  <a:txBody>
                    <a:bodyPr/>
                    <a:lstStyle/>
                    <a:p>
                      <a:pPr marL="0" marR="0" indent="0" algn="ctr">
                        <a:lnSpc>
                          <a:spcPct val="120000"/>
                        </a:lnSpc>
                        <a:spcBef>
                          <a:spcPts val="0"/>
                        </a:spcBef>
                        <a:spcAft>
                          <a:spcPts val="0"/>
                        </a:spcAft>
                      </a:pPr>
                      <a:endParaRPr lang="en-US" sz="2000" b="1">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2000" b="1">
                          <a:effectLst/>
                          <a:latin typeface="Tahoma" panose="020B0604030504040204" pitchFamily="34" charset="0"/>
                          <a:ea typeface="Tahoma" panose="020B0604030504040204" pitchFamily="34" charset="0"/>
                          <a:cs typeface="Tahoma" panose="020B0604030504040204" pitchFamily="34" charset="0"/>
                        </a:rPr>
                        <a:t>Cây lương</a:t>
                      </a:r>
                      <a:r>
                        <a:rPr lang="en-US" sz="2000" b="1" baseline="0">
                          <a:effectLst/>
                          <a:latin typeface="Tahoma" panose="020B0604030504040204" pitchFamily="34" charset="0"/>
                          <a:ea typeface="Tahoma" panose="020B0604030504040204" pitchFamily="34" charset="0"/>
                          <a:cs typeface="Tahoma" panose="020B0604030504040204" pitchFamily="34" charset="0"/>
                        </a:rPr>
                        <a:t> thực</a:t>
                      </a:r>
                    </a:p>
                    <a:p>
                      <a:pPr marL="0" marR="0" indent="0" algn="ctr">
                        <a:lnSpc>
                          <a:spcPct val="120000"/>
                        </a:lnSpc>
                        <a:spcBef>
                          <a:spcPts val="0"/>
                        </a:spcBef>
                        <a:spcAft>
                          <a:spcPts val="0"/>
                        </a:spcAft>
                      </a:pPr>
                      <a:endParaRPr lang="en-US" sz="2000" b="1" baseline="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val="1895237569"/>
                  </a:ext>
                </a:extLst>
              </a:tr>
            </a:tbl>
          </a:graphicData>
        </a:graphic>
      </p:graphicFrame>
      <p:sp>
        <p:nvSpPr>
          <p:cNvPr id="12" name="Rectangle 11"/>
          <p:cNvSpPr/>
          <p:nvPr/>
        </p:nvSpPr>
        <p:spPr>
          <a:xfrm>
            <a:off x="176571" y="153194"/>
            <a:ext cx="11709082" cy="538605"/>
          </a:xfrm>
          <a:prstGeom prst="rect">
            <a:avLst/>
          </a:prstGeom>
        </p:spPr>
        <p:txBody>
          <a:bodyPr wrap="square" lIns="91436" tIns="45718" rIns="91436" bIns="45718">
            <a:spAutoFit/>
          </a:bodyPr>
          <a:lstStyle/>
          <a:p>
            <a:pPr algn="ctr"/>
            <a:r>
              <a:rPr lang="en-US" sz="2900" b="1">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294606" y="2362994"/>
            <a:ext cx="3048000" cy="2444515"/>
          </a:xfrm>
          <a:prstGeom prst="rect">
            <a:avLst/>
          </a:prstGeom>
          <a:noFill/>
        </p:spPr>
        <p:txBody>
          <a:bodyPr wrap="square" rtlCol="0">
            <a:spAutoFit/>
          </a:bodyPr>
          <a:lstStyle/>
          <a:p>
            <a:pPr algn="just">
              <a:lnSpc>
                <a:spcPct val="130000"/>
              </a:lnSpc>
            </a:pPr>
            <a:r>
              <a:rPr lang="en-US" sz="3000" b="1"/>
              <a:t>- Lúa, ngô, khoai, sắn; </a:t>
            </a:r>
          </a:p>
          <a:p>
            <a:pPr algn="just">
              <a:lnSpc>
                <a:spcPct val="130000"/>
              </a:lnSpc>
            </a:pPr>
            <a:r>
              <a:rPr lang="en-US" sz="3000" b="1"/>
              <a:t>- Lúa là cây lương thực chính.</a:t>
            </a:r>
          </a:p>
        </p:txBody>
      </p:sp>
      <p:sp>
        <p:nvSpPr>
          <p:cNvPr id="16" name="TextBox 15"/>
          <p:cNvSpPr txBox="1"/>
          <p:nvPr/>
        </p:nvSpPr>
        <p:spPr>
          <a:xfrm>
            <a:off x="4495006" y="2362994"/>
            <a:ext cx="2819400" cy="2444515"/>
          </a:xfrm>
          <a:prstGeom prst="rect">
            <a:avLst/>
          </a:prstGeom>
          <a:noFill/>
        </p:spPr>
        <p:txBody>
          <a:bodyPr wrap="square" rtlCol="0">
            <a:spAutoFit/>
          </a:bodyPr>
          <a:lstStyle/>
          <a:p>
            <a:pPr algn="just">
              <a:lnSpc>
                <a:spcPct val="130000"/>
              </a:lnSpc>
            </a:pPr>
            <a:r>
              <a:rPr lang="en-US" sz="3000" b="1"/>
              <a:t>- Khắp cả nước.</a:t>
            </a:r>
          </a:p>
          <a:p>
            <a:pPr algn="just">
              <a:lnSpc>
                <a:spcPct val="130000"/>
              </a:lnSpc>
            </a:pPr>
            <a:r>
              <a:rPr lang="en-US" sz="3000" b="1"/>
              <a:t>- Hai vùng trọng điểm lúa: ĐBSH, ĐBSCL.</a:t>
            </a:r>
          </a:p>
        </p:txBody>
      </p:sp>
      <p:sp>
        <p:nvSpPr>
          <p:cNvPr id="17" name="TextBox 16"/>
          <p:cNvSpPr txBox="1"/>
          <p:nvPr/>
        </p:nvSpPr>
        <p:spPr>
          <a:xfrm>
            <a:off x="7238206" y="2384604"/>
            <a:ext cx="4419600" cy="2444515"/>
          </a:xfrm>
          <a:prstGeom prst="rect">
            <a:avLst/>
          </a:prstGeom>
          <a:noFill/>
        </p:spPr>
        <p:txBody>
          <a:bodyPr wrap="square" rtlCol="0">
            <a:spAutoFit/>
          </a:bodyPr>
          <a:lstStyle/>
          <a:p>
            <a:pPr algn="just">
              <a:lnSpc>
                <a:spcPct val="130000"/>
              </a:lnSpc>
            </a:pPr>
            <a:r>
              <a:rPr lang="en-US" sz="3000" b="1"/>
              <a:t>- Cơ cấu mùa vụ thay đổi.</a:t>
            </a:r>
          </a:p>
          <a:p>
            <a:pPr algn="just">
              <a:lnSpc>
                <a:spcPct val="130000"/>
              </a:lnSpc>
            </a:pPr>
            <a:r>
              <a:rPr lang="en-US" sz="3000" b="1"/>
              <a:t>- Nhiều giống mới, năng suất cao, chất lượng tốt.</a:t>
            </a:r>
          </a:p>
          <a:p>
            <a:pPr algn="just">
              <a:lnSpc>
                <a:spcPct val="130000"/>
              </a:lnSpc>
            </a:pPr>
            <a:r>
              <a:rPr lang="en-US" sz="3000" b="1"/>
              <a:t>- Mức độ cơ giới hóa cao.</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146" name="Picture 2"/>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6532" y="0"/>
            <a:ext cx="12196944" cy="659888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pic>
    </p:spTree>
    <p:extLst>
      <p:ext uri="{BB962C8B-B14F-4D97-AF65-F5344CB8AC3E}">
        <p14:creationId xmlns:p14="http://schemas.microsoft.com/office/powerpoint/2010/main" val="1630598950"/>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6146"/>
                                        </p:tgtEl>
                                        <p:attrNameLst>
                                          <p:attrName>style.visibility</p:attrName>
                                        </p:attrNameLst>
                                      </p:cBhvr>
                                      <p:to>
                                        <p:strVal val="visible"/>
                                      </p:to>
                                    </p:set>
                                    <p:anim calcmode="lin" valueType="num">
                                      <p:cBhvr>
                                        <p:cTn id="7" dur="1000" fill="hold"/>
                                        <p:tgtEl>
                                          <p:spTgt spid="6146"/>
                                        </p:tgtEl>
                                        <p:attrNameLst>
                                          <p:attrName>ppt_x</p:attrName>
                                        </p:attrNameLst>
                                      </p:cBhvr>
                                      <p:tavLst>
                                        <p:tav tm="0">
                                          <p:val>
                                            <p:strVal val="#ppt_x-.2"/>
                                          </p:val>
                                        </p:tav>
                                        <p:tav tm="100000">
                                          <p:val>
                                            <p:strVal val="#ppt_x"/>
                                          </p:val>
                                        </p:tav>
                                      </p:tavLst>
                                    </p:anim>
                                    <p:anim calcmode="lin" valueType="num">
                                      <p:cBhvr>
                                        <p:cTn id="8" dur="1000" fill="hold"/>
                                        <p:tgtEl>
                                          <p:spTgt spid="6146"/>
                                        </p:tgtEl>
                                        <p:attrNameLst>
                                          <p:attrName>ppt_y</p:attrName>
                                        </p:attrNameLst>
                                      </p:cBhvr>
                                      <p:tavLst>
                                        <p:tav tm="0">
                                          <p:val>
                                            <p:strVal val="#ppt_y"/>
                                          </p:val>
                                        </p:tav>
                                        <p:tav tm="100000">
                                          <p:val>
                                            <p:strVal val="#ppt_y"/>
                                          </p:val>
                                        </p:tav>
                                      </p:tavLst>
                                    </p:anim>
                                    <p:animEffect transition="in" filter="wipe(right)" prLst="gradientSize: 0.1">
                                      <p:cBhvr>
                                        <p:cTn id="9" dur="1000"/>
                                        <p:tgtEl>
                                          <p:spTgt spid="61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314" name="Text Box 2"/>
          <p:cNvSpPr txBox="1">
            <a:spLocks noChangeArrowheads="1"/>
          </p:cNvSpPr>
          <p:nvPr/>
        </p:nvSpPr>
        <p:spPr bwMode="auto">
          <a:xfrm>
            <a:off x="2514273" y="3124925"/>
            <a:ext cx="6857107" cy="36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sp>
        <p:nvSpPr>
          <p:cNvPr id="13315" name="Text Box 3"/>
          <p:cNvSpPr txBox="1">
            <a:spLocks noChangeArrowheads="1"/>
          </p:cNvSpPr>
          <p:nvPr/>
        </p:nvSpPr>
        <p:spPr bwMode="auto">
          <a:xfrm>
            <a:off x="3199983" y="5487672"/>
            <a:ext cx="7238058" cy="36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r>
              <a:rPr lang="en-US" altLang="en-US" sz="1800">
                <a:latin typeface="Arial" panose="020B0604020202020204" pitchFamily="34" charset="0"/>
                <a:sym typeface="Wingdings" panose="05000000000000000000" pitchFamily="2" charset="2"/>
              </a:rPr>
              <a:t>                 </a:t>
            </a:r>
            <a:endParaRPr lang="en-US" altLang="en-US" sz="2400">
              <a:solidFill>
                <a:srgbClr val="0000CC"/>
              </a:solidFill>
              <a:latin typeface="Arial" panose="020B0604020202020204" pitchFamily="34" charset="0"/>
            </a:endParaRPr>
          </a:p>
        </p:txBody>
      </p:sp>
      <p:sp>
        <p:nvSpPr>
          <p:cNvPr id="13316" name="Text Box 4"/>
          <p:cNvSpPr txBox="1">
            <a:spLocks noChangeArrowheads="1"/>
          </p:cNvSpPr>
          <p:nvPr/>
        </p:nvSpPr>
        <p:spPr bwMode="auto">
          <a:xfrm>
            <a:off x="3199983" y="6326066"/>
            <a:ext cx="5409496" cy="36679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eaLnBrk="1" hangingPunct="1">
              <a:spcBef>
                <a:spcPct val="50000"/>
              </a:spcBef>
              <a:buFontTx/>
              <a:buNone/>
            </a:pPr>
            <a:endParaRPr lang="en-US" altLang="en-US" sz="1800">
              <a:latin typeface="Arial" panose="020B0604020202020204" pitchFamily="34" charset="0"/>
            </a:endParaRPr>
          </a:p>
        </p:txBody>
      </p:sp>
      <p:pic>
        <p:nvPicPr>
          <p:cNvPr id="90117" name="Picture 2" descr="http://vov.vn/Uploaded_VOV/xuanthan/20120716/canhdongmaulon1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26122" y="3582229"/>
            <a:ext cx="6171397" cy="3277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0118" name="Picture 8" descr="Triển vọng máy cấy lúa mới trên đồng ruộ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247587" y="3582229"/>
            <a:ext cx="5942826" cy="3277359"/>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0119" name="Picture 2" descr="http://baobackan.org.vn/dataimages/201103/original/images420680_gieo_xa_ha_hieu.jpg"/>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008132" y="0"/>
            <a:ext cx="6182281" cy="35060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pic>
        <p:nvPicPr>
          <p:cNvPr id="90120" name="Picture 2" descr="http://fo2.vicongdong.vn/imgContent/24/876696.Jpeg"/>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13059" y="0"/>
            <a:ext cx="5962418" cy="3506012"/>
          </a:xfrm>
          <a:prstGeom prst="rect">
            <a:avLst/>
          </a:prstGeom>
          <a:solidFill>
            <a:srgbClr val="FFFFFF">
              <a:shade val="85000"/>
            </a:srgbClr>
          </a:solidFill>
          <a:ln w="190500" cap="rnd">
            <a:solidFill>
              <a:srgbClr val="FFFFFF"/>
            </a:solidFill>
          </a:ln>
          <a:effectLst>
            <a:outerShdw blurRad="50000" algn="tl" rotWithShape="0">
              <a:srgbClr val="000000">
                <a:alpha val="41000"/>
              </a:srgbClr>
            </a:outerShdw>
          </a:effectLst>
          <a:scene3d>
            <a:camera prst="orthographicFront"/>
            <a:lightRig rig="twoPt" dir="t">
              <a:rot lat="0" lon="0" rev="7800000"/>
            </a:lightRig>
          </a:scene3d>
          <a:sp3d contourW="6350">
            <a:bevelT w="50800" h="16510"/>
            <a:contourClr>
              <a:srgbClr val="C0C0C0"/>
            </a:contourClr>
          </a:sp3d>
          <a:extLst/>
        </p:spPr>
      </p:pic>
      <p:sp>
        <p:nvSpPr>
          <p:cNvPr id="90122" name="Text Box 10"/>
          <p:cNvSpPr txBox="1">
            <a:spLocks noChangeArrowheads="1"/>
          </p:cNvSpPr>
          <p:nvPr/>
        </p:nvSpPr>
        <p:spPr bwMode="auto">
          <a:xfrm>
            <a:off x="4336304" y="3277359"/>
            <a:ext cx="4166510" cy="457306"/>
          </a:xfrm>
          <a:prstGeom prst="rect">
            <a:avLst/>
          </a:prstGeom>
          <a:solidFill>
            <a:schemeClr val="bg1"/>
          </a:solidFill>
          <a:ln>
            <a:noFill/>
          </a:ln>
          <a:extLs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Tx/>
              <a:buNone/>
            </a:pPr>
            <a:r>
              <a:rPr lang="en-US" altLang="en-US" sz="2400" b="1">
                <a:solidFill>
                  <a:srgbClr val="FF0000"/>
                </a:solidFill>
                <a:latin typeface="+mn-lt"/>
                <a:cs typeface="Times New Roman" panose="02020603050405020304" pitchFamily="18" charset="0"/>
              </a:rPr>
              <a:t>CƠ GIỚI HÓA NÔNG NGHIỆP </a:t>
            </a:r>
          </a:p>
        </p:txBody>
      </p:sp>
    </p:spTree>
    <p:custDataLst>
      <p:tags r:id="rId1"/>
    </p:custDataLst>
    <p:extLst>
      <p:ext uri="{BB962C8B-B14F-4D97-AF65-F5344CB8AC3E}">
        <p14:creationId xmlns:p14="http://schemas.microsoft.com/office/powerpoint/2010/main" val="3075198261"/>
      </p:ext>
    </p:extLst>
  </p:cSld>
  <p:clrMapOvr>
    <a:masterClrMapping/>
  </p:clrMapOvr>
  <p:transition spd="med">
    <p:zoom dir="in"/>
  </p:transition>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23" presetClass="entr" presetSubtype="16" fill="hold" nodeType="clickEffect">
                                  <p:stCondLst>
                                    <p:cond delay="0"/>
                                  </p:stCondLst>
                                  <p:childTnLst>
                                    <p:set>
                                      <p:cBhvr>
                                        <p:cTn id="6" dur="1" fill="hold">
                                          <p:stCondLst>
                                            <p:cond delay="0"/>
                                          </p:stCondLst>
                                        </p:cTn>
                                        <p:tgtEl>
                                          <p:spTgt spid="90120"/>
                                        </p:tgtEl>
                                        <p:attrNameLst>
                                          <p:attrName>style.visibility</p:attrName>
                                        </p:attrNameLst>
                                      </p:cBhvr>
                                      <p:to>
                                        <p:strVal val="visible"/>
                                      </p:to>
                                    </p:set>
                                    <p:anim calcmode="lin" valueType="num">
                                      <p:cBhvr>
                                        <p:cTn id="7" dur="1000" fill="hold"/>
                                        <p:tgtEl>
                                          <p:spTgt spid="90120"/>
                                        </p:tgtEl>
                                        <p:attrNameLst>
                                          <p:attrName>ppt_w</p:attrName>
                                        </p:attrNameLst>
                                      </p:cBhvr>
                                      <p:tavLst>
                                        <p:tav tm="0">
                                          <p:val>
                                            <p:fltVal val="0"/>
                                          </p:val>
                                        </p:tav>
                                        <p:tav tm="100000">
                                          <p:val>
                                            <p:strVal val="#ppt_w"/>
                                          </p:val>
                                        </p:tav>
                                      </p:tavLst>
                                    </p:anim>
                                    <p:anim calcmode="lin" valueType="num">
                                      <p:cBhvr>
                                        <p:cTn id="8" dur="1000" fill="hold"/>
                                        <p:tgtEl>
                                          <p:spTgt spid="90120"/>
                                        </p:tgtEl>
                                        <p:attrNameLst>
                                          <p:attrName>ppt_h</p:attrName>
                                        </p:attrNameLst>
                                      </p:cBhvr>
                                      <p:tavLst>
                                        <p:tav tm="0">
                                          <p:val>
                                            <p:fltVal val="0"/>
                                          </p:val>
                                        </p:tav>
                                        <p:tav tm="100000">
                                          <p:val>
                                            <p:strVal val="#ppt_h"/>
                                          </p:val>
                                        </p:tav>
                                      </p:tavLst>
                                    </p:anim>
                                  </p:childTnLst>
                                </p:cTn>
                              </p:par>
                              <p:par>
                                <p:cTn id="9" presetID="23" presetClass="entr" presetSubtype="16" fill="hold" nodeType="withEffect">
                                  <p:stCondLst>
                                    <p:cond delay="0"/>
                                  </p:stCondLst>
                                  <p:childTnLst>
                                    <p:set>
                                      <p:cBhvr>
                                        <p:cTn id="10" dur="1" fill="hold">
                                          <p:stCondLst>
                                            <p:cond delay="0"/>
                                          </p:stCondLst>
                                        </p:cTn>
                                        <p:tgtEl>
                                          <p:spTgt spid="90119"/>
                                        </p:tgtEl>
                                        <p:attrNameLst>
                                          <p:attrName>style.visibility</p:attrName>
                                        </p:attrNameLst>
                                      </p:cBhvr>
                                      <p:to>
                                        <p:strVal val="visible"/>
                                      </p:to>
                                    </p:set>
                                    <p:anim calcmode="lin" valueType="num">
                                      <p:cBhvr>
                                        <p:cTn id="11" dur="1000" fill="hold"/>
                                        <p:tgtEl>
                                          <p:spTgt spid="90119"/>
                                        </p:tgtEl>
                                        <p:attrNameLst>
                                          <p:attrName>ppt_w</p:attrName>
                                        </p:attrNameLst>
                                      </p:cBhvr>
                                      <p:tavLst>
                                        <p:tav tm="0">
                                          <p:val>
                                            <p:fltVal val="0"/>
                                          </p:val>
                                        </p:tav>
                                        <p:tav tm="100000">
                                          <p:val>
                                            <p:strVal val="#ppt_w"/>
                                          </p:val>
                                        </p:tav>
                                      </p:tavLst>
                                    </p:anim>
                                    <p:anim calcmode="lin" valueType="num">
                                      <p:cBhvr>
                                        <p:cTn id="12" dur="1000" fill="hold"/>
                                        <p:tgtEl>
                                          <p:spTgt spid="90119"/>
                                        </p:tgtEl>
                                        <p:attrNameLst>
                                          <p:attrName>ppt_h</p:attrName>
                                        </p:attrNameLst>
                                      </p:cBhvr>
                                      <p:tavLst>
                                        <p:tav tm="0">
                                          <p:val>
                                            <p:fltVal val="0"/>
                                          </p:val>
                                        </p:tav>
                                        <p:tav tm="100000">
                                          <p:val>
                                            <p:strVal val="#ppt_h"/>
                                          </p:val>
                                        </p:tav>
                                      </p:tavLst>
                                    </p:anim>
                                  </p:childTnLst>
                                </p:cTn>
                              </p:par>
                              <p:par>
                                <p:cTn id="13" presetID="23" presetClass="entr" presetSubtype="16" fill="hold" nodeType="withEffect">
                                  <p:stCondLst>
                                    <p:cond delay="0"/>
                                  </p:stCondLst>
                                  <p:childTnLst>
                                    <p:set>
                                      <p:cBhvr>
                                        <p:cTn id="14" dur="1" fill="hold">
                                          <p:stCondLst>
                                            <p:cond delay="0"/>
                                          </p:stCondLst>
                                        </p:cTn>
                                        <p:tgtEl>
                                          <p:spTgt spid="90118"/>
                                        </p:tgtEl>
                                        <p:attrNameLst>
                                          <p:attrName>style.visibility</p:attrName>
                                        </p:attrNameLst>
                                      </p:cBhvr>
                                      <p:to>
                                        <p:strVal val="visible"/>
                                      </p:to>
                                    </p:set>
                                    <p:anim calcmode="lin" valueType="num">
                                      <p:cBhvr>
                                        <p:cTn id="15" dur="1000" fill="hold"/>
                                        <p:tgtEl>
                                          <p:spTgt spid="90118"/>
                                        </p:tgtEl>
                                        <p:attrNameLst>
                                          <p:attrName>ppt_w</p:attrName>
                                        </p:attrNameLst>
                                      </p:cBhvr>
                                      <p:tavLst>
                                        <p:tav tm="0">
                                          <p:val>
                                            <p:fltVal val="0"/>
                                          </p:val>
                                        </p:tav>
                                        <p:tav tm="100000">
                                          <p:val>
                                            <p:strVal val="#ppt_w"/>
                                          </p:val>
                                        </p:tav>
                                      </p:tavLst>
                                    </p:anim>
                                    <p:anim calcmode="lin" valueType="num">
                                      <p:cBhvr>
                                        <p:cTn id="16" dur="1000" fill="hold"/>
                                        <p:tgtEl>
                                          <p:spTgt spid="90118"/>
                                        </p:tgtEl>
                                        <p:attrNameLst>
                                          <p:attrName>ppt_h</p:attrName>
                                        </p:attrNameLst>
                                      </p:cBhvr>
                                      <p:tavLst>
                                        <p:tav tm="0">
                                          <p:val>
                                            <p:fltVal val="0"/>
                                          </p:val>
                                        </p:tav>
                                        <p:tav tm="100000">
                                          <p:val>
                                            <p:strVal val="#ppt_h"/>
                                          </p:val>
                                        </p:tav>
                                      </p:tavLst>
                                    </p:anim>
                                  </p:childTnLst>
                                </p:cTn>
                              </p:par>
                              <p:par>
                                <p:cTn id="17" presetID="23" presetClass="entr" presetSubtype="16" fill="hold" nodeType="withEffect">
                                  <p:stCondLst>
                                    <p:cond delay="0"/>
                                  </p:stCondLst>
                                  <p:childTnLst>
                                    <p:set>
                                      <p:cBhvr>
                                        <p:cTn id="18" dur="1" fill="hold">
                                          <p:stCondLst>
                                            <p:cond delay="0"/>
                                          </p:stCondLst>
                                        </p:cTn>
                                        <p:tgtEl>
                                          <p:spTgt spid="90117"/>
                                        </p:tgtEl>
                                        <p:attrNameLst>
                                          <p:attrName>style.visibility</p:attrName>
                                        </p:attrNameLst>
                                      </p:cBhvr>
                                      <p:to>
                                        <p:strVal val="visible"/>
                                      </p:to>
                                    </p:set>
                                    <p:anim calcmode="lin" valueType="num">
                                      <p:cBhvr>
                                        <p:cTn id="19" dur="1000" fill="hold"/>
                                        <p:tgtEl>
                                          <p:spTgt spid="90117"/>
                                        </p:tgtEl>
                                        <p:attrNameLst>
                                          <p:attrName>ppt_w</p:attrName>
                                        </p:attrNameLst>
                                      </p:cBhvr>
                                      <p:tavLst>
                                        <p:tav tm="0">
                                          <p:val>
                                            <p:fltVal val="0"/>
                                          </p:val>
                                        </p:tav>
                                        <p:tav tm="100000">
                                          <p:val>
                                            <p:strVal val="#ppt_w"/>
                                          </p:val>
                                        </p:tav>
                                      </p:tavLst>
                                    </p:anim>
                                    <p:anim calcmode="lin" valueType="num">
                                      <p:cBhvr>
                                        <p:cTn id="20" dur="1000" fill="hold"/>
                                        <p:tgtEl>
                                          <p:spTgt spid="90117"/>
                                        </p:tgtEl>
                                        <p:attrNameLst>
                                          <p:attrName>ppt_h</p:attrName>
                                        </p:attrNameLst>
                                      </p:cBhvr>
                                      <p:tavLst>
                                        <p:tav tm="0">
                                          <p:val>
                                            <p:fltVal val="0"/>
                                          </p:val>
                                        </p:tav>
                                        <p:tav tm="100000">
                                          <p:val>
                                            <p:strVal val="#ppt_h"/>
                                          </p:val>
                                        </p:tav>
                                      </p:tavLst>
                                    </p:anim>
                                  </p:childTnLst>
                                </p:cTn>
                              </p:par>
                              <p:par>
                                <p:cTn id="21" presetID="23" presetClass="entr" presetSubtype="16" fill="hold" grpId="0" nodeType="withEffect">
                                  <p:stCondLst>
                                    <p:cond delay="0"/>
                                  </p:stCondLst>
                                  <p:childTnLst>
                                    <p:set>
                                      <p:cBhvr>
                                        <p:cTn id="22" dur="1" fill="hold">
                                          <p:stCondLst>
                                            <p:cond delay="0"/>
                                          </p:stCondLst>
                                        </p:cTn>
                                        <p:tgtEl>
                                          <p:spTgt spid="90122"/>
                                        </p:tgtEl>
                                        <p:attrNameLst>
                                          <p:attrName>style.visibility</p:attrName>
                                        </p:attrNameLst>
                                      </p:cBhvr>
                                      <p:to>
                                        <p:strVal val="visible"/>
                                      </p:to>
                                    </p:set>
                                    <p:anim calcmode="lin" valueType="num">
                                      <p:cBhvr>
                                        <p:cTn id="23" dur="1000" fill="hold"/>
                                        <p:tgtEl>
                                          <p:spTgt spid="90122"/>
                                        </p:tgtEl>
                                        <p:attrNameLst>
                                          <p:attrName>ppt_w</p:attrName>
                                        </p:attrNameLst>
                                      </p:cBhvr>
                                      <p:tavLst>
                                        <p:tav tm="0">
                                          <p:val>
                                            <p:fltVal val="0"/>
                                          </p:val>
                                        </p:tav>
                                        <p:tav tm="100000">
                                          <p:val>
                                            <p:strVal val="#ppt_w"/>
                                          </p:val>
                                        </p:tav>
                                      </p:tavLst>
                                    </p:anim>
                                    <p:anim calcmode="lin" valueType="num">
                                      <p:cBhvr>
                                        <p:cTn id="24" dur="1000" fill="hold"/>
                                        <p:tgtEl>
                                          <p:spTgt spid="90122"/>
                                        </p:tgtEl>
                                        <p:attrNameLst>
                                          <p:attrName>ppt_h</p:attrName>
                                        </p:attrNameLst>
                                      </p:cBhvr>
                                      <p:tavLst>
                                        <p:tav tm="0">
                                          <p:val>
                                            <p:fltVal val="0"/>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0122"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3802" y="1062072"/>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a:solidFill>
                  <a:srgbClr val="0000FF"/>
                </a:solidFill>
                <a:cs typeface="Times New Roman" pitchFamily="18" charset="0"/>
              </a:rPr>
              <a:t>Câu 2</a:t>
            </a:r>
            <a:r>
              <a:rPr lang="en-US" sz="3300" b="1">
                <a:solidFill>
                  <a:srgbClr val="0000FF"/>
                </a:solidFill>
                <a:cs typeface="Times New Roman" pitchFamily="18" charset="0"/>
              </a:rPr>
              <a:t>. Điền tiếp vào câu sau: “nhất nước, nhì phân, tam cần, tứ….”</a:t>
            </a:r>
            <a:endParaRPr lang="en-US" sz="3300" b="1" dirty="0">
              <a:solidFill>
                <a:srgbClr val="0000FF"/>
              </a:solidFill>
              <a:cs typeface="Times New Roman" pitchFamily="18" charset="0"/>
            </a:endParaRPr>
          </a:p>
        </p:txBody>
      </p:sp>
      <p:sp>
        <p:nvSpPr>
          <p:cNvPr id="5" name="TextBox 4"/>
          <p:cNvSpPr txBox="1"/>
          <p:nvPr/>
        </p:nvSpPr>
        <p:spPr>
          <a:xfrm>
            <a:off x="4266645" y="3429794"/>
            <a:ext cx="1275343" cy="630938"/>
          </a:xfrm>
          <a:prstGeom prst="rect">
            <a:avLst/>
          </a:prstGeom>
          <a:noFill/>
        </p:spPr>
        <p:txBody>
          <a:bodyPr wrap="none" lIns="121917" tIns="60958" rIns="121917" bIns="60958" rtlCol="0">
            <a:spAutoFit/>
          </a:bodyPr>
          <a:lstStyle/>
          <a:p>
            <a:r>
              <a:rPr lang="en-US" sz="3300" b="1">
                <a:solidFill>
                  <a:srgbClr val="FF0000"/>
                </a:solidFill>
                <a:cs typeface="Times New Roman" pitchFamily="18" charset="0"/>
              </a:rPr>
              <a:t>Giống</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079401" y="-380206"/>
            <a:ext cx="5227469" cy="3722466"/>
            <a:chOff x="0" y="0"/>
            <a:chExt cx="6350000" cy="6349975"/>
          </a:xfrm>
        </p:grpSpPr>
        <p:sp>
          <p:nvSpPr>
            <p:cNvPr id="3" name="Freeform 3"/>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2"/>
              <a:stretch>
                <a:fillRect l="-50670" r="-50670"/>
              </a:stretch>
            </a:blipFill>
          </p:spPr>
        </p:sp>
      </p:grpSp>
      <p:sp>
        <p:nvSpPr>
          <p:cNvPr id="4" name="Freeform 4"/>
          <p:cNvSpPr/>
          <p:nvPr/>
        </p:nvSpPr>
        <p:spPr>
          <a:xfrm>
            <a:off x="-83829" y="1428292"/>
            <a:ext cx="2816503" cy="868061"/>
          </a:xfrm>
          <a:custGeom>
            <a:avLst/>
            <a:gdLst/>
            <a:ahLst/>
            <a:cxnLst/>
            <a:rect l="l" t="t" r="r" b="b"/>
            <a:pathLst>
              <a:path w="4225304" h="1301790">
                <a:moveTo>
                  <a:pt x="0" y="0"/>
                </a:moveTo>
                <a:lnTo>
                  <a:pt x="4225304" y="0"/>
                </a:lnTo>
                <a:lnTo>
                  <a:pt x="4225304" y="1301791"/>
                </a:lnTo>
                <a:lnTo>
                  <a:pt x="0" y="1301791"/>
                </a:lnTo>
                <a:lnTo>
                  <a:pt x="0" y="0"/>
                </a:lnTo>
                <a:close/>
              </a:path>
            </a:pathLst>
          </a:custGeom>
          <a:blipFill>
            <a:blip cstate="print">
              <a:extLst/>
            </a:blip>
            <a:stretch>
              <a:fillRect l="-34098" t="-13236" r="-29571" b="-14259"/>
            </a:stretch>
          </a:blipFill>
        </p:spPr>
      </p:sp>
      <p:sp>
        <p:nvSpPr>
          <p:cNvPr id="5" name="Freeform 5"/>
          <p:cNvSpPr/>
          <p:nvPr/>
        </p:nvSpPr>
        <p:spPr>
          <a:xfrm>
            <a:off x="2732674" y="1415093"/>
            <a:ext cx="2753708" cy="865158"/>
          </a:xfrm>
          <a:custGeom>
            <a:avLst/>
            <a:gdLst/>
            <a:ahLst/>
            <a:cxnLst/>
            <a:rect l="l" t="t" r="r" b="b"/>
            <a:pathLst>
              <a:path w="4131100" h="1297437">
                <a:moveTo>
                  <a:pt x="0" y="0"/>
                </a:moveTo>
                <a:lnTo>
                  <a:pt x="4131100" y="0"/>
                </a:lnTo>
                <a:lnTo>
                  <a:pt x="4131100" y="1297437"/>
                </a:lnTo>
                <a:lnTo>
                  <a:pt x="0" y="1297437"/>
                </a:lnTo>
                <a:lnTo>
                  <a:pt x="0" y="0"/>
                </a:lnTo>
                <a:close/>
              </a:path>
            </a:pathLst>
          </a:custGeom>
          <a:blipFill>
            <a:blip cstate="print">
              <a:extLst/>
            </a:blip>
            <a:stretch>
              <a:fillRect l="-67402" t="-13616" b="-14307"/>
            </a:stretch>
          </a:blipFill>
        </p:spPr>
      </p:sp>
      <p:grpSp>
        <p:nvGrpSpPr>
          <p:cNvPr id="6" name="Group 6"/>
          <p:cNvGrpSpPr/>
          <p:nvPr/>
        </p:nvGrpSpPr>
        <p:grpSpPr>
          <a:xfrm>
            <a:off x="6659298" y="2210594"/>
            <a:ext cx="5227469" cy="4650562"/>
            <a:chOff x="0" y="0"/>
            <a:chExt cx="6350000" cy="6349975"/>
          </a:xfrm>
        </p:grpSpPr>
        <p:sp>
          <p:nvSpPr>
            <p:cNvPr id="7" name="Freeform 7"/>
            <p:cNvSpPr/>
            <p:nvPr/>
          </p:nvSpPr>
          <p:spPr>
            <a:xfrm>
              <a:off x="0" y="0"/>
              <a:ext cx="6350000" cy="6349975"/>
            </a:xfrm>
            <a:custGeom>
              <a:avLst/>
              <a:gdLst/>
              <a:ahLst/>
              <a:cxnLst/>
              <a:rect l="l" t="t" r="r" b="b"/>
              <a:pathLst>
                <a:path w="6350000" h="6349975">
                  <a:moveTo>
                    <a:pt x="6350000" y="3175025"/>
                  </a:moveTo>
                  <a:cubicBezTo>
                    <a:pt x="6350000" y="4928451"/>
                    <a:pt x="4928476" y="6349975"/>
                    <a:pt x="3175000" y="6349975"/>
                  </a:cubicBezTo>
                  <a:cubicBezTo>
                    <a:pt x="1421498" y="6349975"/>
                    <a:pt x="0" y="4928451"/>
                    <a:pt x="0" y="3175025"/>
                  </a:cubicBezTo>
                  <a:cubicBezTo>
                    <a:pt x="0" y="1421511"/>
                    <a:pt x="1421498" y="0"/>
                    <a:pt x="3175000" y="0"/>
                  </a:cubicBezTo>
                  <a:cubicBezTo>
                    <a:pt x="4928502" y="0"/>
                    <a:pt x="6350000" y="1421511"/>
                    <a:pt x="6350000" y="3175025"/>
                  </a:cubicBezTo>
                  <a:close/>
                </a:path>
              </a:pathLst>
            </a:custGeom>
            <a:blipFill>
              <a:blip r:embed="rId3"/>
              <a:stretch>
                <a:fillRect l="-31521" r="-31521"/>
              </a:stretch>
            </a:blipFill>
          </p:spPr>
        </p:sp>
      </p:grpSp>
      <p:sp>
        <p:nvSpPr>
          <p:cNvPr id="8" name="Freeform 8"/>
          <p:cNvSpPr/>
          <p:nvPr/>
        </p:nvSpPr>
        <p:spPr>
          <a:xfrm>
            <a:off x="10149972" y="2331482"/>
            <a:ext cx="3484221" cy="1094671"/>
          </a:xfrm>
          <a:custGeom>
            <a:avLst/>
            <a:gdLst/>
            <a:ahLst/>
            <a:cxnLst/>
            <a:rect l="l" t="t" r="r" b="b"/>
            <a:pathLst>
              <a:path w="5227012" h="1641626">
                <a:moveTo>
                  <a:pt x="0" y="0"/>
                </a:moveTo>
                <a:lnTo>
                  <a:pt x="5227012" y="0"/>
                </a:lnTo>
                <a:lnTo>
                  <a:pt x="5227012" y="1641625"/>
                </a:lnTo>
                <a:lnTo>
                  <a:pt x="0" y="1641625"/>
                </a:lnTo>
                <a:lnTo>
                  <a:pt x="0" y="0"/>
                </a:lnTo>
                <a:close/>
              </a:path>
            </a:pathLst>
          </a:custGeom>
          <a:blipFill>
            <a:blip>
              <a:extLst/>
            </a:blip>
            <a:stretch>
              <a:fillRect l="-67402" t="-13616" b="-14307"/>
            </a:stretch>
          </a:blipFill>
        </p:spPr>
      </p:sp>
      <p:sp>
        <p:nvSpPr>
          <p:cNvPr id="9" name="Freeform 9"/>
          <p:cNvSpPr/>
          <p:nvPr/>
        </p:nvSpPr>
        <p:spPr>
          <a:xfrm>
            <a:off x="5398261" y="2326086"/>
            <a:ext cx="4778838" cy="1099296"/>
          </a:xfrm>
          <a:custGeom>
            <a:avLst/>
            <a:gdLst/>
            <a:ahLst/>
            <a:cxnLst/>
            <a:rect l="l" t="t" r="r" b="b"/>
            <a:pathLst>
              <a:path w="7169190" h="1648562">
                <a:moveTo>
                  <a:pt x="0" y="0"/>
                </a:moveTo>
                <a:lnTo>
                  <a:pt x="7169190" y="0"/>
                </a:lnTo>
                <a:lnTo>
                  <a:pt x="7169190" y="1648563"/>
                </a:lnTo>
                <a:lnTo>
                  <a:pt x="0" y="1648563"/>
                </a:lnTo>
                <a:lnTo>
                  <a:pt x="0" y="0"/>
                </a:lnTo>
                <a:close/>
              </a:path>
            </a:pathLst>
          </a:custGeom>
          <a:blipFill>
            <a:blip>
              <a:extLst/>
            </a:blip>
            <a:stretch>
              <a:fillRect t="-13138" r="-22052" b="-14247"/>
            </a:stretch>
          </a:blipFill>
        </p:spPr>
      </p:sp>
      <p:sp>
        <p:nvSpPr>
          <p:cNvPr id="11" name="Freeform 11"/>
          <p:cNvSpPr/>
          <p:nvPr/>
        </p:nvSpPr>
        <p:spPr>
          <a:xfrm rot="1505203" flipH="1">
            <a:off x="-312239" y="-2007228"/>
            <a:ext cx="2349687" cy="2721316"/>
          </a:xfrm>
          <a:custGeom>
            <a:avLst/>
            <a:gdLst/>
            <a:ahLst/>
            <a:cxnLst/>
            <a:rect l="l" t="t" r="r" b="b"/>
            <a:pathLst>
              <a:path w="3524989" h="4081029">
                <a:moveTo>
                  <a:pt x="3524988" y="0"/>
                </a:moveTo>
                <a:lnTo>
                  <a:pt x="0" y="0"/>
                </a:lnTo>
                <a:lnTo>
                  <a:pt x="0" y="4081029"/>
                </a:lnTo>
                <a:lnTo>
                  <a:pt x="3524988" y="4081029"/>
                </a:lnTo>
                <a:lnTo>
                  <a:pt x="3524988" y="0"/>
                </a:lnTo>
                <a:close/>
              </a:path>
            </a:pathLst>
          </a:custGeom>
          <a:blipFill>
            <a:blip cstate="print">
              <a:extLst/>
            </a:blip>
            <a:stretch>
              <a:fillRect/>
            </a:stretch>
          </a:blipFill>
        </p:spPr>
      </p:sp>
      <p:sp>
        <p:nvSpPr>
          <p:cNvPr id="12" name="TextBox 12"/>
          <p:cNvSpPr txBox="1"/>
          <p:nvPr/>
        </p:nvSpPr>
        <p:spPr>
          <a:xfrm>
            <a:off x="92178" y="1617302"/>
            <a:ext cx="5479373" cy="482953"/>
          </a:xfrm>
          <a:prstGeom prst="rect">
            <a:avLst/>
          </a:prstGeom>
        </p:spPr>
        <p:txBody>
          <a:bodyPr lIns="0" tIns="0" rIns="0" bIns="0" rtlCol="0" anchor="t">
            <a:spAutoFit/>
          </a:bodyPr>
          <a:lstStyle/>
          <a:p>
            <a:pPr algn="ctr">
              <a:lnSpc>
                <a:spcPts val="4032"/>
              </a:lnSpc>
              <a:spcBef>
                <a:spcPct val="0"/>
              </a:spcBef>
            </a:pPr>
            <a:r>
              <a:rPr lang="en-US" sz="2900" b="1">
                <a:solidFill>
                  <a:srgbClr val="FFFFFF"/>
                </a:solidFill>
                <a:latin typeface="+mj-lt"/>
              </a:rPr>
              <a:t>ĐỒNG BẰNG SÔNG HỒNG </a:t>
            </a:r>
          </a:p>
        </p:txBody>
      </p:sp>
      <p:sp>
        <p:nvSpPr>
          <p:cNvPr id="13" name="TextBox 13"/>
          <p:cNvSpPr txBox="1"/>
          <p:nvPr/>
        </p:nvSpPr>
        <p:spPr>
          <a:xfrm>
            <a:off x="5750941" y="2574378"/>
            <a:ext cx="6141142" cy="482953"/>
          </a:xfrm>
          <a:prstGeom prst="rect">
            <a:avLst/>
          </a:prstGeom>
        </p:spPr>
        <p:txBody>
          <a:bodyPr lIns="0" tIns="0" rIns="0" bIns="0" rtlCol="0" anchor="t">
            <a:spAutoFit/>
          </a:bodyPr>
          <a:lstStyle/>
          <a:p>
            <a:pPr algn="ctr">
              <a:lnSpc>
                <a:spcPts val="4032"/>
              </a:lnSpc>
              <a:spcBef>
                <a:spcPct val="0"/>
              </a:spcBef>
            </a:pPr>
            <a:r>
              <a:rPr lang="en-US" sz="2900" b="1">
                <a:solidFill>
                  <a:srgbClr val="FFFFFF"/>
                </a:solidFill>
                <a:latin typeface="+mj-lt"/>
              </a:rPr>
              <a:t>ĐỒNG BẰNG SÔNG SÔNG CỬU LONG  </a:t>
            </a:r>
          </a:p>
        </p:txBody>
      </p:sp>
      <p:sp>
        <p:nvSpPr>
          <p:cNvPr id="14" name="TextBox 14"/>
          <p:cNvSpPr txBox="1"/>
          <p:nvPr/>
        </p:nvSpPr>
        <p:spPr>
          <a:xfrm>
            <a:off x="6306869" y="283329"/>
            <a:ext cx="5516145" cy="1338828"/>
          </a:xfrm>
          <a:prstGeom prst="rect">
            <a:avLst/>
          </a:prstGeom>
        </p:spPr>
        <p:txBody>
          <a:bodyPr lIns="0" tIns="0" rIns="0" bIns="0" rtlCol="0" anchor="t">
            <a:spAutoFit/>
          </a:bodyPr>
          <a:lstStyle/>
          <a:p>
            <a:pPr algn="ctr"/>
            <a:r>
              <a:rPr lang="en-US" sz="2900" b="1" dirty="0" err="1">
                <a:solidFill>
                  <a:srgbClr val="1C1B1B"/>
                </a:solidFill>
                <a:latin typeface="+mj-lt"/>
              </a:rPr>
              <a:t>Tại</a:t>
            </a:r>
            <a:r>
              <a:rPr lang="en-US" sz="2900" b="1" dirty="0">
                <a:solidFill>
                  <a:srgbClr val="1C1B1B"/>
                </a:solidFill>
                <a:latin typeface="+mj-lt"/>
              </a:rPr>
              <a:t> </a:t>
            </a:r>
            <a:r>
              <a:rPr lang="en-US" sz="2900" b="1" dirty="0" err="1">
                <a:solidFill>
                  <a:srgbClr val="1C1B1B"/>
                </a:solidFill>
                <a:latin typeface="+mj-lt"/>
              </a:rPr>
              <a:t>sao</a:t>
            </a:r>
            <a:r>
              <a:rPr lang="en-US" sz="2900" b="1" dirty="0">
                <a:solidFill>
                  <a:srgbClr val="1C1B1B"/>
                </a:solidFill>
                <a:latin typeface="+mj-lt"/>
              </a:rPr>
              <a:t> </a:t>
            </a:r>
            <a:r>
              <a:rPr lang="en-US" sz="2900" b="1" dirty="0" err="1">
                <a:solidFill>
                  <a:srgbClr val="1C1B1B"/>
                </a:solidFill>
                <a:latin typeface="+mj-lt"/>
              </a:rPr>
              <a:t>Đồng</a:t>
            </a:r>
            <a:r>
              <a:rPr lang="en-US" sz="2900" b="1" dirty="0">
                <a:solidFill>
                  <a:srgbClr val="1C1B1B"/>
                </a:solidFill>
                <a:latin typeface="+mj-lt"/>
              </a:rPr>
              <a:t> </a:t>
            </a:r>
            <a:r>
              <a:rPr lang="en-US" sz="2900" b="1" dirty="0" err="1">
                <a:solidFill>
                  <a:srgbClr val="1C1B1B"/>
                </a:solidFill>
                <a:latin typeface="+mj-lt"/>
              </a:rPr>
              <a:t>bằng</a:t>
            </a:r>
            <a:r>
              <a:rPr lang="en-US" sz="2900" b="1" dirty="0">
                <a:solidFill>
                  <a:srgbClr val="1C1B1B"/>
                </a:solidFill>
                <a:latin typeface="+mj-lt"/>
              </a:rPr>
              <a:t> </a:t>
            </a:r>
            <a:r>
              <a:rPr lang="en-US" sz="2900" b="1" dirty="0" err="1">
                <a:solidFill>
                  <a:srgbClr val="1C1B1B"/>
                </a:solidFill>
                <a:latin typeface="+mj-lt"/>
              </a:rPr>
              <a:t>sông</a:t>
            </a:r>
            <a:r>
              <a:rPr lang="en-US" sz="2900" b="1" dirty="0">
                <a:solidFill>
                  <a:srgbClr val="1C1B1B"/>
                </a:solidFill>
                <a:latin typeface="+mj-lt"/>
              </a:rPr>
              <a:t> </a:t>
            </a:r>
            <a:r>
              <a:rPr lang="en-US" sz="2900" b="1" dirty="0" err="1">
                <a:solidFill>
                  <a:srgbClr val="1C1B1B"/>
                </a:solidFill>
                <a:latin typeface="+mj-lt"/>
              </a:rPr>
              <a:t>Cửu</a:t>
            </a:r>
            <a:r>
              <a:rPr lang="en-US" sz="2900" b="1" dirty="0">
                <a:solidFill>
                  <a:srgbClr val="1C1B1B"/>
                </a:solidFill>
                <a:latin typeface="+mj-lt"/>
              </a:rPr>
              <a:t> Long </a:t>
            </a:r>
            <a:r>
              <a:rPr lang="en-US" sz="2900" b="1" dirty="0" err="1">
                <a:solidFill>
                  <a:srgbClr val="1C1B1B"/>
                </a:solidFill>
                <a:latin typeface="+mj-lt"/>
              </a:rPr>
              <a:t>và</a:t>
            </a:r>
            <a:r>
              <a:rPr lang="en-US" sz="2900" b="1" dirty="0">
                <a:solidFill>
                  <a:srgbClr val="1C1B1B"/>
                </a:solidFill>
                <a:latin typeface="+mj-lt"/>
              </a:rPr>
              <a:t> </a:t>
            </a:r>
            <a:r>
              <a:rPr lang="en-US" sz="2900" b="1" dirty="0" err="1">
                <a:solidFill>
                  <a:srgbClr val="1C1B1B"/>
                </a:solidFill>
                <a:latin typeface="+mj-lt"/>
              </a:rPr>
              <a:t>sông</a:t>
            </a:r>
            <a:r>
              <a:rPr lang="en-US" sz="2900" b="1" dirty="0">
                <a:solidFill>
                  <a:srgbClr val="1C1B1B"/>
                </a:solidFill>
                <a:latin typeface="+mj-lt"/>
              </a:rPr>
              <a:t> </a:t>
            </a:r>
            <a:r>
              <a:rPr lang="en-US" sz="2900" b="1" dirty="0" err="1">
                <a:solidFill>
                  <a:srgbClr val="1C1B1B"/>
                </a:solidFill>
                <a:latin typeface="+mj-lt"/>
              </a:rPr>
              <a:t>Hồng</a:t>
            </a:r>
            <a:r>
              <a:rPr lang="en-US" sz="2900" b="1" dirty="0">
                <a:solidFill>
                  <a:srgbClr val="1C1B1B"/>
                </a:solidFill>
                <a:latin typeface="+mj-lt"/>
              </a:rPr>
              <a:t> </a:t>
            </a:r>
            <a:r>
              <a:rPr lang="en-US" sz="2900" b="1" dirty="0" err="1">
                <a:solidFill>
                  <a:srgbClr val="1C1B1B"/>
                </a:solidFill>
                <a:latin typeface="+mj-lt"/>
              </a:rPr>
              <a:t>và</a:t>
            </a:r>
            <a:r>
              <a:rPr lang="en-US" sz="2900" b="1" dirty="0">
                <a:solidFill>
                  <a:srgbClr val="1C1B1B"/>
                </a:solidFill>
                <a:latin typeface="+mj-lt"/>
              </a:rPr>
              <a:t> </a:t>
            </a:r>
            <a:r>
              <a:rPr lang="en-US" sz="2900" b="1" dirty="0" err="1">
                <a:solidFill>
                  <a:srgbClr val="1C1B1B"/>
                </a:solidFill>
                <a:latin typeface="+mj-lt"/>
              </a:rPr>
              <a:t>là</a:t>
            </a:r>
            <a:r>
              <a:rPr lang="en-US" sz="2900" b="1" dirty="0">
                <a:solidFill>
                  <a:srgbClr val="1C1B1B"/>
                </a:solidFill>
                <a:latin typeface="+mj-lt"/>
              </a:rPr>
              <a:t> 2 </a:t>
            </a:r>
            <a:r>
              <a:rPr lang="en-US" sz="2900" b="1" dirty="0" err="1">
                <a:solidFill>
                  <a:srgbClr val="1C1B1B"/>
                </a:solidFill>
                <a:latin typeface="+mj-lt"/>
              </a:rPr>
              <a:t>vựa</a:t>
            </a:r>
            <a:r>
              <a:rPr lang="en-US" sz="2900" b="1" dirty="0">
                <a:solidFill>
                  <a:srgbClr val="1C1B1B"/>
                </a:solidFill>
                <a:latin typeface="+mj-lt"/>
              </a:rPr>
              <a:t> </a:t>
            </a:r>
            <a:r>
              <a:rPr lang="en-US" sz="2900" b="1" dirty="0" err="1">
                <a:solidFill>
                  <a:srgbClr val="1C1B1B"/>
                </a:solidFill>
                <a:latin typeface="+mj-lt"/>
              </a:rPr>
              <a:t>lúa</a:t>
            </a:r>
            <a:r>
              <a:rPr lang="en-US" sz="2900" b="1" dirty="0">
                <a:solidFill>
                  <a:srgbClr val="1C1B1B"/>
                </a:solidFill>
                <a:latin typeface="+mj-lt"/>
              </a:rPr>
              <a:t> </a:t>
            </a:r>
            <a:r>
              <a:rPr lang="en-US" sz="2900" b="1" dirty="0" err="1">
                <a:solidFill>
                  <a:srgbClr val="1C1B1B"/>
                </a:solidFill>
                <a:latin typeface="+mj-lt"/>
              </a:rPr>
              <a:t>lớn</a:t>
            </a:r>
            <a:r>
              <a:rPr lang="en-US" sz="2900" b="1" dirty="0">
                <a:solidFill>
                  <a:srgbClr val="1C1B1B"/>
                </a:solidFill>
                <a:latin typeface="+mj-lt"/>
              </a:rPr>
              <a:t> </a:t>
            </a:r>
            <a:r>
              <a:rPr lang="en-US" sz="2900" b="1" dirty="0" err="1">
                <a:solidFill>
                  <a:srgbClr val="1C1B1B"/>
                </a:solidFill>
                <a:latin typeface="+mj-lt"/>
              </a:rPr>
              <a:t>nhất</a:t>
            </a:r>
            <a:r>
              <a:rPr lang="en-US" sz="2900" b="1" dirty="0">
                <a:solidFill>
                  <a:srgbClr val="1C1B1B"/>
                </a:solidFill>
                <a:latin typeface="+mj-lt"/>
              </a:rPr>
              <a:t> </a:t>
            </a:r>
            <a:r>
              <a:rPr lang="en-US" sz="2900" b="1" dirty="0" err="1">
                <a:solidFill>
                  <a:srgbClr val="1C1B1B"/>
                </a:solidFill>
                <a:latin typeface="+mj-lt"/>
              </a:rPr>
              <a:t>nước</a:t>
            </a:r>
            <a:r>
              <a:rPr lang="en-US" sz="2900" b="1" dirty="0">
                <a:solidFill>
                  <a:srgbClr val="1C1B1B"/>
                </a:solidFill>
                <a:latin typeface="+mj-lt"/>
              </a:rPr>
              <a:t> ta?</a:t>
            </a:r>
          </a:p>
        </p:txBody>
      </p:sp>
      <p:sp>
        <p:nvSpPr>
          <p:cNvPr id="15" name="TextBox 15"/>
          <p:cNvSpPr txBox="1"/>
          <p:nvPr/>
        </p:nvSpPr>
        <p:spPr>
          <a:xfrm>
            <a:off x="190360" y="2972594"/>
            <a:ext cx="6602720" cy="3748719"/>
          </a:xfrm>
          <a:prstGeom prst="rect">
            <a:avLst/>
          </a:prstGeom>
        </p:spPr>
        <p:txBody>
          <a:bodyPr lIns="0" tIns="0" rIns="0" bIns="0" rtlCol="0" anchor="t">
            <a:spAutoFit/>
          </a:bodyPr>
          <a:lstStyle/>
          <a:p>
            <a:pPr>
              <a:lnSpc>
                <a:spcPct val="120000"/>
              </a:lnSpc>
            </a:pPr>
            <a:r>
              <a:rPr lang="en-US" sz="2900" b="1">
                <a:solidFill>
                  <a:srgbClr val="000000"/>
                </a:solidFill>
                <a:latin typeface="+mj-lt"/>
              </a:rPr>
              <a:t>+ Đồng </a:t>
            </a:r>
            <a:r>
              <a:rPr lang="en-US" sz="2900" b="1" dirty="0" err="1">
                <a:solidFill>
                  <a:srgbClr val="000000"/>
                </a:solidFill>
                <a:latin typeface="+mj-lt"/>
              </a:rPr>
              <a:t>bằng</a:t>
            </a:r>
            <a:r>
              <a:rPr lang="en-US" sz="2900" b="1" dirty="0">
                <a:solidFill>
                  <a:srgbClr val="000000"/>
                </a:solidFill>
                <a:latin typeface="+mj-lt"/>
              </a:rPr>
              <a:t> </a:t>
            </a:r>
            <a:r>
              <a:rPr lang="en-US" sz="2900" b="1" dirty="0" err="1">
                <a:solidFill>
                  <a:srgbClr val="C00000"/>
                </a:solidFill>
                <a:latin typeface="+mj-lt"/>
              </a:rPr>
              <a:t>châu</a:t>
            </a:r>
            <a:r>
              <a:rPr lang="en-US" sz="2900" b="1" dirty="0">
                <a:solidFill>
                  <a:srgbClr val="C00000"/>
                </a:solidFill>
                <a:latin typeface="+mj-lt"/>
              </a:rPr>
              <a:t> </a:t>
            </a:r>
            <a:r>
              <a:rPr lang="en-US" sz="2900" b="1" dirty="0" err="1">
                <a:solidFill>
                  <a:srgbClr val="C00000"/>
                </a:solidFill>
                <a:latin typeface="+mj-lt"/>
              </a:rPr>
              <a:t>thổ</a:t>
            </a:r>
            <a:r>
              <a:rPr lang="en-US" sz="2900" b="1" dirty="0">
                <a:solidFill>
                  <a:srgbClr val="000000"/>
                </a:solidFill>
                <a:latin typeface="+mj-lt"/>
              </a:rPr>
              <a:t>, </a:t>
            </a:r>
            <a:r>
              <a:rPr lang="en-US" sz="2900" b="1" dirty="0" err="1">
                <a:solidFill>
                  <a:srgbClr val="000000"/>
                </a:solidFill>
                <a:latin typeface="+mj-lt"/>
              </a:rPr>
              <a:t>đất</a:t>
            </a:r>
            <a:r>
              <a:rPr lang="en-US" sz="2900" b="1" dirty="0">
                <a:solidFill>
                  <a:srgbClr val="000000"/>
                </a:solidFill>
                <a:latin typeface="+mj-lt"/>
              </a:rPr>
              <a:t> </a:t>
            </a:r>
            <a:r>
              <a:rPr lang="en-US" sz="2900" b="1" dirty="0" err="1">
                <a:solidFill>
                  <a:srgbClr val="C00000"/>
                </a:solidFill>
                <a:latin typeface="+mj-lt"/>
              </a:rPr>
              <a:t>phù</a:t>
            </a:r>
            <a:r>
              <a:rPr lang="en-US" sz="2900" b="1" dirty="0">
                <a:solidFill>
                  <a:srgbClr val="C00000"/>
                </a:solidFill>
                <a:latin typeface="+mj-lt"/>
              </a:rPr>
              <a:t> </a:t>
            </a:r>
            <a:r>
              <a:rPr lang="en-US" sz="2900" b="1" dirty="0" err="1">
                <a:solidFill>
                  <a:srgbClr val="C00000"/>
                </a:solidFill>
                <a:latin typeface="+mj-lt"/>
              </a:rPr>
              <a:t>sa</a:t>
            </a:r>
            <a:r>
              <a:rPr lang="en-US" sz="2900" b="1" dirty="0">
                <a:solidFill>
                  <a:srgbClr val="C00000"/>
                </a:solidFill>
                <a:latin typeface="+mj-lt"/>
              </a:rPr>
              <a:t> </a:t>
            </a:r>
            <a:r>
              <a:rPr lang="en-US" sz="2900" b="1" dirty="0" err="1">
                <a:solidFill>
                  <a:srgbClr val="000000"/>
                </a:solidFill>
                <a:latin typeface="+mj-lt"/>
              </a:rPr>
              <a:t>màu</a:t>
            </a:r>
            <a:r>
              <a:rPr lang="en-US" sz="2900" b="1" dirty="0">
                <a:solidFill>
                  <a:srgbClr val="000000"/>
                </a:solidFill>
                <a:latin typeface="+mj-lt"/>
              </a:rPr>
              <a:t> </a:t>
            </a:r>
            <a:r>
              <a:rPr lang="en-US" sz="2900" b="1" dirty="0" err="1">
                <a:solidFill>
                  <a:srgbClr val="000000"/>
                </a:solidFill>
                <a:latin typeface="+mj-lt"/>
              </a:rPr>
              <a:t>mỡ</a:t>
            </a:r>
            <a:r>
              <a:rPr lang="en-US" sz="2900" b="1" dirty="0">
                <a:solidFill>
                  <a:srgbClr val="000000"/>
                </a:solidFill>
                <a:latin typeface="+mj-lt"/>
              </a:rPr>
              <a:t>.</a:t>
            </a:r>
          </a:p>
          <a:p>
            <a:pPr>
              <a:lnSpc>
                <a:spcPct val="120000"/>
              </a:lnSpc>
            </a:pPr>
            <a:r>
              <a:rPr lang="en-US" sz="2900" b="1" dirty="0">
                <a:solidFill>
                  <a:srgbClr val="000000"/>
                </a:solidFill>
                <a:latin typeface="+mj-lt"/>
              </a:rPr>
              <a:t>+ </a:t>
            </a:r>
            <a:r>
              <a:rPr lang="en-US" sz="2900" b="1" dirty="0" err="1">
                <a:solidFill>
                  <a:srgbClr val="000000"/>
                </a:solidFill>
                <a:latin typeface="+mj-lt"/>
              </a:rPr>
              <a:t>Khí</a:t>
            </a:r>
            <a:r>
              <a:rPr lang="en-US" sz="2900" b="1" dirty="0">
                <a:solidFill>
                  <a:srgbClr val="000000"/>
                </a:solidFill>
                <a:latin typeface="+mj-lt"/>
              </a:rPr>
              <a:t> </a:t>
            </a:r>
            <a:r>
              <a:rPr lang="en-US" sz="2900" b="1" dirty="0" err="1">
                <a:solidFill>
                  <a:srgbClr val="000000"/>
                </a:solidFill>
                <a:latin typeface="+mj-lt"/>
              </a:rPr>
              <a:t>hậu</a:t>
            </a:r>
            <a:r>
              <a:rPr lang="en-US" sz="2900" b="1" dirty="0">
                <a:solidFill>
                  <a:srgbClr val="000000"/>
                </a:solidFill>
                <a:latin typeface="+mj-lt"/>
              </a:rPr>
              <a:t> </a:t>
            </a:r>
            <a:r>
              <a:rPr lang="en-US" sz="2900" b="1" dirty="0" err="1">
                <a:solidFill>
                  <a:srgbClr val="C00000"/>
                </a:solidFill>
                <a:latin typeface="+mj-lt"/>
              </a:rPr>
              <a:t>nóng</a:t>
            </a:r>
            <a:r>
              <a:rPr lang="en-US" sz="2900" b="1">
                <a:solidFill>
                  <a:srgbClr val="C00000"/>
                </a:solidFill>
                <a:latin typeface="+mj-lt"/>
              </a:rPr>
              <a:t>, ẩm</a:t>
            </a:r>
            <a:r>
              <a:rPr lang="en-US" sz="2900" b="1">
                <a:solidFill>
                  <a:srgbClr val="000000"/>
                </a:solidFill>
                <a:latin typeface="+mj-lt"/>
              </a:rPr>
              <a:t> </a:t>
            </a:r>
            <a:endParaRPr lang="en-US" sz="2900" b="1" dirty="0">
              <a:solidFill>
                <a:srgbClr val="000000"/>
              </a:solidFill>
              <a:latin typeface="+mj-lt"/>
            </a:endParaRPr>
          </a:p>
          <a:p>
            <a:pPr>
              <a:lnSpc>
                <a:spcPct val="120000"/>
              </a:lnSpc>
            </a:pPr>
            <a:r>
              <a:rPr lang="en-US" sz="2900" b="1" dirty="0">
                <a:solidFill>
                  <a:srgbClr val="000000"/>
                </a:solidFill>
                <a:latin typeface="+mj-lt"/>
              </a:rPr>
              <a:t>+ </a:t>
            </a:r>
            <a:r>
              <a:rPr lang="en-US" sz="2900" b="1" dirty="0" err="1">
                <a:solidFill>
                  <a:srgbClr val="000000"/>
                </a:solidFill>
                <a:latin typeface="+mj-lt"/>
              </a:rPr>
              <a:t>Tài</a:t>
            </a:r>
            <a:r>
              <a:rPr lang="en-US" sz="2900" b="1" dirty="0">
                <a:solidFill>
                  <a:srgbClr val="000000"/>
                </a:solidFill>
                <a:latin typeface="+mj-lt"/>
              </a:rPr>
              <a:t> </a:t>
            </a:r>
            <a:r>
              <a:rPr lang="en-US" sz="2900" b="1" dirty="0" err="1">
                <a:solidFill>
                  <a:srgbClr val="000000"/>
                </a:solidFill>
                <a:latin typeface="+mj-lt"/>
              </a:rPr>
              <a:t>nguyên</a:t>
            </a:r>
            <a:r>
              <a:rPr lang="en-US" sz="2900" b="1" dirty="0">
                <a:solidFill>
                  <a:srgbClr val="000000"/>
                </a:solidFill>
                <a:latin typeface="+mj-lt"/>
              </a:rPr>
              <a:t> </a:t>
            </a:r>
            <a:r>
              <a:rPr lang="en-US" sz="2900" b="1" dirty="0" err="1">
                <a:solidFill>
                  <a:srgbClr val="C00000"/>
                </a:solidFill>
                <a:latin typeface="+mj-lt"/>
              </a:rPr>
              <a:t>nước</a:t>
            </a:r>
            <a:r>
              <a:rPr lang="en-US" sz="2900" b="1" dirty="0">
                <a:solidFill>
                  <a:srgbClr val="C00000"/>
                </a:solidFill>
                <a:latin typeface="+mj-lt"/>
              </a:rPr>
              <a:t> </a:t>
            </a:r>
            <a:r>
              <a:rPr lang="en-US" sz="2900" b="1" dirty="0" err="1">
                <a:solidFill>
                  <a:srgbClr val="000000"/>
                </a:solidFill>
                <a:latin typeface="+mj-lt"/>
              </a:rPr>
              <a:t>phong</a:t>
            </a:r>
            <a:r>
              <a:rPr lang="en-US" sz="2900" b="1" dirty="0">
                <a:solidFill>
                  <a:srgbClr val="000000"/>
                </a:solidFill>
                <a:latin typeface="+mj-lt"/>
              </a:rPr>
              <a:t> </a:t>
            </a:r>
            <a:r>
              <a:rPr lang="en-US" sz="2900" b="1" dirty="0" err="1">
                <a:solidFill>
                  <a:srgbClr val="000000"/>
                </a:solidFill>
                <a:latin typeface="+mj-lt"/>
              </a:rPr>
              <a:t>phú</a:t>
            </a:r>
            <a:endParaRPr lang="en-US" sz="2900" b="1" dirty="0">
              <a:solidFill>
                <a:srgbClr val="000000"/>
              </a:solidFill>
              <a:latin typeface="+mj-lt"/>
            </a:endParaRPr>
          </a:p>
          <a:p>
            <a:pPr>
              <a:lnSpc>
                <a:spcPct val="120000"/>
              </a:lnSpc>
            </a:pPr>
            <a:r>
              <a:rPr lang="en-US" sz="2900" b="1" dirty="0">
                <a:solidFill>
                  <a:srgbClr val="000000"/>
                </a:solidFill>
                <a:latin typeface="+mj-lt"/>
              </a:rPr>
              <a:t>+ </a:t>
            </a:r>
            <a:r>
              <a:rPr lang="en-US" sz="2900" b="1" dirty="0" err="1">
                <a:solidFill>
                  <a:srgbClr val="000000"/>
                </a:solidFill>
                <a:latin typeface="+mj-lt"/>
              </a:rPr>
              <a:t>Dân</a:t>
            </a:r>
            <a:r>
              <a:rPr lang="en-US" sz="2900" b="1" dirty="0">
                <a:solidFill>
                  <a:srgbClr val="000000"/>
                </a:solidFill>
                <a:latin typeface="+mj-lt"/>
              </a:rPr>
              <a:t> </a:t>
            </a:r>
            <a:r>
              <a:rPr lang="en-US" sz="2900" b="1" dirty="0" err="1">
                <a:solidFill>
                  <a:srgbClr val="000000"/>
                </a:solidFill>
                <a:latin typeface="+mj-lt"/>
              </a:rPr>
              <a:t>số</a:t>
            </a:r>
            <a:r>
              <a:rPr lang="en-US" sz="2900" b="1" dirty="0">
                <a:solidFill>
                  <a:srgbClr val="000000"/>
                </a:solidFill>
                <a:latin typeface="+mj-lt"/>
              </a:rPr>
              <a:t> </a:t>
            </a:r>
            <a:r>
              <a:rPr lang="en-US" sz="2900" b="1" dirty="0" err="1">
                <a:solidFill>
                  <a:srgbClr val="000000"/>
                </a:solidFill>
                <a:latin typeface="+mj-lt"/>
              </a:rPr>
              <a:t>đông</a:t>
            </a:r>
            <a:r>
              <a:rPr lang="en-US" sz="2900" b="1" dirty="0">
                <a:solidFill>
                  <a:srgbClr val="000000"/>
                </a:solidFill>
                <a:latin typeface="+mj-lt"/>
              </a:rPr>
              <a:t>, </a:t>
            </a:r>
            <a:r>
              <a:rPr lang="en-US" sz="2900" b="1" dirty="0" err="1">
                <a:solidFill>
                  <a:srgbClr val="000000"/>
                </a:solidFill>
                <a:latin typeface="+mj-lt"/>
              </a:rPr>
              <a:t>lao</a:t>
            </a:r>
            <a:r>
              <a:rPr lang="en-US" sz="2900" b="1" dirty="0">
                <a:solidFill>
                  <a:srgbClr val="000000"/>
                </a:solidFill>
                <a:latin typeface="+mj-lt"/>
              </a:rPr>
              <a:t> </a:t>
            </a:r>
            <a:r>
              <a:rPr lang="en-US" sz="2900" b="1" dirty="0" err="1">
                <a:solidFill>
                  <a:srgbClr val="000000"/>
                </a:solidFill>
                <a:latin typeface="+mj-lt"/>
              </a:rPr>
              <a:t>động</a:t>
            </a:r>
            <a:r>
              <a:rPr lang="en-US" sz="2900" b="1" dirty="0">
                <a:solidFill>
                  <a:srgbClr val="000000"/>
                </a:solidFill>
                <a:latin typeface="+mj-lt"/>
              </a:rPr>
              <a:t> </a:t>
            </a:r>
            <a:r>
              <a:rPr lang="en-US" sz="2900" b="1" dirty="0" err="1">
                <a:solidFill>
                  <a:srgbClr val="000000"/>
                </a:solidFill>
                <a:latin typeface="+mj-lt"/>
              </a:rPr>
              <a:t>dồi</a:t>
            </a:r>
            <a:r>
              <a:rPr lang="en-US" sz="2900" b="1" dirty="0">
                <a:solidFill>
                  <a:srgbClr val="000000"/>
                </a:solidFill>
                <a:latin typeface="+mj-lt"/>
              </a:rPr>
              <a:t> </a:t>
            </a:r>
            <a:r>
              <a:rPr lang="en-US" sz="2900" b="1" dirty="0" err="1">
                <a:solidFill>
                  <a:srgbClr val="000000"/>
                </a:solidFill>
                <a:latin typeface="+mj-lt"/>
              </a:rPr>
              <a:t>dào</a:t>
            </a:r>
            <a:r>
              <a:rPr lang="en-US" sz="2900" b="1" dirty="0">
                <a:solidFill>
                  <a:srgbClr val="000000"/>
                </a:solidFill>
                <a:latin typeface="+mj-lt"/>
              </a:rPr>
              <a:t> </a:t>
            </a:r>
            <a:r>
              <a:rPr lang="en-US" sz="2900" b="1" dirty="0" err="1">
                <a:solidFill>
                  <a:srgbClr val="000000"/>
                </a:solidFill>
                <a:latin typeface="+mj-lt"/>
              </a:rPr>
              <a:t>và</a:t>
            </a:r>
            <a:r>
              <a:rPr lang="en-US" sz="2900" b="1" dirty="0">
                <a:solidFill>
                  <a:srgbClr val="000000"/>
                </a:solidFill>
                <a:latin typeface="+mj-lt"/>
              </a:rPr>
              <a:t> </a:t>
            </a:r>
            <a:r>
              <a:rPr lang="en-US" sz="2900" b="1" dirty="0" err="1">
                <a:solidFill>
                  <a:srgbClr val="000000"/>
                </a:solidFill>
                <a:latin typeface="+mj-lt"/>
              </a:rPr>
              <a:t>giàu</a:t>
            </a:r>
            <a:r>
              <a:rPr lang="en-US" sz="2900" b="1" dirty="0">
                <a:solidFill>
                  <a:srgbClr val="000000"/>
                </a:solidFill>
                <a:latin typeface="+mj-lt"/>
              </a:rPr>
              <a:t> </a:t>
            </a:r>
            <a:r>
              <a:rPr lang="en-US" sz="2900" b="1" dirty="0" err="1">
                <a:solidFill>
                  <a:srgbClr val="000000"/>
                </a:solidFill>
                <a:latin typeface="+mj-lt"/>
              </a:rPr>
              <a:t>kinh</a:t>
            </a:r>
            <a:r>
              <a:rPr lang="en-US" sz="2900" b="1" dirty="0">
                <a:solidFill>
                  <a:srgbClr val="000000"/>
                </a:solidFill>
                <a:latin typeface="+mj-lt"/>
              </a:rPr>
              <a:t> </a:t>
            </a:r>
            <a:r>
              <a:rPr lang="en-US" sz="2900" b="1" dirty="0" err="1">
                <a:solidFill>
                  <a:srgbClr val="000000"/>
                </a:solidFill>
                <a:latin typeface="+mj-lt"/>
              </a:rPr>
              <a:t>nghiệm</a:t>
            </a:r>
            <a:r>
              <a:rPr lang="en-US" sz="2900" b="1" dirty="0">
                <a:solidFill>
                  <a:srgbClr val="000000"/>
                </a:solidFill>
                <a:latin typeface="+mj-lt"/>
              </a:rPr>
              <a:t> </a:t>
            </a:r>
            <a:r>
              <a:rPr lang="en-US" sz="2900" b="1" dirty="0" err="1">
                <a:solidFill>
                  <a:srgbClr val="000000"/>
                </a:solidFill>
                <a:latin typeface="+mj-lt"/>
              </a:rPr>
              <a:t>trong</a:t>
            </a:r>
            <a:r>
              <a:rPr lang="en-US" sz="2900" b="1" dirty="0">
                <a:solidFill>
                  <a:srgbClr val="000000"/>
                </a:solidFill>
                <a:latin typeface="+mj-lt"/>
              </a:rPr>
              <a:t> </a:t>
            </a:r>
            <a:r>
              <a:rPr lang="en-US" sz="2900" b="1" dirty="0" err="1">
                <a:solidFill>
                  <a:srgbClr val="000000"/>
                </a:solidFill>
                <a:latin typeface="+mj-lt"/>
              </a:rPr>
              <a:t>sản</a:t>
            </a:r>
            <a:r>
              <a:rPr lang="en-US" sz="2900" b="1" dirty="0">
                <a:solidFill>
                  <a:srgbClr val="000000"/>
                </a:solidFill>
                <a:latin typeface="+mj-lt"/>
              </a:rPr>
              <a:t> </a:t>
            </a:r>
            <a:r>
              <a:rPr lang="en-US" sz="2900" b="1" dirty="0" err="1">
                <a:solidFill>
                  <a:srgbClr val="000000"/>
                </a:solidFill>
                <a:latin typeface="+mj-lt"/>
              </a:rPr>
              <a:t>xuất</a:t>
            </a:r>
            <a:r>
              <a:rPr lang="en-US" sz="2900" b="1" dirty="0">
                <a:solidFill>
                  <a:srgbClr val="000000"/>
                </a:solidFill>
                <a:latin typeface="+mj-lt"/>
              </a:rPr>
              <a:t> </a:t>
            </a:r>
            <a:r>
              <a:rPr lang="en-US" sz="2900" b="1" dirty="0" err="1">
                <a:solidFill>
                  <a:srgbClr val="000000"/>
                </a:solidFill>
                <a:latin typeface="+mj-lt"/>
              </a:rPr>
              <a:t>lúa</a:t>
            </a:r>
            <a:r>
              <a:rPr lang="en-US" sz="2900" b="1" dirty="0">
                <a:solidFill>
                  <a:srgbClr val="000000"/>
                </a:solidFill>
                <a:latin typeface="+mj-lt"/>
              </a:rPr>
              <a:t> </a:t>
            </a:r>
            <a:r>
              <a:rPr lang="en-US" sz="2900" b="1" dirty="0" err="1">
                <a:solidFill>
                  <a:srgbClr val="000000"/>
                </a:solidFill>
                <a:latin typeface="+mj-lt"/>
              </a:rPr>
              <a:t>gạo</a:t>
            </a:r>
            <a:endParaRPr lang="en-US" sz="2900" b="1" dirty="0">
              <a:solidFill>
                <a:srgbClr val="000000"/>
              </a:solidFill>
              <a:latin typeface="+mj-lt"/>
            </a:endParaRPr>
          </a:p>
          <a:p>
            <a:pPr>
              <a:lnSpc>
                <a:spcPct val="120000"/>
              </a:lnSpc>
            </a:pPr>
            <a:r>
              <a:rPr lang="en-US" sz="2900" b="1" dirty="0">
                <a:solidFill>
                  <a:srgbClr val="000000"/>
                </a:solidFill>
                <a:latin typeface="+mj-lt"/>
              </a:rPr>
              <a:t>+ </a:t>
            </a:r>
            <a:r>
              <a:rPr lang="en-US" sz="2900" b="1" dirty="0" err="1">
                <a:solidFill>
                  <a:srgbClr val="000000"/>
                </a:solidFill>
                <a:latin typeface="+mj-lt"/>
              </a:rPr>
              <a:t>Thị</a:t>
            </a:r>
            <a:r>
              <a:rPr lang="en-US" sz="2900" b="1" dirty="0">
                <a:solidFill>
                  <a:srgbClr val="000000"/>
                </a:solidFill>
                <a:latin typeface="+mj-lt"/>
              </a:rPr>
              <a:t> </a:t>
            </a:r>
            <a:r>
              <a:rPr lang="en-US" sz="2900" b="1" dirty="0" err="1">
                <a:solidFill>
                  <a:srgbClr val="000000"/>
                </a:solidFill>
                <a:latin typeface="+mj-lt"/>
              </a:rPr>
              <a:t>trường</a:t>
            </a:r>
            <a:r>
              <a:rPr lang="en-US" sz="2900" b="1" dirty="0">
                <a:solidFill>
                  <a:srgbClr val="000000"/>
                </a:solidFill>
                <a:latin typeface="+mj-lt"/>
              </a:rPr>
              <a:t> </a:t>
            </a:r>
            <a:r>
              <a:rPr lang="en-US" sz="2900" b="1" dirty="0" err="1">
                <a:solidFill>
                  <a:srgbClr val="000000"/>
                </a:solidFill>
                <a:latin typeface="+mj-lt"/>
              </a:rPr>
              <a:t>rộng</a:t>
            </a:r>
            <a:r>
              <a:rPr lang="en-US" sz="2900" b="1" dirty="0">
                <a:solidFill>
                  <a:srgbClr val="000000"/>
                </a:solidFill>
                <a:latin typeface="+mj-lt"/>
              </a:rPr>
              <a:t> </a:t>
            </a:r>
            <a:r>
              <a:rPr lang="en-US" sz="2900" b="1" dirty="0" err="1">
                <a:solidFill>
                  <a:srgbClr val="000000"/>
                </a:solidFill>
                <a:latin typeface="+mj-lt"/>
              </a:rPr>
              <a:t>và</a:t>
            </a:r>
            <a:r>
              <a:rPr lang="en-US" sz="2900" b="1" dirty="0">
                <a:solidFill>
                  <a:srgbClr val="000000"/>
                </a:solidFill>
                <a:latin typeface="+mj-lt"/>
              </a:rPr>
              <a:t> </a:t>
            </a:r>
            <a:r>
              <a:rPr lang="en-US" sz="2900" b="1" dirty="0" err="1">
                <a:solidFill>
                  <a:srgbClr val="000000"/>
                </a:solidFill>
                <a:latin typeface="+mj-lt"/>
              </a:rPr>
              <a:t>hướng</a:t>
            </a:r>
            <a:r>
              <a:rPr lang="en-US" sz="2900" b="1" dirty="0">
                <a:solidFill>
                  <a:srgbClr val="000000"/>
                </a:solidFill>
                <a:latin typeface="+mj-lt"/>
              </a:rPr>
              <a:t> </a:t>
            </a:r>
            <a:r>
              <a:rPr lang="en-US" sz="2900" b="1" dirty="0" err="1">
                <a:solidFill>
                  <a:srgbClr val="000000"/>
                </a:solidFill>
                <a:latin typeface="+mj-lt"/>
              </a:rPr>
              <a:t>ra</a:t>
            </a:r>
            <a:r>
              <a:rPr lang="en-US" sz="2900" b="1" dirty="0">
                <a:solidFill>
                  <a:srgbClr val="000000"/>
                </a:solidFill>
                <a:latin typeface="+mj-lt"/>
              </a:rPr>
              <a:t> </a:t>
            </a:r>
            <a:r>
              <a:rPr lang="en-US" sz="2900" b="1" dirty="0" err="1">
                <a:solidFill>
                  <a:srgbClr val="000000"/>
                </a:solidFill>
                <a:latin typeface="+mj-lt"/>
              </a:rPr>
              <a:t>xuất</a:t>
            </a:r>
            <a:r>
              <a:rPr lang="en-US" sz="2900" b="1" dirty="0">
                <a:solidFill>
                  <a:srgbClr val="000000"/>
                </a:solidFill>
                <a:latin typeface="+mj-lt"/>
              </a:rPr>
              <a:t> </a:t>
            </a:r>
            <a:r>
              <a:rPr lang="en-US" sz="2900" b="1" dirty="0" err="1">
                <a:solidFill>
                  <a:srgbClr val="000000"/>
                </a:solidFill>
                <a:latin typeface="+mj-lt"/>
              </a:rPr>
              <a:t>khẩu</a:t>
            </a:r>
            <a:endParaRPr lang="en-US" sz="2900" b="1" dirty="0">
              <a:solidFill>
                <a:srgbClr val="000000"/>
              </a:solidFill>
              <a:latin typeface="+mj-lt"/>
            </a:endParaRPr>
          </a:p>
          <a:p>
            <a:pPr>
              <a:lnSpc>
                <a:spcPct val="120000"/>
              </a:lnSpc>
            </a:pPr>
            <a:r>
              <a:rPr lang="en-US" sz="2900" b="1">
                <a:solidFill>
                  <a:srgbClr val="000000"/>
                </a:solidFill>
                <a:latin typeface="+mj-lt"/>
              </a:rPr>
              <a:t>+ CSVC-KT </a:t>
            </a:r>
            <a:r>
              <a:rPr lang="en-US" sz="2900" b="1" dirty="0" err="1">
                <a:solidFill>
                  <a:srgbClr val="000000"/>
                </a:solidFill>
                <a:latin typeface="+mj-lt"/>
              </a:rPr>
              <a:t>đang</a:t>
            </a:r>
            <a:r>
              <a:rPr lang="en-US" sz="2900" b="1" dirty="0">
                <a:solidFill>
                  <a:srgbClr val="000000"/>
                </a:solidFill>
                <a:latin typeface="+mj-lt"/>
              </a:rPr>
              <a:t> </a:t>
            </a:r>
            <a:r>
              <a:rPr lang="en-US" sz="2900" b="1" dirty="0" err="1">
                <a:solidFill>
                  <a:srgbClr val="000000"/>
                </a:solidFill>
                <a:latin typeface="+mj-lt"/>
              </a:rPr>
              <a:t>được</a:t>
            </a:r>
            <a:r>
              <a:rPr lang="en-US" sz="2900" b="1" dirty="0">
                <a:solidFill>
                  <a:srgbClr val="000000"/>
                </a:solidFill>
                <a:latin typeface="+mj-lt"/>
              </a:rPr>
              <a:t> </a:t>
            </a:r>
            <a:r>
              <a:rPr lang="en-US" sz="2900" b="1" dirty="0" err="1">
                <a:solidFill>
                  <a:srgbClr val="000000"/>
                </a:solidFill>
                <a:latin typeface="+mj-lt"/>
              </a:rPr>
              <a:t>cải</a:t>
            </a:r>
            <a:r>
              <a:rPr lang="en-US" sz="2900" b="1" dirty="0">
                <a:solidFill>
                  <a:srgbClr val="000000"/>
                </a:solidFill>
                <a:latin typeface="+mj-lt"/>
              </a:rPr>
              <a:t> </a:t>
            </a:r>
            <a:r>
              <a:rPr lang="en-US" sz="2900" b="1" dirty="0" err="1">
                <a:solidFill>
                  <a:srgbClr val="000000"/>
                </a:solidFill>
                <a:latin typeface="+mj-lt"/>
              </a:rPr>
              <a:t>tiến</a:t>
            </a:r>
            <a:r>
              <a:rPr lang="en-US" sz="2900" b="1">
                <a:solidFill>
                  <a:srgbClr val="000000"/>
                </a:solidFill>
                <a:latin typeface="+mj-lt"/>
              </a:rPr>
              <a:t>. </a:t>
            </a:r>
            <a:endParaRPr lang="en-US" sz="2900" b="1" dirty="0">
              <a:solidFill>
                <a:srgbClr val="000000"/>
              </a:solidFill>
              <a:latin typeface="+mj-lt"/>
            </a:endParaRPr>
          </a:p>
        </p:txBody>
      </p:sp>
    </p:spTree>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p:bld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227806" y="610394"/>
          <a:ext cx="11582399" cy="4500564"/>
        </p:xfrm>
        <a:graphic>
          <a:graphicData uri="http://schemas.openxmlformats.org/drawingml/2006/table">
            <a:tbl>
              <a:tblPr bandRow="1">
                <a:tableStyleId>{5C22544A-7EE6-4342-B048-85BDC9FD1C3A}</a:tableStyleId>
              </a:tblPr>
              <a:tblGrid>
                <a:gridCol w="1066800">
                  <a:extLst>
                    <a:ext uri="{9D8B030D-6E8A-4147-A177-3AD203B41FA5}">
                      <a16:colId xmlns:a16="http://schemas.microsoft.com/office/drawing/2014/main" val="1859050929"/>
                    </a:ext>
                  </a:extLst>
                </a:gridCol>
                <a:gridCol w="2514600">
                  <a:extLst>
                    <a:ext uri="{9D8B030D-6E8A-4147-A177-3AD203B41FA5}">
                      <a16:colId xmlns:a16="http://schemas.microsoft.com/office/drawing/2014/main" val="1318142012"/>
                    </a:ext>
                  </a:extLst>
                </a:gridCol>
                <a:gridCol w="3429000">
                  <a:extLst>
                    <a:ext uri="{9D8B030D-6E8A-4147-A177-3AD203B41FA5}">
                      <a16:colId xmlns:a16="http://schemas.microsoft.com/office/drawing/2014/main" val="3483025579"/>
                    </a:ext>
                  </a:extLst>
                </a:gridCol>
                <a:gridCol w="4571999">
                  <a:extLst>
                    <a:ext uri="{9D8B030D-6E8A-4147-A177-3AD203B41FA5}">
                      <a16:colId xmlns:a16="http://schemas.microsoft.com/office/drawing/2014/main" val="967294256"/>
                    </a:ext>
                  </a:extLst>
                </a:gridCol>
              </a:tblGrid>
              <a:tr h="1686942">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trồng</a:t>
                      </a:r>
                      <a:r>
                        <a:rPr lang="en-US" sz="2000" b="1" baseline="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a16="http://schemas.microsoft.com/office/drawing/2014/main" val="943887121"/>
                  </a:ext>
                </a:extLst>
              </a:tr>
              <a:tr h="1124628">
                <a:tc>
                  <a:txBody>
                    <a:bodyPr/>
                    <a:lstStyle/>
                    <a:p>
                      <a:pPr marL="0" marR="0" indent="0" algn="ctr">
                        <a:lnSpc>
                          <a:spcPct val="120000"/>
                        </a:lnSpc>
                        <a:spcBef>
                          <a:spcPts val="0"/>
                        </a:spcBef>
                        <a:spcAft>
                          <a:spcPts val="0"/>
                        </a:spcAft>
                      </a:pPr>
                      <a:endParaRPr lang="en-US" sz="2000" b="1">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3200" b="1">
                          <a:effectLst/>
                          <a:latin typeface="+mn-lt"/>
                          <a:ea typeface="Tahoma" panose="020B0604030504040204" pitchFamily="34" charset="0"/>
                          <a:cs typeface="Tahoma" panose="020B0604030504040204" pitchFamily="34" charset="0"/>
                        </a:rPr>
                        <a:t>Cây</a:t>
                      </a:r>
                      <a:r>
                        <a:rPr lang="en-US" sz="3200" b="1" baseline="0">
                          <a:effectLst/>
                          <a:latin typeface="+mn-lt"/>
                          <a:ea typeface="Tahoma" panose="020B0604030504040204" pitchFamily="34" charset="0"/>
                          <a:cs typeface="Tahoma" panose="020B0604030504040204" pitchFamily="34" charset="0"/>
                        </a:rPr>
                        <a:t> rau đậu</a:t>
                      </a:r>
                    </a:p>
                    <a:p>
                      <a:pPr marL="0" marR="0" indent="0" algn="ctr">
                        <a:lnSpc>
                          <a:spcPct val="120000"/>
                        </a:lnSpc>
                        <a:spcBef>
                          <a:spcPts val="0"/>
                        </a:spcBef>
                        <a:spcAft>
                          <a:spcPts val="0"/>
                        </a:spcAft>
                      </a:pPr>
                      <a:endParaRPr lang="en-US" sz="2000" b="1" baseline="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val="1895237569"/>
                  </a:ext>
                </a:extLst>
              </a:tr>
            </a:tbl>
          </a:graphicData>
        </a:graphic>
      </p:graphicFrame>
      <p:sp>
        <p:nvSpPr>
          <p:cNvPr id="12" name="Rectangle 11"/>
          <p:cNvSpPr/>
          <p:nvPr/>
        </p:nvSpPr>
        <p:spPr>
          <a:xfrm>
            <a:off x="176571" y="153194"/>
            <a:ext cx="11709082" cy="538605"/>
          </a:xfrm>
          <a:prstGeom prst="rect">
            <a:avLst/>
          </a:prstGeom>
        </p:spPr>
        <p:txBody>
          <a:bodyPr wrap="square" lIns="91436" tIns="45718" rIns="91436" bIns="45718">
            <a:spAutoFit/>
          </a:bodyPr>
          <a:lstStyle/>
          <a:p>
            <a:pPr algn="ctr"/>
            <a:r>
              <a:rPr lang="en-US" sz="2900" b="1">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294606" y="2362994"/>
            <a:ext cx="2514600" cy="2012859"/>
          </a:xfrm>
          <a:prstGeom prst="rect">
            <a:avLst/>
          </a:prstGeom>
          <a:noFill/>
        </p:spPr>
        <p:txBody>
          <a:bodyPr wrap="square" rtlCol="0">
            <a:spAutoFit/>
          </a:bodyPr>
          <a:lstStyle/>
          <a:p>
            <a:pPr algn="just">
              <a:lnSpc>
                <a:spcPct val="130000"/>
              </a:lnSpc>
            </a:pPr>
            <a:r>
              <a:rPr lang="en-US" sz="3200" b="1"/>
              <a:t>Rau, hoa màu, đậu đỗ các loại.</a:t>
            </a:r>
          </a:p>
        </p:txBody>
      </p:sp>
      <p:sp>
        <p:nvSpPr>
          <p:cNvPr id="16" name="TextBox 15"/>
          <p:cNvSpPr txBox="1"/>
          <p:nvPr/>
        </p:nvSpPr>
        <p:spPr>
          <a:xfrm>
            <a:off x="3809206" y="2362994"/>
            <a:ext cx="3429000" cy="2601353"/>
          </a:xfrm>
          <a:prstGeom prst="rect">
            <a:avLst/>
          </a:prstGeom>
          <a:noFill/>
        </p:spPr>
        <p:txBody>
          <a:bodyPr wrap="square" rtlCol="0">
            <a:spAutoFit/>
          </a:bodyPr>
          <a:lstStyle/>
          <a:p>
            <a:pPr algn="just">
              <a:lnSpc>
                <a:spcPct val="130000"/>
              </a:lnSpc>
            </a:pPr>
            <a:r>
              <a:rPr lang="en-US" sz="3200" b="1"/>
              <a:t>- Khắp cả nước.</a:t>
            </a:r>
          </a:p>
          <a:p>
            <a:pPr algn="just">
              <a:lnSpc>
                <a:spcPct val="130000"/>
              </a:lnSpc>
            </a:pPr>
            <a:r>
              <a:rPr lang="en-US" sz="3200" b="1"/>
              <a:t>- Tập trung chủ yếu ở: ĐBSH, TBMNBB, ĐBSCL.</a:t>
            </a:r>
          </a:p>
        </p:txBody>
      </p:sp>
      <p:sp>
        <p:nvSpPr>
          <p:cNvPr id="17" name="TextBox 16"/>
          <p:cNvSpPr txBox="1"/>
          <p:nvPr/>
        </p:nvSpPr>
        <p:spPr>
          <a:xfrm>
            <a:off x="7390606" y="2384604"/>
            <a:ext cx="4419600" cy="1372683"/>
          </a:xfrm>
          <a:prstGeom prst="rect">
            <a:avLst/>
          </a:prstGeom>
          <a:noFill/>
        </p:spPr>
        <p:txBody>
          <a:bodyPr wrap="square" rtlCol="0">
            <a:spAutoFit/>
          </a:bodyPr>
          <a:lstStyle/>
          <a:p>
            <a:pPr algn="just">
              <a:lnSpc>
                <a:spcPct val="130000"/>
              </a:lnSpc>
            </a:pPr>
            <a:r>
              <a:rPr lang="en-US" sz="3200" b="1"/>
              <a:t>Diện tích tăng để đáp ứng nhu cầu thị trường.</a:t>
            </a:r>
          </a:p>
        </p:txBody>
      </p:sp>
      <p:pic>
        <p:nvPicPr>
          <p:cNvPr id="2051" name="Picture 3" descr="C:\Users\Administrator\Desktop\Ảnh GS 9\raucu500_XYKM.jpg"/>
          <p:cNvPicPr>
            <a:picLocks noChangeAspect="1" noChangeArrowheads="1"/>
          </p:cNvPicPr>
          <p:nvPr/>
        </p:nvPicPr>
        <p:blipFill>
          <a:blip r:embed="rId3"/>
          <a:srcRect/>
          <a:stretch>
            <a:fillRect/>
          </a:stretch>
        </p:blipFill>
        <p:spPr bwMode="auto">
          <a:xfrm>
            <a:off x="6781006" y="4125119"/>
            <a:ext cx="5212430" cy="2734469"/>
          </a:xfrm>
          <a:prstGeom prst="ellipse">
            <a:avLst/>
          </a:prstGeom>
          <a:ln>
            <a:noFill/>
          </a:ln>
          <a:effectLst>
            <a:softEdge rad="112500"/>
          </a:effectLst>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227806" y="610394"/>
          <a:ext cx="11582399" cy="5670996"/>
        </p:xfrm>
        <a:graphic>
          <a:graphicData uri="http://schemas.openxmlformats.org/drawingml/2006/table">
            <a:tbl>
              <a:tblPr bandRow="1">
                <a:tableStyleId>{5C22544A-7EE6-4342-B048-85BDC9FD1C3A}</a:tableStyleId>
              </a:tblPr>
              <a:tblGrid>
                <a:gridCol w="1295400">
                  <a:extLst>
                    <a:ext uri="{9D8B030D-6E8A-4147-A177-3AD203B41FA5}">
                      <a16:colId xmlns:a16="http://schemas.microsoft.com/office/drawing/2014/main" val="1859050929"/>
                    </a:ext>
                  </a:extLst>
                </a:gridCol>
                <a:gridCol w="2743200">
                  <a:extLst>
                    <a:ext uri="{9D8B030D-6E8A-4147-A177-3AD203B41FA5}">
                      <a16:colId xmlns:a16="http://schemas.microsoft.com/office/drawing/2014/main" val="1318142012"/>
                    </a:ext>
                  </a:extLst>
                </a:gridCol>
                <a:gridCol w="3276600">
                  <a:extLst>
                    <a:ext uri="{9D8B030D-6E8A-4147-A177-3AD203B41FA5}">
                      <a16:colId xmlns:a16="http://schemas.microsoft.com/office/drawing/2014/main" val="3483025579"/>
                    </a:ext>
                  </a:extLst>
                </a:gridCol>
                <a:gridCol w="4267199">
                  <a:extLst>
                    <a:ext uri="{9D8B030D-6E8A-4147-A177-3AD203B41FA5}">
                      <a16:colId xmlns:a16="http://schemas.microsoft.com/office/drawing/2014/main" val="967294256"/>
                    </a:ext>
                  </a:extLst>
                </a:gridCol>
              </a:tblGrid>
              <a:tr h="1686942">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trồng</a:t>
                      </a:r>
                      <a:r>
                        <a:rPr lang="en-US" sz="2000" b="1" baseline="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a16="http://schemas.microsoft.com/office/drawing/2014/main" val="943887121"/>
                  </a:ext>
                </a:extLst>
              </a:tr>
              <a:tr h="1124628">
                <a:tc>
                  <a:txBody>
                    <a:bodyPr/>
                    <a:lstStyle/>
                    <a:p>
                      <a:pPr marL="0" marR="0" indent="0" algn="ctr">
                        <a:lnSpc>
                          <a:spcPct val="120000"/>
                        </a:lnSpc>
                        <a:spcBef>
                          <a:spcPts val="0"/>
                        </a:spcBef>
                        <a:spcAft>
                          <a:spcPts val="0"/>
                        </a:spcAft>
                      </a:pPr>
                      <a:endParaRPr lang="en-US" sz="2000" b="1">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3200" b="1">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3200" b="1">
                          <a:effectLst/>
                          <a:latin typeface="+mn-lt"/>
                          <a:ea typeface="Tahoma" panose="020B0604030504040204" pitchFamily="34" charset="0"/>
                          <a:cs typeface="Tahoma" panose="020B0604030504040204" pitchFamily="34" charset="0"/>
                        </a:rPr>
                        <a:t>Cây</a:t>
                      </a:r>
                      <a:r>
                        <a:rPr lang="en-US" sz="3200" b="1" baseline="0">
                          <a:effectLst/>
                          <a:latin typeface="+mn-lt"/>
                          <a:ea typeface="Tahoma" panose="020B0604030504040204" pitchFamily="34" charset="0"/>
                          <a:cs typeface="Tahoma" panose="020B0604030504040204" pitchFamily="34" charset="0"/>
                        </a:rPr>
                        <a:t> công nghiệp</a:t>
                      </a:r>
                    </a:p>
                    <a:p>
                      <a:pPr marL="0" marR="0" indent="0" algn="ctr">
                        <a:lnSpc>
                          <a:spcPct val="120000"/>
                        </a:lnSpc>
                        <a:spcBef>
                          <a:spcPts val="0"/>
                        </a:spcBef>
                        <a:spcAft>
                          <a:spcPts val="0"/>
                        </a:spcAft>
                      </a:pPr>
                      <a:endParaRPr lang="en-US" sz="3200" b="1" baseline="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val="1895237569"/>
                  </a:ext>
                </a:extLst>
              </a:tr>
            </a:tbl>
          </a:graphicData>
        </a:graphic>
      </p:graphicFrame>
      <p:sp>
        <p:nvSpPr>
          <p:cNvPr id="12" name="Rectangle 11"/>
          <p:cNvSpPr/>
          <p:nvPr/>
        </p:nvSpPr>
        <p:spPr>
          <a:xfrm>
            <a:off x="176571" y="153194"/>
            <a:ext cx="11709082" cy="538605"/>
          </a:xfrm>
          <a:prstGeom prst="rect">
            <a:avLst/>
          </a:prstGeom>
        </p:spPr>
        <p:txBody>
          <a:bodyPr wrap="square" lIns="91436" tIns="45718" rIns="91436" bIns="45718">
            <a:spAutoFit/>
          </a:bodyPr>
          <a:lstStyle/>
          <a:p>
            <a:pPr algn="ctr"/>
            <a:r>
              <a:rPr lang="en-US" sz="2900" b="1">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599406" y="2362994"/>
            <a:ext cx="2667000" cy="3323987"/>
          </a:xfrm>
          <a:prstGeom prst="rect">
            <a:avLst/>
          </a:prstGeom>
          <a:noFill/>
        </p:spPr>
        <p:txBody>
          <a:bodyPr wrap="square" rtlCol="0">
            <a:spAutoFit/>
          </a:bodyPr>
          <a:lstStyle/>
          <a:p>
            <a:pPr algn="just"/>
            <a:r>
              <a:rPr lang="en-US" sz="3000" b="1"/>
              <a:t>- CCNHN: mía, lạc, đậu tương, bông…</a:t>
            </a:r>
          </a:p>
          <a:p>
            <a:pPr algn="just"/>
            <a:r>
              <a:rPr lang="en-US" sz="3000" b="1"/>
              <a:t>- CCNLN: cà phê, cao su, tiêu, điều, dừa,….</a:t>
            </a:r>
          </a:p>
        </p:txBody>
      </p:sp>
      <p:sp>
        <p:nvSpPr>
          <p:cNvPr id="16" name="TextBox 15"/>
          <p:cNvSpPr txBox="1"/>
          <p:nvPr/>
        </p:nvSpPr>
        <p:spPr>
          <a:xfrm>
            <a:off x="4342606" y="2362994"/>
            <a:ext cx="3276600" cy="3644844"/>
          </a:xfrm>
          <a:prstGeom prst="rect">
            <a:avLst/>
          </a:prstGeom>
          <a:noFill/>
        </p:spPr>
        <p:txBody>
          <a:bodyPr wrap="square" rtlCol="0">
            <a:spAutoFit/>
          </a:bodyPr>
          <a:lstStyle/>
          <a:p>
            <a:pPr algn="just">
              <a:lnSpc>
                <a:spcPct val="130000"/>
              </a:lnSpc>
            </a:pPr>
            <a:r>
              <a:rPr lang="en-US" sz="3000" b="1"/>
              <a:t>- CCNHN: ĐNB, TDMNBB, BTB, DHNTB,…</a:t>
            </a:r>
          </a:p>
          <a:p>
            <a:pPr algn="just">
              <a:lnSpc>
                <a:spcPct val="130000"/>
              </a:lnSpc>
            </a:pPr>
            <a:r>
              <a:rPr lang="en-US" sz="3000" b="1"/>
              <a:t>- CCNLN: ĐNB, Tây Nguyên, TDMNBB,...</a:t>
            </a:r>
          </a:p>
        </p:txBody>
      </p:sp>
      <p:sp>
        <p:nvSpPr>
          <p:cNvPr id="17" name="TextBox 16"/>
          <p:cNvSpPr txBox="1"/>
          <p:nvPr/>
        </p:nvSpPr>
        <p:spPr>
          <a:xfrm>
            <a:off x="7695406" y="2384604"/>
            <a:ext cx="3962400" cy="2400657"/>
          </a:xfrm>
          <a:prstGeom prst="rect">
            <a:avLst/>
          </a:prstGeom>
          <a:noFill/>
        </p:spPr>
        <p:txBody>
          <a:bodyPr wrap="square" rtlCol="0">
            <a:spAutoFit/>
          </a:bodyPr>
          <a:lstStyle/>
          <a:p>
            <a:pPr algn="just"/>
            <a:r>
              <a:rPr lang="en-US" sz="3000" b="1"/>
              <a:t>- Diện tích CCNHN: giảm.</a:t>
            </a:r>
          </a:p>
          <a:p>
            <a:pPr algn="just"/>
            <a:r>
              <a:rPr lang="en-US" sz="3000" b="1"/>
              <a:t>- Diện tích CCNLN: tăng.</a:t>
            </a:r>
          </a:p>
          <a:p>
            <a:pPr algn="just"/>
            <a:r>
              <a:rPr lang="en-US" sz="3000" b="1"/>
              <a:t>- Là mặt hàng xuất khẩu chủ lực của nước ta.</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8" name="Hình 3">
            <a:extLst>
              <a:ext uri="{FF2B5EF4-FFF2-40B4-BE49-F238E27FC236}">
                <a16:creationId xmlns:a16="http://schemas.microsoft.com/office/drawing/2014/main" id="{90289E56-FADE-4731-B98A-18CCAC6F656D}"/>
              </a:ext>
            </a:extLst>
          </p:cNvPr>
          <p:cNvSpPr/>
          <p:nvPr/>
        </p:nvSpPr>
        <p:spPr>
          <a:xfrm>
            <a:off x="0" y="0"/>
            <a:ext cx="5883200" cy="3397886"/>
          </a:xfrm>
          <a:prstGeom prst="rect">
            <a:avLst/>
          </a:prstGeom>
          <a:blipFill dpi="0" rotWithShape="1">
            <a:blip r:embed="rId3"/>
            <a:srcRec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
        <p:nvSpPr>
          <p:cNvPr id="28" name="Hình3">
            <a:extLst>
              <a:ext uri="{FF2B5EF4-FFF2-40B4-BE49-F238E27FC236}">
                <a16:creationId xmlns:a16="http://schemas.microsoft.com/office/drawing/2014/main" id="{F3E48BFB-D3D4-4652-A3F8-440CAE8353B9}"/>
              </a:ext>
            </a:extLst>
          </p:cNvPr>
          <p:cNvSpPr/>
          <p:nvPr/>
        </p:nvSpPr>
        <p:spPr>
          <a:xfrm>
            <a:off x="-1" y="3450907"/>
            <a:ext cx="5869949" cy="3408681"/>
          </a:xfrm>
          <a:prstGeom prst="rect">
            <a:avLst/>
          </a:prstGeom>
          <a:blipFill dpi="0" rotWithShape="1">
            <a:blip r:embed="rId4"/>
            <a:srcRec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sp>
        <p:nvSpPr>
          <p:cNvPr id="38" name="Hình 3">
            <a:extLst>
              <a:ext uri="{FF2B5EF4-FFF2-40B4-BE49-F238E27FC236}">
                <a16:creationId xmlns:a16="http://schemas.microsoft.com/office/drawing/2014/main" id="{3031544A-62EF-44D2-972D-989842699D3A}"/>
              </a:ext>
            </a:extLst>
          </p:cNvPr>
          <p:cNvSpPr/>
          <p:nvPr/>
        </p:nvSpPr>
        <p:spPr>
          <a:xfrm>
            <a:off x="5962702" y="0"/>
            <a:ext cx="6227712" cy="3397886"/>
          </a:xfrm>
          <a:prstGeom prst="rect">
            <a:avLst/>
          </a:prstGeom>
          <a:blipFill dpi="0" rotWithShape="1">
            <a:blip r:embed="rId5"/>
            <a:srcRect/>
            <a:stretch>
              <a:fillRect/>
            </a:stretch>
          </a:blipFill>
          <a:ln>
            <a:solidFill>
              <a:srgbClr val="0000FF"/>
            </a:solidFill>
          </a:ln>
        </p:spPr>
        <p:style>
          <a:lnRef idx="2">
            <a:schemeClr val="accent1">
              <a:shade val="50000"/>
            </a:schemeClr>
          </a:lnRef>
          <a:fillRef idx="1">
            <a:schemeClr val="accent1"/>
          </a:fillRef>
          <a:effectRef idx="0">
            <a:schemeClr val="accent1"/>
          </a:effectRef>
          <a:fontRef idx="minor">
            <a:schemeClr val="lt1"/>
          </a:fontRef>
        </p:style>
        <p:txBody>
          <a:bodyPr lIns="65032" tIns="32516" rIns="65032" bIns="32516" rtlCol="0" anchor="ctr"/>
          <a:lstStyle/>
          <a:p>
            <a:pPr algn="ctr"/>
            <a:endParaRPr lang="zh-CN" altLang="en-US"/>
          </a:p>
        </p:txBody>
      </p:sp>
      <p:pic>
        <p:nvPicPr>
          <p:cNvPr id="44" name="Picture 14" descr="Kết quả hình ảnh cho điều"/>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5909702" y="3448208"/>
            <a:ext cx="6280712" cy="3411380"/>
          </a:xfrm>
          <a:prstGeom prst="rect">
            <a:avLst/>
          </a:prstGeom>
          <a:noFill/>
          <a:ln w="9525">
            <a:solidFill>
              <a:srgbClr val="0000FF"/>
            </a:solidFill>
            <a:miter lim="800000"/>
            <a:headEnd/>
            <a:tailEnd/>
          </a:ln>
          <a:extLst>
            <a:ext uri="{909E8E84-426E-40DD-AFC4-6F175D3DCCD1}">
              <a14:hiddenFill xmlns:a14="http://schemas.microsoft.com/office/drawing/2010/main">
                <a:solidFill>
                  <a:srgbClr val="FFFFFF"/>
                </a:solidFill>
              </a14:hiddenFill>
            </a:ext>
          </a:extLst>
        </p:spPr>
      </p:pic>
      <p:sp>
        <p:nvSpPr>
          <p:cNvPr id="46" name="TextBox 45">
            <a:extLst>
              <a:ext uri="{FF2B5EF4-FFF2-40B4-BE49-F238E27FC236}">
                <a16:creationId xmlns:a16="http://schemas.microsoft.com/office/drawing/2014/main" id="{DB50428E-14F7-46FB-9AE7-68BF1204EFBE}"/>
              </a:ext>
            </a:extLst>
          </p:cNvPr>
          <p:cNvSpPr txBox="1"/>
          <p:nvPr/>
        </p:nvSpPr>
        <p:spPr>
          <a:xfrm>
            <a:off x="2211786" y="2861558"/>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dirty="0" err="1"/>
              <a:t>Cà</a:t>
            </a:r>
            <a:r>
              <a:rPr lang="en-US" sz="2800" b="1" dirty="0"/>
              <a:t> </a:t>
            </a:r>
            <a:r>
              <a:rPr lang="en-US" sz="2800" b="1" dirty="0" err="1"/>
              <a:t>phê</a:t>
            </a:r>
            <a:endParaRPr lang="en-US" sz="2800" b="1" dirty="0"/>
          </a:p>
        </p:txBody>
      </p:sp>
      <p:sp>
        <p:nvSpPr>
          <p:cNvPr id="48" name="TextBox 47">
            <a:extLst>
              <a:ext uri="{FF2B5EF4-FFF2-40B4-BE49-F238E27FC236}">
                <a16:creationId xmlns:a16="http://schemas.microsoft.com/office/drawing/2014/main" id="{D83C330B-04E3-475C-9F27-80793041E006}"/>
              </a:ext>
            </a:extLst>
          </p:cNvPr>
          <p:cNvSpPr txBox="1"/>
          <p:nvPr/>
        </p:nvSpPr>
        <p:spPr>
          <a:xfrm>
            <a:off x="1894565" y="6290749"/>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dirty="0"/>
              <a:t>Cao </a:t>
            </a:r>
            <a:r>
              <a:rPr lang="en-US" sz="2800" b="1" dirty="0" err="1"/>
              <a:t>su</a:t>
            </a:r>
            <a:endParaRPr lang="en-US" sz="2800" b="1" dirty="0"/>
          </a:p>
        </p:txBody>
      </p:sp>
      <p:sp>
        <p:nvSpPr>
          <p:cNvPr id="49" name="TextBox 48">
            <a:extLst>
              <a:ext uri="{FF2B5EF4-FFF2-40B4-BE49-F238E27FC236}">
                <a16:creationId xmlns:a16="http://schemas.microsoft.com/office/drawing/2014/main" id="{2F61DF04-EC99-49B8-8DC1-165DFE1E8781}"/>
              </a:ext>
            </a:extLst>
          </p:cNvPr>
          <p:cNvSpPr txBox="1"/>
          <p:nvPr/>
        </p:nvSpPr>
        <p:spPr>
          <a:xfrm>
            <a:off x="8574812" y="2866691"/>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dirty="0" err="1"/>
              <a:t>Chè</a:t>
            </a:r>
            <a:endParaRPr lang="en-US" sz="2800" b="1" dirty="0"/>
          </a:p>
        </p:txBody>
      </p:sp>
      <p:sp>
        <p:nvSpPr>
          <p:cNvPr id="54" name="TextBox 53">
            <a:extLst>
              <a:ext uri="{FF2B5EF4-FFF2-40B4-BE49-F238E27FC236}">
                <a16:creationId xmlns:a16="http://schemas.microsoft.com/office/drawing/2014/main" id="{2F61DF04-EC99-49B8-8DC1-165DFE1E8781}"/>
              </a:ext>
            </a:extLst>
          </p:cNvPr>
          <p:cNvSpPr txBox="1"/>
          <p:nvPr/>
        </p:nvSpPr>
        <p:spPr>
          <a:xfrm>
            <a:off x="8732683" y="6305617"/>
            <a:ext cx="1551147" cy="523341"/>
          </a:xfrm>
          <a:prstGeom prst="rect">
            <a:avLst/>
          </a:prstGeom>
          <a:solidFill>
            <a:schemeClr val="accent4">
              <a:lumMod val="20000"/>
              <a:lumOff val="80000"/>
            </a:schemeClr>
          </a:solidFill>
          <a:ln>
            <a:solidFill>
              <a:srgbClr val="C00000"/>
            </a:solidFill>
          </a:ln>
        </p:spPr>
        <p:txBody>
          <a:bodyPr wrap="square" rtlCol="0">
            <a:spAutoFit/>
          </a:bodyPr>
          <a:lstStyle/>
          <a:p>
            <a:pPr algn="ctr"/>
            <a:r>
              <a:rPr lang="en-US" sz="2800" b="1"/>
              <a:t>Điều</a:t>
            </a:r>
            <a:endParaRPr lang="en-US" sz="2800" b="1" dirty="0"/>
          </a:p>
        </p:txBody>
      </p:sp>
    </p:spTree>
    <p:extLst>
      <p:ext uri="{BB962C8B-B14F-4D97-AF65-F5344CB8AC3E}">
        <p14:creationId xmlns:p14="http://schemas.microsoft.com/office/powerpoint/2010/main" val="32541758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diamond(in)">
                                      <p:cBhvr>
                                        <p:cTn id="7" dur="1000"/>
                                        <p:tgtEl>
                                          <p:spTgt spid="18"/>
                                        </p:tgtEl>
                                      </p:cBhvr>
                                    </p:animEffect>
                                  </p:childTnLst>
                                </p:cTn>
                              </p:par>
                              <p:par>
                                <p:cTn id="8" presetID="8" presetClass="entr" presetSubtype="16"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diamond(in)">
                                      <p:cBhvr>
                                        <p:cTn id="10" dur="1000"/>
                                        <p:tgtEl>
                                          <p:spTgt spid="28"/>
                                        </p:tgtEl>
                                      </p:cBhvr>
                                    </p:animEffect>
                                  </p:childTnLst>
                                </p:cTn>
                              </p:par>
                              <p:par>
                                <p:cTn id="11" presetID="8" presetClass="entr" presetSubtype="16" fill="hold" grpId="0" nodeType="withEffect">
                                  <p:stCondLst>
                                    <p:cond delay="0"/>
                                  </p:stCondLst>
                                  <p:childTnLst>
                                    <p:set>
                                      <p:cBhvr>
                                        <p:cTn id="12" dur="1" fill="hold">
                                          <p:stCondLst>
                                            <p:cond delay="0"/>
                                          </p:stCondLst>
                                        </p:cTn>
                                        <p:tgtEl>
                                          <p:spTgt spid="38"/>
                                        </p:tgtEl>
                                        <p:attrNameLst>
                                          <p:attrName>style.visibility</p:attrName>
                                        </p:attrNameLst>
                                      </p:cBhvr>
                                      <p:to>
                                        <p:strVal val="visible"/>
                                      </p:to>
                                    </p:set>
                                    <p:animEffect transition="in" filter="diamond(in)">
                                      <p:cBhvr>
                                        <p:cTn id="13" dur="1000"/>
                                        <p:tgtEl>
                                          <p:spTgt spid="38"/>
                                        </p:tgtEl>
                                      </p:cBhvr>
                                    </p:animEffect>
                                  </p:childTnLst>
                                </p:cTn>
                              </p:par>
                              <p:par>
                                <p:cTn id="14" presetID="8" presetClass="entr" presetSubtype="16" fill="hold" nodeType="withEffect">
                                  <p:stCondLst>
                                    <p:cond delay="0"/>
                                  </p:stCondLst>
                                  <p:childTnLst>
                                    <p:set>
                                      <p:cBhvr>
                                        <p:cTn id="15" dur="1" fill="hold">
                                          <p:stCondLst>
                                            <p:cond delay="0"/>
                                          </p:stCondLst>
                                        </p:cTn>
                                        <p:tgtEl>
                                          <p:spTgt spid="44"/>
                                        </p:tgtEl>
                                        <p:attrNameLst>
                                          <p:attrName>style.visibility</p:attrName>
                                        </p:attrNameLst>
                                      </p:cBhvr>
                                      <p:to>
                                        <p:strVal val="visible"/>
                                      </p:to>
                                    </p:set>
                                    <p:animEffect transition="in" filter="diamond(in)">
                                      <p:cBhvr>
                                        <p:cTn id="16" dur="1000"/>
                                        <p:tgtEl>
                                          <p:spTgt spid="44"/>
                                        </p:tgtEl>
                                      </p:cBhvr>
                                    </p:animEffect>
                                  </p:childTnLst>
                                </p:cTn>
                              </p:par>
                              <p:par>
                                <p:cTn id="17" presetID="8" presetClass="entr" presetSubtype="16" fill="hold" grpId="0" nodeType="withEffect">
                                  <p:stCondLst>
                                    <p:cond delay="0"/>
                                  </p:stCondLst>
                                  <p:childTnLst>
                                    <p:set>
                                      <p:cBhvr>
                                        <p:cTn id="18" dur="1" fill="hold">
                                          <p:stCondLst>
                                            <p:cond delay="0"/>
                                          </p:stCondLst>
                                        </p:cTn>
                                        <p:tgtEl>
                                          <p:spTgt spid="46"/>
                                        </p:tgtEl>
                                        <p:attrNameLst>
                                          <p:attrName>style.visibility</p:attrName>
                                        </p:attrNameLst>
                                      </p:cBhvr>
                                      <p:to>
                                        <p:strVal val="visible"/>
                                      </p:to>
                                    </p:set>
                                    <p:animEffect transition="in" filter="diamond(in)">
                                      <p:cBhvr>
                                        <p:cTn id="19" dur="1000"/>
                                        <p:tgtEl>
                                          <p:spTgt spid="46"/>
                                        </p:tgtEl>
                                      </p:cBhvr>
                                    </p:animEffect>
                                  </p:childTnLst>
                                </p:cTn>
                              </p:par>
                              <p:par>
                                <p:cTn id="20" presetID="8" presetClass="entr" presetSubtype="16" fill="hold" grpId="0" nodeType="withEffect">
                                  <p:stCondLst>
                                    <p:cond delay="0"/>
                                  </p:stCondLst>
                                  <p:childTnLst>
                                    <p:set>
                                      <p:cBhvr>
                                        <p:cTn id="21" dur="1" fill="hold">
                                          <p:stCondLst>
                                            <p:cond delay="0"/>
                                          </p:stCondLst>
                                        </p:cTn>
                                        <p:tgtEl>
                                          <p:spTgt spid="48"/>
                                        </p:tgtEl>
                                        <p:attrNameLst>
                                          <p:attrName>style.visibility</p:attrName>
                                        </p:attrNameLst>
                                      </p:cBhvr>
                                      <p:to>
                                        <p:strVal val="visible"/>
                                      </p:to>
                                    </p:set>
                                    <p:animEffect transition="in" filter="diamond(in)">
                                      <p:cBhvr>
                                        <p:cTn id="22" dur="1000"/>
                                        <p:tgtEl>
                                          <p:spTgt spid="48"/>
                                        </p:tgtEl>
                                      </p:cBhvr>
                                    </p:animEffect>
                                  </p:childTnLst>
                                </p:cTn>
                              </p:par>
                              <p:par>
                                <p:cTn id="23" presetID="8" presetClass="entr" presetSubtype="16" fill="hold" grpId="0" nodeType="withEffect">
                                  <p:stCondLst>
                                    <p:cond delay="0"/>
                                  </p:stCondLst>
                                  <p:childTnLst>
                                    <p:set>
                                      <p:cBhvr>
                                        <p:cTn id="24" dur="1" fill="hold">
                                          <p:stCondLst>
                                            <p:cond delay="0"/>
                                          </p:stCondLst>
                                        </p:cTn>
                                        <p:tgtEl>
                                          <p:spTgt spid="49"/>
                                        </p:tgtEl>
                                        <p:attrNameLst>
                                          <p:attrName>style.visibility</p:attrName>
                                        </p:attrNameLst>
                                      </p:cBhvr>
                                      <p:to>
                                        <p:strVal val="visible"/>
                                      </p:to>
                                    </p:set>
                                    <p:animEffect transition="in" filter="diamond(in)">
                                      <p:cBhvr>
                                        <p:cTn id="25" dur="1000"/>
                                        <p:tgtEl>
                                          <p:spTgt spid="49"/>
                                        </p:tgtEl>
                                      </p:cBhvr>
                                    </p:animEffect>
                                  </p:childTnLst>
                                </p:cTn>
                              </p:par>
                              <p:par>
                                <p:cTn id="26" presetID="8" presetClass="entr" presetSubtype="16" fill="hold" grpId="0" nodeType="withEffect">
                                  <p:stCondLst>
                                    <p:cond delay="0"/>
                                  </p:stCondLst>
                                  <p:childTnLst>
                                    <p:set>
                                      <p:cBhvr>
                                        <p:cTn id="27" dur="1" fill="hold">
                                          <p:stCondLst>
                                            <p:cond delay="0"/>
                                          </p:stCondLst>
                                        </p:cTn>
                                        <p:tgtEl>
                                          <p:spTgt spid="54"/>
                                        </p:tgtEl>
                                        <p:attrNameLst>
                                          <p:attrName>style.visibility</p:attrName>
                                        </p:attrNameLst>
                                      </p:cBhvr>
                                      <p:to>
                                        <p:strVal val="visible"/>
                                      </p:to>
                                    </p:set>
                                    <p:animEffect transition="in" filter="diamond(in)">
                                      <p:cBhvr>
                                        <p:cTn id="28" dur="10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28" grpId="0" animBg="1"/>
      <p:bldP spid="38" grpId="0" animBg="1"/>
      <p:bldP spid="46" grpId="0" animBg="1"/>
      <p:bldP spid="48" grpId="0" animBg="1"/>
      <p:bldP spid="49" grpId="0" animBg="1"/>
      <p:bldP spid="54"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5" descr="Kết quả hình ảnh cho cây đậu tươn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1"/>
            <a:ext cx="6667946" cy="357690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3" name="Picture 3" descr="Kết quả hình ảnh cho cây lạc"/>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3421910"/>
            <a:ext cx="6242332" cy="3437679"/>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4" name="Picture 7" descr="Kết quả hình ảnh cho cây bô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6652182" y="-10336"/>
            <a:ext cx="5538232" cy="338493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15" name="Picture 9" descr="Kết quả hình ảnh cho cây mía"/>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6163515" y="3086275"/>
            <a:ext cx="6125410" cy="3773314"/>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
        <p:nvSpPr>
          <p:cNvPr id="16" name="Text Box 11"/>
          <p:cNvSpPr txBox="1">
            <a:spLocks noChangeArrowheads="1"/>
          </p:cNvSpPr>
          <p:nvPr/>
        </p:nvSpPr>
        <p:spPr bwMode="auto">
          <a:xfrm>
            <a:off x="194494" y="3218477"/>
            <a:ext cx="1676182" cy="477164"/>
          </a:xfrm>
          <a:prstGeom prst="rect">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dirty="0" err="1">
                <a:solidFill>
                  <a:srgbClr val="0000FF"/>
                </a:solidFill>
                <a:latin typeface="+mn-lt"/>
              </a:rPr>
              <a:t>Đậu</a:t>
            </a:r>
            <a:r>
              <a:rPr lang="en-US" altLang="en-US" sz="2500" b="1" dirty="0">
                <a:solidFill>
                  <a:srgbClr val="0000FF"/>
                </a:solidFill>
                <a:latin typeface="+mn-lt"/>
              </a:rPr>
              <a:t> </a:t>
            </a:r>
            <a:r>
              <a:rPr lang="en-US" altLang="en-US" sz="2500" b="1" dirty="0" err="1">
                <a:solidFill>
                  <a:srgbClr val="0000FF"/>
                </a:solidFill>
                <a:latin typeface="+mn-lt"/>
              </a:rPr>
              <a:t>tương</a:t>
            </a:r>
            <a:endParaRPr lang="en-US" altLang="en-US" sz="2500" b="1" dirty="0">
              <a:solidFill>
                <a:srgbClr val="0000FF"/>
              </a:solidFill>
              <a:latin typeface="+mn-lt"/>
            </a:endParaRPr>
          </a:p>
        </p:txBody>
      </p:sp>
      <p:sp>
        <p:nvSpPr>
          <p:cNvPr id="17" name="Text Box 12"/>
          <p:cNvSpPr txBox="1">
            <a:spLocks noChangeArrowheads="1"/>
          </p:cNvSpPr>
          <p:nvPr/>
        </p:nvSpPr>
        <p:spPr bwMode="auto">
          <a:xfrm>
            <a:off x="205002" y="6328142"/>
            <a:ext cx="685711" cy="477164"/>
          </a:xfrm>
          <a:prstGeom prst="rect">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dirty="0" err="1">
                <a:solidFill>
                  <a:srgbClr val="0000FF"/>
                </a:solidFill>
                <a:latin typeface="+mn-lt"/>
              </a:rPr>
              <a:t>Lạc</a:t>
            </a:r>
            <a:endParaRPr lang="en-US" altLang="en-US" sz="2500" b="1" dirty="0">
              <a:solidFill>
                <a:srgbClr val="0000FF"/>
              </a:solidFill>
              <a:latin typeface="+mn-lt"/>
            </a:endParaRPr>
          </a:p>
        </p:txBody>
      </p:sp>
      <p:sp>
        <p:nvSpPr>
          <p:cNvPr id="18" name="Text Box 14"/>
          <p:cNvSpPr txBox="1">
            <a:spLocks noChangeArrowheads="1"/>
          </p:cNvSpPr>
          <p:nvPr/>
        </p:nvSpPr>
        <p:spPr bwMode="auto">
          <a:xfrm>
            <a:off x="10988808" y="2961421"/>
            <a:ext cx="914281" cy="477164"/>
          </a:xfrm>
          <a:prstGeom prst="rect">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a:solidFill>
                  <a:srgbClr val="0000FF"/>
                </a:solidFill>
                <a:latin typeface="+mn-lt"/>
              </a:rPr>
              <a:t>Bông</a:t>
            </a:r>
          </a:p>
        </p:txBody>
      </p:sp>
      <p:sp>
        <p:nvSpPr>
          <p:cNvPr id="19" name="Text Box 13"/>
          <p:cNvSpPr txBox="1">
            <a:spLocks noChangeArrowheads="1"/>
          </p:cNvSpPr>
          <p:nvPr/>
        </p:nvSpPr>
        <p:spPr bwMode="auto">
          <a:xfrm>
            <a:off x="6338587" y="6306874"/>
            <a:ext cx="761901" cy="477164"/>
          </a:xfrm>
          <a:prstGeom prst="rect">
            <a:avLst/>
          </a:prstGeom>
          <a:solidFill>
            <a:srgbClr val="FFFF00"/>
          </a:solidFill>
          <a:ln w="9525">
            <a:solidFill>
              <a:srgbClr val="0000FF"/>
            </a:solidFill>
            <a:miter lim="800000"/>
            <a:headEnd/>
            <a:tailEnd/>
          </a:ln>
          <a:effectLst/>
          <a:extLst>
            <a:ext uri="{AF507438-7753-43E0-B8FC-AC1667EBCBE1}">
              <a14:hiddenEffects xmlns:a14="http://schemas.microsoft.com/office/drawing/2010/main">
                <a:effectLst>
                  <a:outerShdw dist="35921" dir="2700000" algn="ctr" rotWithShape="0">
                    <a:schemeClr val="bg2"/>
                  </a:outerShdw>
                </a:effectLst>
              </a14:hiddenEffects>
            </a:ext>
          </a:extLst>
        </p:spPr>
        <p:txBody>
          <a:bodyPr>
            <a:spAutoFit/>
          </a:bodyPr>
          <a:lstStyle>
            <a:lvl1pPr>
              <a:spcBef>
                <a:spcPct val="20000"/>
              </a:spcBef>
              <a:buFont typeface="Arial" panose="020B0604020202020204" pitchFamily="34" charset="0"/>
              <a:buChar char="•"/>
              <a:defRPr sz="3200">
                <a:solidFill>
                  <a:schemeClr val="tx1"/>
                </a:solidFill>
                <a:latin typeface="Calibri" panose="020F0502020204030204" pitchFamily="34" charset="0"/>
              </a:defRPr>
            </a:lvl1pPr>
            <a:lvl2pPr marL="742950" indent="-285750">
              <a:spcBef>
                <a:spcPct val="20000"/>
              </a:spcBef>
              <a:buFont typeface="Arial" panose="020B0604020202020204" pitchFamily="34" charset="0"/>
              <a:buChar char="–"/>
              <a:defRPr sz="2800">
                <a:solidFill>
                  <a:schemeClr val="tx1"/>
                </a:solidFill>
                <a:latin typeface="Calibri" panose="020F0502020204030204" pitchFamily="34" charset="0"/>
              </a:defRPr>
            </a:lvl2pPr>
            <a:lvl3pPr marL="1143000" indent="-228600">
              <a:spcBef>
                <a:spcPct val="20000"/>
              </a:spcBef>
              <a:buFont typeface="Arial" panose="020B0604020202020204" pitchFamily="34" charset="0"/>
              <a:buChar char="•"/>
              <a:defRPr sz="2400">
                <a:solidFill>
                  <a:schemeClr val="tx1"/>
                </a:solidFill>
                <a:latin typeface="Calibri" panose="020F0502020204030204" pitchFamily="34" charset="0"/>
              </a:defRPr>
            </a:lvl3pPr>
            <a:lvl4pPr marL="1600200" indent="-228600">
              <a:spcBef>
                <a:spcPct val="20000"/>
              </a:spcBef>
              <a:buFont typeface="Arial" panose="020B0604020202020204" pitchFamily="34" charset="0"/>
              <a:buChar char="–"/>
              <a:defRPr sz="2000">
                <a:solidFill>
                  <a:schemeClr val="tx1"/>
                </a:solidFill>
                <a:latin typeface="Calibri" panose="020F0502020204030204" pitchFamily="34" charset="0"/>
              </a:defRPr>
            </a:lvl4pPr>
            <a:lvl5pPr marL="2057400" indent="-228600">
              <a:spcBef>
                <a:spcPct val="20000"/>
              </a:spcBef>
              <a:buFont typeface="Arial" panose="020B0604020202020204" pitchFamily="34" charset="0"/>
              <a:buChar char="»"/>
              <a:defRPr sz="2000">
                <a:solidFill>
                  <a:schemeClr val="tx1"/>
                </a:solidFill>
                <a:latin typeface="Calibri" panose="020F0502020204030204" pitchFamily="34" charset="0"/>
              </a:defRPr>
            </a:lvl5pPr>
            <a:lvl6pPr marL="25146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6pPr>
            <a:lvl7pPr marL="29718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7pPr>
            <a:lvl8pPr marL="34290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8pPr>
            <a:lvl9pPr marL="3886200" indent="-228600" eaLnBrk="0" fontAlgn="base" hangingPunct="0">
              <a:spcBef>
                <a:spcPct val="20000"/>
              </a:spcBef>
              <a:spcAft>
                <a:spcPct val="0"/>
              </a:spcAft>
              <a:buFont typeface="Arial" panose="020B0604020202020204" pitchFamily="34" charset="0"/>
              <a:buChar char="»"/>
              <a:defRPr sz="2000">
                <a:solidFill>
                  <a:schemeClr val="tx1"/>
                </a:solidFill>
                <a:latin typeface="Calibri" panose="020F0502020204030204" pitchFamily="34" charset="0"/>
              </a:defRPr>
            </a:lvl9pPr>
          </a:lstStyle>
          <a:p>
            <a:pPr algn="ctr" eaLnBrk="1" hangingPunct="1">
              <a:spcBef>
                <a:spcPct val="50000"/>
              </a:spcBef>
              <a:buFont typeface="Arial" panose="020B0604020202020204" pitchFamily="34" charset="0"/>
              <a:buNone/>
            </a:pPr>
            <a:r>
              <a:rPr lang="en-US" altLang="en-US" sz="2500" b="1">
                <a:solidFill>
                  <a:srgbClr val="0000FF"/>
                </a:solidFill>
                <a:latin typeface="+mn-lt"/>
              </a:rPr>
              <a:t>Mía</a:t>
            </a:r>
          </a:p>
        </p:txBody>
      </p:sp>
    </p:spTree>
    <p:extLst>
      <p:ext uri="{BB962C8B-B14F-4D97-AF65-F5344CB8AC3E}">
        <p14:creationId xmlns:p14="http://schemas.microsoft.com/office/powerpoint/2010/main" val="100112104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fade">
                                      <p:cBhvr>
                                        <p:cTn id="7" dur="1000"/>
                                        <p:tgtEl>
                                          <p:spTgt spid="11"/>
                                        </p:tgtEl>
                                      </p:cBhvr>
                                    </p:animEffect>
                                    <p:anim calcmode="lin" valueType="num">
                                      <p:cBhvr>
                                        <p:cTn id="8" dur="1000" fill="hold"/>
                                        <p:tgtEl>
                                          <p:spTgt spid="11"/>
                                        </p:tgtEl>
                                        <p:attrNameLst>
                                          <p:attrName>ppt_x</p:attrName>
                                        </p:attrNameLst>
                                      </p:cBhvr>
                                      <p:tavLst>
                                        <p:tav tm="0">
                                          <p:val>
                                            <p:strVal val="#ppt_x"/>
                                          </p:val>
                                        </p:tav>
                                        <p:tav tm="100000">
                                          <p:val>
                                            <p:strVal val="#ppt_x"/>
                                          </p:val>
                                        </p:tav>
                                      </p:tavLst>
                                    </p:anim>
                                    <p:anim calcmode="lin" valueType="num">
                                      <p:cBhvr>
                                        <p:cTn id="9" dur="1000" fill="hold"/>
                                        <p:tgtEl>
                                          <p:spTgt spid="11"/>
                                        </p:tgtEl>
                                        <p:attrNameLst>
                                          <p:attrName>ppt_y</p:attrName>
                                        </p:attrNameLst>
                                      </p:cBhvr>
                                      <p:tavLst>
                                        <p:tav tm="0">
                                          <p:val>
                                            <p:strVal val="#ppt_y+.1"/>
                                          </p:val>
                                        </p:tav>
                                        <p:tav tm="100000">
                                          <p:val>
                                            <p:strVal val="#ppt_y"/>
                                          </p:val>
                                        </p:tav>
                                      </p:tavLst>
                                    </p:anim>
                                  </p:childTnLst>
                                </p:cTn>
                              </p:par>
                              <p:par>
                                <p:cTn id="10" presetID="4" presetClass="entr" presetSubtype="16" fill="hold" grpId="0" nodeType="withEffect">
                                  <p:stCondLst>
                                    <p:cond delay="0"/>
                                  </p:stCondLst>
                                  <p:childTnLst>
                                    <p:set>
                                      <p:cBhvr>
                                        <p:cTn id="11" dur="1" fill="hold">
                                          <p:stCondLst>
                                            <p:cond delay="0"/>
                                          </p:stCondLst>
                                        </p:cTn>
                                        <p:tgtEl>
                                          <p:spTgt spid="16"/>
                                        </p:tgtEl>
                                        <p:attrNameLst>
                                          <p:attrName>style.visibility</p:attrName>
                                        </p:attrNameLst>
                                      </p:cBhvr>
                                      <p:to>
                                        <p:strVal val="visible"/>
                                      </p:to>
                                    </p:set>
                                    <p:animEffect transition="in" filter="box(in)">
                                      <p:cBhvr>
                                        <p:cTn id="12" dur="1000"/>
                                        <p:tgtEl>
                                          <p:spTgt spid="16"/>
                                        </p:tgtEl>
                                      </p:cBhvr>
                                    </p:animEffect>
                                  </p:childTnLst>
                                </p:cTn>
                              </p:par>
                              <p:par>
                                <p:cTn id="13" presetID="42" presetClass="entr" presetSubtype="0" fill="hold" nodeType="withEffect">
                                  <p:stCondLst>
                                    <p:cond delay="0"/>
                                  </p:stCondLst>
                                  <p:childTnLst>
                                    <p:set>
                                      <p:cBhvr>
                                        <p:cTn id="14" dur="1" fill="hold">
                                          <p:stCondLst>
                                            <p:cond delay="0"/>
                                          </p:stCondLst>
                                        </p:cTn>
                                        <p:tgtEl>
                                          <p:spTgt spid="13"/>
                                        </p:tgtEl>
                                        <p:attrNameLst>
                                          <p:attrName>style.visibility</p:attrName>
                                        </p:attrNameLst>
                                      </p:cBhvr>
                                      <p:to>
                                        <p:strVal val="visible"/>
                                      </p:to>
                                    </p:set>
                                    <p:animEffect transition="in" filter="fade">
                                      <p:cBhvr>
                                        <p:cTn id="15" dur="1000"/>
                                        <p:tgtEl>
                                          <p:spTgt spid="13"/>
                                        </p:tgtEl>
                                      </p:cBhvr>
                                    </p:animEffect>
                                    <p:anim calcmode="lin" valueType="num">
                                      <p:cBhvr>
                                        <p:cTn id="16" dur="1000" fill="hold"/>
                                        <p:tgtEl>
                                          <p:spTgt spid="13"/>
                                        </p:tgtEl>
                                        <p:attrNameLst>
                                          <p:attrName>ppt_x</p:attrName>
                                        </p:attrNameLst>
                                      </p:cBhvr>
                                      <p:tavLst>
                                        <p:tav tm="0">
                                          <p:val>
                                            <p:strVal val="#ppt_x"/>
                                          </p:val>
                                        </p:tav>
                                        <p:tav tm="100000">
                                          <p:val>
                                            <p:strVal val="#ppt_x"/>
                                          </p:val>
                                        </p:tav>
                                      </p:tavLst>
                                    </p:anim>
                                    <p:anim calcmode="lin" valueType="num">
                                      <p:cBhvr>
                                        <p:cTn id="17" dur="1000" fill="hold"/>
                                        <p:tgtEl>
                                          <p:spTgt spid="13"/>
                                        </p:tgtEl>
                                        <p:attrNameLst>
                                          <p:attrName>ppt_y</p:attrName>
                                        </p:attrNameLst>
                                      </p:cBhvr>
                                      <p:tavLst>
                                        <p:tav tm="0">
                                          <p:val>
                                            <p:strVal val="#ppt_y+.1"/>
                                          </p:val>
                                        </p:tav>
                                        <p:tav tm="100000">
                                          <p:val>
                                            <p:strVal val="#ppt_y"/>
                                          </p:val>
                                        </p:tav>
                                      </p:tavLst>
                                    </p:anim>
                                  </p:childTnLst>
                                </p:cTn>
                              </p:par>
                              <p:par>
                                <p:cTn id="18" presetID="4" presetClass="entr" presetSubtype="16" fill="hold" grpId="0" nodeType="withEffect">
                                  <p:stCondLst>
                                    <p:cond delay="0"/>
                                  </p:stCondLst>
                                  <p:childTnLst>
                                    <p:set>
                                      <p:cBhvr>
                                        <p:cTn id="19" dur="1" fill="hold">
                                          <p:stCondLst>
                                            <p:cond delay="0"/>
                                          </p:stCondLst>
                                        </p:cTn>
                                        <p:tgtEl>
                                          <p:spTgt spid="17"/>
                                        </p:tgtEl>
                                        <p:attrNameLst>
                                          <p:attrName>style.visibility</p:attrName>
                                        </p:attrNameLst>
                                      </p:cBhvr>
                                      <p:to>
                                        <p:strVal val="visible"/>
                                      </p:to>
                                    </p:set>
                                    <p:animEffect transition="in" filter="box(in)">
                                      <p:cBhvr>
                                        <p:cTn id="20" dur="1000"/>
                                        <p:tgtEl>
                                          <p:spTgt spid="17"/>
                                        </p:tgtEl>
                                      </p:cBhvr>
                                    </p:animEffect>
                                  </p:childTnLst>
                                </p:cTn>
                              </p:par>
                              <p:par>
                                <p:cTn id="21" presetID="16" presetClass="entr" presetSubtype="21" fill="hold" nodeType="withEffect">
                                  <p:stCondLst>
                                    <p:cond delay="0"/>
                                  </p:stCondLst>
                                  <p:childTnLst>
                                    <p:set>
                                      <p:cBhvr>
                                        <p:cTn id="22" dur="1" fill="hold">
                                          <p:stCondLst>
                                            <p:cond delay="0"/>
                                          </p:stCondLst>
                                        </p:cTn>
                                        <p:tgtEl>
                                          <p:spTgt spid="14"/>
                                        </p:tgtEl>
                                        <p:attrNameLst>
                                          <p:attrName>style.visibility</p:attrName>
                                        </p:attrNameLst>
                                      </p:cBhvr>
                                      <p:to>
                                        <p:strVal val="visible"/>
                                      </p:to>
                                    </p:set>
                                    <p:animEffect transition="in" filter="barn(inVertical)">
                                      <p:cBhvr>
                                        <p:cTn id="23" dur="1000"/>
                                        <p:tgtEl>
                                          <p:spTgt spid="14"/>
                                        </p:tgtEl>
                                      </p:cBhvr>
                                    </p:animEffect>
                                  </p:childTnLst>
                                </p:cTn>
                              </p:par>
                              <p:par>
                                <p:cTn id="24" presetID="4" presetClass="entr" presetSubtype="16" fill="hold" grpId="0" nodeType="withEffect">
                                  <p:stCondLst>
                                    <p:cond delay="0"/>
                                  </p:stCondLst>
                                  <p:childTnLst>
                                    <p:set>
                                      <p:cBhvr>
                                        <p:cTn id="25" dur="1" fill="hold">
                                          <p:stCondLst>
                                            <p:cond delay="0"/>
                                          </p:stCondLst>
                                        </p:cTn>
                                        <p:tgtEl>
                                          <p:spTgt spid="18"/>
                                        </p:tgtEl>
                                        <p:attrNameLst>
                                          <p:attrName>style.visibility</p:attrName>
                                        </p:attrNameLst>
                                      </p:cBhvr>
                                      <p:to>
                                        <p:strVal val="visible"/>
                                      </p:to>
                                    </p:set>
                                    <p:animEffect transition="in" filter="box(in)">
                                      <p:cBhvr>
                                        <p:cTn id="26" dur="1000"/>
                                        <p:tgtEl>
                                          <p:spTgt spid="18"/>
                                        </p:tgtEl>
                                      </p:cBhvr>
                                    </p:animEffect>
                                  </p:childTnLst>
                                </p:cTn>
                              </p:par>
                              <p:par>
                                <p:cTn id="27" presetID="16" presetClass="entr" presetSubtype="21" fill="hold" nodeType="withEffect">
                                  <p:stCondLst>
                                    <p:cond delay="0"/>
                                  </p:stCondLst>
                                  <p:childTnLst>
                                    <p:set>
                                      <p:cBhvr>
                                        <p:cTn id="28" dur="1" fill="hold">
                                          <p:stCondLst>
                                            <p:cond delay="0"/>
                                          </p:stCondLst>
                                        </p:cTn>
                                        <p:tgtEl>
                                          <p:spTgt spid="15"/>
                                        </p:tgtEl>
                                        <p:attrNameLst>
                                          <p:attrName>style.visibility</p:attrName>
                                        </p:attrNameLst>
                                      </p:cBhvr>
                                      <p:to>
                                        <p:strVal val="visible"/>
                                      </p:to>
                                    </p:set>
                                    <p:animEffect transition="in" filter="barn(inVertical)">
                                      <p:cBhvr>
                                        <p:cTn id="29" dur="1000"/>
                                        <p:tgtEl>
                                          <p:spTgt spid="15"/>
                                        </p:tgtEl>
                                      </p:cBhvr>
                                    </p:animEffect>
                                  </p:childTnLst>
                                </p:cTn>
                              </p:par>
                              <p:par>
                                <p:cTn id="30" presetID="4" presetClass="entr" presetSubtype="16" fill="hold" grpId="0" nodeType="withEffect">
                                  <p:stCondLst>
                                    <p:cond delay="0"/>
                                  </p:stCondLst>
                                  <p:childTnLst>
                                    <p:set>
                                      <p:cBhvr>
                                        <p:cTn id="31" dur="1" fill="hold">
                                          <p:stCondLst>
                                            <p:cond delay="0"/>
                                          </p:stCondLst>
                                        </p:cTn>
                                        <p:tgtEl>
                                          <p:spTgt spid="19"/>
                                        </p:tgtEl>
                                        <p:attrNameLst>
                                          <p:attrName>style.visibility</p:attrName>
                                        </p:attrNameLst>
                                      </p:cBhvr>
                                      <p:to>
                                        <p:strVal val="visible"/>
                                      </p:to>
                                    </p:set>
                                    <p:animEffect transition="in" filter="box(in)">
                                      <p:cBhvr>
                                        <p:cTn id="32" dur="1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6" grpId="0" animBg="1"/>
      <p:bldP spid="17" grpId="0" animBg="1"/>
      <p:bldP spid="18" grpId="0" animBg="1"/>
      <p:bldP spid="19" grpId="0" animBg="1"/>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074" name="Picture 2" descr="No photo description available."/>
          <p:cNvPicPr>
            <a:picLocks noChangeAspect="1" noChangeArrowheads="1"/>
          </p:cNvPicPr>
          <p:nvPr/>
        </p:nvPicPr>
        <p:blipFill rotWithShape="1">
          <a:blip r:embed="rId2">
            <a:extLst>
              <a:ext uri="{28A0092B-C50C-407E-A947-70E740481C1C}">
                <a14:useLocalDpi xmlns:a14="http://schemas.microsoft.com/office/drawing/2010/main" val="0"/>
              </a:ext>
            </a:extLst>
          </a:blip>
          <a:srcRect t="14844" b="14844"/>
          <a:stretch/>
        </p:blipFill>
        <p:spPr bwMode="auto">
          <a:xfrm>
            <a:off x="0" y="0"/>
            <a:ext cx="12190413" cy="6859588"/>
          </a:xfrm>
          <a:prstGeom prst="rect">
            <a:avLst/>
          </a:prstGeom>
          <a:noFill/>
          <a:extLst>
            <a:ext uri="{909E8E84-426E-40DD-AFC4-6F175D3DCCD1}">
              <a14:hiddenFill xmlns:a14="http://schemas.microsoft.com/office/drawing/2010/main">
                <a:solidFill>
                  <a:srgbClr val="FFFFFF"/>
                </a:solidFill>
              </a14:hiddenFill>
            </a:ext>
          </a:extLst>
        </p:spPr>
      </p:pic>
      <p:sp>
        <p:nvSpPr>
          <p:cNvPr id="9" name="TextBox 3"/>
          <p:cNvSpPr txBox="1"/>
          <p:nvPr/>
        </p:nvSpPr>
        <p:spPr>
          <a:xfrm>
            <a:off x="913606" y="76994"/>
            <a:ext cx="10518192" cy="461665"/>
          </a:xfrm>
          <a:prstGeom prst="rect">
            <a:avLst/>
          </a:prstGeom>
          <a:noFill/>
          <a:ln>
            <a:noFill/>
          </a:ln>
        </p:spPr>
        <p:txBody>
          <a:bodyPr wrap="square" lIns="0" tIns="0" rIns="0" bIns="0" rtlCol="0" anchor="t">
            <a:spAutoFit/>
          </a:bodyPr>
          <a:lstStyle/>
          <a:p>
            <a:pPr algn="ctr"/>
            <a:r>
              <a:rPr lang="en-US" sz="3000" b="1" spc="-8">
                <a:solidFill>
                  <a:srgbClr val="262A12"/>
                </a:solidFill>
                <a:latin typeface="+mj-lt"/>
              </a:rPr>
              <a:t>Đồi </a:t>
            </a:r>
            <a:r>
              <a:rPr lang="en-US" sz="3000" b="1" spc="-8" dirty="0" err="1">
                <a:solidFill>
                  <a:srgbClr val="262A12"/>
                </a:solidFill>
                <a:latin typeface="+mj-lt"/>
              </a:rPr>
              <a:t>chè</a:t>
            </a:r>
            <a:r>
              <a:rPr lang="en-US" sz="3000" b="1" spc="-8" dirty="0">
                <a:solidFill>
                  <a:srgbClr val="262A12"/>
                </a:solidFill>
                <a:latin typeface="+mj-lt"/>
              </a:rPr>
              <a:t> Long </a:t>
            </a:r>
            <a:r>
              <a:rPr lang="en-US" sz="3000" b="1" spc="-8" dirty="0" err="1">
                <a:solidFill>
                  <a:srgbClr val="262A12"/>
                </a:solidFill>
                <a:latin typeface="+mj-lt"/>
              </a:rPr>
              <a:t>Cốc</a:t>
            </a:r>
            <a:r>
              <a:rPr lang="en-US" sz="3000" b="1" spc="-8">
                <a:solidFill>
                  <a:srgbClr val="262A12"/>
                </a:solidFill>
                <a:latin typeface="+mj-lt"/>
              </a:rPr>
              <a:t>, huyện Tân Sơn, tỉnh </a:t>
            </a:r>
            <a:r>
              <a:rPr lang="en-US" sz="3000" b="1" spc="-8" dirty="0" err="1">
                <a:solidFill>
                  <a:srgbClr val="262A12"/>
                </a:solidFill>
                <a:latin typeface="+mj-lt"/>
              </a:rPr>
              <a:t>Phú</a:t>
            </a:r>
            <a:r>
              <a:rPr lang="en-US" sz="3000" b="1" spc="-8" dirty="0">
                <a:solidFill>
                  <a:srgbClr val="262A12"/>
                </a:solidFill>
                <a:latin typeface="+mj-lt"/>
              </a:rPr>
              <a:t> </a:t>
            </a:r>
            <a:r>
              <a:rPr lang="en-US" sz="3000" b="1" spc="-8" dirty="0" err="1">
                <a:solidFill>
                  <a:srgbClr val="262A12"/>
                </a:solidFill>
                <a:latin typeface="+mj-lt"/>
              </a:rPr>
              <a:t>Thọ</a:t>
            </a:r>
            <a:endParaRPr lang="en-US" sz="3000" b="1" spc="-8" dirty="0">
              <a:solidFill>
                <a:srgbClr val="262A12"/>
              </a:solidFill>
              <a:latin typeface="+mj-lt"/>
            </a:endParaRPr>
          </a:p>
        </p:txBody>
      </p:sp>
      <p:sp>
        <p:nvSpPr>
          <p:cNvPr id="10" name="TextBox 19"/>
          <p:cNvSpPr txBox="1"/>
          <p:nvPr/>
        </p:nvSpPr>
        <p:spPr>
          <a:xfrm>
            <a:off x="576751" y="5810852"/>
            <a:ext cx="11210563" cy="369332"/>
          </a:xfrm>
          <a:prstGeom prst="rect">
            <a:avLst/>
          </a:prstGeom>
        </p:spPr>
        <p:txBody>
          <a:bodyPr wrap="square" lIns="0" tIns="0" rIns="0" bIns="0" rtlCol="0" anchor="t">
            <a:spAutoFit/>
          </a:bodyPr>
          <a:lstStyle/>
          <a:p>
            <a:pPr algn="ctr"/>
            <a:endParaRPr lang="en-US" spc="-3" dirty="0">
              <a:solidFill>
                <a:srgbClr val="172900"/>
              </a:solidFill>
              <a:latin typeface="Lato Bold"/>
            </a:endParaRPr>
          </a:p>
        </p:txBody>
      </p:sp>
    </p:spTree>
    <p:extLst>
      <p:ext uri="{BB962C8B-B14F-4D97-AF65-F5344CB8AC3E}">
        <p14:creationId xmlns:p14="http://schemas.microsoft.com/office/powerpoint/2010/main" val="709634511"/>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nodePh="1">
                                  <p:stCondLst>
                                    <p:cond delay="0"/>
                                  </p:stCondLst>
                                  <p:endCondLst>
                                    <p:cond evt="begin" delay="0">
                                      <p:tn val="5"/>
                                    </p:cond>
                                  </p:end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11" name="Table 10">
            <a:extLst>
              <a:ext uri="{FF2B5EF4-FFF2-40B4-BE49-F238E27FC236}">
                <a16:creationId xmlns:a16="http://schemas.microsoft.com/office/drawing/2014/main" id="{6390B570-51F7-4C86-8ED3-FA1FA021E525}"/>
              </a:ext>
            </a:extLst>
          </p:cNvPr>
          <p:cNvGraphicFramePr>
            <a:graphicFrameLocks noGrp="1"/>
          </p:cNvGraphicFramePr>
          <p:nvPr>
            <p:extLst>
              <p:ext uri="{D42A27DB-BD31-4B8C-83A1-F6EECF244321}">
                <p14:modId xmlns:p14="http://schemas.microsoft.com/office/powerpoint/2010/main" val="1970131466"/>
              </p:ext>
            </p:extLst>
          </p:nvPr>
        </p:nvGraphicFramePr>
        <p:xfrm>
          <a:off x="227806" y="610395"/>
          <a:ext cx="11582399" cy="5878678"/>
        </p:xfrm>
        <a:graphic>
          <a:graphicData uri="http://schemas.openxmlformats.org/drawingml/2006/table">
            <a:tbl>
              <a:tblPr bandRow="1">
                <a:tableStyleId>{5C22544A-7EE6-4342-B048-85BDC9FD1C3A}</a:tableStyleId>
              </a:tblPr>
              <a:tblGrid>
                <a:gridCol w="1066800">
                  <a:extLst>
                    <a:ext uri="{9D8B030D-6E8A-4147-A177-3AD203B41FA5}">
                      <a16:colId xmlns:a16="http://schemas.microsoft.com/office/drawing/2014/main" val="1859050929"/>
                    </a:ext>
                  </a:extLst>
                </a:gridCol>
                <a:gridCol w="3276600">
                  <a:extLst>
                    <a:ext uri="{9D8B030D-6E8A-4147-A177-3AD203B41FA5}">
                      <a16:colId xmlns:a16="http://schemas.microsoft.com/office/drawing/2014/main" val="1318142012"/>
                    </a:ext>
                  </a:extLst>
                </a:gridCol>
                <a:gridCol w="2971800">
                  <a:extLst>
                    <a:ext uri="{9D8B030D-6E8A-4147-A177-3AD203B41FA5}">
                      <a16:colId xmlns:a16="http://schemas.microsoft.com/office/drawing/2014/main" val="3483025579"/>
                    </a:ext>
                  </a:extLst>
                </a:gridCol>
                <a:gridCol w="4267199">
                  <a:extLst>
                    <a:ext uri="{9D8B030D-6E8A-4147-A177-3AD203B41FA5}">
                      <a16:colId xmlns:a16="http://schemas.microsoft.com/office/drawing/2014/main" val="967294256"/>
                    </a:ext>
                  </a:extLst>
                </a:gridCol>
              </a:tblGrid>
              <a:tr h="829920">
                <a:tc>
                  <a:txBody>
                    <a:bodyPr/>
                    <a:lstStyle/>
                    <a:p>
                      <a:pPr marL="0" marR="0" indent="0" algn="ctr">
                        <a:lnSpc>
                          <a:spcPct val="120000"/>
                        </a:lnSpc>
                        <a:spcBef>
                          <a:spcPts val="0"/>
                        </a:spcBef>
                        <a:spcAft>
                          <a:spcPts val="0"/>
                        </a:spcAft>
                      </a:pP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Đặc</a:t>
                      </a:r>
                      <a:r>
                        <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rPr>
                        <a:t> </a:t>
                      </a:r>
                      <a:r>
                        <a:rPr lang="en-US" sz="2000" b="1" dirty="0" err="1">
                          <a:solidFill>
                            <a:schemeClr val="bg1"/>
                          </a:solidFill>
                          <a:effectLst/>
                          <a:latin typeface="Tahoma" panose="020B0604030504040204" pitchFamily="34" charset="0"/>
                          <a:ea typeface="Tahoma" panose="020B0604030504040204" pitchFamily="34" charset="0"/>
                          <a:cs typeface="Tahoma" panose="020B0604030504040204" pitchFamily="34" charset="0"/>
                        </a:rPr>
                        <a:t>điểm</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err="1">
                          <a:solidFill>
                            <a:schemeClr val="bg1"/>
                          </a:solidFill>
                          <a:effectLst/>
                          <a:latin typeface="Tahoma" panose="020B0604030504040204" pitchFamily="34" charset="0"/>
                          <a:ea typeface="Tahoma" panose="020B0604030504040204" pitchFamily="34" charset="0"/>
                          <a:cs typeface="Tahoma" panose="020B0604030504040204" pitchFamily="34" charset="0"/>
                        </a:rPr>
                        <a:t>Cây</a:t>
                      </a: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 trồng</a:t>
                      </a:r>
                      <a:r>
                        <a:rPr lang="en-US" sz="2000" b="1" baseline="0">
                          <a:solidFill>
                            <a:schemeClr val="bg1"/>
                          </a:solidFill>
                          <a:effectLst/>
                          <a:latin typeface="Tahoma" panose="020B0604030504040204" pitchFamily="34" charset="0"/>
                          <a:ea typeface="Tahoma" panose="020B0604030504040204" pitchFamily="34" charset="0"/>
                          <a:cs typeface="Tahoma" panose="020B0604030504040204" pitchFamily="34" charset="0"/>
                        </a:rPr>
                        <a:t> chính</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Phân</a:t>
                      </a:r>
                      <a:r>
                        <a:rPr lang="en-US" sz="2000" b="1" baseline="0">
                          <a:solidFill>
                            <a:schemeClr val="bg1"/>
                          </a:solidFill>
                          <a:effectLst/>
                          <a:latin typeface="Tahoma" panose="020B0604030504040204" pitchFamily="34" charset="0"/>
                          <a:ea typeface="Tahoma" panose="020B0604030504040204" pitchFamily="34" charset="0"/>
                          <a:cs typeface="Tahoma" panose="020B0604030504040204" pitchFamily="34" charset="0"/>
                        </a:rPr>
                        <a:t> bố</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tc>
                  <a:txBody>
                    <a:bodyPr/>
                    <a:lstStyle/>
                    <a:p>
                      <a:pPr marL="0" marR="0" indent="0" algn="ctr">
                        <a:lnSpc>
                          <a:spcPct val="120000"/>
                        </a:lnSpc>
                        <a:spcBef>
                          <a:spcPts val="0"/>
                        </a:spcBef>
                        <a:spcAft>
                          <a:spcPts val="0"/>
                        </a:spcAft>
                      </a:pPr>
                      <a:r>
                        <a:rPr lang="en-US" sz="2000" b="1">
                          <a:solidFill>
                            <a:schemeClr val="bg1"/>
                          </a:solidFill>
                          <a:effectLst/>
                          <a:latin typeface="Tahoma" panose="020B0604030504040204" pitchFamily="34" charset="0"/>
                          <a:ea typeface="Tahoma" panose="020B0604030504040204" pitchFamily="34" charset="0"/>
                          <a:cs typeface="Tahoma" panose="020B0604030504040204" pitchFamily="34" charset="0"/>
                        </a:rPr>
                        <a:t>Tình</a:t>
                      </a:r>
                      <a:r>
                        <a:rPr lang="en-US" sz="2000" b="1" baseline="0">
                          <a:solidFill>
                            <a:schemeClr val="bg1"/>
                          </a:solidFill>
                          <a:effectLst/>
                          <a:latin typeface="Tahoma" panose="020B0604030504040204" pitchFamily="34" charset="0"/>
                          <a:ea typeface="Tahoma" panose="020B0604030504040204" pitchFamily="34" charset="0"/>
                          <a:cs typeface="Tahoma" panose="020B0604030504040204" pitchFamily="34" charset="0"/>
                        </a:rPr>
                        <a:t> hình sản xuất</a:t>
                      </a:r>
                      <a:endParaRPr lang="en-US" sz="2000" b="1" dirty="0">
                        <a:solidFill>
                          <a:schemeClr val="bg1"/>
                        </a:solidFill>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solidFill>
                      <a:srgbClr val="00B050"/>
                    </a:solidFill>
                  </a:tcPr>
                </a:tc>
                <a:extLst>
                  <a:ext uri="{0D108BD9-81ED-4DB2-BD59-A6C34878D82A}">
                    <a16:rowId xmlns:a16="http://schemas.microsoft.com/office/drawing/2014/main" val="943887121"/>
                  </a:ext>
                </a:extLst>
              </a:tr>
              <a:tr h="4046879">
                <a:tc>
                  <a:txBody>
                    <a:bodyPr/>
                    <a:lstStyle/>
                    <a:p>
                      <a:pPr marL="0" marR="0" indent="0" algn="ctr">
                        <a:lnSpc>
                          <a:spcPct val="120000"/>
                        </a:lnSpc>
                        <a:spcBef>
                          <a:spcPts val="0"/>
                        </a:spcBef>
                        <a:spcAft>
                          <a:spcPts val="0"/>
                        </a:spcAft>
                      </a:pPr>
                      <a:endParaRPr lang="en-US" sz="3200" b="1">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r>
                        <a:rPr lang="en-US" sz="3200" b="1">
                          <a:effectLst/>
                          <a:latin typeface="+mn-lt"/>
                          <a:ea typeface="Tahoma" panose="020B0604030504040204" pitchFamily="34" charset="0"/>
                          <a:cs typeface="Tahoma" panose="020B0604030504040204" pitchFamily="34" charset="0"/>
                        </a:rPr>
                        <a:t>Cây</a:t>
                      </a:r>
                      <a:r>
                        <a:rPr lang="en-US" sz="3200" b="1" baseline="0">
                          <a:effectLst/>
                          <a:latin typeface="+mn-lt"/>
                          <a:ea typeface="Tahoma" panose="020B0604030504040204" pitchFamily="34" charset="0"/>
                          <a:cs typeface="Tahoma" panose="020B0604030504040204" pitchFamily="34" charset="0"/>
                        </a:rPr>
                        <a:t> ăn quả</a:t>
                      </a:r>
                    </a:p>
                    <a:p>
                      <a:pPr marL="0" marR="0" indent="0" algn="ctr">
                        <a:lnSpc>
                          <a:spcPct val="120000"/>
                        </a:lnSpc>
                        <a:spcBef>
                          <a:spcPts val="0"/>
                        </a:spcBef>
                        <a:spcAft>
                          <a:spcPts val="0"/>
                        </a:spcAft>
                      </a:pPr>
                      <a:endParaRPr lang="en-US" sz="3200" b="1" baseline="0">
                        <a:effectLst/>
                        <a:latin typeface="+mn-lt"/>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2000" b="1" baseline="0">
                        <a:effectLst/>
                        <a:latin typeface="Tahoma" panose="020B0604030504040204" pitchFamily="34" charset="0"/>
                        <a:ea typeface="Tahoma" panose="020B0604030504040204" pitchFamily="34" charset="0"/>
                        <a:cs typeface="Tahoma" panose="020B0604030504040204" pitchFamily="34" charset="0"/>
                      </a:endParaRPr>
                    </a:p>
                    <a:p>
                      <a:pPr marL="0" marR="0" indent="0" algn="ctr">
                        <a:lnSpc>
                          <a:spcPct val="120000"/>
                        </a:lnSpc>
                        <a:spcBef>
                          <a:spcPts val="0"/>
                        </a:spcBef>
                        <a:spcAft>
                          <a:spcPts val="0"/>
                        </a:spcAft>
                      </a:pPr>
                      <a:endParaRPr lang="en-US" sz="1800" b="1" baseline="0">
                        <a:effectLst/>
                        <a:latin typeface="Tahoma" panose="020B0604030504040204" pitchFamily="34" charset="0"/>
                        <a:ea typeface="Tahoma" panose="020B0604030504040204" pitchFamily="34" charset="0"/>
                        <a:cs typeface="Tahoma" panose="020B0604030504040204" pitchFamily="34" charset="0"/>
                      </a:endParaRP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tc>
                  <a:txBody>
                    <a:bodyPr/>
                    <a:lstStyle/>
                    <a:p>
                      <a:pPr marL="0" marR="0" indent="0" algn="ctr">
                        <a:lnSpc>
                          <a:spcPct val="120000"/>
                        </a:lnSpc>
                        <a:spcBef>
                          <a:spcPts val="0"/>
                        </a:spcBef>
                        <a:spcAft>
                          <a:spcPts val="0"/>
                        </a:spcAft>
                      </a:pPr>
                      <a:r>
                        <a:rPr lang="en-US" sz="2000" dirty="0">
                          <a:effectLst/>
                          <a:latin typeface="Tahoma" panose="020B0604030504040204" pitchFamily="34" charset="0"/>
                          <a:ea typeface="Tahoma" panose="020B0604030504040204" pitchFamily="34" charset="0"/>
                          <a:cs typeface="Tahoma" panose="020B0604030504040204" pitchFamily="34" charset="0"/>
                        </a:rPr>
                        <a:t> </a:t>
                      </a:r>
                    </a:p>
                  </a:txBody>
                  <a:tcPr marL="68580" marR="68580" marT="0" marB="0" anchor="ctr"/>
                </a:tc>
                <a:extLst>
                  <a:ext uri="{0D108BD9-81ED-4DB2-BD59-A6C34878D82A}">
                    <a16:rowId xmlns:a16="http://schemas.microsoft.com/office/drawing/2014/main" val="1895237569"/>
                  </a:ext>
                </a:extLst>
              </a:tr>
            </a:tbl>
          </a:graphicData>
        </a:graphic>
      </p:graphicFrame>
      <p:sp>
        <p:nvSpPr>
          <p:cNvPr id="12" name="Rectangle 11"/>
          <p:cNvSpPr/>
          <p:nvPr/>
        </p:nvSpPr>
        <p:spPr>
          <a:xfrm>
            <a:off x="176571" y="71789"/>
            <a:ext cx="11709082" cy="538605"/>
          </a:xfrm>
          <a:prstGeom prst="rect">
            <a:avLst/>
          </a:prstGeom>
        </p:spPr>
        <p:txBody>
          <a:bodyPr wrap="square" lIns="91436" tIns="45718" rIns="91436" bIns="45718">
            <a:spAutoFit/>
          </a:bodyPr>
          <a:lstStyle/>
          <a:p>
            <a:pPr algn="ctr"/>
            <a:r>
              <a:rPr lang="en-US" sz="2900" b="1">
                <a:solidFill>
                  <a:srgbClr val="002060"/>
                </a:solidFill>
                <a:cs typeface="Arial" pitchFamily="34" charset="0"/>
              </a:rPr>
              <a:t>Sự phát triển và phân bố ngành trồng trọt nước ta</a:t>
            </a:r>
            <a:endParaRPr lang="en-US" sz="2900" b="1"/>
          </a:p>
        </p:txBody>
      </p:sp>
      <p:sp>
        <p:nvSpPr>
          <p:cNvPr id="14" name="TextBox 13"/>
          <p:cNvSpPr txBox="1"/>
          <p:nvPr/>
        </p:nvSpPr>
        <p:spPr>
          <a:xfrm>
            <a:off x="1294606" y="1448594"/>
            <a:ext cx="3200400" cy="4521879"/>
          </a:xfrm>
          <a:prstGeom prst="rect">
            <a:avLst/>
          </a:prstGeom>
          <a:noFill/>
        </p:spPr>
        <p:txBody>
          <a:bodyPr wrap="square" rtlCol="0">
            <a:spAutoFit/>
          </a:bodyPr>
          <a:lstStyle/>
          <a:p>
            <a:pPr algn="just">
              <a:lnSpc>
                <a:spcPct val="130000"/>
              </a:lnSpc>
            </a:pPr>
            <a:r>
              <a:rPr lang="en-US" sz="3200" b="1"/>
              <a:t>- CAQ nhiệt đới: vải, nhãn, bưởi, chôm chôm, vú sữa, sầu riêng,…</a:t>
            </a:r>
          </a:p>
          <a:p>
            <a:pPr algn="just">
              <a:lnSpc>
                <a:spcPct val="130000"/>
              </a:lnSpc>
            </a:pPr>
            <a:r>
              <a:rPr lang="en-US" sz="3200" b="1"/>
              <a:t>- CAQ cận nhiệt và ôn đới: đào, lê, táo, mận,…</a:t>
            </a:r>
          </a:p>
        </p:txBody>
      </p:sp>
      <p:sp>
        <p:nvSpPr>
          <p:cNvPr id="16" name="TextBox 15"/>
          <p:cNvSpPr txBox="1"/>
          <p:nvPr/>
        </p:nvSpPr>
        <p:spPr>
          <a:xfrm>
            <a:off x="4571206" y="1448594"/>
            <a:ext cx="2971800" cy="3241528"/>
          </a:xfrm>
          <a:prstGeom prst="rect">
            <a:avLst/>
          </a:prstGeom>
          <a:noFill/>
        </p:spPr>
        <p:txBody>
          <a:bodyPr wrap="square" rtlCol="0">
            <a:spAutoFit/>
          </a:bodyPr>
          <a:lstStyle/>
          <a:p>
            <a:pPr algn="just">
              <a:lnSpc>
                <a:spcPct val="130000"/>
              </a:lnSpc>
            </a:pPr>
            <a:r>
              <a:rPr lang="en-US" sz="3200" b="1"/>
              <a:t>- Rộng khắp cả nước.</a:t>
            </a:r>
          </a:p>
          <a:p>
            <a:pPr algn="just">
              <a:lnSpc>
                <a:spcPct val="130000"/>
              </a:lnSpc>
            </a:pPr>
            <a:r>
              <a:rPr lang="en-US" sz="3200" b="1"/>
              <a:t>- Ba vùng trọng điểm: ĐBSCL, TDMNBB, ĐNB.</a:t>
            </a:r>
          </a:p>
        </p:txBody>
      </p:sp>
      <p:sp>
        <p:nvSpPr>
          <p:cNvPr id="17" name="TextBox 16"/>
          <p:cNvSpPr txBox="1"/>
          <p:nvPr/>
        </p:nvSpPr>
        <p:spPr>
          <a:xfrm>
            <a:off x="7619206" y="1455321"/>
            <a:ext cx="4114800" cy="5213735"/>
          </a:xfrm>
          <a:prstGeom prst="rect">
            <a:avLst/>
          </a:prstGeom>
          <a:noFill/>
        </p:spPr>
        <p:txBody>
          <a:bodyPr wrap="square" rtlCol="0">
            <a:spAutoFit/>
          </a:bodyPr>
          <a:lstStyle/>
          <a:p>
            <a:pPr algn="just">
              <a:lnSpc>
                <a:spcPct val="130000"/>
              </a:lnSpc>
            </a:pPr>
            <a:r>
              <a:rPr lang="en-US" sz="3200" b="1"/>
              <a:t>- Nhiều vùng đặc sản có chỉ dẫn địa lí.</a:t>
            </a:r>
          </a:p>
          <a:p>
            <a:pPr algn="just">
              <a:lnSpc>
                <a:spcPct val="130000"/>
              </a:lnSpc>
            </a:pPr>
            <a:r>
              <a:rPr lang="en-US" sz="3200" b="1"/>
              <a:t>- Nhiều giống cho sản lượng cao, chất lượng tốt.</a:t>
            </a:r>
          </a:p>
          <a:p>
            <a:pPr algn="just">
              <a:lnSpc>
                <a:spcPct val="130000"/>
              </a:lnSpc>
            </a:pPr>
            <a:r>
              <a:rPr lang="en-US" sz="3200" b="1"/>
              <a:t>- Nhân rộng mô hình VietGAP, Global Gap, Công nghệ cao.</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14"/>
                                        </p:tgtEl>
                                        <p:attrNameLst>
                                          <p:attrName>style.visibility</p:attrName>
                                        </p:attrNameLst>
                                      </p:cBhvr>
                                      <p:to>
                                        <p:strVal val="visible"/>
                                      </p:to>
                                    </p:set>
                                    <p:anim calcmode="lin" valueType="num">
                                      <p:cBhvr>
                                        <p:cTn id="7" dur="1000" fill="hold"/>
                                        <p:tgtEl>
                                          <p:spTgt spid="14"/>
                                        </p:tgtEl>
                                        <p:attrNameLst>
                                          <p:attrName>ppt_x</p:attrName>
                                        </p:attrNameLst>
                                      </p:cBhvr>
                                      <p:tavLst>
                                        <p:tav tm="0">
                                          <p:val>
                                            <p:strVal val="#ppt_x-.2"/>
                                          </p:val>
                                        </p:tav>
                                        <p:tav tm="100000">
                                          <p:val>
                                            <p:strVal val="#ppt_x"/>
                                          </p:val>
                                        </p:tav>
                                      </p:tavLst>
                                    </p:anim>
                                    <p:anim calcmode="lin" valueType="num">
                                      <p:cBhvr>
                                        <p:cTn id="8"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9" dur="1000"/>
                                        <p:tgtEl>
                                          <p:spTgt spid="14"/>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grpId="0" nodeType="clickEffect">
                                  <p:stCondLst>
                                    <p:cond delay="0"/>
                                  </p:stCondLst>
                                  <p:childTnLst>
                                    <p:set>
                                      <p:cBhvr>
                                        <p:cTn id="13" dur="1" fill="hold">
                                          <p:stCondLst>
                                            <p:cond delay="0"/>
                                          </p:stCondLst>
                                        </p:cTn>
                                        <p:tgtEl>
                                          <p:spTgt spid="16"/>
                                        </p:tgtEl>
                                        <p:attrNameLst>
                                          <p:attrName>style.visibility</p:attrName>
                                        </p:attrNameLst>
                                      </p:cBhvr>
                                      <p:to>
                                        <p:strVal val="visible"/>
                                      </p:to>
                                    </p:set>
                                    <p:anim calcmode="lin" valueType="num">
                                      <p:cBhvr>
                                        <p:cTn id="14" dur="1000" fill="hold"/>
                                        <p:tgtEl>
                                          <p:spTgt spid="16"/>
                                        </p:tgtEl>
                                        <p:attrNameLst>
                                          <p:attrName>ppt_x</p:attrName>
                                        </p:attrNameLst>
                                      </p:cBhvr>
                                      <p:tavLst>
                                        <p:tav tm="0">
                                          <p:val>
                                            <p:strVal val="#ppt_x-.2"/>
                                          </p:val>
                                        </p:tav>
                                        <p:tav tm="100000">
                                          <p:val>
                                            <p:strVal val="#ppt_x"/>
                                          </p:val>
                                        </p:tav>
                                      </p:tavLst>
                                    </p:anim>
                                    <p:anim calcmode="lin" valueType="num">
                                      <p:cBhvr>
                                        <p:cTn id="15"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16" dur="1000"/>
                                        <p:tgtEl>
                                          <p:spTgt spid="16"/>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7"/>
                                        </p:tgtEl>
                                        <p:attrNameLst>
                                          <p:attrName>style.visibility</p:attrName>
                                        </p:attrNameLst>
                                      </p:cBhvr>
                                      <p:to>
                                        <p:strVal val="visible"/>
                                      </p:to>
                                    </p:set>
                                    <p:anim calcmode="lin" valueType="num">
                                      <p:cBhvr>
                                        <p:cTn id="21" dur="1000" fill="hold"/>
                                        <p:tgtEl>
                                          <p:spTgt spid="17"/>
                                        </p:tgtEl>
                                        <p:attrNameLst>
                                          <p:attrName>ppt_x</p:attrName>
                                        </p:attrNameLst>
                                      </p:cBhvr>
                                      <p:tavLst>
                                        <p:tav tm="0">
                                          <p:val>
                                            <p:strVal val="#ppt_x-.2"/>
                                          </p:val>
                                        </p:tav>
                                        <p:tav tm="100000">
                                          <p:val>
                                            <p:strVal val="#ppt_x"/>
                                          </p:val>
                                        </p:tav>
                                      </p:tavLst>
                                    </p:anim>
                                    <p:anim calcmode="lin" valueType="num">
                                      <p:cBhvr>
                                        <p:cTn id="22" dur="1000" fill="hold"/>
                                        <p:tgtEl>
                                          <p:spTgt spid="17"/>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 grpId="0"/>
      <p:bldP spid="16" grpId="0"/>
      <p:bldP spid="17" grpId="0"/>
    </p:bld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11" descr="Kết quả hình ảnh cho măng cụt"/>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666206" y="0"/>
            <a:ext cx="3490319" cy="2625393"/>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4" name="Picture 13" descr="Kết quả hình ảnh cho vãi thiều"/>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7695406" y="381794"/>
            <a:ext cx="3693869" cy="2625395"/>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5" name="Picture 7" descr="Kết quả hình ảnh cho sầu riêng"/>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2210594"/>
            <a:ext cx="3452103" cy="2664782"/>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6" name="Picture 15" descr="Kết quả hình ảnh cho bưởi"/>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5028406" y="1981994"/>
            <a:ext cx="3792175" cy="2780928"/>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7" name="Picture 5" descr="Kết quả hình ảnh cho quýt"/>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2590006" y="3963194"/>
            <a:ext cx="3551542" cy="2741541"/>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pic>
        <p:nvPicPr>
          <p:cNvPr id="8" name="Picture 3" descr="Kết quả hình ảnh cho nhãn"/>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7924006" y="4267994"/>
            <a:ext cx="3935326" cy="2820317"/>
          </a:xfrm>
          <a:prstGeom prst="ellipse">
            <a:avLst/>
          </a:prstGeom>
          <a:ln>
            <a:noFill/>
          </a:ln>
          <a:effectLst>
            <a:softEdge rad="112500"/>
          </a:effectLst>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par>
                                <p:cTn id="8" presetID="16" presetClass="entr" presetSubtype="21" fill="hold" nodeType="withEffect">
                                  <p:stCondLst>
                                    <p:cond delay="0"/>
                                  </p:stCondLst>
                                  <p:childTnLst>
                                    <p:set>
                                      <p:cBhvr>
                                        <p:cTn id="9" dur="1" fill="hold">
                                          <p:stCondLst>
                                            <p:cond delay="0"/>
                                          </p:stCondLst>
                                        </p:cTn>
                                        <p:tgtEl>
                                          <p:spTgt spid="4"/>
                                        </p:tgtEl>
                                        <p:attrNameLst>
                                          <p:attrName>style.visibility</p:attrName>
                                        </p:attrNameLst>
                                      </p:cBhvr>
                                      <p:to>
                                        <p:strVal val="visible"/>
                                      </p:to>
                                    </p:set>
                                    <p:animEffect transition="in" filter="barn(inVertical)">
                                      <p:cBhvr>
                                        <p:cTn id="10" dur="500"/>
                                        <p:tgtEl>
                                          <p:spTgt spid="4"/>
                                        </p:tgtEl>
                                      </p:cBhvr>
                                    </p:animEffect>
                                  </p:childTnLst>
                                </p:cTn>
                              </p:par>
                              <p:par>
                                <p:cTn id="11" presetID="16" presetClass="entr" presetSubtype="21" fill="hold" nodeType="withEffect">
                                  <p:stCondLst>
                                    <p:cond delay="0"/>
                                  </p:stCondLst>
                                  <p:childTnLst>
                                    <p:set>
                                      <p:cBhvr>
                                        <p:cTn id="12" dur="1" fill="hold">
                                          <p:stCondLst>
                                            <p:cond delay="0"/>
                                          </p:stCondLst>
                                        </p:cTn>
                                        <p:tgtEl>
                                          <p:spTgt spid="5"/>
                                        </p:tgtEl>
                                        <p:attrNameLst>
                                          <p:attrName>style.visibility</p:attrName>
                                        </p:attrNameLst>
                                      </p:cBhvr>
                                      <p:to>
                                        <p:strVal val="visible"/>
                                      </p:to>
                                    </p:set>
                                    <p:animEffect transition="in" filter="barn(inVertical)">
                                      <p:cBhvr>
                                        <p:cTn id="13" dur="500"/>
                                        <p:tgtEl>
                                          <p:spTgt spid="5"/>
                                        </p:tgtEl>
                                      </p:cBhvr>
                                    </p:animEffect>
                                  </p:childTnLst>
                                </p:cTn>
                              </p:par>
                              <p:par>
                                <p:cTn id="14" presetID="16" presetClass="entr" presetSubtype="21" fill="hold" nodeType="withEffect">
                                  <p:stCondLst>
                                    <p:cond delay="0"/>
                                  </p:stCondLst>
                                  <p:childTnLst>
                                    <p:set>
                                      <p:cBhvr>
                                        <p:cTn id="15" dur="1" fill="hold">
                                          <p:stCondLst>
                                            <p:cond delay="0"/>
                                          </p:stCondLst>
                                        </p:cTn>
                                        <p:tgtEl>
                                          <p:spTgt spid="6"/>
                                        </p:tgtEl>
                                        <p:attrNameLst>
                                          <p:attrName>style.visibility</p:attrName>
                                        </p:attrNameLst>
                                      </p:cBhvr>
                                      <p:to>
                                        <p:strVal val="visible"/>
                                      </p:to>
                                    </p:set>
                                    <p:animEffect transition="in" filter="barn(inVertical)">
                                      <p:cBhvr>
                                        <p:cTn id="16" dur="500"/>
                                        <p:tgtEl>
                                          <p:spTgt spid="6"/>
                                        </p:tgtEl>
                                      </p:cBhvr>
                                    </p:animEffect>
                                  </p:childTnLst>
                                </p:cTn>
                              </p:par>
                              <p:par>
                                <p:cTn id="17" presetID="16" presetClass="entr" presetSubtype="21" fill="hold" nodeType="withEffect">
                                  <p:stCondLst>
                                    <p:cond delay="0"/>
                                  </p:stCondLst>
                                  <p:childTnLst>
                                    <p:set>
                                      <p:cBhvr>
                                        <p:cTn id="18" dur="1" fill="hold">
                                          <p:stCondLst>
                                            <p:cond delay="0"/>
                                          </p:stCondLst>
                                        </p:cTn>
                                        <p:tgtEl>
                                          <p:spTgt spid="7"/>
                                        </p:tgtEl>
                                        <p:attrNameLst>
                                          <p:attrName>style.visibility</p:attrName>
                                        </p:attrNameLst>
                                      </p:cBhvr>
                                      <p:to>
                                        <p:strVal val="visible"/>
                                      </p:to>
                                    </p:set>
                                    <p:animEffect transition="in" filter="barn(inVertical)">
                                      <p:cBhvr>
                                        <p:cTn id="19" dur="500"/>
                                        <p:tgtEl>
                                          <p:spTgt spid="7"/>
                                        </p:tgtEl>
                                      </p:cBhvr>
                                    </p:animEffect>
                                  </p:childTnLst>
                                </p:cTn>
                              </p:par>
                              <p:par>
                                <p:cTn id="20" presetID="16" presetClass="entr" presetSubtype="21" fill="hold"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92016" y="100807"/>
            <a:ext cx="2202666" cy="1212140"/>
          </a:xfrm>
          <a:prstGeom prst="rect">
            <a:avLst/>
          </a:prstGeom>
        </p:spPr>
      </p:pic>
      <p:sp>
        <p:nvSpPr>
          <p:cNvPr id="3" name="TextBox 36"/>
          <p:cNvSpPr txBox="1"/>
          <p:nvPr/>
        </p:nvSpPr>
        <p:spPr>
          <a:xfrm>
            <a:off x="5365047" y="-18494"/>
            <a:ext cx="6012672" cy="1077218"/>
          </a:xfrm>
          <a:prstGeom prst="rect">
            <a:avLst/>
          </a:prstGeom>
        </p:spPr>
        <p:txBody>
          <a:bodyPr wrap="square" lIns="0" tIns="0" rIns="0" bIns="0" rtlCol="0" anchor="t">
            <a:spAutoFit/>
          </a:bodyPr>
          <a:lstStyle/>
          <a:p>
            <a:pPr algn="ctr" defTabSz="609539">
              <a:lnSpc>
                <a:spcPts val="8418"/>
              </a:lnSpc>
              <a:defRPr/>
            </a:pPr>
            <a:r>
              <a:rPr lang="en-US" sz="4000" b="1">
                <a:solidFill>
                  <a:srgbClr val="000B5D"/>
                </a:solidFill>
                <a:latin typeface="Calibri" pitchFamily="34" charset="0"/>
                <a:cs typeface="Calibri" pitchFamily="34" charset="0"/>
              </a:rPr>
              <a:t>NHẬN XÉT BẢNG </a:t>
            </a:r>
            <a:r>
              <a:rPr lang="en-US" sz="4000" b="1" dirty="0">
                <a:solidFill>
                  <a:srgbClr val="000B5D"/>
                </a:solidFill>
                <a:latin typeface="Calibri" pitchFamily="34" charset="0"/>
                <a:cs typeface="Calibri" pitchFamily="34" charset="0"/>
              </a:rPr>
              <a:t>SỐ LIỆU</a:t>
            </a:r>
          </a:p>
        </p:txBody>
      </p:sp>
      <p:sp>
        <p:nvSpPr>
          <p:cNvPr id="4" name="TextBox 8"/>
          <p:cNvSpPr txBox="1"/>
          <p:nvPr/>
        </p:nvSpPr>
        <p:spPr>
          <a:xfrm>
            <a:off x="2895223" y="66893"/>
            <a:ext cx="3409464" cy="948978"/>
          </a:xfrm>
          <a:prstGeom prst="rect">
            <a:avLst/>
          </a:prstGeom>
        </p:spPr>
        <p:txBody>
          <a:bodyPr wrap="square" lIns="0" tIns="0" rIns="0" bIns="0" rtlCol="0" anchor="t">
            <a:spAutoFit/>
          </a:bodyPr>
          <a:lstStyle/>
          <a:p>
            <a:pPr algn="just" defTabSz="609539">
              <a:lnSpc>
                <a:spcPts val="7399"/>
              </a:lnSpc>
              <a:defRPr/>
            </a:pPr>
            <a:r>
              <a:rPr lang="en-US" sz="4000" b="1">
                <a:solidFill>
                  <a:srgbClr val="FF0000"/>
                </a:solidFill>
                <a:latin typeface="Calibri" pitchFamily="34" charset="0"/>
                <a:cs typeface="Calibri" pitchFamily="34" charset="0"/>
              </a:rPr>
              <a:t>Bài tập nhỏ</a:t>
            </a:r>
            <a:endParaRPr lang="en-US" sz="4000" b="1" dirty="0">
              <a:solidFill>
                <a:srgbClr val="FF0000"/>
              </a:solidFill>
              <a:latin typeface="Calibri" pitchFamily="34" charset="0"/>
              <a:cs typeface="Calibri" pitchFamily="34" charset="0"/>
            </a:endParaRPr>
          </a:p>
        </p:txBody>
      </p:sp>
      <p:sp>
        <p:nvSpPr>
          <p:cNvPr id="5" name="Rectangle 4"/>
          <p:cNvSpPr/>
          <p:nvPr/>
        </p:nvSpPr>
        <p:spPr>
          <a:xfrm>
            <a:off x="3082432" y="877145"/>
            <a:ext cx="8902296" cy="923324"/>
          </a:xfrm>
          <a:prstGeom prst="rect">
            <a:avLst/>
          </a:prstGeom>
        </p:spPr>
        <p:txBody>
          <a:bodyPr wrap="square" lIns="60954" tIns="30477" rIns="60954" bIns="30477">
            <a:spAutoFit/>
          </a:bodyPr>
          <a:lstStyle/>
          <a:p>
            <a:pPr lvl="0" algn="ctr" defTabSz="914400" fontAlgn="base">
              <a:spcBef>
                <a:spcPct val="0"/>
              </a:spcBef>
              <a:spcAft>
                <a:spcPct val="0"/>
              </a:spcAft>
            </a:pPr>
            <a:r>
              <a:rPr lang="vi-VN" sz="2800" b="1">
                <a:latin typeface="Calibri" pitchFamily="34" charset="0"/>
                <a:ea typeface="Calibri" pitchFamily="34" charset="0"/>
                <a:cs typeface="Calibri" pitchFamily="34" charset="0"/>
              </a:rPr>
              <a:t>Bảng 4.1. DIỆN TÍCH</a:t>
            </a:r>
            <a:r>
              <a:rPr lang="en-US" sz="2800" b="1">
                <a:latin typeface="Calibri" pitchFamily="34" charset="0"/>
                <a:ea typeface="Calibri" pitchFamily="34" charset="0"/>
                <a:cs typeface="Calibri" pitchFamily="34" charset="0"/>
              </a:rPr>
              <a:t>, NĂNG SUẤT</a:t>
            </a:r>
            <a:r>
              <a:rPr lang="vi-VN" sz="2800" b="1">
                <a:latin typeface="Calibri" pitchFamily="34" charset="0"/>
                <a:ea typeface="Calibri" pitchFamily="34" charset="0"/>
                <a:cs typeface="Calibri" pitchFamily="34" charset="0"/>
              </a:rPr>
              <a:t> VÀ SẢN LƯỢNG </a:t>
            </a:r>
            <a:r>
              <a:rPr lang="en-US" sz="2800" b="1">
                <a:latin typeface="Calibri" pitchFamily="34" charset="0"/>
                <a:ea typeface="Calibri" pitchFamily="34" charset="0"/>
                <a:cs typeface="Calibri" pitchFamily="34" charset="0"/>
              </a:rPr>
              <a:t>LÚA </a:t>
            </a:r>
          </a:p>
          <a:p>
            <a:pPr lvl="0" algn="ctr" defTabSz="914400" fontAlgn="base">
              <a:spcBef>
                <a:spcPct val="0"/>
              </a:spcBef>
              <a:spcAft>
                <a:spcPct val="0"/>
              </a:spcAft>
            </a:pPr>
            <a:r>
              <a:rPr lang="vi-VN" sz="2800" b="1">
                <a:latin typeface="Calibri" pitchFamily="34" charset="0"/>
                <a:ea typeface="Calibri" pitchFamily="34" charset="0"/>
                <a:cs typeface="Calibri" pitchFamily="34" charset="0"/>
              </a:rPr>
              <a:t>CỦA NƯỚC TA</a:t>
            </a:r>
            <a:r>
              <a:rPr lang="en-US" sz="2800" b="1">
                <a:latin typeface="Calibri" pitchFamily="34" charset="0"/>
                <a:ea typeface="Calibri" pitchFamily="34" charset="0"/>
                <a:cs typeface="Calibri" pitchFamily="34" charset="0"/>
              </a:rPr>
              <a:t>,</a:t>
            </a:r>
            <a:r>
              <a:rPr lang="vi-VN" sz="2800" b="1">
                <a:latin typeface="Calibri" pitchFamily="34" charset="0"/>
                <a:ea typeface="Calibri" pitchFamily="34" charset="0"/>
                <a:cs typeface="Calibri" pitchFamily="34" charset="0"/>
              </a:rPr>
              <a:t> GIAI ĐOẠN 2010 </a:t>
            </a:r>
            <a:r>
              <a:rPr lang="en-US" sz="2800" b="1">
                <a:latin typeface="Calibri" pitchFamily="34" charset="0"/>
                <a:ea typeface="Calibri" pitchFamily="34" charset="0"/>
                <a:cs typeface="Calibri" pitchFamily="34" charset="0"/>
              </a:rPr>
              <a:t>- </a:t>
            </a:r>
            <a:r>
              <a:rPr lang="vi-VN" sz="2800" b="1">
                <a:latin typeface="Calibri" pitchFamily="34" charset="0"/>
                <a:ea typeface="Calibri" pitchFamily="34" charset="0"/>
                <a:cs typeface="Calibri" pitchFamily="34" charset="0"/>
              </a:rPr>
              <a:t>2021</a:t>
            </a:r>
            <a:endParaRPr lang="vi-VN" sz="2800" b="1">
              <a:latin typeface="Calibri" pitchFamily="34" charset="0"/>
              <a:cs typeface="Calibri" pitchFamily="34" charset="0"/>
            </a:endParaRPr>
          </a:p>
        </p:txBody>
      </p:sp>
      <p:sp>
        <p:nvSpPr>
          <p:cNvPr id="8" name="TextBox 25"/>
          <p:cNvSpPr txBox="1"/>
          <p:nvPr/>
        </p:nvSpPr>
        <p:spPr>
          <a:xfrm>
            <a:off x="152380" y="4900259"/>
            <a:ext cx="11785620" cy="1577355"/>
          </a:xfrm>
          <a:prstGeom prst="rect">
            <a:avLst/>
          </a:prstGeom>
          <a:solidFill>
            <a:srgbClr val="012F7F"/>
          </a:solidFill>
        </p:spPr>
        <p:txBody>
          <a:bodyPr wrap="square" lIns="0" tIns="0" rIns="0" bIns="0" rtlCol="0" anchor="t">
            <a:spAutoFit/>
          </a:bodyPr>
          <a:lstStyle/>
          <a:p>
            <a:pPr marL="194290" lvl="1" algn="just">
              <a:lnSpc>
                <a:spcPts val="4067"/>
              </a:lnSpc>
            </a:pPr>
            <a:r>
              <a:rPr lang="en-US" sz="2900" b="1">
                <a:solidFill>
                  <a:schemeClr val="bg1">
                    <a:lumMod val="95000"/>
                  </a:schemeClr>
                </a:solidFill>
                <a:latin typeface="Calibri" pitchFamily="34" charset="0"/>
                <a:cs typeface="Calibri" pitchFamily="34" charset="0"/>
              </a:rPr>
              <a:t>- Giai đoạn 2010 - 2021:</a:t>
            </a:r>
          </a:p>
          <a:p>
            <a:pPr marL="194290" lvl="1" algn="just">
              <a:lnSpc>
                <a:spcPts val="4067"/>
              </a:lnSpc>
            </a:pPr>
            <a:r>
              <a:rPr lang="en-US" sz="3200" b="1">
                <a:solidFill>
                  <a:schemeClr val="bg1"/>
                </a:solidFill>
                <a:latin typeface="Calibri" pitchFamily="34" charset="0"/>
                <a:cs typeface="Calibri" pitchFamily="34" charset="0"/>
              </a:rPr>
              <a:t>- Diện tích lúa </a:t>
            </a:r>
            <a:r>
              <a:rPr lang="en-US" sz="3200" b="1">
                <a:solidFill>
                  <a:srgbClr val="FFFF00"/>
                </a:solidFill>
                <a:latin typeface="Calibri" pitchFamily="34" charset="0"/>
                <a:cs typeface="Calibri" pitchFamily="34" charset="0"/>
              </a:rPr>
              <a:t>biến động theo hướng giảm </a:t>
            </a:r>
            <a:r>
              <a:rPr lang="en-US" sz="3200" b="1" i="1">
                <a:solidFill>
                  <a:schemeClr val="bg1"/>
                </a:solidFill>
                <a:latin typeface="Calibri" pitchFamily="34" charset="0"/>
                <a:cs typeface="Calibri" pitchFamily="34" charset="0"/>
              </a:rPr>
              <a:t>(dẫn chứng).</a:t>
            </a:r>
          </a:p>
          <a:p>
            <a:pPr marL="194290" lvl="1" algn="just">
              <a:lnSpc>
                <a:spcPts val="4067"/>
              </a:lnSpc>
            </a:pPr>
            <a:r>
              <a:rPr lang="en-US" sz="3200" b="1">
                <a:solidFill>
                  <a:schemeClr val="bg1"/>
                </a:solidFill>
                <a:latin typeface="Calibri" pitchFamily="34" charset="0"/>
                <a:cs typeface="Calibri" pitchFamily="34" charset="0"/>
              </a:rPr>
              <a:t>- Sản lượng, năng suất lúa </a:t>
            </a:r>
            <a:r>
              <a:rPr lang="en-US" sz="3200" b="1">
                <a:solidFill>
                  <a:srgbClr val="FFFF00"/>
                </a:solidFill>
                <a:latin typeface="Calibri" pitchFamily="34" charset="0"/>
                <a:cs typeface="Calibri" pitchFamily="34" charset="0"/>
              </a:rPr>
              <a:t>biến động theo hướng tăng </a:t>
            </a:r>
            <a:r>
              <a:rPr lang="en-US" sz="3200" b="1" i="1">
                <a:solidFill>
                  <a:schemeClr val="bg1"/>
                </a:solidFill>
                <a:latin typeface="Calibri" pitchFamily="34" charset="0"/>
                <a:cs typeface="Calibri" pitchFamily="34" charset="0"/>
              </a:rPr>
              <a:t>(dẫn chứng).</a:t>
            </a:r>
            <a:endParaRPr lang="en-US" sz="3200" b="1">
              <a:solidFill>
                <a:schemeClr val="bg1"/>
              </a:solidFill>
              <a:latin typeface="Calibri" pitchFamily="34" charset="0"/>
              <a:cs typeface="Calibri" pitchFamily="34" charset="0"/>
            </a:endParaRPr>
          </a:p>
        </p:txBody>
      </p:sp>
      <p:graphicFrame>
        <p:nvGraphicFramePr>
          <p:cNvPr id="6" name="Table 5"/>
          <p:cNvGraphicFramePr>
            <a:graphicFrameLocks noGrp="1"/>
          </p:cNvGraphicFramePr>
          <p:nvPr>
            <p:extLst>
              <p:ext uri="{D42A27DB-BD31-4B8C-83A1-F6EECF244321}">
                <p14:modId xmlns:p14="http://schemas.microsoft.com/office/powerpoint/2010/main" val="4010987197"/>
              </p:ext>
            </p:extLst>
          </p:nvPr>
        </p:nvGraphicFramePr>
        <p:xfrm>
          <a:off x="152379" y="1847260"/>
          <a:ext cx="11785619" cy="2743836"/>
        </p:xfrm>
        <a:graphic>
          <a:graphicData uri="http://schemas.openxmlformats.org/drawingml/2006/table">
            <a:tbl>
              <a:tblPr firstRow="1" firstCol="1" bandRow="1">
                <a:tableStyleId>{5C22544A-7EE6-4342-B048-85BDC9FD1C3A}</a:tableStyleId>
              </a:tblPr>
              <a:tblGrid>
                <a:gridCol w="5566234">
                  <a:extLst>
                    <a:ext uri="{9D8B030D-6E8A-4147-A177-3AD203B41FA5}">
                      <a16:colId xmlns:a16="http://schemas.microsoft.com/office/drawing/2014/main" val="3300008736"/>
                    </a:ext>
                  </a:extLst>
                </a:gridCol>
                <a:gridCol w="2072743">
                  <a:extLst>
                    <a:ext uri="{9D8B030D-6E8A-4147-A177-3AD203B41FA5}">
                      <a16:colId xmlns:a16="http://schemas.microsoft.com/office/drawing/2014/main" val="551348237"/>
                    </a:ext>
                  </a:extLst>
                </a:gridCol>
                <a:gridCol w="2072743">
                  <a:extLst>
                    <a:ext uri="{9D8B030D-6E8A-4147-A177-3AD203B41FA5}">
                      <a16:colId xmlns:a16="http://schemas.microsoft.com/office/drawing/2014/main" val="1598495903"/>
                    </a:ext>
                  </a:extLst>
                </a:gridCol>
                <a:gridCol w="2073899">
                  <a:extLst>
                    <a:ext uri="{9D8B030D-6E8A-4147-A177-3AD203B41FA5}">
                      <a16:colId xmlns:a16="http://schemas.microsoft.com/office/drawing/2014/main" val="3064101593"/>
                    </a:ext>
                  </a:extLst>
                </a:gridCol>
              </a:tblGrid>
              <a:tr h="685959">
                <a:tc>
                  <a:txBody>
                    <a:bodyPr/>
                    <a:lstStyle/>
                    <a:p>
                      <a:pPr algn="just">
                        <a:lnSpc>
                          <a:spcPct val="150000"/>
                        </a:lnSpc>
                        <a:spcAft>
                          <a:spcPts val="0"/>
                        </a:spcAft>
                      </a:pPr>
                      <a:r>
                        <a:rPr lang="vi-VN" sz="3000" b="1">
                          <a:effectLst/>
                          <a:latin typeface="Calibri" pitchFamily="34" charset="0"/>
                          <a:cs typeface="Calibri" pitchFamily="34" charset="0"/>
                        </a:rPr>
                        <a:t>Năm</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2010</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2015</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vi-VN" sz="3000" b="1">
                          <a:effectLst/>
                          <a:latin typeface="Calibri" pitchFamily="34" charset="0"/>
                          <a:cs typeface="Calibri" pitchFamily="34" charset="0"/>
                        </a:rPr>
                        <a:t>2021</a:t>
                      </a:r>
                      <a:endParaRPr lang="en-US" sz="3000" b="1">
                        <a:effectLst/>
                        <a:latin typeface="Calibri" pitchFamily="34" charset="0"/>
                        <a:ea typeface="Arial" panose="020B0604020202020204" pitchFamily="34" charset="0"/>
                        <a:cs typeface="Calibri" pitchFamily="34" charset="0"/>
                      </a:endParaRPr>
                    </a:p>
                  </a:txBody>
                  <a:tcPr marL="45714" marR="45714"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107070895"/>
                  </a:ext>
                </a:extLst>
              </a:tr>
              <a:tr h="685959">
                <a:tc>
                  <a:txBody>
                    <a:bodyPr/>
                    <a:lstStyle/>
                    <a:p>
                      <a:pPr algn="just">
                        <a:lnSpc>
                          <a:spcPct val="150000"/>
                        </a:lnSpc>
                        <a:spcAft>
                          <a:spcPts val="0"/>
                        </a:spcAft>
                      </a:pPr>
                      <a:r>
                        <a:rPr lang="vi-VN" sz="3000" b="1">
                          <a:latin typeface="Calibri" pitchFamily="34" charset="0"/>
                          <a:ea typeface="Calibri"/>
                          <a:cs typeface="Calibri" pitchFamily="34" charset="0"/>
                        </a:rPr>
                        <a:t>Diện tích </a:t>
                      </a:r>
                      <a:r>
                        <a:rPr lang="vi-VN" sz="3000" b="1" i="1">
                          <a:latin typeface="Calibri" pitchFamily="34" charset="0"/>
                          <a:ea typeface="Calibri"/>
                          <a:cs typeface="Calibri" pitchFamily="34" charset="0"/>
                        </a:rPr>
                        <a:t>(triệu ha)</a:t>
                      </a:r>
                      <a:endParaRPr lang="en-US" sz="3000" b="1" i="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7,5</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7,8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7,2</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3745332888"/>
                  </a:ext>
                </a:extLst>
              </a:tr>
              <a:tr h="685959">
                <a:tc>
                  <a:txBody>
                    <a:bodyPr/>
                    <a:lstStyle/>
                    <a:p>
                      <a:pPr algn="just">
                        <a:lnSpc>
                          <a:spcPct val="150000"/>
                        </a:lnSpc>
                        <a:spcAft>
                          <a:spcPts val="0"/>
                        </a:spcAft>
                      </a:pPr>
                      <a:r>
                        <a:rPr lang="vi-VN" sz="3000" b="1">
                          <a:latin typeface="Calibri" pitchFamily="34" charset="0"/>
                          <a:ea typeface="Calibri"/>
                          <a:cs typeface="Calibri" pitchFamily="34" charset="0"/>
                        </a:rPr>
                        <a:t>Sản lượng</a:t>
                      </a:r>
                      <a:r>
                        <a:rPr lang="en-US" sz="3000" b="1">
                          <a:latin typeface="Calibri" pitchFamily="34" charset="0"/>
                          <a:ea typeface="Calibri"/>
                          <a:cs typeface="Calibri" pitchFamily="34" charset="0"/>
                        </a:rPr>
                        <a:t> </a:t>
                      </a:r>
                      <a:r>
                        <a:rPr lang="vi-VN" sz="3000" b="1" i="1">
                          <a:latin typeface="Calibri" pitchFamily="34" charset="0"/>
                          <a:ea typeface="Calibri"/>
                          <a:cs typeface="Calibri" pitchFamily="34" charset="0"/>
                        </a:rPr>
                        <a:t>(triệu tấn)</a:t>
                      </a:r>
                      <a:endParaRPr lang="en-US" sz="3000" b="1" i="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40,0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45,1</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43,9</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2894878106"/>
                  </a:ext>
                </a:extLst>
              </a:tr>
              <a:tr h="685959">
                <a:tc>
                  <a:txBody>
                    <a:bodyPr/>
                    <a:lstStyle/>
                    <a:p>
                      <a:pPr algn="just">
                        <a:lnSpc>
                          <a:spcPct val="150000"/>
                        </a:lnSpc>
                        <a:spcAft>
                          <a:spcPts val="0"/>
                        </a:spcAft>
                      </a:pPr>
                      <a:r>
                        <a:rPr lang="en-US" sz="3000" b="1">
                          <a:latin typeface="Calibri" pitchFamily="34" charset="0"/>
                          <a:ea typeface="Calibri"/>
                          <a:cs typeface="Calibri" pitchFamily="34" charset="0"/>
                        </a:rPr>
                        <a:t>Năng</a:t>
                      </a:r>
                      <a:r>
                        <a:rPr lang="en-US" sz="3000" b="1" baseline="0">
                          <a:latin typeface="Calibri" pitchFamily="34" charset="0"/>
                          <a:ea typeface="Calibri"/>
                          <a:cs typeface="Calibri" pitchFamily="34" charset="0"/>
                        </a:rPr>
                        <a:t> suất </a:t>
                      </a:r>
                      <a:r>
                        <a:rPr lang="en-US" sz="3000" b="1" i="1" baseline="0">
                          <a:latin typeface="Calibri" pitchFamily="34" charset="0"/>
                          <a:ea typeface="Calibri"/>
                          <a:cs typeface="Calibri" pitchFamily="34" charset="0"/>
                        </a:rPr>
                        <a:t>(tạ/ha)</a:t>
                      </a:r>
                      <a:endParaRPr lang="en-US" sz="3000" b="1" i="1">
                        <a:latin typeface="Calibri" pitchFamily="34" charset="0"/>
                        <a:ea typeface="Calibri"/>
                        <a:cs typeface="Calibri" pitchFamily="34" charset="0"/>
                      </a:endParaRP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53,3</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57,8</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lnSpc>
                          <a:spcPct val="150000"/>
                        </a:lnSpc>
                        <a:spcAft>
                          <a:spcPts val="0"/>
                        </a:spcAft>
                      </a:pPr>
                      <a:r>
                        <a:rPr lang="en-US" sz="3000" b="1">
                          <a:latin typeface="Calibri" pitchFamily="34" charset="0"/>
                          <a:ea typeface="Calibri"/>
                          <a:cs typeface="Calibri" pitchFamily="34" charset="0"/>
                        </a:rPr>
                        <a:t>61,0</a:t>
                      </a:r>
                    </a:p>
                  </a:txBody>
                  <a:tcPr marL="68580" marR="68580" marT="0" marB="0">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432420373"/>
                  </a:ext>
                </a:extLst>
              </a:tr>
            </a:tbl>
          </a:graphicData>
        </a:graphic>
      </p:graphicFrame>
    </p:spTree>
    <p:extLst>
      <p:ext uri="{BB962C8B-B14F-4D97-AF65-F5344CB8AC3E}">
        <p14:creationId xmlns:p14="http://schemas.microsoft.com/office/powerpoint/2010/main" val="20805158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8">
                                            <p:txEl>
                                              <p:pRg st="0" end="0"/>
                                            </p:txEl>
                                          </p:spTgt>
                                        </p:tgtEl>
                                        <p:attrNameLst>
                                          <p:attrName>style.visibility</p:attrName>
                                        </p:attrNameLst>
                                      </p:cBhvr>
                                      <p:to>
                                        <p:strVal val="visible"/>
                                      </p:to>
                                    </p:set>
                                    <p:anim calcmode="lin" valueType="num">
                                      <p:cBhvr>
                                        <p:cTn id="7"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8"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xEl>
                                              <p:pRg st="0" end="0"/>
                                            </p:txEl>
                                          </p:spTgt>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ntr" presetSubtype="0" fill="hold" nodeType="clickEffect">
                                  <p:stCondLst>
                                    <p:cond delay="0"/>
                                  </p:stCondLst>
                                  <p:childTnLst>
                                    <p:set>
                                      <p:cBhvr>
                                        <p:cTn id="13" dur="1" fill="hold">
                                          <p:stCondLst>
                                            <p:cond delay="0"/>
                                          </p:stCondLst>
                                        </p:cTn>
                                        <p:tgtEl>
                                          <p:spTgt spid="8">
                                            <p:txEl>
                                              <p:pRg st="1" end="1"/>
                                            </p:txEl>
                                          </p:spTgt>
                                        </p:tgtEl>
                                        <p:attrNameLst>
                                          <p:attrName>style.visibility</p:attrName>
                                        </p:attrNameLst>
                                      </p:cBhvr>
                                      <p:to>
                                        <p:strVal val="visible"/>
                                      </p:to>
                                    </p:set>
                                    <p:anim calcmode="lin" valueType="num">
                                      <p:cBhvr>
                                        <p:cTn id="14"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15"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16" dur="1000"/>
                                        <p:tgtEl>
                                          <p:spTgt spid="8">
                                            <p:txEl>
                                              <p:pRg st="1" end="1"/>
                                            </p:txEl>
                                          </p:spTgt>
                                        </p:tgtEl>
                                      </p:cBhvr>
                                    </p:animEffec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nodeType="clickEffect">
                                  <p:stCondLst>
                                    <p:cond delay="0"/>
                                  </p:stCondLst>
                                  <p:childTnLst>
                                    <p:set>
                                      <p:cBhvr>
                                        <p:cTn id="20" dur="1" fill="hold">
                                          <p:stCondLst>
                                            <p:cond delay="0"/>
                                          </p:stCondLst>
                                        </p:cTn>
                                        <p:tgtEl>
                                          <p:spTgt spid="8">
                                            <p:txEl>
                                              <p:pRg st="2" end="2"/>
                                            </p:txEl>
                                          </p:spTgt>
                                        </p:tgtEl>
                                        <p:attrNameLst>
                                          <p:attrName>style.visibility</p:attrName>
                                        </p:attrNameLst>
                                      </p:cBhvr>
                                      <p:to>
                                        <p:strVal val="visible"/>
                                      </p:to>
                                    </p:set>
                                    <p:anim calcmode="lin" valueType="num">
                                      <p:cBhvr>
                                        <p:cTn id="21"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22"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23" dur="1000"/>
                                        <p:tgtEl>
                                          <p:spTgt spid="8">
                                            <p:txEl>
                                              <p:pRg st="2" end="2"/>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 name="Rectangle: Rounded Corners 7">
            <a:extLst>
              <a:ext uri="{FF2B5EF4-FFF2-40B4-BE49-F238E27FC236}">
                <a16:creationId xmlns:a16="http://schemas.microsoft.com/office/drawing/2014/main" id="{83943E22-6FC5-4857-96F1-DB4BDF369685}"/>
              </a:ext>
            </a:extLst>
          </p:cNvPr>
          <p:cNvSpPr/>
          <p:nvPr/>
        </p:nvSpPr>
        <p:spPr>
          <a:xfrm>
            <a:off x="532606" y="610394"/>
            <a:ext cx="10896600" cy="1119687"/>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r>
              <a:rPr lang="it-IT" altLang="en-US" sz="3200" b="1" i="1">
                <a:solidFill>
                  <a:srgbClr val="0000FF"/>
                </a:solidFill>
                <a:ea typeface="Tahoma" panose="020B0604030504040204" pitchFamily="34" charset="0"/>
                <a:cs typeface="Tahoma" panose="020B0604030504040204" pitchFamily="34" charset="0"/>
              </a:rPr>
              <a:t>      </a:t>
            </a:r>
            <a:r>
              <a:rPr lang="en-US" altLang="en-US" sz="3200" b="1" i="1">
                <a:solidFill>
                  <a:srgbClr val="0000FF"/>
                </a:solidFill>
                <a:ea typeface="Tahoma" panose="020B0604030504040204" pitchFamily="34" charset="0"/>
                <a:cs typeface="Tahoma" panose="020B0604030504040204" pitchFamily="34" charset="0"/>
              </a:rPr>
              <a:t>Nhận xét và giải thích sự thay đổi của diện tích cây ăn quả của nước ta trong giai đoạn 2010 - 2021.</a:t>
            </a:r>
            <a:endParaRPr lang="vi-VN" altLang="en-US" sz="3200" b="1" i="1" dirty="0">
              <a:solidFill>
                <a:srgbClr val="0000FF"/>
              </a:solidFill>
              <a:ea typeface="Tahoma" panose="020B0604030504040204" pitchFamily="34" charset="0"/>
              <a:cs typeface="Tahoma" panose="020B0604030504040204"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490311" y="-251119"/>
            <a:ext cx="1000545" cy="1086608"/>
          </a:xfrm>
          <a:prstGeom prst="rect">
            <a:avLst/>
          </a:prstGeom>
        </p:spPr>
      </p:pic>
      <p:pic>
        <p:nvPicPr>
          <p:cNvPr id="6" name="Picture 5"/>
          <p:cNvPicPr/>
          <p:nvPr/>
        </p:nvPicPr>
        <p:blipFill>
          <a:blip r:embed="rId4">
            <a:extLst>
              <a:ext uri="{28A0092B-C50C-407E-A947-70E740481C1C}">
                <a14:useLocalDpi xmlns:a14="http://schemas.microsoft.com/office/drawing/2010/main" val="0"/>
              </a:ext>
            </a:extLst>
          </a:blip>
          <a:stretch>
            <a:fillRect/>
          </a:stretch>
        </p:blipFill>
        <p:spPr>
          <a:xfrm>
            <a:off x="6552406" y="1905794"/>
            <a:ext cx="5486400" cy="3691102"/>
          </a:xfrm>
          <a:prstGeom prst="rect">
            <a:avLst/>
          </a:prstGeom>
          <a:ln>
            <a:noFill/>
          </a:ln>
          <a:effectLst>
            <a:outerShdw blurRad="292100" dist="139700" dir="2700000" algn="tl" rotWithShape="0">
              <a:srgbClr val="333333">
                <a:alpha val="65000"/>
              </a:srgbClr>
            </a:outerShdw>
          </a:effectLst>
        </p:spPr>
      </p:pic>
      <p:sp>
        <p:nvSpPr>
          <p:cNvPr id="93185" name="Rectangle 1"/>
          <p:cNvSpPr>
            <a:spLocks noChangeArrowheads="1"/>
          </p:cNvSpPr>
          <p:nvPr/>
        </p:nvSpPr>
        <p:spPr bwMode="auto">
          <a:xfrm>
            <a:off x="6552407" y="5868195"/>
            <a:ext cx="5410200" cy="800219"/>
          </a:xfrm>
          <a:prstGeom prst="rect">
            <a:avLst/>
          </a:prstGeom>
          <a:noFill/>
          <a:ln w="9525">
            <a:noFill/>
            <a:miter lim="800000"/>
            <a:headEnd/>
            <a:tailEnd/>
          </a:ln>
          <a:effectLst/>
        </p:spPr>
        <p:txBody>
          <a:bodyPr vert="horz" wrap="square" lIns="91440" tIns="45720" rIns="91440" bIns="45720" numCol="1" anchor="ctr" anchorCtr="0" compatLnSpc="1">
            <a:prstTxWarp prst="textNoShape">
              <a:avLst/>
            </a:prstTxWarp>
            <a:spAutoFit/>
          </a:bodyPr>
          <a:lstStyle/>
          <a:p>
            <a:pPr marL="0" marR="0" lvl="0" indent="0" algn="ctr" defTabSz="914400" rtl="0" eaLnBrk="1" fontAlgn="base" latinLnBrk="0" hangingPunct="1">
              <a:lnSpc>
                <a:spcPct val="100000"/>
              </a:lnSpc>
              <a:spcBef>
                <a:spcPct val="0"/>
              </a:spcBef>
              <a:spcAft>
                <a:spcPct val="0"/>
              </a:spcAft>
              <a:buClrTx/>
              <a:buSzTx/>
              <a:buFontTx/>
              <a:buNone/>
              <a:tabLst/>
            </a:pPr>
            <a:r>
              <a:rPr kumimoji="0" lang="vi-VN" sz="2300" b="1" i="0" u="none" strike="noStrike" cap="none" normalizeH="0" baseline="0">
                <a:ln>
                  <a:noFill/>
                </a:ln>
                <a:solidFill>
                  <a:srgbClr val="0000FF"/>
                </a:solidFill>
                <a:effectLst/>
                <a:latin typeface="Calibri" pitchFamily="34" charset="0"/>
                <a:ea typeface="Calibri" pitchFamily="34" charset="0"/>
                <a:cs typeface="Calibri" pitchFamily="34" charset="0"/>
              </a:rPr>
              <a:t>H</a:t>
            </a:r>
            <a:r>
              <a:rPr kumimoji="0" lang="en-US" sz="2300" b="1" i="0" u="none" strike="noStrike" cap="none" normalizeH="0" baseline="0">
                <a:ln>
                  <a:noFill/>
                </a:ln>
                <a:solidFill>
                  <a:srgbClr val="0000FF"/>
                </a:solidFill>
                <a:effectLst/>
                <a:latin typeface="Calibri" pitchFamily="34" charset="0"/>
                <a:ea typeface="Calibri" pitchFamily="34" charset="0"/>
                <a:cs typeface="Calibri" pitchFamily="34" charset="0"/>
              </a:rPr>
              <a:t>.</a:t>
            </a:r>
            <a:r>
              <a:rPr kumimoji="0" lang="vi-VN" sz="2300" b="1" i="0" u="none" strike="noStrike" cap="none" normalizeH="0" baseline="0">
                <a:ln>
                  <a:noFill/>
                </a:ln>
                <a:solidFill>
                  <a:srgbClr val="0000FF"/>
                </a:solidFill>
                <a:effectLst/>
                <a:latin typeface="Calibri" pitchFamily="34" charset="0"/>
                <a:ea typeface="Calibri" pitchFamily="34" charset="0"/>
                <a:cs typeface="Calibri" pitchFamily="34" charset="0"/>
              </a:rPr>
              <a:t>4.2. Tổng diện tích cây ăn quả của nước ta giai đoạn 2010 </a:t>
            </a:r>
            <a:r>
              <a:rPr kumimoji="0" lang="en-US" sz="2300" b="1" i="0" u="none" strike="noStrike" cap="none" normalizeH="0" baseline="0">
                <a:ln>
                  <a:noFill/>
                </a:ln>
                <a:solidFill>
                  <a:srgbClr val="0000FF"/>
                </a:solidFill>
                <a:effectLst/>
                <a:latin typeface="Calibri" pitchFamily="34" charset="0"/>
                <a:ea typeface="Calibri" pitchFamily="34" charset="0"/>
                <a:cs typeface="Calibri" pitchFamily="34" charset="0"/>
              </a:rPr>
              <a:t>-</a:t>
            </a:r>
            <a:r>
              <a:rPr kumimoji="0" lang="vi-VN" sz="2300" b="1" i="0" u="none" strike="noStrike" cap="none" normalizeH="0" baseline="0">
                <a:ln>
                  <a:noFill/>
                </a:ln>
                <a:solidFill>
                  <a:srgbClr val="0000FF"/>
                </a:solidFill>
                <a:effectLst/>
                <a:latin typeface="Calibri" pitchFamily="34" charset="0"/>
                <a:ea typeface="Calibri" pitchFamily="34" charset="0"/>
                <a:cs typeface="Calibri" pitchFamily="34" charset="0"/>
              </a:rPr>
              <a:t> 2021</a:t>
            </a:r>
            <a:endParaRPr kumimoji="0" lang="vi-VN" sz="2300" b="1" i="0" u="none" strike="noStrike" cap="none" normalizeH="0" baseline="0">
              <a:ln>
                <a:noFill/>
              </a:ln>
              <a:solidFill>
                <a:srgbClr val="0000FF"/>
              </a:solidFill>
              <a:effectLst/>
              <a:latin typeface="Calibri" pitchFamily="34" charset="0"/>
              <a:cs typeface="Calibri" pitchFamily="34" charset="0"/>
            </a:endParaRPr>
          </a:p>
        </p:txBody>
      </p:sp>
      <p:sp>
        <p:nvSpPr>
          <p:cNvPr id="8" name="Rectangle 1"/>
          <p:cNvSpPr>
            <a:spLocks noChangeArrowheads="1"/>
          </p:cNvSpPr>
          <p:nvPr/>
        </p:nvSpPr>
        <p:spPr bwMode="auto">
          <a:xfrm>
            <a:off x="406347" y="1873461"/>
            <a:ext cx="5917459" cy="4604333"/>
          </a:xfrm>
          <a:prstGeom prst="rect">
            <a:avLst/>
          </a:prstGeom>
          <a:noFill/>
          <a:ln w="9525">
            <a:noFill/>
            <a:miter lim="800000"/>
            <a:headEnd/>
            <a:tailEnd/>
          </a:ln>
          <a:effectLst/>
        </p:spPr>
        <p:txBody>
          <a:bodyPr vert="horz" wrap="square" lIns="121917" tIns="60958" rIns="121917" bIns="60958" numCol="1" anchor="ctr" anchorCtr="0" compatLnSpc="1">
            <a:prstTxWarp prst="textNoShape">
              <a:avLst/>
            </a:prstTxWarp>
            <a:spAutoFit/>
          </a:bodyPr>
          <a:lstStyle/>
          <a:p>
            <a:pPr algn="just">
              <a:lnSpc>
                <a:spcPct val="130000"/>
              </a:lnSpc>
            </a:pPr>
            <a:r>
              <a:rPr lang="en-US" sz="3200" b="1"/>
              <a:t>-</a:t>
            </a:r>
            <a:r>
              <a:rPr lang="vi-VN" sz="3200" b="1"/>
              <a:t> </a:t>
            </a:r>
            <a:r>
              <a:rPr lang="en-US" sz="3200" b="1">
                <a:latin typeface="Calibri" pitchFamily="34" charset="0"/>
                <a:cs typeface="Calibri" pitchFamily="34" charset="0"/>
              </a:rPr>
              <a:t>Giai đoạn 2010 - 2021, diện tích cây ăn quả của nước ta tăng liên tục </a:t>
            </a:r>
            <a:r>
              <a:rPr lang="en-US" sz="3200" b="1" i="1">
                <a:latin typeface="Calibri" pitchFamily="34" charset="0"/>
                <a:cs typeface="Calibri" pitchFamily="34" charset="0"/>
              </a:rPr>
              <a:t>(dẫn chứng).</a:t>
            </a:r>
          </a:p>
          <a:p>
            <a:pPr algn="just">
              <a:lnSpc>
                <a:spcPct val="130000"/>
              </a:lnSpc>
            </a:pPr>
            <a:r>
              <a:rPr lang="en-US" sz="3200" b="1">
                <a:latin typeface="Calibri" pitchFamily="34" charset="0"/>
                <a:cs typeface="Calibri" pitchFamily="34" charset="0"/>
              </a:rPr>
              <a:t>- Giải thích:</a:t>
            </a:r>
          </a:p>
          <a:p>
            <a:pPr algn="just">
              <a:lnSpc>
                <a:spcPct val="130000"/>
              </a:lnSpc>
            </a:pPr>
            <a:r>
              <a:rPr lang="en-US" sz="3200" b="1">
                <a:latin typeface="Calibri" pitchFamily="34" charset="0"/>
                <a:cs typeface="Calibri" pitchFamily="34" charset="0"/>
              </a:rPr>
              <a:t>+ Điều kiện tự nhiên và điều kiện kinh tế - xã hội thuận lợi.</a:t>
            </a:r>
          </a:p>
          <a:p>
            <a:pPr algn="just">
              <a:lnSpc>
                <a:spcPct val="130000"/>
              </a:lnSpc>
            </a:pPr>
            <a:r>
              <a:rPr lang="en-US" sz="3200" b="1">
                <a:latin typeface="Calibri" pitchFamily="34" charset="0"/>
                <a:cs typeface="Calibri" pitchFamily="34" charset="0"/>
              </a:rPr>
              <a:t>+ Thị trường tiêu thụ mở rộng.</a:t>
            </a: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ntr" presetSubtype="0" fill="hold" nodeType="clickEffect">
                                  <p:stCondLst>
                                    <p:cond delay="0"/>
                                  </p:stCondLst>
                                  <p:childTnLst>
                                    <p:set>
                                      <p:cBhvr>
                                        <p:cTn id="18" dur="1" fill="hold">
                                          <p:stCondLst>
                                            <p:cond delay="0"/>
                                          </p:stCondLst>
                                        </p:cTn>
                                        <p:tgtEl>
                                          <p:spTgt spid="8">
                                            <p:txEl>
                                              <p:pRg st="0" end="0"/>
                                            </p:txEl>
                                          </p:spTgt>
                                        </p:tgtEl>
                                        <p:attrNameLst>
                                          <p:attrName>style.visibility</p:attrName>
                                        </p:attrNameLst>
                                      </p:cBhvr>
                                      <p:to>
                                        <p:strVal val="visible"/>
                                      </p:to>
                                    </p:set>
                                    <p:anim calcmode="lin" valueType="num">
                                      <p:cBhvr>
                                        <p:cTn id="19" dur="1000" fill="hold"/>
                                        <p:tgtEl>
                                          <p:spTgt spid="8">
                                            <p:txEl>
                                              <p:pRg st="0" end="0"/>
                                            </p:txEl>
                                          </p:spTgt>
                                        </p:tgtEl>
                                        <p:attrNameLst>
                                          <p:attrName>ppt_x</p:attrName>
                                        </p:attrNameLst>
                                      </p:cBhvr>
                                      <p:tavLst>
                                        <p:tav tm="0">
                                          <p:val>
                                            <p:strVal val="#ppt_x-.2"/>
                                          </p:val>
                                        </p:tav>
                                        <p:tav tm="100000">
                                          <p:val>
                                            <p:strVal val="#ppt_x"/>
                                          </p:val>
                                        </p:tav>
                                      </p:tavLst>
                                    </p:anim>
                                    <p:anim calcmode="lin" valueType="num">
                                      <p:cBhvr>
                                        <p:cTn id="20" dur="1000" fill="hold"/>
                                        <p:tgtEl>
                                          <p:spTgt spid="8">
                                            <p:txEl>
                                              <p:pRg st="0" end="0"/>
                                            </p:txEl>
                                          </p:spTgt>
                                        </p:tgtEl>
                                        <p:attrNameLst>
                                          <p:attrName>ppt_y</p:attrName>
                                        </p:attrNameLst>
                                      </p:cBhvr>
                                      <p:tavLst>
                                        <p:tav tm="0">
                                          <p:val>
                                            <p:strVal val="#ppt_y"/>
                                          </p:val>
                                        </p:tav>
                                        <p:tav tm="100000">
                                          <p:val>
                                            <p:strVal val="#ppt_y"/>
                                          </p:val>
                                        </p:tav>
                                      </p:tavLst>
                                    </p:anim>
                                    <p:animEffect transition="in" filter="wipe(right)" prLst="gradientSize: 0.1">
                                      <p:cBhvr>
                                        <p:cTn id="21" dur="1000"/>
                                        <p:tgtEl>
                                          <p:spTgt spid="8">
                                            <p:txEl>
                                              <p:pRg st="0" end="0"/>
                                            </p:txEl>
                                          </p:spTgt>
                                        </p:tgtEl>
                                      </p:cBhvr>
                                    </p:animEffect>
                                  </p:childTnLst>
                                </p:cTn>
                              </p:par>
                              <p:par>
                                <p:cTn id="22" presetID="29" presetClass="entr" presetSubtype="0" fill="hold" nodeType="with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p:cTn id="24" dur="1000" fill="hold"/>
                                        <p:tgtEl>
                                          <p:spTgt spid="6"/>
                                        </p:tgtEl>
                                        <p:attrNameLst>
                                          <p:attrName>ppt_x</p:attrName>
                                        </p:attrNameLst>
                                      </p:cBhvr>
                                      <p:tavLst>
                                        <p:tav tm="0">
                                          <p:val>
                                            <p:strVal val="#ppt_x-.2"/>
                                          </p:val>
                                        </p:tav>
                                        <p:tav tm="100000">
                                          <p:val>
                                            <p:strVal val="#ppt_x"/>
                                          </p:val>
                                        </p:tav>
                                      </p:tavLst>
                                    </p:anim>
                                    <p:anim calcmode="lin" valueType="num">
                                      <p:cBhvr>
                                        <p:cTn id="25" dur="1000" fill="hold"/>
                                        <p:tgtEl>
                                          <p:spTgt spid="6"/>
                                        </p:tgtEl>
                                        <p:attrNameLst>
                                          <p:attrName>ppt_y</p:attrName>
                                        </p:attrNameLst>
                                      </p:cBhvr>
                                      <p:tavLst>
                                        <p:tav tm="0">
                                          <p:val>
                                            <p:strVal val="#ppt_y"/>
                                          </p:val>
                                        </p:tav>
                                        <p:tav tm="100000">
                                          <p:val>
                                            <p:strVal val="#ppt_y"/>
                                          </p:val>
                                        </p:tav>
                                      </p:tavLst>
                                    </p:anim>
                                    <p:animEffect transition="in" filter="wipe(right)" prLst="gradientSize: 0.1">
                                      <p:cBhvr>
                                        <p:cTn id="26" dur="1000"/>
                                        <p:tgtEl>
                                          <p:spTgt spid="6"/>
                                        </p:tgtEl>
                                      </p:cBhvr>
                                    </p:animEffect>
                                  </p:childTnLst>
                                </p:cTn>
                              </p:par>
                              <p:par>
                                <p:cTn id="27" presetID="29" presetClass="entr" presetSubtype="0" fill="hold" grpId="0" nodeType="withEffect">
                                  <p:stCondLst>
                                    <p:cond delay="0"/>
                                  </p:stCondLst>
                                  <p:childTnLst>
                                    <p:set>
                                      <p:cBhvr>
                                        <p:cTn id="28" dur="1" fill="hold">
                                          <p:stCondLst>
                                            <p:cond delay="0"/>
                                          </p:stCondLst>
                                        </p:cTn>
                                        <p:tgtEl>
                                          <p:spTgt spid="93185"/>
                                        </p:tgtEl>
                                        <p:attrNameLst>
                                          <p:attrName>style.visibility</p:attrName>
                                        </p:attrNameLst>
                                      </p:cBhvr>
                                      <p:to>
                                        <p:strVal val="visible"/>
                                      </p:to>
                                    </p:set>
                                    <p:anim calcmode="lin" valueType="num">
                                      <p:cBhvr>
                                        <p:cTn id="29" dur="1000" fill="hold"/>
                                        <p:tgtEl>
                                          <p:spTgt spid="93185"/>
                                        </p:tgtEl>
                                        <p:attrNameLst>
                                          <p:attrName>ppt_x</p:attrName>
                                        </p:attrNameLst>
                                      </p:cBhvr>
                                      <p:tavLst>
                                        <p:tav tm="0">
                                          <p:val>
                                            <p:strVal val="#ppt_x-.2"/>
                                          </p:val>
                                        </p:tav>
                                        <p:tav tm="100000">
                                          <p:val>
                                            <p:strVal val="#ppt_x"/>
                                          </p:val>
                                        </p:tav>
                                      </p:tavLst>
                                    </p:anim>
                                    <p:anim calcmode="lin" valueType="num">
                                      <p:cBhvr>
                                        <p:cTn id="30" dur="1000" fill="hold"/>
                                        <p:tgtEl>
                                          <p:spTgt spid="93185"/>
                                        </p:tgtEl>
                                        <p:attrNameLst>
                                          <p:attrName>ppt_y</p:attrName>
                                        </p:attrNameLst>
                                      </p:cBhvr>
                                      <p:tavLst>
                                        <p:tav tm="0">
                                          <p:val>
                                            <p:strVal val="#ppt_y"/>
                                          </p:val>
                                        </p:tav>
                                        <p:tav tm="100000">
                                          <p:val>
                                            <p:strVal val="#ppt_y"/>
                                          </p:val>
                                        </p:tav>
                                      </p:tavLst>
                                    </p:anim>
                                    <p:animEffect transition="in" filter="wipe(right)" prLst="gradientSize: 0.1">
                                      <p:cBhvr>
                                        <p:cTn id="31" dur="1000"/>
                                        <p:tgtEl>
                                          <p:spTgt spid="93185"/>
                                        </p:tgtEl>
                                      </p:cBhvr>
                                    </p:animEffect>
                                  </p:childTnLst>
                                </p:cTn>
                              </p:par>
                            </p:childTnLst>
                          </p:cTn>
                        </p:par>
                      </p:childTnLst>
                    </p:cTn>
                  </p:par>
                  <p:par>
                    <p:cTn id="32" fill="hold">
                      <p:stCondLst>
                        <p:cond delay="indefinite"/>
                      </p:stCondLst>
                      <p:childTnLst>
                        <p:par>
                          <p:cTn id="33" fill="hold">
                            <p:stCondLst>
                              <p:cond delay="0"/>
                            </p:stCondLst>
                            <p:childTnLst>
                              <p:par>
                                <p:cTn id="34" presetID="29" presetClass="entr" presetSubtype="0" fill="hold" nodeType="clickEffect">
                                  <p:stCondLst>
                                    <p:cond delay="0"/>
                                  </p:stCondLst>
                                  <p:childTnLst>
                                    <p:set>
                                      <p:cBhvr>
                                        <p:cTn id="35" dur="1" fill="hold">
                                          <p:stCondLst>
                                            <p:cond delay="0"/>
                                          </p:stCondLst>
                                        </p:cTn>
                                        <p:tgtEl>
                                          <p:spTgt spid="8">
                                            <p:txEl>
                                              <p:pRg st="1" end="1"/>
                                            </p:txEl>
                                          </p:spTgt>
                                        </p:tgtEl>
                                        <p:attrNameLst>
                                          <p:attrName>style.visibility</p:attrName>
                                        </p:attrNameLst>
                                      </p:cBhvr>
                                      <p:to>
                                        <p:strVal val="visible"/>
                                      </p:to>
                                    </p:set>
                                    <p:anim calcmode="lin" valueType="num">
                                      <p:cBhvr>
                                        <p:cTn id="36" dur="1000" fill="hold"/>
                                        <p:tgtEl>
                                          <p:spTgt spid="8">
                                            <p:txEl>
                                              <p:pRg st="1" end="1"/>
                                            </p:txEl>
                                          </p:spTgt>
                                        </p:tgtEl>
                                        <p:attrNameLst>
                                          <p:attrName>ppt_x</p:attrName>
                                        </p:attrNameLst>
                                      </p:cBhvr>
                                      <p:tavLst>
                                        <p:tav tm="0">
                                          <p:val>
                                            <p:strVal val="#ppt_x-.2"/>
                                          </p:val>
                                        </p:tav>
                                        <p:tav tm="100000">
                                          <p:val>
                                            <p:strVal val="#ppt_x"/>
                                          </p:val>
                                        </p:tav>
                                      </p:tavLst>
                                    </p:anim>
                                    <p:anim calcmode="lin" valueType="num">
                                      <p:cBhvr>
                                        <p:cTn id="37" dur="1000" fill="hold"/>
                                        <p:tgtEl>
                                          <p:spTgt spid="8">
                                            <p:txEl>
                                              <p:pRg st="1" end="1"/>
                                            </p:txEl>
                                          </p:spTgt>
                                        </p:tgtEl>
                                        <p:attrNameLst>
                                          <p:attrName>ppt_y</p:attrName>
                                        </p:attrNameLst>
                                      </p:cBhvr>
                                      <p:tavLst>
                                        <p:tav tm="0">
                                          <p:val>
                                            <p:strVal val="#ppt_y"/>
                                          </p:val>
                                        </p:tav>
                                        <p:tav tm="100000">
                                          <p:val>
                                            <p:strVal val="#ppt_y"/>
                                          </p:val>
                                        </p:tav>
                                      </p:tavLst>
                                    </p:anim>
                                    <p:animEffect transition="in" filter="wipe(right)" prLst="gradientSize: 0.1">
                                      <p:cBhvr>
                                        <p:cTn id="38" dur="1000"/>
                                        <p:tgtEl>
                                          <p:spTgt spid="8">
                                            <p:txEl>
                                              <p:pRg st="1" end="1"/>
                                            </p:txEl>
                                          </p:spTgt>
                                        </p:tgtEl>
                                      </p:cBhvr>
                                    </p:animEffect>
                                  </p:childTnLst>
                                </p:cTn>
                              </p:par>
                            </p:childTnLst>
                          </p:cTn>
                        </p:par>
                      </p:childTnLst>
                    </p:cTn>
                  </p:par>
                  <p:par>
                    <p:cTn id="39" fill="hold">
                      <p:stCondLst>
                        <p:cond delay="indefinite"/>
                      </p:stCondLst>
                      <p:childTnLst>
                        <p:par>
                          <p:cTn id="40" fill="hold">
                            <p:stCondLst>
                              <p:cond delay="0"/>
                            </p:stCondLst>
                            <p:childTnLst>
                              <p:par>
                                <p:cTn id="41" presetID="29" presetClass="entr" presetSubtype="0" fill="hold" nodeType="clickEffect">
                                  <p:stCondLst>
                                    <p:cond delay="0"/>
                                  </p:stCondLst>
                                  <p:childTnLst>
                                    <p:set>
                                      <p:cBhvr>
                                        <p:cTn id="42" dur="1" fill="hold">
                                          <p:stCondLst>
                                            <p:cond delay="0"/>
                                          </p:stCondLst>
                                        </p:cTn>
                                        <p:tgtEl>
                                          <p:spTgt spid="8">
                                            <p:txEl>
                                              <p:pRg st="2" end="2"/>
                                            </p:txEl>
                                          </p:spTgt>
                                        </p:tgtEl>
                                        <p:attrNameLst>
                                          <p:attrName>style.visibility</p:attrName>
                                        </p:attrNameLst>
                                      </p:cBhvr>
                                      <p:to>
                                        <p:strVal val="visible"/>
                                      </p:to>
                                    </p:set>
                                    <p:anim calcmode="lin" valueType="num">
                                      <p:cBhvr>
                                        <p:cTn id="43" dur="1000" fill="hold"/>
                                        <p:tgtEl>
                                          <p:spTgt spid="8">
                                            <p:txEl>
                                              <p:pRg st="2" end="2"/>
                                            </p:txEl>
                                          </p:spTgt>
                                        </p:tgtEl>
                                        <p:attrNameLst>
                                          <p:attrName>ppt_x</p:attrName>
                                        </p:attrNameLst>
                                      </p:cBhvr>
                                      <p:tavLst>
                                        <p:tav tm="0">
                                          <p:val>
                                            <p:strVal val="#ppt_x-.2"/>
                                          </p:val>
                                        </p:tav>
                                        <p:tav tm="100000">
                                          <p:val>
                                            <p:strVal val="#ppt_x"/>
                                          </p:val>
                                        </p:tav>
                                      </p:tavLst>
                                    </p:anim>
                                    <p:anim calcmode="lin" valueType="num">
                                      <p:cBhvr>
                                        <p:cTn id="44" dur="1000" fill="hold"/>
                                        <p:tgtEl>
                                          <p:spTgt spid="8">
                                            <p:txEl>
                                              <p:pRg st="2" end="2"/>
                                            </p:txEl>
                                          </p:spTgt>
                                        </p:tgtEl>
                                        <p:attrNameLst>
                                          <p:attrName>ppt_y</p:attrName>
                                        </p:attrNameLst>
                                      </p:cBhvr>
                                      <p:tavLst>
                                        <p:tav tm="0">
                                          <p:val>
                                            <p:strVal val="#ppt_y"/>
                                          </p:val>
                                        </p:tav>
                                        <p:tav tm="100000">
                                          <p:val>
                                            <p:strVal val="#ppt_y"/>
                                          </p:val>
                                        </p:tav>
                                      </p:tavLst>
                                    </p:anim>
                                    <p:animEffect transition="in" filter="wipe(right)" prLst="gradientSize: 0.1">
                                      <p:cBhvr>
                                        <p:cTn id="45" dur="1000"/>
                                        <p:tgtEl>
                                          <p:spTgt spid="8">
                                            <p:txEl>
                                              <p:pRg st="2" end="2"/>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29" presetClass="entr" presetSubtype="0" fill="hold" nodeType="clickEffect">
                                  <p:stCondLst>
                                    <p:cond delay="0"/>
                                  </p:stCondLst>
                                  <p:childTnLst>
                                    <p:set>
                                      <p:cBhvr>
                                        <p:cTn id="49" dur="1" fill="hold">
                                          <p:stCondLst>
                                            <p:cond delay="0"/>
                                          </p:stCondLst>
                                        </p:cTn>
                                        <p:tgtEl>
                                          <p:spTgt spid="8">
                                            <p:txEl>
                                              <p:pRg st="3" end="3"/>
                                            </p:txEl>
                                          </p:spTgt>
                                        </p:tgtEl>
                                        <p:attrNameLst>
                                          <p:attrName>style.visibility</p:attrName>
                                        </p:attrNameLst>
                                      </p:cBhvr>
                                      <p:to>
                                        <p:strVal val="visible"/>
                                      </p:to>
                                    </p:set>
                                    <p:anim calcmode="lin" valueType="num">
                                      <p:cBhvr>
                                        <p:cTn id="50" dur="1000" fill="hold"/>
                                        <p:tgtEl>
                                          <p:spTgt spid="8">
                                            <p:txEl>
                                              <p:pRg st="3" end="3"/>
                                            </p:txEl>
                                          </p:spTgt>
                                        </p:tgtEl>
                                        <p:attrNameLst>
                                          <p:attrName>ppt_x</p:attrName>
                                        </p:attrNameLst>
                                      </p:cBhvr>
                                      <p:tavLst>
                                        <p:tav tm="0">
                                          <p:val>
                                            <p:strVal val="#ppt_x-.2"/>
                                          </p:val>
                                        </p:tav>
                                        <p:tav tm="100000">
                                          <p:val>
                                            <p:strVal val="#ppt_x"/>
                                          </p:val>
                                        </p:tav>
                                      </p:tavLst>
                                    </p:anim>
                                    <p:anim calcmode="lin" valueType="num">
                                      <p:cBhvr>
                                        <p:cTn id="51" dur="1000" fill="hold"/>
                                        <p:tgtEl>
                                          <p:spTgt spid="8">
                                            <p:txEl>
                                              <p:pRg st="3" end="3"/>
                                            </p:txEl>
                                          </p:spTgt>
                                        </p:tgtEl>
                                        <p:attrNameLst>
                                          <p:attrName>ppt_y</p:attrName>
                                        </p:attrNameLst>
                                      </p:cBhvr>
                                      <p:tavLst>
                                        <p:tav tm="0">
                                          <p:val>
                                            <p:strVal val="#ppt_y"/>
                                          </p:val>
                                        </p:tav>
                                        <p:tav tm="100000">
                                          <p:val>
                                            <p:strVal val="#ppt_y"/>
                                          </p:val>
                                        </p:tav>
                                      </p:tavLst>
                                    </p:anim>
                                    <p:animEffect transition="in" filter="wipe(right)" prLst="gradientSize: 0.1">
                                      <p:cBhvr>
                                        <p:cTn id="52" dur="1000"/>
                                        <p:tgtEl>
                                          <p:spTgt spid="8">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P spid="93185"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726975" y="1092453"/>
            <a:ext cx="8736463"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a:solidFill>
                  <a:srgbClr val="0000FF"/>
                </a:solidFill>
                <a:cs typeface="Times New Roman" pitchFamily="18" charset="0"/>
              </a:rPr>
              <a:t>Câu 3</a:t>
            </a:r>
            <a:r>
              <a:rPr lang="en-US" sz="3300" b="1">
                <a:solidFill>
                  <a:srgbClr val="0000FF"/>
                </a:solidFill>
                <a:cs typeface="Times New Roman" pitchFamily="18" charset="0"/>
              </a:rPr>
              <a:t>. Phần lớn nguồn lao động nước ta tập trung trong khu vực kinh tế nào?</a:t>
            </a:r>
            <a:endParaRPr lang="en-US" sz="3300" b="1" dirty="0">
              <a:solidFill>
                <a:srgbClr val="0000FF"/>
              </a:solidFill>
              <a:cs typeface="Times New Roman" pitchFamily="18" charset="0"/>
            </a:endParaRPr>
          </a:p>
        </p:txBody>
      </p:sp>
      <p:sp>
        <p:nvSpPr>
          <p:cNvPr id="5" name="TextBox 4"/>
          <p:cNvSpPr txBox="1"/>
          <p:nvPr/>
        </p:nvSpPr>
        <p:spPr>
          <a:xfrm>
            <a:off x="4063472" y="3633041"/>
            <a:ext cx="3758202" cy="630938"/>
          </a:xfrm>
          <a:prstGeom prst="rect">
            <a:avLst/>
          </a:prstGeom>
          <a:noFill/>
        </p:spPr>
        <p:txBody>
          <a:bodyPr wrap="none" lIns="121917" tIns="60958" rIns="121917" bIns="60958" rtlCol="0">
            <a:spAutoFit/>
          </a:bodyPr>
          <a:lstStyle/>
          <a:p>
            <a:r>
              <a:rPr lang="en-US" sz="3300" b="1">
                <a:solidFill>
                  <a:srgbClr val="FF0000"/>
                </a:solidFill>
                <a:cs typeface="Times New Roman" pitchFamily="18" charset="0"/>
              </a:rPr>
              <a:t>Nông, lâm, thuỷ sản</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a:extLst>
              <a:ext uri="{FF2B5EF4-FFF2-40B4-BE49-F238E27FC236}">
                <a16:creationId xmlns:a16="http://schemas.microsoft.com/office/drawing/2014/main" id="{A3C61984-6A0F-4E23-A9EA-C99A4DC5FD14}"/>
              </a:ext>
            </a:extLst>
          </p:cNvPr>
          <p:cNvSpPr txBox="1"/>
          <p:nvPr/>
        </p:nvSpPr>
        <p:spPr>
          <a:xfrm>
            <a:off x="416049" y="80658"/>
            <a:ext cx="11474740" cy="1163395"/>
          </a:xfrm>
          <a:prstGeom prst="rect">
            <a:avLst/>
          </a:prstGeom>
          <a:solidFill>
            <a:schemeClr val="accent4">
              <a:lumMod val="20000"/>
              <a:lumOff val="80000"/>
            </a:schemeClr>
          </a:solidFill>
          <a:ln>
            <a:solidFill>
              <a:srgbClr val="0000FF"/>
            </a:solidFill>
            <a:prstDash val="dash"/>
          </a:ln>
        </p:spPr>
        <p:txBody>
          <a:bodyPr wrap="square">
            <a:spAutoFit/>
          </a:bodyPr>
          <a:lstStyle/>
          <a:p>
            <a:pPr marL="0" marR="0" indent="0" algn="just">
              <a:lnSpc>
                <a:spcPct val="120000"/>
              </a:lnSpc>
              <a:spcBef>
                <a:spcPts val="0"/>
              </a:spcBef>
              <a:spcAft>
                <a:spcPts val="0"/>
              </a:spcAft>
            </a:pPr>
            <a:r>
              <a:rPr lang="en-US" sz="3000" b="1" i="1" dirty="0" err="1">
                <a:solidFill>
                  <a:srgbClr val="0000FF"/>
                </a:solidFill>
                <a:effectLst/>
                <a:ea typeface="Tahoma" panose="020B0604030504040204" pitchFamily="34" charset="0"/>
                <a:cs typeface="Tahoma" panose="020B0604030504040204" pitchFamily="34" charset="0"/>
              </a:rPr>
              <a:t>Trong</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quá</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trình</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phát</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triển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ngành</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trồng</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trọt</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người</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dân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cần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chú</a:t>
            </a:r>
            <a:r>
              <a:rPr lang="en-US" sz="3000" b="1" i="1" dirty="0">
                <a:solidFill>
                  <a:srgbClr val="0000FF"/>
                </a:solidFill>
                <a:effectLst/>
                <a:ea typeface="Tahoma" panose="020B0604030504040204" pitchFamily="34" charset="0"/>
                <a:cs typeface="Tahoma" panose="020B0604030504040204" pitchFamily="34" charset="0"/>
              </a:rPr>
              <a:t> ý </a:t>
            </a:r>
            <a:r>
              <a:rPr lang="en-US" sz="3000" b="1" i="1" dirty="0" err="1">
                <a:solidFill>
                  <a:srgbClr val="0000FF"/>
                </a:solidFill>
                <a:effectLst/>
                <a:ea typeface="Tahoma" panose="020B0604030504040204" pitchFamily="34" charset="0"/>
                <a:cs typeface="Tahoma" panose="020B0604030504040204" pitchFamily="34" charset="0"/>
              </a:rPr>
              <a:t>những</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vấn</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đề</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gì</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để</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bảo</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vệ</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môi</a:t>
            </a:r>
            <a:r>
              <a:rPr lang="en-US" sz="3000" b="1" i="1" dirty="0">
                <a:solidFill>
                  <a:srgbClr val="0000FF"/>
                </a:solidFill>
                <a:effectLst/>
                <a:ea typeface="Tahoma" panose="020B0604030504040204" pitchFamily="34" charset="0"/>
                <a:cs typeface="Tahoma" panose="020B0604030504040204" pitchFamily="34" charset="0"/>
              </a:rPr>
              <a:t> </a:t>
            </a:r>
            <a:r>
              <a:rPr lang="en-US" sz="3000" b="1" i="1" dirty="0" err="1">
                <a:solidFill>
                  <a:srgbClr val="0000FF"/>
                </a:solidFill>
                <a:effectLst/>
                <a:ea typeface="Tahoma" panose="020B0604030504040204" pitchFamily="34" charset="0"/>
                <a:cs typeface="Tahoma" panose="020B0604030504040204" pitchFamily="34" charset="0"/>
              </a:rPr>
              <a:t>trường</a:t>
            </a:r>
            <a:r>
              <a:rPr lang="en-US" sz="3000" b="1" i="1" dirty="0">
                <a:solidFill>
                  <a:srgbClr val="0000FF"/>
                </a:solidFill>
                <a:effectLst/>
                <a:ea typeface="Tahoma" panose="020B0604030504040204" pitchFamily="34" charset="0"/>
                <a:cs typeface="Tahoma" panose="020B0604030504040204" pitchFamily="34" charset="0"/>
              </a:rPr>
              <a:t>?</a:t>
            </a:r>
          </a:p>
        </p:txBody>
      </p:sp>
      <p:pic>
        <p:nvPicPr>
          <p:cNvPr id="7170" name="Picture 2" descr="Hãi hùng phun thuốc trừ sâu như tắm cho cây trồng - YouTube">
            <a:extLst>
              <a:ext uri="{FF2B5EF4-FFF2-40B4-BE49-F238E27FC236}">
                <a16:creationId xmlns:a16="http://schemas.microsoft.com/office/drawing/2014/main" id="{DC0AE5AA-8306-4E95-A12F-BEBE1C50494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01092" y="1624745"/>
            <a:ext cx="5504992" cy="3332617"/>
          </a:xfrm>
          <a:prstGeom prst="rect">
            <a:avLst/>
          </a:prstGeom>
          <a:noFill/>
          <a:extLst>
            <a:ext uri="{909E8E84-426E-40DD-AFC4-6F175D3DCCD1}">
              <a14:hiddenFill xmlns:a14="http://schemas.microsoft.com/office/drawing/2010/main">
                <a:solidFill>
                  <a:srgbClr val="FFFFFF"/>
                </a:solidFill>
              </a14:hiddenFill>
            </a:ext>
          </a:extLst>
        </p:spPr>
      </p:pic>
      <p:pic>
        <p:nvPicPr>
          <p:cNvPr id="7172" name="Picture 4" descr="BÁO SÀI GÒN GIẢI PHÓNG">
            <a:extLst>
              <a:ext uri="{FF2B5EF4-FFF2-40B4-BE49-F238E27FC236}">
                <a16:creationId xmlns:a16="http://schemas.microsoft.com/office/drawing/2014/main" id="{37C9D1E3-D55C-447E-ADF3-5A988B3E9B3C}"/>
              </a:ext>
            </a:extLst>
          </p:cNvPr>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6095206" y="1615811"/>
            <a:ext cx="5922509" cy="3332617"/>
          </a:xfrm>
          <a:prstGeom prst="rect">
            <a:avLst/>
          </a:prstGeom>
          <a:noFill/>
          <a:extLst>
            <a:ext uri="{909E8E84-426E-40DD-AFC4-6F175D3DCCD1}">
              <a14:hiddenFill xmlns:a14="http://schemas.microsoft.com/office/drawing/2010/main">
                <a:solidFill>
                  <a:srgbClr val="FFFFFF"/>
                </a:solidFill>
              </a14:hiddenFill>
            </a:ext>
          </a:extLst>
        </p:spPr>
      </p:pic>
      <p:sp>
        <p:nvSpPr>
          <p:cNvPr id="11" name="TextBox 10">
            <a:extLst>
              <a:ext uri="{FF2B5EF4-FFF2-40B4-BE49-F238E27FC236}">
                <a16:creationId xmlns:a16="http://schemas.microsoft.com/office/drawing/2014/main" id="{3AECBF4F-9798-46BF-B229-C9887CA6F9F8}"/>
              </a:ext>
            </a:extLst>
          </p:cNvPr>
          <p:cNvSpPr txBox="1"/>
          <p:nvPr/>
        </p:nvSpPr>
        <p:spPr>
          <a:xfrm>
            <a:off x="6887583" y="5243775"/>
            <a:ext cx="5108414" cy="609782"/>
          </a:xfrm>
          <a:prstGeom prst="rect">
            <a:avLst/>
          </a:prstGeom>
          <a:solidFill>
            <a:schemeClr val="accent6">
              <a:lumMod val="40000"/>
              <a:lumOff val="60000"/>
            </a:schemeClr>
          </a:solidFill>
        </p:spPr>
        <p:txBody>
          <a:bodyPr wrap="square">
            <a:spAutoFit/>
          </a:bodyPr>
          <a:lstStyle/>
          <a:p>
            <a:pPr algn="ctr">
              <a:lnSpc>
                <a:spcPct val="150000"/>
              </a:lnSpc>
            </a:pPr>
            <a:r>
              <a:rPr lang="en-US" sz="2500" b="1" dirty="0" err="1">
                <a:solidFill>
                  <a:srgbClr val="0000FF"/>
                </a:solidFill>
                <a:effectLst/>
                <a:ea typeface="Cambria" panose="02040503050406030204" pitchFamily="18" charset="0"/>
                <a:cs typeface="Cambria" panose="02040503050406030204" pitchFamily="18" charset="0"/>
              </a:rPr>
              <a:t>Phá</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rừng</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lấy</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đất</a:t>
            </a:r>
            <a:r>
              <a:rPr lang="en-US" sz="2500" b="1" dirty="0">
                <a:solidFill>
                  <a:srgbClr val="0000FF"/>
                </a:solidFill>
                <a:effectLst/>
                <a:ea typeface="Cambria" panose="02040503050406030204" pitchFamily="18" charset="0"/>
                <a:cs typeface="Cambria" panose="02040503050406030204" pitchFamily="18" charset="0"/>
              </a:rPr>
              <a:t> ở </a:t>
            </a:r>
            <a:r>
              <a:rPr lang="en-US" sz="2500" b="1" dirty="0" err="1">
                <a:solidFill>
                  <a:srgbClr val="0000FF"/>
                </a:solidFill>
                <a:effectLst/>
                <a:ea typeface="Cambria" panose="02040503050406030204" pitchFamily="18" charset="0"/>
                <a:cs typeface="Cambria" panose="02040503050406030204" pitchFamily="18" charset="0"/>
              </a:rPr>
              <a:t>Lâm</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Đồng</a:t>
            </a:r>
            <a:endParaRPr lang="en-US" sz="2500" b="1" dirty="0">
              <a:solidFill>
                <a:srgbClr val="0000FF"/>
              </a:solidFill>
            </a:endParaRPr>
          </a:p>
        </p:txBody>
      </p:sp>
      <p:sp>
        <p:nvSpPr>
          <p:cNvPr id="8" name="TextBox 7">
            <a:extLst>
              <a:ext uri="{FF2B5EF4-FFF2-40B4-BE49-F238E27FC236}">
                <a16:creationId xmlns:a16="http://schemas.microsoft.com/office/drawing/2014/main" id="{F022CEA5-2B08-4785-AB89-8C2E9236BC0A}"/>
              </a:ext>
            </a:extLst>
          </p:cNvPr>
          <p:cNvSpPr txBox="1"/>
          <p:nvPr/>
        </p:nvSpPr>
        <p:spPr>
          <a:xfrm>
            <a:off x="713929" y="5248242"/>
            <a:ext cx="4520611" cy="609782"/>
          </a:xfrm>
          <a:prstGeom prst="rect">
            <a:avLst/>
          </a:prstGeom>
          <a:solidFill>
            <a:schemeClr val="accent6">
              <a:lumMod val="40000"/>
              <a:lumOff val="60000"/>
            </a:schemeClr>
          </a:solidFill>
        </p:spPr>
        <p:txBody>
          <a:bodyPr wrap="square">
            <a:spAutoFit/>
          </a:bodyPr>
          <a:lstStyle/>
          <a:p>
            <a:pPr algn="ctr">
              <a:lnSpc>
                <a:spcPct val="150000"/>
              </a:lnSpc>
            </a:pPr>
            <a:r>
              <a:rPr lang="en-US" sz="2500" b="1" dirty="0" err="1">
                <a:solidFill>
                  <a:srgbClr val="0000FF"/>
                </a:solidFill>
                <a:effectLst/>
                <a:ea typeface="Cambria" panose="02040503050406030204" pitchFamily="18" charset="0"/>
                <a:cs typeface="Cambria" panose="02040503050406030204" pitchFamily="18" charset="0"/>
              </a:rPr>
              <a:t>Sản</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xuất</a:t>
            </a:r>
            <a:r>
              <a:rPr lang="en-US" sz="2500" b="1" dirty="0">
                <a:solidFill>
                  <a:srgbClr val="0000FF"/>
                </a:solidFill>
                <a:effectLst/>
                <a:ea typeface="Cambria" panose="02040503050406030204" pitchFamily="18" charset="0"/>
                <a:cs typeface="Cambria" panose="02040503050406030204" pitchFamily="18" charset="0"/>
              </a:rPr>
              <a:t> </a:t>
            </a:r>
            <a:r>
              <a:rPr lang="en-US" sz="2500" b="1" dirty="0" err="1">
                <a:solidFill>
                  <a:srgbClr val="0000FF"/>
                </a:solidFill>
                <a:effectLst/>
                <a:ea typeface="Cambria" panose="02040503050406030204" pitchFamily="18" charset="0"/>
                <a:cs typeface="Cambria" panose="02040503050406030204" pitchFamily="18" charset="0"/>
              </a:rPr>
              <a:t>lúa</a:t>
            </a:r>
            <a:r>
              <a:rPr lang="en-US" sz="2500" b="1" dirty="0">
                <a:solidFill>
                  <a:srgbClr val="0000FF"/>
                </a:solidFill>
                <a:effectLst/>
                <a:ea typeface="Cambria" panose="02040503050406030204" pitchFamily="18" charset="0"/>
                <a:cs typeface="Cambria" panose="02040503050406030204" pitchFamily="18" charset="0"/>
              </a:rPr>
              <a:t> ở ĐBSCL</a:t>
            </a:r>
            <a:endParaRPr lang="en-US" sz="2500" b="1" dirty="0">
              <a:solidFill>
                <a:srgbClr val="0000FF"/>
              </a:solidFill>
            </a:endParaRPr>
          </a:p>
        </p:txBody>
      </p:sp>
      <p:sp>
        <p:nvSpPr>
          <p:cNvPr id="10" name="TextBox 9">
            <a:extLst>
              <a:ext uri="{FF2B5EF4-FFF2-40B4-BE49-F238E27FC236}">
                <a16:creationId xmlns:a16="http://schemas.microsoft.com/office/drawing/2014/main" id="{CABBB30D-0F73-4365-9114-17A7D2CB4F8B}"/>
              </a:ext>
            </a:extLst>
          </p:cNvPr>
          <p:cNvSpPr txBox="1"/>
          <p:nvPr/>
        </p:nvSpPr>
        <p:spPr>
          <a:xfrm>
            <a:off x="3536148" y="6048615"/>
            <a:ext cx="5234541" cy="738664"/>
          </a:xfrm>
          <a:prstGeom prst="rect">
            <a:avLst/>
          </a:prstGeom>
          <a:solidFill>
            <a:schemeClr val="accent4">
              <a:lumMod val="20000"/>
              <a:lumOff val="80000"/>
            </a:schemeClr>
          </a:solidFill>
        </p:spPr>
        <p:txBody>
          <a:bodyPr wrap="square">
            <a:spAutoFit/>
          </a:bodyPr>
          <a:lstStyle/>
          <a:p>
            <a:pPr marL="0" marR="0" indent="0" algn="ctr">
              <a:lnSpc>
                <a:spcPct val="150000"/>
              </a:lnSpc>
              <a:spcBef>
                <a:spcPts val="0"/>
              </a:spcBef>
              <a:spcAft>
                <a:spcPts val="0"/>
              </a:spcAft>
            </a:pPr>
            <a:r>
              <a:rPr lang="en-US" sz="2800" b="1" dirty="0">
                <a:solidFill>
                  <a:srgbClr val="FF0000"/>
                </a:solidFill>
                <a:effectLst/>
                <a:ea typeface="Tahoma" panose="020B0604030504040204" pitchFamily="34" charset="0"/>
                <a:cs typeface="Tahoma" panose="020B0604030504040204" pitchFamily="34" charset="0"/>
              </a:rPr>
              <a:t>PHÁT TRIỂN BỀN VỮNG</a:t>
            </a:r>
          </a:p>
        </p:txBody>
      </p:sp>
    </p:spTree>
    <p:extLst>
      <p:ext uri="{BB962C8B-B14F-4D97-AF65-F5344CB8AC3E}">
        <p14:creationId xmlns:p14="http://schemas.microsoft.com/office/powerpoint/2010/main" val="19748265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anim calcmode="lin" valueType="num">
                                      <p:cBhvr>
                                        <p:cTn id="8" dur="1000" fill="hold"/>
                                        <p:tgtEl>
                                          <p:spTgt spid="5"/>
                                        </p:tgtEl>
                                        <p:attrNameLst>
                                          <p:attrName>ppt_x</p:attrName>
                                        </p:attrNameLst>
                                      </p:cBhvr>
                                      <p:tavLst>
                                        <p:tav tm="0">
                                          <p:val>
                                            <p:strVal val="#ppt_x"/>
                                          </p:val>
                                        </p:tav>
                                        <p:tav tm="100000">
                                          <p:val>
                                            <p:strVal val="#ppt_x"/>
                                          </p:val>
                                        </p:tav>
                                      </p:tavLst>
                                    </p:anim>
                                    <p:anim calcmode="lin" valueType="num">
                                      <p:cBhvr>
                                        <p:cTn id="9" dur="1000" fill="hold"/>
                                        <p:tgtEl>
                                          <p:spTgt spid="5"/>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7170"/>
                                        </p:tgtEl>
                                        <p:attrNameLst>
                                          <p:attrName>style.visibility</p:attrName>
                                        </p:attrNameLst>
                                      </p:cBhvr>
                                      <p:to>
                                        <p:strVal val="visible"/>
                                      </p:to>
                                    </p:set>
                                    <p:animEffect transition="in" filter="fade">
                                      <p:cBhvr>
                                        <p:cTn id="12" dur="1000"/>
                                        <p:tgtEl>
                                          <p:spTgt spid="7170"/>
                                        </p:tgtEl>
                                      </p:cBhvr>
                                    </p:animEffect>
                                    <p:anim calcmode="lin" valueType="num">
                                      <p:cBhvr>
                                        <p:cTn id="13" dur="1000" fill="hold"/>
                                        <p:tgtEl>
                                          <p:spTgt spid="7170"/>
                                        </p:tgtEl>
                                        <p:attrNameLst>
                                          <p:attrName>ppt_x</p:attrName>
                                        </p:attrNameLst>
                                      </p:cBhvr>
                                      <p:tavLst>
                                        <p:tav tm="0">
                                          <p:val>
                                            <p:strVal val="#ppt_x"/>
                                          </p:val>
                                        </p:tav>
                                        <p:tav tm="100000">
                                          <p:val>
                                            <p:strVal val="#ppt_x"/>
                                          </p:val>
                                        </p:tav>
                                      </p:tavLst>
                                    </p:anim>
                                    <p:anim calcmode="lin" valueType="num">
                                      <p:cBhvr>
                                        <p:cTn id="14" dur="1000" fill="hold"/>
                                        <p:tgtEl>
                                          <p:spTgt spid="7170"/>
                                        </p:tgtEl>
                                        <p:attrNameLst>
                                          <p:attrName>ppt_y</p:attrName>
                                        </p:attrNameLst>
                                      </p:cBhvr>
                                      <p:tavLst>
                                        <p:tav tm="0">
                                          <p:val>
                                            <p:strVal val="#ppt_y+.1"/>
                                          </p:val>
                                        </p:tav>
                                        <p:tav tm="100000">
                                          <p:val>
                                            <p:strVal val="#ppt_y"/>
                                          </p:val>
                                        </p:tav>
                                      </p:tavLst>
                                    </p:anim>
                                  </p:childTnLst>
                                </p:cTn>
                              </p:par>
                              <p:par>
                                <p:cTn id="15" presetID="42" presetClass="entr" presetSubtype="0" fill="hold" nodeType="withEffect">
                                  <p:stCondLst>
                                    <p:cond delay="0"/>
                                  </p:stCondLst>
                                  <p:childTnLst>
                                    <p:set>
                                      <p:cBhvr>
                                        <p:cTn id="16" dur="1" fill="hold">
                                          <p:stCondLst>
                                            <p:cond delay="0"/>
                                          </p:stCondLst>
                                        </p:cTn>
                                        <p:tgtEl>
                                          <p:spTgt spid="7172"/>
                                        </p:tgtEl>
                                        <p:attrNameLst>
                                          <p:attrName>style.visibility</p:attrName>
                                        </p:attrNameLst>
                                      </p:cBhvr>
                                      <p:to>
                                        <p:strVal val="visible"/>
                                      </p:to>
                                    </p:set>
                                    <p:animEffect transition="in" filter="fade">
                                      <p:cBhvr>
                                        <p:cTn id="17" dur="1000"/>
                                        <p:tgtEl>
                                          <p:spTgt spid="7172"/>
                                        </p:tgtEl>
                                      </p:cBhvr>
                                    </p:animEffect>
                                    <p:anim calcmode="lin" valueType="num">
                                      <p:cBhvr>
                                        <p:cTn id="18" dur="1000" fill="hold"/>
                                        <p:tgtEl>
                                          <p:spTgt spid="7172"/>
                                        </p:tgtEl>
                                        <p:attrNameLst>
                                          <p:attrName>ppt_x</p:attrName>
                                        </p:attrNameLst>
                                      </p:cBhvr>
                                      <p:tavLst>
                                        <p:tav tm="0">
                                          <p:val>
                                            <p:strVal val="#ppt_x"/>
                                          </p:val>
                                        </p:tav>
                                        <p:tav tm="100000">
                                          <p:val>
                                            <p:strVal val="#ppt_x"/>
                                          </p:val>
                                        </p:tav>
                                      </p:tavLst>
                                    </p:anim>
                                    <p:anim calcmode="lin" valueType="num">
                                      <p:cBhvr>
                                        <p:cTn id="19" dur="1000" fill="hold"/>
                                        <p:tgtEl>
                                          <p:spTgt spid="7172"/>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fade">
                                      <p:cBhvr>
                                        <p:cTn id="22" dur="1000"/>
                                        <p:tgtEl>
                                          <p:spTgt spid="8"/>
                                        </p:tgtEl>
                                      </p:cBhvr>
                                    </p:animEffect>
                                    <p:anim calcmode="lin" valueType="num">
                                      <p:cBhvr>
                                        <p:cTn id="23" dur="1000" fill="hold"/>
                                        <p:tgtEl>
                                          <p:spTgt spid="8"/>
                                        </p:tgtEl>
                                        <p:attrNameLst>
                                          <p:attrName>ppt_x</p:attrName>
                                        </p:attrNameLst>
                                      </p:cBhvr>
                                      <p:tavLst>
                                        <p:tav tm="0">
                                          <p:val>
                                            <p:strVal val="#ppt_x"/>
                                          </p:val>
                                        </p:tav>
                                        <p:tav tm="100000">
                                          <p:val>
                                            <p:strVal val="#ppt_x"/>
                                          </p:val>
                                        </p:tav>
                                      </p:tavLst>
                                    </p:anim>
                                    <p:anim calcmode="lin" valueType="num">
                                      <p:cBhvr>
                                        <p:cTn id="24" dur="1000" fill="hold"/>
                                        <p:tgtEl>
                                          <p:spTgt spid="8"/>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1"/>
                                        </p:tgtEl>
                                        <p:attrNameLst>
                                          <p:attrName>style.visibility</p:attrName>
                                        </p:attrNameLst>
                                      </p:cBhvr>
                                      <p:to>
                                        <p:strVal val="visible"/>
                                      </p:to>
                                    </p:set>
                                    <p:animEffect transition="in" filter="fade">
                                      <p:cBhvr>
                                        <p:cTn id="27" dur="1000"/>
                                        <p:tgtEl>
                                          <p:spTgt spid="11"/>
                                        </p:tgtEl>
                                      </p:cBhvr>
                                    </p:animEffect>
                                    <p:anim calcmode="lin" valueType="num">
                                      <p:cBhvr>
                                        <p:cTn id="28" dur="1000" fill="hold"/>
                                        <p:tgtEl>
                                          <p:spTgt spid="11"/>
                                        </p:tgtEl>
                                        <p:attrNameLst>
                                          <p:attrName>ppt_x</p:attrName>
                                        </p:attrNameLst>
                                      </p:cBhvr>
                                      <p:tavLst>
                                        <p:tav tm="0">
                                          <p:val>
                                            <p:strVal val="#ppt_x"/>
                                          </p:val>
                                        </p:tav>
                                        <p:tav tm="100000">
                                          <p:val>
                                            <p:strVal val="#ppt_x"/>
                                          </p:val>
                                        </p:tav>
                                      </p:tavLst>
                                    </p:anim>
                                    <p:anim calcmode="lin" valueType="num">
                                      <p:cBhvr>
                                        <p:cTn id="29" dur="100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26" presetClass="entr" presetSubtype="0" fill="hold" grpId="0" nodeType="clickEffect">
                                  <p:stCondLst>
                                    <p:cond delay="0"/>
                                  </p:stCondLst>
                                  <p:childTnLst>
                                    <p:set>
                                      <p:cBhvr>
                                        <p:cTn id="33" dur="1" fill="hold">
                                          <p:stCondLst>
                                            <p:cond delay="0"/>
                                          </p:stCondLst>
                                        </p:cTn>
                                        <p:tgtEl>
                                          <p:spTgt spid="10"/>
                                        </p:tgtEl>
                                        <p:attrNameLst>
                                          <p:attrName>style.visibility</p:attrName>
                                        </p:attrNameLst>
                                      </p:cBhvr>
                                      <p:to>
                                        <p:strVal val="visible"/>
                                      </p:to>
                                    </p:set>
                                    <p:animEffect transition="in" filter="wipe(down)">
                                      <p:cBhvr>
                                        <p:cTn id="34" dur="580">
                                          <p:stCondLst>
                                            <p:cond delay="0"/>
                                          </p:stCondLst>
                                        </p:cTn>
                                        <p:tgtEl>
                                          <p:spTgt spid="10"/>
                                        </p:tgtEl>
                                      </p:cBhvr>
                                    </p:animEffect>
                                    <p:anim calcmode="lin" valueType="num">
                                      <p:cBhvr>
                                        <p:cTn id="35" dur="1822" tmFilter="0,0; 0.14,0.36; 0.43,0.73; 0.71,0.91; 1.0,1.0">
                                          <p:stCondLst>
                                            <p:cond delay="0"/>
                                          </p:stCondLst>
                                        </p:cTn>
                                        <p:tgtEl>
                                          <p:spTgt spid="10"/>
                                        </p:tgtEl>
                                        <p:attrNameLst>
                                          <p:attrName>ppt_x</p:attrName>
                                        </p:attrNameLst>
                                      </p:cBhvr>
                                      <p:tavLst>
                                        <p:tav tm="0">
                                          <p:val>
                                            <p:strVal val="#ppt_x-0.25"/>
                                          </p:val>
                                        </p:tav>
                                        <p:tav tm="100000">
                                          <p:val>
                                            <p:strVal val="#ppt_x"/>
                                          </p:val>
                                        </p:tav>
                                      </p:tavLst>
                                    </p:anim>
                                    <p:anim calcmode="lin" valueType="num">
                                      <p:cBhvr>
                                        <p:cTn id="36" dur="664" tmFilter="0.0,0.0; 0.25,0.07; 0.50,0.2; 0.75,0.467; 1.0,1.0">
                                          <p:stCondLst>
                                            <p:cond delay="0"/>
                                          </p:stCondLst>
                                        </p:cTn>
                                        <p:tgtEl>
                                          <p:spTgt spid="10"/>
                                        </p:tgtEl>
                                        <p:attrNameLst>
                                          <p:attrName>ppt_y</p:attrName>
                                        </p:attrNameLst>
                                      </p:cBhvr>
                                      <p:tavLst>
                                        <p:tav tm="0" fmla="#ppt_y-sin(pi*$)/3">
                                          <p:val>
                                            <p:fltVal val="0.5"/>
                                          </p:val>
                                        </p:tav>
                                        <p:tav tm="100000">
                                          <p:val>
                                            <p:fltVal val="1"/>
                                          </p:val>
                                        </p:tav>
                                      </p:tavLst>
                                    </p:anim>
                                    <p:anim calcmode="lin" valueType="num">
                                      <p:cBhvr>
                                        <p:cTn id="37" dur="664" tmFilter="0, 0; 0.125,0.2665; 0.25,0.4; 0.375,0.465; 0.5,0.5;  0.625,0.535; 0.75,0.6; 0.875,0.7335; 1,1">
                                          <p:stCondLst>
                                            <p:cond delay="664"/>
                                          </p:stCondLst>
                                        </p:cTn>
                                        <p:tgtEl>
                                          <p:spTgt spid="10"/>
                                        </p:tgtEl>
                                        <p:attrNameLst>
                                          <p:attrName>ppt_y</p:attrName>
                                        </p:attrNameLst>
                                      </p:cBhvr>
                                      <p:tavLst>
                                        <p:tav tm="0" fmla="#ppt_y-sin(pi*$)/9">
                                          <p:val>
                                            <p:fltVal val="0"/>
                                          </p:val>
                                        </p:tav>
                                        <p:tav tm="100000">
                                          <p:val>
                                            <p:fltVal val="1"/>
                                          </p:val>
                                        </p:tav>
                                      </p:tavLst>
                                    </p:anim>
                                    <p:anim calcmode="lin" valueType="num">
                                      <p:cBhvr>
                                        <p:cTn id="38" dur="332" tmFilter="0, 0; 0.125,0.2665; 0.25,0.4; 0.375,0.465; 0.5,0.5;  0.625,0.535; 0.75,0.6; 0.875,0.7335; 1,1">
                                          <p:stCondLst>
                                            <p:cond delay="1324"/>
                                          </p:stCondLst>
                                        </p:cTn>
                                        <p:tgtEl>
                                          <p:spTgt spid="10"/>
                                        </p:tgtEl>
                                        <p:attrNameLst>
                                          <p:attrName>ppt_y</p:attrName>
                                        </p:attrNameLst>
                                      </p:cBhvr>
                                      <p:tavLst>
                                        <p:tav tm="0" fmla="#ppt_y-sin(pi*$)/27">
                                          <p:val>
                                            <p:fltVal val="0"/>
                                          </p:val>
                                        </p:tav>
                                        <p:tav tm="100000">
                                          <p:val>
                                            <p:fltVal val="1"/>
                                          </p:val>
                                        </p:tav>
                                      </p:tavLst>
                                    </p:anim>
                                    <p:anim calcmode="lin" valueType="num">
                                      <p:cBhvr>
                                        <p:cTn id="39" dur="164" tmFilter="0, 0; 0.125,0.2665; 0.25,0.4; 0.375,0.465; 0.5,0.5;  0.625,0.535; 0.75,0.6; 0.875,0.7335; 1,1">
                                          <p:stCondLst>
                                            <p:cond delay="1656"/>
                                          </p:stCondLst>
                                        </p:cTn>
                                        <p:tgtEl>
                                          <p:spTgt spid="10"/>
                                        </p:tgtEl>
                                        <p:attrNameLst>
                                          <p:attrName>ppt_y</p:attrName>
                                        </p:attrNameLst>
                                      </p:cBhvr>
                                      <p:tavLst>
                                        <p:tav tm="0" fmla="#ppt_y-sin(pi*$)/81">
                                          <p:val>
                                            <p:fltVal val="0"/>
                                          </p:val>
                                        </p:tav>
                                        <p:tav tm="100000">
                                          <p:val>
                                            <p:fltVal val="1"/>
                                          </p:val>
                                        </p:tav>
                                      </p:tavLst>
                                    </p:anim>
                                    <p:animScale>
                                      <p:cBhvr>
                                        <p:cTn id="40" dur="26">
                                          <p:stCondLst>
                                            <p:cond delay="650"/>
                                          </p:stCondLst>
                                        </p:cTn>
                                        <p:tgtEl>
                                          <p:spTgt spid="10"/>
                                        </p:tgtEl>
                                      </p:cBhvr>
                                      <p:to x="100000" y="60000"/>
                                    </p:animScale>
                                    <p:animScale>
                                      <p:cBhvr>
                                        <p:cTn id="41" dur="166" decel="50000">
                                          <p:stCondLst>
                                            <p:cond delay="676"/>
                                          </p:stCondLst>
                                        </p:cTn>
                                        <p:tgtEl>
                                          <p:spTgt spid="10"/>
                                        </p:tgtEl>
                                      </p:cBhvr>
                                      <p:to x="100000" y="100000"/>
                                    </p:animScale>
                                    <p:animScale>
                                      <p:cBhvr>
                                        <p:cTn id="42" dur="26">
                                          <p:stCondLst>
                                            <p:cond delay="1312"/>
                                          </p:stCondLst>
                                        </p:cTn>
                                        <p:tgtEl>
                                          <p:spTgt spid="10"/>
                                        </p:tgtEl>
                                      </p:cBhvr>
                                      <p:to x="100000" y="80000"/>
                                    </p:animScale>
                                    <p:animScale>
                                      <p:cBhvr>
                                        <p:cTn id="43" dur="166" decel="50000">
                                          <p:stCondLst>
                                            <p:cond delay="1338"/>
                                          </p:stCondLst>
                                        </p:cTn>
                                        <p:tgtEl>
                                          <p:spTgt spid="10"/>
                                        </p:tgtEl>
                                      </p:cBhvr>
                                      <p:to x="100000" y="100000"/>
                                    </p:animScale>
                                    <p:animScale>
                                      <p:cBhvr>
                                        <p:cTn id="44" dur="26">
                                          <p:stCondLst>
                                            <p:cond delay="1642"/>
                                          </p:stCondLst>
                                        </p:cTn>
                                        <p:tgtEl>
                                          <p:spTgt spid="10"/>
                                        </p:tgtEl>
                                      </p:cBhvr>
                                      <p:to x="100000" y="90000"/>
                                    </p:animScale>
                                    <p:animScale>
                                      <p:cBhvr>
                                        <p:cTn id="45" dur="166" decel="50000">
                                          <p:stCondLst>
                                            <p:cond delay="1668"/>
                                          </p:stCondLst>
                                        </p:cTn>
                                        <p:tgtEl>
                                          <p:spTgt spid="10"/>
                                        </p:tgtEl>
                                      </p:cBhvr>
                                      <p:to x="100000" y="100000"/>
                                    </p:animScale>
                                    <p:animScale>
                                      <p:cBhvr>
                                        <p:cTn id="46" dur="26">
                                          <p:stCondLst>
                                            <p:cond delay="1808"/>
                                          </p:stCondLst>
                                        </p:cTn>
                                        <p:tgtEl>
                                          <p:spTgt spid="10"/>
                                        </p:tgtEl>
                                      </p:cBhvr>
                                      <p:to x="100000" y="95000"/>
                                    </p:animScale>
                                    <p:animScale>
                                      <p:cBhvr>
                                        <p:cTn id="47" dur="166" decel="50000">
                                          <p:stCondLst>
                                            <p:cond delay="1834"/>
                                          </p:stCondLst>
                                        </p:cTn>
                                        <p:tgtEl>
                                          <p:spTgt spid="10"/>
                                        </p:tgtEl>
                                      </p:cBhvr>
                                      <p:to x="100000" y="100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1" grpId="0" animBg="1"/>
      <p:bldP spid="8" grpId="0" animBg="1"/>
      <p:bldP spid="10" grpId="0" animBg="1"/>
    </p:bld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cs typeface="Arial" pitchFamily="34" charset="0"/>
              </a:rPr>
              <a:t>Bài 4. NÔNG NGHIỆP</a:t>
            </a:r>
          </a:p>
        </p:txBody>
      </p:sp>
      <p:sp>
        <p:nvSpPr>
          <p:cNvPr id="15" name="Rectangle 14"/>
          <p:cNvSpPr/>
          <p:nvPr/>
        </p:nvSpPr>
        <p:spPr>
          <a:xfrm>
            <a:off x="176571" y="685959"/>
            <a:ext cx="11709082" cy="1015659"/>
          </a:xfrm>
          <a:prstGeom prst="rect">
            <a:avLst/>
          </a:prstGeom>
        </p:spPr>
        <p:txBody>
          <a:bodyPr wrap="square" lIns="91436" tIns="45718" rIns="91436" bIns="45718">
            <a:spAutoFit/>
          </a:bodyPr>
          <a:lstStyle/>
          <a:p>
            <a:pPr algn="just"/>
            <a:r>
              <a:rPr lang="en-US" sz="3000" b="1">
                <a:solidFill>
                  <a:srgbClr val="002060"/>
                </a:solidFill>
                <a:cs typeface="Arial" pitchFamily="34" charset="0"/>
              </a:rPr>
              <a:t>2. Sự phát triển và phân bố nông nghiệp</a:t>
            </a:r>
          </a:p>
          <a:p>
            <a:r>
              <a:rPr lang="en-US" sz="3000" b="1" i="1">
                <a:solidFill>
                  <a:srgbClr val="002060"/>
                </a:solidFill>
                <a:cs typeface="Arial" pitchFamily="34" charset="0"/>
              </a:rPr>
              <a:t>b. Ngành chăn nuôi</a:t>
            </a:r>
            <a:endParaRPr lang="en-US" sz="3000" b="1" i="1"/>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2" name="Rectangle: Rounded Corners 7">
            <a:extLst>
              <a:ext uri="{FF2B5EF4-FFF2-40B4-BE49-F238E27FC236}">
                <a16:creationId xmlns:a16="http://schemas.microsoft.com/office/drawing/2014/main" id="{83943E22-6FC5-4857-96F1-DB4BDF369685}"/>
              </a:ext>
            </a:extLst>
          </p:cNvPr>
          <p:cNvSpPr/>
          <p:nvPr/>
        </p:nvSpPr>
        <p:spPr>
          <a:xfrm>
            <a:off x="227806" y="2439195"/>
            <a:ext cx="7823650" cy="2514600"/>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it-IT" altLang="en-US" sz="3000" b="1" i="1">
                <a:solidFill>
                  <a:srgbClr val="0000FF"/>
                </a:solidFill>
                <a:ea typeface="Tahoma" panose="020B0604030504040204" pitchFamily="34" charset="0"/>
                <a:cs typeface="Tahoma" panose="020B0604030504040204" pitchFamily="34" charset="0"/>
              </a:rPr>
              <a:t>Khai thác thông tin mục 2.b, cho biết </a:t>
            </a:r>
            <a:r>
              <a:rPr lang="en-US" sz="3000" b="1" i="1">
                <a:solidFill>
                  <a:srgbClr val="0000FF"/>
                </a:solidFill>
              </a:rPr>
              <a:t>tỉ trọng ngành chăn nuôi trong c</a:t>
            </a:r>
            <a:r>
              <a:rPr lang="vi-VN" sz="3000" b="1" i="1">
                <a:solidFill>
                  <a:srgbClr val="0000FF"/>
                </a:solidFill>
                <a:latin typeface="Calibri" pitchFamily="34" charset="0"/>
                <a:cs typeface="Calibri" pitchFamily="34" charset="0"/>
              </a:rPr>
              <a:t>ơ</a:t>
            </a:r>
            <a:r>
              <a:rPr lang="en-US" sz="3000" b="1" i="1">
                <a:solidFill>
                  <a:srgbClr val="0000FF"/>
                </a:solidFill>
                <a:latin typeface="Calibri" pitchFamily="34" charset="0"/>
                <a:cs typeface="Calibri" pitchFamily="34" charset="0"/>
              </a:rPr>
              <a:t> cấu sản xuất nông nghiệp ở nước ta. Định hướng phát triển ngành chăn nuôi nước ta.</a:t>
            </a:r>
            <a:endParaRPr lang="vi-VN" sz="3000" b="1" i="1" dirty="0">
              <a:solidFill>
                <a:srgbClr val="0000FF"/>
              </a:solidFill>
              <a:latin typeface="Calibri" pitchFamily="34" charset="0"/>
              <a:cs typeface="Calibri" pitchFamily="34" charset="0"/>
            </a:endParaRPr>
          </a:p>
        </p:txBody>
      </p:sp>
      <p:pic>
        <p:nvPicPr>
          <p:cNvPr id="18" name="Picture 17">
            <a:extLst>
              <a:ext uri="{FF2B5EF4-FFF2-40B4-BE49-F238E27FC236}">
                <a16:creationId xmlns:a16="http://schemas.microsoft.com/office/drawing/2014/main" id="{604A8784-7D1E-4B40-830D-706D02A34333}"/>
              </a:ext>
            </a:extLst>
          </p:cNvPr>
          <p:cNvPicPr>
            <a:picLocks noChangeAspect="1"/>
          </p:cNvPicPr>
          <p:nvPr/>
        </p:nvPicPr>
        <p:blipFill rotWithShape="1">
          <a:blip r:embed="rId3"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10461" y="1600994"/>
            <a:ext cx="1000545" cy="1086608"/>
          </a:xfrm>
          <a:prstGeom prst="rect">
            <a:avLst/>
          </a:prstGeom>
        </p:spPr>
      </p:pic>
      <p:grpSp>
        <p:nvGrpSpPr>
          <p:cNvPr id="8" name="Lá 22">
            <a:extLst>
              <a:ext uri="{FF2B5EF4-FFF2-40B4-BE49-F238E27FC236}">
                <a16:creationId xmlns:a16="http://schemas.microsoft.com/office/drawing/2014/main" id="{7E59DD81-1639-4F2F-B339-84CB00FA16CD}"/>
              </a:ext>
            </a:extLst>
          </p:cNvPr>
          <p:cNvGrpSpPr>
            <a:grpSpLocks/>
          </p:cNvGrpSpPr>
          <p:nvPr/>
        </p:nvGrpSpPr>
        <p:grpSpPr bwMode="auto">
          <a:xfrm>
            <a:off x="8609806" y="2820194"/>
            <a:ext cx="2712990" cy="3242706"/>
            <a:chOff x="676648" y="2126786"/>
            <a:chExt cx="2124490" cy="3903927"/>
          </a:xfrm>
        </p:grpSpPr>
        <p:pic>
          <p:nvPicPr>
            <p:cNvPr id="10" name="Picture 2" descr="C:\Documents and Settings\鱼不愚\桌面\Nature cards [转换].png">
              <a:extLst>
                <a:ext uri="{FF2B5EF4-FFF2-40B4-BE49-F238E27FC236}">
                  <a16:creationId xmlns:a16="http://schemas.microsoft.com/office/drawing/2014/main" id="{AC929AD3-19C5-405E-BEA0-19311EFB74C0}"/>
                </a:ext>
              </a:extLst>
            </p:cNvPr>
            <p:cNvPicPr>
              <a:picLocks noChangeAspect="1" noChangeArrowheads="1"/>
            </p:cNvPicPr>
            <p:nvPr/>
          </p:nvPicPr>
          <p:blipFill>
            <a:blip r:embed="rId4"/>
            <a:srcRect/>
            <a:stretch>
              <a:fillRect/>
            </a:stretch>
          </p:blipFill>
          <p:spPr bwMode="auto">
            <a:xfrm rot="6198454">
              <a:off x="460358" y="2736701"/>
              <a:ext cx="2288426" cy="1068596"/>
            </a:xfrm>
            <a:prstGeom prst="rect">
              <a:avLst/>
            </a:prstGeom>
            <a:noFill/>
            <a:effectLst>
              <a:outerShdw blurRad="50800" dist="38100" dir="2700000" algn="tl" rotWithShape="0">
                <a:prstClr val="black">
                  <a:alpha val="40000"/>
                </a:prstClr>
              </a:outerShdw>
            </a:effectLst>
          </p:spPr>
        </p:pic>
        <p:sp>
          <p:nvSpPr>
            <p:cNvPr id="11" name="圆角矩形 38">
              <a:extLst>
                <a:ext uri="{FF2B5EF4-FFF2-40B4-BE49-F238E27FC236}">
                  <a16:creationId xmlns:a16="http://schemas.microsoft.com/office/drawing/2014/main" id="{3C27CCE1-C4DD-4C55-A033-D43FA22CD5BD}"/>
                </a:ext>
              </a:extLst>
            </p:cNvPr>
            <p:cNvSpPr/>
            <p:nvPr/>
          </p:nvSpPr>
          <p:spPr>
            <a:xfrm>
              <a:off x="676648" y="4405474"/>
              <a:ext cx="2124490" cy="1557123"/>
            </a:xfrm>
            <a:prstGeom prst="roundRect">
              <a:avLst/>
            </a:prstGeom>
            <a:noFill/>
            <a:ln>
              <a:solidFill>
                <a:srgbClr val="009900"/>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a:defRPr/>
              </a:pPr>
              <a:endParaRPr lang="zh-CN" altLang="en-US" sz="2399"/>
            </a:p>
          </p:txBody>
        </p:sp>
        <p:sp>
          <p:nvSpPr>
            <p:cNvPr id="14" name="TextBox 25">
              <a:extLst>
                <a:ext uri="{FF2B5EF4-FFF2-40B4-BE49-F238E27FC236}">
                  <a16:creationId xmlns:a16="http://schemas.microsoft.com/office/drawing/2014/main" id="{40C7367F-5398-49F7-BF43-6C128622A712}"/>
                </a:ext>
              </a:extLst>
            </p:cNvPr>
            <p:cNvSpPr txBox="1">
              <a:spLocks noChangeArrowheads="1"/>
            </p:cNvSpPr>
            <p:nvPr/>
          </p:nvSpPr>
          <p:spPr bwMode="auto">
            <a:xfrm>
              <a:off x="745701" y="4437411"/>
              <a:ext cx="2055437" cy="159330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000" b="1" dirty="0" err="1">
                  <a:solidFill>
                    <a:srgbClr val="C00000"/>
                  </a:solidFill>
                  <a:latin typeface="+mn-lt"/>
                  <a:ea typeface="微软雅黑" pitchFamily="34" charset="-122"/>
                </a:rPr>
                <a:t>Ngành</a:t>
              </a:r>
              <a:endParaRPr lang="en-US" altLang="zh-CN" sz="4000" b="1" dirty="0">
                <a:solidFill>
                  <a:srgbClr val="C00000"/>
                </a:solidFill>
                <a:latin typeface="+mn-lt"/>
                <a:ea typeface="微软雅黑" pitchFamily="34" charset="-122"/>
              </a:endParaRPr>
            </a:p>
            <a:p>
              <a:pPr algn="ctr"/>
              <a:r>
                <a:rPr lang="en-US" altLang="zh-CN" sz="4000" b="1" dirty="0" err="1">
                  <a:solidFill>
                    <a:srgbClr val="C00000"/>
                  </a:solidFill>
                  <a:latin typeface="+mn-lt"/>
                  <a:ea typeface="微软雅黑" pitchFamily="34" charset="-122"/>
                </a:rPr>
                <a:t>chăn</a:t>
              </a:r>
              <a:r>
                <a:rPr lang="en-US" altLang="zh-CN" sz="4000" b="1" dirty="0">
                  <a:solidFill>
                    <a:srgbClr val="C00000"/>
                  </a:solidFill>
                  <a:latin typeface="+mn-lt"/>
                  <a:ea typeface="微软雅黑" pitchFamily="34" charset="-122"/>
                </a:rPr>
                <a:t> </a:t>
              </a:r>
              <a:r>
                <a:rPr lang="en-US" altLang="zh-CN" sz="4000" b="1" dirty="0" err="1">
                  <a:solidFill>
                    <a:srgbClr val="C00000"/>
                  </a:solidFill>
                  <a:latin typeface="+mn-lt"/>
                  <a:ea typeface="微软雅黑" pitchFamily="34" charset="-122"/>
                </a:rPr>
                <a:t>nuôi</a:t>
              </a:r>
              <a:endParaRPr lang="en-US" altLang="zh-CN" sz="4000" b="1" dirty="0">
                <a:solidFill>
                  <a:srgbClr val="C00000"/>
                </a:solidFill>
                <a:latin typeface="+mn-lt"/>
                <a:ea typeface="微软雅黑" pitchFamily="34" charset="-122"/>
              </a:endParaRPr>
            </a:p>
          </p:txBody>
        </p:sp>
      </p:grpSp>
      <p:pic>
        <p:nvPicPr>
          <p:cNvPr id="16" name="Picture 15">
            <a:extLst>
              <a:ext uri="{FF2B5EF4-FFF2-40B4-BE49-F238E27FC236}">
                <a16:creationId xmlns:a16="http://schemas.microsoft.com/office/drawing/2014/main" id="{7802382D-5D7C-414A-BFF1-85708FEBB441}"/>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8000206" y="3658394"/>
            <a:ext cx="1189500" cy="981625"/>
          </a:xfrm>
          <a:prstGeom prst="rect">
            <a:avLst/>
          </a:prstGeom>
        </p:spPr>
      </p:pic>
      <p:pic>
        <p:nvPicPr>
          <p:cNvPr id="17" name="Picture 16">
            <a:extLst>
              <a:ext uri="{FF2B5EF4-FFF2-40B4-BE49-F238E27FC236}">
                <a16:creationId xmlns:a16="http://schemas.microsoft.com/office/drawing/2014/main" id="{43E64669-CB83-40B4-9EEC-8EAA64435BA0}"/>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b="7043"/>
          <a:stretch/>
        </p:blipFill>
        <p:spPr>
          <a:xfrm>
            <a:off x="10819606" y="2820194"/>
            <a:ext cx="1020041" cy="1312887"/>
          </a:xfrm>
          <a:prstGeom prst="rect">
            <a:avLst/>
          </a:prstGeom>
        </p:spPr>
      </p:pic>
      <p:pic>
        <p:nvPicPr>
          <p:cNvPr id="19" name="Picture 18">
            <a:extLst>
              <a:ext uri="{FF2B5EF4-FFF2-40B4-BE49-F238E27FC236}">
                <a16:creationId xmlns:a16="http://schemas.microsoft.com/office/drawing/2014/main" id="{3399F6D1-497C-45B3-9CF4-67BDECCFFDA8}"/>
              </a:ext>
            </a:extLst>
          </p:cNvPr>
          <p:cNvPicPr>
            <a:picLocks noChangeAspect="1"/>
          </p:cNvPicPr>
          <p:nvPr/>
        </p:nvPicPr>
        <p:blipFill>
          <a:blip r:embed="rId7">
            <a:extLst>
              <a:ext uri="{BEBA8EAE-BF5A-486C-A8C5-ECC9F3942E4B}">
                <a14:imgProps xmlns:a14="http://schemas.microsoft.com/office/drawing/2010/main">
                  <a14:imgLayer>
                    <a14:imgEffect>
                      <a14:backgroundRemoval t="9959" b="95436" l="9972" r="89751">
                        <a14:foregroundMark x1="77562" y1="95436" x2="77562" y2="95436"/>
                        <a14:foregroundMark x1="89197" y1="65560" x2="89197" y2="65560"/>
                        <a14:foregroundMark x1="10803" y1="31535" x2="10803" y2="31535"/>
                      </a14:backgroundRemoval>
                    </a14:imgEffect>
                  </a14:imgLayer>
                </a14:imgProps>
              </a:ext>
            </a:extLst>
          </a:blip>
          <a:stretch>
            <a:fillRect/>
          </a:stretch>
        </p:blipFill>
        <p:spPr>
          <a:xfrm flipH="1">
            <a:off x="8533606" y="1524794"/>
            <a:ext cx="1692771" cy="1093260"/>
          </a:xfrm>
          <a:prstGeom prst="rect">
            <a:avLst/>
          </a:prstGeom>
        </p:spPr>
      </p:pic>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p:cTn id="7" dur="1000" fill="hold"/>
                                        <p:tgtEl>
                                          <p:spTgt spid="18"/>
                                        </p:tgtEl>
                                        <p:attrNameLst>
                                          <p:attrName>ppt_x</p:attrName>
                                        </p:attrNameLst>
                                      </p:cBhvr>
                                      <p:tavLst>
                                        <p:tav tm="0">
                                          <p:val>
                                            <p:strVal val="#ppt_x-.2"/>
                                          </p:val>
                                        </p:tav>
                                        <p:tav tm="100000">
                                          <p:val>
                                            <p:strVal val="#ppt_x"/>
                                          </p:val>
                                        </p:tav>
                                      </p:tavLst>
                                    </p:anim>
                                    <p:anim calcmode="lin" valueType="num">
                                      <p:cBhvr>
                                        <p:cTn id="8"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9" dur="1000"/>
                                        <p:tgtEl>
                                          <p:spTgt spid="18"/>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2"/>
                                        </p:tgtEl>
                                        <p:attrNameLst>
                                          <p:attrName>style.visibility</p:attrName>
                                        </p:attrNameLst>
                                      </p:cBhvr>
                                      <p:to>
                                        <p:strVal val="visible"/>
                                      </p:to>
                                    </p:set>
                                    <p:anim calcmode="lin" valueType="num">
                                      <p:cBhvr>
                                        <p:cTn id="12" dur="1000" fill="hold"/>
                                        <p:tgtEl>
                                          <p:spTgt spid="12"/>
                                        </p:tgtEl>
                                        <p:attrNameLst>
                                          <p:attrName>ppt_x</p:attrName>
                                        </p:attrNameLst>
                                      </p:cBhvr>
                                      <p:tavLst>
                                        <p:tav tm="0">
                                          <p:val>
                                            <p:strVal val="#ppt_x-.2"/>
                                          </p:val>
                                        </p:tav>
                                        <p:tav tm="100000">
                                          <p:val>
                                            <p:strVal val="#ppt_x"/>
                                          </p:val>
                                        </p:tav>
                                      </p:tavLst>
                                    </p:anim>
                                    <p:anim calcmode="lin" valueType="num">
                                      <p:cBhvr>
                                        <p:cTn id="13" dur="1000" fill="hold"/>
                                        <p:tgtEl>
                                          <p:spTgt spid="12"/>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2" grpId="0" animBg="1"/>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1709687" y="1500361"/>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cstate="print">
              <a:extLst/>
            </a:blip>
            <a:stretch>
              <a:fillRect r="-26924"/>
            </a:stretch>
          </a:blipFill>
        </p:spPr>
      </p:sp>
      <p:sp>
        <p:nvSpPr>
          <p:cNvPr id="3" name="Freeform 3"/>
          <p:cNvSpPr/>
          <p:nvPr/>
        </p:nvSpPr>
        <p:spPr>
          <a:xfrm>
            <a:off x="3496863" y="1500361"/>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cstate="print">
              <a:extLst/>
            </a:blip>
            <a:stretch>
              <a:fillRect l="-25680"/>
            </a:stretch>
          </a:blipFill>
        </p:spPr>
      </p:sp>
      <p:sp>
        <p:nvSpPr>
          <p:cNvPr id="4" name="Freeform 4"/>
          <p:cNvSpPr/>
          <p:nvPr/>
        </p:nvSpPr>
        <p:spPr>
          <a:xfrm>
            <a:off x="1709687" y="3080291"/>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cstate="print">
              <a:extLst/>
            </a:blip>
            <a:stretch>
              <a:fillRect r="-26924"/>
            </a:stretch>
          </a:blipFill>
        </p:spPr>
      </p:sp>
      <p:sp>
        <p:nvSpPr>
          <p:cNvPr id="5" name="Freeform 5"/>
          <p:cNvSpPr/>
          <p:nvPr/>
        </p:nvSpPr>
        <p:spPr>
          <a:xfrm>
            <a:off x="3494032" y="3089070"/>
            <a:ext cx="2132428" cy="546256"/>
          </a:xfrm>
          <a:custGeom>
            <a:avLst/>
            <a:gdLst/>
            <a:ahLst/>
            <a:cxnLst/>
            <a:rect l="l" t="t" r="r" b="b"/>
            <a:pathLst>
              <a:path w="3199059" h="819195">
                <a:moveTo>
                  <a:pt x="0" y="0"/>
                </a:moveTo>
                <a:lnTo>
                  <a:pt x="3199058" y="0"/>
                </a:lnTo>
                <a:lnTo>
                  <a:pt x="3199058" y="819195"/>
                </a:lnTo>
                <a:lnTo>
                  <a:pt x="0" y="819195"/>
                </a:lnTo>
                <a:lnTo>
                  <a:pt x="0" y="0"/>
                </a:lnTo>
                <a:close/>
              </a:path>
            </a:pathLst>
          </a:custGeom>
          <a:blipFill>
            <a:blip cstate="print">
              <a:extLst/>
            </a:blip>
            <a:stretch>
              <a:fillRect l="-25680"/>
            </a:stretch>
          </a:blipFill>
        </p:spPr>
      </p:sp>
      <p:sp>
        <p:nvSpPr>
          <p:cNvPr id="6" name="Freeform 6"/>
          <p:cNvSpPr/>
          <p:nvPr/>
        </p:nvSpPr>
        <p:spPr>
          <a:xfrm>
            <a:off x="1758406" y="4822178"/>
            <a:ext cx="2111527" cy="546256"/>
          </a:xfrm>
          <a:custGeom>
            <a:avLst/>
            <a:gdLst/>
            <a:ahLst/>
            <a:cxnLst/>
            <a:rect l="l" t="t" r="r" b="b"/>
            <a:pathLst>
              <a:path w="3167703" h="819195">
                <a:moveTo>
                  <a:pt x="0" y="0"/>
                </a:moveTo>
                <a:lnTo>
                  <a:pt x="3167702" y="0"/>
                </a:lnTo>
                <a:lnTo>
                  <a:pt x="3167702" y="819195"/>
                </a:lnTo>
                <a:lnTo>
                  <a:pt x="0" y="819195"/>
                </a:lnTo>
                <a:lnTo>
                  <a:pt x="0" y="0"/>
                </a:lnTo>
                <a:close/>
              </a:path>
            </a:pathLst>
          </a:custGeom>
          <a:blipFill>
            <a:blip cstate="print">
              <a:extLst/>
            </a:blip>
            <a:stretch>
              <a:fillRect r="-26924"/>
            </a:stretch>
          </a:blipFill>
        </p:spPr>
      </p:sp>
      <p:sp>
        <p:nvSpPr>
          <p:cNvPr id="7" name="Freeform 7"/>
          <p:cNvSpPr/>
          <p:nvPr/>
        </p:nvSpPr>
        <p:spPr>
          <a:xfrm>
            <a:off x="3545582" y="4822178"/>
            <a:ext cx="2132428" cy="546256"/>
          </a:xfrm>
          <a:custGeom>
            <a:avLst/>
            <a:gdLst/>
            <a:ahLst/>
            <a:cxnLst/>
            <a:rect l="l" t="t" r="r" b="b"/>
            <a:pathLst>
              <a:path w="3199059" h="819195">
                <a:moveTo>
                  <a:pt x="0" y="0"/>
                </a:moveTo>
                <a:lnTo>
                  <a:pt x="3199059" y="0"/>
                </a:lnTo>
                <a:lnTo>
                  <a:pt x="3199059" y="819195"/>
                </a:lnTo>
                <a:lnTo>
                  <a:pt x="0" y="819195"/>
                </a:lnTo>
                <a:lnTo>
                  <a:pt x="0" y="0"/>
                </a:lnTo>
                <a:close/>
              </a:path>
            </a:pathLst>
          </a:custGeom>
          <a:blipFill>
            <a:blip cstate="print">
              <a:extLst/>
            </a:blip>
            <a:stretch>
              <a:fillRect l="-25680"/>
            </a:stretch>
          </a:blipFill>
        </p:spPr>
      </p:sp>
      <p:sp>
        <p:nvSpPr>
          <p:cNvPr id="8" name="TextBox 8"/>
          <p:cNvSpPr txBox="1"/>
          <p:nvPr/>
        </p:nvSpPr>
        <p:spPr>
          <a:xfrm>
            <a:off x="1553297" y="1634814"/>
            <a:ext cx="4256433" cy="329064"/>
          </a:xfrm>
          <a:prstGeom prst="rect">
            <a:avLst/>
          </a:prstGeom>
        </p:spPr>
        <p:txBody>
          <a:bodyPr lIns="0" tIns="0" rIns="0" bIns="0" rtlCol="0" anchor="t">
            <a:spAutoFit/>
          </a:bodyPr>
          <a:lstStyle/>
          <a:p>
            <a:pPr algn="ctr">
              <a:lnSpc>
                <a:spcPts val="2426"/>
              </a:lnSpc>
              <a:spcBef>
                <a:spcPct val="0"/>
              </a:spcBef>
            </a:pPr>
            <a:r>
              <a:rPr lang="en-US" sz="2900" b="1">
                <a:solidFill>
                  <a:srgbClr val="163D06"/>
                </a:solidFill>
                <a:latin typeface="+mj-lt"/>
              </a:rPr>
              <a:t>GIA SÚC LỚN</a:t>
            </a:r>
          </a:p>
        </p:txBody>
      </p:sp>
      <p:sp>
        <p:nvSpPr>
          <p:cNvPr id="9" name="Freeform 9"/>
          <p:cNvSpPr/>
          <p:nvPr/>
        </p:nvSpPr>
        <p:spPr>
          <a:xfrm flipV="1">
            <a:off x="-793111" y="-674699"/>
            <a:ext cx="2349687" cy="2721316"/>
          </a:xfrm>
          <a:custGeom>
            <a:avLst/>
            <a:gdLst/>
            <a:ahLst/>
            <a:cxnLst/>
            <a:rect l="l" t="t" r="r" b="b"/>
            <a:pathLst>
              <a:path w="3524989" h="4081029">
                <a:moveTo>
                  <a:pt x="0" y="4081028"/>
                </a:moveTo>
                <a:lnTo>
                  <a:pt x="3524988" y="4081028"/>
                </a:lnTo>
                <a:lnTo>
                  <a:pt x="3524988" y="0"/>
                </a:lnTo>
                <a:lnTo>
                  <a:pt x="0" y="0"/>
                </a:lnTo>
                <a:lnTo>
                  <a:pt x="0" y="4081028"/>
                </a:lnTo>
                <a:close/>
              </a:path>
            </a:pathLst>
          </a:custGeom>
          <a:blipFill>
            <a:blip cstate="print">
              <a:extLst/>
            </a:blip>
            <a:stretch>
              <a:fillRect/>
            </a:stretch>
          </a:blipFill>
        </p:spPr>
      </p:sp>
      <p:sp>
        <p:nvSpPr>
          <p:cNvPr id="10" name="Freeform 10"/>
          <p:cNvSpPr/>
          <p:nvPr/>
        </p:nvSpPr>
        <p:spPr>
          <a:xfrm flipH="1">
            <a:off x="-352402" y="5368434"/>
            <a:ext cx="2693449" cy="1532453"/>
          </a:xfrm>
          <a:custGeom>
            <a:avLst/>
            <a:gdLst/>
            <a:ahLst/>
            <a:cxnLst/>
            <a:rect l="l" t="t" r="r" b="b"/>
            <a:pathLst>
              <a:path w="4040700" h="2298148">
                <a:moveTo>
                  <a:pt x="4040701" y="0"/>
                </a:moveTo>
                <a:lnTo>
                  <a:pt x="0" y="0"/>
                </a:lnTo>
                <a:lnTo>
                  <a:pt x="0" y="2298149"/>
                </a:lnTo>
                <a:lnTo>
                  <a:pt x="4040701" y="2298149"/>
                </a:lnTo>
                <a:lnTo>
                  <a:pt x="4040701" y="0"/>
                </a:lnTo>
                <a:close/>
              </a:path>
            </a:pathLst>
          </a:custGeom>
          <a:blipFill>
            <a:blip>
              <a:extLst/>
            </a:blip>
            <a:stretch>
              <a:fillRect/>
            </a:stretch>
          </a:blipFill>
        </p:spPr>
      </p:sp>
      <p:sp>
        <p:nvSpPr>
          <p:cNvPr id="11" name="Freeform 11"/>
          <p:cNvSpPr/>
          <p:nvPr/>
        </p:nvSpPr>
        <p:spPr>
          <a:xfrm flipV="1">
            <a:off x="9926972" y="-207843"/>
            <a:ext cx="2693449" cy="1532453"/>
          </a:xfrm>
          <a:custGeom>
            <a:avLst/>
            <a:gdLst/>
            <a:ahLst/>
            <a:cxnLst/>
            <a:rect l="l" t="t" r="r" b="b"/>
            <a:pathLst>
              <a:path w="4040700" h="2298148">
                <a:moveTo>
                  <a:pt x="0" y="2298148"/>
                </a:moveTo>
                <a:lnTo>
                  <a:pt x="4040700" y="2298148"/>
                </a:lnTo>
                <a:lnTo>
                  <a:pt x="4040700" y="0"/>
                </a:lnTo>
                <a:lnTo>
                  <a:pt x="0" y="0"/>
                </a:lnTo>
                <a:lnTo>
                  <a:pt x="0" y="2298148"/>
                </a:lnTo>
                <a:close/>
              </a:path>
            </a:pathLst>
          </a:custGeom>
          <a:blipFill>
            <a:blip>
              <a:extLst/>
            </a:blip>
            <a:stretch>
              <a:fillRect/>
            </a:stretch>
          </a:blipFill>
        </p:spPr>
      </p:sp>
      <p:sp>
        <p:nvSpPr>
          <p:cNvPr id="12" name="Freeform 12"/>
          <p:cNvSpPr/>
          <p:nvPr/>
        </p:nvSpPr>
        <p:spPr>
          <a:xfrm>
            <a:off x="6419605" y="1224249"/>
            <a:ext cx="1085536" cy="1085929"/>
          </a:xfrm>
          <a:custGeom>
            <a:avLst/>
            <a:gdLst/>
            <a:ahLst/>
            <a:cxnLst/>
            <a:rect l="l" t="t" r="r" b="b"/>
            <a:pathLst>
              <a:path w="1628516" h="1628516">
                <a:moveTo>
                  <a:pt x="0" y="0"/>
                </a:moveTo>
                <a:lnTo>
                  <a:pt x="1628515" y="0"/>
                </a:lnTo>
                <a:lnTo>
                  <a:pt x="1628515" y="1628516"/>
                </a:lnTo>
                <a:lnTo>
                  <a:pt x="0" y="1628516"/>
                </a:lnTo>
                <a:lnTo>
                  <a:pt x="0" y="0"/>
                </a:lnTo>
                <a:close/>
              </a:path>
            </a:pathLst>
          </a:custGeom>
          <a:blipFill>
            <a:blip r:embed="rId2" cstate="print"/>
            <a:stretch>
              <a:fillRect/>
            </a:stretch>
          </a:blipFill>
        </p:spPr>
      </p:sp>
      <p:sp>
        <p:nvSpPr>
          <p:cNvPr id="13" name="Freeform 13"/>
          <p:cNvSpPr/>
          <p:nvPr/>
        </p:nvSpPr>
        <p:spPr>
          <a:xfrm>
            <a:off x="8158661" y="1258743"/>
            <a:ext cx="1232002" cy="1113825"/>
          </a:xfrm>
          <a:custGeom>
            <a:avLst/>
            <a:gdLst/>
            <a:ahLst/>
            <a:cxnLst/>
            <a:rect l="l" t="t" r="r" b="b"/>
            <a:pathLst>
              <a:path w="1848244" h="1670351">
                <a:moveTo>
                  <a:pt x="0" y="0"/>
                </a:moveTo>
                <a:lnTo>
                  <a:pt x="1848244" y="0"/>
                </a:lnTo>
                <a:lnTo>
                  <a:pt x="1848244" y="1670351"/>
                </a:lnTo>
                <a:lnTo>
                  <a:pt x="0" y="1670351"/>
                </a:lnTo>
                <a:lnTo>
                  <a:pt x="0" y="0"/>
                </a:lnTo>
                <a:close/>
              </a:path>
            </a:pathLst>
          </a:custGeom>
          <a:blipFill>
            <a:blip cstate="print">
              <a:extLst/>
            </a:blip>
            <a:stretch>
              <a:fillRect/>
            </a:stretch>
          </a:blipFill>
        </p:spPr>
      </p:sp>
      <p:sp>
        <p:nvSpPr>
          <p:cNvPr id="14" name="Freeform 14"/>
          <p:cNvSpPr/>
          <p:nvPr/>
        </p:nvSpPr>
        <p:spPr>
          <a:xfrm>
            <a:off x="9926972" y="1302812"/>
            <a:ext cx="1265526" cy="1069756"/>
          </a:xfrm>
          <a:custGeom>
            <a:avLst/>
            <a:gdLst/>
            <a:ahLst/>
            <a:cxnLst/>
            <a:rect l="l" t="t" r="r" b="b"/>
            <a:pathLst>
              <a:path w="1898536" h="1604263">
                <a:moveTo>
                  <a:pt x="0" y="0"/>
                </a:moveTo>
                <a:lnTo>
                  <a:pt x="1898536" y="0"/>
                </a:lnTo>
                <a:lnTo>
                  <a:pt x="1898536" y="1604263"/>
                </a:lnTo>
                <a:lnTo>
                  <a:pt x="0" y="1604263"/>
                </a:lnTo>
                <a:lnTo>
                  <a:pt x="0" y="0"/>
                </a:lnTo>
                <a:close/>
              </a:path>
            </a:pathLst>
          </a:custGeom>
          <a:blipFill>
            <a:blip r:embed="rId3" cstate="print"/>
            <a:stretch>
              <a:fillRect/>
            </a:stretch>
          </a:blipFill>
        </p:spPr>
      </p:sp>
      <p:sp>
        <p:nvSpPr>
          <p:cNvPr id="15" name="Freeform 15"/>
          <p:cNvSpPr/>
          <p:nvPr/>
        </p:nvSpPr>
        <p:spPr>
          <a:xfrm>
            <a:off x="6454770" y="2749356"/>
            <a:ext cx="1167583" cy="986964"/>
          </a:xfrm>
          <a:custGeom>
            <a:avLst/>
            <a:gdLst/>
            <a:ahLst/>
            <a:cxnLst/>
            <a:rect l="l" t="t" r="r" b="b"/>
            <a:pathLst>
              <a:path w="1751603" h="1480104">
                <a:moveTo>
                  <a:pt x="0" y="0"/>
                </a:moveTo>
                <a:lnTo>
                  <a:pt x="1751603" y="0"/>
                </a:lnTo>
                <a:lnTo>
                  <a:pt x="1751603" y="1480104"/>
                </a:lnTo>
                <a:lnTo>
                  <a:pt x="0" y="1480104"/>
                </a:lnTo>
                <a:lnTo>
                  <a:pt x="0" y="0"/>
                </a:lnTo>
                <a:close/>
              </a:path>
            </a:pathLst>
          </a:custGeom>
          <a:blipFill>
            <a:blip r:embed="rId4" cstate="print"/>
            <a:stretch>
              <a:fillRect/>
            </a:stretch>
          </a:blipFill>
        </p:spPr>
      </p:sp>
      <p:sp>
        <p:nvSpPr>
          <p:cNvPr id="16" name="Freeform 16"/>
          <p:cNvSpPr/>
          <p:nvPr/>
        </p:nvSpPr>
        <p:spPr>
          <a:xfrm>
            <a:off x="6719796" y="4405298"/>
            <a:ext cx="914781" cy="1178888"/>
          </a:xfrm>
          <a:custGeom>
            <a:avLst/>
            <a:gdLst/>
            <a:ahLst/>
            <a:cxnLst/>
            <a:rect l="l" t="t" r="r" b="b"/>
            <a:pathLst>
              <a:path w="1372350" h="1767923">
                <a:moveTo>
                  <a:pt x="0" y="0"/>
                </a:moveTo>
                <a:lnTo>
                  <a:pt x="1372350" y="0"/>
                </a:lnTo>
                <a:lnTo>
                  <a:pt x="1372350" y="1767923"/>
                </a:lnTo>
                <a:lnTo>
                  <a:pt x="0" y="1767923"/>
                </a:lnTo>
                <a:lnTo>
                  <a:pt x="0" y="0"/>
                </a:lnTo>
                <a:close/>
              </a:path>
            </a:pathLst>
          </a:custGeom>
          <a:blipFill>
            <a:blip r:embed="rId5" cstate="print"/>
            <a:stretch>
              <a:fillRect/>
            </a:stretch>
          </a:blipFill>
        </p:spPr>
      </p:sp>
      <p:sp>
        <p:nvSpPr>
          <p:cNvPr id="17" name="Freeform 17"/>
          <p:cNvSpPr/>
          <p:nvPr/>
        </p:nvSpPr>
        <p:spPr>
          <a:xfrm>
            <a:off x="7941797" y="4171853"/>
            <a:ext cx="1829145" cy="1482144"/>
          </a:xfrm>
          <a:custGeom>
            <a:avLst/>
            <a:gdLst/>
            <a:ahLst/>
            <a:cxnLst/>
            <a:rect l="l" t="t" r="r" b="b"/>
            <a:pathLst>
              <a:path w="2744075" h="2222701">
                <a:moveTo>
                  <a:pt x="0" y="0"/>
                </a:moveTo>
                <a:lnTo>
                  <a:pt x="2744075" y="0"/>
                </a:lnTo>
                <a:lnTo>
                  <a:pt x="2744075" y="2222701"/>
                </a:lnTo>
                <a:lnTo>
                  <a:pt x="0" y="2222701"/>
                </a:lnTo>
                <a:lnTo>
                  <a:pt x="0" y="0"/>
                </a:lnTo>
                <a:close/>
              </a:path>
            </a:pathLst>
          </a:custGeom>
          <a:blipFill>
            <a:blip r:embed="rId6" cstate="print"/>
            <a:stretch>
              <a:fillRect/>
            </a:stretch>
          </a:blipFill>
        </p:spPr>
      </p:sp>
      <p:sp>
        <p:nvSpPr>
          <p:cNvPr id="18" name="TextBox 18"/>
          <p:cNvSpPr txBox="1"/>
          <p:nvPr/>
        </p:nvSpPr>
        <p:spPr>
          <a:xfrm>
            <a:off x="1553297" y="3214745"/>
            <a:ext cx="4256433" cy="329064"/>
          </a:xfrm>
          <a:prstGeom prst="rect">
            <a:avLst/>
          </a:prstGeom>
        </p:spPr>
        <p:txBody>
          <a:bodyPr lIns="0" tIns="0" rIns="0" bIns="0" rtlCol="0" anchor="t">
            <a:spAutoFit/>
          </a:bodyPr>
          <a:lstStyle/>
          <a:p>
            <a:pPr algn="ctr">
              <a:lnSpc>
                <a:spcPts val="2426"/>
              </a:lnSpc>
              <a:spcBef>
                <a:spcPct val="0"/>
              </a:spcBef>
            </a:pPr>
            <a:r>
              <a:rPr lang="en-US" sz="2900" b="1">
                <a:solidFill>
                  <a:srgbClr val="163D06"/>
                </a:solidFill>
                <a:latin typeface="+mj-lt"/>
              </a:rPr>
              <a:t>GIA SÚC NHỎ</a:t>
            </a:r>
          </a:p>
        </p:txBody>
      </p:sp>
      <p:sp>
        <p:nvSpPr>
          <p:cNvPr id="19" name="TextBox 19"/>
          <p:cNvSpPr txBox="1"/>
          <p:nvPr/>
        </p:nvSpPr>
        <p:spPr>
          <a:xfrm>
            <a:off x="1602016" y="4956632"/>
            <a:ext cx="4256433" cy="329064"/>
          </a:xfrm>
          <a:prstGeom prst="rect">
            <a:avLst/>
          </a:prstGeom>
        </p:spPr>
        <p:txBody>
          <a:bodyPr lIns="0" tIns="0" rIns="0" bIns="0" rtlCol="0" anchor="t">
            <a:spAutoFit/>
          </a:bodyPr>
          <a:lstStyle/>
          <a:p>
            <a:pPr algn="ctr">
              <a:lnSpc>
                <a:spcPts val="2426"/>
              </a:lnSpc>
              <a:spcBef>
                <a:spcPct val="0"/>
              </a:spcBef>
            </a:pPr>
            <a:r>
              <a:rPr lang="en-US" sz="2900" b="1">
                <a:solidFill>
                  <a:srgbClr val="163D06"/>
                </a:solidFill>
                <a:latin typeface="+mj-lt"/>
              </a:rPr>
              <a:t>GIA CẦM</a:t>
            </a:r>
          </a:p>
        </p:txBody>
      </p:sp>
      <p:sp>
        <p:nvSpPr>
          <p:cNvPr id="20" name="TextBox 20"/>
          <p:cNvSpPr txBox="1"/>
          <p:nvPr/>
        </p:nvSpPr>
        <p:spPr>
          <a:xfrm>
            <a:off x="1320540" y="321739"/>
            <a:ext cx="10095564" cy="760593"/>
          </a:xfrm>
          <a:prstGeom prst="rect">
            <a:avLst/>
          </a:prstGeom>
        </p:spPr>
        <p:txBody>
          <a:bodyPr lIns="0" tIns="0" rIns="0" bIns="0" rtlCol="0" anchor="t">
            <a:spAutoFit/>
          </a:bodyPr>
          <a:lstStyle/>
          <a:p>
            <a:pPr algn="ctr">
              <a:lnSpc>
                <a:spcPts val="6532"/>
              </a:lnSpc>
              <a:spcBef>
                <a:spcPct val="0"/>
              </a:spcBef>
            </a:pPr>
            <a:r>
              <a:rPr lang="en-US" sz="4000" b="1">
                <a:solidFill>
                  <a:srgbClr val="34520D"/>
                </a:solidFill>
                <a:latin typeface="+mj-lt"/>
              </a:rPr>
              <a:t>VẬT NUÔI CHỦ YẾU </a:t>
            </a:r>
          </a:p>
        </p:txBody>
      </p:sp>
      <p:sp>
        <p:nvSpPr>
          <p:cNvPr id="21" name="TextBox 21"/>
          <p:cNvSpPr txBox="1"/>
          <p:nvPr/>
        </p:nvSpPr>
        <p:spPr>
          <a:xfrm>
            <a:off x="6595443" y="2372176"/>
            <a:ext cx="1026910"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Trâu</a:t>
            </a:r>
            <a:endParaRPr lang="en-US" sz="2900" b="1" dirty="0">
              <a:solidFill>
                <a:srgbClr val="000000"/>
              </a:solidFill>
              <a:latin typeface="+mj-lt"/>
            </a:endParaRPr>
          </a:p>
        </p:txBody>
      </p:sp>
      <p:sp>
        <p:nvSpPr>
          <p:cNvPr id="22" name="TextBox 22"/>
          <p:cNvSpPr txBox="1"/>
          <p:nvPr/>
        </p:nvSpPr>
        <p:spPr>
          <a:xfrm>
            <a:off x="8158661" y="2372176"/>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Bò</a:t>
            </a:r>
            <a:r>
              <a:rPr lang="en-US" sz="2900" b="1" dirty="0">
                <a:solidFill>
                  <a:srgbClr val="000000"/>
                </a:solidFill>
                <a:latin typeface="+mj-lt"/>
              </a:rPr>
              <a:t> </a:t>
            </a:r>
            <a:r>
              <a:rPr lang="en-US" sz="2900" b="1" dirty="0" err="1">
                <a:solidFill>
                  <a:srgbClr val="000000"/>
                </a:solidFill>
                <a:latin typeface="+mj-lt"/>
              </a:rPr>
              <a:t>thịt</a:t>
            </a:r>
            <a:endParaRPr lang="en-US" sz="2900" b="1" dirty="0">
              <a:solidFill>
                <a:srgbClr val="000000"/>
              </a:solidFill>
              <a:latin typeface="+mj-lt"/>
            </a:endParaRPr>
          </a:p>
        </p:txBody>
      </p:sp>
      <p:sp>
        <p:nvSpPr>
          <p:cNvPr id="23" name="TextBox 23"/>
          <p:cNvSpPr txBox="1"/>
          <p:nvPr/>
        </p:nvSpPr>
        <p:spPr>
          <a:xfrm>
            <a:off x="6865182" y="3766627"/>
            <a:ext cx="830224"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Lợn</a:t>
            </a:r>
            <a:endParaRPr lang="en-US" sz="2900" b="1" dirty="0">
              <a:solidFill>
                <a:srgbClr val="000000"/>
              </a:solidFill>
              <a:latin typeface="+mj-lt"/>
            </a:endParaRPr>
          </a:p>
        </p:txBody>
      </p:sp>
      <p:sp>
        <p:nvSpPr>
          <p:cNvPr id="24" name="TextBox 24"/>
          <p:cNvSpPr txBox="1"/>
          <p:nvPr/>
        </p:nvSpPr>
        <p:spPr>
          <a:xfrm>
            <a:off x="6962373" y="5737186"/>
            <a:ext cx="429627" cy="410369"/>
          </a:xfrm>
          <a:prstGeom prst="rect">
            <a:avLst/>
          </a:prstGeom>
        </p:spPr>
        <p:txBody>
          <a:bodyPr lIns="0" tIns="0" rIns="0" bIns="0" rtlCol="0" anchor="t">
            <a:spAutoFit/>
          </a:bodyPr>
          <a:lstStyle/>
          <a:p>
            <a:pPr algn="ctr">
              <a:lnSpc>
                <a:spcPts val="3192"/>
              </a:lnSpc>
              <a:spcBef>
                <a:spcPct val="0"/>
              </a:spcBef>
            </a:pPr>
            <a:r>
              <a:rPr lang="en-US" sz="2900" b="1">
                <a:solidFill>
                  <a:srgbClr val="000000"/>
                </a:solidFill>
                <a:latin typeface="+mj-lt"/>
              </a:rPr>
              <a:t>Gà </a:t>
            </a:r>
          </a:p>
        </p:txBody>
      </p:sp>
      <p:sp>
        <p:nvSpPr>
          <p:cNvPr id="25" name="TextBox 25"/>
          <p:cNvSpPr txBox="1"/>
          <p:nvPr/>
        </p:nvSpPr>
        <p:spPr>
          <a:xfrm>
            <a:off x="8557798" y="5737186"/>
            <a:ext cx="661608"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Vịt</a:t>
            </a:r>
            <a:endParaRPr lang="en-US" sz="2900" b="1" dirty="0">
              <a:solidFill>
                <a:srgbClr val="000000"/>
              </a:solidFill>
              <a:latin typeface="+mj-lt"/>
            </a:endParaRPr>
          </a:p>
        </p:txBody>
      </p:sp>
      <p:sp>
        <p:nvSpPr>
          <p:cNvPr id="26" name="TextBox 22"/>
          <p:cNvSpPr txBox="1"/>
          <p:nvPr/>
        </p:nvSpPr>
        <p:spPr>
          <a:xfrm>
            <a:off x="9915250" y="2352357"/>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Bò</a:t>
            </a:r>
            <a:r>
              <a:rPr lang="en-US" sz="2900" b="1" dirty="0">
                <a:solidFill>
                  <a:srgbClr val="000000"/>
                </a:solidFill>
                <a:latin typeface="+mj-lt"/>
              </a:rPr>
              <a:t> </a:t>
            </a:r>
            <a:r>
              <a:rPr lang="en-US" sz="2900" b="1" dirty="0" err="1">
                <a:solidFill>
                  <a:srgbClr val="000000"/>
                </a:solidFill>
                <a:latin typeface="+mj-lt"/>
              </a:rPr>
              <a:t>sữa</a:t>
            </a:r>
            <a:endParaRPr lang="en-US" sz="2900" b="1" dirty="0">
              <a:solidFill>
                <a:srgbClr val="000000"/>
              </a:solidFill>
              <a:latin typeface="+mj-lt"/>
            </a:endParaRPr>
          </a:p>
        </p:txBody>
      </p:sp>
      <p:pic>
        <p:nvPicPr>
          <p:cNvPr id="1026" name="Picture 2" descr="Hình ảnh Con Dê PNG, Vector, PSD, và biểu tượng để tải về miễn phí | pngtree"/>
          <p:cNvPicPr>
            <a:picLocks noChangeAspect="1" noChangeArrowheads="1"/>
          </p:cNvPicPr>
          <p:nvPr/>
        </p:nvPicPr>
        <p:blipFill>
          <a:blip r:embed="rId7" cstate="print">
            <a:extLst>
              <a:ext uri="{28A0092B-C50C-407E-A947-70E740481C1C}">
                <a14:useLocalDpi xmlns:a14="http://schemas.microsoft.com/office/drawing/2010/main" val="0"/>
              </a:ext>
            </a:extLst>
          </a:blip>
          <a:srcRect/>
          <a:stretch>
            <a:fillRect/>
          </a:stretch>
        </p:blipFill>
        <p:spPr bwMode="auto">
          <a:xfrm>
            <a:off x="8350180" y="2713415"/>
            <a:ext cx="1153857" cy="1154275"/>
          </a:xfrm>
          <a:prstGeom prst="rect">
            <a:avLst/>
          </a:prstGeom>
          <a:noFill/>
          <a:extLst>
            <a:ext uri="{909E8E84-426E-40DD-AFC4-6F175D3DCCD1}">
              <a14:hiddenFill xmlns:a14="http://schemas.microsoft.com/office/drawing/2010/main">
                <a:solidFill>
                  <a:srgbClr val="FFFFFF"/>
                </a:solidFill>
              </a14:hiddenFill>
            </a:ext>
          </a:extLst>
        </p:spPr>
      </p:pic>
      <p:sp>
        <p:nvSpPr>
          <p:cNvPr id="29" name="TextBox 22"/>
          <p:cNvSpPr txBox="1"/>
          <p:nvPr/>
        </p:nvSpPr>
        <p:spPr>
          <a:xfrm>
            <a:off x="8158661" y="3817762"/>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Dê</a:t>
            </a:r>
            <a:endParaRPr lang="en-US" sz="2900" b="1" dirty="0">
              <a:solidFill>
                <a:srgbClr val="000000"/>
              </a:solidFill>
              <a:latin typeface="+mj-lt"/>
            </a:endParaRPr>
          </a:p>
        </p:txBody>
      </p:sp>
      <p:sp>
        <p:nvSpPr>
          <p:cNvPr id="30" name="TextBox 22"/>
          <p:cNvSpPr txBox="1"/>
          <p:nvPr/>
        </p:nvSpPr>
        <p:spPr>
          <a:xfrm>
            <a:off x="9915250" y="3797943"/>
            <a:ext cx="1612281"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Cừu</a:t>
            </a:r>
            <a:endParaRPr lang="en-US" sz="2900" b="1" dirty="0">
              <a:solidFill>
                <a:srgbClr val="000000"/>
              </a:solidFill>
              <a:latin typeface="+mj-lt"/>
            </a:endParaRPr>
          </a:p>
        </p:txBody>
      </p:sp>
      <p:pic>
        <p:nvPicPr>
          <p:cNvPr id="1028" name="Picture 4" descr="Cừu Dê Clip nghệ thuật - cừu ảnh png tải về - Miễn phí trong suốt Cừu png  Tải về."/>
          <p:cNvPicPr>
            <a:picLocks noChangeAspect="1" noChangeArrowheads="1"/>
          </p:cNvPicPr>
          <p:nvPr/>
        </p:nvPicPr>
        <p:blipFill>
          <a:blip r:embed="rId8">
            <a:extLst>
              <a:ext uri="{BEBA8EAE-BF5A-486C-A8C5-ECC9F3942E4B}">
                <a14:imgProps xmlns:a14="http://schemas.microsoft.com/office/drawing/2010/main">
                  <a14:imgLayer>
                    <a14:imgEffect>
                      <a14:backgroundRemoval t="0" b="89778" l="9778" r="89778"/>
                    </a14:imgEffect>
                  </a14:imgLayer>
                </a14:imgProps>
              </a:ext>
              <a:ext uri="{28A0092B-C50C-407E-A947-70E740481C1C}">
                <a14:useLocalDpi xmlns:a14="http://schemas.microsoft.com/office/drawing/2010/main" val="0"/>
              </a:ext>
            </a:extLst>
          </a:blip>
          <a:srcRect/>
          <a:stretch>
            <a:fillRect/>
          </a:stretch>
        </p:blipFill>
        <p:spPr bwMode="auto">
          <a:xfrm>
            <a:off x="10078625" y="2804904"/>
            <a:ext cx="1114183" cy="1114586"/>
          </a:xfrm>
          <a:prstGeom prst="rect">
            <a:avLst/>
          </a:prstGeom>
          <a:noFill/>
          <a:extLst>
            <a:ext uri="{909E8E84-426E-40DD-AFC4-6F175D3DCCD1}">
              <a14:hiddenFill xmlns:a14="http://schemas.microsoft.com/office/drawing/2010/main">
                <a:solidFill>
                  <a:srgbClr val="FFFFFF"/>
                </a:solidFill>
              </a14:hiddenFill>
            </a:ext>
          </a:extLst>
        </p:spPr>
      </p:pic>
      <p:pic>
        <p:nvPicPr>
          <p:cNvPr id="1030" name="Picture 6" descr="Lý thuyết về chim bồ câu | SGK Sinh lớp 7"/>
          <p:cNvPicPr>
            <a:picLocks noChangeAspect="1" noChangeArrowheads="1"/>
          </p:cNvPicPr>
          <p:nvPr/>
        </p:nvPicPr>
        <p:blipFill>
          <a:blip r:embed="rId9" cstate="print">
            <a:extLst>
              <a:ext uri="{BEBA8EAE-BF5A-486C-A8C5-ECC9F3942E4B}">
                <a14:imgProps xmlns:a14="http://schemas.microsoft.com/office/drawing/2010/main">
                  <a14:imgLayer>
                    <a14:imgEffect>
                      <a14:backgroundRemoval t="9974" b="96063" l="3125" r="100000">
                        <a14:foregroundMark x1="52841" y1="42782" x2="63920" y2="63255"/>
                      </a14:backgroundRemoval>
                    </a14:imgEffect>
                  </a14:imgLayer>
                </a14:imgProps>
              </a:ext>
              <a:ext uri="{28A0092B-C50C-407E-A947-70E740481C1C}">
                <a14:useLocalDpi xmlns:a14="http://schemas.microsoft.com/office/drawing/2010/main" val="0"/>
              </a:ext>
            </a:extLst>
          </a:blip>
          <a:srcRect/>
          <a:stretch>
            <a:fillRect/>
          </a:stretch>
        </p:blipFill>
        <p:spPr bwMode="auto">
          <a:xfrm>
            <a:off x="10065098" y="4286709"/>
            <a:ext cx="1208599" cy="1308645"/>
          </a:xfrm>
          <a:prstGeom prst="rect">
            <a:avLst/>
          </a:prstGeom>
          <a:noFill/>
          <a:extLst>
            <a:ext uri="{909E8E84-426E-40DD-AFC4-6F175D3DCCD1}">
              <a14:hiddenFill xmlns:a14="http://schemas.microsoft.com/office/drawing/2010/main">
                <a:solidFill>
                  <a:srgbClr val="FFFFFF"/>
                </a:solidFill>
              </a14:hiddenFill>
            </a:ext>
          </a:extLst>
        </p:spPr>
      </p:pic>
      <p:sp>
        <p:nvSpPr>
          <p:cNvPr id="33" name="TextBox 25"/>
          <p:cNvSpPr txBox="1"/>
          <p:nvPr/>
        </p:nvSpPr>
        <p:spPr>
          <a:xfrm>
            <a:off x="10037942" y="5713974"/>
            <a:ext cx="1431986" cy="410369"/>
          </a:xfrm>
          <a:prstGeom prst="rect">
            <a:avLst/>
          </a:prstGeom>
        </p:spPr>
        <p:txBody>
          <a:bodyPr wrap="square" lIns="0" tIns="0" rIns="0" bIns="0" rtlCol="0" anchor="t">
            <a:spAutoFit/>
          </a:bodyPr>
          <a:lstStyle/>
          <a:p>
            <a:pPr algn="ctr">
              <a:lnSpc>
                <a:spcPts val="3192"/>
              </a:lnSpc>
              <a:spcBef>
                <a:spcPct val="0"/>
              </a:spcBef>
            </a:pPr>
            <a:r>
              <a:rPr lang="en-US" sz="2900" b="1" dirty="0" err="1">
                <a:solidFill>
                  <a:srgbClr val="000000"/>
                </a:solidFill>
                <a:latin typeface="+mj-lt"/>
              </a:rPr>
              <a:t>Bồ</a:t>
            </a:r>
            <a:r>
              <a:rPr lang="en-US" sz="2900" b="1" dirty="0">
                <a:solidFill>
                  <a:srgbClr val="000000"/>
                </a:solidFill>
                <a:latin typeface="+mj-lt"/>
              </a:rPr>
              <a:t> </a:t>
            </a:r>
            <a:r>
              <a:rPr lang="en-US" sz="2900" b="1" dirty="0" err="1">
                <a:solidFill>
                  <a:srgbClr val="000000"/>
                </a:solidFill>
                <a:latin typeface="+mj-lt"/>
              </a:rPr>
              <a:t>câu</a:t>
            </a:r>
            <a:endParaRPr lang="en-US" sz="2900" b="1" dirty="0">
              <a:solidFill>
                <a:srgbClr val="000000"/>
              </a:solidFill>
              <a:latin typeface="+mj-lt"/>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par>
                                <p:cTn id="8" presetID="16" presetClass="entr" presetSubtype="21" fill="hold" nodeType="withEffect">
                                  <p:stCondLst>
                                    <p:cond delay="0"/>
                                  </p:stCondLst>
                                  <p:childTnLst>
                                    <p:set>
                                      <p:cBhvr>
                                        <p:cTn id="9" dur="1" fill="hold">
                                          <p:stCondLst>
                                            <p:cond delay="0"/>
                                          </p:stCondLst>
                                        </p:cTn>
                                        <p:tgtEl>
                                          <p:spTgt spid="13"/>
                                        </p:tgtEl>
                                        <p:attrNameLst>
                                          <p:attrName>style.visibility</p:attrName>
                                        </p:attrNameLst>
                                      </p:cBhvr>
                                      <p:to>
                                        <p:strVal val="visible"/>
                                      </p:to>
                                    </p:set>
                                    <p:animEffect transition="in" filter="barn(inVertical)">
                                      <p:cBhvr>
                                        <p:cTn id="10" dur="500"/>
                                        <p:tgtEl>
                                          <p:spTgt spid="13"/>
                                        </p:tgtEl>
                                      </p:cBhvr>
                                    </p:animEffect>
                                  </p:childTnLst>
                                </p:cTn>
                              </p:par>
                              <p:par>
                                <p:cTn id="11" presetID="16" presetClass="entr" presetSubtype="21" fill="hold" nodeType="withEffect">
                                  <p:stCondLst>
                                    <p:cond delay="0"/>
                                  </p:stCondLst>
                                  <p:childTnLst>
                                    <p:set>
                                      <p:cBhvr>
                                        <p:cTn id="12" dur="1" fill="hold">
                                          <p:stCondLst>
                                            <p:cond delay="0"/>
                                          </p:stCondLst>
                                        </p:cTn>
                                        <p:tgtEl>
                                          <p:spTgt spid="14"/>
                                        </p:tgtEl>
                                        <p:attrNameLst>
                                          <p:attrName>style.visibility</p:attrName>
                                        </p:attrNameLst>
                                      </p:cBhvr>
                                      <p:to>
                                        <p:strVal val="visible"/>
                                      </p:to>
                                    </p:set>
                                    <p:animEffect transition="in" filter="barn(inVertical)">
                                      <p:cBhvr>
                                        <p:cTn id="13" dur="500"/>
                                        <p:tgtEl>
                                          <p:spTgt spid="14"/>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21"/>
                                        </p:tgtEl>
                                        <p:attrNameLst>
                                          <p:attrName>style.visibility</p:attrName>
                                        </p:attrNameLst>
                                      </p:cBhvr>
                                      <p:to>
                                        <p:strVal val="visible"/>
                                      </p:to>
                                    </p:set>
                                    <p:animEffect transition="in" filter="barn(inVertical)">
                                      <p:cBhvr>
                                        <p:cTn id="16" dur="500"/>
                                        <p:tgtEl>
                                          <p:spTgt spid="21"/>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22"/>
                                        </p:tgtEl>
                                        <p:attrNameLst>
                                          <p:attrName>style.visibility</p:attrName>
                                        </p:attrNameLst>
                                      </p:cBhvr>
                                      <p:to>
                                        <p:strVal val="visible"/>
                                      </p:to>
                                    </p:set>
                                    <p:animEffect transition="in" filter="barn(inVertical)">
                                      <p:cBhvr>
                                        <p:cTn id="19" dur="500"/>
                                        <p:tgtEl>
                                          <p:spTgt spid="22"/>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26"/>
                                        </p:tgtEl>
                                        <p:attrNameLst>
                                          <p:attrName>style.visibility</p:attrName>
                                        </p:attrNameLst>
                                      </p:cBhvr>
                                      <p:to>
                                        <p:strVal val="visible"/>
                                      </p:to>
                                    </p:set>
                                    <p:animEffect transition="in" filter="barn(inVertical)">
                                      <p:cBhvr>
                                        <p:cTn id="22" dur="500"/>
                                        <p:tgtEl>
                                          <p:spTgt spid="2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15"/>
                                        </p:tgtEl>
                                        <p:attrNameLst>
                                          <p:attrName>style.visibility</p:attrName>
                                        </p:attrNameLst>
                                      </p:cBhvr>
                                      <p:to>
                                        <p:strVal val="visible"/>
                                      </p:to>
                                    </p:set>
                                    <p:animEffect transition="in" filter="barn(inVertical)">
                                      <p:cBhvr>
                                        <p:cTn id="27" dur="500"/>
                                        <p:tgtEl>
                                          <p:spTgt spid="15"/>
                                        </p:tgtEl>
                                      </p:cBhvr>
                                    </p:animEffect>
                                  </p:childTnLst>
                                </p:cTn>
                              </p:par>
                              <p:par>
                                <p:cTn id="28" presetID="16" presetClass="entr" presetSubtype="21" fill="hold" grpId="0" nodeType="withEffect">
                                  <p:stCondLst>
                                    <p:cond delay="0"/>
                                  </p:stCondLst>
                                  <p:childTnLst>
                                    <p:set>
                                      <p:cBhvr>
                                        <p:cTn id="29" dur="1" fill="hold">
                                          <p:stCondLst>
                                            <p:cond delay="0"/>
                                          </p:stCondLst>
                                        </p:cTn>
                                        <p:tgtEl>
                                          <p:spTgt spid="23"/>
                                        </p:tgtEl>
                                        <p:attrNameLst>
                                          <p:attrName>style.visibility</p:attrName>
                                        </p:attrNameLst>
                                      </p:cBhvr>
                                      <p:to>
                                        <p:strVal val="visible"/>
                                      </p:to>
                                    </p:set>
                                    <p:animEffect transition="in" filter="barn(inVertical)">
                                      <p:cBhvr>
                                        <p:cTn id="30" dur="500"/>
                                        <p:tgtEl>
                                          <p:spTgt spid="23"/>
                                        </p:tgtEl>
                                      </p:cBhvr>
                                    </p:animEffect>
                                  </p:childTnLst>
                                </p:cTn>
                              </p:par>
                              <p:par>
                                <p:cTn id="31" presetID="16" presetClass="entr" presetSubtype="21" fill="hold" nodeType="withEffect">
                                  <p:stCondLst>
                                    <p:cond delay="0"/>
                                  </p:stCondLst>
                                  <p:childTnLst>
                                    <p:set>
                                      <p:cBhvr>
                                        <p:cTn id="32" dur="1" fill="hold">
                                          <p:stCondLst>
                                            <p:cond delay="0"/>
                                          </p:stCondLst>
                                        </p:cTn>
                                        <p:tgtEl>
                                          <p:spTgt spid="1026"/>
                                        </p:tgtEl>
                                        <p:attrNameLst>
                                          <p:attrName>style.visibility</p:attrName>
                                        </p:attrNameLst>
                                      </p:cBhvr>
                                      <p:to>
                                        <p:strVal val="visible"/>
                                      </p:to>
                                    </p:set>
                                    <p:animEffect transition="in" filter="barn(inVertical)">
                                      <p:cBhvr>
                                        <p:cTn id="33" dur="500"/>
                                        <p:tgtEl>
                                          <p:spTgt spid="1026"/>
                                        </p:tgtEl>
                                      </p:cBhvr>
                                    </p:animEffect>
                                  </p:childTnLst>
                                </p:cTn>
                              </p:par>
                              <p:par>
                                <p:cTn id="34" presetID="16" presetClass="entr" presetSubtype="21" fill="hold" grpId="0" nodeType="withEffect">
                                  <p:stCondLst>
                                    <p:cond delay="0"/>
                                  </p:stCondLst>
                                  <p:childTnLst>
                                    <p:set>
                                      <p:cBhvr>
                                        <p:cTn id="35" dur="1" fill="hold">
                                          <p:stCondLst>
                                            <p:cond delay="0"/>
                                          </p:stCondLst>
                                        </p:cTn>
                                        <p:tgtEl>
                                          <p:spTgt spid="29"/>
                                        </p:tgtEl>
                                        <p:attrNameLst>
                                          <p:attrName>style.visibility</p:attrName>
                                        </p:attrNameLst>
                                      </p:cBhvr>
                                      <p:to>
                                        <p:strVal val="visible"/>
                                      </p:to>
                                    </p:set>
                                    <p:animEffect transition="in" filter="barn(inVertical)">
                                      <p:cBhvr>
                                        <p:cTn id="36" dur="500"/>
                                        <p:tgtEl>
                                          <p:spTgt spid="29"/>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30"/>
                                        </p:tgtEl>
                                        <p:attrNameLst>
                                          <p:attrName>style.visibility</p:attrName>
                                        </p:attrNameLst>
                                      </p:cBhvr>
                                      <p:to>
                                        <p:strVal val="visible"/>
                                      </p:to>
                                    </p:set>
                                    <p:animEffect transition="in" filter="barn(inVertical)">
                                      <p:cBhvr>
                                        <p:cTn id="39" dur="500"/>
                                        <p:tgtEl>
                                          <p:spTgt spid="30"/>
                                        </p:tgtEl>
                                      </p:cBhvr>
                                    </p:animEffect>
                                  </p:childTnLst>
                                </p:cTn>
                              </p:par>
                              <p:par>
                                <p:cTn id="40" presetID="16" presetClass="entr" presetSubtype="21" fill="hold" nodeType="withEffect">
                                  <p:stCondLst>
                                    <p:cond delay="0"/>
                                  </p:stCondLst>
                                  <p:childTnLst>
                                    <p:set>
                                      <p:cBhvr>
                                        <p:cTn id="41" dur="1" fill="hold">
                                          <p:stCondLst>
                                            <p:cond delay="0"/>
                                          </p:stCondLst>
                                        </p:cTn>
                                        <p:tgtEl>
                                          <p:spTgt spid="1028"/>
                                        </p:tgtEl>
                                        <p:attrNameLst>
                                          <p:attrName>style.visibility</p:attrName>
                                        </p:attrNameLst>
                                      </p:cBhvr>
                                      <p:to>
                                        <p:strVal val="visible"/>
                                      </p:to>
                                    </p:set>
                                    <p:animEffect transition="in" filter="barn(inVertical)">
                                      <p:cBhvr>
                                        <p:cTn id="42" dur="500"/>
                                        <p:tgtEl>
                                          <p:spTgt spid="1028"/>
                                        </p:tgtEl>
                                      </p:cBhvr>
                                    </p:animEffect>
                                  </p:childTnLst>
                                </p:cTn>
                              </p:par>
                            </p:childTnLst>
                          </p:cTn>
                        </p:par>
                      </p:childTnLst>
                    </p:cTn>
                  </p:par>
                  <p:par>
                    <p:cTn id="43" fill="hold">
                      <p:stCondLst>
                        <p:cond delay="indefinite"/>
                      </p:stCondLst>
                      <p:childTnLst>
                        <p:par>
                          <p:cTn id="44" fill="hold">
                            <p:stCondLst>
                              <p:cond delay="0"/>
                            </p:stCondLst>
                            <p:childTnLst>
                              <p:par>
                                <p:cTn id="45" presetID="16" presetClass="entr" presetSubtype="21" fill="hold" nodeType="clickEffect">
                                  <p:stCondLst>
                                    <p:cond delay="0"/>
                                  </p:stCondLst>
                                  <p:childTnLst>
                                    <p:set>
                                      <p:cBhvr>
                                        <p:cTn id="46" dur="1" fill="hold">
                                          <p:stCondLst>
                                            <p:cond delay="0"/>
                                          </p:stCondLst>
                                        </p:cTn>
                                        <p:tgtEl>
                                          <p:spTgt spid="16"/>
                                        </p:tgtEl>
                                        <p:attrNameLst>
                                          <p:attrName>style.visibility</p:attrName>
                                        </p:attrNameLst>
                                      </p:cBhvr>
                                      <p:to>
                                        <p:strVal val="visible"/>
                                      </p:to>
                                    </p:set>
                                    <p:animEffect transition="in" filter="barn(inVertical)">
                                      <p:cBhvr>
                                        <p:cTn id="47" dur="500"/>
                                        <p:tgtEl>
                                          <p:spTgt spid="16"/>
                                        </p:tgtEl>
                                      </p:cBhvr>
                                    </p:animEffect>
                                  </p:childTnLst>
                                </p:cTn>
                              </p:par>
                              <p:par>
                                <p:cTn id="48" presetID="16" presetClass="entr" presetSubtype="21" fill="hold" nodeType="withEffect">
                                  <p:stCondLst>
                                    <p:cond delay="0"/>
                                  </p:stCondLst>
                                  <p:childTnLst>
                                    <p:set>
                                      <p:cBhvr>
                                        <p:cTn id="49" dur="1" fill="hold">
                                          <p:stCondLst>
                                            <p:cond delay="0"/>
                                          </p:stCondLst>
                                        </p:cTn>
                                        <p:tgtEl>
                                          <p:spTgt spid="17"/>
                                        </p:tgtEl>
                                        <p:attrNameLst>
                                          <p:attrName>style.visibility</p:attrName>
                                        </p:attrNameLst>
                                      </p:cBhvr>
                                      <p:to>
                                        <p:strVal val="visible"/>
                                      </p:to>
                                    </p:set>
                                    <p:animEffect transition="in" filter="barn(inVertical)">
                                      <p:cBhvr>
                                        <p:cTn id="50" dur="500"/>
                                        <p:tgtEl>
                                          <p:spTgt spid="17"/>
                                        </p:tgtEl>
                                      </p:cBhvr>
                                    </p:animEffect>
                                  </p:childTnLst>
                                </p:cTn>
                              </p:par>
                              <p:par>
                                <p:cTn id="51" presetID="16" presetClass="entr" presetSubtype="21" fill="hold" grpId="0" nodeType="withEffect">
                                  <p:stCondLst>
                                    <p:cond delay="0"/>
                                  </p:stCondLst>
                                  <p:childTnLst>
                                    <p:set>
                                      <p:cBhvr>
                                        <p:cTn id="52" dur="1" fill="hold">
                                          <p:stCondLst>
                                            <p:cond delay="0"/>
                                          </p:stCondLst>
                                        </p:cTn>
                                        <p:tgtEl>
                                          <p:spTgt spid="24"/>
                                        </p:tgtEl>
                                        <p:attrNameLst>
                                          <p:attrName>style.visibility</p:attrName>
                                        </p:attrNameLst>
                                      </p:cBhvr>
                                      <p:to>
                                        <p:strVal val="visible"/>
                                      </p:to>
                                    </p:set>
                                    <p:animEffect transition="in" filter="barn(inVertical)">
                                      <p:cBhvr>
                                        <p:cTn id="53" dur="500"/>
                                        <p:tgtEl>
                                          <p:spTgt spid="24"/>
                                        </p:tgtEl>
                                      </p:cBhvr>
                                    </p:animEffect>
                                  </p:childTnLst>
                                </p:cTn>
                              </p:par>
                              <p:par>
                                <p:cTn id="54" presetID="16" presetClass="entr" presetSubtype="21" fill="hold" grpId="0" nodeType="withEffect">
                                  <p:stCondLst>
                                    <p:cond delay="0"/>
                                  </p:stCondLst>
                                  <p:childTnLst>
                                    <p:set>
                                      <p:cBhvr>
                                        <p:cTn id="55" dur="1" fill="hold">
                                          <p:stCondLst>
                                            <p:cond delay="0"/>
                                          </p:stCondLst>
                                        </p:cTn>
                                        <p:tgtEl>
                                          <p:spTgt spid="25"/>
                                        </p:tgtEl>
                                        <p:attrNameLst>
                                          <p:attrName>style.visibility</p:attrName>
                                        </p:attrNameLst>
                                      </p:cBhvr>
                                      <p:to>
                                        <p:strVal val="visible"/>
                                      </p:to>
                                    </p:set>
                                    <p:animEffect transition="in" filter="barn(inVertical)">
                                      <p:cBhvr>
                                        <p:cTn id="56" dur="500"/>
                                        <p:tgtEl>
                                          <p:spTgt spid="25"/>
                                        </p:tgtEl>
                                      </p:cBhvr>
                                    </p:animEffect>
                                  </p:childTnLst>
                                </p:cTn>
                              </p:par>
                              <p:par>
                                <p:cTn id="57" presetID="16" presetClass="entr" presetSubtype="21" fill="hold" nodeType="withEffect">
                                  <p:stCondLst>
                                    <p:cond delay="0"/>
                                  </p:stCondLst>
                                  <p:childTnLst>
                                    <p:set>
                                      <p:cBhvr>
                                        <p:cTn id="58" dur="1" fill="hold">
                                          <p:stCondLst>
                                            <p:cond delay="0"/>
                                          </p:stCondLst>
                                        </p:cTn>
                                        <p:tgtEl>
                                          <p:spTgt spid="1030"/>
                                        </p:tgtEl>
                                        <p:attrNameLst>
                                          <p:attrName>style.visibility</p:attrName>
                                        </p:attrNameLst>
                                      </p:cBhvr>
                                      <p:to>
                                        <p:strVal val="visible"/>
                                      </p:to>
                                    </p:set>
                                    <p:animEffect transition="in" filter="barn(inVertical)">
                                      <p:cBhvr>
                                        <p:cTn id="59" dur="500"/>
                                        <p:tgtEl>
                                          <p:spTgt spid="1030"/>
                                        </p:tgtEl>
                                      </p:cBhvr>
                                    </p:animEffect>
                                  </p:childTnLst>
                                </p:cTn>
                              </p:par>
                              <p:par>
                                <p:cTn id="60" presetID="16" presetClass="entr" presetSubtype="21" fill="hold" grpId="0" nodeType="withEffect">
                                  <p:stCondLst>
                                    <p:cond delay="0"/>
                                  </p:stCondLst>
                                  <p:childTnLst>
                                    <p:set>
                                      <p:cBhvr>
                                        <p:cTn id="61" dur="1" fill="hold">
                                          <p:stCondLst>
                                            <p:cond delay="0"/>
                                          </p:stCondLst>
                                        </p:cTn>
                                        <p:tgtEl>
                                          <p:spTgt spid="33"/>
                                        </p:tgtEl>
                                        <p:attrNameLst>
                                          <p:attrName>style.visibility</p:attrName>
                                        </p:attrNameLst>
                                      </p:cBhvr>
                                      <p:to>
                                        <p:strVal val="visible"/>
                                      </p:to>
                                    </p:set>
                                    <p:animEffect transition="in" filter="barn(inVertical)">
                                      <p:cBhvr>
                                        <p:cTn id="6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P spid="24" grpId="0"/>
      <p:bldP spid="25" grpId="0"/>
      <p:bldP spid="26" grpId="0"/>
      <p:bldP spid="29" grpId="0"/>
      <p:bldP spid="30" grpId="0"/>
      <p:bldP spid="33" grpId="0"/>
    </p:bld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cs typeface="Arial" pitchFamily="34" charset="0"/>
              </a:rPr>
              <a:t>Bài 4. NÔNG NGHIỆP</a:t>
            </a: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a:solidFill>
                  <a:srgbClr val="002060"/>
                </a:solidFill>
                <a:cs typeface="Arial" pitchFamily="34" charset="0"/>
              </a:rPr>
              <a:t>2. Sự phát triển và phân bố nông nghiệp</a:t>
            </a:r>
          </a:p>
          <a:p>
            <a:r>
              <a:rPr lang="en-US" sz="2900" b="1" i="1">
                <a:solidFill>
                  <a:srgbClr val="002060"/>
                </a:solidFill>
                <a:cs typeface="Arial" pitchFamily="34" charset="0"/>
              </a:rPr>
              <a:t>b. Ngành chăn nuôi</a:t>
            </a:r>
            <a:endParaRPr lang="en-US" sz="2900" b="1" i="1"/>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20" name="TextBox 19">
            <a:extLst>
              <a:ext uri="{FF2B5EF4-FFF2-40B4-BE49-F238E27FC236}">
                <a16:creationId xmlns:a16="http://schemas.microsoft.com/office/drawing/2014/main" id="{71BB12D4-327B-4F80-866C-7BEC854CF684}"/>
              </a:ext>
            </a:extLst>
          </p:cNvPr>
          <p:cNvSpPr txBox="1"/>
          <p:nvPr/>
        </p:nvSpPr>
        <p:spPr>
          <a:xfrm>
            <a:off x="238915" y="1524794"/>
            <a:ext cx="11647491" cy="2012859"/>
          </a:xfrm>
          <a:prstGeom prst="rect">
            <a:avLst/>
          </a:prstGeom>
          <a:noFill/>
        </p:spPr>
        <p:txBody>
          <a:bodyPr wrap="square" rtlCol="0">
            <a:spAutoFit/>
          </a:bodyPr>
          <a:lstStyle/>
          <a:p>
            <a:pPr algn="just">
              <a:lnSpc>
                <a:spcPct val="130000"/>
              </a:lnSpc>
            </a:pPr>
            <a:r>
              <a:rPr lang="en-US" sz="3200" b="1" dirty="0"/>
              <a:t>- </a:t>
            </a:r>
            <a:r>
              <a:rPr lang="en-US" sz="3200" b="1" dirty="0" err="1"/>
              <a:t>Chiếm</a:t>
            </a:r>
            <a:r>
              <a:rPr lang="en-US" sz="3200" b="1" dirty="0"/>
              <a:t> </a:t>
            </a:r>
            <a:r>
              <a:rPr lang="en-US" sz="3200" b="1" dirty="0" err="1"/>
              <a:t>tỉ</a:t>
            </a:r>
            <a:r>
              <a:rPr lang="en-US" sz="3200" b="1" dirty="0"/>
              <a:t> </a:t>
            </a:r>
            <a:r>
              <a:rPr lang="en-US" sz="3200" b="1" dirty="0" err="1"/>
              <a:t>trọng</a:t>
            </a:r>
            <a:r>
              <a:rPr lang="en-US" sz="3200" b="1" dirty="0"/>
              <a:t> </a:t>
            </a:r>
            <a:r>
              <a:rPr lang="en-US" sz="3200" b="1" dirty="0" err="1"/>
              <a:t>nhỏ</a:t>
            </a:r>
            <a:r>
              <a:rPr lang="en-US" sz="3200" b="1" dirty="0"/>
              <a:t> </a:t>
            </a:r>
            <a:r>
              <a:rPr lang="en-US" sz="3200" b="1" dirty="0" err="1"/>
              <a:t>trong</a:t>
            </a:r>
            <a:r>
              <a:rPr lang="en-US" sz="3200" b="1" dirty="0"/>
              <a:t> </a:t>
            </a:r>
            <a:r>
              <a:rPr lang="en-US" sz="3200" b="1" dirty="0" err="1"/>
              <a:t>sản</a:t>
            </a:r>
            <a:r>
              <a:rPr lang="en-US" sz="3200" b="1" dirty="0"/>
              <a:t> </a:t>
            </a:r>
            <a:r>
              <a:rPr lang="en-US" sz="3200" b="1" dirty="0" err="1"/>
              <a:t>xuất</a:t>
            </a:r>
            <a:r>
              <a:rPr lang="en-US" sz="3200" b="1" dirty="0"/>
              <a:t> </a:t>
            </a:r>
            <a:r>
              <a:rPr lang="en-US" sz="3200" b="1" err="1"/>
              <a:t>nông</a:t>
            </a:r>
            <a:r>
              <a:rPr lang="en-US" sz="3200" b="1"/>
              <a:t> nghiệp.</a:t>
            </a:r>
            <a:endParaRPr lang="en-US" sz="3200" b="1" dirty="0"/>
          </a:p>
          <a:p>
            <a:pPr algn="just">
              <a:lnSpc>
                <a:spcPct val="130000"/>
              </a:lnSpc>
            </a:pPr>
            <a:r>
              <a:rPr lang="en-US" sz="3200" b="1"/>
              <a:t>- Chăn nuôi theo hướng ứng dụng CNC, qui mô công nghiệp tập trung.</a:t>
            </a:r>
            <a:endParaRPr lang="en-US" sz="3200" b="1" dirty="0"/>
          </a:p>
        </p:txBody>
      </p:sp>
      <p:cxnSp>
        <p:nvCxnSpPr>
          <p:cNvPr id="21" name="Straight Connector 20">
            <a:extLst>
              <a:ext uri="{FF2B5EF4-FFF2-40B4-BE49-F238E27FC236}">
                <a16:creationId xmlns:a16="http://schemas.microsoft.com/office/drawing/2014/main" id="{908C0A77-DD6B-4E31-B7C0-4905DC94274D}"/>
              </a:ext>
            </a:extLst>
          </p:cNvPr>
          <p:cNvCxnSpPr/>
          <p:nvPr/>
        </p:nvCxnSpPr>
        <p:spPr>
          <a:xfrm>
            <a:off x="4366716" y="2776327"/>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3E1CA72-9334-4BF9-BE55-5996E80FE4D0}"/>
              </a:ext>
            </a:extLst>
          </p:cNvPr>
          <p:cNvCxnSpPr/>
          <p:nvPr/>
        </p:nvCxnSpPr>
        <p:spPr>
          <a:xfrm>
            <a:off x="8446864" y="2639817"/>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954FCC2F-641A-4456-A9B4-B7245B8C22F7}"/>
              </a:ext>
            </a:extLst>
          </p:cNvPr>
          <p:cNvSpPr txBox="1"/>
          <p:nvPr/>
        </p:nvSpPr>
        <p:spPr>
          <a:xfrm>
            <a:off x="88323" y="3009302"/>
            <a:ext cx="3876430" cy="523341"/>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nuôi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trâu</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bò</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4" name="TextBox 23">
            <a:extLst>
              <a:ext uri="{FF2B5EF4-FFF2-40B4-BE49-F238E27FC236}">
                <a16:creationId xmlns:a16="http://schemas.microsoft.com/office/drawing/2014/main" id="{D8025540-5716-4815-A416-84B9D6FED4D8}"/>
              </a:ext>
            </a:extLst>
          </p:cNvPr>
          <p:cNvSpPr txBox="1"/>
          <p:nvPr/>
        </p:nvSpPr>
        <p:spPr>
          <a:xfrm>
            <a:off x="4722637" y="2970861"/>
            <a:ext cx="2839485" cy="523341"/>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nuôi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lợn</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sp>
        <p:nvSpPr>
          <p:cNvPr id="25" name="TextBox 24">
            <a:extLst>
              <a:ext uri="{FF2B5EF4-FFF2-40B4-BE49-F238E27FC236}">
                <a16:creationId xmlns:a16="http://schemas.microsoft.com/office/drawing/2014/main" id="{6CD0AAA2-58F7-49BE-B7CD-3BF39C06934B}"/>
              </a:ext>
            </a:extLst>
          </p:cNvPr>
          <p:cNvSpPr txBox="1"/>
          <p:nvPr/>
        </p:nvSpPr>
        <p:spPr>
          <a:xfrm>
            <a:off x="8415997" y="2942555"/>
            <a:ext cx="3480111" cy="523341"/>
          </a:xfrm>
          <a:prstGeom prst="rect">
            <a:avLst/>
          </a:prstGeom>
          <a:solidFill>
            <a:schemeClr val="accent4">
              <a:lumMod val="40000"/>
              <a:lumOff val="60000"/>
            </a:schemeClr>
          </a:solidFill>
          <a:ln>
            <a:solidFill>
              <a:srgbClr val="C00000"/>
            </a:solidFill>
          </a:ln>
        </p:spPr>
        <p:txBody>
          <a:bodyPr wrap="square" rtlCol="0">
            <a:spAutoFit/>
          </a:bodyPr>
          <a:lstStyle/>
          <a:p>
            <a:pPr algn="ctr"/>
            <a:r>
              <a:rPr lang="en-US" sz="2800" b="1" dirty="0" err="1">
                <a:latin typeface="Tahoma" panose="020B0604030504040204" pitchFamily="34" charset="0"/>
                <a:ea typeface="Tahoma" panose="020B0604030504040204" pitchFamily="34" charset="0"/>
                <a:cs typeface="Tahoma" panose="020B0604030504040204" pitchFamily="34" charset="0"/>
              </a:rPr>
              <a:t>Chăn</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nuôi</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gia</a:t>
            </a:r>
            <a:r>
              <a:rPr lang="en-US" sz="2800" b="1" dirty="0">
                <a:latin typeface="Tahoma" panose="020B0604030504040204" pitchFamily="34" charset="0"/>
                <a:ea typeface="Tahoma" panose="020B0604030504040204" pitchFamily="34" charset="0"/>
                <a:cs typeface="Tahoma" panose="020B0604030504040204" pitchFamily="34" charset="0"/>
              </a:rPr>
              <a:t> </a:t>
            </a:r>
            <a:r>
              <a:rPr lang="en-US" sz="2800" b="1" dirty="0" err="1">
                <a:latin typeface="Tahoma" panose="020B0604030504040204" pitchFamily="34" charset="0"/>
                <a:ea typeface="Tahoma" panose="020B0604030504040204" pitchFamily="34" charset="0"/>
                <a:cs typeface="Tahoma" panose="020B0604030504040204" pitchFamily="34" charset="0"/>
              </a:rPr>
              <a:t>cầm</a:t>
            </a:r>
            <a:endParaRPr lang="en-US" sz="2800" b="1" dirty="0">
              <a:latin typeface="Tahoma" panose="020B0604030504040204" pitchFamily="34" charset="0"/>
              <a:ea typeface="Tahoma" panose="020B0604030504040204" pitchFamily="34" charset="0"/>
              <a:cs typeface="Tahoma" panose="020B0604030504040204" pitchFamily="34" charset="0"/>
            </a:endParaRPr>
          </a:p>
        </p:txBody>
      </p:sp>
      <p:pic>
        <p:nvPicPr>
          <p:cNvPr id="26" name="Picture 3">
            <a:extLst>
              <a:ext uri="{FF2B5EF4-FFF2-40B4-BE49-F238E27FC236}">
                <a16:creationId xmlns:a16="http://schemas.microsoft.com/office/drawing/2014/main" id="{5B1ADBAE-5BBF-4098-AA84-7F6CB7C44E6B}"/>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569855" y="4352502"/>
            <a:ext cx="1872061" cy="96007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27" name="Picture 2" descr="Kết quả hình ảnh cho bò icon">
            <a:extLst>
              <a:ext uri="{FF2B5EF4-FFF2-40B4-BE49-F238E27FC236}">
                <a16:creationId xmlns:a16="http://schemas.microsoft.com/office/drawing/2014/main" id="{F082542A-45C8-46D3-A4DC-BCFA03917BDE}"/>
              </a:ext>
            </a:extLst>
          </p:cNvPr>
          <p:cNvPicPr>
            <a:picLocks noChangeAspect="1" noChangeArrowheads="1"/>
          </p:cNvPicPr>
          <p:nvPr/>
        </p:nvPicPr>
        <p:blipFill rotWithShape="1">
          <a:blip r:embed="rId4" cstate="print">
            <a:extLst>
              <a:ext uri="{BEBA8EAE-BF5A-486C-A8C5-ECC9F3942E4B}">
                <a14:imgProps xmlns:a14="http://schemas.microsoft.com/office/drawing/2010/main">
                  <a14:imgLayer>
                    <a14:imgEffect>
                      <a14:backgroundRemoval t="18555" b="82422" l="8589" r="91616">
                        <a14:foregroundMark x1="71370" y1="82422" x2="71370" y2="82422"/>
                        <a14:foregroundMark x1="71984" y1="81055" x2="71984" y2="81055"/>
                        <a14:foregroundMark x1="40082" y1="79297" x2="40082" y2="79297"/>
                        <a14:foregroundMark x1="23926" y1="79688" x2="23926" y2="79688"/>
                        <a14:foregroundMark x1="8589" y1="60547" x2="8589" y2="60547"/>
                        <a14:foregroundMark x1="74233" y1="20313" x2="74233" y2="20313"/>
                        <a14:foregroundMark x1="91820" y1="22266" x2="91820" y2="22266"/>
                        <a14:foregroundMark x1="89162" y1="19336" x2="89162" y2="19336"/>
                        <a14:foregroundMark x1="71166" y1="18555" x2="71166" y2="18555"/>
                      </a14:backgroundRemoval>
                    </a14:imgEffect>
                  </a14:imgLayer>
                </a14:imgProps>
              </a:ext>
              <a:ext uri="{28A0092B-C50C-407E-A947-70E740481C1C}">
                <a14:useLocalDpi xmlns:a14="http://schemas.microsoft.com/office/drawing/2010/main" val="0"/>
              </a:ext>
            </a:extLst>
          </a:blip>
          <a:srcRect t="14938" b="12748"/>
          <a:stretch/>
        </p:blipFill>
        <p:spPr bwMode="auto">
          <a:xfrm>
            <a:off x="1383806" y="5140447"/>
            <a:ext cx="1564425" cy="1184947"/>
          </a:xfrm>
          <a:prstGeom prst="rect">
            <a:avLst/>
          </a:prstGeom>
          <a:noFill/>
          <a:extLst>
            <a:ext uri="{909E8E84-426E-40DD-AFC4-6F175D3DCCD1}">
              <a14:hiddenFill xmlns:a14="http://schemas.microsoft.com/office/drawing/2010/main">
                <a:solidFill>
                  <a:srgbClr val="FFFFFF"/>
                </a:solidFill>
              </a14:hiddenFill>
            </a:ext>
          </a:extLst>
        </p:spPr>
      </p:pic>
      <p:pic>
        <p:nvPicPr>
          <p:cNvPr id="28" name="Picture 2" descr="Con Gà Trống Biểu Tượng Thiết Kế Phim Hoạt Hình đầy Màu Sắc-phim ...">
            <a:extLst>
              <a:ext uri="{FF2B5EF4-FFF2-40B4-BE49-F238E27FC236}">
                <a16:creationId xmlns:a16="http://schemas.microsoft.com/office/drawing/2014/main" id="{C94A25E2-5206-43FC-92EA-56E0AACB4CE6}"/>
              </a:ext>
            </a:extLst>
          </p:cNvPr>
          <p:cNvPicPr>
            <a:picLocks noChangeAspect="1" noChangeArrowheads="1"/>
          </p:cNvPicPr>
          <p:nvPr/>
        </p:nvPicPr>
        <p:blipFill rotWithShape="1">
          <a:blip r:embed="rId5" cstate="print">
            <a:extLst>
              <a:ext uri="{BEBA8EAE-BF5A-486C-A8C5-ECC9F3942E4B}">
                <a14:imgProps xmlns:a14="http://schemas.microsoft.com/office/drawing/2010/main">
                  <a14:imgLayer>
                    <a14:imgEffect>
                      <a14:backgroundRemoval t="1571" b="98168" l="2400" r="96000">
                        <a14:foregroundMark x1="8000" y1="36126" x2="8000" y2="36126"/>
                        <a14:foregroundMark x1="2400" y1="37958" x2="2400" y2="37958"/>
                        <a14:foregroundMark x1="46800" y1="86387" x2="46800" y2="86387"/>
                        <a14:foregroundMark x1="76400" y1="86387" x2="76400" y2="86387"/>
                        <a14:foregroundMark x1="72000" y1="86387" x2="72000" y2="86387"/>
                        <a14:foregroundMark x1="77600" y1="8639" x2="77600" y2="8639"/>
                        <a14:foregroundMark x1="70800" y1="6021" x2="70800" y2="6021"/>
                        <a14:foregroundMark x1="63600" y1="3141" x2="82000" y2="11518"/>
                        <a14:foregroundMark x1="68000" y1="6021" x2="80400" y2="14136"/>
                        <a14:foregroundMark x1="84800" y1="20419" x2="94400" y2="18586"/>
                        <a14:foregroundMark x1="74800" y1="2356" x2="58000" y2="10471"/>
                        <a14:foregroundMark x1="66400" y1="87173" x2="66400" y2="87173"/>
                        <a14:foregroundMark x1="60800" y1="81937" x2="66400" y2="98168"/>
                        <a14:foregroundMark x1="66400" y1="84555" x2="79200" y2="89005"/>
                        <a14:foregroundMark x1="96000" y1="47120" x2="96000" y2="47120"/>
                        <a14:foregroundMark x1="96000" y1="36126" x2="96000" y2="36126"/>
                      </a14:backgroundRemoval>
                    </a14:imgEffect>
                  </a14:imgLayer>
                </a14:imgProps>
              </a:ext>
              <a:ext uri="{28A0092B-C50C-407E-A947-70E740481C1C}">
                <a14:useLocalDpi xmlns:a14="http://schemas.microsoft.com/office/drawing/2010/main" val="0"/>
              </a:ext>
            </a:extLst>
          </a:blip>
          <a:srcRect b="7012"/>
          <a:stretch/>
        </p:blipFill>
        <p:spPr bwMode="auto">
          <a:xfrm>
            <a:off x="9103288" y="3637999"/>
            <a:ext cx="1038408" cy="1476305"/>
          </a:xfrm>
          <a:prstGeom prst="rect">
            <a:avLst/>
          </a:prstGeom>
          <a:noFill/>
          <a:extLst>
            <a:ext uri="{909E8E84-426E-40DD-AFC4-6F175D3DCCD1}">
              <a14:hiddenFill xmlns:a14="http://schemas.microsoft.com/office/drawing/2010/main">
                <a:solidFill>
                  <a:srgbClr val="FFFFFF"/>
                </a:solidFill>
              </a14:hiddenFill>
            </a:ext>
          </a:extLst>
        </p:spPr>
      </p:pic>
      <p:pic>
        <p:nvPicPr>
          <p:cNvPr id="29" name="Picture 4" descr="Chăn Nuôi Gia Cầm Nền Vịt Biểu Tượng Màu Phim Hoạt Hình Ký Họa ...">
            <a:extLst>
              <a:ext uri="{FF2B5EF4-FFF2-40B4-BE49-F238E27FC236}">
                <a16:creationId xmlns:a16="http://schemas.microsoft.com/office/drawing/2014/main" id="{52E59F50-C63A-451C-885D-551106E94120}"/>
              </a:ext>
            </a:extLst>
          </p:cNvPr>
          <p:cNvPicPr>
            <a:picLocks noChangeAspect="1" noChangeArrowheads="1"/>
          </p:cNvPicPr>
          <p:nvPr/>
        </p:nvPicPr>
        <p:blipFill rotWithShape="1">
          <a:blip r:embed="rId6" cstate="print">
            <a:extLst>
              <a:ext uri="{BEBA8EAE-BF5A-486C-A8C5-ECC9F3942E4B}">
                <a14:imgProps xmlns:a14="http://schemas.microsoft.com/office/drawing/2010/main">
                  <a14:imgLayer>
                    <a14:imgEffect>
                      <a14:backgroundRemoval t="1758" b="91211" l="604" r="92153">
                        <a14:foregroundMark x1="4225" y1="18359" x2="4225" y2="18359"/>
                        <a14:foregroundMark x1="23944" y1="5664" x2="21127" y2="5273"/>
                        <a14:foregroundMark x1="23541" y1="4688" x2="29980" y2="2344"/>
                        <a14:foregroundMark x1="25553" y1="1758" x2="25553" y2="1758"/>
                        <a14:foregroundMark x1="604" y1="18359" x2="604" y2="18359"/>
                        <a14:foregroundMark x1="68008" y1="72266" x2="73642" y2="83398"/>
                        <a14:foregroundMark x1="73642" y1="83398" x2="80282" y2="80664"/>
                        <a14:foregroundMark x1="85915" y1="76367" x2="76861" y2="71680"/>
                        <a14:foregroundMark x1="76861" y1="71680" x2="61972" y2="70703"/>
                        <a14:foregroundMark x1="61972" y1="70703" x2="53521" y2="75977"/>
                        <a14:foregroundMark x1="53521" y1="75977" x2="56539" y2="86914"/>
                        <a14:foregroundMark x1="56539" y1="86914" x2="70624" y2="90234"/>
                        <a14:foregroundMark x1="70624" y1="90234" x2="82093" y2="88867"/>
                        <a14:foregroundMark x1="82093" y1="88867" x2="91751" y2="82813"/>
                        <a14:foregroundMark x1="91751" y1="82813" x2="85111" y2="73438"/>
                        <a14:foregroundMark x1="85111" y1="73438" x2="71630" y2="68359"/>
                        <a14:foregroundMark x1="71630" y1="68359" x2="67203" y2="68359"/>
                        <a14:foregroundMark x1="49296" y1="83594" x2="59557" y2="81445"/>
                        <a14:foregroundMark x1="61569" y1="86914" x2="70221" y2="88672"/>
                        <a14:foregroundMark x1="60765" y1="89258" x2="91952" y2="83008"/>
                        <a14:foregroundMark x1="91952" y1="83008" x2="91952" y2="83008"/>
                        <a14:foregroundMark x1="87123" y1="74609" x2="92354" y2="77930"/>
                        <a14:foregroundMark x1="94366" y1="79297" x2="85915" y2="89844"/>
                        <a14:foregroundMark x1="85915" y1="89844" x2="85915" y2="89844"/>
                        <a14:foregroundMark x1="52113" y1="75586" x2="53924" y2="77344"/>
                        <a14:foregroundMark x1="45473" y1="79297" x2="52515" y2="78711"/>
                        <a14:foregroundMark x1="54527" y1="87109" x2="56137" y2="88086"/>
                        <a14:foregroundMark x1="57344" y1="87695" x2="68612" y2="91211"/>
                        <a14:foregroundMark x1="68612" y1="91211" x2="69014" y2="91211"/>
                        <a14:foregroundMark x1="42254" y1="72852" x2="38632" y2="77930"/>
                        <a14:foregroundMark x1="20926" y1="22266" x2="22133" y2="26172"/>
                        <a14:foregroundMark x1="24145" y1="9961" x2="23944" y2="12500"/>
                      </a14:backgroundRemoval>
                    </a14:imgEffect>
                  </a14:imgLayer>
                </a14:imgProps>
              </a:ext>
              <a:ext uri="{28A0092B-C50C-407E-A947-70E740481C1C}">
                <a14:useLocalDpi xmlns:a14="http://schemas.microsoft.com/office/drawing/2010/main" val="0"/>
              </a:ext>
            </a:extLst>
          </a:blip>
          <a:srcRect b="6230"/>
          <a:stretch/>
        </p:blipFill>
        <p:spPr bwMode="auto">
          <a:xfrm>
            <a:off x="10232774" y="4039394"/>
            <a:ext cx="1636062" cy="1581002"/>
          </a:xfrm>
          <a:prstGeom prst="rect">
            <a:avLst/>
          </a:prstGeom>
          <a:noFill/>
          <a:extLst>
            <a:ext uri="{909E8E84-426E-40DD-AFC4-6F175D3DCCD1}">
              <a14:hiddenFill xmlns:a14="http://schemas.microsoft.com/office/drawing/2010/main">
                <a:solidFill>
                  <a:srgbClr val="FFFFFF"/>
                </a:solidFill>
              </a14:hiddenFill>
            </a:ext>
          </a:extLst>
        </p:spPr>
      </p:pic>
      <p:pic>
        <p:nvPicPr>
          <p:cNvPr id="30" name="Picture 29">
            <a:extLst>
              <a:ext uri="{FF2B5EF4-FFF2-40B4-BE49-F238E27FC236}">
                <a16:creationId xmlns:a16="http://schemas.microsoft.com/office/drawing/2014/main" id="{3399F6D1-497C-45B3-9CF4-67BDECCFFDA8}"/>
              </a:ext>
            </a:extLst>
          </p:cNvPr>
          <p:cNvPicPr>
            <a:picLocks noChangeAspect="1"/>
          </p:cNvPicPr>
          <p:nvPr/>
        </p:nvPicPr>
        <p:blipFill>
          <a:blip r:embed="rId7">
            <a:extLst>
              <a:ext uri="{BEBA8EAE-BF5A-486C-A8C5-ECC9F3942E4B}">
                <a14:imgProps xmlns:a14="http://schemas.microsoft.com/office/drawing/2010/main">
                  <a14:imgLayer>
                    <a14:imgEffect>
                      <a14:backgroundRemoval t="9959" b="95436" l="9972" r="89751">
                        <a14:foregroundMark x1="77562" y1="95436" x2="77562" y2="95436"/>
                        <a14:foregroundMark x1="89197" y1="65560" x2="89197" y2="65560"/>
                        <a14:foregroundMark x1="10803" y1="31535" x2="10803" y2="31535"/>
                      </a14:backgroundRemoval>
                    </a14:imgEffect>
                  </a14:imgLayer>
                </a14:imgProps>
              </a:ext>
            </a:extLst>
          </a:blip>
          <a:stretch>
            <a:fillRect/>
          </a:stretch>
        </p:blipFill>
        <p:spPr>
          <a:xfrm flipH="1">
            <a:off x="662448" y="3505994"/>
            <a:ext cx="1692551" cy="1093513"/>
          </a:xfrm>
          <a:prstGeom prst="rect">
            <a:avLst/>
          </a:prstGeom>
        </p:spPr>
      </p:pic>
      <p:sp>
        <p:nvSpPr>
          <p:cNvPr id="31" name="TextBox 30">
            <a:extLst>
              <a:ext uri="{FF2B5EF4-FFF2-40B4-BE49-F238E27FC236}">
                <a16:creationId xmlns:a16="http://schemas.microsoft.com/office/drawing/2014/main" id="{96C39E76-029A-4A2F-8B97-4E547E09E80A}"/>
              </a:ext>
            </a:extLst>
          </p:cNvPr>
          <p:cNvSpPr txBox="1"/>
          <p:nvPr/>
        </p:nvSpPr>
        <p:spPr>
          <a:xfrm>
            <a:off x="145275" y="4648994"/>
            <a:ext cx="2834031" cy="492443"/>
          </a:xfrm>
          <a:prstGeom prst="rect">
            <a:avLst/>
          </a:prstGeom>
          <a:solidFill>
            <a:schemeClr val="accent6">
              <a:lumMod val="40000"/>
              <a:lumOff val="60000"/>
            </a:schemeClr>
          </a:solidFill>
        </p:spPr>
        <p:txBody>
          <a:bodyPr wrap="square">
            <a:spAutoFit/>
          </a:bodyPr>
          <a:lstStyle/>
          <a:p>
            <a:pPr algn="ctr"/>
            <a:r>
              <a:rPr lang="en-US" sz="2600" b="1" i="0">
                <a:solidFill>
                  <a:srgbClr val="000000"/>
                </a:solidFill>
                <a:effectLst/>
                <a:latin typeface="+mj-lt"/>
              </a:rPr>
              <a:t>2.3 triệu </a:t>
            </a:r>
            <a:r>
              <a:rPr lang="en-US" sz="2600" b="1" i="0" dirty="0">
                <a:solidFill>
                  <a:srgbClr val="000000"/>
                </a:solidFill>
                <a:effectLst/>
                <a:latin typeface="+mj-lt"/>
              </a:rPr>
              <a:t>con</a:t>
            </a:r>
            <a:endParaRPr lang="en-US" sz="2600" b="1" dirty="0">
              <a:latin typeface="+mj-lt"/>
            </a:endParaRPr>
          </a:p>
        </p:txBody>
      </p:sp>
      <p:sp>
        <p:nvSpPr>
          <p:cNvPr id="32" name="TextBox 31">
            <a:extLst>
              <a:ext uri="{FF2B5EF4-FFF2-40B4-BE49-F238E27FC236}">
                <a16:creationId xmlns:a16="http://schemas.microsoft.com/office/drawing/2014/main" id="{1972D49A-F46F-447C-9A42-4BADBF72F51F}"/>
              </a:ext>
            </a:extLst>
          </p:cNvPr>
          <p:cNvSpPr txBox="1"/>
          <p:nvPr/>
        </p:nvSpPr>
        <p:spPr>
          <a:xfrm>
            <a:off x="744081" y="6172994"/>
            <a:ext cx="2843873" cy="492443"/>
          </a:xfrm>
          <a:prstGeom prst="rect">
            <a:avLst/>
          </a:prstGeom>
          <a:solidFill>
            <a:schemeClr val="accent6">
              <a:lumMod val="40000"/>
              <a:lumOff val="60000"/>
            </a:schemeClr>
          </a:solidFill>
        </p:spPr>
        <p:txBody>
          <a:bodyPr wrap="square">
            <a:spAutoFit/>
          </a:bodyPr>
          <a:lstStyle/>
          <a:p>
            <a:pPr algn="ctr"/>
            <a:r>
              <a:rPr lang="en-US" sz="2600" b="1" i="0">
                <a:solidFill>
                  <a:srgbClr val="000000"/>
                </a:solidFill>
                <a:effectLst/>
                <a:latin typeface="+mj-lt"/>
              </a:rPr>
              <a:t>6.4 triệu </a:t>
            </a:r>
            <a:r>
              <a:rPr lang="en-US" sz="2600" b="1" i="0" dirty="0">
                <a:solidFill>
                  <a:srgbClr val="000000"/>
                </a:solidFill>
                <a:effectLst/>
                <a:latin typeface="+mj-lt"/>
              </a:rPr>
              <a:t>con</a:t>
            </a:r>
            <a:endParaRPr lang="en-US" sz="2600" b="1" dirty="0">
              <a:latin typeface="+mj-lt"/>
            </a:endParaRPr>
          </a:p>
        </p:txBody>
      </p:sp>
      <p:sp>
        <p:nvSpPr>
          <p:cNvPr id="33" name="TextBox 32">
            <a:extLst>
              <a:ext uri="{FF2B5EF4-FFF2-40B4-BE49-F238E27FC236}">
                <a16:creationId xmlns:a16="http://schemas.microsoft.com/office/drawing/2014/main" id="{15667DD7-C965-41AF-AD33-AD12576AF053}"/>
              </a:ext>
            </a:extLst>
          </p:cNvPr>
          <p:cNvSpPr txBox="1"/>
          <p:nvPr/>
        </p:nvSpPr>
        <p:spPr>
          <a:xfrm>
            <a:off x="4988305" y="5682446"/>
            <a:ext cx="3079884" cy="492443"/>
          </a:xfrm>
          <a:prstGeom prst="rect">
            <a:avLst/>
          </a:prstGeom>
          <a:solidFill>
            <a:schemeClr val="accent6">
              <a:lumMod val="40000"/>
              <a:lumOff val="60000"/>
            </a:schemeClr>
          </a:solidFill>
        </p:spPr>
        <p:txBody>
          <a:bodyPr wrap="square">
            <a:spAutoFit/>
          </a:bodyPr>
          <a:lstStyle/>
          <a:p>
            <a:pPr algn="ctr"/>
            <a:r>
              <a:rPr lang="en-US" sz="2600" b="1">
                <a:solidFill>
                  <a:srgbClr val="000000"/>
                </a:solidFill>
                <a:latin typeface="+mj-lt"/>
              </a:rPr>
              <a:t>23,1 triệu</a:t>
            </a:r>
            <a:r>
              <a:rPr lang="en-US" sz="2600" b="1" i="0">
                <a:solidFill>
                  <a:srgbClr val="000000"/>
                </a:solidFill>
                <a:effectLst/>
                <a:latin typeface="+mj-lt"/>
              </a:rPr>
              <a:t> </a:t>
            </a:r>
            <a:r>
              <a:rPr lang="en-US" sz="2600" b="1" i="0" dirty="0">
                <a:solidFill>
                  <a:srgbClr val="000000"/>
                </a:solidFill>
                <a:effectLst/>
                <a:latin typeface="+mj-lt"/>
              </a:rPr>
              <a:t>con</a:t>
            </a:r>
            <a:endParaRPr lang="en-US" sz="2600" b="1" dirty="0">
              <a:latin typeface="+mj-lt"/>
            </a:endParaRPr>
          </a:p>
        </p:txBody>
      </p:sp>
      <p:sp>
        <p:nvSpPr>
          <p:cNvPr id="34" name="TextBox 33">
            <a:extLst>
              <a:ext uri="{FF2B5EF4-FFF2-40B4-BE49-F238E27FC236}">
                <a16:creationId xmlns:a16="http://schemas.microsoft.com/office/drawing/2014/main" id="{B9826CCA-1F94-4477-B26F-E4046C67AC8A}"/>
              </a:ext>
            </a:extLst>
          </p:cNvPr>
          <p:cNvSpPr txBox="1"/>
          <p:nvPr/>
        </p:nvSpPr>
        <p:spPr>
          <a:xfrm>
            <a:off x="8934813" y="5715794"/>
            <a:ext cx="2334775" cy="492443"/>
          </a:xfrm>
          <a:prstGeom prst="rect">
            <a:avLst/>
          </a:prstGeom>
          <a:solidFill>
            <a:schemeClr val="accent6">
              <a:lumMod val="40000"/>
              <a:lumOff val="60000"/>
            </a:schemeClr>
          </a:solidFill>
        </p:spPr>
        <p:txBody>
          <a:bodyPr wrap="square">
            <a:spAutoFit/>
          </a:bodyPr>
          <a:lstStyle/>
          <a:p>
            <a:pPr algn="ctr"/>
            <a:r>
              <a:rPr lang="en-US" sz="2600" b="1" i="0">
                <a:solidFill>
                  <a:srgbClr val="000000"/>
                </a:solidFill>
                <a:effectLst/>
                <a:latin typeface="+mj-lt"/>
              </a:rPr>
              <a:t>524,1 triệu con</a:t>
            </a:r>
            <a:endParaRPr lang="en-US" sz="2600" b="1" dirty="0">
              <a:latin typeface="+mj-lt"/>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20">
                                            <p:txEl>
                                              <p:pRg st="0" end="0"/>
                                            </p:txEl>
                                          </p:spTgt>
                                        </p:tgtEl>
                                        <p:attrNameLst>
                                          <p:attrName>style.visibility</p:attrName>
                                        </p:attrNameLst>
                                      </p:cBhvr>
                                      <p:to>
                                        <p:strVal val="visible"/>
                                      </p:to>
                                    </p:set>
                                    <p:animEffect transition="in" filter="fade">
                                      <p:cBhvr>
                                        <p:cTn id="7" dur="1000"/>
                                        <p:tgtEl>
                                          <p:spTgt spid="20">
                                            <p:txEl>
                                              <p:pRg st="0" end="0"/>
                                            </p:txEl>
                                          </p:spTgt>
                                        </p:tgtEl>
                                      </p:cBhvr>
                                    </p:animEffect>
                                    <p:anim calcmode="lin" valueType="num">
                                      <p:cBhvr>
                                        <p:cTn id="8" dur="1000" fill="hold"/>
                                        <p:tgtEl>
                                          <p:spTgt spid="20">
                                            <p:txEl>
                                              <p:pRg st="0" end="0"/>
                                            </p:txEl>
                                          </p:spTgt>
                                        </p:tgtEl>
                                        <p:attrNameLst>
                                          <p:attrName>ppt_x</p:attrName>
                                        </p:attrNameLst>
                                      </p:cBhvr>
                                      <p:tavLst>
                                        <p:tav tm="0">
                                          <p:val>
                                            <p:strVal val="#ppt_x"/>
                                          </p:val>
                                        </p:tav>
                                        <p:tav tm="100000">
                                          <p:val>
                                            <p:strVal val="#ppt_x"/>
                                          </p:val>
                                        </p:tav>
                                      </p:tavLst>
                                    </p:anim>
                                    <p:anim calcmode="lin" valueType="num">
                                      <p:cBhvr>
                                        <p:cTn id="9" dur="1000" fill="hold"/>
                                        <p:tgtEl>
                                          <p:spTgt spid="20">
                                            <p:txEl>
                                              <p:pRg st="0" end="0"/>
                                            </p:txEl>
                                          </p:spTgt>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47" presetClass="entr" presetSubtype="0" fill="hold" grpId="0" nodeType="afterEffect">
                                  <p:stCondLst>
                                    <p:cond delay="0"/>
                                  </p:stCondLst>
                                  <p:childTnLst>
                                    <p:set>
                                      <p:cBhvr>
                                        <p:cTn id="12" dur="1" fill="hold">
                                          <p:stCondLst>
                                            <p:cond delay="0"/>
                                          </p:stCondLst>
                                        </p:cTn>
                                        <p:tgtEl>
                                          <p:spTgt spid="20">
                                            <p:txEl>
                                              <p:pRg st="1" end="1"/>
                                            </p:txEl>
                                          </p:spTgt>
                                        </p:tgtEl>
                                        <p:attrNameLst>
                                          <p:attrName>style.visibility</p:attrName>
                                        </p:attrNameLst>
                                      </p:cBhvr>
                                      <p:to>
                                        <p:strVal val="visible"/>
                                      </p:to>
                                    </p:set>
                                    <p:animEffect transition="in" filter="fade">
                                      <p:cBhvr>
                                        <p:cTn id="13" dur="1000"/>
                                        <p:tgtEl>
                                          <p:spTgt spid="20">
                                            <p:txEl>
                                              <p:pRg st="1" end="1"/>
                                            </p:txEl>
                                          </p:spTgt>
                                        </p:tgtEl>
                                      </p:cBhvr>
                                    </p:animEffect>
                                    <p:anim calcmode="lin" valueType="num">
                                      <p:cBhvr>
                                        <p:cTn id="14" dur="1000" fill="hold"/>
                                        <p:tgtEl>
                                          <p:spTgt spid="20">
                                            <p:txEl>
                                              <p:pRg st="1" end="1"/>
                                            </p:txEl>
                                          </p:spTgt>
                                        </p:tgtEl>
                                        <p:attrNameLst>
                                          <p:attrName>ppt_x</p:attrName>
                                        </p:attrNameLst>
                                      </p:cBhvr>
                                      <p:tavLst>
                                        <p:tav tm="0">
                                          <p:val>
                                            <p:strVal val="#ppt_x"/>
                                          </p:val>
                                        </p:tav>
                                        <p:tav tm="100000">
                                          <p:val>
                                            <p:strVal val="#ppt_x"/>
                                          </p:val>
                                        </p:tav>
                                      </p:tavLst>
                                    </p:anim>
                                    <p:anim calcmode="lin" valueType="num">
                                      <p:cBhvr>
                                        <p:cTn id="15" dur="1000" fill="hold"/>
                                        <p:tgtEl>
                                          <p:spTgt spid="20">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16" fill="hold">
                      <p:stCondLst>
                        <p:cond delay="indefinite"/>
                      </p:stCondLst>
                      <p:childTnLst>
                        <p:par>
                          <p:cTn id="17" fill="hold">
                            <p:stCondLst>
                              <p:cond delay="0"/>
                            </p:stCondLst>
                            <p:childTnLst>
                              <p:par>
                                <p:cTn id="18" presetID="14" presetClass="entr" presetSubtype="1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animEffect transition="in" filter="randombar(horizontal)">
                                      <p:cBhvr>
                                        <p:cTn id="20" dur="1000"/>
                                        <p:tgtEl>
                                          <p:spTgt spid="23"/>
                                        </p:tgtEl>
                                      </p:cBhvr>
                                    </p:animEffect>
                                  </p:childTnLst>
                                </p:cTn>
                              </p:par>
                            </p:childTnLst>
                          </p:cTn>
                        </p:par>
                        <p:par>
                          <p:cTn id="21" fill="hold">
                            <p:stCondLst>
                              <p:cond delay="1000"/>
                            </p:stCondLst>
                            <p:childTnLst>
                              <p:par>
                                <p:cTn id="22" presetID="14" presetClass="entr" presetSubtype="10" fill="hold" nodeType="afterEffect">
                                  <p:stCondLst>
                                    <p:cond delay="0"/>
                                  </p:stCondLst>
                                  <p:childTnLst>
                                    <p:set>
                                      <p:cBhvr>
                                        <p:cTn id="23" dur="1" fill="hold">
                                          <p:stCondLst>
                                            <p:cond delay="0"/>
                                          </p:stCondLst>
                                        </p:cTn>
                                        <p:tgtEl>
                                          <p:spTgt spid="30"/>
                                        </p:tgtEl>
                                        <p:attrNameLst>
                                          <p:attrName>style.visibility</p:attrName>
                                        </p:attrNameLst>
                                      </p:cBhvr>
                                      <p:to>
                                        <p:strVal val="visible"/>
                                      </p:to>
                                    </p:set>
                                    <p:animEffect transition="in" filter="randombar(horizontal)">
                                      <p:cBhvr>
                                        <p:cTn id="24" dur="1000"/>
                                        <p:tgtEl>
                                          <p:spTgt spid="30"/>
                                        </p:tgtEl>
                                      </p:cBhvr>
                                    </p:animEffect>
                                  </p:childTnLst>
                                </p:cTn>
                              </p:par>
                              <p:par>
                                <p:cTn id="25" presetID="14" presetClass="entr" presetSubtype="10" fill="hold" nodeType="withEffect">
                                  <p:stCondLst>
                                    <p:cond delay="0"/>
                                  </p:stCondLst>
                                  <p:childTnLst>
                                    <p:set>
                                      <p:cBhvr>
                                        <p:cTn id="26" dur="1" fill="hold">
                                          <p:stCondLst>
                                            <p:cond delay="0"/>
                                          </p:stCondLst>
                                        </p:cTn>
                                        <p:tgtEl>
                                          <p:spTgt spid="27"/>
                                        </p:tgtEl>
                                        <p:attrNameLst>
                                          <p:attrName>style.visibility</p:attrName>
                                        </p:attrNameLst>
                                      </p:cBhvr>
                                      <p:to>
                                        <p:strVal val="visible"/>
                                      </p:to>
                                    </p:set>
                                    <p:animEffect transition="in" filter="randombar(horizontal)">
                                      <p:cBhvr>
                                        <p:cTn id="27" dur="1000"/>
                                        <p:tgtEl>
                                          <p:spTgt spid="27"/>
                                        </p:tgtEl>
                                      </p:cBhvr>
                                    </p:animEffect>
                                  </p:childTnLst>
                                </p:cTn>
                              </p:par>
                            </p:childTnLst>
                          </p:cTn>
                        </p:par>
                        <p:par>
                          <p:cTn id="28" fill="hold">
                            <p:stCondLst>
                              <p:cond delay="2000"/>
                            </p:stCondLst>
                            <p:childTnLst>
                              <p:par>
                                <p:cTn id="29" presetID="22" presetClass="entr" presetSubtype="1" fill="hold" nodeType="afterEffect">
                                  <p:stCondLst>
                                    <p:cond delay="0"/>
                                  </p:stCondLst>
                                  <p:childTnLst>
                                    <p:set>
                                      <p:cBhvr>
                                        <p:cTn id="30" dur="1" fill="hold">
                                          <p:stCondLst>
                                            <p:cond delay="0"/>
                                          </p:stCondLst>
                                        </p:cTn>
                                        <p:tgtEl>
                                          <p:spTgt spid="21"/>
                                        </p:tgtEl>
                                        <p:attrNameLst>
                                          <p:attrName>style.visibility</p:attrName>
                                        </p:attrNameLst>
                                      </p:cBhvr>
                                      <p:to>
                                        <p:strVal val="visible"/>
                                      </p:to>
                                    </p:set>
                                    <p:animEffect transition="in" filter="wipe(up)">
                                      <p:cBhvr>
                                        <p:cTn id="31" dur="1000"/>
                                        <p:tgtEl>
                                          <p:spTgt spid="21"/>
                                        </p:tgtEl>
                                      </p:cBhvr>
                                    </p:animEffect>
                                  </p:childTnLst>
                                </p:cTn>
                              </p:par>
                            </p:childTnLst>
                          </p:cTn>
                        </p:par>
                      </p:childTnLst>
                    </p:cTn>
                  </p:par>
                  <p:par>
                    <p:cTn id="32" fill="hold">
                      <p:stCondLst>
                        <p:cond delay="indefinite"/>
                      </p:stCondLst>
                      <p:childTnLst>
                        <p:par>
                          <p:cTn id="33" fill="hold">
                            <p:stCondLst>
                              <p:cond delay="0"/>
                            </p:stCondLst>
                            <p:childTnLst>
                              <p:par>
                                <p:cTn id="34" presetID="14" presetClass="entr" presetSubtype="10" fill="hold" grpId="0" nodeType="clickEffect">
                                  <p:stCondLst>
                                    <p:cond delay="0"/>
                                  </p:stCondLst>
                                  <p:childTnLst>
                                    <p:set>
                                      <p:cBhvr>
                                        <p:cTn id="35" dur="1" fill="hold">
                                          <p:stCondLst>
                                            <p:cond delay="0"/>
                                          </p:stCondLst>
                                        </p:cTn>
                                        <p:tgtEl>
                                          <p:spTgt spid="24"/>
                                        </p:tgtEl>
                                        <p:attrNameLst>
                                          <p:attrName>style.visibility</p:attrName>
                                        </p:attrNameLst>
                                      </p:cBhvr>
                                      <p:to>
                                        <p:strVal val="visible"/>
                                      </p:to>
                                    </p:set>
                                    <p:animEffect transition="in" filter="randombar(horizontal)">
                                      <p:cBhvr>
                                        <p:cTn id="36" dur="1000"/>
                                        <p:tgtEl>
                                          <p:spTgt spid="24"/>
                                        </p:tgtEl>
                                      </p:cBhvr>
                                    </p:animEffect>
                                  </p:childTnLst>
                                </p:cTn>
                              </p:par>
                            </p:childTnLst>
                          </p:cTn>
                        </p:par>
                        <p:par>
                          <p:cTn id="37" fill="hold">
                            <p:stCondLst>
                              <p:cond delay="1000"/>
                            </p:stCondLst>
                            <p:childTnLst>
                              <p:par>
                                <p:cTn id="38" presetID="14" presetClass="entr" presetSubtype="10" fill="hold" nodeType="afterEffect">
                                  <p:stCondLst>
                                    <p:cond delay="0"/>
                                  </p:stCondLst>
                                  <p:childTnLst>
                                    <p:set>
                                      <p:cBhvr>
                                        <p:cTn id="39" dur="1" fill="hold">
                                          <p:stCondLst>
                                            <p:cond delay="0"/>
                                          </p:stCondLst>
                                        </p:cTn>
                                        <p:tgtEl>
                                          <p:spTgt spid="26"/>
                                        </p:tgtEl>
                                        <p:attrNameLst>
                                          <p:attrName>style.visibility</p:attrName>
                                        </p:attrNameLst>
                                      </p:cBhvr>
                                      <p:to>
                                        <p:strVal val="visible"/>
                                      </p:to>
                                    </p:set>
                                    <p:animEffect transition="in" filter="randombar(horizontal)">
                                      <p:cBhvr>
                                        <p:cTn id="40" dur="1000"/>
                                        <p:tgtEl>
                                          <p:spTgt spid="26"/>
                                        </p:tgtEl>
                                      </p:cBhvr>
                                    </p:animEffect>
                                  </p:childTnLst>
                                </p:cTn>
                              </p:par>
                            </p:childTnLst>
                          </p:cTn>
                        </p:par>
                        <p:par>
                          <p:cTn id="41" fill="hold">
                            <p:stCondLst>
                              <p:cond delay="2000"/>
                            </p:stCondLst>
                            <p:childTnLst>
                              <p:par>
                                <p:cTn id="42" presetID="22" presetClass="entr" presetSubtype="1" fill="hold" nodeType="afterEffect">
                                  <p:stCondLst>
                                    <p:cond delay="0"/>
                                  </p:stCondLst>
                                  <p:childTnLst>
                                    <p:set>
                                      <p:cBhvr>
                                        <p:cTn id="43" dur="1" fill="hold">
                                          <p:stCondLst>
                                            <p:cond delay="0"/>
                                          </p:stCondLst>
                                        </p:cTn>
                                        <p:tgtEl>
                                          <p:spTgt spid="22"/>
                                        </p:tgtEl>
                                        <p:attrNameLst>
                                          <p:attrName>style.visibility</p:attrName>
                                        </p:attrNameLst>
                                      </p:cBhvr>
                                      <p:to>
                                        <p:strVal val="visible"/>
                                      </p:to>
                                    </p:set>
                                    <p:animEffect transition="in" filter="wipe(up)">
                                      <p:cBhvr>
                                        <p:cTn id="44" dur="1000"/>
                                        <p:tgtEl>
                                          <p:spTgt spid="22"/>
                                        </p:tgtEl>
                                      </p:cBhvr>
                                    </p:animEffect>
                                  </p:childTnLst>
                                </p:cTn>
                              </p:par>
                            </p:childTnLst>
                          </p:cTn>
                        </p:par>
                      </p:childTnLst>
                    </p:cTn>
                  </p:par>
                  <p:par>
                    <p:cTn id="45" fill="hold">
                      <p:stCondLst>
                        <p:cond delay="indefinite"/>
                      </p:stCondLst>
                      <p:childTnLst>
                        <p:par>
                          <p:cTn id="46" fill="hold">
                            <p:stCondLst>
                              <p:cond delay="0"/>
                            </p:stCondLst>
                            <p:childTnLst>
                              <p:par>
                                <p:cTn id="47" presetID="14" presetClass="entr" presetSubtype="10" fill="hold" grpId="0" nodeType="clickEffect">
                                  <p:stCondLst>
                                    <p:cond delay="0"/>
                                  </p:stCondLst>
                                  <p:childTnLst>
                                    <p:set>
                                      <p:cBhvr>
                                        <p:cTn id="48" dur="1" fill="hold">
                                          <p:stCondLst>
                                            <p:cond delay="0"/>
                                          </p:stCondLst>
                                        </p:cTn>
                                        <p:tgtEl>
                                          <p:spTgt spid="25"/>
                                        </p:tgtEl>
                                        <p:attrNameLst>
                                          <p:attrName>style.visibility</p:attrName>
                                        </p:attrNameLst>
                                      </p:cBhvr>
                                      <p:to>
                                        <p:strVal val="visible"/>
                                      </p:to>
                                    </p:set>
                                    <p:animEffect transition="in" filter="randombar(horizontal)">
                                      <p:cBhvr>
                                        <p:cTn id="49" dur="1000"/>
                                        <p:tgtEl>
                                          <p:spTgt spid="25"/>
                                        </p:tgtEl>
                                      </p:cBhvr>
                                    </p:animEffect>
                                  </p:childTnLst>
                                </p:cTn>
                              </p:par>
                            </p:childTnLst>
                          </p:cTn>
                        </p:par>
                        <p:par>
                          <p:cTn id="50" fill="hold">
                            <p:stCondLst>
                              <p:cond delay="1000"/>
                            </p:stCondLst>
                            <p:childTnLst>
                              <p:par>
                                <p:cTn id="51" presetID="14" presetClass="entr" presetSubtype="10" fill="hold" nodeType="afterEffect">
                                  <p:stCondLst>
                                    <p:cond delay="0"/>
                                  </p:stCondLst>
                                  <p:childTnLst>
                                    <p:set>
                                      <p:cBhvr>
                                        <p:cTn id="52" dur="1" fill="hold">
                                          <p:stCondLst>
                                            <p:cond delay="0"/>
                                          </p:stCondLst>
                                        </p:cTn>
                                        <p:tgtEl>
                                          <p:spTgt spid="28"/>
                                        </p:tgtEl>
                                        <p:attrNameLst>
                                          <p:attrName>style.visibility</p:attrName>
                                        </p:attrNameLst>
                                      </p:cBhvr>
                                      <p:to>
                                        <p:strVal val="visible"/>
                                      </p:to>
                                    </p:set>
                                    <p:animEffect transition="in" filter="randombar(horizontal)">
                                      <p:cBhvr>
                                        <p:cTn id="53" dur="1000"/>
                                        <p:tgtEl>
                                          <p:spTgt spid="28"/>
                                        </p:tgtEl>
                                      </p:cBhvr>
                                    </p:animEffect>
                                  </p:childTnLst>
                                </p:cTn>
                              </p:par>
                              <p:par>
                                <p:cTn id="54" presetID="14" presetClass="entr" presetSubtype="10" fill="hold" nodeType="withEffect">
                                  <p:stCondLst>
                                    <p:cond delay="0"/>
                                  </p:stCondLst>
                                  <p:childTnLst>
                                    <p:set>
                                      <p:cBhvr>
                                        <p:cTn id="55" dur="1" fill="hold">
                                          <p:stCondLst>
                                            <p:cond delay="0"/>
                                          </p:stCondLst>
                                        </p:cTn>
                                        <p:tgtEl>
                                          <p:spTgt spid="29"/>
                                        </p:tgtEl>
                                        <p:attrNameLst>
                                          <p:attrName>style.visibility</p:attrName>
                                        </p:attrNameLst>
                                      </p:cBhvr>
                                      <p:to>
                                        <p:strVal val="visible"/>
                                      </p:to>
                                    </p:set>
                                    <p:animEffect transition="in" filter="randombar(horizontal)">
                                      <p:cBhvr>
                                        <p:cTn id="56" dur="1000"/>
                                        <p:tgtEl>
                                          <p:spTgt spid="29"/>
                                        </p:tgtEl>
                                      </p:cBhvr>
                                    </p:animEffect>
                                  </p:childTnLst>
                                </p:cTn>
                              </p:par>
                            </p:childTnLst>
                          </p:cTn>
                        </p:par>
                      </p:childTnLst>
                    </p:cTn>
                  </p:par>
                  <p:par>
                    <p:cTn id="57" fill="hold">
                      <p:stCondLst>
                        <p:cond delay="indefinite"/>
                      </p:stCondLst>
                      <p:childTnLst>
                        <p:par>
                          <p:cTn id="58" fill="hold">
                            <p:stCondLst>
                              <p:cond delay="0"/>
                            </p:stCondLst>
                            <p:childTnLst>
                              <p:par>
                                <p:cTn id="59" presetID="16" presetClass="entr" presetSubtype="21" fill="hold" grpId="0" nodeType="clickEffect">
                                  <p:stCondLst>
                                    <p:cond delay="0"/>
                                  </p:stCondLst>
                                  <p:childTnLst>
                                    <p:set>
                                      <p:cBhvr>
                                        <p:cTn id="60" dur="1" fill="hold">
                                          <p:stCondLst>
                                            <p:cond delay="0"/>
                                          </p:stCondLst>
                                        </p:cTn>
                                        <p:tgtEl>
                                          <p:spTgt spid="32"/>
                                        </p:tgtEl>
                                        <p:attrNameLst>
                                          <p:attrName>style.visibility</p:attrName>
                                        </p:attrNameLst>
                                      </p:cBhvr>
                                      <p:to>
                                        <p:strVal val="visible"/>
                                      </p:to>
                                    </p:set>
                                    <p:animEffect transition="in" filter="barn(inVertical)">
                                      <p:cBhvr>
                                        <p:cTn id="61" dur="500"/>
                                        <p:tgtEl>
                                          <p:spTgt spid="32"/>
                                        </p:tgtEl>
                                      </p:cBhvr>
                                    </p:animEffect>
                                  </p:childTnLst>
                                </p:cTn>
                              </p:par>
                              <p:par>
                                <p:cTn id="62" presetID="16" presetClass="entr" presetSubtype="21" fill="hold" grpId="0" nodeType="withEffect">
                                  <p:stCondLst>
                                    <p:cond delay="0"/>
                                  </p:stCondLst>
                                  <p:childTnLst>
                                    <p:set>
                                      <p:cBhvr>
                                        <p:cTn id="63" dur="1" fill="hold">
                                          <p:stCondLst>
                                            <p:cond delay="0"/>
                                          </p:stCondLst>
                                        </p:cTn>
                                        <p:tgtEl>
                                          <p:spTgt spid="31"/>
                                        </p:tgtEl>
                                        <p:attrNameLst>
                                          <p:attrName>style.visibility</p:attrName>
                                        </p:attrNameLst>
                                      </p:cBhvr>
                                      <p:to>
                                        <p:strVal val="visible"/>
                                      </p:to>
                                    </p:set>
                                    <p:animEffect transition="in" filter="barn(inVertical)">
                                      <p:cBhvr>
                                        <p:cTn id="64" dur="500"/>
                                        <p:tgtEl>
                                          <p:spTgt spid="31"/>
                                        </p:tgtEl>
                                      </p:cBhvr>
                                    </p:animEffect>
                                  </p:childTnLst>
                                </p:cTn>
                              </p:par>
                              <p:par>
                                <p:cTn id="65" presetID="16" presetClass="entr" presetSubtype="21" fill="hold" grpId="0" nodeType="withEffect">
                                  <p:stCondLst>
                                    <p:cond delay="0"/>
                                  </p:stCondLst>
                                  <p:childTnLst>
                                    <p:set>
                                      <p:cBhvr>
                                        <p:cTn id="66" dur="1" fill="hold">
                                          <p:stCondLst>
                                            <p:cond delay="0"/>
                                          </p:stCondLst>
                                        </p:cTn>
                                        <p:tgtEl>
                                          <p:spTgt spid="33"/>
                                        </p:tgtEl>
                                        <p:attrNameLst>
                                          <p:attrName>style.visibility</p:attrName>
                                        </p:attrNameLst>
                                      </p:cBhvr>
                                      <p:to>
                                        <p:strVal val="visible"/>
                                      </p:to>
                                    </p:set>
                                    <p:animEffect transition="in" filter="barn(inVertical)">
                                      <p:cBhvr>
                                        <p:cTn id="67" dur="500"/>
                                        <p:tgtEl>
                                          <p:spTgt spid="33"/>
                                        </p:tgtEl>
                                      </p:cBhvr>
                                    </p:animEffect>
                                  </p:childTnLst>
                                </p:cTn>
                              </p:par>
                              <p:par>
                                <p:cTn id="68" presetID="16" presetClass="entr" presetSubtype="21" fill="hold" nodeType="withEffect">
                                  <p:stCondLst>
                                    <p:cond delay="0"/>
                                  </p:stCondLst>
                                  <p:childTnLst>
                                    <p:set>
                                      <p:cBhvr>
                                        <p:cTn id="69" dur="1" fill="hold">
                                          <p:stCondLst>
                                            <p:cond delay="0"/>
                                          </p:stCondLst>
                                        </p:cTn>
                                        <p:tgtEl>
                                          <p:spTgt spid="34"/>
                                        </p:tgtEl>
                                        <p:attrNameLst>
                                          <p:attrName>style.visibility</p:attrName>
                                        </p:attrNameLst>
                                      </p:cBhvr>
                                      <p:to>
                                        <p:strVal val="visible"/>
                                      </p:to>
                                    </p:set>
                                    <p:animEffect transition="in" filter="barn(inVertical)">
                                      <p:cBhvr>
                                        <p:cTn id="70" dur="50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build="p"/>
      <p:bldP spid="23" grpId="0" animBg="1"/>
      <p:bldP spid="24" grpId="0" animBg="1"/>
      <p:bldP spid="25" grpId="0" animBg="1"/>
      <p:bldP spid="31" grpId="0" animBg="1"/>
      <p:bldP spid="32" grpId="0" animBg="1"/>
      <p:bldP spid="33" grpId="0" animBg="1"/>
    </p:bldLst>
  </p:timing>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cs typeface="Arial" pitchFamily="34" charset="0"/>
              </a:rPr>
              <a:t>Bài 4. NÔNG NGHIỆP</a:t>
            </a: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a:solidFill>
                  <a:srgbClr val="002060"/>
                </a:solidFill>
                <a:cs typeface="Arial" pitchFamily="34" charset="0"/>
              </a:rPr>
              <a:t>2. Sự phát triển và phân bố nông nghiệp</a:t>
            </a:r>
          </a:p>
          <a:p>
            <a:r>
              <a:rPr lang="en-US" sz="2900" b="1" i="1">
                <a:solidFill>
                  <a:srgbClr val="002060"/>
                </a:solidFill>
                <a:cs typeface="Arial" pitchFamily="34" charset="0"/>
              </a:rPr>
              <a:t>b. Ngành chăn nuôi</a:t>
            </a:r>
            <a:endParaRPr lang="en-US" sz="2900" b="1" i="1"/>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092A017-D1E8-4188-856F-FC7766EFA67F}"/>
              </a:ext>
            </a:extLst>
          </p:cNvPr>
          <p:cNvCxnSpPr/>
          <p:nvPr/>
        </p:nvCxnSpPr>
        <p:spPr>
          <a:xfrm>
            <a:off x="3961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02051C-F875-4221-AEDD-9E4C943D0735}"/>
              </a:ext>
            </a:extLst>
          </p:cNvPr>
          <p:cNvCxnSpPr/>
          <p:nvPr/>
        </p:nvCxnSpPr>
        <p:spPr>
          <a:xfrm>
            <a:off x="6628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9F53A5B-C1EF-4785-A3B8-D6567976E340}"/>
              </a:ext>
            </a:extLst>
          </p:cNvPr>
          <p:cNvSpPr txBox="1"/>
          <p:nvPr/>
        </p:nvSpPr>
        <p:spPr>
          <a:xfrm>
            <a:off x="1523206" y="1722793"/>
            <a:ext cx="2425927"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a:t>1. CN trâu</a:t>
            </a:r>
            <a:endParaRPr lang="en-US" sz="2800" b="1" dirty="0"/>
          </a:p>
        </p:txBody>
      </p:sp>
      <p:sp>
        <p:nvSpPr>
          <p:cNvPr id="38" name="TextBox 37">
            <a:extLst>
              <a:ext uri="{FF2B5EF4-FFF2-40B4-BE49-F238E27FC236}">
                <a16:creationId xmlns:a16="http://schemas.microsoft.com/office/drawing/2014/main" id="{861D4BF0-BEB1-4F76-853A-655EB0CBB563}"/>
              </a:ext>
            </a:extLst>
          </p:cNvPr>
          <p:cNvSpPr txBox="1"/>
          <p:nvPr/>
        </p:nvSpPr>
        <p:spPr>
          <a:xfrm>
            <a:off x="4037806" y="1722793"/>
            <a:ext cx="2590800"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a:t>2. CN bò</a:t>
            </a:r>
            <a:endParaRPr lang="en-US" sz="2800" b="1" dirty="0"/>
          </a:p>
        </p:txBody>
      </p:sp>
      <p:cxnSp>
        <p:nvCxnSpPr>
          <p:cNvPr id="40" name="Straight Connector 39">
            <a:extLst>
              <a:ext uri="{FF2B5EF4-FFF2-40B4-BE49-F238E27FC236}">
                <a16:creationId xmlns:a16="http://schemas.microsoft.com/office/drawing/2014/main" id="{6002051C-F875-4221-AEDD-9E4C943D0735}"/>
              </a:ext>
            </a:extLst>
          </p:cNvPr>
          <p:cNvCxnSpPr/>
          <p:nvPr/>
        </p:nvCxnSpPr>
        <p:spPr>
          <a:xfrm>
            <a:off x="92194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61D4BF0-BEB1-4F76-853A-655EB0CBB563}"/>
              </a:ext>
            </a:extLst>
          </p:cNvPr>
          <p:cNvSpPr txBox="1"/>
          <p:nvPr/>
        </p:nvSpPr>
        <p:spPr>
          <a:xfrm>
            <a:off x="6704806" y="1722793"/>
            <a:ext cx="25145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a:t>3. CN lợn</a:t>
            </a:r>
            <a:endParaRPr lang="en-US" sz="2800" b="1" dirty="0"/>
          </a:p>
        </p:txBody>
      </p:sp>
      <p:cxnSp>
        <p:nvCxnSpPr>
          <p:cNvPr id="42" name="Straight Connector 41">
            <a:extLst>
              <a:ext uri="{FF2B5EF4-FFF2-40B4-BE49-F238E27FC236}">
                <a16:creationId xmlns:a16="http://schemas.microsoft.com/office/drawing/2014/main" id="{6002051C-F875-4221-AEDD-9E4C943D0735}"/>
              </a:ext>
            </a:extLst>
          </p:cNvPr>
          <p:cNvCxnSpPr/>
          <p:nvPr/>
        </p:nvCxnSpPr>
        <p:spPr>
          <a:xfrm>
            <a:off x="117340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61D4BF0-BEB1-4F76-853A-655EB0CBB563}"/>
              </a:ext>
            </a:extLst>
          </p:cNvPr>
          <p:cNvSpPr txBox="1"/>
          <p:nvPr/>
        </p:nvSpPr>
        <p:spPr>
          <a:xfrm>
            <a:off x="9295606" y="1722793"/>
            <a:ext cx="24383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a:t>4. CN gia cầm</a:t>
            </a:r>
            <a:endParaRPr lang="en-US" sz="2800" b="1" dirty="0"/>
          </a:p>
        </p:txBody>
      </p:sp>
      <p:cxnSp>
        <p:nvCxnSpPr>
          <p:cNvPr id="48" name="Straight Connector 47">
            <a:extLst>
              <a:ext uri="{FF2B5EF4-FFF2-40B4-BE49-F238E27FC236}">
                <a16:creationId xmlns:a16="http://schemas.microsoft.com/office/drawing/2014/main" id="{B817379C-DAEE-4A26-B7E8-B157AAEC6C14}"/>
              </a:ext>
            </a:extLst>
          </p:cNvPr>
          <p:cNvCxnSpPr/>
          <p:nvPr/>
        </p:nvCxnSpPr>
        <p:spPr>
          <a:xfrm>
            <a:off x="-794" y="2439194"/>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17379C-DAEE-4A26-B7E8-B157AAEC6C14}"/>
              </a:ext>
            </a:extLst>
          </p:cNvPr>
          <p:cNvCxnSpPr/>
          <p:nvPr/>
        </p:nvCxnSpPr>
        <p:spPr>
          <a:xfrm>
            <a:off x="-794" y="4799806"/>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092A017-D1E8-4188-856F-FC7766EFA67F}"/>
              </a:ext>
            </a:extLst>
          </p:cNvPr>
          <p:cNvCxnSpPr/>
          <p:nvPr/>
        </p:nvCxnSpPr>
        <p:spPr>
          <a:xfrm>
            <a:off x="1523206" y="2439194"/>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6C39E76-029A-4A2F-8B97-4E547E09E80A}"/>
              </a:ext>
            </a:extLst>
          </p:cNvPr>
          <p:cNvSpPr txBox="1"/>
          <p:nvPr/>
        </p:nvSpPr>
        <p:spPr>
          <a:xfrm>
            <a:off x="-794" y="2746732"/>
            <a:ext cx="1600200" cy="892552"/>
          </a:xfrm>
          <a:prstGeom prst="rect">
            <a:avLst/>
          </a:prstGeom>
          <a:noFill/>
        </p:spPr>
        <p:txBody>
          <a:bodyPr wrap="square">
            <a:spAutoFit/>
          </a:bodyPr>
          <a:lstStyle/>
          <a:p>
            <a:pPr algn="ctr"/>
            <a:r>
              <a:rPr lang="en-US" sz="2600" b="1">
                <a:solidFill>
                  <a:srgbClr val="000000"/>
                </a:solidFill>
                <a:latin typeface="+mj-lt"/>
              </a:rPr>
              <a:t>Qui mô</a:t>
            </a:r>
            <a:r>
              <a:rPr lang="en-US" sz="2600" b="1" i="1">
                <a:solidFill>
                  <a:srgbClr val="000000"/>
                </a:solidFill>
                <a:latin typeface="+mj-lt"/>
              </a:rPr>
              <a:t> </a:t>
            </a:r>
            <a:r>
              <a:rPr lang="en-US" sz="2600" b="1">
                <a:solidFill>
                  <a:srgbClr val="000000"/>
                </a:solidFill>
                <a:latin typeface="+mj-lt"/>
              </a:rPr>
              <a:t>(2021)</a:t>
            </a:r>
            <a:endParaRPr lang="en-US" sz="2600" b="1" dirty="0">
              <a:latin typeface="+mj-lt"/>
            </a:endParaRPr>
          </a:p>
        </p:txBody>
      </p:sp>
      <p:sp>
        <p:nvSpPr>
          <p:cNvPr id="54" name="TextBox 53">
            <a:extLst>
              <a:ext uri="{FF2B5EF4-FFF2-40B4-BE49-F238E27FC236}">
                <a16:creationId xmlns:a16="http://schemas.microsoft.com/office/drawing/2014/main" id="{96C39E76-029A-4A2F-8B97-4E547E09E80A}"/>
              </a:ext>
            </a:extLst>
          </p:cNvPr>
          <p:cNvSpPr txBox="1"/>
          <p:nvPr/>
        </p:nvSpPr>
        <p:spPr>
          <a:xfrm>
            <a:off x="0" y="5223351"/>
            <a:ext cx="1523206" cy="492443"/>
          </a:xfrm>
          <a:prstGeom prst="rect">
            <a:avLst/>
          </a:prstGeom>
          <a:noFill/>
        </p:spPr>
        <p:txBody>
          <a:bodyPr wrap="square">
            <a:spAutoFit/>
          </a:bodyPr>
          <a:lstStyle/>
          <a:p>
            <a:pPr algn="ctr"/>
            <a:r>
              <a:rPr lang="en-US" sz="2600" b="1">
                <a:solidFill>
                  <a:srgbClr val="000000"/>
                </a:solidFill>
                <a:latin typeface="+mj-lt"/>
              </a:rPr>
              <a:t>Phân bố</a:t>
            </a:r>
            <a:endParaRPr lang="en-US" sz="2600" b="1" dirty="0">
              <a:latin typeface="+mj-lt"/>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ppt_x</p:attrName>
                                        </p:attrNameLst>
                                      </p:cBhvr>
                                      <p:tavLst>
                                        <p:tav tm="0">
                                          <p:val>
                                            <p:strVal val="#ppt_x-.2"/>
                                          </p:val>
                                        </p:tav>
                                        <p:tav tm="100000">
                                          <p:val>
                                            <p:strVal val="#ppt_x"/>
                                          </p:val>
                                        </p:tav>
                                      </p:tavLst>
                                    </p:anim>
                                    <p:anim calcmode="lin" valueType="num">
                                      <p:cBhvr>
                                        <p:cTn id="8" dur="1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8"/>
                                        </p:tgtEl>
                                      </p:cBhvr>
                                    </p:animEffect>
                                  </p:childTnLst>
                                </p:cTn>
                              </p:par>
                              <p:par>
                                <p:cTn id="10" presetID="29"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ppt_x</p:attrName>
                                        </p:attrNameLst>
                                      </p:cBhvr>
                                      <p:tavLst>
                                        <p:tav tm="0">
                                          <p:val>
                                            <p:strVal val="#ppt_x-.2"/>
                                          </p:val>
                                        </p:tav>
                                        <p:tav tm="100000">
                                          <p:val>
                                            <p:strVal val="#ppt_x"/>
                                          </p:val>
                                        </p:tav>
                                      </p:tavLst>
                                    </p:anim>
                                    <p:anim calcmode="lin" valueType="num">
                                      <p:cBhvr>
                                        <p:cTn id="13"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Lst>
  </p:timing>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1">
            <a:extLst>
              <a:ext uri="{FF2B5EF4-FFF2-40B4-BE49-F238E27FC236}">
                <a16:creationId xmlns:a16="http://schemas.microsoft.com/office/drawing/2014/main" id="{4667ABBA-AAB3-42AE-AF21-E31D979DFC6F}"/>
              </a:ext>
            </a:extLst>
          </p:cNvPr>
          <p:cNvSpPr>
            <a:spLocks noChangeArrowheads="1"/>
          </p:cNvSpPr>
          <p:nvPr/>
        </p:nvSpPr>
        <p:spPr bwMode="auto">
          <a:xfrm>
            <a:off x="838091" y="2464084"/>
            <a:ext cx="184707" cy="5849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l" defTabSz="914400" rtl="0" eaLnBrk="0" fontAlgn="base" latinLnBrk="0" hangingPunct="0">
              <a:lnSpc>
                <a:spcPct val="100000"/>
              </a:lnSpc>
              <a:spcBef>
                <a:spcPct val="0"/>
              </a:spcBef>
              <a:spcAft>
                <a:spcPct val="0"/>
              </a:spcAft>
              <a:buClrTx/>
              <a:buSzTx/>
              <a:buFontTx/>
              <a:buNone/>
              <a:tabLst/>
            </a:pPr>
            <a:br>
              <a:rPr kumimoji="0" lang="en-US" altLang="en-US" sz="1600" b="1" i="0" u="none" strike="noStrike" cap="none" normalizeH="0" baseline="0">
                <a:ln>
                  <a:noFill/>
                </a:ln>
                <a:solidFill>
                  <a:schemeClr val="tx1"/>
                </a:solidFill>
                <a:effectLst/>
              </a:rPr>
            </a:br>
            <a:endParaRPr kumimoji="0" lang="en-US" altLang="en-US" sz="1600" b="1" i="0" u="none" strike="noStrike" cap="none" normalizeH="0" baseline="0">
              <a:ln>
                <a:noFill/>
              </a:ln>
              <a:solidFill>
                <a:schemeClr val="tx1"/>
              </a:solidFill>
              <a:effectLst/>
            </a:endParaRPr>
          </a:p>
        </p:txBody>
      </p:sp>
      <p:graphicFrame>
        <p:nvGraphicFramePr>
          <p:cNvPr id="5" name="Table 6">
            <a:extLst>
              <a:ext uri="{FF2B5EF4-FFF2-40B4-BE49-F238E27FC236}">
                <a16:creationId xmlns:a16="http://schemas.microsoft.com/office/drawing/2014/main" id="{BB9F7E88-5CEC-47AD-BDEB-C148D17267F3}"/>
              </a:ext>
            </a:extLst>
          </p:cNvPr>
          <p:cNvGraphicFramePr>
            <a:graphicFrameLocks noGrp="1"/>
          </p:cNvGraphicFramePr>
          <p:nvPr>
            <p:extLst>
              <p:ext uri="{D42A27DB-BD31-4B8C-83A1-F6EECF244321}">
                <p14:modId xmlns:p14="http://schemas.microsoft.com/office/powerpoint/2010/main" val="3513088825"/>
              </p:ext>
            </p:extLst>
          </p:nvPr>
        </p:nvGraphicFramePr>
        <p:xfrm>
          <a:off x="166080" y="991394"/>
          <a:ext cx="7148326" cy="3383852"/>
        </p:xfrm>
        <a:graphic>
          <a:graphicData uri="http://schemas.openxmlformats.org/drawingml/2006/table">
            <a:tbl>
              <a:tblPr firstRow="1" bandRow="1">
                <a:tableStyleId>{5C22544A-7EE6-4342-B048-85BDC9FD1C3A}</a:tableStyleId>
              </a:tblPr>
              <a:tblGrid>
                <a:gridCol w="2267387">
                  <a:extLst>
                    <a:ext uri="{9D8B030D-6E8A-4147-A177-3AD203B41FA5}">
                      <a16:colId xmlns:a16="http://schemas.microsoft.com/office/drawing/2014/main" val="3212447373"/>
                    </a:ext>
                  </a:extLst>
                </a:gridCol>
                <a:gridCol w="1655724">
                  <a:extLst>
                    <a:ext uri="{9D8B030D-6E8A-4147-A177-3AD203B41FA5}">
                      <a16:colId xmlns:a16="http://schemas.microsoft.com/office/drawing/2014/main" val="2108425859"/>
                    </a:ext>
                  </a:extLst>
                </a:gridCol>
                <a:gridCol w="1655726">
                  <a:extLst>
                    <a:ext uri="{9D8B030D-6E8A-4147-A177-3AD203B41FA5}">
                      <a16:colId xmlns:a16="http://schemas.microsoft.com/office/drawing/2014/main" val="659048728"/>
                    </a:ext>
                  </a:extLst>
                </a:gridCol>
                <a:gridCol w="1569489">
                  <a:extLst>
                    <a:ext uri="{9D8B030D-6E8A-4147-A177-3AD203B41FA5}">
                      <a16:colId xmlns:a16="http://schemas.microsoft.com/office/drawing/2014/main" val="4250926422"/>
                    </a:ext>
                  </a:extLst>
                </a:gridCol>
              </a:tblGrid>
              <a:tr h="426819">
                <a:tc>
                  <a:txBody>
                    <a:bodyPr/>
                    <a:lstStyle/>
                    <a:p>
                      <a:pPr algn="ctr"/>
                      <a:r>
                        <a:rPr lang="en-US" sz="3000" b="1">
                          <a:solidFill>
                            <a:srgbClr val="002060"/>
                          </a:solidFill>
                          <a:latin typeface="+mn-lt"/>
                          <a:ea typeface="Tahoma" panose="020B0604030504040204" pitchFamily="34" charset="0"/>
                          <a:cs typeface="Tahoma" panose="020B0604030504040204" pitchFamily="34" charset="0"/>
                        </a:rPr>
                        <a:t>Năm</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tc>
                  <a:txBody>
                    <a:bodyPr/>
                    <a:lstStyle/>
                    <a:p>
                      <a:pPr algn="ctr"/>
                      <a:r>
                        <a:rPr lang="en-US" sz="3000" b="1">
                          <a:solidFill>
                            <a:srgbClr val="002060"/>
                          </a:solidFill>
                          <a:latin typeface="+mn-lt"/>
                          <a:ea typeface="Tahoma" panose="020B0604030504040204" pitchFamily="34" charset="0"/>
                          <a:cs typeface="Tahoma" panose="020B0604030504040204" pitchFamily="34" charset="0"/>
                        </a:rPr>
                        <a:t>2010</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tc>
                  <a:txBody>
                    <a:bodyPr/>
                    <a:lstStyle/>
                    <a:p>
                      <a:pPr algn="ctr"/>
                      <a:r>
                        <a:rPr lang="en-US" sz="3000" b="1">
                          <a:solidFill>
                            <a:srgbClr val="002060"/>
                          </a:solidFill>
                          <a:latin typeface="+mn-lt"/>
                          <a:ea typeface="Tahoma" panose="020B0604030504040204" pitchFamily="34" charset="0"/>
                          <a:cs typeface="Tahoma" panose="020B0604030504040204" pitchFamily="34" charset="0"/>
                        </a:rPr>
                        <a:t>2015</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tc>
                  <a:txBody>
                    <a:bodyPr/>
                    <a:lstStyle/>
                    <a:p>
                      <a:pPr algn="ctr"/>
                      <a:r>
                        <a:rPr lang="en-US" sz="3000" b="1">
                          <a:solidFill>
                            <a:srgbClr val="002060"/>
                          </a:solidFill>
                          <a:latin typeface="+mn-lt"/>
                          <a:ea typeface="Tahoma" panose="020B0604030504040204" pitchFamily="34" charset="0"/>
                          <a:cs typeface="Tahoma" panose="020B0604030504040204" pitchFamily="34" charset="0"/>
                        </a:rPr>
                        <a:t>2021</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rgbClr val="F1E8F8"/>
                    </a:solidFill>
                  </a:tcPr>
                </a:tc>
                <a:extLst>
                  <a:ext uri="{0D108BD9-81ED-4DB2-BD59-A6C34878D82A}">
                    <a16:rowId xmlns:a16="http://schemas.microsoft.com/office/drawing/2014/main" val="4185874352"/>
                  </a:ext>
                </a:extLst>
              </a:tr>
              <a:tr h="762176">
                <a:tc>
                  <a:txBody>
                    <a:bodyPr/>
                    <a:lstStyle/>
                    <a:p>
                      <a:pPr algn="just"/>
                      <a:r>
                        <a:rPr lang="en-US" sz="3000" b="1">
                          <a:solidFill>
                            <a:srgbClr val="002060"/>
                          </a:solidFill>
                          <a:latin typeface="+mn-lt"/>
                          <a:ea typeface="Tahoma" panose="020B0604030504040204" pitchFamily="34" charset="0"/>
                          <a:cs typeface="Tahoma" panose="020B0604030504040204" pitchFamily="34" charset="0"/>
                        </a:rPr>
                        <a:t>Trâu</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002060"/>
                          </a:solidFill>
                          <a:effectLst/>
                          <a:latin typeface="+mn-lt"/>
                          <a:ea typeface="Tahoma" panose="020B0604030504040204" pitchFamily="34" charset="0"/>
                          <a:cs typeface="Tahoma" panose="020B0604030504040204" pitchFamily="34" charset="0"/>
                        </a:rPr>
                        <a:t>2,9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002060"/>
                          </a:solidFill>
                          <a:effectLst/>
                          <a:latin typeface="+mn-lt"/>
                          <a:ea typeface="Tahoma" panose="020B0604030504040204" pitchFamily="34" charset="0"/>
                          <a:cs typeface="Tahoma" panose="020B0604030504040204" pitchFamily="34" charset="0"/>
                        </a:rPr>
                        <a:t>2,6</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002060"/>
                          </a:solidFill>
                          <a:effectLst/>
                          <a:latin typeface="+mn-lt"/>
                          <a:ea typeface="Tahoma" panose="020B0604030504040204" pitchFamily="34" charset="0"/>
                          <a:cs typeface="Tahoma" panose="020B0604030504040204" pitchFamily="34" charset="0"/>
                        </a:rPr>
                        <a:t>2,3</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61685152"/>
                  </a:ext>
                </a:extLst>
              </a:tr>
              <a:tr h="426819">
                <a:tc>
                  <a:txBody>
                    <a:bodyPr/>
                    <a:lstStyle/>
                    <a:p>
                      <a:pPr algn="just"/>
                      <a:r>
                        <a:rPr lang="en-US" sz="3000" b="1">
                          <a:solidFill>
                            <a:srgbClr val="002060"/>
                          </a:solidFill>
                          <a:latin typeface="+mn-lt"/>
                          <a:ea typeface="Tahoma" panose="020B0604030504040204" pitchFamily="34" charset="0"/>
                          <a:cs typeface="Tahoma" panose="020B0604030504040204" pitchFamily="34" charset="0"/>
                        </a:rPr>
                        <a:t>Bò</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002060"/>
                          </a:solidFill>
                          <a:effectLst/>
                          <a:latin typeface="+mn-lt"/>
                          <a:ea typeface="Tahoma" panose="020B0604030504040204" pitchFamily="34" charset="0"/>
                          <a:cs typeface="Tahoma" panose="020B0604030504040204" pitchFamily="34" charset="0"/>
                        </a:rPr>
                        <a:t>5,9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002060"/>
                          </a:solidFill>
                          <a:effectLst/>
                          <a:latin typeface="+mn-lt"/>
                          <a:ea typeface="Tahoma" panose="020B0604030504040204" pitchFamily="34" charset="0"/>
                          <a:cs typeface="Tahoma" panose="020B0604030504040204" pitchFamily="34" charset="0"/>
                        </a:rPr>
                        <a:t>5,7</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002060"/>
                          </a:solidFill>
                          <a:effectLst/>
                          <a:latin typeface="+mn-lt"/>
                          <a:ea typeface="Tahoma" panose="020B0604030504040204" pitchFamily="34" charset="0"/>
                          <a:cs typeface="Tahoma" panose="020B0604030504040204" pitchFamily="34" charset="0"/>
                        </a:rPr>
                        <a:t>6,4</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830059489"/>
                  </a:ext>
                </a:extLst>
              </a:tr>
              <a:tr h="762176">
                <a:tc>
                  <a:txBody>
                    <a:bodyPr/>
                    <a:lstStyle/>
                    <a:p>
                      <a:pPr algn="just"/>
                      <a:r>
                        <a:rPr lang="en-US" sz="3000" b="1">
                          <a:solidFill>
                            <a:srgbClr val="002060"/>
                          </a:solidFill>
                          <a:latin typeface="+mn-lt"/>
                          <a:ea typeface="Tahoma" panose="020B0604030504040204" pitchFamily="34" charset="0"/>
                          <a:cs typeface="Tahoma" panose="020B0604030504040204" pitchFamily="34" charset="0"/>
                        </a:rPr>
                        <a:t>Lợn</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002060"/>
                          </a:solidFill>
                          <a:effectLst/>
                          <a:latin typeface="+mn-lt"/>
                          <a:ea typeface="Tahoma" panose="020B0604030504040204" pitchFamily="34" charset="0"/>
                          <a:cs typeface="Tahoma" panose="020B0604030504040204" pitchFamily="34" charset="0"/>
                        </a:rPr>
                        <a:t>27,3</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002060"/>
                          </a:solidFill>
                          <a:effectLst/>
                          <a:latin typeface="+mn-lt"/>
                          <a:ea typeface="Tahoma" panose="020B0604030504040204" pitchFamily="34" charset="0"/>
                          <a:cs typeface="Tahoma" panose="020B0604030504040204" pitchFamily="34" charset="0"/>
                        </a:rPr>
                        <a:t>28,9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002060"/>
                          </a:solidFill>
                          <a:effectLst/>
                          <a:latin typeface="+mn-lt"/>
                          <a:ea typeface="Tahoma" panose="020B0604030504040204" pitchFamily="34" charset="0"/>
                          <a:cs typeface="Tahoma" panose="020B0604030504040204" pitchFamily="34" charset="0"/>
                        </a:rPr>
                        <a:t>23,1</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700246995"/>
                  </a:ext>
                </a:extLst>
              </a:tr>
              <a:tr h="762176">
                <a:tc>
                  <a:txBody>
                    <a:bodyPr/>
                    <a:lstStyle/>
                    <a:p>
                      <a:pPr algn="just"/>
                      <a:r>
                        <a:rPr lang="en-US" sz="3000" b="1">
                          <a:solidFill>
                            <a:srgbClr val="002060"/>
                          </a:solidFill>
                          <a:latin typeface="+mn-lt"/>
                          <a:ea typeface="Tahoma" panose="020B0604030504040204" pitchFamily="34" charset="0"/>
                          <a:cs typeface="Tahoma" panose="020B0604030504040204" pitchFamily="34" charset="0"/>
                        </a:rPr>
                        <a:t>Gia cầm</a:t>
                      </a:r>
                      <a:endParaRPr lang="en-US" sz="3000" b="1" dirty="0">
                        <a:solidFill>
                          <a:srgbClr val="002060"/>
                        </a:solidFill>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002060"/>
                          </a:solidFill>
                          <a:effectLst/>
                          <a:latin typeface="+mn-lt"/>
                          <a:ea typeface="Tahoma" panose="020B0604030504040204" pitchFamily="34" charset="0"/>
                          <a:cs typeface="Tahoma" panose="020B0604030504040204" pitchFamily="34" charset="0"/>
                        </a:rPr>
                        <a:t>301,9</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002060"/>
                          </a:solidFill>
                          <a:effectLst/>
                          <a:latin typeface="+mn-lt"/>
                          <a:ea typeface="Tahoma" panose="020B0604030504040204" pitchFamily="34" charset="0"/>
                          <a:cs typeface="Tahoma" panose="020B0604030504040204" pitchFamily="34" charset="0"/>
                        </a:rPr>
                        <a:t>369,5</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tc>
                  <a: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3000" b="1">
                          <a:solidFill>
                            <a:srgbClr val="002060"/>
                          </a:solidFill>
                          <a:effectLst/>
                          <a:latin typeface="+mn-lt"/>
                          <a:ea typeface="Tahoma" panose="020B0604030504040204" pitchFamily="34" charset="0"/>
                          <a:cs typeface="Tahoma" panose="020B0604030504040204" pitchFamily="34" charset="0"/>
                        </a:rPr>
                        <a:t>524,1</a:t>
                      </a:r>
                      <a:endParaRPr lang="en-US" sz="3000" b="1" dirty="0">
                        <a:solidFill>
                          <a:srgbClr val="002060"/>
                        </a:solidFill>
                        <a:effectLst/>
                        <a:latin typeface="+mn-lt"/>
                        <a:ea typeface="Tahoma" panose="020B0604030504040204" pitchFamily="34" charset="0"/>
                        <a:cs typeface="Tahoma" panose="020B0604030504040204" pitchFamily="34" charset="0"/>
                      </a:endParaRPr>
                    </a:p>
                  </a:txBody>
                  <a:tcPr marL="91428" marR="91428" marT="45731" marB="45731">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noFill/>
                  </a:tcPr>
                </a:tc>
                <a:extLst>
                  <a:ext uri="{0D108BD9-81ED-4DB2-BD59-A6C34878D82A}">
                    <a16:rowId xmlns:a16="http://schemas.microsoft.com/office/drawing/2014/main" val="3258984093"/>
                  </a:ext>
                </a:extLst>
              </a:tr>
            </a:tbl>
          </a:graphicData>
        </a:graphic>
      </p:graphicFrame>
      <p:sp>
        <p:nvSpPr>
          <p:cNvPr id="6" name="TextBox 5">
            <a:extLst>
              <a:ext uri="{FF2B5EF4-FFF2-40B4-BE49-F238E27FC236}">
                <a16:creationId xmlns:a16="http://schemas.microsoft.com/office/drawing/2014/main" id="{BCECE79C-F1BD-412F-8206-4DA6B7B338CE}"/>
              </a:ext>
            </a:extLst>
          </p:cNvPr>
          <p:cNvSpPr txBox="1"/>
          <p:nvPr/>
        </p:nvSpPr>
        <p:spPr>
          <a:xfrm>
            <a:off x="220689" y="794"/>
            <a:ext cx="7030505" cy="954107"/>
          </a:xfrm>
          <a:prstGeom prst="rect">
            <a:avLst/>
          </a:prstGeom>
          <a:noFill/>
        </p:spPr>
        <p:txBody>
          <a:bodyPr wrap="square" rtlCol="0">
            <a:spAutoFit/>
          </a:bodyPr>
          <a:lstStyle/>
          <a:p>
            <a:pPr algn="ctr"/>
            <a:r>
              <a:rPr lang="en-US" sz="2800" b="1" dirty="0" err="1"/>
              <a:t>Sản</a:t>
            </a:r>
            <a:r>
              <a:rPr lang="en-US" sz="2800" b="1" dirty="0"/>
              <a:t> </a:t>
            </a:r>
            <a:r>
              <a:rPr lang="en-US" sz="2800" b="1" dirty="0" err="1"/>
              <a:t>lượng</a:t>
            </a:r>
            <a:r>
              <a:rPr lang="en-US" sz="2800" b="1" dirty="0"/>
              <a:t> </a:t>
            </a:r>
            <a:r>
              <a:rPr lang="en-US" sz="2800" b="1" dirty="0" err="1"/>
              <a:t>đàn</a:t>
            </a:r>
            <a:r>
              <a:rPr lang="en-US" sz="2800" b="1" dirty="0"/>
              <a:t> </a:t>
            </a:r>
            <a:r>
              <a:rPr lang="en-US" sz="2800" b="1" dirty="0" err="1"/>
              <a:t>gia</a:t>
            </a:r>
            <a:r>
              <a:rPr lang="en-US" sz="2800" b="1" dirty="0"/>
              <a:t> </a:t>
            </a:r>
            <a:r>
              <a:rPr lang="en-US" sz="2800" b="1" dirty="0" err="1"/>
              <a:t>súc</a:t>
            </a:r>
            <a:r>
              <a:rPr lang="en-US" sz="2800" b="1" dirty="0"/>
              <a:t>, </a:t>
            </a:r>
            <a:r>
              <a:rPr lang="en-US" sz="2800" b="1" dirty="0" err="1"/>
              <a:t>gia</a:t>
            </a:r>
            <a:r>
              <a:rPr lang="en-US" sz="2800" b="1" dirty="0"/>
              <a:t> </a:t>
            </a:r>
            <a:r>
              <a:rPr lang="en-US" sz="2800" b="1" dirty="0" err="1"/>
              <a:t>cầm</a:t>
            </a:r>
            <a:r>
              <a:rPr lang="en-US" sz="2800" b="1" dirty="0"/>
              <a:t> </a:t>
            </a:r>
            <a:r>
              <a:rPr lang="en-US" sz="2800" b="1" dirty="0" err="1"/>
              <a:t>nước</a:t>
            </a:r>
            <a:r>
              <a:rPr lang="en-US" sz="2800" b="1" dirty="0"/>
              <a:t> ta </a:t>
            </a:r>
          </a:p>
          <a:p>
            <a:pPr algn="ctr"/>
            <a:r>
              <a:rPr lang="en-US" sz="2800" b="1" dirty="0" err="1"/>
              <a:t>giai</a:t>
            </a:r>
            <a:r>
              <a:rPr lang="en-US" sz="2800" b="1" dirty="0"/>
              <a:t> </a:t>
            </a:r>
            <a:r>
              <a:rPr lang="en-US" sz="2800" b="1" err="1"/>
              <a:t>đoạn</a:t>
            </a:r>
            <a:r>
              <a:rPr lang="en-US" sz="2800" b="1"/>
              <a:t> 2010 - 2021 (triệu con)</a:t>
            </a:r>
            <a:endParaRPr lang="en-US" sz="2800" b="1" dirty="0"/>
          </a:p>
        </p:txBody>
      </p:sp>
      <p:sp>
        <p:nvSpPr>
          <p:cNvPr id="8" name="TextBox 7">
            <a:extLst>
              <a:ext uri="{FF2B5EF4-FFF2-40B4-BE49-F238E27FC236}">
                <a16:creationId xmlns:a16="http://schemas.microsoft.com/office/drawing/2014/main" id="{3A8D916C-6A28-49EE-BB8B-DC909CB7818B}"/>
              </a:ext>
            </a:extLst>
          </p:cNvPr>
          <p:cNvSpPr txBox="1"/>
          <p:nvPr/>
        </p:nvSpPr>
        <p:spPr>
          <a:xfrm>
            <a:off x="227807" y="4741833"/>
            <a:ext cx="7086600" cy="1431161"/>
          </a:xfrm>
          <a:prstGeom prst="rect">
            <a:avLst/>
          </a:prstGeom>
          <a:solidFill>
            <a:schemeClr val="bg1"/>
          </a:solidFill>
          <a:ln>
            <a:solidFill>
              <a:srgbClr val="C00000"/>
            </a:solidFill>
          </a:ln>
        </p:spPr>
        <p:txBody>
          <a:bodyPr wrap="square" rtlCol="0">
            <a:spAutoFit/>
          </a:bodyPr>
          <a:lstStyle/>
          <a:p>
            <a:pPr algn="just"/>
            <a:r>
              <a:rPr lang="en-US" sz="2900" b="1" dirty="0" err="1">
                <a:solidFill>
                  <a:srgbClr val="002060"/>
                </a:solidFill>
              </a:rPr>
              <a:t>Dựa</a:t>
            </a:r>
            <a:r>
              <a:rPr lang="en-US" sz="2900" b="1" dirty="0">
                <a:solidFill>
                  <a:srgbClr val="002060"/>
                </a:solidFill>
              </a:rPr>
              <a:t> </a:t>
            </a:r>
            <a:r>
              <a:rPr lang="en-US" sz="2900" b="1" err="1">
                <a:solidFill>
                  <a:srgbClr val="002060"/>
                </a:solidFill>
              </a:rPr>
              <a:t>vào</a:t>
            </a:r>
            <a:r>
              <a:rPr lang="en-US" sz="2900" b="1">
                <a:solidFill>
                  <a:srgbClr val="002060"/>
                </a:solidFill>
              </a:rPr>
              <a:t> bảng 4.2 </a:t>
            </a:r>
            <a:r>
              <a:rPr lang="en-US" sz="2900" b="1" err="1">
                <a:solidFill>
                  <a:srgbClr val="002060"/>
                </a:solidFill>
              </a:rPr>
              <a:t>và</a:t>
            </a:r>
            <a:r>
              <a:rPr lang="en-US" sz="2900" b="1">
                <a:solidFill>
                  <a:srgbClr val="002060"/>
                </a:solidFill>
              </a:rPr>
              <a:t> H.4.1, </a:t>
            </a:r>
            <a:r>
              <a:rPr lang="en-US" sz="2900" b="1" dirty="0" err="1">
                <a:solidFill>
                  <a:srgbClr val="C00000"/>
                </a:solidFill>
              </a:rPr>
              <a:t>nhận</a:t>
            </a:r>
            <a:r>
              <a:rPr lang="en-US" sz="2900" b="1" dirty="0">
                <a:solidFill>
                  <a:srgbClr val="C00000"/>
                </a:solidFill>
              </a:rPr>
              <a:t> </a:t>
            </a:r>
            <a:r>
              <a:rPr lang="en-US" sz="2900" b="1" dirty="0" err="1">
                <a:solidFill>
                  <a:srgbClr val="C00000"/>
                </a:solidFill>
              </a:rPr>
              <a:t>xét</a:t>
            </a:r>
            <a:r>
              <a:rPr lang="en-US" sz="2900" b="1" dirty="0">
                <a:solidFill>
                  <a:srgbClr val="C00000"/>
                </a:solidFill>
              </a:rPr>
              <a:t> </a:t>
            </a:r>
            <a:r>
              <a:rPr lang="en-US" sz="2900" b="1" dirty="0" err="1">
                <a:solidFill>
                  <a:srgbClr val="002060"/>
                </a:solidFill>
              </a:rPr>
              <a:t>tốc</a:t>
            </a:r>
            <a:r>
              <a:rPr lang="en-US" sz="2900" b="1" dirty="0">
                <a:solidFill>
                  <a:srgbClr val="002060"/>
                </a:solidFill>
              </a:rPr>
              <a:t> </a:t>
            </a:r>
            <a:r>
              <a:rPr lang="en-US" sz="2900" b="1" dirty="0" err="1">
                <a:solidFill>
                  <a:srgbClr val="002060"/>
                </a:solidFill>
              </a:rPr>
              <a:t>độ</a:t>
            </a:r>
            <a:r>
              <a:rPr lang="en-US" sz="2900" b="1" dirty="0">
                <a:solidFill>
                  <a:srgbClr val="002060"/>
                </a:solidFill>
              </a:rPr>
              <a:t> </a:t>
            </a:r>
            <a:r>
              <a:rPr lang="en-US" sz="2900" b="1" dirty="0" err="1">
                <a:solidFill>
                  <a:srgbClr val="C00000"/>
                </a:solidFill>
              </a:rPr>
              <a:t>tăng</a:t>
            </a:r>
            <a:r>
              <a:rPr lang="en-US" sz="2900" b="1" dirty="0">
                <a:solidFill>
                  <a:srgbClr val="C00000"/>
                </a:solidFill>
              </a:rPr>
              <a:t> </a:t>
            </a:r>
            <a:r>
              <a:rPr lang="en-US" sz="2900" b="1" err="1">
                <a:solidFill>
                  <a:srgbClr val="002060"/>
                </a:solidFill>
              </a:rPr>
              <a:t>của</a:t>
            </a:r>
            <a:r>
              <a:rPr lang="en-US" sz="2900" b="1">
                <a:solidFill>
                  <a:srgbClr val="002060"/>
                </a:solidFill>
              </a:rPr>
              <a:t> đàn trâu, bò, lợn, </a:t>
            </a:r>
            <a:r>
              <a:rPr lang="en-US" sz="2900" b="1" dirty="0" err="1">
                <a:solidFill>
                  <a:srgbClr val="002060"/>
                </a:solidFill>
              </a:rPr>
              <a:t>gia</a:t>
            </a:r>
            <a:r>
              <a:rPr lang="en-US" sz="2900" b="1" dirty="0">
                <a:solidFill>
                  <a:srgbClr val="002060"/>
                </a:solidFill>
              </a:rPr>
              <a:t> </a:t>
            </a:r>
            <a:r>
              <a:rPr lang="en-US" sz="2900" b="1" dirty="0" err="1">
                <a:solidFill>
                  <a:srgbClr val="002060"/>
                </a:solidFill>
              </a:rPr>
              <a:t>cầm</a:t>
            </a:r>
            <a:r>
              <a:rPr lang="en-US" sz="2900" b="1" dirty="0">
                <a:solidFill>
                  <a:srgbClr val="002060"/>
                </a:solidFill>
              </a:rPr>
              <a:t> </a:t>
            </a:r>
            <a:r>
              <a:rPr lang="en-US" sz="2900" b="1" dirty="0" err="1">
                <a:solidFill>
                  <a:srgbClr val="002060"/>
                </a:solidFill>
              </a:rPr>
              <a:t>nước</a:t>
            </a:r>
            <a:r>
              <a:rPr lang="en-US" sz="2900" b="1" dirty="0">
                <a:solidFill>
                  <a:srgbClr val="002060"/>
                </a:solidFill>
              </a:rPr>
              <a:t> ta </a:t>
            </a:r>
            <a:r>
              <a:rPr lang="en-US" sz="2900" b="1" dirty="0" err="1">
                <a:solidFill>
                  <a:srgbClr val="002060"/>
                </a:solidFill>
              </a:rPr>
              <a:t>giai</a:t>
            </a:r>
            <a:r>
              <a:rPr lang="en-US" sz="2900" b="1" dirty="0">
                <a:solidFill>
                  <a:srgbClr val="002060"/>
                </a:solidFill>
              </a:rPr>
              <a:t> </a:t>
            </a:r>
            <a:r>
              <a:rPr lang="en-US" sz="2900" b="1" err="1">
                <a:solidFill>
                  <a:srgbClr val="002060"/>
                </a:solidFill>
              </a:rPr>
              <a:t>đoạn</a:t>
            </a:r>
            <a:r>
              <a:rPr lang="en-US" sz="2900" b="1">
                <a:solidFill>
                  <a:srgbClr val="002060"/>
                </a:solidFill>
              </a:rPr>
              <a:t> 2010 - 2021 </a:t>
            </a:r>
            <a:r>
              <a:rPr lang="en-US" sz="2900" b="1" dirty="0" err="1">
                <a:solidFill>
                  <a:srgbClr val="002060"/>
                </a:solidFill>
              </a:rPr>
              <a:t>và</a:t>
            </a:r>
            <a:r>
              <a:rPr lang="en-US" sz="2900" b="1" dirty="0">
                <a:solidFill>
                  <a:srgbClr val="002060"/>
                </a:solidFill>
              </a:rPr>
              <a:t> </a:t>
            </a:r>
            <a:r>
              <a:rPr lang="en-US" sz="2900" b="1" dirty="0" err="1">
                <a:solidFill>
                  <a:srgbClr val="002060"/>
                </a:solidFill>
              </a:rPr>
              <a:t>vùng</a:t>
            </a:r>
            <a:r>
              <a:rPr lang="en-US" sz="2900" b="1" dirty="0">
                <a:solidFill>
                  <a:srgbClr val="002060"/>
                </a:solidFill>
              </a:rPr>
              <a:t> </a:t>
            </a:r>
            <a:r>
              <a:rPr lang="en-US" sz="2900" b="1" dirty="0" err="1">
                <a:solidFill>
                  <a:srgbClr val="C00000"/>
                </a:solidFill>
              </a:rPr>
              <a:t>phân</a:t>
            </a:r>
            <a:r>
              <a:rPr lang="en-US" sz="2900" b="1" dirty="0">
                <a:solidFill>
                  <a:srgbClr val="C00000"/>
                </a:solidFill>
              </a:rPr>
              <a:t> </a:t>
            </a:r>
            <a:r>
              <a:rPr lang="en-US" sz="2900" b="1" dirty="0" err="1">
                <a:solidFill>
                  <a:srgbClr val="C00000"/>
                </a:solidFill>
              </a:rPr>
              <a:t>bố</a:t>
            </a:r>
            <a:r>
              <a:rPr lang="en-US" sz="2900" b="1" dirty="0">
                <a:solidFill>
                  <a:srgbClr val="C00000"/>
                </a:solidFill>
              </a:rPr>
              <a:t> </a:t>
            </a:r>
            <a:r>
              <a:rPr lang="en-US" sz="2900" b="1" dirty="0" err="1">
                <a:solidFill>
                  <a:srgbClr val="002060"/>
                </a:solidFill>
              </a:rPr>
              <a:t>chính</a:t>
            </a:r>
            <a:r>
              <a:rPr lang="en-US" sz="2900" b="1" dirty="0">
                <a:solidFill>
                  <a:srgbClr val="002060"/>
                </a:solidFill>
              </a:rPr>
              <a:t>.</a:t>
            </a:r>
          </a:p>
        </p:txBody>
      </p:sp>
      <p:sp>
        <p:nvSpPr>
          <p:cNvPr id="11" name="TextBox 10">
            <a:extLst>
              <a:ext uri="{FF2B5EF4-FFF2-40B4-BE49-F238E27FC236}">
                <a16:creationId xmlns:a16="http://schemas.microsoft.com/office/drawing/2014/main" id="{64256F43-6002-4C0C-8128-876A8DE4FF80}"/>
              </a:ext>
            </a:extLst>
          </p:cNvPr>
          <p:cNvSpPr txBox="1"/>
          <p:nvPr/>
        </p:nvSpPr>
        <p:spPr>
          <a:xfrm>
            <a:off x="151606" y="381794"/>
            <a:ext cx="7101648" cy="1212640"/>
          </a:xfrm>
          <a:prstGeom prst="rect">
            <a:avLst/>
          </a:prstGeom>
          <a:solidFill>
            <a:schemeClr val="accent6">
              <a:lumMod val="20000"/>
              <a:lumOff val="80000"/>
            </a:schemeClr>
          </a:solidFill>
          <a:ln>
            <a:solidFill>
              <a:srgbClr val="C00000"/>
            </a:solidFill>
          </a:ln>
        </p:spPr>
        <p:txBody>
          <a:bodyPr wrap="square" rtlCol="0">
            <a:spAutoFit/>
          </a:bodyPr>
          <a:lstStyle/>
          <a:p>
            <a:pPr algn="ctr">
              <a:lnSpc>
                <a:spcPct val="130000"/>
              </a:lnSpc>
            </a:pPr>
            <a:r>
              <a:rPr lang="en-US" sz="2800" b="1" dirty="0" err="1">
                <a:solidFill>
                  <a:srgbClr val="0000FF"/>
                </a:solidFill>
              </a:rPr>
              <a:t>Tại</a:t>
            </a:r>
            <a:r>
              <a:rPr lang="en-US" sz="2800" b="1" dirty="0">
                <a:solidFill>
                  <a:srgbClr val="0000FF"/>
                </a:solidFill>
              </a:rPr>
              <a:t> </a:t>
            </a:r>
            <a:r>
              <a:rPr lang="en-US" sz="2800" b="1" dirty="0" err="1">
                <a:solidFill>
                  <a:srgbClr val="0000FF"/>
                </a:solidFill>
              </a:rPr>
              <a:t>sao</a:t>
            </a:r>
            <a:r>
              <a:rPr lang="en-US" sz="2800" b="1" dirty="0">
                <a:solidFill>
                  <a:srgbClr val="0000FF"/>
                </a:solidFill>
              </a:rPr>
              <a:t> </a:t>
            </a:r>
            <a:r>
              <a:rPr lang="en-US" sz="2800" b="1" dirty="0" err="1">
                <a:solidFill>
                  <a:srgbClr val="0000FF"/>
                </a:solidFill>
              </a:rPr>
              <a:t>lợn</a:t>
            </a:r>
            <a:r>
              <a:rPr lang="en-US" sz="2800" b="1" dirty="0">
                <a:solidFill>
                  <a:srgbClr val="0000FF"/>
                </a:solidFill>
              </a:rPr>
              <a:t> </a:t>
            </a:r>
            <a:r>
              <a:rPr lang="en-US" sz="2800" b="1" dirty="0" err="1">
                <a:solidFill>
                  <a:srgbClr val="0000FF"/>
                </a:solidFill>
              </a:rPr>
              <a:t>được</a:t>
            </a:r>
            <a:r>
              <a:rPr lang="en-US" sz="2800" b="1" dirty="0">
                <a:solidFill>
                  <a:srgbClr val="0000FF"/>
                </a:solidFill>
              </a:rPr>
              <a:t> </a:t>
            </a:r>
            <a:r>
              <a:rPr lang="en-US" sz="2800" b="1" dirty="0" err="1">
                <a:solidFill>
                  <a:srgbClr val="0000FF"/>
                </a:solidFill>
              </a:rPr>
              <a:t>nuôi</a:t>
            </a:r>
            <a:r>
              <a:rPr lang="en-US" sz="2800" b="1" dirty="0">
                <a:solidFill>
                  <a:srgbClr val="0000FF"/>
                </a:solidFill>
              </a:rPr>
              <a:t> </a:t>
            </a:r>
            <a:r>
              <a:rPr lang="en-US" sz="2800" b="1" dirty="0" err="1">
                <a:solidFill>
                  <a:srgbClr val="0000FF"/>
                </a:solidFill>
              </a:rPr>
              <a:t>nhiều</a:t>
            </a:r>
            <a:r>
              <a:rPr lang="en-US" sz="2800" b="1" dirty="0">
                <a:solidFill>
                  <a:srgbClr val="0000FF"/>
                </a:solidFill>
              </a:rPr>
              <a:t> </a:t>
            </a:r>
            <a:r>
              <a:rPr lang="en-US" sz="2800" b="1" dirty="0" err="1">
                <a:solidFill>
                  <a:srgbClr val="0000FF"/>
                </a:solidFill>
              </a:rPr>
              <a:t>nhất</a:t>
            </a:r>
            <a:r>
              <a:rPr lang="en-US" sz="2800" b="1" dirty="0">
                <a:solidFill>
                  <a:srgbClr val="0000FF"/>
                </a:solidFill>
              </a:rPr>
              <a:t> </a:t>
            </a:r>
            <a:r>
              <a:rPr lang="en-US" sz="2800" b="1">
                <a:solidFill>
                  <a:srgbClr val="0000FF"/>
                </a:solidFill>
              </a:rPr>
              <a:t>ở Trung du và miền núi Bắc Bộ?</a:t>
            </a:r>
            <a:endParaRPr lang="en-US" sz="2800" b="1" dirty="0">
              <a:solidFill>
                <a:srgbClr val="0000FF"/>
              </a:solidFill>
            </a:endParaRPr>
          </a:p>
        </p:txBody>
      </p:sp>
      <p:sp>
        <p:nvSpPr>
          <p:cNvPr id="9" name="TextBox 25"/>
          <p:cNvSpPr txBox="1"/>
          <p:nvPr/>
        </p:nvSpPr>
        <p:spPr>
          <a:xfrm>
            <a:off x="304006" y="50299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a:solidFill>
                  <a:srgbClr val="0000FF"/>
                </a:solidFill>
                <a:latin typeface="Calibri" pitchFamily="34" charset="0"/>
                <a:cs typeface="Calibri" pitchFamily="34" charset="0"/>
              </a:rPr>
              <a:t>- Đàn trâu </a:t>
            </a:r>
            <a:r>
              <a:rPr lang="en-US" sz="3200" b="1">
                <a:solidFill>
                  <a:srgbClr val="FF0000"/>
                </a:solidFill>
                <a:latin typeface="Calibri" pitchFamily="34" charset="0"/>
                <a:cs typeface="Calibri" pitchFamily="34" charset="0"/>
              </a:rPr>
              <a:t>giảm liên tục</a:t>
            </a:r>
            <a:r>
              <a:rPr lang="en-US" sz="3200" b="1">
                <a:solidFill>
                  <a:srgbClr val="0000FF"/>
                </a:solidFill>
                <a:latin typeface="Calibri" pitchFamily="34" charset="0"/>
                <a:cs typeface="Calibri" pitchFamily="34" charset="0"/>
              </a:rPr>
              <a:t>, giảm </a:t>
            </a:r>
            <a:r>
              <a:rPr lang="en-US" sz="3200" b="1">
                <a:solidFill>
                  <a:srgbClr val="FF0000"/>
                </a:solidFill>
                <a:latin typeface="Calibri" pitchFamily="34" charset="0"/>
                <a:cs typeface="Calibri" pitchFamily="34" charset="0"/>
              </a:rPr>
              <a:t>0,6 triệu con</a:t>
            </a:r>
            <a:r>
              <a:rPr lang="en-US" sz="3200" b="1">
                <a:solidFill>
                  <a:srgbClr val="0000FF"/>
                </a:solidFill>
                <a:latin typeface="Calibri" pitchFamily="34" charset="0"/>
                <a:cs typeface="Calibri" pitchFamily="34" charset="0"/>
              </a:rPr>
              <a:t>; giảm </a:t>
            </a:r>
            <a:r>
              <a:rPr lang="en-US" sz="3200" b="1">
                <a:solidFill>
                  <a:srgbClr val="FF0000"/>
                </a:solidFill>
                <a:latin typeface="Calibri" pitchFamily="34" charset="0"/>
                <a:cs typeface="Calibri" pitchFamily="34" charset="0"/>
              </a:rPr>
              <a:t>1,3 lần.</a:t>
            </a:r>
          </a:p>
        </p:txBody>
      </p:sp>
      <p:sp>
        <p:nvSpPr>
          <p:cNvPr id="10" name="TextBox 25"/>
          <p:cNvSpPr txBox="1"/>
          <p:nvPr/>
        </p:nvSpPr>
        <p:spPr>
          <a:xfrm>
            <a:off x="380206" y="4496594"/>
            <a:ext cx="6857226" cy="525785"/>
          </a:xfrm>
          <a:prstGeom prst="rect">
            <a:avLst/>
          </a:prstGeom>
          <a:solidFill>
            <a:schemeClr val="bg1"/>
          </a:solidFill>
        </p:spPr>
        <p:txBody>
          <a:bodyPr wrap="square" lIns="0" tIns="0" rIns="0" bIns="0" rtlCol="0" anchor="t">
            <a:spAutoFit/>
          </a:bodyPr>
          <a:lstStyle/>
          <a:p>
            <a:pPr marL="194290" lvl="1" algn="just">
              <a:lnSpc>
                <a:spcPts val="4067"/>
              </a:lnSpc>
            </a:pPr>
            <a:r>
              <a:rPr lang="en-US" sz="2900" b="1">
                <a:solidFill>
                  <a:srgbClr val="0000FF"/>
                </a:solidFill>
                <a:latin typeface="Calibri" pitchFamily="34" charset="0"/>
                <a:cs typeface="Calibri" pitchFamily="34" charset="0"/>
              </a:rPr>
              <a:t>- Giai đoạn 2010 - 2021:</a:t>
            </a:r>
            <a:endParaRPr lang="en-US" sz="3200" b="1">
              <a:solidFill>
                <a:srgbClr val="0000FF"/>
              </a:solidFill>
              <a:latin typeface="Calibri" pitchFamily="34" charset="0"/>
              <a:cs typeface="Calibri" pitchFamily="34" charset="0"/>
            </a:endParaRPr>
          </a:p>
        </p:txBody>
      </p:sp>
      <p:sp>
        <p:nvSpPr>
          <p:cNvPr id="14" name="TextBox 25"/>
          <p:cNvSpPr txBox="1"/>
          <p:nvPr/>
        </p:nvSpPr>
        <p:spPr>
          <a:xfrm>
            <a:off x="227806" y="50299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a:solidFill>
                  <a:srgbClr val="0000FF"/>
                </a:solidFill>
                <a:latin typeface="Calibri" pitchFamily="34" charset="0"/>
                <a:cs typeface="Calibri" pitchFamily="34" charset="0"/>
              </a:rPr>
              <a:t>- Đàn bò </a:t>
            </a:r>
            <a:r>
              <a:rPr lang="en-US" sz="3200" b="1">
                <a:solidFill>
                  <a:srgbClr val="FF0000"/>
                </a:solidFill>
                <a:latin typeface="Calibri" pitchFamily="34" charset="0"/>
                <a:cs typeface="Calibri" pitchFamily="34" charset="0"/>
              </a:rPr>
              <a:t>biến động theo hướng tăng</a:t>
            </a:r>
            <a:r>
              <a:rPr lang="en-US" sz="3200" b="1">
                <a:solidFill>
                  <a:srgbClr val="0000FF"/>
                </a:solidFill>
                <a:latin typeface="Calibri" pitchFamily="34" charset="0"/>
                <a:cs typeface="Calibri" pitchFamily="34" charset="0"/>
              </a:rPr>
              <a:t>, tăng </a:t>
            </a:r>
            <a:r>
              <a:rPr lang="en-US" sz="3200" b="1">
                <a:solidFill>
                  <a:srgbClr val="FF0000"/>
                </a:solidFill>
                <a:latin typeface="Calibri" pitchFamily="34" charset="0"/>
                <a:cs typeface="Calibri" pitchFamily="34" charset="0"/>
              </a:rPr>
              <a:t>0,5 triệu con</a:t>
            </a:r>
            <a:r>
              <a:rPr lang="en-US" sz="3200" b="1">
                <a:solidFill>
                  <a:srgbClr val="0000FF"/>
                </a:solidFill>
                <a:latin typeface="Calibri" pitchFamily="34" charset="0"/>
                <a:cs typeface="Calibri" pitchFamily="34" charset="0"/>
              </a:rPr>
              <a:t>; tăng </a:t>
            </a:r>
            <a:r>
              <a:rPr lang="en-US" sz="3200" b="1">
                <a:solidFill>
                  <a:srgbClr val="FF0000"/>
                </a:solidFill>
                <a:latin typeface="Calibri" pitchFamily="34" charset="0"/>
                <a:cs typeface="Calibri" pitchFamily="34" charset="0"/>
              </a:rPr>
              <a:t>1,1 lần.</a:t>
            </a:r>
          </a:p>
        </p:txBody>
      </p:sp>
      <p:sp>
        <p:nvSpPr>
          <p:cNvPr id="15" name="TextBox 25"/>
          <p:cNvSpPr txBox="1"/>
          <p:nvPr/>
        </p:nvSpPr>
        <p:spPr>
          <a:xfrm>
            <a:off x="228580" y="50299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a:solidFill>
                  <a:srgbClr val="0000FF"/>
                </a:solidFill>
                <a:latin typeface="Calibri" pitchFamily="34" charset="0"/>
                <a:cs typeface="Calibri" pitchFamily="34" charset="0"/>
              </a:rPr>
              <a:t>- Đàn lợn </a:t>
            </a:r>
            <a:r>
              <a:rPr lang="en-US" sz="3200" b="1">
                <a:solidFill>
                  <a:srgbClr val="FF0000"/>
                </a:solidFill>
                <a:latin typeface="Calibri" pitchFamily="34" charset="0"/>
                <a:cs typeface="Calibri" pitchFamily="34" charset="0"/>
              </a:rPr>
              <a:t>biến động theo hướng giảm</a:t>
            </a:r>
            <a:r>
              <a:rPr lang="en-US" sz="3200" b="1">
                <a:solidFill>
                  <a:srgbClr val="0000FF"/>
                </a:solidFill>
                <a:latin typeface="Calibri" pitchFamily="34" charset="0"/>
                <a:cs typeface="Calibri" pitchFamily="34" charset="0"/>
              </a:rPr>
              <a:t>, giảm </a:t>
            </a:r>
            <a:r>
              <a:rPr lang="en-US" sz="3200" b="1">
                <a:solidFill>
                  <a:srgbClr val="FF0000"/>
                </a:solidFill>
                <a:latin typeface="Calibri" pitchFamily="34" charset="0"/>
                <a:cs typeface="Calibri" pitchFamily="34" charset="0"/>
              </a:rPr>
              <a:t>4,2 triệu con</a:t>
            </a:r>
            <a:r>
              <a:rPr lang="en-US" sz="3200" b="1">
                <a:solidFill>
                  <a:srgbClr val="0000FF"/>
                </a:solidFill>
                <a:latin typeface="Calibri" pitchFamily="34" charset="0"/>
                <a:cs typeface="Calibri" pitchFamily="34" charset="0"/>
              </a:rPr>
              <a:t>; giảm </a:t>
            </a:r>
            <a:r>
              <a:rPr lang="en-US" sz="3200" b="1">
                <a:solidFill>
                  <a:srgbClr val="FF0000"/>
                </a:solidFill>
                <a:latin typeface="Calibri" pitchFamily="34" charset="0"/>
                <a:cs typeface="Calibri" pitchFamily="34" charset="0"/>
              </a:rPr>
              <a:t>1,2 lần.</a:t>
            </a:r>
          </a:p>
        </p:txBody>
      </p:sp>
      <p:sp>
        <p:nvSpPr>
          <p:cNvPr id="16" name="TextBox 25"/>
          <p:cNvSpPr txBox="1"/>
          <p:nvPr/>
        </p:nvSpPr>
        <p:spPr>
          <a:xfrm>
            <a:off x="227806" y="4953794"/>
            <a:ext cx="7085826" cy="1051570"/>
          </a:xfrm>
          <a:prstGeom prst="rect">
            <a:avLst/>
          </a:prstGeom>
          <a:solidFill>
            <a:schemeClr val="bg1"/>
          </a:solidFill>
        </p:spPr>
        <p:txBody>
          <a:bodyPr wrap="square" lIns="0" tIns="0" rIns="0" bIns="0" rtlCol="0" anchor="t">
            <a:spAutoFit/>
          </a:bodyPr>
          <a:lstStyle/>
          <a:p>
            <a:pPr marL="194290" lvl="1" algn="just">
              <a:lnSpc>
                <a:spcPts val="4067"/>
              </a:lnSpc>
            </a:pPr>
            <a:r>
              <a:rPr lang="en-US" sz="3200" b="1">
                <a:solidFill>
                  <a:srgbClr val="0000FF"/>
                </a:solidFill>
                <a:latin typeface="Calibri" pitchFamily="34" charset="0"/>
                <a:cs typeface="Calibri" pitchFamily="34" charset="0"/>
              </a:rPr>
              <a:t>- Đàn gia cầm </a:t>
            </a:r>
            <a:r>
              <a:rPr lang="en-US" sz="3200" b="1">
                <a:solidFill>
                  <a:srgbClr val="FF0000"/>
                </a:solidFill>
                <a:latin typeface="Calibri" pitchFamily="34" charset="0"/>
                <a:cs typeface="Calibri" pitchFamily="34" charset="0"/>
              </a:rPr>
              <a:t>tăng liên tục</a:t>
            </a:r>
            <a:r>
              <a:rPr lang="en-US" sz="3200" b="1">
                <a:solidFill>
                  <a:srgbClr val="0000FF"/>
                </a:solidFill>
                <a:latin typeface="Calibri" pitchFamily="34" charset="0"/>
                <a:cs typeface="Calibri" pitchFamily="34" charset="0"/>
              </a:rPr>
              <a:t>, tăng </a:t>
            </a:r>
            <a:r>
              <a:rPr lang="en-US" sz="3200" b="1">
                <a:solidFill>
                  <a:srgbClr val="FF0000"/>
                </a:solidFill>
                <a:latin typeface="Calibri" pitchFamily="34" charset="0"/>
                <a:cs typeface="Calibri" pitchFamily="34" charset="0"/>
              </a:rPr>
              <a:t>222,2 triệu con</a:t>
            </a:r>
            <a:r>
              <a:rPr lang="en-US" sz="3200" b="1">
                <a:solidFill>
                  <a:srgbClr val="0000FF"/>
                </a:solidFill>
                <a:latin typeface="Calibri" pitchFamily="34" charset="0"/>
                <a:cs typeface="Calibri" pitchFamily="34" charset="0"/>
              </a:rPr>
              <a:t>; tăng </a:t>
            </a:r>
            <a:r>
              <a:rPr lang="en-US" sz="3200" b="1">
                <a:solidFill>
                  <a:srgbClr val="FF0000"/>
                </a:solidFill>
                <a:latin typeface="Calibri" pitchFamily="34" charset="0"/>
                <a:cs typeface="Calibri" pitchFamily="34" charset="0"/>
              </a:rPr>
              <a:t>1,7 lần.</a:t>
            </a:r>
          </a:p>
        </p:txBody>
      </p:sp>
      <p:pic>
        <p:nvPicPr>
          <p:cNvPr id="17" name="Picture 16" descr="A map of the country&#10;&#10;Description automatically generated"/>
          <p:cNvPicPr/>
          <p:nvPr/>
        </p:nvPicPr>
        <p:blipFill>
          <a:blip r:embed="rId3">
            <a:extLst>
              <a:ext uri="{28A0092B-C50C-407E-A947-70E740481C1C}">
                <a14:useLocalDpi xmlns:a14="http://schemas.microsoft.com/office/drawing/2010/main" val="0"/>
              </a:ext>
            </a:extLst>
          </a:blip>
          <a:stretch>
            <a:fillRect/>
          </a:stretch>
        </p:blipFill>
        <p:spPr>
          <a:xfrm>
            <a:off x="7466012" y="0"/>
            <a:ext cx="4689834" cy="6839744"/>
          </a:xfrm>
          <a:prstGeom prst="rect">
            <a:avLst/>
          </a:prstGeom>
          <a:ln>
            <a:noFill/>
          </a:ln>
          <a:effectLst>
            <a:outerShdw blurRad="292100" dist="139700" dir="2700000" algn="tl" rotWithShape="0">
              <a:srgbClr val="333333">
                <a:alpha val="65000"/>
              </a:srgbClr>
            </a:outerShdw>
          </a:effectLst>
        </p:spPr>
      </p:pic>
      <p:sp>
        <p:nvSpPr>
          <p:cNvPr id="18" name="Text Box 4"/>
          <p:cNvSpPr txBox="1">
            <a:spLocks noChangeArrowheads="1"/>
          </p:cNvSpPr>
          <p:nvPr/>
        </p:nvSpPr>
        <p:spPr bwMode="auto">
          <a:xfrm>
            <a:off x="7314406" y="6058579"/>
            <a:ext cx="4799806" cy="800215"/>
          </a:xfrm>
          <a:prstGeom prst="rect">
            <a:avLst/>
          </a:prstGeom>
          <a:solidFill>
            <a:schemeClr val="bg1"/>
          </a:solidFill>
          <a:ln w="9525" algn="ctr">
            <a:solidFill>
              <a:srgbClr val="0000FF"/>
            </a:solidFill>
            <a:miter lim="800000"/>
            <a:headEnd/>
            <a:tailEnd/>
          </a:ln>
          <a:effectLst/>
        </p:spPr>
        <p:txBody>
          <a:bodyPr wrap="square" lIns="121917" tIns="60958" rIns="121917" bIns="60958">
            <a:spAutoFit/>
          </a:bodyPr>
          <a:lstStyle/>
          <a:p>
            <a:pPr algn="ctr"/>
            <a:r>
              <a:rPr lang="en-US" sz="2200" b="1">
                <a:solidFill>
                  <a:srgbClr val="0000FF"/>
                </a:solidFill>
              </a:rPr>
              <a:t>H.4.1. Bản đồ phân bố nông nghiệp Việt Nam, 2021</a:t>
            </a:r>
          </a:p>
        </p:txBody>
      </p:sp>
    </p:spTree>
    <p:extLst>
      <p:ext uri="{BB962C8B-B14F-4D97-AF65-F5344CB8AC3E}">
        <p14:creationId xmlns:p14="http://schemas.microsoft.com/office/powerpoint/2010/main" val="18126552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par>
                    <p:cTn id="10" fill="hold">
                      <p:stCondLst>
                        <p:cond delay="indefinite"/>
                      </p:stCondLst>
                      <p:childTnLst>
                        <p:par>
                          <p:cTn id="11" fill="hold">
                            <p:stCondLst>
                              <p:cond delay="0"/>
                            </p:stCondLst>
                            <p:childTnLst>
                              <p:par>
                                <p:cTn id="12" presetID="29" presetClass="exit" presetSubtype="0" fill="hold" grpId="1" nodeType="clickEffect">
                                  <p:stCondLst>
                                    <p:cond delay="0"/>
                                  </p:stCondLst>
                                  <p:childTnLst>
                                    <p:anim calcmode="lin" valueType="num">
                                      <p:cBhvr>
                                        <p:cTn id="13" dur="1000"/>
                                        <p:tgtEl>
                                          <p:spTgt spid="8"/>
                                        </p:tgtEl>
                                        <p:attrNameLst>
                                          <p:attrName>ppt_x</p:attrName>
                                        </p:attrNameLst>
                                      </p:cBhvr>
                                      <p:tavLst>
                                        <p:tav tm="0">
                                          <p:val>
                                            <p:strVal val="ppt_x"/>
                                          </p:val>
                                        </p:tav>
                                        <p:tav tm="100000">
                                          <p:val>
                                            <p:strVal val="ppt_x-.2"/>
                                          </p:val>
                                        </p:tav>
                                      </p:tavLst>
                                    </p:anim>
                                    <p:anim calcmode="lin" valueType="num">
                                      <p:cBhvr>
                                        <p:cTn id="14" dur="1000"/>
                                        <p:tgtEl>
                                          <p:spTgt spid="8"/>
                                        </p:tgtEl>
                                        <p:attrNameLst>
                                          <p:attrName>ppt_y</p:attrName>
                                        </p:attrNameLst>
                                      </p:cBhvr>
                                      <p:tavLst>
                                        <p:tav tm="0">
                                          <p:val>
                                            <p:strVal val="ppt_y"/>
                                          </p:val>
                                        </p:tav>
                                        <p:tav tm="100000">
                                          <p:val>
                                            <p:strVal val="ppt_y"/>
                                          </p:val>
                                        </p:tav>
                                      </p:tavLst>
                                    </p:anim>
                                    <p:animEffect transition="out" filter="fade">
                                      <p:cBhvr>
                                        <p:cTn id="15" dur="1000"/>
                                        <p:tgtEl>
                                          <p:spTgt spid="8"/>
                                        </p:tgtEl>
                                      </p:cBhvr>
                                    </p:animEffect>
                                    <p:set>
                                      <p:cBhvr>
                                        <p:cTn id="16" dur="1" fill="hold">
                                          <p:stCondLst>
                                            <p:cond delay="999"/>
                                          </p:stCondLst>
                                        </p:cTn>
                                        <p:tgtEl>
                                          <p:spTgt spid="8"/>
                                        </p:tgtEl>
                                        <p:attrNameLst>
                                          <p:attrName>style.visibility</p:attrName>
                                        </p:attrNameLst>
                                      </p:cBhvr>
                                      <p:to>
                                        <p:strVal val="hidden"/>
                                      </p:to>
                                    </p:set>
                                  </p:childTnLst>
                                </p:cTn>
                              </p:par>
                            </p:childTnLst>
                          </p:cTn>
                        </p:par>
                      </p:childTnLst>
                    </p:cTn>
                  </p:par>
                  <p:par>
                    <p:cTn id="17" fill="hold">
                      <p:stCondLst>
                        <p:cond delay="indefinite"/>
                      </p:stCondLst>
                      <p:childTnLst>
                        <p:par>
                          <p:cTn id="18" fill="hold">
                            <p:stCondLst>
                              <p:cond delay="0"/>
                            </p:stCondLst>
                            <p:childTnLst>
                              <p:par>
                                <p:cTn id="19" presetID="29" presetClass="entr" presetSubtype="0" fill="hold" grpId="0" nodeType="click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p:cTn id="21" dur="1000" fill="hold"/>
                                        <p:tgtEl>
                                          <p:spTgt spid="10"/>
                                        </p:tgtEl>
                                        <p:attrNameLst>
                                          <p:attrName>ppt_x</p:attrName>
                                        </p:attrNameLst>
                                      </p:cBhvr>
                                      <p:tavLst>
                                        <p:tav tm="0">
                                          <p:val>
                                            <p:strVal val="#ppt_x-.2"/>
                                          </p:val>
                                        </p:tav>
                                        <p:tav tm="100000">
                                          <p:val>
                                            <p:strVal val="#ppt_x"/>
                                          </p:val>
                                        </p:tav>
                                      </p:tavLst>
                                    </p:anim>
                                    <p:anim calcmode="lin" valueType="num">
                                      <p:cBhvr>
                                        <p:cTn id="22" dur="1000" fill="hold"/>
                                        <p:tgtEl>
                                          <p:spTgt spid="10"/>
                                        </p:tgtEl>
                                        <p:attrNameLst>
                                          <p:attrName>ppt_y</p:attrName>
                                        </p:attrNameLst>
                                      </p:cBhvr>
                                      <p:tavLst>
                                        <p:tav tm="0">
                                          <p:val>
                                            <p:strVal val="#ppt_y"/>
                                          </p:val>
                                        </p:tav>
                                        <p:tav tm="100000">
                                          <p:val>
                                            <p:strVal val="#ppt_y"/>
                                          </p:val>
                                        </p:tav>
                                      </p:tavLst>
                                    </p:anim>
                                    <p:animEffect transition="in" filter="wipe(right)" prLst="gradientSize: 0.1">
                                      <p:cBhvr>
                                        <p:cTn id="23" dur="1000"/>
                                        <p:tgtEl>
                                          <p:spTgt spid="10"/>
                                        </p:tgtEl>
                                      </p:cBhvr>
                                    </p:animEffect>
                                  </p:childTnLst>
                                </p:cTn>
                              </p:par>
                            </p:childTnLst>
                          </p:cTn>
                        </p:par>
                      </p:childTnLst>
                    </p:cTn>
                  </p:par>
                  <p:par>
                    <p:cTn id="24" fill="hold">
                      <p:stCondLst>
                        <p:cond delay="indefinite"/>
                      </p:stCondLst>
                      <p:childTnLst>
                        <p:par>
                          <p:cTn id="25" fill="hold">
                            <p:stCondLst>
                              <p:cond delay="0"/>
                            </p:stCondLst>
                            <p:childTnLst>
                              <p:par>
                                <p:cTn id="26" presetID="29" presetClass="entr" presetSubtype="0" fill="hold" grpId="0" nodeType="clickEffect">
                                  <p:stCondLst>
                                    <p:cond delay="0"/>
                                  </p:stCondLst>
                                  <p:childTnLst>
                                    <p:set>
                                      <p:cBhvr>
                                        <p:cTn id="27" dur="1" fill="hold">
                                          <p:stCondLst>
                                            <p:cond delay="0"/>
                                          </p:stCondLst>
                                        </p:cTn>
                                        <p:tgtEl>
                                          <p:spTgt spid="9"/>
                                        </p:tgtEl>
                                        <p:attrNameLst>
                                          <p:attrName>style.visibility</p:attrName>
                                        </p:attrNameLst>
                                      </p:cBhvr>
                                      <p:to>
                                        <p:strVal val="visible"/>
                                      </p:to>
                                    </p:set>
                                    <p:anim calcmode="lin" valueType="num">
                                      <p:cBhvr>
                                        <p:cTn id="28" dur="1000" fill="hold"/>
                                        <p:tgtEl>
                                          <p:spTgt spid="9"/>
                                        </p:tgtEl>
                                        <p:attrNameLst>
                                          <p:attrName>ppt_x</p:attrName>
                                        </p:attrNameLst>
                                      </p:cBhvr>
                                      <p:tavLst>
                                        <p:tav tm="0">
                                          <p:val>
                                            <p:strVal val="#ppt_x-.2"/>
                                          </p:val>
                                        </p:tav>
                                        <p:tav tm="100000">
                                          <p:val>
                                            <p:strVal val="#ppt_x"/>
                                          </p:val>
                                        </p:tav>
                                      </p:tavLst>
                                    </p:anim>
                                    <p:anim calcmode="lin" valueType="num">
                                      <p:cBhvr>
                                        <p:cTn id="29" dur="1000" fill="hold"/>
                                        <p:tgtEl>
                                          <p:spTgt spid="9"/>
                                        </p:tgtEl>
                                        <p:attrNameLst>
                                          <p:attrName>ppt_y</p:attrName>
                                        </p:attrNameLst>
                                      </p:cBhvr>
                                      <p:tavLst>
                                        <p:tav tm="0">
                                          <p:val>
                                            <p:strVal val="#ppt_y"/>
                                          </p:val>
                                        </p:tav>
                                        <p:tav tm="100000">
                                          <p:val>
                                            <p:strVal val="#ppt_y"/>
                                          </p:val>
                                        </p:tav>
                                      </p:tavLst>
                                    </p:anim>
                                    <p:animEffect transition="in" filter="wipe(right)" prLst="gradientSize: 0.1">
                                      <p:cBhvr>
                                        <p:cTn id="30" dur="1000"/>
                                        <p:tgtEl>
                                          <p:spTgt spid="9"/>
                                        </p:tgtEl>
                                      </p:cBhvr>
                                    </p:animEffect>
                                  </p:childTnLst>
                                </p:cTn>
                              </p:par>
                            </p:childTnLst>
                          </p:cTn>
                        </p:par>
                      </p:childTnLst>
                    </p:cTn>
                  </p:par>
                  <p:par>
                    <p:cTn id="31" fill="hold">
                      <p:stCondLst>
                        <p:cond delay="indefinite"/>
                      </p:stCondLst>
                      <p:childTnLst>
                        <p:par>
                          <p:cTn id="32" fill="hold">
                            <p:stCondLst>
                              <p:cond delay="0"/>
                            </p:stCondLst>
                            <p:childTnLst>
                              <p:par>
                                <p:cTn id="33" presetID="29" presetClass="exit" presetSubtype="0" fill="hold" grpId="1" nodeType="clickEffect">
                                  <p:stCondLst>
                                    <p:cond delay="0"/>
                                  </p:stCondLst>
                                  <p:childTnLst>
                                    <p:anim calcmode="lin" valueType="num">
                                      <p:cBhvr>
                                        <p:cTn id="34" dur="1000"/>
                                        <p:tgtEl>
                                          <p:spTgt spid="9"/>
                                        </p:tgtEl>
                                        <p:attrNameLst>
                                          <p:attrName>ppt_x</p:attrName>
                                        </p:attrNameLst>
                                      </p:cBhvr>
                                      <p:tavLst>
                                        <p:tav tm="0">
                                          <p:val>
                                            <p:strVal val="ppt_x"/>
                                          </p:val>
                                        </p:tav>
                                        <p:tav tm="100000">
                                          <p:val>
                                            <p:strVal val="ppt_x-.2"/>
                                          </p:val>
                                        </p:tav>
                                      </p:tavLst>
                                    </p:anim>
                                    <p:anim calcmode="lin" valueType="num">
                                      <p:cBhvr>
                                        <p:cTn id="35" dur="1000"/>
                                        <p:tgtEl>
                                          <p:spTgt spid="9"/>
                                        </p:tgtEl>
                                        <p:attrNameLst>
                                          <p:attrName>ppt_y</p:attrName>
                                        </p:attrNameLst>
                                      </p:cBhvr>
                                      <p:tavLst>
                                        <p:tav tm="0">
                                          <p:val>
                                            <p:strVal val="ppt_y"/>
                                          </p:val>
                                        </p:tav>
                                        <p:tav tm="100000">
                                          <p:val>
                                            <p:strVal val="ppt_y"/>
                                          </p:val>
                                        </p:tav>
                                      </p:tavLst>
                                    </p:anim>
                                    <p:animEffect transition="out" filter="fade">
                                      <p:cBhvr>
                                        <p:cTn id="36" dur="1000"/>
                                        <p:tgtEl>
                                          <p:spTgt spid="9"/>
                                        </p:tgtEl>
                                      </p:cBhvr>
                                    </p:animEffect>
                                    <p:set>
                                      <p:cBhvr>
                                        <p:cTn id="37" dur="1" fill="hold">
                                          <p:stCondLst>
                                            <p:cond delay="999"/>
                                          </p:stCondLst>
                                        </p:cTn>
                                        <p:tgtEl>
                                          <p:spTgt spid="9"/>
                                        </p:tgtEl>
                                        <p:attrNameLst>
                                          <p:attrName>style.visibility</p:attrName>
                                        </p:attrNameLst>
                                      </p:cBhvr>
                                      <p:to>
                                        <p:strVal val="hidden"/>
                                      </p:to>
                                    </p:set>
                                  </p:childTnLst>
                                </p:cTn>
                              </p:par>
                            </p:childTnLst>
                          </p:cTn>
                        </p:par>
                      </p:childTnLst>
                    </p:cTn>
                  </p:par>
                  <p:par>
                    <p:cTn id="38" fill="hold">
                      <p:stCondLst>
                        <p:cond delay="indefinite"/>
                      </p:stCondLst>
                      <p:childTnLst>
                        <p:par>
                          <p:cTn id="39" fill="hold">
                            <p:stCondLst>
                              <p:cond delay="0"/>
                            </p:stCondLst>
                            <p:childTnLst>
                              <p:par>
                                <p:cTn id="40" presetID="29" presetClass="entr" presetSubtype="0" fill="hold" grpId="0" nodeType="clickEffect">
                                  <p:stCondLst>
                                    <p:cond delay="0"/>
                                  </p:stCondLst>
                                  <p:childTnLst>
                                    <p:set>
                                      <p:cBhvr>
                                        <p:cTn id="41" dur="1" fill="hold">
                                          <p:stCondLst>
                                            <p:cond delay="0"/>
                                          </p:stCondLst>
                                        </p:cTn>
                                        <p:tgtEl>
                                          <p:spTgt spid="14"/>
                                        </p:tgtEl>
                                        <p:attrNameLst>
                                          <p:attrName>style.visibility</p:attrName>
                                        </p:attrNameLst>
                                      </p:cBhvr>
                                      <p:to>
                                        <p:strVal val="visible"/>
                                      </p:to>
                                    </p:set>
                                    <p:anim calcmode="lin" valueType="num">
                                      <p:cBhvr>
                                        <p:cTn id="42" dur="1000" fill="hold"/>
                                        <p:tgtEl>
                                          <p:spTgt spid="14"/>
                                        </p:tgtEl>
                                        <p:attrNameLst>
                                          <p:attrName>ppt_x</p:attrName>
                                        </p:attrNameLst>
                                      </p:cBhvr>
                                      <p:tavLst>
                                        <p:tav tm="0">
                                          <p:val>
                                            <p:strVal val="#ppt_x-.2"/>
                                          </p:val>
                                        </p:tav>
                                        <p:tav tm="100000">
                                          <p:val>
                                            <p:strVal val="#ppt_x"/>
                                          </p:val>
                                        </p:tav>
                                      </p:tavLst>
                                    </p:anim>
                                    <p:anim calcmode="lin" valueType="num">
                                      <p:cBhvr>
                                        <p:cTn id="43" dur="1000" fill="hold"/>
                                        <p:tgtEl>
                                          <p:spTgt spid="14"/>
                                        </p:tgtEl>
                                        <p:attrNameLst>
                                          <p:attrName>ppt_y</p:attrName>
                                        </p:attrNameLst>
                                      </p:cBhvr>
                                      <p:tavLst>
                                        <p:tav tm="0">
                                          <p:val>
                                            <p:strVal val="#ppt_y"/>
                                          </p:val>
                                        </p:tav>
                                        <p:tav tm="100000">
                                          <p:val>
                                            <p:strVal val="#ppt_y"/>
                                          </p:val>
                                        </p:tav>
                                      </p:tavLst>
                                    </p:anim>
                                    <p:animEffect transition="in" filter="wipe(right)" prLst="gradientSize: 0.1">
                                      <p:cBhvr>
                                        <p:cTn id="44" dur="1000"/>
                                        <p:tgtEl>
                                          <p:spTgt spid="14"/>
                                        </p:tgtEl>
                                      </p:cBhvr>
                                    </p:animEffect>
                                  </p:childTnLst>
                                </p:cTn>
                              </p:par>
                            </p:childTnLst>
                          </p:cTn>
                        </p:par>
                      </p:childTnLst>
                    </p:cTn>
                  </p:par>
                  <p:par>
                    <p:cTn id="45" fill="hold">
                      <p:stCondLst>
                        <p:cond delay="indefinite"/>
                      </p:stCondLst>
                      <p:childTnLst>
                        <p:par>
                          <p:cTn id="46" fill="hold">
                            <p:stCondLst>
                              <p:cond delay="0"/>
                            </p:stCondLst>
                            <p:childTnLst>
                              <p:par>
                                <p:cTn id="47" presetID="29" presetClass="exit" presetSubtype="0" fill="hold" grpId="1" nodeType="clickEffect">
                                  <p:stCondLst>
                                    <p:cond delay="0"/>
                                  </p:stCondLst>
                                  <p:childTnLst>
                                    <p:anim calcmode="lin" valueType="num">
                                      <p:cBhvr>
                                        <p:cTn id="48" dur="1000"/>
                                        <p:tgtEl>
                                          <p:spTgt spid="14"/>
                                        </p:tgtEl>
                                        <p:attrNameLst>
                                          <p:attrName>ppt_x</p:attrName>
                                        </p:attrNameLst>
                                      </p:cBhvr>
                                      <p:tavLst>
                                        <p:tav tm="0">
                                          <p:val>
                                            <p:strVal val="ppt_x"/>
                                          </p:val>
                                        </p:tav>
                                        <p:tav tm="100000">
                                          <p:val>
                                            <p:strVal val="ppt_x-.2"/>
                                          </p:val>
                                        </p:tav>
                                      </p:tavLst>
                                    </p:anim>
                                    <p:anim calcmode="lin" valueType="num">
                                      <p:cBhvr>
                                        <p:cTn id="49" dur="1000"/>
                                        <p:tgtEl>
                                          <p:spTgt spid="14"/>
                                        </p:tgtEl>
                                        <p:attrNameLst>
                                          <p:attrName>ppt_y</p:attrName>
                                        </p:attrNameLst>
                                      </p:cBhvr>
                                      <p:tavLst>
                                        <p:tav tm="0">
                                          <p:val>
                                            <p:strVal val="ppt_y"/>
                                          </p:val>
                                        </p:tav>
                                        <p:tav tm="100000">
                                          <p:val>
                                            <p:strVal val="ppt_y"/>
                                          </p:val>
                                        </p:tav>
                                      </p:tavLst>
                                    </p:anim>
                                    <p:animEffect transition="out" filter="fade">
                                      <p:cBhvr>
                                        <p:cTn id="50" dur="1000"/>
                                        <p:tgtEl>
                                          <p:spTgt spid="14"/>
                                        </p:tgtEl>
                                      </p:cBhvr>
                                    </p:animEffect>
                                    <p:set>
                                      <p:cBhvr>
                                        <p:cTn id="51" dur="1" fill="hold">
                                          <p:stCondLst>
                                            <p:cond delay="999"/>
                                          </p:stCondLst>
                                        </p:cTn>
                                        <p:tgtEl>
                                          <p:spTgt spid="14"/>
                                        </p:tgtEl>
                                        <p:attrNameLst>
                                          <p:attrName>style.visibility</p:attrName>
                                        </p:attrNameLst>
                                      </p:cBhvr>
                                      <p:to>
                                        <p:strVal val="hidden"/>
                                      </p:to>
                                    </p:set>
                                  </p:childTnLst>
                                </p:cTn>
                              </p:par>
                            </p:childTnLst>
                          </p:cTn>
                        </p:par>
                      </p:childTnLst>
                    </p:cTn>
                  </p:par>
                  <p:par>
                    <p:cTn id="52" fill="hold">
                      <p:stCondLst>
                        <p:cond delay="indefinite"/>
                      </p:stCondLst>
                      <p:childTnLst>
                        <p:par>
                          <p:cTn id="53" fill="hold">
                            <p:stCondLst>
                              <p:cond delay="0"/>
                            </p:stCondLst>
                            <p:childTnLst>
                              <p:par>
                                <p:cTn id="54" presetID="29" presetClass="entr" presetSubtype="0" fill="hold" grpId="0" nodeType="clickEffect">
                                  <p:stCondLst>
                                    <p:cond delay="0"/>
                                  </p:stCondLst>
                                  <p:childTnLst>
                                    <p:set>
                                      <p:cBhvr>
                                        <p:cTn id="55" dur="1" fill="hold">
                                          <p:stCondLst>
                                            <p:cond delay="0"/>
                                          </p:stCondLst>
                                        </p:cTn>
                                        <p:tgtEl>
                                          <p:spTgt spid="15"/>
                                        </p:tgtEl>
                                        <p:attrNameLst>
                                          <p:attrName>style.visibility</p:attrName>
                                        </p:attrNameLst>
                                      </p:cBhvr>
                                      <p:to>
                                        <p:strVal val="visible"/>
                                      </p:to>
                                    </p:set>
                                    <p:anim calcmode="lin" valueType="num">
                                      <p:cBhvr>
                                        <p:cTn id="56" dur="1000" fill="hold"/>
                                        <p:tgtEl>
                                          <p:spTgt spid="15"/>
                                        </p:tgtEl>
                                        <p:attrNameLst>
                                          <p:attrName>ppt_x</p:attrName>
                                        </p:attrNameLst>
                                      </p:cBhvr>
                                      <p:tavLst>
                                        <p:tav tm="0">
                                          <p:val>
                                            <p:strVal val="#ppt_x-.2"/>
                                          </p:val>
                                        </p:tav>
                                        <p:tav tm="100000">
                                          <p:val>
                                            <p:strVal val="#ppt_x"/>
                                          </p:val>
                                        </p:tav>
                                      </p:tavLst>
                                    </p:anim>
                                    <p:anim calcmode="lin" valueType="num">
                                      <p:cBhvr>
                                        <p:cTn id="57" dur="1000" fill="hold"/>
                                        <p:tgtEl>
                                          <p:spTgt spid="15"/>
                                        </p:tgtEl>
                                        <p:attrNameLst>
                                          <p:attrName>ppt_y</p:attrName>
                                        </p:attrNameLst>
                                      </p:cBhvr>
                                      <p:tavLst>
                                        <p:tav tm="0">
                                          <p:val>
                                            <p:strVal val="#ppt_y"/>
                                          </p:val>
                                        </p:tav>
                                        <p:tav tm="100000">
                                          <p:val>
                                            <p:strVal val="#ppt_y"/>
                                          </p:val>
                                        </p:tav>
                                      </p:tavLst>
                                    </p:anim>
                                    <p:animEffect transition="in" filter="wipe(right)" prLst="gradientSize: 0.1">
                                      <p:cBhvr>
                                        <p:cTn id="58" dur="1000"/>
                                        <p:tgtEl>
                                          <p:spTgt spid="15"/>
                                        </p:tgtEl>
                                      </p:cBhvr>
                                    </p:animEffect>
                                  </p:childTnLst>
                                </p:cTn>
                              </p:par>
                            </p:childTnLst>
                          </p:cTn>
                        </p:par>
                      </p:childTnLst>
                    </p:cTn>
                  </p:par>
                  <p:par>
                    <p:cTn id="59" fill="hold">
                      <p:stCondLst>
                        <p:cond delay="indefinite"/>
                      </p:stCondLst>
                      <p:childTnLst>
                        <p:par>
                          <p:cTn id="60" fill="hold">
                            <p:stCondLst>
                              <p:cond delay="0"/>
                            </p:stCondLst>
                            <p:childTnLst>
                              <p:par>
                                <p:cTn id="61" presetID="29" presetClass="exit" presetSubtype="0" fill="hold" grpId="1" nodeType="clickEffect">
                                  <p:stCondLst>
                                    <p:cond delay="0"/>
                                  </p:stCondLst>
                                  <p:childTnLst>
                                    <p:anim calcmode="lin" valueType="num">
                                      <p:cBhvr>
                                        <p:cTn id="62" dur="1000"/>
                                        <p:tgtEl>
                                          <p:spTgt spid="15"/>
                                        </p:tgtEl>
                                        <p:attrNameLst>
                                          <p:attrName>ppt_x</p:attrName>
                                        </p:attrNameLst>
                                      </p:cBhvr>
                                      <p:tavLst>
                                        <p:tav tm="0">
                                          <p:val>
                                            <p:strVal val="ppt_x"/>
                                          </p:val>
                                        </p:tav>
                                        <p:tav tm="100000">
                                          <p:val>
                                            <p:strVal val="ppt_x-.2"/>
                                          </p:val>
                                        </p:tav>
                                      </p:tavLst>
                                    </p:anim>
                                    <p:anim calcmode="lin" valueType="num">
                                      <p:cBhvr>
                                        <p:cTn id="63" dur="1000"/>
                                        <p:tgtEl>
                                          <p:spTgt spid="15"/>
                                        </p:tgtEl>
                                        <p:attrNameLst>
                                          <p:attrName>ppt_y</p:attrName>
                                        </p:attrNameLst>
                                      </p:cBhvr>
                                      <p:tavLst>
                                        <p:tav tm="0">
                                          <p:val>
                                            <p:strVal val="ppt_y"/>
                                          </p:val>
                                        </p:tav>
                                        <p:tav tm="100000">
                                          <p:val>
                                            <p:strVal val="ppt_y"/>
                                          </p:val>
                                        </p:tav>
                                      </p:tavLst>
                                    </p:anim>
                                    <p:animEffect transition="out" filter="fade">
                                      <p:cBhvr>
                                        <p:cTn id="64" dur="1000"/>
                                        <p:tgtEl>
                                          <p:spTgt spid="15"/>
                                        </p:tgtEl>
                                      </p:cBhvr>
                                    </p:animEffect>
                                    <p:set>
                                      <p:cBhvr>
                                        <p:cTn id="65" dur="1" fill="hold">
                                          <p:stCondLst>
                                            <p:cond delay="999"/>
                                          </p:stCondLst>
                                        </p:cTn>
                                        <p:tgtEl>
                                          <p:spTgt spid="15"/>
                                        </p:tgtEl>
                                        <p:attrNameLst>
                                          <p:attrName>style.visibility</p:attrName>
                                        </p:attrNameLst>
                                      </p:cBhvr>
                                      <p:to>
                                        <p:strVal val="hidden"/>
                                      </p:to>
                                    </p:set>
                                  </p:childTnLst>
                                </p:cTn>
                              </p:par>
                            </p:childTnLst>
                          </p:cTn>
                        </p:par>
                      </p:childTnLst>
                    </p:cTn>
                  </p:par>
                  <p:par>
                    <p:cTn id="66" fill="hold">
                      <p:stCondLst>
                        <p:cond delay="indefinite"/>
                      </p:stCondLst>
                      <p:childTnLst>
                        <p:par>
                          <p:cTn id="67" fill="hold">
                            <p:stCondLst>
                              <p:cond delay="0"/>
                            </p:stCondLst>
                            <p:childTnLst>
                              <p:par>
                                <p:cTn id="68" presetID="29" presetClass="entr" presetSubtype="0" fill="hold" grpId="0" nodeType="clickEffect">
                                  <p:stCondLst>
                                    <p:cond delay="0"/>
                                  </p:stCondLst>
                                  <p:childTnLst>
                                    <p:set>
                                      <p:cBhvr>
                                        <p:cTn id="69" dur="1" fill="hold">
                                          <p:stCondLst>
                                            <p:cond delay="0"/>
                                          </p:stCondLst>
                                        </p:cTn>
                                        <p:tgtEl>
                                          <p:spTgt spid="16"/>
                                        </p:tgtEl>
                                        <p:attrNameLst>
                                          <p:attrName>style.visibility</p:attrName>
                                        </p:attrNameLst>
                                      </p:cBhvr>
                                      <p:to>
                                        <p:strVal val="visible"/>
                                      </p:to>
                                    </p:set>
                                    <p:anim calcmode="lin" valueType="num">
                                      <p:cBhvr>
                                        <p:cTn id="70" dur="1000" fill="hold"/>
                                        <p:tgtEl>
                                          <p:spTgt spid="16"/>
                                        </p:tgtEl>
                                        <p:attrNameLst>
                                          <p:attrName>ppt_x</p:attrName>
                                        </p:attrNameLst>
                                      </p:cBhvr>
                                      <p:tavLst>
                                        <p:tav tm="0">
                                          <p:val>
                                            <p:strVal val="#ppt_x-.2"/>
                                          </p:val>
                                        </p:tav>
                                        <p:tav tm="100000">
                                          <p:val>
                                            <p:strVal val="#ppt_x"/>
                                          </p:val>
                                        </p:tav>
                                      </p:tavLst>
                                    </p:anim>
                                    <p:anim calcmode="lin" valueType="num">
                                      <p:cBhvr>
                                        <p:cTn id="71" dur="1000" fill="hold"/>
                                        <p:tgtEl>
                                          <p:spTgt spid="16"/>
                                        </p:tgtEl>
                                        <p:attrNameLst>
                                          <p:attrName>ppt_y</p:attrName>
                                        </p:attrNameLst>
                                      </p:cBhvr>
                                      <p:tavLst>
                                        <p:tav tm="0">
                                          <p:val>
                                            <p:strVal val="#ppt_y"/>
                                          </p:val>
                                        </p:tav>
                                        <p:tav tm="100000">
                                          <p:val>
                                            <p:strVal val="#ppt_y"/>
                                          </p:val>
                                        </p:tav>
                                      </p:tavLst>
                                    </p:anim>
                                    <p:animEffect transition="in" filter="wipe(right)" prLst="gradientSize: 0.1">
                                      <p:cBhvr>
                                        <p:cTn id="72" dur="1000"/>
                                        <p:tgtEl>
                                          <p:spTgt spid="16"/>
                                        </p:tgtEl>
                                      </p:cBhvr>
                                    </p:animEffect>
                                  </p:childTnLst>
                                </p:cTn>
                              </p:par>
                            </p:childTnLst>
                          </p:cTn>
                        </p:par>
                      </p:childTnLst>
                    </p:cTn>
                  </p:par>
                  <p:par>
                    <p:cTn id="73" fill="hold">
                      <p:stCondLst>
                        <p:cond delay="indefinite"/>
                      </p:stCondLst>
                      <p:childTnLst>
                        <p:par>
                          <p:cTn id="74" fill="hold">
                            <p:stCondLst>
                              <p:cond delay="0"/>
                            </p:stCondLst>
                            <p:childTnLst>
                              <p:par>
                                <p:cTn id="75" presetID="29" presetClass="exit" presetSubtype="0" fill="hold" grpId="1" nodeType="clickEffect">
                                  <p:stCondLst>
                                    <p:cond delay="0"/>
                                  </p:stCondLst>
                                  <p:childTnLst>
                                    <p:anim calcmode="lin" valueType="num">
                                      <p:cBhvr>
                                        <p:cTn id="76" dur="1000"/>
                                        <p:tgtEl>
                                          <p:spTgt spid="16"/>
                                        </p:tgtEl>
                                        <p:attrNameLst>
                                          <p:attrName>ppt_x</p:attrName>
                                        </p:attrNameLst>
                                      </p:cBhvr>
                                      <p:tavLst>
                                        <p:tav tm="0">
                                          <p:val>
                                            <p:strVal val="ppt_x"/>
                                          </p:val>
                                        </p:tav>
                                        <p:tav tm="100000">
                                          <p:val>
                                            <p:strVal val="ppt_x-.2"/>
                                          </p:val>
                                        </p:tav>
                                      </p:tavLst>
                                    </p:anim>
                                    <p:anim calcmode="lin" valueType="num">
                                      <p:cBhvr>
                                        <p:cTn id="77" dur="1000"/>
                                        <p:tgtEl>
                                          <p:spTgt spid="16"/>
                                        </p:tgtEl>
                                        <p:attrNameLst>
                                          <p:attrName>ppt_y</p:attrName>
                                        </p:attrNameLst>
                                      </p:cBhvr>
                                      <p:tavLst>
                                        <p:tav tm="0">
                                          <p:val>
                                            <p:strVal val="ppt_y"/>
                                          </p:val>
                                        </p:tav>
                                        <p:tav tm="100000">
                                          <p:val>
                                            <p:strVal val="ppt_y"/>
                                          </p:val>
                                        </p:tav>
                                      </p:tavLst>
                                    </p:anim>
                                    <p:animEffect transition="out" filter="fade">
                                      <p:cBhvr>
                                        <p:cTn id="78" dur="1000"/>
                                        <p:tgtEl>
                                          <p:spTgt spid="16"/>
                                        </p:tgtEl>
                                      </p:cBhvr>
                                    </p:animEffect>
                                    <p:set>
                                      <p:cBhvr>
                                        <p:cTn id="79" dur="1" fill="hold">
                                          <p:stCondLst>
                                            <p:cond delay="999"/>
                                          </p:stCondLst>
                                        </p:cTn>
                                        <p:tgtEl>
                                          <p:spTgt spid="16"/>
                                        </p:tgtEl>
                                        <p:attrNameLst>
                                          <p:attrName>style.visibility</p:attrName>
                                        </p:attrNameLst>
                                      </p:cBhvr>
                                      <p:to>
                                        <p:strVal val="hidden"/>
                                      </p:to>
                                    </p:set>
                                  </p:childTnLst>
                                </p:cTn>
                              </p:par>
                            </p:childTnLst>
                          </p:cTn>
                        </p:par>
                      </p:childTnLst>
                    </p:cTn>
                  </p:par>
                  <p:par>
                    <p:cTn id="80" fill="hold">
                      <p:stCondLst>
                        <p:cond delay="indefinite"/>
                      </p:stCondLst>
                      <p:childTnLst>
                        <p:par>
                          <p:cTn id="81" fill="hold">
                            <p:stCondLst>
                              <p:cond delay="0"/>
                            </p:stCondLst>
                            <p:childTnLst>
                              <p:par>
                                <p:cTn id="82" presetID="29" presetClass="exit" presetSubtype="0" fill="hold" grpId="0" nodeType="clickEffect">
                                  <p:stCondLst>
                                    <p:cond delay="0"/>
                                  </p:stCondLst>
                                  <p:childTnLst>
                                    <p:anim calcmode="lin" valueType="num">
                                      <p:cBhvr>
                                        <p:cTn id="83" dur="1000"/>
                                        <p:tgtEl>
                                          <p:spTgt spid="6"/>
                                        </p:tgtEl>
                                        <p:attrNameLst>
                                          <p:attrName>ppt_x</p:attrName>
                                        </p:attrNameLst>
                                      </p:cBhvr>
                                      <p:tavLst>
                                        <p:tav tm="0">
                                          <p:val>
                                            <p:strVal val="ppt_x"/>
                                          </p:val>
                                        </p:tav>
                                        <p:tav tm="100000">
                                          <p:val>
                                            <p:strVal val="ppt_x-.2"/>
                                          </p:val>
                                        </p:tav>
                                      </p:tavLst>
                                    </p:anim>
                                    <p:anim calcmode="lin" valueType="num">
                                      <p:cBhvr>
                                        <p:cTn id="84" dur="1000"/>
                                        <p:tgtEl>
                                          <p:spTgt spid="6"/>
                                        </p:tgtEl>
                                        <p:attrNameLst>
                                          <p:attrName>ppt_y</p:attrName>
                                        </p:attrNameLst>
                                      </p:cBhvr>
                                      <p:tavLst>
                                        <p:tav tm="0">
                                          <p:val>
                                            <p:strVal val="ppt_y"/>
                                          </p:val>
                                        </p:tav>
                                        <p:tav tm="100000">
                                          <p:val>
                                            <p:strVal val="ppt_y"/>
                                          </p:val>
                                        </p:tav>
                                      </p:tavLst>
                                    </p:anim>
                                    <p:animEffect transition="out" filter="fade">
                                      <p:cBhvr>
                                        <p:cTn id="85" dur="1000"/>
                                        <p:tgtEl>
                                          <p:spTgt spid="6"/>
                                        </p:tgtEl>
                                      </p:cBhvr>
                                    </p:animEffect>
                                    <p:set>
                                      <p:cBhvr>
                                        <p:cTn id="86" dur="1" fill="hold">
                                          <p:stCondLst>
                                            <p:cond delay="999"/>
                                          </p:stCondLst>
                                        </p:cTn>
                                        <p:tgtEl>
                                          <p:spTgt spid="6"/>
                                        </p:tgtEl>
                                        <p:attrNameLst>
                                          <p:attrName>style.visibility</p:attrName>
                                        </p:attrNameLst>
                                      </p:cBhvr>
                                      <p:to>
                                        <p:strVal val="hidden"/>
                                      </p:to>
                                    </p:set>
                                  </p:childTnLst>
                                </p:cTn>
                              </p:par>
                              <p:par>
                                <p:cTn id="87" presetID="29" presetClass="exit" presetSubtype="0" fill="hold" grpId="1" nodeType="withEffect">
                                  <p:stCondLst>
                                    <p:cond delay="0"/>
                                  </p:stCondLst>
                                  <p:childTnLst>
                                    <p:anim calcmode="lin" valueType="num">
                                      <p:cBhvr>
                                        <p:cTn id="88" dur="1000"/>
                                        <p:tgtEl>
                                          <p:spTgt spid="10"/>
                                        </p:tgtEl>
                                        <p:attrNameLst>
                                          <p:attrName>ppt_x</p:attrName>
                                        </p:attrNameLst>
                                      </p:cBhvr>
                                      <p:tavLst>
                                        <p:tav tm="0">
                                          <p:val>
                                            <p:strVal val="ppt_x"/>
                                          </p:val>
                                        </p:tav>
                                        <p:tav tm="100000">
                                          <p:val>
                                            <p:strVal val="ppt_x-.2"/>
                                          </p:val>
                                        </p:tav>
                                      </p:tavLst>
                                    </p:anim>
                                    <p:anim calcmode="lin" valueType="num">
                                      <p:cBhvr>
                                        <p:cTn id="89" dur="1000"/>
                                        <p:tgtEl>
                                          <p:spTgt spid="10"/>
                                        </p:tgtEl>
                                        <p:attrNameLst>
                                          <p:attrName>ppt_y</p:attrName>
                                        </p:attrNameLst>
                                      </p:cBhvr>
                                      <p:tavLst>
                                        <p:tav tm="0">
                                          <p:val>
                                            <p:strVal val="ppt_y"/>
                                          </p:val>
                                        </p:tav>
                                        <p:tav tm="100000">
                                          <p:val>
                                            <p:strVal val="ppt_y"/>
                                          </p:val>
                                        </p:tav>
                                      </p:tavLst>
                                    </p:anim>
                                    <p:animEffect transition="out" filter="fade">
                                      <p:cBhvr>
                                        <p:cTn id="90" dur="1000"/>
                                        <p:tgtEl>
                                          <p:spTgt spid="10"/>
                                        </p:tgtEl>
                                      </p:cBhvr>
                                    </p:animEffect>
                                    <p:set>
                                      <p:cBhvr>
                                        <p:cTn id="91" dur="1" fill="hold">
                                          <p:stCondLst>
                                            <p:cond delay="999"/>
                                          </p:stCondLst>
                                        </p:cTn>
                                        <p:tgtEl>
                                          <p:spTgt spid="10"/>
                                        </p:tgtEl>
                                        <p:attrNameLst>
                                          <p:attrName>style.visibility</p:attrName>
                                        </p:attrNameLst>
                                      </p:cBhvr>
                                      <p:to>
                                        <p:strVal val="hidden"/>
                                      </p:to>
                                    </p:set>
                                  </p:childTnLst>
                                </p:cTn>
                              </p:par>
                              <p:par>
                                <p:cTn id="92" presetID="29" presetClass="exit" presetSubtype="0" fill="hold" nodeType="withEffect">
                                  <p:stCondLst>
                                    <p:cond delay="0"/>
                                  </p:stCondLst>
                                  <p:childTnLst>
                                    <p:anim calcmode="lin" valueType="num">
                                      <p:cBhvr>
                                        <p:cTn id="93" dur="1000"/>
                                        <p:tgtEl>
                                          <p:spTgt spid="5"/>
                                        </p:tgtEl>
                                        <p:attrNameLst>
                                          <p:attrName>ppt_x</p:attrName>
                                        </p:attrNameLst>
                                      </p:cBhvr>
                                      <p:tavLst>
                                        <p:tav tm="0">
                                          <p:val>
                                            <p:strVal val="ppt_x"/>
                                          </p:val>
                                        </p:tav>
                                        <p:tav tm="100000">
                                          <p:val>
                                            <p:strVal val="ppt_x-.2"/>
                                          </p:val>
                                        </p:tav>
                                      </p:tavLst>
                                    </p:anim>
                                    <p:anim calcmode="lin" valueType="num">
                                      <p:cBhvr>
                                        <p:cTn id="94" dur="1000"/>
                                        <p:tgtEl>
                                          <p:spTgt spid="5"/>
                                        </p:tgtEl>
                                        <p:attrNameLst>
                                          <p:attrName>ppt_y</p:attrName>
                                        </p:attrNameLst>
                                      </p:cBhvr>
                                      <p:tavLst>
                                        <p:tav tm="0">
                                          <p:val>
                                            <p:strVal val="ppt_y"/>
                                          </p:val>
                                        </p:tav>
                                        <p:tav tm="100000">
                                          <p:val>
                                            <p:strVal val="ppt_y"/>
                                          </p:val>
                                        </p:tav>
                                      </p:tavLst>
                                    </p:anim>
                                    <p:animEffect transition="out" filter="fade">
                                      <p:cBhvr>
                                        <p:cTn id="95" dur="1000"/>
                                        <p:tgtEl>
                                          <p:spTgt spid="5"/>
                                        </p:tgtEl>
                                      </p:cBhvr>
                                    </p:animEffect>
                                    <p:set>
                                      <p:cBhvr>
                                        <p:cTn id="96" dur="1" fill="hold">
                                          <p:stCondLst>
                                            <p:cond delay="999"/>
                                          </p:stCondLst>
                                        </p:cTn>
                                        <p:tgtEl>
                                          <p:spTgt spid="5"/>
                                        </p:tgtEl>
                                        <p:attrNameLst>
                                          <p:attrName>style.visibility</p:attrName>
                                        </p:attrNameLst>
                                      </p:cBhvr>
                                      <p:to>
                                        <p:strVal val="hidden"/>
                                      </p:to>
                                    </p:set>
                                  </p:childTnLst>
                                </p:cTn>
                              </p:par>
                            </p:childTnLst>
                          </p:cTn>
                        </p:par>
                      </p:childTnLst>
                    </p:cTn>
                  </p:par>
                  <p:par>
                    <p:cTn id="97" fill="hold">
                      <p:stCondLst>
                        <p:cond delay="indefinite"/>
                      </p:stCondLst>
                      <p:childTnLst>
                        <p:par>
                          <p:cTn id="98" fill="hold">
                            <p:stCondLst>
                              <p:cond delay="0"/>
                            </p:stCondLst>
                            <p:childTnLst>
                              <p:par>
                                <p:cTn id="99" presetID="29" presetClass="entr" presetSubtype="0" fill="hold" grpId="0" nodeType="clickEffect">
                                  <p:stCondLst>
                                    <p:cond delay="0"/>
                                  </p:stCondLst>
                                  <p:childTnLst>
                                    <p:set>
                                      <p:cBhvr>
                                        <p:cTn id="100" dur="1" fill="hold">
                                          <p:stCondLst>
                                            <p:cond delay="0"/>
                                          </p:stCondLst>
                                        </p:cTn>
                                        <p:tgtEl>
                                          <p:spTgt spid="11"/>
                                        </p:tgtEl>
                                        <p:attrNameLst>
                                          <p:attrName>style.visibility</p:attrName>
                                        </p:attrNameLst>
                                      </p:cBhvr>
                                      <p:to>
                                        <p:strVal val="visible"/>
                                      </p:to>
                                    </p:set>
                                    <p:anim calcmode="lin" valueType="num">
                                      <p:cBhvr>
                                        <p:cTn id="101" dur="1000" fill="hold"/>
                                        <p:tgtEl>
                                          <p:spTgt spid="11"/>
                                        </p:tgtEl>
                                        <p:attrNameLst>
                                          <p:attrName>ppt_x</p:attrName>
                                        </p:attrNameLst>
                                      </p:cBhvr>
                                      <p:tavLst>
                                        <p:tav tm="0">
                                          <p:val>
                                            <p:strVal val="#ppt_x-.2"/>
                                          </p:val>
                                        </p:tav>
                                        <p:tav tm="100000">
                                          <p:val>
                                            <p:strVal val="#ppt_x"/>
                                          </p:val>
                                        </p:tav>
                                      </p:tavLst>
                                    </p:anim>
                                    <p:anim calcmode="lin" valueType="num">
                                      <p:cBhvr>
                                        <p:cTn id="102" dur="1000" fill="hold"/>
                                        <p:tgtEl>
                                          <p:spTgt spid="11"/>
                                        </p:tgtEl>
                                        <p:attrNameLst>
                                          <p:attrName>ppt_y</p:attrName>
                                        </p:attrNameLst>
                                      </p:cBhvr>
                                      <p:tavLst>
                                        <p:tav tm="0">
                                          <p:val>
                                            <p:strVal val="#ppt_y"/>
                                          </p:val>
                                        </p:tav>
                                        <p:tav tm="100000">
                                          <p:val>
                                            <p:strVal val="#ppt_y"/>
                                          </p:val>
                                        </p:tav>
                                      </p:tavLst>
                                    </p:anim>
                                    <p:animEffect transition="in" filter="wipe(right)" prLst="gradientSize: 0.1">
                                      <p:cBhvr>
                                        <p:cTn id="103" dur="10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8" grpId="0" animBg="1"/>
      <p:bldP spid="8" grpId="1" animBg="1"/>
      <p:bldP spid="11" grpId="0" animBg="1"/>
      <p:bldP spid="9" grpId="0" animBg="1"/>
      <p:bldP spid="9" grpId="1" animBg="1"/>
      <p:bldP spid="10" grpId="0" animBg="1"/>
      <p:bldP spid="10" grpId="1" animBg="1"/>
      <p:bldP spid="14" grpId="0" animBg="1"/>
      <p:bldP spid="14" grpId="1" animBg="1"/>
      <p:bldP spid="15" grpId="0" animBg="1"/>
      <p:bldP spid="15" grpId="1" animBg="1"/>
      <p:bldP spid="16" grpId="0" animBg="1"/>
      <p:bldP spid="16" grpId="1" animBg="1"/>
    </p:bldLst>
  </p:timing>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 name="TextBox 8"/>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cs typeface="Arial" pitchFamily="34" charset="0"/>
              </a:rPr>
              <a:t>Bài 4. NÔNG NGHIỆP</a:t>
            </a:r>
          </a:p>
        </p:txBody>
      </p:sp>
      <p:sp>
        <p:nvSpPr>
          <p:cNvPr id="15" name="Rectangle 14"/>
          <p:cNvSpPr/>
          <p:nvPr/>
        </p:nvSpPr>
        <p:spPr>
          <a:xfrm>
            <a:off x="176571" y="685959"/>
            <a:ext cx="11709082" cy="984881"/>
          </a:xfrm>
          <a:prstGeom prst="rect">
            <a:avLst/>
          </a:prstGeom>
        </p:spPr>
        <p:txBody>
          <a:bodyPr wrap="square" lIns="91436" tIns="45718" rIns="91436" bIns="45718">
            <a:spAutoFit/>
          </a:bodyPr>
          <a:lstStyle/>
          <a:p>
            <a:pPr algn="just"/>
            <a:r>
              <a:rPr lang="en-US" sz="2900" b="1">
                <a:solidFill>
                  <a:srgbClr val="002060"/>
                </a:solidFill>
                <a:cs typeface="Arial" pitchFamily="34" charset="0"/>
              </a:rPr>
              <a:t>2. Sự phát triển và phân bố nông nghiệp</a:t>
            </a:r>
          </a:p>
          <a:p>
            <a:r>
              <a:rPr lang="en-US" sz="2900" b="1" i="1">
                <a:solidFill>
                  <a:srgbClr val="002060"/>
                </a:solidFill>
                <a:cs typeface="Arial" pitchFamily="34" charset="0"/>
              </a:rPr>
              <a:t>b. Ngành chăn nuôi</a:t>
            </a:r>
            <a:endParaRPr lang="en-US" sz="2900" b="1" i="1"/>
          </a:p>
        </p:txBody>
      </p:sp>
      <p:cxnSp>
        <p:nvCxnSpPr>
          <p:cNvPr id="13" name="Straight Connector 12">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2092A017-D1E8-4188-856F-FC7766EFA67F}"/>
              </a:ext>
            </a:extLst>
          </p:cNvPr>
          <p:cNvCxnSpPr/>
          <p:nvPr/>
        </p:nvCxnSpPr>
        <p:spPr>
          <a:xfrm>
            <a:off x="3961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cxnSp>
        <p:nvCxnSpPr>
          <p:cNvPr id="36" name="Straight Connector 35">
            <a:extLst>
              <a:ext uri="{FF2B5EF4-FFF2-40B4-BE49-F238E27FC236}">
                <a16:creationId xmlns:a16="http://schemas.microsoft.com/office/drawing/2014/main" id="{6002051C-F875-4221-AEDD-9E4C943D0735}"/>
              </a:ext>
            </a:extLst>
          </p:cNvPr>
          <p:cNvCxnSpPr/>
          <p:nvPr/>
        </p:nvCxnSpPr>
        <p:spPr>
          <a:xfrm>
            <a:off x="66286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69F53A5B-C1EF-4785-A3B8-D6567976E340}"/>
              </a:ext>
            </a:extLst>
          </p:cNvPr>
          <p:cNvSpPr txBox="1"/>
          <p:nvPr/>
        </p:nvSpPr>
        <p:spPr>
          <a:xfrm>
            <a:off x="1523206" y="1722793"/>
            <a:ext cx="2425927"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a:t>1. CN trâu</a:t>
            </a:r>
            <a:endParaRPr lang="en-US" sz="2800" b="1" dirty="0"/>
          </a:p>
        </p:txBody>
      </p:sp>
      <p:sp>
        <p:nvSpPr>
          <p:cNvPr id="38" name="TextBox 37">
            <a:extLst>
              <a:ext uri="{FF2B5EF4-FFF2-40B4-BE49-F238E27FC236}">
                <a16:creationId xmlns:a16="http://schemas.microsoft.com/office/drawing/2014/main" id="{861D4BF0-BEB1-4F76-853A-655EB0CBB563}"/>
              </a:ext>
            </a:extLst>
          </p:cNvPr>
          <p:cNvSpPr txBox="1"/>
          <p:nvPr/>
        </p:nvSpPr>
        <p:spPr>
          <a:xfrm>
            <a:off x="4037806" y="1722793"/>
            <a:ext cx="2590800"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a:t>2. CN bò</a:t>
            </a:r>
            <a:endParaRPr lang="en-US" sz="2800" b="1" dirty="0"/>
          </a:p>
        </p:txBody>
      </p:sp>
      <p:cxnSp>
        <p:nvCxnSpPr>
          <p:cNvPr id="40" name="Straight Connector 39">
            <a:extLst>
              <a:ext uri="{FF2B5EF4-FFF2-40B4-BE49-F238E27FC236}">
                <a16:creationId xmlns:a16="http://schemas.microsoft.com/office/drawing/2014/main" id="{6002051C-F875-4221-AEDD-9E4C943D0735}"/>
              </a:ext>
            </a:extLst>
          </p:cNvPr>
          <p:cNvCxnSpPr/>
          <p:nvPr/>
        </p:nvCxnSpPr>
        <p:spPr>
          <a:xfrm>
            <a:off x="92194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1" name="TextBox 40">
            <a:extLst>
              <a:ext uri="{FF2B5EF4-FFF2-40B4-BE49-F238E27FC236}">
                <a16:creationId xmlns:a16="http://schemas.microsoft.com/office/drawing/2014/main" id="{861D4BF0-BEB1-4F76-853A-655EB0CBB563}"/>
              </a:ext>
            </a:extLst>
          </p:cNvPr>
          <p:cNvSpPr txBox="1"/>
          <p:nvPr/>
        </p:nvSpPr>
        <p:spPr>
          <a:xfrm>
            <a:off x="6704806" y="1722793"/>
            <a:ext cx="25145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a:t>3. CN lợn</a:t>
            </a:r>
            <a:endParaRPr lang="en-US" sz="2800" b="1" dirty="0"/>
          </a:p>
        </p:txBody>
      </p:sp>
      <p:cxnSp>
        <p:nvCxnSpPr>
          <p:cNvPr id="42" name="Straight Connector 41">
            <a:extLst>
              <a:ext uri="{FF2B5EF4-FFF2-40B4-BE49-F238E27FC236}">
                <a16:creationId xmlns:a16="http://schemas.microsoft.com/office/drawing/2014/main" id="{6002051C-F875-4221-AEDD-9E4C943D0735}"/>
              </a:ext>
            </a:extLst>
          </p:cNvPr>
          <p:cNvCxnSpPr/>
          <p:nvPr/>
        </p:nvCxnSpPr>
        <p:spPr>
          <a:xfrm>
            <a:off x="11734006" y="2468903"/>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43" name="TextBox 42">
            <a:extLst>
              <a:ext uri="{FF2B5EF4-FFF2-40B4-BE49-F238E27FC236}">
                <a16:creationId xmlns:a16="http://schemas.microsoft.com/office/drawing/2014/main" id="{861D4BF0-BEB1-4F76-853A-655EB0CBB563}"/>
              </a:ext>
            </a:extLst>
          </p:cNvPr>
          <p:cNvSpPr txBox="1"/>
          <p:nvPr/>
        </p:nvSpPr>
        <p:spPr>
          <a:xfrm>
            <a:off x="9295606" y="1722793"/>
            <a:ext cx="2438399" cy="738664"/>
          </a:xfrm>
          <a:prstGeom prst="rect">
            <a:avLst/>
          </a:prstGeom>
          <a:solidFill>
            <a:schemeClr val="accent6">
              <a:lumMod val="40000"/>
              <a:lumOff val="60000"/>
            </a:schemeClr>
          </a:solidFill>
          <a:ln>
            <a:solidFill>
              <a:srgbClr val="C00000"/>
            </a:solidFill>
          </a:ln>
        </p:spPr>
        <p:txBody>
          <a:bodyPr wrap="square" rtlCol="0">
            <a:spAutoFit/>
          </a:bodyPr>
          <a:lstStyle/>
          <a:p>
            <a:pPr algn="ctr">
              <a:lnSpc>
                <a:spcPct val="150000"/>
              </a:lnSpc>
            </a:pPr>
            <a:r>
              <a:rPr lang="en-US" sz="2800" b="1"/>
              <a:t>4. CN gia cầm</a:t>
            </a:r>
            <a:endParaRPr lang="en-US" sz="2800" b="1" dirty="0"/>
          </a:p>
        </p:txBody>
      </p:sp>
      <p:cxnSp>
        <p:nvCxnSpPr>
          <p:cNvPr id="48" name="Straight Connector 47">
            <a:extLst>
              <a:ext uri="{FF2B5EF4-FFF2-40B4-BE49-F238E27FC236}">
                <a16:creationId xmlns:a16="http://schemas.microsoft.com/office/drawing/2014/main" id="{B817379C-DAEE-4A26-B7E8-B157AAEC6C14}"/>
              </a:ext>
            </a:extLst>
          </p:cNvPr>
          <p:cNvCxnSpPr/>
          <p:nvPr/>
        </p:nvCxnSpPr>
        <p:spPr>
          <a:xfrm>
            <a:off x="-794" y="2439194"/>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B817379C-DAEE-4A26-B7E8-B157AAEC6C14}"/>
              </a:ext>
            </a:extLst>
          </p:cNvPr>
          <p:cNvCxnSpPr/>
          <p:nvPr/>
        </p:nvCxnSpPr>
        <p:spPr>
          <a:xfrm>
            <a:off x="-794" y="4191794"/>
            <a:ext cx="11734006" cy="1588"/>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2092A017-D1E8-4188-856F-FC7766EFA67F}"/>
              </a:ext>
            </a:extLst>
          </p:cNvPr>
          <p:cNvCxnSpPr/>
          <p:nvPr/>
        </p:nvCxnSpPr>
        <p:spPr>
          <a:xfrm>
            <a:off x="1523206" y="2439194"/>
            <a:ext cx="0" cy="4313691"/>
          </a:xfrm>
          <a:prstGeom prst="line">
            <a:avLst/>
          </a:prstGeom>
          <a:ln w="28575">
            <a:solidFill>
              <a:srgbClr val="7030A0"/>
            </a:solidFill>
            <a:prstDash val="dash"/>
          </a:ln>
        </p:spPr>
        <p:style>
          <a:lnRef idx="1">
            <a:schemeClr val="accent1"/>
          </a:lnRef>
          <a:fillRef idx="0">
            <a:schemeClr val="accent1"/>
          </a:fillRef>
          <a:effectRef idx="0">
            <a:schemeClr val="accent1"/>
          </a:effectRef>
          <a:fontRef idx="minor">
            <a:schemeClr val="tx1"/>
          </a:fontRef>
        </p:style>
      </p:cxnSp>
      <p:sp>
        <p:nvSpPr>
          <p:cNvPr id="53" name="TextBox 52">
            <a:extLst>
              <a:ext uri="{FF2B5EF4-FFF2-40B4-BE49-F238E27FC236}">
                <a16:creationId xmlns:a16="http://schemas.microsoft.com/office/drawing/2014/main" id="{96C39E76-029A-4A2F-8B97-4E547E09E80A}"/>
              </a:ext>
            </a:extLst>
          </p:cNvPr>
          <p:cNvSpPr txBox="1"/>
          <p:nvPr/>
        </p:nvSpPr>
        <p:spPr>
          <a:xfrm>
            <a:off x="-794" y="2746732"/>
            <a:ext cx="1600200" cy="892552"/>
          </a:xfrm>
          <a:prstGeom prst="rect">
            <a:avLst/>
          </a:prstGeom>
          <a:noFill/>
        </p:spPr>
        <p:txBody>
          <a:bodyPr wrap="square">
            <a:spAutoFit/>
          </a:bodyPr>
          <a:lstStyle/>
          <a:p>
            <a:pPr algn="ctr"/>
            <a:r>
              <a:rPr lang="en-US" sz="2600" b="1">
                <a:solidFill>
                  <a:srgbClr val="000000"/>
                </a:solidFill>
                <a:latin typeface="+mj-lt"/>
              </a:rPr>
              <a:t>Qui mô</a:t>
            </a:r>
          </a:p>
          <a:p>
            <a:pPr algn="ctr"/>
            <a:r>
              <a:rPr lang="en-US" sz="2600" b="1">
                <a:solidFill>
                  <a:srgbClr val="000000"/>
                </a:solidFill>
                <a:latin typeface="+mj-lt"/>
              </a:rPr>
              <a:t>(2021)</a:t>
            </a:r>
            <a:endParaRPr lang="en-US" sz="2600" b="1" dirty="0">
              <a:latin typeface="+mj-lt"/>
            </a:endParaRPr>
          </a:p>
        </p:txBody>
      </p:sp>
      <p:sp>
        <p:nvSpPr>
          <p:cNvPr id="54" name="TextBox 53">
            <a:extLst>
              <a:ext uri="{FF2B5EF4-FFF2-40B4-BE49-F238E27FC236}">
                <a16:creationId xmlns:a16="http://schemas.microsoft.com/office/drawing/2014/main" id="{96C39E76-029A-4A2F-8B97-4E547E09E80A}"/>
              </a:ext>
            </a:extLst>
          </p:cNvPr>
          <p:cNvSpPr txBox="1"/>
          <p:nvPr/>
        </p:nvSpPr>
        <p:spPr>
          <a:xfrm>
            <a:off x="0" y="5223351"/>
            <a:ext cx="1523206" cy="492443"/>
          </a:xfrm>
          <a:prstGeom prst="rect">
            <a:avLst/>
          </a:prstGeom>
          <a:noFill/>
        </p:spPr>
        <p:txBody>
          <a:bodyPr wrap="square">
            <a:spAutoFit/>
          </a:bodyPr>
          <a:lstStyle/>
          <a:p>
            <a:pPr algn="ctr"/>
            <a:r>
              <a:rPr lang="en-US" sz="2600" b="1">
                <a:solidFill>
                  <a:srgbClr val="000000"/>
                </a:solidFill>
                <a:latin typeface="+mj-lt"/>
              </a:rPr>
              <a:t>Phân bố</a:t>
            </a:r>
            <a:endParaRPr lang="en-US" sz="2600" b="1" dirty="0">
              <a:latin typeface="+mj-lt"/>
            </a:endParaRPr>
          </a:p>
        </p:txBody>
      </p:sp>
      <p:sp>
        <p:nvSpPr>
          <p:cNvPr id="55" name="TextBox 54">
            <a:extLst>
              <a:ext uri="{FF2B5EF4-FFF2-40B4-BE49-F238E27FC236}">
                <a16:creationId xmlns:a16="http://schemas.microsoft.com/office/drawing/2014/main" id="{96C39E76-029A-4A2F-8B97-4E547E09E80A}"/>
              </a:ext>
            </a:extLst>
          </p:cNvPr>
          <p:cNvSpPr txBox="1"/>
          <p:nvPr/>
        </p:nvSpPr>
        <p:spPr>
          <a:xfrm>
            <a:off x="1599406" y="2515394"/>
            <a:ext cx="2362200" cy="1477328"/>
          </a:xfrm>
          <a:prstGeom prst="rect">
            <a:avLst/>
          </a:prstGeom>
          <a:noFill/>
        </p:spPr>
        <p:txBody>
          <a:bodyPr wrap="square">
            <a:spAutoFit/>
          </a:bodyPr>
          <a:lstStyle/>
          <a:p>
            <a:pPr algn="just"/>
            <a:r>
              <a:rPr lang="en-US" sz="2900" b="1">
                <a:solidFill>
                  <a:srgbClr val="000000"/>
                </a:solidFill>
                <a:latin typeface="+mj-lt"/>
              </a:rPr>
              <a:t>- Giảm nhanh; </a:t>
            </a:r>
          </a:p>
          <a:p>
            <a:pPr algn="just"/>
            <a:r>
              <a:rPr lang="en-US" sz="3000" b="1">
                <a:solidFill>
                  <a:srgbClr val="000000"/>
                </a:solidFill>
                <a:latin typeface="+mj-lt"/>
              </a:rPr>
              <a:t>- 2,3 triệu con</a:t>
            </a:r>
            <a:endParaRPr lang="en-US" sz="3000" b="1" dirty="0">
              <a:latin typeface="+mj-lt"/>
            </a:endParaRPr>
          </a:p>
        </p:txBody>
      </p:sp>
      <p:sp>
        <p:nvSpPr>
          <p:cNvPr id="20" name="TextBox 19">
            <a:extLst>
              <a:ext uri="{FF2B5EF4-FFF2-40B4-BE49-F238E27FC236}">
                <a16:creationId xmlns:a16="http://schemas.microsoft.com/office/drawing/2014/main" id="{96C39E76-029A-4A2F-8B97-4E547E09E80A}"/>
              </a:ext>
            </a:extLst>
          </p:cNvPr>
          <p:cNvSpPr txBox="1"/>
          <p:nvPr/>
        </p:nvSpPr>
        <p:spPr>
          <a:xfrm>
            <a:off x="4114006" y="2515394"/>
            <a:ext cx="2362200" cy="1477328"/>
          </a:xfrm>
          <a:prstGeom prst="rect">
            <a:avLst/>
          </a:prstGeom>
          <a:noFill/>
        </p:spPr>
        <p:txBody>
          <a:bodyPr wrap="square">
            <a:spAutoFit/>
          </a:bodyPr>
          <a:lstStyle/>
          <a:p>
            <a:pPr algn="just"/>
            <a:r>
              <a:rPr lang="en-US" sz="3000" b="1">
                <a:solidFill>
                  <a:srgbClr val="000000"/>
                </a:solidFill>
                <a:latin typeface="+mj-lt"/>
              </a:rPr>
              <a:t>- Tăng nhanh; </a:t>
            </a:r>
          </a:p>
          <a:p>
            <a:pPr algn="just"/>
            <a:r>
              <a:rPr lang="en-US" sz="3000" b="1">
                <a:solidFill>
                  <a:srgbClr val="000000"/>
                </a:solidFill>
                <a:latin typeface="+mj-lt"/>
              </a:rPr>
              <a:t>- 6,4 triệu con</a:t>
            </a:r>
            <a:endParaRPr lang="en-US" sz="3000" b="1" dirty="0">
              <a:latin typeface="+mj-lt"/>
            </a:endParaRPr>
          </a:p>
        </p:txBody>
      </p:sp>
      <p:sp>
        <p:nvSpPr>
          <p:cNvPr id="21" name="TextBox 20">
            <a:extLst>
              <a:ext uri="{FF2B5EF4-FFF2-40B4-BE49-F238E27FC236}">
                <a16:creationId xmlns:a16="http://schemas.microsoft.com/office/drawing/2014/main" id="{96C39E76-029A-4A2F-8B97-4E547E09E80A}"/>
              </a:ext>
            </a:extLst>
          </p:cNvPr>
          <p:cNvSpPr txBox="1"/>
          <p:nvPr/>
        </p:nvSpPr>
        <p:spPr>
          <a:xfrm>
            <a:off x="6704806" y="2439194"/>
            <a:ext cx="2362200" cy="1477328"/>
          </a:xfrm>
          <a:prstGeom prst="rect">
            <a:avLst/>
          </a:prstGeom>
          <a:noFill/>
        </p:spPr>
        <p:txBody>
          <a:bodyPr wrap="square">
            <a:spAutoFit/>
          </a:bodyPr>
          <a:lstStyle/>
          <a:p>
            <a:pPr algn="just"/>
            <a:r>
              <a:rPr lang="en-US" sz="3000" b="1">
                <a:solidFill>
                  <a:srgbClr val="000000"/>
                </a:solidFill>
                <a:latin typeface="+mj-lt"/>
              </a:rPr>
              <a:t>- Biến động; </a:t>
            </a:r>
          </a:p>
          <a:p>
            <a:pPr algn="just"/>
            <a:r>
              <a:rPr lang="en-US" sz="3000" b="1">
                <a:solidFill>
                  <a:srgbClr val="000000"/>
                </a:solidFill>
                <a:latin typeface="+mj-lt"/>
              </a:rPr>
              <a:t>- 23,1 triệu con</a:t>
            </a:r>
            <a:endParaRPr lang="en-US" sz="3000" b="1" dirty="0">
              <a:latin typeface="+mj-lt"/>
            </a:endParaRPr>
          </a:p>
        </p:txBody>
      </p:sp>
      <p:sp>
        <p:nvSpPr>
          <p:cNvPr id="22" name="TextBox 21">
            <a:extLst>
              <a:ext uri="{FF2B5EF4-FFF2-40B4-BE49-F238E27FC236}">
                <a16:creationId xmlns:a16="http://schemas.microsoft.com/office/drawing/2014/main" id="{96C39E76-029A-4A2F-8B97-4E547E09E80A}"/>
              </a:ext>
            </a:extLst>
          </p:cNvPr>
          <p:cNvSpPr txBox="1"/>
          <p:nvPr/>
        </p:nvSpPr>
        <p:spPr>
          <a:xfrm>
            <a:off x="9219406" y="2439194"/>
            <a:ext cx="2514600" cy="1446550"/>
          </a:xfrm>
          <a:prstGeom prst="rect">
            <a:avLst/>
          </a:prstGeom>
          <a:noFill/>
        </p:spPr>
        <p:txBody>
          <a:bodyPr wrap="square">
            <a:spAutoFit/>
          </a:bodyPr>
          <a:lstStyle/>
          <a:p>
            <a:pPr algn="just"/>
            <a:r>
              <a:rPr lang="en-US" sz="3000" b="1">
                <a:solidFill>
                  <a:srgbClr val="000000"/>
                </a:solidFill>
                <a:latin typeface="+mj-lt"/>
              </a:rPr>
              <a:t>- Tăng liên tục; </a:t>
            </a:r>
          </a:p>
          <a:p>
            <a:pPr algn="just"/>
            <a:r>
              <a:rPr lang="en-US" sz="2900" b="1">
                <a:solidFill>
                  <a:srgbClr val="000000"/>
                </a:solidFill>
                <a:latin typeface="+mj-lt"/>
              </a:rPr>
              <a:t>- 524,1 triệu con</a:t>
            </a:r>
            <a:endParaRPr lang="en-US" sz="2900" b="1" dirty="0">
              <a:latin typeface="+mj-lt"/>
            </a:endParaRPr>
          </a:p>
        </p:txBody>
      </p:sp>
      <p:sp>
        <p:nvSpPr>
          <p:cNvPr id="23" name="TextBox 22">
            <a:extLst>
              <a:ext uri="{FF2B5EF4-FFF2-40B4-BE49-F238E27FC236}">
                <a16:creationId xmlns:a16="http://schemas.microsoft.com/office/drawing/2014/main" id="{96C39E76-029A-4A2F-8B97-4E547E09E80A}"/>
              </a:ext>
            </a:extLst>
          </p:cNvPr>
          <p:cNvSpPr txBox="1"/>
          <p:nvPr/>
        </p:nvSpPr>
        <p:spPr>
          <a:xfrm>
            <a:off x="1523206" y="4208433"/>
            <a:ext cx="2362200" cy="1431161"/>
          </a:xfrm>
          <a:prstGeom prst="rect">
            <a:avLst/>
          </a:prstGeom>
          <a:noFill/>
        </p:spPr>
        <p:txBody>
          <a:bodyPr wrap="square">
            <a:spAutoFit/>
          </a:bodyPr>
          <a:lstStyle/>
          <a:p>
            <a:pPr algn="just"/>
            <a:r>
              <a:rPr lang="en-US" sz="2900" b="1">
                <a:solidFill>
                  <a:srgbClr val="000000"/>
                </a:solidFill>
                <a:latin typeface="+mj-lt"/>
              </a:rPr>
              <a:t>Trung du và miền núi Bắc Bộ</a:t>
            </a:r>
            <a:endParaRPr lang="en-US" sz="3000" b="1" dirty="0">
              <a:latin typeface="+mj-lt"/>
            </a:endParaRPr>
          </a:p>
        </p:txBody>
      </p:sp>
      <p:sp>
        <p:nvSpPr>
          <p:cNvPr id="24" name="TextBox 23">
            <a:extLst>
              <a:ext uri="{FF2B5EF4-FFF2-40B4-BE49-F238E27FC236}">
                <a16:creationId xmlns:a16="http://schemas.microsoft.com/office/drawing/2014/main" id="{96C39E76-029A-4A2F-8B97-4E547E09E80A}"/>
              </a:ext>
            </a:extLst>
          </p:cNvPr>
          <p:cNvSpPr txBox="1"/>
          <p:nvPr/>
        </p:nvSpPr>
        <p:spPr>
          <a:xfrm>
            <a:off x="3961606" y="4197509"/>
            <a:ext cx="2590800" cy="2323713"/>
          </a:xfrm>
          <a:prstGeom prst="rect">
            <a:avLst/>
          </a:prstGeom>
          <a:noFill/>
        </p:spPr>
        <p:txBody>
          <a:bodyPr wrap="square">
            <a:spAutoFit/>
          </a:bodyPr>
          <a:lstStyle/>
          <a:p>
            <a:pPr algn="just"/>
            <a:r>
              <a:rPr lang="en-US" sz="2900" b="1">
                <a:solidFill>
                  <a:srgbClr val="000000"/>
                </a:solidFill>
                <a:latin typeface="+mj-lt"/>
              </a:rPr>
              <a:t>- Bò thịt: BTB và DHMT.</a:t>
            </a:r>
          </a:p>
          <a:p>
            <a:pPr algn="just"/>
            <a:r>
              <a:rPr lang="en-US" sz="2900" b="1">
                <a:solidFill>
                  <a:srgbClr val="000000"/>
                </a:solidFill>
                <a:latin typeface="+mj-lt"/>
              </a:rPr>
              <a:t>- Bò sữa: Đông Nam Bộ; BTB và DHMT.</a:t>
            </a:r>
            <a:endParaRPr lang="en-US" sz="3000" b="1" dirty="0">
              <a:latin typeface="+mj-lt"/>
            </a:endParaRPr>
          </a:p>
        </p:txBody>
      </p:sp>
      <p:sp>
        <p:nvSpPr>
          <p:cNvPr id="25" name="TextBox 24">
            <a:extLst>
              <a:ext uri="{FF2B5EF4-FFF2-40B4-BE49-F238E27FC236}">
                <a16:creationId xmlns:a16="http://schemas.microsoft.com/office/drawing/2014/main" id="{96C39E76-029A-4A2F-8B97-4E547E09E80A}"/>
              </a:ext>
            </a:extLst>
          </p:cNvPr>
          <p:cNvSpPr txBox="1"/>
          <p:nvPr/>
        </p:nvSpPr>
        <p:spPr>
          <a:xfrm>
            <a:off x="6628606" y="4191794"/>
            <a:ext cx="2514600" cy="1877437"/>
          </a:xfrm>
          <a:prstGeom prst="rect">
            <a:avLst/>
          </a:prstGeom>
          <a:noFill/>
        </p:spPr>
        <p:txBody>
          <a:bodyPr wrap="square">
            <a:spAutoFit/>
          </a:bodyPr>
          <a:lstStyle/>
          <a:p>
            <a:pPr algn="just"/>
            <a:r>
              <a:rPr lang="en-US" sz="2900" b="1">
                <a:solidFill>
                  <a:srgbClr val="000000"/>
                </a:solidFill>
                <a:latin typeface="+mj-lt"/>
              </a:rPr>
              <a:t>- Trung du và miền núi Bắc Bộ; Đồng bằng sông Hồng.</a:t>
            </a:r>
            <a:endParaRPr lang="en-US" sz="3000" b="1" dirty="0">
              <a:latin typeface="+mj-lt"/>
            </a:endParaRPr>
          </a:p>
        </p:txBody>
      </p:sp>
      <p:sp>
        <p:nvSpPr>
          <p:cNvPr id="26" name="TextBox 25">
            <a:extLst>
              <a:ext uri="{FF2B5EF4-FFF2-40B4-BE49-F238E27FC236}">
                <a16:creationId xmlns:a16="http://schemas.microsoft.com/office/drawing/2014/main" id="{96C39E76-029A-4A2F-8B97-4E547E09E80A}"/>
              </a:ext>
            </a:extLst>
          </p:cNvPr>
          <p:cNvSpPr txBox="1"/>
          <p:nvPr/>
        </p:nvSpPr>
        <p:spPr>
          <a:xfrm>
            <a:off x="9219406" y="4191794"/>
            <a:ext cx="2438400" cy="2323713"/>
          </a:xfrm>
          <a:prstGeom prst="rect">
            <a:avLst/>
          </a:prstGeom>
          <a:noFill/>
        </p:spPr>
        <p:txBody>
          <a:bodyPr wrap="square">
            <a:spAutoFit/>
          </a:bodyPr>
          <a:lstStyle/>
          <a:p>
            <a:pPr algn="just"/>
            <a:r>
              <a:rPr lang="en-US" sz="2900" b="1">
                <a:solidFill>
                  <a:srgbClr val="000000"/>
                </a:solidFill>
                <a:latin typeface="+mj-lt"/>
              </a:rPr>
              <a:t>Đồng bằng sông Hồng; Bắc Trung Bộ và Duyên hải miền Trung.</a:t>
            </a:r>
            <a:endParaRPr lang="en-US" sz="3000" b="1" dirty="0">
              <a:latin typeface="+mj-lt"/>
            </a:endParaRPr>
          </a:p>
        </p:txBody>
      </p:sp>
    </p:spTree>
    <p:extLst>
      <p:ext uri="{BB962C8B-B14F-4D97-AF65-F5344CB8AC3E}">
        <p14:creationId xmlns:p14="http://schemas.microsoft.com/office/powerpoint/2010/main" val="2142796878"/>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48"/>
                                        </p:tgtEl>
                                        <p:attrNameLst>
                                          <p:attrName>style.visibility</p:attrName>
                                        </p:attrNameLst>
                                      </p:cBhvr>
                                      <p:to>
                                        <p:strVal val="visible"/>
                                      </p:to>
                                    </p:set>
                                    <p:anim calcmode="lin" valueType="num">
                                      <p:cBhvr>
                                        <p:cTn id="7" dur="1000" fill="hold"/>
                                        <p:tgtEl>
                                          <p:spTgt spid="48"/>
                                        </p:tgtEl>
                                        <p:attrNameLst>
                                          <p:attrName>ppt_x</p:attrName>
                                        </p:attrNameLst>
                                      </p:cBhvr>
                                      <p:tavLst>
                                        <p:tav tm="0">
                                          <p:val>
                                            <p:strVal val="#ppt_x-.2"/>
                                          </p:val>
                                        </p:tav>
                                        <p:tav tm="100000">
                                          <p:val>
                                            <p:strVal val="#ppt_x"/>
                                          </p:val>
                                        </p:tav>
                                      </p:tavLst>
                                    </p:anim>
                                    <p:anim calcmode="lin" valueType="num">
                                      <p:cBhvr>
                                        <p:cTn id="8" dur="1000" fill="hold"/>
                                        <p:tgtEl>
                                          <p:spTgt spid="48"/>
                                        </p:tgtEl>
                                        <p:attrNameLst>
                                          <p:attrName>ppt_y</p:attrName>
                                        </p:attrNameLst>
                                      </p:cBhvr>
                                      <p:tavLst>
                                        <p:tav tm="0">
                                          <p:val>
                                            <p:strVal val="#ppt_y"/>
                                          </p:val>
                                        </p:tav>
                                        <p:tav tm="100000">
                                          <p:val>
                                            <p:strVal val="#ppt_y"/>
                                          </p:val>
                                        </p:tav>
                                      </p:tavLst>
                                    </p:anim>
                                    <p:animEffect transition="in" filter="wipe(right)" prLst="gradientSize: 0.1">
                                      <p:cBhvr>
                                        <p:cTn id="9" dur="1000"/>
                                        <p:tgtEl>
                                          <p:spTgt spid="48"/>
                                        </p:tgtEl>
                                      </p:cBhvr>
                                    </p:animEffect>
                                  </p:childTnLst>
                                </p:cTn>
                              </p:par>
                              <p:par>
                                <p:cTn id="10" presetID="29" presetClass="entr" presetSubtype="0" fill="hold" nodeType="withEffect">
                                  <p:stCondLst>
                                    <p:cond delay="0"/>
                                  </p:stCondLst>
                                  <p:childTnLst>
                                    <p:set>
                                      <p:cBhvr>
                                        <p:cTn id="11" dur="1" fill="hold">
                                          <p:stCondLst>
                                            <p:cond delay="0"/>
                                          </p:stCondLst>
                                        </p:cTn>
                                        <p:tgtEl>
                                          <p:spTgt spid="49"/>
                                        </p:tgtEl>
                                        <p:attrNameLst>
                                          <p:attrName>style.visibility</p:attrName>
                                        </p:attrNameLst>
                                      </p:cBhvr>
                                      <p:to>
                                        <p:strVal val="visible"/>
                                      </p:to>
                                    </p:set>
                                    <p:anim calcmode="lin" valueType="num">
                                      <p:cBhvr>
                                        <p:cTn id="12" dur="1000" fill="hold"/>
                                        <p:tgtEl>
                                          <p:spTgt spid="49"/>
                                        </p:tgtEl>
                                        <p:attrNameLst>
                                          <p:attrName>ppt_x</p:attrName>
                                        </p:attrNameLst>
                                      </p:cBhvr>
                                      <p:tavLst>
                                        <p:tav tm="0">
                                          <p:val>
                                            <p:strVal val="#ppt_x-.2"/>
                                          </p:val>
                                        </p:tav>
                                        <p:tav tm="100000">
                                          <p:val>
                                            <p:strVal val="#ppt_x"/>
                                          </p:val>
                                        </p:tav>
                                      </p:tavLst>
                                    </p:anim>
                                    <p:anim calcmode="lin" valueType="num">
                                      <p:cBhvr>
                                        <p:cTn id="13" dur="1000" fill="hold"/>
                                        <p:tgtEl>
                                          <p:spTgt spid="49"/>
                                        </p:tgtEl>
                                        <p:attrNameLst>
                                          <p:attrName>ppt_y</p:attrName>
                                        </p:attrNameLst>
                                      </p:cBhvr>
                                      <p:tavLst>
                                        <p:tav tm="0">
                                          <p:val>
                                            <p:strVal val="#ppt_y"/>
                                          </p:val>
                                        </p:tav>
                                        <p:tav tm="100000">
                                          <p:val>
                                            <p:strVal val="#ppt_y"/>
                                          </p:val>
                                        </p:tav>
                                      </p:tavLst>
                                    </p:anim>
                                    <p:animEffect transition="in" filter="wipe(right)" prLst="gradientSize: 0.1">
                                      <p:cBhvr>
                                        <p:cTn id="14" dur="1000"/>
                                        <p:tgtEl>
                                          <p:spTgt spid="49"/>
                                        </p:tgtEl>
                                      </p:cBhvr>
                                    </p:animEffect>
                                  </p:childTnLst>
                                </p:cTn>
                              </p:par>
                              <p:par>
                                <p:cTn id="15" presetID="16" presetClass="entr" presetSubtype="21" fill="hold" grpId="0" nodeType="withEffect">
                                  <p:stCondLst>
                                    <p:cond delay="0"/>
                                  </p:stCondLst>
                                  <p:childTnLst>
                                    <p:set>
                                      <p:cBhvr>
                                        <p:cTn id="16" dur="1" fill="hold">
                                          <p:stCondLst>
                                            <p:cond delay="0"/>
                                          </p:stCondLst>
                                        </p:cTn>
                                        <p:tgtEl>
                                          <p:spTgt spid="53"/>
                                        </p:tgtEl>
                                        <p:attrNameLst>
                                          <p:attrName>style.visibility</p:attrName>
                                        </p:attrNameLst>
                                      </p:cBhvr>
                                      <p:to>
                                        <p:strVal val="visible"/>
                                      </p:to>
                                    </p:set>
                                    <p:animEffect transition="in" filter="barn(inVertical)">
                                      <p:cBhvr>
                                        <p:cTn id="17" dur="500"/>
                                        <p:tgtEl>
                                          <p:spTgt spid="53"/>
                                        </p:tgtEl>
                                      </p:cBhvr>
                                    </p:animEffect>
                                  </p:childTnLst>
                                </p:cTn>
                              </p:par>
                              <p:par>
                                <p:cTn id="18" presetID="16" presetClass="entr" presetSubtype="21" fill="hold" grpId="0" nodeType="withEffect">
                                  <p:stCondLst>
                                    <p:cond delay="0"/>
                                  </p:stCondLst>
                                  <p:childTnLst>
                                    <p:set>
                                      <p:cBhvr>
                                        <p:cTn id="19" dur="1" fill="hold">
                                          <p:stCondLst>
                                            <p:cond delay="0"/>
                                          </p:stCondLst>
                                        </p:cTn>
                                        <p:tgtEl>
                                          <p:spTgt spid="54"/>
                                        </p:tgtEl>
                                        <p:attrNameLst>
                                          <p:attrName>style.visibility</p:attrName>
                                        </p:attrNameLst>
                                      </p:cBhvr>
                                      <p:to>
                                        <p:strVal val="visible"/>
                                      </p:to>
                                    </p:set>
                                    <p:animEffect transition="in" filter="barn(inVertical)">
                                      <p:cBhvr>
                                        <p:cTn id="20" dur="500"/>
                                        <p:tgtEl>
                                          <p:spTgt spid="5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5"/>
                                        </p:tgtEl>
                                        <p:attrNameLst>
                                          <p:attrName>style.visibility</p:attrName>
                                        </p:attrNameLst>
                                      </p:cBhvr>
                                      <p:to>
                                        <p:strVal val="visible"/>
                                      </p:to>
                                    </p:set>
                                    <p:animEffect transition="in" filter="barn(inVertical)">
                                      <p:cBhvr>
                                        <p:cTn id="25" dur="500"/>
                                        <p:tgtEl>
                                          <p:spTgt spid="55"/>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20"/>
                                        </p:tgtEl>
                                        <p:attrNameLst>
                                          <p:attrName>style.visibility</p:attrName>
                                        </p:attrNameLst>
                                      </p:cBhvr>
                                      <p:to>
                                        <p:strVal val="visible"/>
                                      </p:to>
                                    </p:set>
                                    <p:animEffect transition="in" filter="barn(inVertical)">
                                      <p:cBhvr>
                                        <p:cTn id="30" dur="500"/>
                                        <p:tgtEl>
                                          <p:spTgt spid="20"/>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barn(inVertical)">
                                      <p:cBhvr>
                                        <p:cTn id="35" dur="500"/>
                                        <p:tgtEl>
                                          <p:spTgt spid="21"/>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22"/>
                                        </p:tgtEl>
                                        <p:attrNameLst>
                                          <p:attrName>style.visibility</p:attrName>
                                        </p:attrNameLst>
                                      </p:cBhvr>
                                      <p:to>
                                        <p:strVal val="visible"/>
                                      </p:to>
                                    </p:set>
                                    <p:animEffect transition="in" filter="barn(inVertical)">
                                      <p:cBhvr>
                                        <p:cTn id="40" dur="500"/>
                                        <p:tgtEl>
                                          <p:spTgt spid="22"/>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23"/>
                                        </p:tgtEl>
                                        <p:attrNameLst>
                                          <p:attrName>style.visibility</p:attrName>
                                        </p:attrNameLst>
                                      </p:cBhvr>
                                      <p:to>
                                        <p:strVal val="visible"/>
                                      </p:to>
                                    </p:set>
                                    <p:animEffect transition="in" filter="barn(inVertical)">
                                      <p:cBhvr>
                                        <p:cTn id="45" dur="500"/>
                                        <p:tgtEl>
                                          <p:spTgt spid="23"/>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24"/>
                                        </p:tgtEl>
                                        <p:attrNameLst>
                                          <p:attrName>style.visibility</p:attrName>
                                        </p:attrNameLst>
                                      </p:cBhvr>
                                      <p:to>
                                        <p:strVal val="visible"/>
                                      </p:to>
                                    </p:set>
                                    <p:animEffect transition="in" filter="barn(inVertical)">
                                      <p:cBhvr>
                                        <p:cTn id="50" dur="500"/>
                                        <p:tgtEl>
                                          <p:spTgt spid="24"/>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25"/>
                                        </p:tgtEl>
                                        <p:attrNameLst>
                                          <p:attrName>style.visibility</p:attrName>
                                        </p:attrNameLst>
                                      </p:cBhvr>
                                      <p:to>
                                        <p:strVal val="visible"/>
                                      </p:to>
                                    </p:set>
                                    <p:animEffect transition="in" filter="barn(inVertical)">
                                      <p:cBhvr>
                                        <p:cTn id="55" dur="500"/>
                                        <p:tgtEl>
                                          <p:spTgt spid="25"/>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26"/>
                                        </p:tgtEl>
                                        <p:attrNameLst>
                                          <p:attrName>style.visibility</p:attrName>
                                        </p:attrNameLst>
                                      </p:cBhvr>
                                      <p:to>
                                        <p:strVal val="visible"/>
                                      </p:to>
                                    </p:set>
                                    <p:animEffect transition="in" filter="barn(inVertical)">
                                      <p:cBhvr>
                                        <p:cTn id="60"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 grpId="0"/>
      <p:bldP spid="54" grpId="0"/>
      <p:bldP spid="55" grpId="0"/>
      <p:bldP spid="20" grpId="0"/>
      <p:bldP spid="21" grpId="0"/>
      <p:bldP spid="22" grpId="0"/>
      <p:bldP spid="23" grpId="0"/>
      <p:bldP spid="24" grpId="0"/>
      <p:bldP spid="25" grpId="0"/>
      <p:bldP spid="26" grpId="0"/>
    </p:bldLst>
  </p:timing>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Hình 20">
            <a:extLst>
              <a:ext uri="{FF2B5EF4-FFF2-40B4-BE49-F238E27FC236}">
                <a16:creationId xmlns:a16="http://schemas.microsoft.com/office/drawing/2014/main" id="{B8E01203-8890-4CEF-BC68-FEDB3872F0B9}"/>
              </a:ext>
            </a:extLst>
          </p:cNvPr>
          <p:cNvSpPr/>
          <p:nvPr/>
        </p:nvSpPr>
        <p:spPr>
          <a:xfrm>
            <a:off x="91428" y="4072214"/>
            <a:ext cx="2829961" cy="2459408"/>
          </a:xfrm>
          <a:prstGeom prst="rect">
            <a:avLst/>
          </a:prstGeom>
          <a:blipFill>
            <a:blip r:embed="rId2"/>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dirty="0"/>
          </a:p>
        </p:txBody>
      </p:sp>
      <p:sp>
        <p:nvSpPr>
          <p:cNvPr id="5" name="Hình 7">
            <a:extLst>
              <a:ext uri="{FF2B5EF4-FFF2-40B4-BE49-F238E27FC236}">
                <a16:creationId xmlns:a16="http://schemas.microsoft.com/office/drawing/2014/main" id="{253AA6D2-3643-4E8F-922F-F4DC9CF9E9A9}"/>
              </a:ext>
            </a:extLst>
          </p:cNvPr>
          <p:cNvSpPr/>
          <p:nvPr/>
        </p:nvSpPr>
        <p:spPr>
          <a:xfrm>
            <a:off x="77186" y="1260993"/>
            <a:ext cx="5639873" cy="2852913"/>
          </a:xfrm>
          <a:prstGeom prst="rect">
            <a:avLst/>
          </a:prstGeom>
          <a:blipFill>
            <a:blip r:embed="rId3"/>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6" name="Hình 6">
            <a:extLst>
              <a:ext uri="{FF2B5EF4-FFF2-40B4-BE49-F238E27FC236}">
                <a16:creationId xmlns:a16="http://schemas.microsoft.com/office/drawing/2014/main" id="{7B6C9367-4327-4545-8DF4-60F51F722BF3}"/>
              </a:ext>
            </a:extLst>
          </p:cNvPr>
          <p:cNvSpPr/>
          <p:nvPr/>
        </p:nvSpPr>
        <p:spPr>
          <a:xfrm>
            <a:off x="2919642" y="4121403"/>
            <a:ext cx="2797417" cy="2361032"/>
          </a:xfrm>
          <a:prstGeom prst="rect">
            <a:avLst/>
          </a:prstGeom>
          <a:blipFill>
            <a:blip r:embed="rId4" cstate="print"/>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grpSp>
        <p:nvGrpSpPr>
          <p:cNvPr id="2" name="Group 118">
            <a:extLst>
              <a:ext uri="{FF2B5EF4-FFF2-40B4-BE49-F238E27FC236}">
                <a16:creationId xmlns:a16="http://schemas.microsoft.com/office/drawing/2014/main" id="{9DD46F5B-ACA7-4A36-BB95-3B85D613C1E3}"/>
              </a:ext>
            </a:extLst>
          </p:cNvPr>
          <p:cNvGrpSpPr>
            <a:grpSpLocks/>
          </p:cNvGrpSpPr>
          <p:nvPr/>
        </p:nvGrpSpPr>
        <p:grpSpPr bwMode="auto">
          <a:xfrm>
            <a:off x="1460119" y="23258"/>
            <a:ext cx="9129165" cy="831181"/>
            <a:chOff x="630" y="986"/>
            <a:chExt cx="6049" cy="458"/>
          </a:xfrm>
        </p:grpSpPr>
        <p:grpSp>
          <p:nvGrpSpPr>
            <p:cNvPr id="3" name="圆角矩形 7">
              <a:extLst>
                <a:ext uri="{FF2B5EF4-FFF2-40B4-BE49-F238E27FC236}">
                  <a16:creationId xmlns:a16="http://schemas.microsoft.com/office/drawing/2014/main" id="{11B70538-350C-417C-B755-447202947588}"/>
                </a:ext>
              </a:extLst>
            </p:cNvPr>
            <p:cNvGrpSpPr>
              <a:grpSpLocks/>
            </p:cNvGrpSpPr>
            <p:nvPr/>
          </p:nvGrpSpPr>
          <p:grpSpPr bwMode="auto">
            <a:xfrm>
              <a:off x="630" y="986"/>
              <a:ext cx="6049" cy="458"/>
              <a:chOff x="457" y="737"/>
              <a:chExt cx="4800" cy="485"/>
            </a:xfrm>
          </p:grpSpPr>
          <p:pic>
            <p:nvPicPr>
              <p:cNvPr id="10" name="Tròn 7">
                <a:extLst>
                  <a:ext uri="{FF2B5EF4-FFF2-40B4-BE49-F238E27FC236}">
                    <a16:creationId xmlns:a16="http://schemas.microsoft.com/office/drawing/2014/main" id="{8D93BE65-E248-441B-9D71-29F83AE8B8C6}"/>
                  </a:ext>
                </a:extLst>
              </p:cNvPr>
              <p:cNvPicPr>
                <a:picLocks noChangeArrowheads="1"/>
              </p:cNvPicPr>
              <p:nvPr/>
            </p:nvPicPr>
            <p:blipFill>
              <a:blip r:embed="rId5" cstate="email">
                <a:extLst>
                  <a:ext uri="{28A0092B-C50C-407E-A947-70E740481C1C}">
                    <a14:useLocalDpi xmlns:a14="http://schemas.microsoft.com/office/drawing/2010/main" val="0"/>
                  </a:ext>
                </a:extLst>
              </a:blip>
              <a:srcRect/>
              <a:stretch>
                <a:fillRect/>
              </a:stretch>
            </p:blipFill>
            <p:spPr bwMode="auto">
              <a:xfrm>
                <a:off x="457" y="737"/>
                <a:ext cx="4800" cy="485"/>
              </a:xfrm>
              <a:prstGeom prst="rect">
                <a:avLst/>
              </a:prstGeom>
              <a:noFill/>
              <a:extLst>
                <a:ext uri="{909E8E84-426E-40DD-AFC4-6F175D3DCCD1}">
                  <a14:hiddenFill xmlns:a14="http://schemas.microsoft.com/office/drawing/2010/main">
                    <a:solidFill>
                      <a:srgbClr val="FFFFFF"/>
                    </a:solidFill>
                  </a14:hiddenFill>
                </a:ext>
              </a:extLst>
            </p:spPr>
          </p:pic>
          <p:sp>
            <p:nvSpPr>
              <p:cNvPr id="11" name="Text Box 104">
                <a:extLst>
                  <a:ext uri="{FF2B5EF4-FFF2-40B4-BE49-F238E27FC236}">
                    <a16:creationId xmlns:a16="http://schemas.microsoft.com/office/drawing/2014/main" id="{44504FA6-CE36-4B7F-9AA2-1C7C25E7678A}"/>
                  </a:ext>
                </a:extLst>
              </p:cNvPr>
              <p:cNvSpPr txBox="1">
                <a:spLocks noChangeArrowheads="1"/>
              </p:cNvSpPr>
              <p:nvPr/>
            </p:nvSpPr>
            <p:spPr bwMode="auto">
              <a:xfrm>
                <a:off x="519" y="822"/>
                <a:ext cx="4677" cy="37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sz="2399">
                  <a:solidFill>
                    <a:srgbClr val="FFFFFF"/>
                  </a:solidFill>
                  <a:latin typeface="Calibri" pitchFamily="34" charset="0"/>
                  <a:ea typeface="宋体" charset="-122"/>
                </a:endParaRPr>
              </a:p>
            </p:txBody>
          </p:sp>
        </p:grpSp>
        <p:sp>
          <p:nvSpPr>
            <p:cNvPr id="9" name="TextBox 19">
              <a:extLst>
                <a:ext uri="{FF2B5EF4-FFF2-40B4-BE49-F238E27FC236}">
                  <a16:creationId xmlns:a16="http://schemas.microsoft.com/office/drawing/2014/main" id="{DC3C7B0B-893D-46D3-BF28-6D8B3319105C}"/>
                </a:ext>
              </a:extLst>
            </p:cNvPr>
            <p:cNvSpPr txBox="1">
              <a:spLocks noChangeArrowheads="1"/>
            </p:cNvSpPr>
            <p:nvPr/>
          </p:nvSpPr>
          <p:spPr bwMode="auto">
            <a:xfrm>
              <a:off x="847" y="998"/>
              <a:ext cx="5615" cy="42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4400" b="1" dirty="0" err="1">
                  <a:solidFill>
                    <a:srgbClr val="FFFF00"/>
                  </a:solidFill>
                  <a:effectLst>
                    <a:outerShdw blurRad="38100" dist="38100" dir="2700000" algn="tl">
                      <a:srgbClr val="000000">
                        <a:alpha val="43137"/>
                      </a:srgbClr>
                    </a:outerShdw>
                  </a:effectLst>
                  <a:latin typeface="+mj-lt"/>
                  <a:ea typeface="微软雅黑" pitchFamily="34" charset="-122"/>
                </a:rPr>
                <a:t>Chăn</a:t>
              </a: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 </a:t>
              </a:r>
              <a:r>
                <a:rPr lang="en-US" altLang="zh-CN" sz="4400" b="1" dirty="0" err="1">
                  <a:solidFill>
                    <a:srgbClr val="FFFF00"/>
                  </a:solidFill>
                  <a:effectLst>
                    <a:outerShdw blurRad="38100" dist="38100" dir="2700000" algn="tl">
                      <a:srgbClr val="000000">
                        <a:alpha val="43137"/>
                      </a:srgbClr>
                    </a:outerShdw>
                  </a:effectLst>
                  <a:latin typeface="+mj-lt"/>
                  <a:ea typeface="微软雅黑" pitchFamily="34" charset="-122"/>
                </a:rPr>
                <a:t>nuôi</a:t>
              </a: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 ở </a:t>
              </a:r>
              <a:r>
                <a:rPr lang="en-US" altLang="zh-CN" sz="4400" b="1" dirty="0" err="1">
                  <a:solidFill>
                    <a:srgbClr val="FFFF00"/>
                  </a:solidFill>
                  <a:effectLst>
                    <a:outerShdw blurRad="38100" dist="38100" dir="2700000" algn="tl">
                      <a:srgbClr val="000000">
                        <a:alpha val="43137"/>
                      </a:srgbClr>
                    </a:outerShdw>
                  </a:effectLst>
                  <a:latin typeface="+mj-lt"/>
                  <a:ea typeface="微软雅黑" pitchFamily="34" charset="-122"/>
                </a:rPr>
                <a:t>Việt</a:t>
              </a:r>
              <a:r>
                <a:rPr lang="en-US" altLang="zh-CN" sz="4400" b="1" dirty="0">
                  <a:solidFill>
                    <a:srgbClr val="FFFF00"/>
                  </a:solidFill>
                  <a:effectLst>
                    <a:outerShdw blurRad="38100" dist="38100" dir="2700000" algn="tl">
                      <a:srgbClr val="000000">
                        <a:alpha val="43137"/>
                      </a:srgbClr>
                    </a:outerShdw>
                  </a:effectLst>
                  <a:latin typeface="+mj-lt"/>
                  <a:ea typeface="微软雅黑" pitchFamily="34" charset="-122"/>
                </a:rPr>
                <a:t> Nam</a:t>
              </a:r>
            </a:p>
          </p:txBody>
        </p:sp>
      </p:grpSp>
      <p:sp>
        <p:nvSpPr>
          <p:cNvPr id="12" name="Hình 7">
            <a:extLst>
              <a:ext uri="{FF2B5EF4-FFF2-40B4-BE49-F238E27FC236}">
                <a16:creationId xmlns:a16="http://schemas.microsoft.com/office/drawing/2014/main" id="{499F7841-42EE-4574-A15B-0F538F1F1C64}"/>
              </a:ext>
            </a:extLst>
          </p:cNvPr>
          <p:cNvSpPr/>
          <p:nvPr/>
        </p:nvSpPr>
        <p:spPr>
          <a:xfrm>
            <a:off x="5769429" y="1260993"/>
            <a:ext cx="5980601" cy="2791375"/>
          </a:xfrm>
          <a:prstGeom prst="rect">
            <a:avLst/>
          </a:prstGeom>
          <a:blipFill>
            <a:blip r:embed="rId6"/>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sp>
        <p:nvSpPr>
          <p:cNvPr id="14" name="Hình 6">
            <a:extLst>
              <a:ext uri="{FF2B5EF4-FFF2-40B4-BE49-F238E27FC236}">
                <a16:creationId xmlns:a16="http://schemas.microsoft.com/office/drawing/2014/main" id="{0368ECDD-85F6-423D-867F-983286FF5A6F}"/>
              </a:ext>
            </a:extLst>
          </p:cNvPr>
          <p:cNvSpPr/>
          <p:nvPr/>
        </p:nvSpPr>
        <p:spPr>
          <a:xfrm>
            <a:off x="8887143" y="4052368"/>
            <a:ext cx="2881058" cy="2310104"/>
          </a:xfrm>
          <a:prstGeom prst="rect">
            <a:avLst/>
          </a:prstGeom>
          <a:blipFill>
            <a:blip r:embed="rId7"/>
            <a:stretch>
              <a:fillRect/>
            </a:stretch>
          </a:blipFill>
          <a:ln>
            <a:noFill/>
          </a:ln>
        </p:spPr>
        <p:style>
          <a:lnRef idx="2">
            <a:schemeClr val="accent1">
              <a:shade val="50000"/>
            </a:schemeClr>
          </a:lnRef>
          <a:fillRef idx="1">
            <a:schemeClr val="accent1"/>
          </a:fillRef>
          <a:effectRef idx="0">
            <a:schemeClr val="accent1"/>
          </a:effectRef>
          <a:fontRef idx="minor">
            <a:schemeClr val="lt1"/>
          </a:fontRef>
        </p:style>
        <p:txBody>
          <a:bodyPr lIns="68580" tIns="34290" rIns="68580" bIns="34290" rtlCol="0" anchor="ctr"/>
          <a:lstStyle/>
          <a:p>
            <a:pPr algn="ctr"/>
            <a:endParaRPr lang="zh-CN" altLang="en-US"/>
          </a:p>
        </p:txBody>
      </p:sp>
      <p:pic>
        <p:nvPicPr>
          <p:cNvPr id="17" name="Picture 3" descr="Bo%20Ntau"/>
          <p:cNvPicPr>
            <a:picLocks noChangeAspect="1" noChangeArrowheads="1"/>
          </p:cNvPicPr>
          <p:nvPr/>
        </p:nvPicPr>
        <p:blipFill>
          <a:blip r:embed="rId8" cstate="print"/>
          <a:srcRect/>
          <a:stretch>
            <a:fillRect/>
          </a:stretch>
        </p:blipFill>
        <p:spPr bwMode="auto">
          <a:xfrm>
            <a:off x="5785373" y="4163061"/>
            <a:ext cx="3073694" cy="2319591"/>
          </a:xfrm>
          <a:prstGeom prst="rect">
            <a:avLst/>
          </a:prstGeom>
          <a:noFill/>
          <a:ln w="9525">
            <a:noFill/>
            <a:miter lim="800000"/>
            <a:headEnd/>
            <a:tailEnd/>
          </a:ln>
        </p:spPr>
      </p:pic>
    </p:spTree>
    <p:extLst>
      <p:ext uri="{BB962C8B-B14F-4D97-AF65-F5344CB8AC3E}">
        <p14:creationId xmlns:p14="http://schemas.microsoft.com/office/powerpoint/2010/main" val="8656060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left)">
                                      <p:cBhvr>
                                        <p:cTn id="7" dur="1000"/>
                                        <p:tgtEl>
                                          <p:spTgt spid="2"/>
                                        </p:tgtEl>
                                      </p:cBhvr>
                                    </p:animEffect>
                                  </p:childTnLst>
                                </p:cTn>
                              </p:par>
                            </p:childTnLst>
                          </p:cTn>
                        </p:par>
                        <p:par>
                          <p:cTn id="8" fill="hold">
                            <p:stCondLst>
                              <p:cond delay="1000"/>
                            </p:stCondLst>
                            <p:childTnLst>
                              <p:par>
                                <p:cTn id="9" presetID="2" presetClass="entr" presetSubtype="2" decel="100000" fill="hold" grpId="0" nodeType="afterEffect">
                                  <p:stCondLst>
                                    <p:cond delay="0"/>
                                  </p:stCondLst>
                                  <p:childTnLst>
                                    <p:set>
                                      <p:cBhvr>
                                        <p:cTn id="10" dur="1" fill="hold">
                                          <p:stCondLst>
                                            <p:cond delay="0"/>
                                          </p:stCondLst>
                                        </p:cTn>
                                        <p:tgtEl>
                                          <p:spTgt spid="6"/>
                                        </p:tgtEl>
                                        <p:attrNameLst>
                                          <p:attrName>style.visibility</p:attrName>
                                        </p:attrNameLst>
                                      </p:cBhvr>
                                      <p:to>
                                        <p:strVal val="visible"/>
                                      </p:to>
                                    </p:set>
                                    <p:anim calcmode="lin" valueType="num">
                                      <p:cBhvr additive="base">
                                        <p:cTn id="11" dur="1000" fill="hold"/>
                                        <p:tgtEl>
                                          <p:spTgt spid="6"/>
                                        </p:tgtEl>
                                        <p:attrNameLst>
                                          <p:attrName>ppt_x</p:attrName>
                                        </p:attrNameLst>
                                      </p:cBhvr>
                                      <p:tavLst>
                                        <p:tav tm="0">
                                          <p:val>
                                            <p:strVal val="1+#ppt_w/2"/>
                                          </p:val>
                                        </p:tav>
                                        <p:tav tm="100000">
                                          <p:val>
                                            <p:strVal val="#ppt_x"/>
                                          </p:val>
                                        </p:tav>
                                      </p:tavLst>
                                    </p:anim>
                                    <p:anim calcmode="lin" valueType="num">
                                      <p:cBhvr additive="base">
                                        <p:cTn id="12" dur="1000" fill="hold"/>
                                        <p:tgtEl>
                                          <p:spTgt spid="6"/>
                                        </p:tgtEl>
                                        <p:attrNameLst>
                                          <p:attrName>ppt_y</p:attrName>
                                        </p:attrNameLst>
                                      </p:cBhvr>
                                      <p:tavLst>
                                        <p:tav tm="0">
                                          <p:val>
                                            <p:strVal val="#ppt_y"/>
                                          </p:val>
                                        </p:tav>
                                        <p:tav tm="100000">
                                          <p:val>
                                            <p:strVal val="#ppt_y"/>
                                          </p:val>
                                        </p:tav>
                                      </p:tavLst>
                                    </p:anim>
                                  </p:childTnLst>
                                </p:cTn>
                              </p:par>
                              <p:par>
                                <p:cTn id="13" presetID="2" presetClass="entr" presetSubtype="1" decel="100000" fill="hold" grpId="0" nodeType="withEffect">
                                  <p:stCondLst>
                                    <p:cond delay="0"/>
                                  </p:stCondLst>
                                  <p:childTnLst>
                                    <p:set>
                                      <p:cBhvr>
                                        <p:cTn id="14" dur="1" fill="hold">
                                          <p:stCondLst>
                                            <p:cond delay="0"/>
                                          </p:stCondLst>
                                        </p:cTn>
                                        <p:tgtEl>
                                          <p:spTgt spid="5"/>
                                        </p:tgtEl>
                                        <p:attrNameLst>
                                          <p:attrName>style.visibility</p:attrName>
                                        </p:attrNameLst>
                                      </p:cBhvr>
                                      <p:to>
                                        <p:strVal val="visible"/>
                                      </p:to>
                                    </p:set>
                                    <p:anim calcmode="lin" valueType="num">
                                      <p:cBhvr additive="base">
                                        <p:cTn id="15" dur="1000" fill="hold"/>
                                        <p:tgtEl>
                                          <p:spTgt spid="5"/>
                                        </p:tgtEl>
                                        <p:attrNameLst>
                                          <p:attrName>ppt_x</p:attrName>
                                        </p:attrNameLst>
                                      </p:cBhvr>
                                      <p:tavLst>
                                        <p:tav tm="0">
                                          <p:val>
                                            <p:strVal val="#ppt_x"/>
                                          </p:val>
                                        </p:tav>
                                        <p:tav tm="100000">
                                          <p:val>
                                            <p:strVal val="#ppt_x"/>
                                          </p:val>
                                        </p:tav>
                                      </p:tavLst>
                                    </p:anim>
                                    <p:anim calcmode="lin" valueType="num">
                                      <p:cBhvr additive="base">
                                        <p:cTn id="16" dur="1000" fill="hold"/>
                                        <p:tgtEl>
                                          <p:spTgt spid="5"/>
                                        </p:tgtEl>
                                        <p:attrNameLst>
                                          <p:attrName>ppt_y</p:attrName>
                                        </p:attrNameLst>
                                      </p:cBhvr>
                                      <p:tavLst>
                                        <p:tav tm="0">
                                          <p:val>
                                            <p:strVal val="0-#ppt_h/2"/>
                                          </p:val>
                                        </p:tav>
                                        <p:tav tm="100000">
                                          <p:val>
                                            <p:strVal val="#ppt_y"/>
                                          </p:val>
                                        </p:tav>
                                      </p:tavLst>
                                    </p:anim>
                                  </p:childTnLst>
                                </p:cTn>
                              </p:par>
                            </p:childTnLst>
                          </p:cTn>
                        </p:par>
                        <p:par>
                          <p:cTn id="17" fill="hold">
                            <p:stCondLst>
                              <p:cond delay="2000"/>
                            </p:stCondLst>
                            <p:childTnLst>
                              <p:par>
                                <p:cTn id="18" presetID="2" presetClass="entr" presetSubtype="2" decel="100000" fill="hold" grpId="0" nodeType="afterEffect">
                                  <p:stCondLst>
                                    <p:cond delay="0"/>
                                  </p:stCondLst>
                                  <p:childTnLst>
                                    <p:set>
                                      <p:cBhvr>
                                        <p:cTn id="19" dur="1" fill="hold">
                                          <p:stCondLst>
                                            <p:cond delay="0"/>
                                          </p:stCondLst>
                                        </p:cTn>
                                        <p:tgtEl>
                                          <p:spTgt spid="4"/>
                                        </p:tgtEl>
                                        <p:attrNameLst>
                                          <p:attrName>style.visibility</p:attrName>
                                        </p:attrNameLst>
                                      </p:cBhvr>
                                      <p:to>
                                        <p:strVal val="visible"/>
                                      </p:to>
                                    </p:set>
                                    <p:anim calcmode="lin" valueType="num">
                                      <p:cBhvr additive="base">
                                        <p:cTn id="20" dur="1000" fill="hold"/>
                                        <p:tgtEl>
                                          <p:spTgt spid="4"/>
                                        </p:tgtEl>
                                        <p:attrNameLst>
                                          <p:attrName>ppt_x</p:attrName>
                                        </p:attrNameLst>
                                      </p:cBhvr>
                                      <p:tavLst>
                                        <p:tav tm="0">
                                          <p:val>
                                            <p:strVal val="1+#ppt_w/2"/>
                                          </p:val>
                                        </p:tav>
                                        <p:tav tm="100000">
                                          <p:val>
                                            <p:strVal val="#ppt_x"/>
                                          </p:val>
                                        </p:tav>
                                      </p:tavLst>
                                    </p:anim>
                                    <p:anim calcmode="lin" valueType="num">
                                      <p:cBhvr additive="base">
                                        <p:cTn id="21" dur="1000" fill="hold"/>
                                        <p:tgtEl>
                                          <p:spTgt spid="4"/>
                                        </p:tgtEl>
                                        <p:attrNameLst>
                                          <p:attrName>ppt_y</p:attrName>
                                        </p:attrNameLst>
                                      </p:cBhvr>
                                      <p:tavLst>
                                        <p:tav tm="0">
                                          <p:val>
                                            <p:strVal val="#ppt_y"/>
                                          </p:val>
                                        </p:tav>
                                        <p:tav tm="100000">
                                          <p:val>
                                            <p:strVal val="#ppt_y"/>
                                          </p:val>
                                        </p:tav>
                                      </p:tavLst>
                                    </p:anim>
                                  </p:childTnLst>
                                </p:cTn>
                              </p:par>
                            </p:childTnLst>
                          </p:cTn>
                        </p:par>
                        <p:par>
                          <p:cTn id="22" fill="hold">
                            <p:stCondLst>
                              <p:cond delay="3000"/>
                            </p:stCondLst>
                            <p:childTnLst>
                              <p:par>
                                <p:cTn id="23" presetID="2" presetClass="entr" presetSubtype="2" decel="100000" fill="hold" grpId="0" nodeType="afterEffect">
                                  <p:stCondLst>
                                    <p:cond delay="0"/>
                                  </p:stCondLst>
                                  <p:childTnLst>
                                    <p:set>
                                      <p:cBhvr>
                                        <p:cTn id="24" dur="1" fill="hold">
                                          <p:stCondLst>
                                            <p:cond delay="0"/>
                                          </p:stCondLst>
                                        </p:cTn>
                                        <p:tgtEl>
                                          <p:spTgt spid="14"/>
                                        </p:tgtEl>
                                        <p:attrNameLst>
                                          <p:attrName>style.visibility</p:attrName>
                                        </p:attrNameLst>
                                      </p:cBhvr>
                                      <p:to>
                                        <p:strVal val="visible"/>
                                      </p:to>
                                    </p:set>
                                    <p:anim calcmode="lin" valueType="num">
                                      <p:cBhvr additive="base">
                                        <p:cTn id="25" dur="1000" fill="hold"/>
                                        <p:tgtEl>
                                          <p:spTgt spid="14"/>
                                        </p:tgtEl>
                                        <p:attrNameLst>
                                          <p:attrName>ppt_x</p:attrName>
                                        </p:attrNameLst>
                                      </p:cBhvr>
                                      <p:tavLst>
                                        <p:tav tm="0">
                                          <p:val>
                                            <p:strVal val="1+#ppt_w/2"/>
                                          </p:val>
                                        </p:tav>
                                        <p:tav tm="100000">
                                          <p:val>
                                            <p:strVal val="#ppt_x"/>
                                          </p:val>
                                        </p:tav>
                                      </p:tavLst>
                                    </p:anim>
                                    <p:anim calcmode="lin" valueType="num">
                                      <p:cBhvr additive="base">
                                        <p:cTn id="26" dur="1000" fill="hold"/>
                                        <p:tgtEl>
                                          <p:spTgt spid="14"/>
                                        </p:tgtEl>
                                        <p:attrNameLst>
                                          <p:attrName>ppt_y</p:attrName>
                                        </p:attrNameLst>
                                      </p:cBhvr>
                                      <p:tavLst>
                                        <p:tav tm="0">
                                          <p:val>
                                            <p:strVal val="#ppt_y"/>
                                          </p:val>
                                        </p:tav>
                                        <p:tav tm="100000">
                                          <p:val>
                                            <p:strVal val="#ppt_y"/>
                                          </p:val>
                                        </p:tav>
                                      </p:tavLst>
                                    </p:anim>
                                  </p:childTnLst>
                                </p:cTn>
                              </p:par>
                              <p:par>
                                <p:cTn id="27" presetID="2" presetClass="entr" presetSubtype="1" decel="100000" fill="hold" grpId="0" nodeType="withEffect">
                                  <p:stCondLst>
                                    <p:cond delay="0"/>
                                  </p:stCondLst>
                                  <p:childTnLst>
                                    <p:set>
                                      <p:cBhvr>
                                        <p:cTn id="28" dur="1" fill="hold">
                                          <p:stCondLst>
                                            <p:cond delay="0"/>
                                          </p:stCondLst>
                                        </p:cTn>
                                        <p:tgtEl>
                                          <p:spTgt spid="12"/>
                                        </p:tgtEl>
                                        <p:attrNameLst>
                                          <p:attrName>style.visibility</p:attrName>
                                        </p:attrNameLst>
                                      </p:cBhvr>
                                      <p:to>
                                        <p:strVal val="visible"/>
                                      </p:to>
                                    </p:set>
                                    <p:anim calcmode="lin" valueType="num">
                                      <p:cBhvr additive="base">
                                        <p:cTn id="29" dur="1000" fill="hold"/>
                                        <p:tgtEl>
                                          <p:spTgt spid="12"/>
                                        </p:tgtEl>
                                        <p:attrNameLst>
                                          <p:attrName>ppt_x</p:attrName>
                                        </p:attrNameLst>
                                      </p:cBhvr>
                                      <p:tavLst>
                                        <p:tav tm="0">
                                          <p:val>
                                            <p:strVal val="#ppt_x"/>
                                          </p:val>
                                        </p:tav>
                                        <p:tav tm="100000">
                                          <p:val>
                                            <p:strVal val="#ppt_x"/>
                                          </p:val>
                                        </p:tav>
                                      </p:tavLst>
                                    </p:anim>
                                    <p:anim calcmode="lin" valueType="num">
                                      <p:cBhvr additive="base">
                                        <p:cTn id="30" dur="1000" fill="hold"/>
                                        <p:tgtEl>
                                          <p:spTgt spid="12"/>
                                        </p:tgtEl>
                                        <p:attrNameLst>
                                          <p:attrName>ppt_y</p:attrName>
                                        </p:attrNameLst>
                                      </p:cBhvr>
                                      <p:tavLst>
                                        <p:tav tm="0">
                                          <p:val>
                                            <p:strVal val="0-#ppt_h/2"/>
                                          </p:val>
                                        </p:tav>
                                        <p:tav tm="100000">
                                          <p:val>
                                            <p:strVal val="#ppt_y"/>
                                          </p:val>
                                        </p:tav>
                                      </p:tavLst>
                                    </p:anim>
                                  </p:childTnLst>
                                </p:cTn>
                              </p:par>
                            </p:childTnLst>
                          </p:cTn>
                        </p:par>
                        <p:par>
                          <p:cTn id="31" fill="hold">
                            <p:stCondLst>
                              <p:cond delay="4000"/>
                            </p:stCondLst>
                            <p:childTnLst>
                              <p:par>
                                <p:cTn id="32" presetID="21" presetClass="entr" presetSubtype="4" fill="hold" nodeType="afterEffect">
                                  <p:stCondLst>
                                    <p:cond delay="0"/>
                                  </p:stCondLst>
                                  <p:childTnLst>
                                    <p:set>
                                      <p:cBhvr>
                                        <p:cTn id="33" dur="1" fill="hold">
                                          <p:stCondLst>
                                            <p:cond delay="0"/>
                                          </p:stCondLst>
                                        </p:cTn>
                                        <p:tgtEl>
                                          <p:spTgt spid="17"/>
                                        </p:tgtEl>
                                        <p:attrNameLst>
                                          <p:attrName>style.visibility</p:attrName>
                                        </p:attrNameLst>
                                      </p:cBhvr>
                                      <p:to>
                                        <p:strVal val="visible"/>
                                      </p:to>
                                    </p:set>
                                    <p:animEffect transition="in" filter="wheel(4)">
                                      <p:cBhvr>
                                        <p:cTn id="34" dur="20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animBg="1"/>
      <p:bldP spid="5" grpId="0" animBg="1"/>
      <p:bldP spid="6" grpId="0" animBg="1"/>
      <p:bldP spid="12" grpId="0" animBg="1"/>
      <p:bldP spid="14"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AE42800-0E5F-4919-B391-C79D95053239}"/>
              </a:ext>
            </a:extLst>
          </p:cNvPr>
          <p:cNvSpPr>
            <a:spLocks noGrp="1"/>
          </p:cNvSpPr>
          <p:nvPr>
            <p:ph type="title"/>
          </p:nvPr>
        </p:nvSpPr>
        <p:spPr/>
        <p:txBody>
          <a:bodyPr/>
          <a:lstStyle/>
          <a:p>
            <a:endParaRPr lang="en-US"/>
          </a:p>
        </p:txBody>
      </p:sp>
      <p:sp>
        <p:nvSpPr>
          <p:cNvPr id="3" name="Content Placeholder 2">
            <a:extLst>
              <a:ext uri="{FF2B5EF4-FFF2-40B4-BE49-F238E27FC236}">
                <a16:creationId xmlns:a16="http://schemas.microsoft.com/office/drawing/2014/main" id="{80C60692-5CC0-4C93-B549-57D3873F97C9}"/>
              </a:ext>
            </a:extLst>
          </p:cNvPr>
          <p:cNvSpPr>
            <a:spLocks noGrp="1"/>
          </p:cNvSpPr>
          <p:nvPr>
            <p:ph idx="1"/>
          </p:nvPr>
        </p:nvSpPr>
        <p:spPr/>
        <p:txBody>
          <a:bodyPr/>
          <a:lstStyle/>
          <a:p>
            <a:endParaRPr lang="en-US"/>
          </a:p>
        </p:txBody>
      </p:sp>
      <p:pic>
        <p:nvPicPr>
          <p:cNvPr id="4" name="Picture 3">
            <a:extLst>
              <a:ext uri="{FF2B5EF4-FFF2-40B4-BE49-F238E27FC236}">
                <a16:creationId xmlns:a16="http://schemas.microsoft.com/office/drawing/2014/main" id="{6BC7E996-2FDA-4C16-84EB-68BD8C706550}"/>
              </a:ext>
            </a:extLst>
          </p:cNvPr>
          <p:cNvPicPr>
            <a:picLocks noChangeAspect="1"/>
          </p:cNvPicPr>
          <p:nvPr/>
        </p:nvPicPr>
        <p:blipFill>
          <a:blip r:embed="rId2"/>
          <a:stretch>
            <a:fillRect/>
          </a:stretch>
        </p:blipFill>
        <p:spPr>
          <a:xfrm>
            <a:off x="116645" y="2212141"/>
            <a:ext cx="11755939" cy="2308232"/>
          </a:xfrm>
          <a:prstGeom prst="rect">
            <a:avLst/>
          </a:prstGeom>
        </p:spPr>
      </p:pic>
      <p:grpSp>
        <p:nvGrpSpPr>
          <p:cNvPr id="5" name="Group 118">
            <a:extLst>
              <a:ext uri="{FF2B5EF4-FFF2-40B4-BE49-F238E27FC236}">
                <a16:creationId xmlns:a16="http://schemas.microsoft.com/office/drawing/2014/main" id="{843237F3-7CB3-40B9-A9A9-5233A8A036EA}"/>
              </a:ext>
            </a:extLst>
          </p:cNvPr>
          <p:cNvGrpSpPr>
            <a:grpSpLocks/>
          </p:cNvGrpSpPr>
          <p:nvPr/>
        </p:nvGrpSpPr>
        <p:grpSpPr bwMode="auto">
          <a:xfrm>
            <a:off x="116645" y="1678"/>
            <a:ext cx="11870595" cy="719231"/>
            <a:chOff x="630" y="987"/>
            <a:chExt cx="6049" cy="428"/>
          </a:xfrm>
        </p:grpSpPr>
        <p:grpSp>
          <p:nvGrpSpPr>
            <p:cNvPr id="6" name="圆角矩形 7">
              <a:extLst>
                <a:ext uri="{FF2B5EF4-FFF2-40B4-BE49-F238E27FC236}">
                  <a16:creationId xmlns:a16="http://schemas.microsoft.com/office/drawing/2014/main" id="{FF0CC5BE-D791-4359-BE64-C4E93ECDC0A7}"/>
                </a:ext>
              </a:extLst>
            </p:cNvPr>
            <p:cNvGrpSpPr>
              <a:grpSpLocks/>
            </p:cNvGrpSpPr>
            <p:nvPr/>
          </p:nvGrpSpPr>
          <p:grpSpPr bwMode="auto">
            <a:xfrm>
              <a:off x="630" y="987"/>
              <a:ext cx="6049" cy="428"/>
              <a:chOff x="457" y="737"/>
              <a:chExt cx="4800" cy="453"/>
            </a:xfrm>
          </p:grpSpPr>
          <p:pic>
            <p:nvPicPr>
              <p:cNvPr id="8" name="圆角矩形 7">
                <a:extLst>
                  <a:ext uri="{FF2B5EF4-FFF2-40B4-BE49-F238E27FC236}">
                    <a16:creationId xmlns:a16="http://schemas.microsoft.com/office/drawing/2014/main" id="{753B9508-29E5-4C2E-A7D1-6D69D431B488}"/>
                  </a:ext>
                </a:extLst>
              </p:cNvPr>
              <p:cNvPicPr>
                <a:picLocks noChangeArrowheads="1"/>
              </p:cNvPicPr>
              <p:nvPr/>
            </p:nvPicPr>
            <p:blipFill>
              <a:blip r:embed="rId3" cstate="email">
                <a:extLst>
                  <a:ext uri="{28A0092B-C50C-407E-A947-70E740481C1C}">
                    <a14:useLocalDpi xmlns:a14="http://schemas.microsoft.com/office/drawing/2010/main" val="0"/>
                  </a:ext>
                </a:extLst>
              </a:blip>
              <a:srcRect/>
              <a:stretch>
                <a:fillRect/>
              </a:stretch>
            </p:blipFill>
            <p:spPr bwMode="auto">
              <a:xfrm>
                <a:off x="457" y="737"/>
                <a:ext cx="4800" cy="453"/>
              </a:xfrm>
              <a:prstGeom prst="rect">
                <a:avLst/>
              </a:prstGeom>
              <a:noFill/>
              <a:extLst>
                <a:ext uri="{909E8E84-426E-40DD-AFC4-6F175D3DCCD1}">
                  <a14:hiddenFill xmlns:a14="http://schemas.microsoft.com/office/drawing/2010/main">
                    <a:solidFill>
                      <a:srgbClr val="FFFFFF"/>
                    </a:solidFill>
                  </a14:hiddenFill>
                </a:ext>
              </a:extLst>
            </p:spPr>
          </p:pic>
          <p:sp>
            <p:nvSpPr>
              <p:cNvPr id="9" name="Text Box 104">
                <a:extLst>
                  <a:ext uri="{FF2B5EF4-FFF2-40B4-BE49-F238E27FC236}">
                    <a16:creationId xmlns:a16="http://schemas.microsoft.com/office/drawing/2014/main" id="{570F9758-DA25-4D3F-A093-35F7D8FC7148}"/>
                  </a:ext>
                </a:extLst>
              </p:cNvPr>
              <p:cNvSpPr txBox="1">
                <a:spLocks noChangeArrowheads="1"/>
              </p:cNvSpPr>
              <p:nvPr/>
            </p:nvSpPr>
            <p:spPr bwMode="auto">
              <a:xfrm>
                <a:off x="519" y="822"/>
                <a:ext cx="4677" cy="36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ct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endParaRPr lang="zh-CN" altLang="en-US">
                  <a:solidFill>
                    <a:srgbClr val="FFFFFF"/>
                  </a:solidFill>
                  <a:latin typeface="Tahoma" panose="020B0604030504040204" pitchFamily="34" charset="0"/>
                  <a:ea typeface="宋体" charset="-122"/>
                  <a:cs typeface="Tahoma" panose="020B0604030504040204" pitchFamily="34" charset="0"/>
                </a:endParaRPr>
              </a:p>
            </p:txBody>
          </p:sp>
        </p:grpSp>
        <p:sp>
          <p:nvSpPr>
            <p:cNvPr id="7" name="TextBox 19">
              <a:extLst>
                <a:ext uri="{FF2B5EF4-FFF2-40B4-BE49-F238E27FC236}">
                  <a16:creationId xmlns:a16="http://schemas.microsoft.com/office/drawing/2014/main" id="{F7518A88-BA75-48DB-B2A5-D28BCD38CE7D}"/>
                </a:ext>
              </a:extLst>
            </p:cNvPr>
            <p:cNvSpPr txBox="1">
              <a:spLocks noChangeArrowheads="1"/>
            </p:cNvSpPr>
            <p:nvPr/>
          </p:nvSpPr>
          <p:spPr bwMode="auto">
            <a:xfrm>
              <a:off x="847" y="1029"/>
              <a:ext cx="5615" cy="38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a:spAutoFit/>
            </a:bodyPr>
            <a:lstStyle>
              <a:lvl1pPr>
                <a:defRPr>
                  <a:solidFill>
                    <a:schemeClr val="tx1"/>
                  </a:solidFill>
                  <a:latin typeface="Arial" charset="0"/>
                </a:defRPr>
              </a:lvl1pPr>
              <a:lvl2pPr marL="742950" indent="-285750">
                <a:defRPr>
                  <a:solidFill>
                    <a:schemeClr val="tx1"/>
                  </a:solidFill>
                  <a:latin typeface="Arial" charset="0"/>
                </a:defRPr>
              </a:lvl2pPr>
              <a:lvl3pPr marL="1143000" indent="-228600">
                <a:defRPr>
                  <a:solidFill>
                    <a:schemeClr val="tx1"/>
                  </a:solidFill>
                  <a:latin typeface="Arial" charset="0"/>
                </a:defRPr>
              </a:lvl3pPr>
              <a:lvl4pPr marL="1600200" indent="-228600">
                <a:defRPr>
                  <a:solidFill>
                    <a:schemeClr val="tx1"/>
                  </a:solidFill>
                  <a:latin typeface="Arial" charset="0"/>
                </a:defRPr>
              </a:lvl4pPr>
              <a:lvl5pPr marL="2057400" indent="-228600">
                <a:defRPr>
                  <a:solidFill>
                    <a:schemeClr val="tx1"/>
                  </a:solidFill>
                  <a:latin typeface="Arial" charset="0"/>
                </a:defRPr>
              </a:lvl5pPr>
              <a:lvl6pPr marL="2514600" indent="-228600" fontAlgn="base">
                <a:spcBef>
                  <a:spcPct val="0"/>
                </a:spcBef>
                <a:spcAft>
                  <a:spcPct val="0"/>
                </a:spcAft>
                <a:defRPr>
                  <a:solidFill>
                    <a:schemeClr val="tx1"/>
                  </a:solidFill>
                  <a:latin typeface="Arial" charset="0"/>
                </a:defRPr>
              </a:lvl6pPr>
              <a:lvl7pPr marL="2971800" indent="-228600" fontAlgn="base">
                <a:spcBef>
                  <a:spcPct val="0"/>
                </a:spcBef>
                <a:spcAft>
                  <a:spcPct val="0"/>
                </a:spcAft>
                <a:defRPr>
                  <a:solidFill>
                    <a:schemeClr val="tx1"/>
                  </a:solidFill>
                  <a:latin typeface="Arial" charset="0"/>
                </a:defRPr>
              </a:lvl7pPr>
              <a:lvl8pPr marL="3429000" indent="-228600" fontAlgn="base">
                <a:spcBef>
                  <a:spcPct val="0"/>
                </a:spcBef>
                <a:spcAft>
                  <a:spcPct val="0"/>
                </a:spcAft>
                <a:defRPr>
                  <a:solidFill>
                    <a:schemeClr val="tx1"/>
                  </a:solidFill>
                  <a:latin typeface="Arial" charset="0"/>
                </a:defRPr>
              </a:lvl8pPr>
              <a:lvl9pPr marL="3886200" indent="-228600" fontAlgn="base">
                <a:spcBef>
                  <a:spcPct val="0"/>
                </a:spcBef>
                <a:spcAft>
                  <a:spcPct val="0"/>
                </a:spcAft>
                <a:defRPr>
                  <a:solidFill>
                    <a:schemeClr val="tx1"/>
                  </a:solidFill>
                  <a:latin typeface="Arial" charset="0"/>
                </a:defRPr>
              </a:lvl9pPr>
            </a:lstStyle>
            <a:p>
              <a:pPr algn="ct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Đ</a:t>
              </a:r>
              <a:r>
                <a:rPr lang="vi-VN"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ư</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ợc</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mùa</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rớt</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giá</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đ</a:t>
              </a:r>
              <a:r>
                <a:rPr lang="vi-VN"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ư</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ợc</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giá</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mất</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r>
                <a:rPr lang="en-US" altLang="zh-CN" sz="3600" b="1" dirty="0" err="1">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mùa</a:t>
              </a:r>
              <a:r>
                <a:rPr lang="en-US" altLang="zh-CN" sz="3600" b="1" dirty="0">
                  <a:solidFill>
                    <a:srgbClr val="FFFF00"/>
                  </a:solidFill>
                  <a:effectLst>
                    <a:outerShdw blurRad="38100" dist="38100" dir="2700000" algn="tl">
                      <a:srgbClr val="000000">
                        <a:alpha val="43137"/>
                      </a:srgbClr>
                    </a:outerShdw>
                  </a:effectLst>
                  <a:latin typeface="Tahoma" panose="020B0604030504040204" pitchFamily="34" charset="0"/>
                  <a:ea typeface="Tahoma" panose="020B0604030504040204" pitchFamily="34" charset="0"/>
                  <a:cs typeface="Tahoma" panose="020B0604030504040204" pitchFamily="34" charset="0"/>
                </a:rPr>
                <a:t> </a:t>
              </a:r>
            </a:p>
          </p:txBody>
        </p:sp>
      </p:grpSp>
      <p:pic>
        <p:nvPicPr>
          <p:cNvPr id="10" name="Picture 9">
            <a:extLst>
              <a:ext uri="{FF2B5EF4-FFF2-40B4-BE49-F238E27FC236}">
                <a16:creationId xmlns:a16="http://schemas.microsoft.com/office/drawing/2014/main" id="{943FD91A-42B4-452C-93A7-22A30AACD01D}"/>
              </a:ext>
            </a:extLst>
          </p:cNvPr>
          <p:cNvPicPr>
            <a:picLocks noChangeAspect="1"/>
          </p:cNvPicPr>
          <p:nvPr/>
        </p:nvPicPr>
        <p:blipFill>
          <a:blip r:embed="rId4"/>
          <a:stretch>
            <a:fillRect/>
          </a:stretch>
        </p:blipFill>
        <p:spPr>
          <a:xfrm>
            <a:off x="116646" y="818852"/>
            <a:ext cx="6356421" cy="2816542"/>
          </a:xfrm>
          <a:prstGeom prst="rect">
            <a:avLst/>
          </a:prstGeom>
        </p:spPr>
      </p:pic>
      <p:pic>
        <p:nvPicPr>
          <p:cNvPr id="11" name="Picture 10">
            <a:extLst>
              <a:ext uri="{FF2B5EF4-FFF2-40B4-BE49-F238E27FC236}">
                <a16:creationId xmlns:a16="http://schemas.microsoft.com/office/drawing/2014/main" id="{90935E8D-04AE-4620-AAF2-92B469EF9F05}"/>
              </a:ext>
            </a:extLst>
          </p:cNvPr>
          <p:cNvPicPr>
            <a:picLocks noChangeAspect="1"/>
          </p:cNvPicPr>
          <p:nvPr/>
        </p:nvPicPr>
        <p:blipFill>
          <a:blip r:embed="rId5"/>
          <a:stretch>
            <a:fillRect/>
          </a:stretch>
        </p:blipFill>
        <p:spPr>
          <a:xfrm>
            <a:off x="116646" y="3662296"/>
            <a:ext cx="6356421" cy="3125034"/>
          </a:xfrm>
          <a:prstGeom prst="rect">
            <a:avLst/>
          </a:prstGeom>
        </p:spPr>
      </p:pic>
      <p:pic>
        <p:nvPicPr>
          <p:cNvPr id="12" name="Picture 11">
            <a:extLst>
              <a:ext uri="{FF2B5EF4-FFF2-40B4-BE49-F238E27FC236}">
                <a16:creationId xmlns:a16="http://schemas.microsoft.com/office/drawing/2014/main" id="{A023ECBC-6535-4E23-9880-EE1205627770}"/>
              </a:ext>
            </a:extLst>
          </p:cNvPr>
          <p:cNvPicPr>
            <a:picLocks noChangeAspect="1"/>
          </p:cNvPicPr>
          <p:nvPr/>
        </p:nvPicPr>
        <p:blipFill>
          <a:blip r:embed="rId6"/>
          <a:stretch>
            <a:fillRect/>
          </a:stretch>
        </p:blipFill>
        <p:spPr>
          <a:xfrm>
            <a:off x="6473067" y="854186"/>
            <a:ext cx="5717347" cy="5933144"/>
          </a:xfrm>
          <a:prstGeom prst="rect">
            <a:avLst/>
          </a:prstGeom>
        </p:spPr>
      </p:pic>
      <p:sp>
        <p:nvSpPr>
          <p:cNvPr id="13" name="Rectangle 12">
            <a:extLst>
              <a:ext uri="{FF2B5EF4-FFF2-40B4-BE49-F238E27FC236}">
                <a16:creationId xmlns:a16="http://schemas.microsoft.com/office/drawing/2014/main" id="{A1DB115A-53B5-452D-843A-B1A049B2CBCA}"/>
              </a:ext>
            </a:extLst>
          </p:cNvPr>
          <p:cNvSpPr/>
          <p:nvPr/>
        </p:nvSpPr>
        <p:spPr>
          <a:xfrm>
            <a:off x="1203803" y="823699"/>
            <a:ext cx="1843800" cy="3500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4" name="Rectangle 13">
            <a:extLst>
              <a:ext uri="{FF2B5EF4-FFF2-40B4-BE49-F238E27FC236}">
                <a16:creationId xmlns:a16="http://schemas.microsoft.com/office/drawing/2014/main" id="{6B0A8C09-CF95-4677-9DB9-24B98480D30E}"/>
              </a:ext>
            </a:extLst>
          </p:cNvPr>
          <p:cNvSpPr/>
          <p:nvPr/>
        </p:nvSpPr>
        <p:spPr>
          <a:xfrm>
            <a:off x="4723785" y="6262251"/>
            <a:ext cx="1371420" cy="2772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5" name="Rectangle 14">
            <a:extLst>
              <a:ext uri="{FF2B5EF4-FFF2-40B4-BE49-F238E27FC236}">
                <a16:creationId xmlns:a16="http://schemas.microsoft.com/office/drawing/2014/main" id="{A57EDB73-FF58-441A-A8AF-3D12102AFFCD}"/>
              </a:ext>
            </a:extLst>
          </p:cNvPr>
          <p:cNvSpPr/>
          <p:nvPr/>
        </p:nvSpPr>
        <p:spPr>
          <a:xfrm>
            <a:off x="1039369" y="6510107"/>
            <a:ext cx="1191915" cy="21284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6" name="Rectangle 15">
            <a:extLst>
              <a:ext uri="{FF2B5EF4-FFF2-40B4-BE49-F238E27FC236}">
                <a16:creationId xmlns:a16="http://schemas.microsoft.com/office/drawing/2014/main" id="{AC1ABC0B-4909-4A32-AB70-AD205257A612}"/>
              </a:ext>
            </a:extLst>
          </p:cNvPr>
          <p:cNvSpPr/>
          <p:nvPr/>
        </p:nvSpPr>
        <p:spPr>
          <a:xfrm>
            <a:off x="7771388" y="882991"/>
            <a:ext cx="1843800" cy="35005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Rectangle 16">
            <a:extLst>
              <a:ext uri="{FF2B5EF4-FFF2-40B4-BE49-F238E27FC236}">
                <a16:creationId xmlns:a16="http://schemas.microsoft.com/office/drawing/2014/main" id="{7BC0EA0F-D6E0-40FD-8B00-3D1C8100CB05}"/>
              </a:ext>
            </a:extLst>
          </p:cNvPr>
          <p:cNvSpPr/>
          <p:nvPr/>
        </p:nvSpPr>
        <p:spPr>
          <a:xfrm>
            <a:off x="8792335" y="2313777"/>
            <a:ext cx="441903" cy="2772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Rectangle 17">
            <a:extLst>
              <a:ext uri="{FF2B5EF4-FFF2-40B4-BE49-F238E27FC236}">
                <a16:creationId xmlns:a16="http://schemas.microsoft.com/office/drawing/2014/main" id="{B8D57BCA-31F8-4A67-B18C-57A0A3EB66A2}"/>
              </a:ext>
            </a:extLst>
          </p:cNvPr>
          <p:cNvSpPr/>
          <p:nvPr/>
        </p:nvSpPr>
        <p:spPr>
          <a:xfrm>
            <a:off x="10493897" y="2636330"/>
            <a:ext cx="528645" cy="290427"/>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Rectangle 18">
            <a:extLst>
              <a:ext uri="{FF2B5EF4-FFF2-40B4-BE49-F238E27FC236}">
                <a16:creationId xmlns:a16="http://schemas.microsoft.com/office/drawing/2014/main" id="{69D388B8-4EF0-4A48-BA7D-B27538178B05}"/>
              </a:ext>
            </a:extLst>
          </p:cNvPr>
          <p:cNvSpPr/>
          <p:nvPr/>
        </p:nvSpPr>
        <p:spPr>
          <a:xfrm>
            <a:off x="8263689" y="3451934"/>
            <a:ext cx="1634840" cy="277223"/>
          </a:xfrm>
          <a:prstGeom prst="rect">
            <a:avLst/>
          </a:prstGeom>
          <a:noFill/>
          <a:ln w="28575">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2684812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10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6" presetClass="entr" presetSubtype="32" fill="hold" nodeType="clickEffect">
                                  <p:stCondLst>
                                    <p:cond delay="0"/>
                                  </p:stCondLst>
                                  <p:childTnLst>
                                    <p:set>
                                      <p:cBhvr>
                                        <p:cTn id="11" dur="1" fill="hold">
                                          <p:stCondLst>
                                            <p:cond delay="0"/>
                                          </p:stCondLst>
                                        </p:cTn>
                                        <p:tgtEl>
                                          <p:spTgt spid="4"/>
                                        </p:tgtEl>
                                        <p:attrNameLst>
                                          <p:attrName>style.visibility</p:attrName>
                                        </p:attrNameLst>
                                      </p:cBhvr>
                                      <p:to>
                                        <p:strVal val="visible"/>
                                      </p:to>
                                    </p:set>
                                    <p:animEffect transition="in" filter="circle(out)">
                                      <p:cBhvr>
                                        <p:cTn id="12" dur="1000"/>
                                        <p:tgtEl>
                                          <p:spTgt spid="4"/>
                                        </p:tgtEl>
                                      </p:cBhvr>
                                    </p:animEffect>
                                  </p:childTnLst>
                                </p:cTn>
                              </p:par>
                            </p:childTnLst>
                          </p:cTn>
                        </p:par>
                      </p:childTnLst>
                    </p:cTn>
                  </p:par>
                  <p:par>
                    <p:cTn id="13" fill="hold">
                      <p:stCondLst>
                        <p:cond delay="indefinite"/>
                      </p:stCondLst>
                      <p:childTnLst>
                        <p:par>
                          <p:cTn id="14" fill="hold">
                            <p:stCondLst>
                              <p:cond delay="0"/>
                            </p:stCondLst>
                            <p:childTnLst>
                              <p:par>
                                <p:cTn id="15" presetID="14" presetClass="exit" presetSubtype="10" fill="hold" nodeType="clickEffect">
                                  <p:stCondLst>
                                    <p:cond delay="0"/>
                                  </p:stCondLst>
                                  <p:childTnLst>
                                    <p:animEffect transition="out" filter="randombar(horizontal)">
                                      <p:cBhvr>
                                        <p:cTn id="16" dur="500"/>
                                        <p:tgtEl>
                                          <p:spTgt spid="4"/>
                                        </p:tgtEl>
                                      </p:cBhvr>
                                    </p:animEffect>
                                    <p:set>
                                      <p:cBhvr>
                                        <p:cTn id="17" dur="1" fill="hold">
                                          <p:stCondLst>
                                            <p:cond delay="499"/>
                                          </p:stCondLst>
                                        </p:cTn>
                                        <p:tgtEl>
                                          <p:spTgt spid="4"/>
                                        </p:tgtEl>
                                        <p:attrNameLst>
                                          <p:attrName>style.visibility</p:attrName>
                                        </p:attrNameLst>
                                      </p:cBhvr>
                                      <p:to>
                                        <p:strVal val="hidden"/>
                                      </p:to>
                                    </p:set>
                                  </p:childTnLst>
                                </p:cTn>
                              </p:par>
                            </p:childTnLst>
                          </p:cTn>
                        </p:par>
                        <p:par>
                          <p:cTn id="18" fill="hold">
                            <p:stCondLst>
                              <p:cond delay="500"/>
                            </p:stCondLst>
                            <p:childTnLst>
                              <p:par>
                                <p:cTn id="19" presetID="2" presetClass="entr" presetSubtype="8" fill="hold" nodeType="afterEffect">
                                  <p:stCondLst>
                                    <p:cond delay="0"/>
                                  </p:stCondLst>
                                  <p:childTnLst>
                                    <p:set>
                                      <p:cBhvr>
                                        <p:cTn id="20" dur="1" fill="hold">
                                          <p:stCondLst>
                                            <p:cond delay="0"/>
                                          </p:stCondLst>
                                        </p:cTn>
                                        <p:tgtEl>
                                          <p:spTgt spid="10"/>
                                        </p:tgtEl>
                                        <p:attrNameLst>
                                          <p:attrName>style.visibility</p:attrName>
                                        </p:attrNameLst>
                                      </p:cBhvr>
                                      <p:to>
                                        <p:strVal val="visible"/>
                                      </p:to>
                                    </p:set>
                                    <p:anim calcmode="lin" valueType="num">
                                      <p:cBhvr additive="base">
                                        <p:cTn id="21" dur="1750" fill="hold"/>
                                        <p:tgtEl>
                                          <p:spTgt spid="10"/>
                                        </p:tgtEl>
                                        <p:attrNameLst>
                                          <p:attrName>ppt_x</p:attrName>
                                        </p:attrNameLst>
                                      </p:cBhvr>
                                      <p:tavLst>
                                        <p:tav tm="0">
                                          <p:val>
                                            <p:strVal val="0-#ppt_w/2"/>
                                          </p:val>
                                        </p:tav>
                                        <p:tav tm="100000">
                                          <p:val>
                                            <p:strVal val="#ppt_x"/>
                                          </p:val>
                                        </p:tav>
                                      </p:tavLst>
                                    </p:anim>
                                    <p:anim calcmode="lin" valueType="num">
                                      <p:cBhvr additive="base">
                                        <p:cTn id="22" dur="1750" fill="hold"/>
                                        <p:tgtEl>
                                          <p:spTgt spid="10"/>
                                        </p:tgtEl>
                                        <p:attrNameLst>
                                          <p:attrName>ppt_y</p:attrName>
                                        </p:attrNameLst>
                                      </p:cBhvr>
                                      <p:tavLst>
                                        <p:tav tm="0">
                                          <p:val>
                                            <p:strVal val="#ppt_y"/>
                                          </p:val>
                                        </p:tav>
                                        <p:tav tm="100000">
                                          <p:val>
                                            <p:strVal val="#ppt_y"/>
                                          </p:val>
                                        </p:tav>
                                      </p:tavLst>
                                    </p:anim>
                                  </p:childTnLst>
                                </p:cTn>
                              </p:par>
                            </p:childTnLst>
                          </p:cTn>
                        </p:par>
                        <p:par>
                          <p:cTn id="23" fill="hold">
                            <p:stCondLst>
                              <p:cond delay="2250"/>
                            </p:stCondLst>
                            <p:childTnLst>
                              <p:par>
                                <p:cTn id="24" presetID="21" presetClass="entr" presetSubtype="1" fill="hold" grpId="0" nodeType="afterEffect">
                                  <p:stCondLst>
                                    <p:cond delay="0"/>
                                  </p:stCondLst>
                                  <p:childTnLst>
                                    <p:set>
                                      <p:cBhvr>
                                        <p:cTn id="25" dur="1" fill="hold">
                                          <p:stCondLst>
                                            <p:cond delay="0"/>
                                          </p:stCondLst>
                                        </p:cTn>
                                        <p:tgtEl>
                                          <p:spTgt spid="13"/>
                                        </p:tgtEl>
                                        <p:attrNameLst>
                                          <p:attrName>style.visibility</p:attrName>
                                        </p:attrNameLst>
                                      </p:cBhvr>
                                      <p:to>
                                        <p:strVal val="visible"/>
                                      </p:to>
                                    </p:set>
                                    <p:animEffect transition="in" filter="wheel(1)">
                                      <p:cBhvr>
                                        <p:cTn id="26" dur="2000"/>
                                        <p:tgtEl>
                                          <p:spTgt spid="13"/>
                                        </p:tgtEl>
                                      </p:cBhvr>
                                    </p:animEffect>
                                  </p:childTnLst>
                                </p:cTn>
                              </p:par>
                            </p:childTnLst>
                          </p:cTn>
                        </p:par>
                      </p:childTnLst>
                    </p:cTn>
                  </p:par>
                  <p:par>
                    <p:cTn id="27" fill="hold">
                      <p:stCondLst>
                        <p:cond delay="indefinite"/>
                      </p:stCondLst>
                      <p:childTnLst>
                        <p:par>
                          <p:cTn id="28" fill="hold">
                            <p:stCondLst>
                              <p:cond delay="0"/>
                            </p:stCondLst>
                            <p:childTnLst>
                              <p:par>
                                <p:cTn id="29" presetID="2" presetClass="entr" presetSubtype="8" fill="hold" nodeType="clickEffect">
                                  <p:stCondLst>
                                    <p:cond delay="0"/>
                                  </p:stCondLst>
                                  <p:childTnLst>
                                    <p:set>
                                      <p:cBhvr>
                                        <p:cTn id="30" dur="1" fill="hold">
                                          <p:stCondLst>
                                            <p:cond delay="0"/>
                                          </p:stCondLst>
                                        </p:cTn>
                                        <p:tgtEl>
                                          <p:spTgt spid="11"/>
                                        </p:tgtEl>
                                        <p:attrNameLst>
                                          <p:attrName>style.visibility</p:attrName>
                                        </p:attrNameLst>
                                      </p:cBhvr>
                                      <p:to>
                                        <p:strVal val="visible"/>
                                      </p:to>
                                    </p:set>
                                    <p:anim calcmode="lin" valueType="num">
                                      <p:cBhvr additive="base">
                                        <p:cTn id="31" dur="1750" fill="hold"/>
                                        <p:tgtEl>
                                          <p:spTgt spid="11"/>
                                        </p:tgtEl>
                                        <p:attrNameLst>
                                          <p:attrName>ppt_x</p:attrName>
                                        </p:attrNameLst>
                                      </p:cBhvr>
                                      <p:tavLst>
                                        <p:tav tm="0">
                                          <p:val>
                                            <p:strVal val="0-#ppt_w/2"/>
                                          </p:val>
                                        </p:tav>
                                        <p:tav tm="100000">
                                          <p:val>
                                            <p:strVal val="#ppt_x"/>
                                          </p:val>
                                        </p:tav>
                                      </p:tavLst>
                                    </p:anim>
                                    <p:anim calcmode="lin" valueType="num">
                                      <p:cBhvr additive="base">
                                        <p:cTn id="32" dur="1750" fill="hold"/>
                                        <p:tgtEl>
                                          <p:spTgt spid="11"/>
                                        </p:tgtEl>
                                        <p:attrNameLst>
                                          <p:attrName>ppt_y</p:attrName>
                                        </p:attrNameLst>
                                      </p:cBhvr>
                                      <p:tavLst>
                                        <p:tav tm="0">
                                          <p:val>
                                            <p:strVal val="#ppt_y"/>
                                          </p:val>
                                        </p:tav>
                                        <p:tav tm="100000">
                                          <p:val>
                                            <p:strVal val="#ppt_y"/>
                                          </p:val>
                                        </p:tav>
                                      </p:tavLst>
                                    </p:anim>
                                  </p:childTnLst>
                                </p:cTn>
                              </p:par>
                            </p:childTnLst>
                          </p:cTn>
                        </p:par>
                        <p:par>
                          <p:cTn id="33" fill="hold">
                            <p:stCondLst>
                              <p:cond delay="1750"/>
                            </p:stCondLst>
                            <p:childTnLst>
                              <p:par>
                                <p:cTn id="34" presetID="21" presetClass="entr" presetSubtype="1" fill="hold" grpId="0" nodeType="after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heel(1)">
                                      <p:cBhvr>
                                        <p:cTn id="36" dur="2000"/>
                                        <p:tgtEl>
                                          <p:spTgt spid="14"/>
                                        </p:tgtEl>
                                      </p:cBhvr>
                                    </p:animEffect>
                                  </p:childTnLst>
                                </p:cTn>
                              </p:par>
                            </p:childTnLst>
                          </p:cTn>
                        </p:par>
                        <p:par>
                          <p:cTn id="37" fill="hold">
                            <p:stCondLst>
                              <p:cond delay="3750"/>
                            </p:stCondLst>
                            <p:childTnLst>
                              <p:par>
                                <p:cTn id="38" presetID="21" presetClass="entr" presetSubtype="1" fill="hold" grpId="0" nodeType="afterEffect">
                                  <p:stCondLst>
                                    <p:cond delay="0"/>
                                  </p:stCondLst>
                                  <p:childTnLst>
                                    <p:set>
                                      <p:cBhvr>
                                        <p:cTn id="39" dur="1" fill="hold">
                                          <p:stCondLst>
                                            <p:cond delay="0"/>
                                          </p:stCondLst>
                                        </p:cTn>
                                        <p:tgtEl>
                                          <p:spTgt spid="15"/>
                                        </p:tgtEl>
                                        <p:attrNameLst>
                                          <p:attrName>style.visibility</p:attrName>
                                        </p:attrNameLst>
                                      </p:cBhvr>
                                      <p:to>
                                        <p:strVal val="visible"/>
                                      </p:to>
                                    </p:set>
                                    <p:animEffect transition="in" filter="wheel(1)">
                                      <p:cBhvr>
                                        <p:cTn id="40" dur="2000"/>
                                        <p:tgtEl>
                                          <p:spTgt spid="15"/>
                                        </p:tgtEl>
                                      </p:cBhvr>
                                    </p:animEffect>
                                  </p:childTnLst>
                                </p:cTn>
                              </p:par>
                            </p:childTnLst>
                          </p:cTn>
                        </p:par>
                      </p:childTnLst>
                    </p:cTn>
                  </p:par>
                  <p:par>
                    <p:cTn id="41" fill="hold">
                      <p:stCondLst>
                        <p:cond delay="indefinite"/>
                      </p:stCondLst>
                      <p:childTnLst>
                        <p:par>
                          <p:cTn id="42" fill="hold">
                            <p:stCondLst>
                              <p:cond delay="0"/>
                            </p:stCondLst>
                            <p:childTnLst>
                              <p:par>
                                <p:cTn id="43" presetID="2" presetClass="entr" presetSubtype="2" fill="hold" nodeType="clickEffect">
                                  <p:stCondLst>
                                    <p:cond delay="0"/>
                                  </p:stCondLst>
                                  <p:childTnLst>
                                    <p:set>
                                      <p:cBhvr>
                                        <p:cTn id="44" dur="1" fill="hold">
                                          <p:stCondLst>
                                            <p:cond delay="0"/>
                                          </p:stCondLst>
                                        </p:cTn>
                                        <p:tgtEl>
                                          <p:spTgt spid="12"/>
                                        </p:tgtEl>
                                        <p:attrNameLst>
                                          <p:attrName>style.visibility</p:attrName>
                                        </p:attrNameLst>
                                      </p:cBhvr>
                                      <p:to>
                                        <p:strVal val="visible"/>
                                      </p:to>
                                    </p:set>
                                    <p:anim calcmode="lin" valueType="num">
                                      <p:cBhvr additive="base">
                                        <p:cTn id="45" dur="1750" fill="hold"/>
                                        <p:tgtEl>
                                          <p:spTgt spid="12"/>
                                        </p:tgtEl>
                                        <p:attrNameLst>
                                          <p:attrName>ppt_x</p:attrName>
                                        </p:attrNameLst>
                                      </p:cBhvr>
                                      <p:tavLst>
                                        <p:tav tm="0">
                                          <p:val>
                                            <p:strVal val="1+#ppt_w/2"/>
                                          </p:val>
                                        </p:tav>
                                        <p:tav tm="100000">
                                          <p:val>
                                            <p:strVal val="#ppt_x"/>
                                          </p:val>
                                        </p:tav>
                                      </p:tavLst>
                                    </p:anim>
                                    <p:anim calcmode="lin" valueType="num">
                                      <p:cBhvr additive="base">
                                        <p:cTn id="46" dur="1750" fill="hold"/>
                                        <p:tgtEl>
                                          <p:spTgt spid="12"/>
                                        </p:tgtEl>
                                        <p:attrNameLst>
                                          <p:attrName>ppt_y</p:attrName>
                                        </p:attrNameLst>
                                      </p:cBhvr>
                                      <p:tavLst>
                                        <p:tav tm="0">
                                          <p:val>
                                            <p:strVal val="#ppt_y"/>
                                          </p:val>
                                        </p:tav>
                                        <p:tav tm="100000">
                                          <p:val>
                                            <p:strVal val="#ppt_y"/>
                                          </p:val>
                                        </p:tav>
                                      </p:tavLst>
                                    </p:anim>
                                  </p:childTnLst>
                                </p:cTn>
                              </p:par>
                            </p:childTnLst>
                          </p:cTn>
                        </p:par>
                      </p:childTnLst>
                    </p:cTn>
                  </p:par>
                  <p:par>
                    <p:cTn id="47" fill="hold">
                      <p:stCondLst>
                        <p:cond delay="indefinite"/>
                      </p:stCondLst>
                      <p:childTnLst>
                        <p:par>
                          <p:cTn id="48" fill="hold">
                            <p:stCondLst>
                              <p:cond delay="0"/>
                            </p:stCondLst>
                            <p:childTnLst>
                              <p:par>
                                <p:cTn id="49" presetID="21" presetClass="entr" presetSubtype="1" fill="hold" grpId="0" nodeType="clickEffect">
                                  <p:stCondLst>
                                    <p:cond delay="0"/>
                                  </p:stCondLst>
                                  <p:childTnLst>
                                    <p:set>
                                      <p:cBhvr>
                                        <p:cTn id="50" dur="1" fill="hold">
                                          <p:stCondLst>
                                            <p:cond delay="0"/>
                                          </p:stCondLst>
                                        </p:cTn>
                                        <p:tgtEl>
                                          <p:spTgt spid="16"/>
                                        </p:tgtEl>
                                        <p:attrNameLst>
                                          <p:attrName>style.visibility</p:attrName>
                                        </p:attrNameLst>
                                      </p:cBhvr>
                                      <p:to>
                                        <p:strVal val="visible"/>
                                      </p:to>
                                    </p:set>
                                    <p:animEffect transition="in" filter="wheel(1)">
                                      <p:cBhvr>
                                        <p:cTn id="51" dur="2000"/>
                                        <p:tgtEl>
                                          <p:spTgt spid="16"/>
                                        </p:tgtEl>
                                      </p:cBhvr>
                                    </p:animEffect>
                                  </p:childTnLst>
                                </p:cTn>
                              </p:par>
                            </p:childTnLst>
                          </p:cTn>
                        </p:par>
                        <p:par>
                          <p:cTn id="52" fill="hold">
                            <p:stCondLst>
                              <p:cond delay="2000"/>
                            </p:stCondLst>
                            <p:childTnLst>
                              <p:par>
                                <p:cTn id="53" presetID="21" presetClass="entr" presetSubtype="1" fill="hold" grpId="0" nodeType="afterEffect">
                                  <p:stCondLst>
                                    <p:cond delay="0"/>
                                  </p:stCondLst>
                                  <p:childTnLst>
                                    <p:set>
                                      <p:cBhvr>
                                        <p:cTn id="54" dur="1" fill="hold">
                                          <p:stCondLst>
                                            <p:cond delay="0"/>
                                          </p:stCondLst>
                                        </p:cTn>
                                        <p:tgtEl>
                                          <p:spTgt spid="17"/>
                                        </p:tgtEl>
                                        <p:attrNameLst>
                                          <p:attrName>style.visibility</p:attrName>
                                        </p:attrNameLst>
                                      </p:cBhvr>
                                      <p:to>
                                        <p:strVal val="visible"/>
                                      </p:to>
                                    </p:set>
                                    <p:animEffect transition="in" filter="wheel(1)">
                                      <p:cBhvr>
                                        <p:cTn id="55" dur="2000"/>
                                        <p:tgtEl>
                                          <p:spTgt spid="17"/>
                                        </p:tgtEl>
                                      </p:cBhvr>
                                    </p:animEffect>
                                  </p:childTnLst>
                                </p:cTn>
                              </p:par>
                            </p:childTnLst>
                          </p:cTn>
                        </p:par>
                        <p:par>
                          <p:cTn id="56" fill="hold">
                            <p:stCondLst>
                              <p:cond delay="4000"/>
                            </p:stCondLst>
                            <p:childTnLst>
                              <p:par>
                                <p:cTn id="57" presetID="21" presetClass="entr" presetSubtype="1" fill="hold" grpId="0" nodeType="afterEffect">
                                  <p:stCondLst>
                                    <p:cond delay="0"/>
                                  </p:stCondLst>
                                  <p:childTnLst>
                                    <p:set>
                                      <p:cBhvr>
                                        <p:cTn id="58" dur="1" fill="hold">
                                          <p:stCondLst>
                                            <p:cond delay="0"/>
                                          </p:stCondLst>
                                        </p:cTn>
                                        <p:tgtEl>
                                          <p:spTgt spid="18"/>
                                        </p:tgtEl>
                                        <p:attrNameLst>
                                          <p:attrName>style.visibility</p:attrName>
                                        </p:attrNameLst>
                                      </p:cBhvr>
                                      <p:to>
                                        <p:strVal val="visible"/>
                                      </p:to>
                                    </p:set>
                                    <p:animEffect transition="in" filter="wheel(1)">
                                      <p:cBhvr>
                                        <p:cTn id="59" dur="2000"/>
                                        <p:tgtEl>
                                          <p:spTgt spid="18"/>
                                        </p:tgtEl>
                                      </p:cBhvr>
                                    </p:animEffect>
                                  </p:childTnLst>
                                </p:cTn>
                              </p:par>
                            </p:childTnLst>
                          </p:cTn>
                        </p:par>
                        <p:par>
                          <p:cTn id="60" fill="hold">
                            <p:stCondLst>
                              <p:cond delay="6000"/>
                            </p:stCondLst>
                            <p:childTnLst>
                              <p:par>
                                <p:cTn id="61" presetID="21" presetClass="entr" presetSubtype="1" fill="hold" grpId="0" nodeType="afterEffect">
                                  <p:stCondLst>
                                    <p:cond delay="0"/>
                                  </p:stCondLst>
                                  <p:childTnLst>
                                    <p:set>
                                      <p:cBhvr>
                                        <p:cTn id="62" dur="1" fill="hold">
                                          <p:stCondLst>
                                            <p:cond delay="0"/>
                                          </p:stCondLst>
                                        </p:cTn>
                                        <p:tgtEl>
                                          <p:spTgt spid="19"/>
                                        </p:tgtEl>
                                        <p:attrNameLst>
                                          <p:attrName>style.visibility</p:attrName>
                                        </p:attrNameLst>
                                      </p:cBhvr>
                                      <p:to>
                                        <p:strVal val="visible"/>
                                      </p:to>
                                    </p:set>
                                    <p:animEffect transition="in" filter="wheel(1)">
                                      <p:cBhvr>
                                        <p:cTn id="63" dur="20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3" grpId="0" animBg="1"/>
      <p:bldP spid="14" grpId="0" animBg="1"/>
      <p:bldP spid="15" grpId="0" animBg="1"/>
      <p:bldP spid="16" grpId="0" animBg="1"/>
      <p:bldP spid="17" grpId="0" animBg="1"/>
      <p:bldP spid="18" grpId="0" animBg="1"/>
      <p:bldP spid="19" grpId="0" animBg="1"/>
    </p:bld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hông có mô tả ảnh."/>
          <p:cNvPicPr>
            <a:picLocks noChangeAspect="1" noChangeArrowheads="1"/>
          </p:cNvPicPr>
          <p:nvPr/>
        </p:nvPicPr>
        <p:blipFill rotWithShape="1">
          <a:blip r:embed="rId2">
            <a:extLst>
              <a:ext uri="{28A0092B-C50C-407E-A947-70E740481C1C}">
                <a14:useLocalDpi xmlns:a14="http://schemas.microsoft.com/office/drawing/2010/main" val="0"/>
              </a:ext>
            </a:extLst>
          </a:blip>
          <a:srcRect t="7802" b="7802"/>
          <a:stretch/>
        </p:blipFill>
        <p:spPr bwMode="auto">
          <a:xfrm>
            <a:off x="0" y="0"/>
            <a:ext cx="12260545" cy="6899051"/>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6"/>
          <p:cNvGrpSpPr/>
          <p:nvPr/>
        </p:nvGrpSpPr>
        <p:grpSpPr>
          <a:xfrm>
            <a:off x="456406" y="185062"/>
            <a:ext cx="11353082" cy="1263532"/>
            <a:chOff x="875160" y="3184940"/>
            <a:chExt cx="17031840" cy="2400300"/>
          </a:xfrm>
          <a:solidFill>
            <a:schemeClr val="bg1">
              <a:alpha val="62000"/>
            </a:schemeClr>
          </a:solidFill>
        </p:grpSpPr>
        <p:sp>
          <p:nvSpPr>
            <p:cNvPr id="8" name="Rounded Rectangle 7"/>
            <p:cNvSpPr/>
            <p:nvPr/>
          </p:nvSpPr>
          <p:spPr>
            <a:xfrm>
              <a:off x="875160" y="3184940"/>
              <a:ext cx="17031840" cy="24003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TextBox 3"/>
            <p:cNvSpPr txBox="1"/>
            <p:nvPr/>
          </p:nvSpPr>
          <p:spPr>
            <a:xfrm>
              <a:off x="2308168" y="3346961"/>
              <a:ext cx="14836832" cy="935482"/>
            </a:xfrm>
            <a:prstGeom prst="rect">
              <a:avLst/>
            </a:prstGeom>
            <a:noFill/>
            <a:ln>
              <a:noFill/>
            </a:ln>
          </p:spPr>
          <p:txBody>
            <a:bodyPr wrap="square" lIns="0" tIns="0" rIns="0" bIns="0" rtlCol="0" anchor="t">
              <a:spAutoFit/>
            </a:bodyPr>
            <a:lstStyle/>
            <a:p>
              <a:pPr algn="ctr"/>
              <a:r>
                <a:rPr lang="en-US" sz="3200" b="1" spc="-8" dirty="0">
                  <a:solidFill>
                    <a:srgbClr val="262A12"/>
                  </a:solidFill>
                </a:rPr>
                <a:t>NUÔI CỪU Ở BÌNH THUẬN</a:t>
              </a:r>
            </a:p>
          </p:txBody>
        </p:sp>
      </p:grpSp>
      <p:sp>
        <p:nvSpPr>
          <p:cNvPr id="10" name="TextBox 19"/>
          <p:cNvSpPr txBox="1"/>
          <p:nvPr/>
        </p:nvSpPr>
        <p:spPr>
          <a:xfrm>
            <a:off x="616949" y="610394"/>
            <a:ext cx="11210563" cy="892552"/>
          </a:xfrm>
          <a:prstGeom prst="rect">
            <a:avLst/>
          </a:prstGeom>
        </p:spPr>
        <p:txBody>
          <a:bodyPr wrap="square" lIns="0" tIns="0" rIns="0" bIns="0" rtlCol="0" anchor="t">
            <a:spAutoFit/>
          </a:bodyPr>
          <a:lstStyle/>
          <a:p>
            <a:pPr algn="just"/>
            <a:r>
              <a:rPr lang="en-US" sz="2900" b="1" spc="-3" dirty="0" err="1">
                <a:solidFill>
                  <a:srgbClr val="002060"/>
                </a:solidFill>
              </a:rPr>
              <a:t>Với</a:t>
            </a:r>
            <a:r>
              <a:rPr lang="en-US" sz="2900" b="1" spc="-3" dirty="0">
                <a:solidFill>
                  <a:srgbClr val="002060"/>
                </a:solidFill>
              </a:rPr>
              <a:t> </a:t>
            </a:r>
            <a:r>
              <a:rPr lang="en-US" sz="2900" b="1" spc="-3" dirty="0" err="1">
                <a:solidFill>
                  <a:srgbClr val="002060"/>
                </a:solidFill>
              </a:rPr>
              <a:t>khí</a:t>
            </a:r>
            <a:r>
              <a:rPr lang="en-US" sz="2900" b="1" spc="-3" dirty="0">
                <a:solidFill>
                  <a:srgbClr val="002060"/>
                </a:solidFill>
              </a:rPr>
              <a:t> </a:t>
            </a:r>
            <a:r>
              <a:rPr lang="en-US" sz="2900" b="1" spc="-3" dirty="0" err="1">
                <a:solidFill>
                  <a:srgbClr val="002060"/>
                </a:solidFill>
              </a:rPr>
              <a:t>hậu</a:t>
            </a:r>
            <a:r>
              <a:rPr lang="en-US" sz="2900" b="1" spc="-3" dirty="0">
                <a:solidFill>
                  <a:srgbClr val="002060"/>
                </a:solidFill>
              </a:rPr>
              <a:t> </a:t>
            </a:r>
            <a:r>
              <a:rPr lang="en-US" sz="2900" b="1" spc="-3" dirty="0" err="1">
                <a:solidFill>
                  <a:srgbClr val="002060"/>
                </a:solidFill>
              </a:rPr>
              <a:t>nóng</a:t>
            </a:r>
            <a:r>
              <a:rPr lang="en-US" sz="2900" b="1" spc="-3" dirty="0">
                <a:solidFill>
                  <a:srgbClr val="002060"/>
                </a:solidFill>
              </a:rPr>
              <a:t> </a:t>
            </a:r>
            <a:r>
              <a:rPr lang="en-US" sz="2900" b="1" spc="-3" dirty="0" err="1">
                <a:solidFill>
                  <a:srgbClr val="002060"/>
                </a:solidFill>
              </a:rPr>
              <a:t>và</a:t>
            </a:r>
            <a:r>
              <a:rPr lang="en-US" sz="2900" b="1" spc="-3" dirty="0">
                <a:solidFill>
                  <a:srgbClr val="002060"/>
                </a:solidFill>
              </a:rPr>
              <a:t> </a:t>
            </a:r>
            <a:r>
              <a:rPr lang="en-US" sz="2900" b="1" spc="-3" dirty="0" err="1">
                <a:solidFill>
                  <a:srgbClr val="002060"/>
                </a:solidFill>
              </a:rPr>
              <a:t>khô</a:t>
            </a:r>
            <a:r>
              <a:rPr lang="en-US" sz="2900" b="1" spc="-3" dirty="0">
                <a:solidFill>
                  <a:srgbClr val="002060"/>
                </a:solidFill>
              </a:rPr>
              <a:t> </a:t>
            </a:r>
            <a:r>
              <a:rPr lang="en-US" sz="2900" b="1" spc="-3" dirty="0" err="1">
                <a:solidFill>
                  <a:srgbClr val="002060"/>
                </a:solidFill>
              </a:rPr>
              <a:t>hạn</a:t>
            </a:r>
            <a:r>
              <a:rPr lang="en-US" sz="2900" b="1" spc="-3" dirty="0">
                <a:solidFill>
                  <a:srgbClr val="002060"/>
                </a:solidFill>
              </a:rPr>
              <a:t> </a:t>
            </a:r>
            <a:r>
              <a:rPr lang="en-US" sz="2900" b="1" spc="-3" dirty="0" err="1">
                <a:solidFill>
                  <a:srgbClr val="002060"/>
                </a:solidFill>
              </a:rPr>
              <a:t>nhất</a:t>
            </a:r>
            <a:r>
              <a:rPr lang="en-US" sz="2900" b="1" spc="-3" dirty="0">
                <a:solidFill>
                  <a:srgbClr val="002060"/>
                </a:solidFill>
              </a:rPr>
              <a:t> </a:t>
            </a:r>
            <a:r>
              <a:rPr lang="en-US" sz="2900" b="1" spc="-3" dirty="0" err="1">
                <a:solidFill>
                  <a:srgbClr val="002060"/>
                </a:solidFill>
              </a:rPr>
              <a:t>Việt</a:t>
            </a:r>
            <a:r>
              <a:rPr lang="en-US" sz="2900" b="1" spc="-3" dirty="0">
                <a:solidFill>
                  <a:srgbClr val="002060"/>
                </a:solidFill>
              </a:rPr>
              <a:t> Nam, </a:t>
            </a:r>
            <a:r>
              <a:rPr lang="en-US" sz="2900" b="1" spc="-3" dirty="0" err="1">
                <a:solidFill>
                  <a:srgbClr val="002060"/>
                </a:solidFill>
              </a:rPr>
              <a:t>Bình</a:t>
            </a:r>
            <a:r>
              <a:rPr lang="en-US" sz="2900" b="1" spc="-3" dirty="0">
                <a:solidFill>
                  <a:srgbClr val="002060"/>
                </a:solidFill>
              </a:rPr>
              <a:t> </a:t>
            </a:r>
            <a:r>
              <a:rPr lang="en-US" sz="2900" b="1" spc="-3" dirty="0" err="1">
                <a:solidFill>
                  <a:srgbClr val="002060"/>
                </a:solidFill>
              </a:rPr>
              <a:t>Thuận</a:t>
            </a:r>
            <a:r>
              <a:rPr lang="en-US" sz="2900" b="1" spc="-3" dirty="0">
                <a:solidFill>
                  <a:srgbClr val="002060"/>
                </a:solidFill>
              </a:rPr>
              <a:t> </a:t>
            </a:r>
            <a:r>
              <a:rPr lang="en-US" sz="2900" b="1" spc="-3" dirty="0" err="1">
                <a:solidFill>
                  <a:srgbClr val="002060"/>
                </a:solidFill>
              </a:rPr>
              <a:t>phù</a:t>
            </a:r>
            <a:r>
              <a:rPr lang="en-US" sz="2900" b="1" spc="-3" dirty="0">
                <a:solidFill>
                  <a:srgbClr val="002060"/>
                </a:solidFill>
              </a:rPr>
              <a:t> </a:t>
            </a:r>
            <a:r>
              <a:rPr lang="en-US" sz="2900" b="1" spc="-3" dirty="0" err="1">
                <a:solidFill>
                  <a:srgbClr val="002060"/>
                </a:solidFill>
              </a:rPr>
              <a:t>hợp</a:t>
            </a:r>
            <a:r>
              <a:rPr lang="en-US" sz="2900" b="1" spc="-3" dirty="0">
                <a:solidFill>
                  <a:srgbClr val="002060"/>
                </a:solidFill>
              </a:rPr>
              <a:t> </a:t>
            </a:r>
            <a:r>
              <a:rPr lang="en-US" sz="2900" b="1" spc="-3" dirty="0" err="1">
                <a:solidFill>
                  <a:srgbClr val="002060"/>
                </a:solidFill>
              </a:rPr>
              <a:t>để</a:t>
            </a:r>
            <a:r>
              <a:rPr lang="en-US" sz="2900" b="1" spc="-3" dirty="0">
                <a:solidFill>
                  <a:srgbClr val="002060"/>
                </a:solidFill>
              </a:rPr>
              <a:t> </a:t>
            </a:r>
            <a:r>
              <a:rPr lang="en-US" sz="2900" b="1" spc="-3" dirty="0" err="1">
                <a:solidFill>
                  <a:srgbClr val="002060"/>
                </a:solidFill>
              </a:rPr>
              <a:t>chăn</a:t>
            </a:r>
            <a:r>
              <a:rPr lang="en-US" sz="2900" b="1" spc="-3" dirty="0">
                <a:solidFill>
                  <a:srgbClr val="002060"/>
                </a:solidFill>
              </a:rPr>
              <a:t> </a:t>
            </a:r>
            <a:r>
              <a:rPr lang="en-US" sz="2900" b="1" spc="-3" dirty="0" err="1">
                <a:solidFill>
                  <a:srgbClr val="002060"/>
                </a:solidFill>
              </a:rPr>
              <a:t>nuôi</a:t>
            </a:r>
            <a:r>
              <a:rPr lang="en-US" sz="2900" b="1" spc="-3" dirty="0">
                <a:solidFill>
                  <a:srgbClr val="002060"/>
                </a:solidFill>
              </a:rPr>
              <a:t> </a:t>
            </a:r>
            <a:r>
              <a:rPr lang="en-US" sz="2900" b="1" spc="-3" dirty="0" err="1">
                <a:solidFill>
                  <a:srgbClr val="002060"/>
                </a:solidFill>
              </a:rPr>
              <a:t>cừu</a:t>
            </a:r>
            <a:r>
              <a:rPr lang="en-US" sz="2900" b="1" spc="-3" dirty="0">
                <a:solidFill>
                  <a:srgbClr val="002060"/>
                </a:solidFill>
              </a:rPr>
              <a:t>, </a:t>
            </a:r>
            <a:r>
              <a:rPr lang="en-US" sz="2900" b="1" spc="-3" dirty="0" err="1">
                <a:solidFill>
                  <a:srgbClr val="002060"/>
                </a:solidFill>
              </a:rPr>
              <a:t>trồng</a:t>
            </a:r>
            <a:r>
              <a:rPr lang="en-US" sz="2900" b="1" spc="-3" dirty="0">
                <a:solidFill>
                  <a:srgbClr val="002060"/>
                </a:solidFill>
              </a:rPr>
              <a:t> </a:t>
            </a:r>
            <a:r>
              <a:rPr lang="en-US" sz="2900" b="1" spc="-3" dirty="0" err="1">
                <a:solidFill>
                  <a:srgbClr val="002060"/>
                </a:solidFill>
              </a:rPr>
              <a:t>nho</a:t>
            </a:r>
            <a:r>
              <a:rPr lang="en-US" sz="2900" b="1" spc="-3" dirty="0">
                <a:solidFill>
                  <a:srgbClr val="002060"/>
                </a:solidFill>
              </a:rPr>
              <a:t> </a:t>
            </a:r>
            <a:r>
              <a:rPr lang="en-US" sz="2900" b="1" spc="-3" dirty="0" err="1">
                <a:solidFill>
                  <a:srgbClr val="002060"/>
                </a:solidFill>
              </a:rPr>
              <a:t>và</a:t>
            </a:r>
            <a:r>
              <a:rPr lang="en-US" sz="2900" b="1" spc="-3" dirty="0">
                <a:solidFill>
                  <a:srgbClr val="002060"/>
                </a:solidFill>
              </a:rPr>
              <a:t> </a:t>
            </a:r>
            <a:r>
              <a:rPr lang="en-US" sz="2900" b="1" spc="-3" dirty="0" err="1">
                <a:solidFill>
                  <a:srgbClr val="002060"/>
                </a:solidFill>
              </a:rPr>
              <a:t>thanh</a:t>
            </a:r>
            <a:r>
              <a:rPr lang="en-US" sz="2900" b="1" spc="-3">
                <a:solidFill>
                  <a:srgbClr val="002060"/>
                </a:solidFill>
              </a:rPr>
              <a:t> long</a:t>
            </a:r>
            <a:endParaRPr lang="en-US" sz="2900" b="1" spc="-3" dirty="0">
              <a:solidFill>
                <a:srgbClr val="002060"/>
              </a:solidFill>
            </a:endParaRPr>
          </a:p>
        </p:txBody>
      </p:sp>
    </p:spTree>
    <p:extLst>
      <p:ext uri="{BB962C8B-B14F-4D97-AF65-F5344CB8AC3E}">
        <p14:creationId xmlns:p14="http://schemas.microsoft.com/office/powerpoint/2010/main" val="686074948"/>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2"/>
                                        </p:tgtEl>
                                        <p:attrNameLst>
                                          <p:attrName>style.visibility</p:attrName>
                                        </p:attrNameLst>
                                      </p:cBhvr>
                                      <p:to>
                                        <p:strVal val="visible"/>
                                      </p:to>
                                    </p:set>
                                    <p:animEffect transition="in" filter="wipe(down)">
                                      <p:cBhvr>
                                        <p:cTn id="10"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3802" y="1092453"/>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a:solidFill>
                  <a:srgbClr val="0000FF"/>
                </a:solidFill>
                <a:cs typeface="Times New Roman" pitchFamily="18" charset="0"/>
              </a:rPr>
              <a:t>Câu 4</a:t>
            </a:r>
            <a:r>
              <a:rPr lang="en-US" sz="3300" b="1">
                <a:solidFill>
                  <a:srgbClr val="0000FF"/>
                </a:solidFill>
                <a:cs typeface="Times New Roman" pitchFamily="18" charset="0"/>
              </a:rPr>
              <a:t>. Vùng kinh tế trọng điểm lúa lớn nhất cả nước là</a:t>
            </a:r>
            <a:endParaRPr lang="en-US" sz="3300" b="1" dirty="0">
              <a:solidFill>
                <a:srgbClr val="0000FF"/>
              </a:solidFill>
              <a:cs typeface="Times New Roman" pitchFamily="18" charset="0"/>
            </a:endParaRPr>
          </a:p>
        </p:txBody>
      </p:sp>
      <p:sp>
        <p:nvSpPr>
          <p:cNvPr id="5" name="TextBox 4"/>
          <p:cNvSpPr txBox="1"/>
          <p:nvPr/>
        </p:nvSpPr>
        <p:spPr>
          <a:xfrm>
            <a:off x="2742844" y="3531418"/>
            <a:ext cx="4806759" cy="630938"/>
          </a:xfrm>
          <a:prstGeom prst="rect">
            <a:avLst/>
          </a:prstGeom>
          <a:noFill/>
        </p:spPr>
        <p:txBody>
          <a:bodyPr wrap="none" lIns="121917" tIns="60958" rIns="121917" bIns="60958" rtlCol="0">
            <a:spAutoFit/>
          </a:bodyPr>
          <a:lstStyle/>
          <a:p>
            <a:r>
              <a:rPr lang="en-US" sz="3300" b="1">
                <a:solidFill>
                  <a:srgbClr val="FF0000"/>
                </a:solidFill>
                <a:cs typeface="Times New Roman" pitchFamily="18" charset="0"/>
              </a:rPr>
              <a:t>Đồng bằng sông Cửu Long</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6C667EF-A3B1-428A-9881-314D71974512}"/>
              </a:ext>
            </a:extLst>
          </p:cNvPr>
          <p:cNvSpPr>
            <a:spLocks noGrp="1"/>
          </p:cNvSpPr>
          <p:nvPr>
            <p:ph type="title"/>
          </p:nvPr>
        </p:nvSpPr>
        <p:spPr>
          <a:xfrm>
            <a:off x="0" y="76201"/>
            <a:ext cx="12190413" cy="838993"/>
          </a:xfrm>
          <a:solidFill>
            <a:schemeClr val="accent1">
              <a:lumMod val="50000"/>
            </a:schemeClr>
          </a:solidFill>
        </p:spPr>
        <p:txBody>
          <a:bodyPr>
            <a:normAutofit/>
          </a:bodyPr>
          <a:lstStyle/>
          <a:p>
            <a:pPr algn="ctr"/>
            <a:r>
              <a:rPr lang="en-US" sz="4500" b="1" dirty="0">
                <a:solidFill>
                  <a:srgbClr val="FFFF00"/>
                </a:solidFill>
                <a:latin typeface="Tahoma" panose="020B0604030504040204" pitchFamily="34" charset="0"/>
                <a:ea typeface="Tahoma" panose="020B0604030504040204" pitchFamily="34" charset="0"/>
                <a:cs typeface="Tahoma" panose="020B0604030504040204" pitchFamily="34" charset="0"/>
              </a:rPr>
              <a:t>TRẢ LỜI NHANH</a:t>
            </a:r>
          </a:p>
        </p:txBody>
      </p:sp>
      <p:sp>
        <p:nvSpPr>
          <p:cNvPr id="3" name="Content Placeholder 2">
            <a:extLst>
              <a:ext uri="{FF2B5EF4-FFF2-40B4-BE49-F238E27FC236}">
                <a16:creationId xmlns:a16="http://schemas.microsoft.com/office/drawing/2014/main" id="{EA139FB6-975A-4177-9AEF-FF74DF8E3F62}"/>
              </a:ext>
            </a:extLst>
          </p:cNvPr>
          <p:cNvSpPr>
            <a:spLocks noGrp="1"/>
          </p:cNvSpPr>
          <p:nvPr>
            <p:ph idx="1"/>
          </p:nvPr>
        </p:nvSpPr>
        <p:spPr>
          <a:xfrm>
            <a:off x="380205" y="1067594"/>
            <a:ext cx="2667001" cy="914400"/>
          </a:xfrm>
          <a:solidFill>
            <a:schemeClr val="accent6">
              <a:lumMod val="20000"/>
              <a:lumOff val="80000"/>
            </a:schemeClr>
          </a:solidFill>
        </p:spPr>
        <p:txBody>
          <a:bodyPr>
            <a:noAutofit/>
          </a:bodyPr>
          <a:lstStyle/>
          <a:p>
            <a:pPr>
              <a:buNone/>
            </a:pPr>
            <a:r>
              <a:rPr lang="en-US" sz="2400" b="1" dirty="0" err="1">
                <a:solidFill>
                  <a:srgbClr val="0000FF"/>
                </a:solidFill>
              </a:rPr>
              <a:t>Có</a:t>
            </a:r>
            <a:r>
              <a:rPr lang="en-US" sz="2400" b="1" dirty="0">
                <a:solidFill>
                  <a:srgbClr val="0000FF"/>
                </a:solidFill>
              </a:rPr>
              <a:t> 10 </a:t>
            </a:r>
            <a:r>
              <a:rPr lang="en-US" sz="2400" b="1" dirty="0" err="1">
                <a:solidFill>
                  <a:srgbClr val="0000FF"/>
                </a:solidFill>
              </a:rPr>
              <a:t>câu</a:t>
            </a:r>
            <a:r>
              <a:rPr lang="en-US" sz="2400" b="1" dirty="0">
                <a:solidFill>
                  <a:srgbClr val="0000FF"/>
                </a:solidFill>
              </a:rPr>
              <a:t> </a:t>
            </a:r>
            <a:r>
              <a:rPr lang="en-US" sz="2400" b="1" err="1">
                <a:solidFill>
                  <a:srgbClr val="0000FF"/>
                </a:solidFill>
              </a:rPr>
              <a:t>hỏi</a:t>
            </a:r>
            <a:r>
              <a:rPr lang="en-US" sz="2400" b="1">
                <a:solidFill>
                  <a:srgbClr val="0000FF"/>
                </a:solidFill>
              </a:rPr>
              <a:t> ngắn</a:t>
            </a:r>
            <a:endParaRPr lang="en-US" sz="2400" b="1" dirty="0">
              <a:solidFill>
                <a:srgbClr val="0000FF"/>
              </a:solidFill>
            </a:endParaRPr>
          </a:p>
          <a:p>
            <a:pPr>
              <a:buNone/>
            </a:pPr>
            <a:r>
              <a:rPr lang="en-US" sz="2400" b="1" dirty="0">
                <a:solidFill>
                  <a:srgbClr val="0000FF"/>
                </a:solidFill>
              </a:rPr>
              <a:t>HS </a:t>
            </a:r>
            <a:r>
              <a:rPr lang="en-US" sz="2400" b="1" dirty="0" err="1">
                <a:solidFill>
                  <a:srgbClr val="0000FF"/>
                </a:solidFill>
              </a:rPr>
              <a:t>trả</a:t>
            </a:r>
            <a:r>
              <a:rPr lang="en-US" sz="2400" b="1" dirty="0">
                <a:solidFill>
                  <a:srgbClr val="0000FF"/>
                </a:solidFill>
              </a:rPr>
              <a:t> </a:t>
            </a:r>
            <a:r>
              <a:rPr lang="en-US" sz="2400" b="1" err="1">
                <a:solidFill>
                  <a:srgbClr val="0000FF"/>
                </a:solidFill>
              </a:rPr>
              <a:t>lời</a:t>
            </a:r>
            <a:r>
              <a:rPr lang="en-US" sz="2400" b="1">
                <a:solidFill>
                  <a:srgbClr val="0000FF"/>
                </a:solidFill>
              </a:rPr>
              <a:t> nhanh</a:t>
            </a:r>
            <a:endParaRPr lang="en-US" sz="2400" b="1" dirty="0">
              <a:solidFill>
                <a:srgbClr val="0000FF"/>
              </a:solidFill>
            </a:endParaRPr>
          </a:p>
        </p:txBody>
      </p:sp>
      <p:sp>
        <p:nvSpPr>
          <p:cNvPr id="5" name="TextBox 4">
            <a:extLst>
              <a:ext uri="{FF2B5EF4-FFF2-40B4-BE49-F238E27FC236}">
                <a16:creationId xmlns:a16="http://schemas.microsoft.com/office/drawing/2014/main" id="{FFF4F13B-B396-456E-8CFA-7E49CCD4FB6F}"/>
              </a:ext>
            </a:extLst>
          </p:cNvPr>
          <p:cNvSpPr txBox="1"/>
          <p:nvPr/>
        </p:nvSpPr>
        <p:spPr>
          <a:xfrm>
            <a:off x="3123406" y="915194"/>
            <a:ext cx="8985738" cy="5847113"/>
          </a:xfrm>
          <a:prstGeom prst="rect">
            <a:avLst/>
          </a:prstGeom>
          <a:solidFill>
            <a:schemeClr val="accent4">
              <a:lumMod val="40000"/>
              <a:lumOff val="60000"/>
            </a:schemeClr>
          </a:solidFill>
        </p:spPr>
        <p:txBody>
          <a:bodyPr wrap="square">
            <a:spAutoFit/>
          </a:bodyPr>
          <a:lstStyle/>
          <a:p>
            <a:pPr marL="0" marR="0" indent="0" algn="just">
              <a:lnSpc>
                <a:spcPct val="130000"/>
              </a:lnSpc>
              <a:spcBef>
                <a:spcPts val="0"/>
              </a:spcBef>
              <a:spcAft>
                <a:spcPts val="0"/>
              </a:spcAft>
            </a:pPr>
            <a:r>
              <a:rPr lang="en-US" sz="2900" b="1">
                <a:solidFill>
                  <a:srgbClr val="0000FF"/>
                </a:solidFill>
                <a:effectLst/>
                <a:ea typeface="Tahoma" panose="020B0604030504040204" pitchFamily="34" charset="0"/>
                <a:cs typeface="Tahoma" panose="020B0604030504040204" pitchFamily="34" charset="0"/>
              </a:rPr>
              <a:t>1. Vùng </a:t>
            </a:r>
            <a:r>
              <a:rPr lang="en-US" sz="2900" b="1" dirty="0" err="1">
                <a:solidFill>
                  <a:srgbClr val="0000FF"/>
                </a:solidFill>
                <a:effectLst/>
                <a:ea typeface="Tahoma" panose="020B0604030504040204" pitchFamily="34" charset="0"/>
                <a:cs typeface="Tahoma" panose="020B0604030504040204" pitchFamily="34" charset="0"/>
              </a:rPr>
              <a:t>nào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chăn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nuôi</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trâu</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lớn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nước</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a:solidFill>
                  <a:srgbClr val="0000FF"/>
                </a:solidFill>
                <a:effectLst/>
                <a:ea typeface="Tahoma" panose="020B0604030504040204" pitchFamily="34" charset="0"/>
                <a:cs typeface="Tahoma" panose="020B0604030504040204" pitchFamily="34" charset="0"/>
              </a:rPr>
              <a:t>2. </a:t>
            </a:r>
            <a:r>
              <a:rPr lang="en-US" sz="2900" b="1" dirty="0" err="1">
                <a:solidFill>
                  <a:srgbClr val="0000FF"/>
                </a:solidFill>
                <a:effectLst/>
                <a:ea typeface="Tahoma" panose="020B0604030504040204" pitchFamily="34" charset="0"/>
                <a:cs typeface="Tahoma" panose="020B0604030504040204" pitchFamily="34" charset="0"/>
              </a:rPr>
              <a:t>Đàn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lợn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được</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triển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mạnh</a:t>
            </a:r>
            <a:r>
              <a:rPr lang="en-US" sz="2900" b="1" dirty="0">
                <a:solidFill>
                  <a:srgbClr val="0000FF"/>
                </a:solidFill>
                <a:effectLst/>
                <a:ea typeface="Tahoma" panose="020B0604030504040204" pitchFamily="34" charset="0"/>
                <a:cs typeface="Tahoma" panose="020B0604030504040204" pitchFamily="34" charset="0"/>
              </a:rPr>
              <a:t> ở </a:t>
            </a:r>
            <a:r>
              <a:rPr lang="en-US" sz="2900" b="1" dirty="0" err="1">
                <a:solidFill>
                  <a:srgbClr val="0000FF"/>
                </a:solidFill>
                <a:effectLst/>
                <a:ea typeface="Tahoma" panose="020B0604030504040204" pitchFamily="34" charset="0"/>
                <a:cs typeface="Tahoma" panose="020B0604030504040204" pitchFamily="34" charset="0"/>
              </a:rPr>
              <a:t>đâu</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a:solidFill>
                  <a:srgbClr val="0000FF"/>
                </a:solidFill>
                <a:effectLst/>
                <a:ea typeface="Tahoma" panose="020B0604030504040204" pitchFamily="34" charset="0"/>
                <a:cs typeface="Tahoma" panose="020B0604030504040204" pitchFamily="34" charset="0"/>
              </a:rPr>
              <a:t>3. </a:t>
            </a:r>
            <a:r>
              <a:rPr lang="en-US" sz="2900" b="1" dirty="0" err="1">
                <a:solidFill>
                  <a:srgbClr val="0000FF"/>
                </a:solidFill>
                <a:effectLst/>
                <a:ea typeface="Tahoma" panose="020B0604030504040204" pitchFamily="34" charset="0"/>
                <a:cs typeface="Tahoma" panose="020B0604030504040204" pitchFamily="34" charset="0"/>
              </a:rPr>
              <a:t>Vùng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có</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năng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suất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lúa</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cao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a:solidFill>
                  <a:srgbClr val="0000FF"/>
                </a:solidFill>
                <a:ea typeface="Tahoma" panose="020B0604030504040204" pitchFamily="34" charset="0"/>
                <a:cs typeface="Tahoma" panose="020B0604030504040204" pitchFamily="34" charset="0"/>
              </a:rPr>
              <a:t>4.</a:t>
            </a:r>
            <a:r>
              <a:rPr lang="en-US" sz="2900" b="1">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Loại</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cây</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chủ</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lực</a:t>
            </a:r>
            <a:r>
              <a:rPr lang="en-US" sz="2900" b="1" dirty="0">
                <a:solidFill>
                  <a:srgbClr val="0000FF"/>
                </a:solidFill>
                <a:effectLst/>
                <a:ea typeface="Tahoma" panose="020B0604030504040204" pitchFamily="34" charset="0"/>
                <a:cs typeface="Tahoma" panose="020B0604030504040204" pitchFamily="34" charset="0"/>
              </a:rPr>
              <a:t> ở </a:t>
            </a:r>
            <a:r>
              <a:rPr lang="en-US" sz="2900" b="1" dirty="0" err="1">
                <a:solidFill>
                  <a:srgbClr val="0000FF"/>
                </a:solidFill>
                <a:effectLst/>
                <a:ea typeface="Tahoma" panose="020B0604030504040204" pitchFamily="34" charset="0"/>
                <a:cs typeface="Tahoma" panose="020B0604030504040204" pitchFamily="34" charset="0"/>
              </a:rPr>
              <a:t>Tây</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Nguyên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là</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gì</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a:solidFill>
                  <a:srgbClr val="0000FF"/>
                </a:solidFill>
                <a:effectLst/>
                <a:ea typeface="Tahoma" panose="020B0604030504040204" pitchFamily="34" charset="0"/>
                <a:cs typeface="Tahoma" panose="020B0604030504040204" pitchFamily="34" charset="0"/>
              </a:rPr>
              <a:t>5. </a:t>
            </a:r>
            <a:r>
              <a:rPr lang="en-US" sz="2900" b="1" dirty="0" err="1">
                <a:solidFill>
                  <a:srgbClr val="0000FF"/>
                </a:solidFill>
                <a:effectLst/>
                <a:ea typeface="Tahoma" panose="020B0604030504040204" pitchFamily="34" charset="0"/>
                <a:cs typeface="Tahoma" panose="020B0604030504040204" pitchFamily="34" charset="0"/>
              </a:rPr>
              <a:t>Vùng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triển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mạnh</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lúa</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nước</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a:solidFill>
                  <a:srgbClr val="0000FF"/>
                </a:solidFill>
                <a:effectLst/>
                <a:ea typeface="Tahoma" panose="020B0604030504040204" pitchFamily="34" charset="0"/>
                <a:cs typeface="Tahoma" panose="020B0604030504040204" pitchFamily="34" charset="0"/>
              </a:rPr>
              <a:t>6. </a:t>
            </a:r>
            <a:r>
              <a:rPr lang="en-US" sz="2900" b="1" dirty="0" err="1">
                <a:solidFill>
                  <a:srgbClr val="0000FF"/>
                </a:solidFill>
                <a:effectLst/>
                <a:ea typeface="Tahoma" panose="020B0604030504040204" pitchFamily="34" charset="0"/>
                <a:cs typeface="Tahoma" panose="020B0604030504040204" pitchFamily="34" charset="0"/>
              </a:rPr>
              <a:t>Vì</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sao</a:t>
            </a:r>
            <a:r>
              <a:rPr lang="en-US" sz="2900" b="1">
                <a:solidFill>
                  <a:srgbClr val="0000FF"/>
                </a:solidFill>
                <a:effectLst/>
                <a:ea typeface="Tahoma" panose="020B0604030504040204" pitchFamily="34" charset="0"/>
                <a:cs typeface="Tahoma" panose="020B0604030504040204" pitchFamily="34" charset="0"/>
              </a:rPr>
              <a:t> </a:t>
            </a:r>
            <a:r>
              <a:rPr lang="en-US" sz="2900" b="1">
                <a:solidFill>
                  <a:srgbClr val="0000FF"/>
                </a:solidFill>
                <a:ea typeface="Tahoma" panose="020B0604030504040204" pitchFamily="34" charset="0"/>
                <a:cs typeface="Tahoma" panose="020B0604030504040204" pitchFamily="34" charset="0"/>
              </a:rPr>
              <a:t>sản lượng</a:t>
            </a:r>
            <a:r>
              <a:rPr lang="en-US" sz="2900" b="1">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lúa</a:t>
            </a:r>
            <a:r>
              <a:rPr lang="en-US" sz="2900" b="1" dirty="0">
                <a:solidFill>
                  <a:srgbClr val="0000FF"/>
                </a:solidFill>
                <a:effectLst/>
                <a:ea typeface="Tahoma" panose="020B0604030504040204" pitchFamily="34" charset="0"/>
                <a:cs typeface="Tahoma" panose="020B0604030504040204" pitchFamily="34" charset="0"/>
              </a:rPr>
              <a:t> ĐBSCL </a:t>
            </a:r>
            <a:r>
              <a:rPr lang="en-US" sz="2900" b="1" dirty="0" err="1">
                <a:solidFill>
                  <a:srgbClr val="0000FF"/>
                </a:solidFill>
                <a:effectLst/>
                <a:ea typeface="Tahoma" panose="020B0604030504040204" pitchFamily="34" charset="0"/>
                <a:cs typeface="Tahoma" panose="020B0604030504040204" pitchFamily="34" charset="0"/>
              </a:rPr>
              <a:t>lớn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hơn</a:t>
            </a:r>
            <a:r>
              <a:rPr lang="en-US" sz="2900" b="1" dirty="0">
                <a:solidFill>
                  <a:srgbClr val="0000FF"/>
                </a:solidFill>
                <a:effectLst/>
                <a:ea typeface="Tahoma" panose="020B0604030504040204" pitchFamily="34" charset="0"/>
                <a:cs typeface="Tahoma" panose="020B0604030504040204" pitchFamily="34" charset="0"/>
              </a:rPr>
              <a:t> ĐBSH? </a:t>
            </a:r>
          </a:p>
          <a:p>
            <a:pPr marL="0" marR="0" indent="0" algn="just">
              <a:lnSpc>
                <a:spcPct val="130000"/>
              </a:lnSpc>
              <a:spcBef>
                <a:spcPts val="0"/>
              </a:spcBef>
              <a:spcAft>
                <a:spcPts val="0"/>
              </a:spcAft>
            </a:pPr>
            <a:r>
              <a:rPr lang="en-US" sz="2900" b="1">
                <a:solidFill>
                  <a:srgbClr val="0000FF"/>
                </a:solidFill>
                <a:ea typeface="Tahoma" panose="020B0604030504040204" pitchFamily="34" charset="0"/>
                <a:cs typeface="Tahoma" panose="020B0604030504040204" pitchFamily="34" charset="0"/>
              </a:rPr>
              <a:t>7.</a:t>
            </a:r>
            <a:r>
              <a:rPr lang="en-US" sz="2900" b="1">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Vì</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sao</a:t>
            </a:r>
            <a:r>
              <a:rPr lang="en-US" sz="2900" b="1" dirty="0">
                <a:solidFill>
                  <a:srgbClr val="0000FF"/>
                </a:solidFill>
                <a:effectLst/>
                <a:ea typeface="Tahoma" panose="020B0604030504040204" pitchFamily="34" charset="0"/>
                <a:cs typeface="Tahoma" panose="020B0604030504040204" pitchFamily="34" charset="0"/>
              </a:rPr>
              <a:t> ĐBSH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triển</a:t>
            </a:r>
            <a:r>
              <a:rPr lang="en-US" sz="2900" b="1">
                <a:solidFill>
                  <a:srgbClr val="0000FF"/>
                </a:solidFill>
                <a:effectLst/>
                <a:ea typeface="Tahoma" panose="020B0604030504040204" pitchFamily="34" charset="0"/>
                <a:cs typeface="Tahoma" panose="020B0604030504040204" pitchFamily="34" charset="0"/>
              </a:rPr>
              <a:t> mạnh các cây su </a:t>
            </a:r>
            <a:r>
              <a:rPr lang="en-US" sz="2900" b="1" dirty="0" err="1">
                <a:solidFill>
                  <a:srgbClr val="0000FF"/>
                </a:solidFill>
                <a:effectLst/>
                <a:ea typeface="Tahoma" panose="020B0604030504040204" pitchFamily="34" charset="0"/>
                <a:cs typeface="Tahoma" panose="020B0604030504040204" pitchFamily="34" charset="0"/>
              </a:rPr>
              <a:t>hào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cà</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rốt</a:t>
            </a:r>
            <a:r>
              <a:rPr lang="en-US" sz="2900" b="1" dirty="0">
                <a:solidFill>
                  <a:srgbClr val="0000FF"/>
                </a:solidFill>
                <a:effectLst/>
                <a:ea typeface="Tahoma" panose="020B0604030504040204" pitchFamily="34" charset="0"/>
                <a:cs typeface="Tahoma" panose="020B0604030504040204" pitchFamily="34" charset="0"/>
              </a:rPr>
              <a:t>? </a:t>
            </a:r>
          </a:p>
          <a:p>
            <a:pPr marL="0" marR="0" indent="0" algn="just">
              <a:lnSpc>
                <a:spcPct val="130000"/>
              </a:lnSpc>
              <a:spcBef>
                <a:spcPts val="0"/>
              </a:spcBef>
              <a:spcAft>
                <a:spcPts val="0"/>
              </a:spcAft>
            </a:pPr>
            <a:r>
              <a:rPr lang="en-US" sz="2900" b="1">
                <a:solidFill>
                  <a:srgbClr val="0000FF"/>
                </a:solidFill>
                <a:effectLst/>
                <a:ea typeface="Tahoma" panose="020B0604030504040204" pitchFamily="34" charset="0"/>
                <a:cs typeface="Tahoma" panose="020B0604030504040204" pitchFamily="34" charset="0"/>
              </a:rPr>
              <a:t>8. </a:t>
            </a:r>
            <a:r>
              <a:rPr lang="en-US" sz="2900" b="1" dirty="0" err="1">
                <a:solidFill>
                  <a:srgbClr val="0000FF"/>
                </a:solidFill>
                <a:effectLst/>
                <a:ea typeface="Tahoma" panose="020B0604030504040204" pitchFamily="34" charset="0"/>
                <a:cs typeface="Tahoma" panose="020B0604030504040204" pitchFamily="34" charset="0"/>
              </a:rPr>
              <a:t>Cây</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chè</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triển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mạnh</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nhất</a:t>
            </a:r>
            <a:r>
              <a:rPr lang="en-US" sz="2900" b="1" dirty="0">
                <a:solidFill>
                  <a:srgbClr val="0000FF"/>
                </a:solidFill>
                <a:effectLst/>
                <a:ea typeface="Tahoma" panose="020B0604030504040204" pitchFamily="34" charset="0"/>
                <a:cs typeface="Tahoma" panose="020B0604030504040204" pitchFamily="34" charset="0"/>
              </a:rPr>
              <a:t> </a:t>
            </a:r>
            <a:r>
              <a:rPr lang="en-US" sz="2900" b="1">
                <a:solidFill>
                  <a:srgbClr val="0000FF"/>
                </a:solidFill>
                <a:effectLst/>
                <a:ea typeface="Tahoma" panose="020B0604030504040204" pitchFamily="34" charset="0"/>
                <a:cs typeface="Tahoma" panose="020B0604030504040204" pitchFamily="34" charset="0"/>
              </a:rPr>
              <a:t>ở vùng kinh tế nào? </a:t>
            </a:r>
            <a:endParaRPr lang="en-US" sz="2900" b="1" dirty="0">
              <a:solidFill>
                <a:srgbClr val="0000FF"/>
              </a:solidFill>
              <a:effectLst/>
              <a:ea typeface="Tahoma" panose="020B0604030504040204" pitchFamily="34" charset="0"/>
              <a:cs typeface="Tahoma" panose="020B0604030504040204" pitchFamily="34" charset="0"/>
            </a:endParaRPr>
          </a:p>
          <a:p>
            <a:pPr marL="0" marR="0" indent="0" algn="just">
              <a:lnSpc>
                <a:spcPct val="130000"/>
              </a:lnSpc>
              <a:spcBef>
                <a:spcPts val="0"/>
              </a:spcBef>
              <a:spcAft>
                <a:spcPts val="0"/>
              </a:spcAft>
            </a:pPr>
            <a:r>
              <a:rPr lang="en-US" sz="2900" b="1">
                <a:solidFill>
                  <a:srgbClr val="0000FF"/>
                </a:solidFill>
                <a:effectLst/>
                <a:ea typeface="Tahoma" panose="020B0604030504040204" pitchFamily="34" charset="0"/>
                <a:cs typeface="Tahoma" panose="020B0604030504040204" pitchFamily="34" charset="0"/>
              </a:rPr>
              <a:t>9. </a:t>
            </a:r>
            <a:r>
              <a:rPr lang="en-US" sz="2900" b="1" dirty="0" err="1">
                <a:solidFill>
                  <a:srgbClr val="0000FF"/>
                </a:solidFill>
                <a:effectLst/>
                <a:ea typeface="Tahoma" panose="020B0604030504040204" pitchFamily="34" charset="0"/>
                <a:cs typeface="Tahoma" panose="020B0604030504040204" pitchFamily="34" charset="0"/>
              </a:rPr>
              <a:t>Tại</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sao</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Tây</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Nguyên</a:t>
            </a:r>
            <a:r>
              <a:rPr lang="en-US" sz="2900" b="1">
                <a:solidFill>
                  <a:srgbClr val="0000FF"/>
                </a:solidFill>
                <a:effectLst/>
                <a:ea typeface="Tahoma" panose="020B0604030504040204" pitchFamily="34" charset="0"/>
                <a:cs typeface="Tahoma" panose="020B0604030504040204" pitchFamily="34" charset="0"/>
              </a:rPr>
              <a:t> có thể trồng </a:t>
            </a:r>
            <a:r>
              <a:rPr lang="en-US" sz="2900" b="1" err="1">
                <a:solidFill>
                  <a:srgbClr val="0000FF"/>
                </a:solidFill>
                <a:effectLst/>
                <a:ea typeface="Tahoma" panose="020B0604030504040204" pitchFamily="34" charset="0"/>
                <a:cs typeface="Tahoma" panose="020B0604030504040204" pitchFamily="34" charset="0"/>
              </a:rPr>
              <a:t>nhiều</a:t>
            </a:r>
            <a:r>
              <a:rPr lang="en-US" sz="2900" b="1">
                <a:solidFill>
                  <a:srgbClr val="0000FF"/>
                </a:solidFill>
                <a:effectLst/>
                <a:ea typeface="Tahoma" panose="020B0604030504040204" pitchFamily="34" charset="0"/>
                <a:cs typeface="Tahoma" panose="020B0604030504040204" pitchFamily="34" charset="0"/>
              </a:rPr>
              <a:t> chè?</a:t>
            </a:r>
            <a:endParaRPr lang="en-US" sz="2900" b="1" dirty="0">
              <a:solidFill>
                <a:srgbClr val="0000FF"/>
              </a:solidFill>
              <a:effectLst/>
              <a:ea typeface="Tahoma" panose="020B0604030504040204" pitchFamily="34" charset="0"/>
              <a:cs typeface="Tahoma" panose="020B0604030504040204" pitchFamily="34" charset="0"/>
            </a:endParaRPr>
          </a:p>
          <a:p>
            <a:pPr marL="0" marR="0" indent="0" algn="just">
              <a:lnSpc>
                <a:spcPct val="130000"/>
              </a:lnSpc>
              <a:spcBef>
                <a:spcPts val="0"/>
              </a:spcBef>
              <a:spcAft>
                <a:spcPts val="0"/>
              </a:spcAft>
            </a:pPr>
            <a:r>
              <a:rPr lang="en-US" sz="2900" b="1">
                <a:solidFill>
                  <a:srgbClr val="0000FF"/>
                </a:solidFill>
                <a:effectLst/>
                <a:ea typeface="Tahoma" panose="020B0604030504040204" pitchFamily="34" charset="0"/>
                <a:cs typeface="Tahoma" panose="020B0604030504040204" pitchFamily="34" charset="0"/>
              </a:rPr>
              <a:t>10. </a:t>
            </a:r>
            <a:r>
              <a:rPr lang="en-US" sz="2900" b="1" dirty="0" err="1">
                <a:solidFill>
                  <a:srgbClr val="0000FF"/>
                </a:solidFill>
                <a:effectLst/>
                <a:ea typeface="Tahoma" panose="020B0604030504040204" pitchFamily="34" charset="0"/>
                <a:cs typeface="Tahoma" panose="020B0604030504040204" pitchFamily="34" charset="0"/>
              </a:rPr>
              <a:t>Vì</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sao</a:t>
            </a:r>
            <a:r>
              <a:rPr lang="en-US" sz="2900" b="1">
                <a:solidFill>
                  <a:srgbClr val="0000FF"/>
                </a:solidFill>
                <a:effectLst/>
                <a:ea typeface="Tahoma" panose="020B0604030504040204" pitchFamily="34" charset="0"/>
                <a:cs typeface="Tahoma" panose="020B0604030504040204" pitchFamily="34" charset="0"/>
              </a:rPr>
              <a:t> Việt Nam </a:t>
            </a:r>
            <a:r>
              <a:rPr lang="en-US" sz="2900" b="1" dirty="0" err="1">
                <a:solidFill>
                  <a:srgbClr val="0000FF"/>
                </a:solidFill>
                <a:effectLst/>
                <a:ea typeface="Tahoma" panose="020B0604030504040204" pitchFamily="34" charset="0"/>
                <a:cs typeface="Tahoma" panose="020B0604030504040204" pitchFamily="34" charset="0"/>
              </a:rPr>
              <a:t>phát</a:t>
            </a:r>
            <a:r>
              <a:rPr lang="en-US" sz="2900" b="1" dirty="0">
                <a:solidFill>
                  <a:srgbClr val="0000FF"/>
                </a:solidFill>
                <a:effectLst/>
                <a:ea typeface="Tahoma" panose="020B0604030504040204" pitchFamily="34" charset="0"/>
                <a:cs typeface="Tahoma" panose="020B0604030504040204" pitchFamily="34" charset="0"/>
              </a:rPr>
              <a:t> </a:t>
            </a:r>
            <a:r>
              <a:rPr lang="en-US" sz="2900" b="1" err="1">
                <a:solidFill>
                  <a:srgbClr val="0000FF"/>
                </a:solidFill>
                <a:effectLst/>
                <a:ea typeface="Tahoma" panose="020B0604030504040204" pitchFamily="34" charset="0"/>
                <a:cs typeface="Tahoma" panose="020B0604030504040204" pitchFamily="34" charset="0"/>
              </a:rPr>
              <a:t>triển</a:t>
            </a:r>
            <a:r>
              <a:rPr lang="en-US" sz="2900" b="1">
                <a:solidFill>
                  <a:srgbClr val="0000FF"/>
                </a:solidFill>
                <a:effectLst/>
                <a:ea typeface="Tahoma" panose="020B0604030504040204" pitchFamily="34" charset="0"/>
                <a:cs typeface="Tahoma" panose="020B0604030504040204" pitchFamily="34" charset="0"/>
              </a:rPr>
              <a:t> các </a:t>
            </a:r>
            <a:r>
              <a:rPr lang="en-US" sz="2900" b="1" dirty="0" err="1">
                <a:solidFill>
                  <a:srgbClr val="0000FF"/>
                </a:solidFill>
                <a:effectLst/>
                <a:ea typeface="Tahoma" panose="020B0604030504040204" pitchFamily="34" charset="0"/>
                <a:cs typeface="Tahoma" panose="020B0604030504040204" pitchFamily="34" charset="0"/>
              </a:rPr>
              <a:t>nông</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sản</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nhiệt</a:t>
            </a:r>
            <a:r>
              <a:rPr lang="en-US" sz="2900" b="1" dirty="0">
                <a:solidFill>
                  <a:srgbClr val="0000FF"/>
                </a:solidFill>
                <a:effectLst/>
                <a:ea typeface="Tahoma" panose="020B0604030504040204" pitchFamily="34" charset="0"/>
                <a:cs typeface="Tahoma" panose="020B0604030504040204" pitchFamily="34" charset="0"/>
              </a:rPr>
              <a:t> </a:t>
            </a:r>
            <a:r>
              <a:rPr lang="en-US" sz="2900" b="1" dirty="0" err="1">
                <a:solidFill>
                  <a:srgbClr val="0000FF"/>
                </a:solidFill>
                <a:effectLst/>
                <a:ea typeface="Tahoma" panose="020B0604030504040204" pitchFamily="34" charset="0"/>
                <a:cs typeface="Tahoma" panose="020B0604030504040204" pitchFamily="34" charset="0"/>
              </a:rPr>
              <a:t>đới</a:t>
            </a:r>
            <a:r>
              <a:rPr lang="en-US" sz="2900" b="1" dirty="0">
                <a:solidFill>
                  <a:srgbClr val="0000FF"/>
                </a:solidFill>
                <a:effectLst/>
                <a:ea typeface="Tahoma" panose="020B0604030504040204" pitchFamily="34" charset="0"/>
                <a:cs typeface="Tahoma" panose="020B0604030504040204" pitchFamily="34" charset="0"/>
              </a:rPr>
              <a:t>? </a:t>
            </a:r>
          </a:p>
        </p:txBody>
      </p:sp>
      <p:pic>
        <p:nvPicPr>
          <p:cNvPr id="8194" name="Picture 2" descr="Illustration Of Children And Teacher At School On White Background Royalty  Free Cliparts, Vectors, And Stock Illustration. Image 21548736.">
            <a:extLst>
              <a:ext uri="{FF2B5EF4-FFF2-40B4-BE49-F238E27FC236}">
                <a16:creationId xmlns:a16="http://schemas.microsoft.com/office/drawing/2014/main" id="{91E1CD9E-0FDD-4CE3-A9A6-421F1AABF928}"/>
              </a:ext>
            </a:extLst>
          </p:cNvPr>
          <p:cNvPicPr>
            <a:picLocks noChangeAspect="1" noChangeArrowheads="1"/>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151606" y="2430881"/>
            <a:ext cx="2299037" cy="22998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39638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bg/>
                                          </p:spTgt>
                                        </p:tgtEl>
                                        <p:attrNameLst>
                                          <p:attrName>style.visibility</p:attrName>
                                        </p:attrNameLst>
                                      </p:cBhvr>
                                      <p:to>
                                        <p:strVal val="visible"/>
                                      </p:to>
                                    </p:set>
                                    <p:animEffect transition="in" filter="barn(inVertical)">
                                      <p:cBhvr>
                                        <p:cTn id="7" dur="500"/>
                                        <p:tgtEl>
                                          <p:spTgt spid="3">
                                            <p:bg/>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xEl>
                                              <p:pRg st="0" end="0"/>
                                            </p:txEl>
                                          </p:spTgt>
                                        </p:tgtEl>
                                        <p:attrNameLst>
                                          <p:attrName>style.visibility</p:attrName>
                                        </p:attrNameLst>
                                      </p:cBhvr>
                                      <p:to>
                                        <p:strVal val="visible"/>
                                      </p:to>
                                    </p:set>
                                    <p:animEffect transition="in" filter="barn(inVertical)">
                                      <p:cBhvr>
                                        <p:cTn id="12" dur="500"/>
                                        <p:tgtEl>
                                          <p:spTgt spid="3">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3">
                                            <p:txEl>
                                              <p:pRg st="1" end="1"/>
                                            </p:txEl>
                                          </p:spTgt>
                                        </p:tgtEl>
                                        <p:attrNameLst>
                                          <p:attrName>style.visibility</p:attrName>
                                        </p:attrNameLst>
                                      </p:cBhvr>
                                      <p:to>
                                        <p:strVal val="visible"/>
                                      </p:to>
                                    </p:set>
                                    <p:animEffect transition="in" filter="barn(inVertical)">
                                      <p:cBhvr>
                                        <p:cTn id="17" dur="500"/>
                                        <p:tgtEl>
                                          <p:spTgt spid="3">
                                            <p:txEl>
                                              <p:pRg st="1" end="1"/>
                                            </p:txEl>
                                          </p:spTgt>
                                        </p:tgtEl>
                                      </p:cBhvr>
                                    </p:animEffect>
                                  </p:childTnLst>
                                </p:cTn>
                              </p:par>
                              <p:par>
                                <p:cTn id="18" presetID="16" presetClass="entr" presetSubtype="21" fill="hold" nodeType="withEffect">
                                  <p:stCondLst>
                                    <p:cond delay="0"/>
                                  </p:stCondLst>
                                  <p:childTnLst>
                                    <p:set>
                                      <p:cBhvr>
                                        <p:cTn id="19" dur="1" fill="hold">
                                          <p:stCondLst>
                                            <p:cond delay="0"/>
                                          </p:stCondLst>
                                        </p:cTn>
                                        <p:tgtEl>
                                          <p:spTgt spid="8194"/>
                                        </p:tgtEl>
                                        <p:attrNameLst>
                                          <p:attrName>style.visibility</p:attrName>
                                        </p:attrNameLst>
                                      </p:cBhvr>
                                      <p:to>
                                        <p:strVal val="visible"/>
                                      </p:to>
                                    </p:set>
                                    <p:animEffect transition="in" filter="barn(inVertical)">
                                      <p:cBhvr>
                                        <p:cTn id="20" dur="500"/>
                                        <p:tgtEl>
                                          <p:spTgt spid="8194"/>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5">
                                            <p:bg/>
                                          </p:spTgt>
                                        </p:tgtEl>
                                        <p:attrNameLst>
                                          <p:attrName>style.visibility</p:attrName>
                                        </p:attrNameLst>
                                      </p:cBhvr>
                                      <p:to>
                                        <p:strVal val="visible"/>
                                      </p:to>
                                    </p:set>
                                    <p:animEffect transition="in" filter="barn(inVertical)">
                                      <p:cBhvr>
                                        <p:cTn id="25" dur="500"/>
                                        <p:tgtEl>
                                          <p:spTgt spid="5">
                                            <p:bg/>
                                          </p:spTgt>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5">
                                            <p:txEl>
                                              <p:pRg st="0" end="0"/>
                                            </p:txEl>
                                          </p:spTgt>
                                        </p:tgtEl>
                                        <p:attrNameLst>
                                          <p:attrName>style.visibility</p:attrName>
                                        </p:attrNameLst>
                                      </p:cBhvr>
                                      <p:to>
                                        <p:strVal val="visible"/>
                                      </p:to>
                                    </p:set>
                                    <p:animEffect transition="in" filter="barn(inVertical)">
                                      <p:cBhvr>
                                        <p:cTn id="30" dur="500"/>
                                        <p:tgtEl>
                                          <p:spTgt spid="5">
                                            <p:txEl>
                                              <p:pRg st="0" end="0"/>
                                            </p:txEl>
                                          </p:spTgt>
                                        </p:tgtEl>
                                      </p:cBhvr>
                                    </p:animEffect>
                                  </p:childTnLst>
                                </p:cTn>
                              </p:par>
                            </p:childTnLst>
                          </p:cTn>
                        </p:par>
                      </p:childTnLst>
                    </p:cTn>
                  </p:par>
                  <p:par>
                    <p:cTn id="31" fill="hold">
                      <p:stCondLst>
                        <p:cond delay="indefinite"/>
                      </p:stCondLst>
                      <p:childTnLst>
                        <p:par>
                          <p:cTn id="32" fill="hold">
                            <p:stCondLst>
                              <p:cond delay="0"/>
                            </p:stCondLst>
                            <p:childTnLst>
                              <p:par>
                                <p:cTn id="33" presetID="16" presetClass="entr" presetSubtype="21" fill="hold" grpId="0" nodeType="clickEffect">
                                  <p:stCondLst>
                                    <p:cond delay="0"/>
                                  </p:stCondLst>
                                  <p:childTnLst>
                                    <p:set>
                                      <p:cBhvr>
                                        <p:cTn id="34" dur="1" fill="hold">
                                          <p:stCondLst>
                                            <p:cond delay="0"/>
                                          </p:stCondLst>
                                        </p:cTn>
                                        <p:tgtEl>
                                          <p:spTgt spid="5">
                                            <p:txEl>
                                              <p:pRg st="1" end="1"/>
                                            </p:txEl>
                                          </p:spTgt>
                                        </p:tgtEl>
                                        <p:attrNameLst>
                                          <p:attrName>style.visibility</p:attrName>
                                        </p:attrNameLst>
                                      </p:cBhvr>
                                      <p:to>
                                        <p:strVal val="visible"/>
                                      </p:to>
                                    </p:set>
                                    <p:animEffect transition="in" filter="barn(inVertical)">
                                      <p:cBhvr>
                                        <p:cTn id="35" dur="500"/>
                                        <p:tgtEl>
                                          <p:spTgt spid="5">
                                            <p:txEl>
                                              <p:pRg st="1" end="1"/>
                                            </p:txEl>
                                          </p:spTgt>
                                        </p:tgtEl>
                                      </p:cBhvr>
                                    </p:animEffect>
                                  </p:childTnLst>
                                </p:cTn>
                              </p:par>
                            </p:childTnLst>
                          </p:cTn>
                        </p:par>
                      </p:childTnLst>
                    </p:cTn>
                  </p:par>
                  <p:par>
                    <p:cTn id="36" fill="hold">
                      <p:stCondLst>
                        <p:cond delay="indefinite"/>
                      </p:stCondLst>
                      <p:childTnLst>
                        <p:par>
                          <p:cTn id="37" fill="hold">
                            <p:stCondLst>
                              <p:cond delay="0"/>
                            </p:stCondLst>
                            <p:childTnLst>
                              <p:par>
                                <p:cTn id="38" presetID="16" presetClass="entr" presetSubtype="21" fill="hold" grpId="0" nodeType="clickEffect">
                                  <p:stCondLst>
                                    <p:cond delay="0"/>
                                  </p:stCondLst>
                                  <p:childTnLst>
                                    <p:set>
                                      <p:cBhvr>
                                        <p:cTn id="39" dur="1" fill="hold">
                                          <p:stCondLst>
                                            <p:cond delay="0"/>
                                          </p:stCondLst>
                                        </p:cTn>
                                        <p:tgtEl>
                                          <p:spTgt spid="5">
                                            <p:txEl>
                                              <p:pRg st="2" end="2"/>
                                            </p:txEl>
                                          </p:spTgt>
                                        </p:tgtEl>
                                        <p:attrNameLst>
                                          <p:attrName>style.visibility</p:attrName>
                                        </p:attrNameLst>
                                      </p:cBhvr>
                                      <p:to>
                                        <p:strVal val="visible"/>
                                      </p:to>
                                    </p:set>
                                    <p:animEffect transition="in" filter="barn(inVertical)">
                                      <p:cBhvr>
                                        <p:cTn id="40" dur="500"/>
                                        <p:tgtEl>
                                          <p:spTgt spid="5">
                                            <p:txEl>
                                              <p:pRg st="2" end="2"/>
                                            </p:txEl>
                                          </p:spTgt>
                                        </p:tgtEl>
                                      </p:cBhvr>
                                    </p:animEffect>
                                  </p:childTnLst>
                                </p:cTn>
                              </p:par>
                            </p:childTnLst>
                          </p:cTn>
                        </p:par>
                      </p:childTnLst>
                    </p:cTn>
                  </p:par>
                  <p:par>
                    <p:cTn id="41" fill="hold">
                      <p:stCondLst>
                        <p:cond delay="indefinite"/>
                      </p:stCondLst>
                      <p:childTnLst>
                        <p:par>
                          <p:cTn id="42" fill="hold">
                            <p:stCondLst>
                              <p:cond delay="0"/>
                            </p:stCondLst>
                            <p:childTnLst>
                              <p:par>
                                <p:cTn id="43" presetID="16" presetClass="entr" presetSubtype="21" fill="hold" grpId="0" nodeType="clickEffect">
                                  <p:stCondLst>
                                    <p:cond delay="0"/>
                                  </p:stCondLst>
                                  <p:childTnLst>
                                    <p:set>
                                      <p:cBhvr>
                                        <p:cTn id="44" dur="1" fill="hold">
                                          <p:stCondLst>
                                            <p:cond delay="0"/>
                                          </p:stCondLst>
                                        </p:cTn>
                                        <p:tgtEl>
                                          <p:spTgt spid="5">
                                            <p:txEl>
                                              <p:pRg st="3" end="3"/>
                                            </p:txEl>
                                          </p:spTgt>
                                        </p:tgtEl>
                                        <p:attrNameLst>
                                          <p:attrName>style.visibility</p:attrName>
                                        </p:attrNameLst>
                                      </p:cBhvr>
                                      <p:to>
                                        <p:strVal val="visible"/>
                                      </p:to>
                                    </p:set>
                                    <p:animEffect transition="in" filter="barn(inVertical)">
                                      <p:cBhvr>
                                        <p:cTn id="45" dur="500"/>
                                        <p:tgtEl>
                                          <p:spTgt spid="5">
                                            <p:txEl>
                                              <p:pRg st="3" end="3"/>
                                            </p:txEl>
                                          </p:spTgt>
                                        </p:tgtEl>
                                      </p:cBhvr>
                                    </p:animEffect>
                                  </p:childTnLst>
                                </p:cTn>
                              </p:par>
                            </p:childTnLst>
                          </p:cTn>
                        </p:par>
                      </p:childTnLst>
                    </p:cTn>
                  </p:par>
                  <p:par>
                    <p:cTn id="46" fill="hold">
                      <p:stCondLst>
                        <p:cond delay="indefinite"/>
                      </p:stCondLst>
                      <p:childTnLst>
                        <p:par>
                          <p:cTn id="47" fill="hold">
                            <p:stCondLst>
                              <p:cond delay="0"/>
                            </p:stCondLst>
                            <p:childTnLst>
                              <p:par>
                                <p:cTn id="48" presetID="16" presetClass="entr" presetSubtype="21" fill="hold" grpId="0" nodeType="clickEffect">
                                  <p:stCondLst>
                                    <p:cond delay="0"/>
                                  </p:stCondLst>
                                  <p:childTnLst>
                                    <p:set>
                                      <p:cBhvr>
                                        <p:cTn id="49" dur="1" fill="hold">
                                          <p:stCondLst>
                                            <p:cond delay="0"/>
                                          </p:stCondLst>
                                        </p:cTn>
                                        <p:tgtEl>
                                          <p:spTgt spid="5">
                                            <p:txEl>
                                              <p:pRg st="4" end="4"/>
                                            </p:txEl>
                                          </p:spTgt>
                                        </p:tgtEl>
                                        <p:attrNameLst>
                                          <p:attrName>style.visibility</p:attrName>
                                        </p:attrNameLst>
                                      </p:cBhvr>
                                      <p:to>
                                        <p:strVal val="visible"/>
                                      </p:to>
                                    </p:set>
                                    <p:animEffect transition="in" filter="barn(inVertical)">
                                      <p:cBhvr>
                                        <p:cTn id="50" dur="500"/>
                                        <p:tgtEl>
                                          <p:spTgt spid="5">
                                            <p:txEl>
                                              <p:pRg st="4" end="4"/>
                                            </p:txEl>
                                          </p:spTgt>
                                        </p:tgtEl>
                                      </p:cBhvr>
                                    </p:animEffect>
                                  </p:childTnLst>
                                </p:cTn>
                              </p:par>
                            </p:childTnLst>
                          </p:cTn>
                        </p:par>
                      </p:childTnLst>
                    </p:cTn>
                  </p:par>
                  <p:par>
                    <p:cTn id="51" fill="hold">
                      <p:stCondLst>
                        <p:cond delay="indefinite"/>
                      </p:stCondLst>
                      <p:childTnLst>
                        <p:par>
                          <p:cTn id="52" fill="hold">
                            <p:stCondLst>
                              <p:cond delay="0"/>
                            </p:stCondLst>
                            <p:childTnLst>
                              <p:par>
                                <p:cTn id="53" presetID="16" presetClass="entr" presetSubtype="21" fill="hold" grpId="0" nodeType="clickEffect">
                                  <p:stCondLst>
                                    <p:cond delay="0"/>
                                  </p:stCondLst>
                                  <p:childTnLst>
                                    <p:set>
                                      <p:cBhvr>
                                        <p:cTn id="54" dur="1" fill="hold">
                                          <p:stCondLst>
                                            <p:cond delay="0"/>
                                          </p:stCondLst>
                                        </p:cTn>
                                        <p:tgtEl>
                                          <p:spTgt spid="5">
                                            <p:txEl>
                                              <p:pRg st="5" end="5"/>
                                            </p:txEl>
                                          </p:spTgt>
                                        </p:tgtEl>
                                        <p:attrNameLst>
                                          <p:attrName>style.visibility</p:attrName>
                                        </p:attrNameLst>
                                      </p:cBhvr>
                                      <p:to>
                                        <p:strVal val="visible"/>
                                      </p:to>
                                    </p:set>
                                    <p:animEffect transition="in" filter="barn(inVertical)">
                                      <p:cBhvr>
                                        <p:cTn id="55" dur="500"/>
                                        <p:tgtEl>
                                          <p:spTgt spid="5">
                                            <p:txEl>
                                              <p:pRg st="5" end="5"/>
                                            </p:txEl>
                                          </p:spTgt>
                                        </p:tgtEl>
                                      </p:cBhvr>
                                    </p:animEffect>
                                  </p:childTnLst>
                                </p:cTn>
                              </p:par>
                            </p:childTnLst>
                          </p:cTn>
                        </p:par>
                      </p:childTnLst>
                    </p:cTn>
                  </p:par>
                  <p:par>
                    <p:cTn id="56" fill="hold">
                      <p:stCondLst>
                        <p:cond delay="indefinite"/>
                      </p:stCondLst>
                      <p:childTnLst>
                        <p:par>
                          <p:cTn id="57" fill="hold">
                            <p:stCondLst>
                              <p:cond delay="0"/>
                            </p:stCondLst>
                            <p:childTnLst>
                              <p:par>
                                <p:cTn id="58" presetID="16" presetClass="entr" presetSubtype="21" fill="hold" grpId="0" nodeType="clickEffect">
                                  <p:stCondLst>
                                    <p:cond delay="0"/>
                                  </p:stCondLst>
                                  <p:childTnLst>
                                    <p:set>
                                      <p:cBhvr>
                                        <p:cTn id="59" dur="1" fill="hold">
                                          <p:stCondLst>
                                            <p:cond delay="0"/>
                                          </p:stCondLst>
                                        </p:cTn>
                                        <p:tgtEl>
                                          <p:spTgt spid="5">
                                            <p:txEl>
                                              <p:pRg st="6" end="6"/>
                                            </p:txEl>
                                          </p:spTgt>
                                        </p:tgtEl>
                                        <p:attrNameLst>
                                          <p:attrName>style.visibility</p:attrName>
                                        </p:attrNameLst>
                                      </p:cBhvr>
                                      <p:to>
                                        <p:strVal val="visible"/>
                                      </p:to>
                                    </p:set>
                                    <p:animEffect transition="in" filter="barn(inVertical)">
                                      <p:cBhvr>
                                        <p:cTn id="60" dur="500"/>
                                        <p:tgtEl>
                                          <p:spTgt spid="5">
                                            <p:txEl>
                                              <p:pRg st="6" end="6"/>
                                            </p:txEl>
                                          </p:spTgt>
                                        </p:tgtEl>
                                      </p:cBhvr>
                                    </p:animEffect>
                                  </p:childTnLst>
                                </p:cTn>
                              </p:par>
                            </p:childTnLst>
                          </p:cTn>
                        </p:par>
                      </p:childTnLst>
                    </p:cTn>
                  </p:par>
                  <p:par>
                    <p:cTn id="61" fill="hold">
                      <p:stCondLst>
                        <p:cond delay="indefinite"/>
                      </p:stCondLst>
                      <p:childTnLst>
                        <p:par>
                          <p:cTn id="62" fill="hold">
                            <p:stCondLst>
                              <p:cond delay="0"/>
                            </p:stCondLst>
                            <p:childTnLst>
                              <p:par>
                                <p:cTn id="63" presetID="16" presetClass="entr" presetSubtype="21" fill="hold" grpId="0" nodeType="clickEffect">
                                  <p:stCondLst>
                                    <p:cond delay="0"/>
                                  </p:stCondLst>
                                  <p:childTnLst>
                                    <p:set>
                                      <p:cBhvr>
                                        <p:cTn id="64" dur="1" fill="hold">
                                          <p:stCondLst>
                                            <p:cond delay="0"/>
                                          </p:stCondLst>
                                        </p:cTn>
                                        <p:tgtEl>
                                          <p:spTgt spid="5">
                                            <p:txEl>
                                              <p:pRg st="7" end="7"/>
                                            </p:txEl>
                                          </p:spTgt>
                                        </p:tgtEl>
                                        <p:attrNameLst>
                                          <p:attrName>style.visibility</p:attrName>
                                        </p:attrNameLst>
                                      </p:cBhvr>
                                      <p:to>
                                        <p:strVal val="visible"/>
                                      </p:to>
                                    </p:set>
                                    <p:animEffect transition="in" filter="barn(inVertical)">
                                      <p:cBhvr>
                                        <p:cTn id="65" dur="500"/>
                                        <p:tgtEl>
                                          <p:spTgt spid="5">
                                            <p:txEl>
                                              <p:pRg st="7" end="7"/>
                                            </p:txEl>
                                          </p:spTgt>
                                        </p:tgtEl>
                                      </p:cBhvr>
                                    </p:animEffect>
                                  </p:childTnLst>
                                </p:cTn>
                              </p:par>
                            </p:childTnLst>
                          </p:cTn>
                        </p:par>
                      </p:childTnLst>
                    </p:cTn>
                  </p:par>
                  <p:par>
                    <p:cTn id="66" fill="hold">
                      <p:stCondLst>
                        <p:cond delay="indefinite"/>
                      </p:stCondLst>
                      <p:childTnLst>
                        <p:par>
                          <p:cTn id="67" fill="hold">
                            <p:stCondLst>
                              <p:cond delay="0"/>
                            </p:stCondLst>
                            <p:childTnLst>
                              <p:par>
                                <p:cTn id="68" presetID="16" presetClass="entr" presetSubtype="21" fill="hold" grpId="0" nodeType="clickEffect">
                                  <p:stCondLst>
                                    <p:cond delay="0"/>
                                  </p:stCondLst>
                                  <p:childTnLst>
                                    <p:set>
                                      <p:cBhvr>
                                        <p:cTn id="69" dur="1" fill="hold">
                                          <p:stCondLst>
                                            <p:cond delay="0"/>
                                          </p:stCondLst>
                                        </p:cTn>
                                        <p:tgtEl>
                                          <p:spTgt spid="5">
                                            <p:txEl>
                                              <p:pRg st="8" end="8"/>
                                            </p:txEl>
                                          </p:spTgt>
                                        </p:tgtEl>
                                        <p:attrNameLst>
                                          <p:attrName>style.visibility</p:attrName>
                                        </p:attrNameLst>
                                      </p:cBhvr>
                                      <p:to>
                                        <p:strVal val="visible"/>
                                      </p:to>
                                    </p:set>
                                    <p:animEffect transition="in" filter="barn(inVertical)">
                                      <p:cBhvr>
                                        <p:cTn id="70" dur="500"/>
                                        <p:tgtEl>
                                          <p:spTgt spid="5">
                                            <p:txEl>
                                              <p:pRg st="8" end="8"/>
                                            </p:txEl>
                                          </p:spTgt>
                                        </p:tgtEl>
                                      </p:cBhvr>
                                    </p:animEffect>
                                  </p:childTnLst>
                                </p:cTn>
                              </p:par>
                            </p:childTnLst>
                          </p:cTn>
                        </p:par>
                      </p:childTnLst>
                    </p:cTn>
                  </p:par>
                  <p:par>
                    <p:cTn id="71" fill="hold">
                      <p:stCondLst>
                        <p:cond delay="indefinite"/>
                      </p:stCondLst>
                      <p:childTnLst>
                        <p:par>
                          <p:cTn id="72" fill="hold">
                            <p:stCondLst>
                              <p:cond delay="0"/>
                            </p:stCondLst>
                            <p:childTnLst>
                              <p:par>
                                <p:cTn id="73" presetID="16" presetClass="entr" presetSubtype="21" fill="hold" grpId="0" nodeType="clickEffect">
                                  <p:stCondLst>
                                    <p:cond delay="0"/>
                                  </p:stCondLst>
                                  <p:childTnLst>
                                    <p:set>
                                      <p:cBhvr>
                                        <p:cTn id="74" dur="1" fill="hold">
                                          <p:stCondLst>
                                            <p:cond delay="0"/>
                                          </p:stCondLst>
                                        </p:cTn>
                                        <p:tgtEl>
                                          <p:spTgt spid="5">
                                            <p:txEl>
                                              <p:pRg st="9" end="9"/>
                                            </p:txEl>
                                          </p:spTgt>
                                        </p:tgtEl>
                                        <p:attrNameLst>
                                          <p:attrName>style.visibility</p:attrName>
                                        </p:attrNameLst>
                                      </p:cBhvr>
                                      <p:to>
                                        <p:strVal val="visible"/>
                                      </p:to>
                                    </p:set>
                                    <p:animEffect transition="in" filter="barn(inVertical)">
                                      <p:cBhvr>
                                        <p:cTn id="75" dur="500"/>
                                        <p:tgtEl>
                                          <p:spTgt spid="5">
                                            <p:txEl>
                                              <p:pRg st="9" end="9"/>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build="p" animBg="1"/>
      <p:bldP spid="5" grpId="0" build="p" animBg="1"/>
    </p:bldLst>
  </p:timing>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rm product icon classic pumpkin wooden wheelbarrow sketch Free vector in  Adobe Illustrator ai ( .ai ) format, Encapsulated PostScript eps ( .eps )  format format for free download 3.41MB">
            <a:extLst>
              <a:ext uri="{FF2B5EF4-FFF2-40B4-BE49-F238E27FC236}">
                <a16:creationId xmlns:a16="http://schemas.microsoft.com/office/drawing/2014/main" id="{D582E476-4C5F-44F1-9DEA-7F830D6F0E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52" b="4635"/>
          <a:stretch/>
        </p:blipFill>
        <p:spPr bwMode="auto">
          <a:xfrm>
            <a:off x="303810" y="3913550"/>
            <a:ext cx="2784752" cy="265670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Sustainable Agriculture Research Conservation Agriculture Natural Resource  Management PNG, Clipart, Agriculture, Brand, Collaboration, Conservation,  Conservation Agriculture">
            <a:extLst>
              <a:ext uri="{FF2B5EF4-FFF2-40B4-BE49-F238E27FC236}">
                <a16:creationId xmlns:a16="http://schemas.microsoft.com/office/drawing/2014/main" id="{A0186FD3-AAAF-4EB6-B900-C0D455AA614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475" b="93470" l="9753" r="89973">
                        <a14:foregroundMark x1="11676" y1="62996" x2="11676" y2="62996"/>
                        <a14:foregroundMark x1="16346" y1="43406" x2="23352" y2="36876"/>
                        <a14:foregroundMark x1="29808" y1="30346" x2="45055" y2="25480"/>
                        <a14:foregroundMark x1="54396" y1="21639" x2="54396" y2="21639"/>
                        <a14:foregroundMark x1="55495" y1="16261" x2="30357" y2="24328"/>
                        <a14:foregroundMark x1="30357" y1="24328" x2="30357" y2="24328"/>
                        <a14:foregroundMark x1="52610" y1="9731" x2="22253" y2="20102"/>
                        <a14:foregroundMark x1="22253" y1="20102" x2="11676" y2="28681"/>
                        <a14:foregroundMark x1="59615" y1="13444" x2="24451" y2="33547"/>
                        <a14:foregroundMark x1="24451" y1="33547" x2="12912" y2="57490"/>
                        <a14:foregroundMark x1="12912" y1="57490" x2="22527" y2="84379"/>
                        <a14:foregroundMark x1="22527" y1="84379" x2="59066" y2="91677"/>
                        <a14:foregroundMark x1="59066" y1="91677" x2="78709" y2="76697"/>
                        <a14:foregroundMark x1="78709" y1="76697" x2="89835" y2="48784"/>
                        <a14:foregroundMark x1="89835" y1="48784" x2="80769" y2="25096"/>
                        <a14:foregroundMark x1="80769" y1="25096" x2="69505" y2="19462"/>
                        <a14:foregroundMark x1="85852" y1="53265" x2="66896" y2="64149"/>
                        <a14:foregroundMark x1="66896" y1="64149" x2="53984" y2="40717"/>
                        <a14:foregroundMark x1="53984" y1="40717" x2="77885" y2="60563"/>
                        <a14:foregroundMark x1="77885" y1="60563" x2="59066" y2="61332"/>
                        <a14:foregroundMark x1="76511" y1="49936" x2="67445" y2="67862"/>
                        <a14:foregroundMark x1="67445" y1="67862" x2="49863" y2="77977"/>
                        <a14:foregroundMark x1="49863" y1="77977" x2="75687" y2="73880"/>
                        <a14:foregroundMark x1="75687" y1="73880" x2="71291" y2="76056"/>
                        <a14:foregroundMark x1="83516" y1="75544" x2="58379" y2="89245"/>
                        <a14:foregroundMark x1="58379" y1="89245" x2="35989" y2="93470"/>
                        <a14:foregroundMark x1="35989" y1="93470" x2="30357" y2="92958"/>
                        <a14:foregroundMark x1="71841" y1="85275" x2="57555" y2="54673"/>
                        <a14:foregroundMark x1="57555" y1="54673" x2="47390" y2="45070"/>
                        <a14:foregroundMark x1="30357" y1="76056" x2="35165" y2="53649"/>
                        <a14:foregroundMark x1="35165" y1="53649" x2="67720" y2="45070"/>
                        <a14:foregroundMark x1="67720" y1="45070" x2="42720" y2="51601"/>
                        <a14:foregroundMark x1="42720" y1="79898" x2="40659" y2="52625"/>
                        <a14:foregroundMark x1="40659" y1="52625" x2="70330" y2="51088"/>
                        <a14:foregroundMark x1="70330" y1="51088" x2="69505" y2="35851"/>
                        <a14:foregroundMark x1="73077" y1="38028" x2="73077" y2="47759"/>
                        <a14:foregroundMark x1="70742" y1="37388" x2="42033" y2="44686"/>
                        <a14:foregroundMark x1="42033" y1="44686" x2="67445" y2="31498"/>
                        <a14:foregroundMark x1="67445" y1="31498" x2="61951" y2="34187"/>
                        <a14:foregroundMark x1="67720" y1="28681" x2="34890" y2="39309"/>
                        <a14:foregroundMark x1="34890" y1="39309" x2="29808" y2="78361"/>
                        <a14:foregroundMark x1="29808" y1="78361" x2="50275" y2="74520"/>
                        <a14:foregroundMark x1="50275" y1="74520" x2="49725" y2="72215"/>
                        <a14:foregroundMark x1="52610" y1="70038" x2="35027" y2="59155"/>
                        <a14:foregroundMark x1="35027" y1="59155" x2="60714" y2="51985"/>
                        <a14:foregroundMark x1="60714" y1="51985" x2="46154" y2="39052"/>
                        <a14:foregroundMark x1="31044" y1="69526" x2="41896" y2="48784"/>
                        <a14:foregroundMark x1="41896" y1="48784" x2="76648" y2="37388"/>
                        <a14:foregroundMark x1="76648" y1="37388" x2="67170" y2="26504"/>
                        <a14:foregroundMark x1="79396" y1="29321" x2="58516" y2="20999"/>
                        <a14:foregroundMark x1="58516" y1="20999" x2="51374" y2="20615"/>
                        <a14:foregroundMark x1="52060" y1="24968" x2="46154" y2="42894"/>
                        <a14:foregroundMark x1="46154" y1="42894" x2="46154" y2="42894"/>
                        <a14:foregroundMark x1="36813" y1="39052" x2="21016" y2="54289"/>
                        <a14:foregroundMark x1="19918" y1="52113" x2="19918" y2="52113"/>
                        <a14:foregroundMark x1="18132" y1="50448" x2="18132" y2="50448"/>
                        <a14:foregroundMark x1="25137" y1="51088" x2="25137" y2="51088"/>
                        <a14:foregroundMark x1="25137" y1="51088" x2="29258" y2="61972"/>
                        <a14:foregroundMark x1="32143" y1="74392" x2="29808" y2="73367"/>
                        <a14:foregroundMark x1="29808" y1="72215" x2="29808" y2="72215"/>
                        <a14:foregroundMark x1="29808" y1="72215" x2="27473" y2="69014"/>
                        <a14:foregroundMark x1="26374" y1="66837" x2="26374" y2="66837"/>
                        <a14:foregroundMark x1="22802" y1="62996" x2="22802" y2="62996"/>
                        <a14:foregroundMark x1="21703" y1="62484" x2="21703" y2="62484"/>
                        <a14:foregroundMark x1="21703" y1="62484" x2="21703" y2="60819"/>
                        <a14:foregroundMark x1="21703" y1="58131" x2="24588" y2="54802"/>
                        <a14:foregroundMark x1="25137" y1="54289" x2="38049" y2="47759"/>
                        <a14:foregroundMark x1="39698" y1="46735" x2="39698" y2="46735"/>
                        <a14:foregroundMark x1="80082" y1="34699" x2="80082" y2="34699"/>
                        <a14:foregroundMark x1="87637" y1="48912" x2="87637" y2="48912"/>
                        <a14:foregroundMark x1="87088" y1="48271" x2="87088" y2="48271"/>
                        <a14:foregroundMark x1="85852" y1="45583" x2="85852" y2="45583"/>
                        <a14:foregroundMark x1="86401" y1="51088" x2="85302" y2="58131"/>
                        <a14:foregroundMark x1="84753" y1="61332" x2="84753" y2="61332"/>
                        <a14:foregroundMark x1="78297" y1="67350" x2="78297" y2="67350"/>
                        <a14:foregroundMark x1="78297" y1="67862" x2="77060" y2="65173"/>
                        <a14:foregroundMark x1="78297" y1="58643" x2="78297" y2="49424"/>
                        <a14:foregroundMark x1="78297" y1="48912" x2="78297" y2="48912"/>
                        <a14:foregroundMark x1="78297" y1="48912" x2="78297" y2="48912"/>
                        <a14:foregroundMark x1="79396" y1="47247" x2="79396" y2="47247"/>
                        <a14:foregroundMark x1="80632" y1="46095" x2="80632" y2="46095"/>
                        <a14:foregroundMark x1="80632" y1="44558" x2="85852" y2="48912"/>
                        <a14:foregroundMark x1="81731" y1="64661" x2="81181" y2="66837"/>
                        <a14:foregroundMark x1="81181" y1="66837" x2="81181" y2="66837"/>
                        <a14:foregroundMark x1="80082" y1="66325" x2="79396" y2="62996"/>
                        <a14:foregroundMark x1="79396" y1="60819" x2="64835" y2="74392"/>
                        <a14:foregroundMark x1="63736" y1="78745" x2="63736" y2="78745"/>
                        <a14:foregroundMark x1="61951" y1="78745" x2="54396" y2="80410"/>
                        <a14:foregroundMark x1="54396" y1="80410" x2="47940" y2="83099"/>
                        <a14:foregroundMark x1="44368" y1="84251" x2="44368" y2="84251"/>
                        <a14:foregroundMark x1="57280" y1="88092" x2="57280" y2="88092"/>
                        <a14:foregroundMark x1="57280" y1="85275" x2="56731" y2="82586"/>
                        <a14:foregroundMark x1="59615" y1="83099" x2="59615" y2="83099"/>
                        <a14:foregroundMark x1="52060" y1="85915" x2="39698" y2="84763"/>
                        <a14:foregroundMark x1="39698" y1="84763" x2="38049" y2="83739"/>
                        <a14:foregroundMark x1="33379" y1="79898" x2="31593" y2="76569"/>
                        <a14:foregroundMark x1="24588" y1="69526" x2="39148" y2="62996"/>
                        <a14:foregroundMark x1="46703" y1="64661" x2="56044" y2="62484"/>
                        <a14:foregroundMark x1="64835" y1="60819" x2="64835" y2="60819"/>
                        <a14:foregroundMark x1="54396" y1="62996" x2="48489" y2="62996"/>
                        <a14:foregroundMark x1="48489" y1="62996" x2="48489" y2="62996"/>
                        <a14:foregroundMark x1="19368" y1="57618" x2="35714" y2="59155"/>
                        <a14:foregroundMark x1="24588" y1="53265" x2="21016" y2="55954"/>
                        <a14:foregroundMark x1="21016" y1="55954" x2="21016" y2="55954"/>
                        <a14:foregroundMark x1="22802" y1="54289" x2="25687" y2="51088"/>
                        <a14:foregroundMark x1="26374" y1="50448" x2="28022" y2="43918"/>
                        <a14:foregroundMark x1="28022" y1="43406" x2="28022" y2="43406"/>
                        <a14:foregroundMark x1="28022" y1="42382" x2="28022" y2="42382"/>
                        <a14:foregroundMark x1="28022" y1="41741" x2="38049" y2="39052"/>
                        <a14:foregroundMark x1="58379" y1="36876" x2="61401" y2="34699"/>
                        <a14:foregroundMark x1="59066" y1="25480" x2="57280" y2="23816"/>
                        <a14:foregroundMark x1="57280" y1="23816" x2="57280" y2="23816"/>
                        <a14:foregroundMark x1="57830" y1="23303" x2="57830" y2="23303"/>
                        <a14:foregroundMark x1="64286" y1="22791" x2="63736" y2="20615"/>
                        <a14:foregroundMark x1="65385" y1="19462" x2="65385" y2="19462"/>
                        <a14:foregroundMark x1="69505" y1="17286" x2="71291" y2="18438"/>
                        <a14:foregroundMark x1="82418" y1="27145" x2="82418" y2="27145"/>
                        <a14:foregroundMark x1="71291" y1="27145" x2="64835" y2="30858"/>
                        <a14:foregroundMark x1="62500" y1="30346" x2="59615" y2="30346"/>
                        <a14:foregroundMark x1="56731" y1="27145" x2="56731" y2="27145"/>
                        <a14:foregroundMark x1="57830" y1="25480" x2="57830" y2="25480"/>
                        <a14:foregroundMark x1="59066" y1="25992" x2="59066" y2="25992"/>
                        <a14:foregroundMark x1="57830" y1="25992" x2="24038" y2="34699"/>
                        <a14:foregroundMark x1="24038" y1="34699" x2="24038" y2="34699"/>
                        <a14:foregroundMark x1="25137" y1="41741" x2="25137" y2="41741"/>
                        <a14:foregroundMark x1="25137" y1="42382" x2="26923" y2="45583"/>
                        <a14:foregroundMark x1="27473" y1="49424" x2="27473" y2="49424"/>
                        <a14:foregroundMark x1="25137" y1="49424" x2="25137" y2="49424"/>
                        <a14:foregroundMark x1="25137" y1="49424" x2="25137" y2="49424"/>
                        <a14:foregroundMark x1="21703" y1="51088" x2="19368" y2="52113"/>
                        <a14:foregroundMark x1="18681" y1="49424" x2="18681" y2="53777"/>
                        <a14:foregroundMark x1="19918" y1="54289" x2="19918" y2="55954"/>
                        <a14:foregroundMark x1="38049" y1="70679" x2="38049" y2="70679"/>
                        <a14:foregroundMark x1="54396" y1="60819" x2="54396" y2="60819"/>
                        <a14:foregroundMark x1="53709" y1="60307" x2="48489" y2="65173"/>
                        <a14:foregroundMark x1="45055" y1="61972" x2="45055" y2="61972"/>
                        <a14:foregroundMark x1="63736" y1="64149" x2="63736" y2="64149"/>
                        <a14:foregroundMark x1="59615" y1="66325" x2="59615" y2="66325"/>
                        <a14:foregroundMark x1="58379" y1="66325" x2="58379" y2="66325"/>
                        <a14:foregroundMark x1="56731" y1="64149" x2="56731" y2="64149"/>
                        <a14:foregroundMark x1="45055" y1="76056" x2="42720" y2="75032"/>
                        <a14:foregroundMark x1="40934" y1="74392" x2="39148" y2="74392"/>
                        <a14:foregroundMark x1="35027" y1="75544" x2="35027" y2="75544"/>
                        <a14:foregroundMark x1="30357" y1="73880" x2="30357" y2="73880"/>
                        <a14:foregroundMark x1="24038" y1="70679" x2="24038" y2="70679"/>
                        <a14:foregroundMark x1="81731" y1="42894" x2="81731" y2="42894"/>
                        <a14:foregroundMark x1="84753" y1="37388" x2="84753" y2="37388"/>
                        <a14:foregroundMark x1="84753" y1="36876" x2="82967" y2="36876"/>
                        <a14:foregroundMark x1="79396" y1="34699" x2="79396" y2="34699"/>
                        <a14:foregroundMark x1="78297" y1="34699" x2="77060" y2="33035"/>
                        <a14:foregroundMark x1="75962" y1="32010" x2="74725" y2="30346"/>
                        <a14:foregroundMark x1="84753" y1="38028" x2="84753" y2="38028"/>
                        <a14:foregroundMark x1="84753" y1="38028" x2="84753" y2="38028"/>
                        <a14:foregroundMark x1="78846" y1="26504" x2="78846" y2="26504"/>
                        <a14:foregroundMark x1="78846" y1="26504" x2="78846" y2="26504"/>
                        <a14:foregroundMark x1="81731" y1="32522" x2="81731" y2="32522"/>
                        <a14:foregroundMark x1="84066" y1="42382" x2="84066" y2="42382"/>
                      </a14:backgroundRemoval>
                    </a14:imgEffect>
                  </a14:imgLayer>
                </a14:imgProps>
              </a:ext>
              <a:ext uri="{28A0092B-C50C-407E-A947-70E740481C1C}">
                <a14:useLocalDpi xmlns:a14="http://schemas.microsoft.com/office/drawing/2010/main" val="0"/>
              </a:ext>
            </a:extLst>
          </a:blip>
          <a:srcRect t="6750" r="5" b="5"/>
          <a:stretch/>
        </p:blipFill>
        <p:spPr bwMode="auto">
          <a:xfrm>
            <a:off x="3410596" y="3849022"/>
            <a:ext cx="2784752" cy="278576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4" name="Picture 8" descr="Nông Dân Biểu Tượng Con Người Trồng Cây Ký Họa Nhân Vật Hoạt Hình-vector  Người-miễn Phí Vector Miễn Phí Tải Về">
            <a:extLst>
              <a:ext uri="{FF2B5EF4-FFF2-40B4-BE49-F238E27FC236}">
                <a16:creationId xmlns:a16="http://schemas.microsoft.com/office/drawing/2014/main" id="{9AE2DC41-D064-46C0-8716-B4AFFDF058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34" r="8567" b="4635"/>
          <a:stretch/>
        </p:blipFill>
        <p:spPr bwMode="auto">
          <a:xfrm>
            <a:off x="6221046" y="3849021"/>
            <a:ext cx="2784752" cy="265670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Farming design elements colored cartoon design Free vector in Adobe  Illustrator ai ( .ai ) format, Encapsulated PostScript eps ( .eps ) format  format for free download 3.47MB">
            <a:extLst>
              <a:ext uri="{FF2B5EF4-FFF2-40B4-BE49-F238E27FC236}">
                <a16:creationId xmlns:a16="http://schemas.microsoft.com/office/drawing/2014/main" id="{183B2D9B-8552-4E12-86D7-7E8984EF44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00" r="-3" b="-3"/>
          <a:stretch/>
        </p:blipFill>
        <p:spPr bwMode="auto">
          <a:xfrm>
            <a:off x="9248385" y="3784492"/>
            <a:ext cx="2784752" cy="278576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cs typeface="Arial" pitchFamily="34" charset="0"/>
              </a:rPr>
              <a:t>Bài 4. NÔNG NGHIỆP</a:t>
            </a:r>
          </a:p>
        </p:txBody>
      </p:sp>
      <p:sp>
        <p:nvSpPr>
          <p:cNvPr id="16" name="Rectangle 15"/>
          <p:cNvSpPr/>
          <p:nvPr/>
        </p:nvSpPr>
        <p:spPr>
          <a:xfrm>
            <a:off x="176571" y="685959"/>
            <a:ext cx="11709082" cy="538605"/>
          </a:xfrm>
          <a:prstGeom prst="rect">
            <a:avLst/>
          </a:prstGeom>
        </p:spPr>
        <p:txBody>
          <a:bodyPr wrap="square" lIns="91436" tIns="45718" rIns="91436" bIns="45718">
            <a:spAutoFit/>
          </a:bodyPr>
          <a:lstStyle/>
          <a:p>
            <a:pPr algn="just"/>
            <a:r>
              <a:rPr lang="en-US" sz="2900" b="1">
                <a:solidFill>
                  <a:srgbClr val="002060"/>
                </a:solidFill>
                <a:cs typeface="Arial" pitchFamily="34" charset="0"/>
              </a:rPr>
              <a:t>3. Ý nghĩa của việc phát triển nông nghiệp xanh</a:t>
            </a:r>
            <a:endParaRPr lang="en-US" sz="2900" b="1" i="1"/>
          </a:p>
        </p:txBody>
      </p:sp>
      <p:cxnSp>
        <p:nvCxnSpPr>
          <p:cNvPr id="17" name="Straight Connector 16">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a16="http://schemas.microsoft.com/office/drawing/2014/main" id="{83943E22-6FC5-4857-96F1-DB4BDF369685}"/>
              </a:ext>
            </a:extLst>
          </p:cNvPr>
          <p:cNvSpPr/>
          <p:nvPr/>
        </p:nvSpPr>
        <p:spPr>
          <a:xfrm>
            <a:off x="227806" y="2058195"/>
            <a:ext cx="10058400" cy="76199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it-IT" altLang="en-US" sz="3000" b="1" i="1">
                <a:solidFill>
                  <a:srgbClr val="0000FF"/>
                </a:solidFill>
                <a:ea typeface="Tahoma" panose="020B0604030504040204" pitchFamily="34" charset="0"/>
                <a:cs typeface="Tahoma" panose="020B0604030504040204" pitchFamily="34" charset="0"/>
              </a:rPr>
              <a:t>Khai thác thông tin mục 3, cho biết </a:t>
            </a:r>
            <a:r>
              <a:rPr lang="en-US" altLang="en-US" sz="3000" b="1" i="1">
                <a:solidFill>
                  <a:srgbClr val="0000FF"/>
                </a:solidFill>
                <a:ea typeface="Tahoma" panose="020B0604030504040204" pitchFamily="34" charset="0"/>
                <a:cs typeface="Tahoma" panose="020B0604030504040204" pitchFamily="34" charset="0"/>
              </a:rPr>
              <a:t>Nông nghiệp xanh là gì?</a:t>
            </a:r>
            <a:endParaRPr lang="vi-VN" sz="3000" b="1" i="1" dirty="0">
              <a:solidFill>
                <a:srgbClr val="0000FF"/>
              </a:solidFill>
              <a:latin typeface="Calibri" pitchFamily="34" charset="0"/>
              <a:cs typeface="Calibri" pitchFamily="34" charset="0"/>
            </a:endParaRPr>
          </a:p>
        </p:txBody>
      </p:sp>
      <p:pic>
        <p:nvPicPr>
          <p:cNvPr id="19" name="Picture 18">
            <a:extLst>
              <a:ext uri="{FF2B5EF4-FFF2-40B4-BE49-F238E27FC236}">
                <a16:creationId xmlns:a16="http://schemas.microsoft.com/office/drawing/2014/main" id="{604A8784-7D1E-4B40-830D-706D02A34333}"/>
              </a:ext>
            </a:extLst>
          </p:cNvPr>
          <p:cNvPicPr>
            <a:picLocks noChangeAspect="1"/>
          </p:cNvPicPr>
          <p:nvPr/>
        </p:nvPicPr>
        <p:blipFill rotWithShape="1">
          <a:blip r:embed="rId7"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10461" y="1219994"/>
            <a:ext cx="1000545" cy="1086608"/>
          </a:xfrm>
          <a:prstGeom prst="rect">
            <a:avLst/>
          </a:prstGeom>
        </p:spPr>
      </p:pic>
      <p:sp>
        <p:nvSpPr>
          <p:cNvPr id="21" name="TextBox 20">
            <a:extLst>
              <a:ext uri="{FF2B5EF4-FFF2-40B4-BE49-F238E27FC236}">
                <a16:creationId xmlns:a16="http://schemas.microsoft.com/office/drawing/2014/main" id="{71BB12D4-327B-4F80-866C-7BEC854CF684}"/>
              </a:ext>
            </a:extLst>
          </p:cNvPr>
          <p:cNvSpPr txBox="1"/>
          <p:nvPr/>
        </p:nvSpPr>
        <p:spPr>
          <a:xfrm>
            <a:off x="238915" y="1103357"/>
            <a:ext cx="11647491" cy="3393237"/>
          </a:xfrm>
          <a:prstGeom prst="rect">
            <a:avLst/>
          </a:prstGeom>
          <a:noFill/>
        </p:spPr>
        <p:txBody>
          <a:bodyPr wrap="square" rtlCol="0">
            <a:spAutoFit/>
          </a:bodyPr>
          <a:lstStyle/>
          <a:p>
            <a:pPr algn="just">
              <a:lnSpc>
                <a:spcPct val="130000"/>
              </a:lnSpc>
            </a:pPr>
            <a:r>
              <a:rPr lang="en-US" sz="3300" b="1">
                <a:latin typeface="Calibri" pitchFamily="34" charset="0"/>
                <a:cs typeface="Calibri" pitchFamily="34" charset="0"/>
              </a:rPr>
              <a:t>+ Khái niệm: </a:t>
            </a:r>
          </a:p>
          <a:p>
            <a:pPr algn="just">
              <a:lnSpc>
                <a:spcPct val="130000"/>
              </a:lnSpc>
            </a:pPr>
            <a:r>
              <a:rPr lang="en-US" sz="3300" b="1">
                <a:latin typeface="Calibri" pitchFamily="34" charset="0"/>
                <a:cs typeface="Calibri" pitchFamily="34" charset="0"/>
              </a:rPr>
              <a:t>N</a:t>
            </a:r>
            <a:r>
              <a:rPr lang="vi-VN" sz="3300" b="1">
                <a:latin typeface="Calibri" pitchFamily="34" charset="0"/>
                <a:cs typeface="Calibri" pitchFamily="34" charset="0"/>
              </a:rPr>
              <a:t>ông nghiệp xanh là cách thức phát triển ngành nông nghiệp, trong đó tối đa hoá cơ hội khai thác các nguồn tài nguyên sạch, dẫn đến một mô hình nông nghiệp tăng trưởng bền vững gắn với bảo vệ môi trường.</a:t>
            </a:r>
            <a:endParaRPr lang="en-US" sz="3300" b="1">
              <a:latin typeface="Calibri" pitchFamily="34" charset="0"/>
              <a:cs typeface="Calibri" pitchFamily="34" charset="0"/>
            </a:endParaRPr>
          </a:p>
        </p:txBody>
      </p:sp>
    </p:spTree>
    <p:extLst>
      <p:ext uri="{BB962C8B-B14F-4D97-AF65-F5344CB8AC3E}">
        <p14:creationId xmlns:p14="http://schemas.microsoft.com/office/powerpoint/2010/main" val="213519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ppt_x</p:attrName>
                                        </p:attrNameLst>
                                      </p:cBhvr>
                                      <p:tavLst>
                                        <p:tav tm="0">
                                          <p:val>
                                            <p:strVal val="#ppt_x-.2"/>
                                          </p:val>
                                        </p:tav>
                                        <p:tav tm="100000">
                                          <p:val>
                                            <p:strVal val="#ppt_x"/>
                                          </p:val>
                                        </p:tav>
                                      </p:tavLst>
                                    </p:anim>
                                    <p:anim calcmode="lin" valueType="num">
                                      <p:cBhvr>
                                        <p:cTn id="1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nodeType="withEffect">
                                  <p:stCondLst>
                                    <p:cond delay="0"/>
                                  </p:stCondLst>
                                  <p:childTnLst>
                                    <p:anim calcmode="lin" valueType="num">
                                      <p:cBhvr>
                                        <p:cTn id="23" dur="1000"/>
                                        <p:tgtEl>
                                          <p:spTgt spid="19"/>
                                        </p:tgtEl>
                                        <p:attrNameLst>
                                          <p:attrName>ppt_x</p:attrName>
                                        </p:attrNameLst>
                                      </p:cBhvr>
                                      <p:tavLst>
                                        <p:tav tm="0">
                                          <p:val>
                                            <p:strVal val="ppt_x"/>
                                          </p:val>
                                        </p:tav>
                                        <p:tav tm="100000">
                                          <p:val>
                                            <p:strVal val="ppt_x-.2"/>
                                          </p:val>
                                        </p:tav>
                                      </p:tavLst>
                                    </p:anim>
                                    <p:anim calcmode="lin" valueType="num">
                                      <p:cBhvr>
                                        <p:cTn id="24" dur="1000"/>
                                        <p:tgtEl>
                                          <p:spTgt spid="19"/>
                                        </p:tgtEl>
                                        <p:attrNameLst>
                                          <p:attrName>ppt_y</p:attrName>
                                        </p:attrNameLst>
                                      </p:cBhvr>
                                      <p:tavLst>
                                        <p:tav tm="0">
                                          <p:val>
                                            <p:strVal val="ppt_y"/>
                                          </p:val>
                                        </p:tav>
                                        <p:tav tm="100000">
                                          <p:val>
                                            <p:strVal val="ppt_y"/>
                                          </p:val>
                                        </p:tav>
                                      </p:tavLst>
                                    </p:anim>
                                    <p:animEffect transition="out" filter="fade">
                                      <p:cBhvr>
                                        <p:cTn id="25" dur="1000"/>
                                        <p:tgtEl>
                                          <p:spTgt spid="19"/>
                                        </p:tgtEl>
                                      </p:cBhvr>
                                    </p:animEffect>
                                    <p:set>
                                      <p:cBhvr>
                                        <p:cTn id="26" dur="1" fill="hold">
                                          <p:stCondLst>
                                            <p:cond delay="999"/>
                                          </p:stCondLst>
                                        </p:cTn>
                                        <p:tgtEl>
                                          <p:spTgt spid="19"/>
                                        </p:tgtEl>
                                        <p:attrNameLst>
                                          <p:attrName>style.visibility</p:attrName>
                                        </p:attrNameLst>
                                      </p:cBhvr>
                                      <p:to>
                                        <p:strVal val="hidden"/>
                                      </p:to>
                                    </p:set>
                                  </p:childTnLst>
                                </p:cTn>
                              </p:par>
                            </p:childTnLst>
                          </p:cTn>
                        </p:par>
                      </p:childTnLst>
                    </p:cTn>
                  </p:par>
                  <p:par>
                    <p:cTn id="27" fill="hold">
                      <p:stCondLst>
                        <p:cond delay="indefinite"/>
                      </p:stCondLst>
                      <p:childTnLst>
                        <p:par>
                          <p:cTn id="28" fill="hold">
                            <p:stCondLst>
                              <p:cond delay="0"/>
                            </p:stCondLst>
                            <p:childTnLst>
                              <p:par>
                                <p:cTn id="29" presetID="47" presetClass="entr" presetSubtype="0" fill="hold" grpId="0" nodeType="clickEffect">
                                  <p:stCondLst>
                                    <p:cond delay="0"/>
                                  </p:stCondLst>
                                  <p:childTnLst>
                                    <p:set>
                                      <p:cBhvr>
                                        <p:cTn id="30" dur="1" fill="hold">
                                          <p:stCondLst>
                                            <p:cond delay="0"/>
                                          </p:stCondLst>
                                        </p:cTn>
                                        <p:tgtEl>
                                          <p:spTgt spid="21">
                                            <p:txEl>
                                              <p:pRg st="0" end="0"/>
                                            </p:txEl>
                                          </p:spTgt>
                                        </p:tgtEl>
                                        <p:attrNameLst>
                                          <p:attrName>style.visibility</p:attrName>
                                        </p:attrNameLst>
                                      </p:cBhvr>
                                      <p:to>
                                        <p:strVal val="visible"/>
                                      </p:to>
                                    </p:set>
                                    <p:animEffect transition="in" filter="fade">
                                      <p:cBhvr>
                                        <p:cTn id="31" dur="1000"/>
                                        <p:tgtEl>
                                          <p:spTgt spid="21">
                                            <p:txEl>
                                              <p:pRg st="0" end="0"/>
                                            </p:txEl>
                                          </p:spTgt>
                                        </p:tgtEl>
                                      </p:cBhvr>
                                    </p:animEffect>
                                    <p:anim calcmode="lin" valueType="num">
                                      <p:cBhvr>
                                        <p:cTn id="32" dur="1000" fill="hold"/>
                                        <p:tgtEl>
                                          <p:spTgt spid="21">
                                            <p:txEl>
                                              <p:pRg st="0" end="0"/>
                                            </p:txEl>
                                          </p:spTgt>
                                        </p:tgtEl>
                                        <p:attrNameLst>
                                          <p:attrName>ppt_x</p:attrName>
                                        </p:attrNameLst>
                                      </p:cBhvr>
                                      <p:tavLst>
                                        <p:tav tm="0">
                                          <p:val>
                                            <p:strVal val="#ppt_x"/>
                                          </p:val>
                                        </p:tav>
                                        <p:tav tm="100000">
                                          <p:val>
                                            <p:strVal val="#ppt_x"/>
                                          </p:val>
                                        </p:tav>
                                      </p:tavLst>
                                    </p:anim>
                                    <p:anim calcmode="lin" valueType="num">
                                      <p:cBhvr>
                                        <p:cTn id="33" dur="1000" fill="hold"/>
                                        <p:tgtEl>
                                          <p:spTgt spid="21">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34" fill="hold">
                      <p:stCondLst>
                        <p:cond delay="indefinite"/>
                      </p:stCondLst>
                      <p:childTnLst>
                        <p:par>
                          <p:cTn id="35" fill="hold">
                            <p:stCondLst>
                              <p:cond delay="0"/>
                            </p:stCondLst>
                            <p:childTnLst>
                              <p:par>
                                <p:cTn id="36" presetID="47" presetClass="entr" presetSubtype="0" fill="hold" grpId="0" nodeType="clickEffect">
                                  <p:stCondLst>
                                    <p:cond delay="0"/>
                                  </p:stCondLst>
                                  <p:childTnLst>
                                    <p:set>
                                      <p:cBhvr>
                                        <p:cTn id="37" dur="1" fill="hold">
                                          <p:stCondLst>
                                            <p:cond delay="0"/>
                                          </p:stCondLst>
                                        </p:cTn>
                                        <p:tgtEl>
                                          <p:spTgt spid="21">
                                            <p:txEl>
                                              <p:pRg st="1" end="1"/>
                                            </p:txEl>
                                          </p:spTgt>
                                        </p:tgtEl>
                                        <p:attrNameLst>
                                          <p:attrName>style.visibility</p:attrName>
                                        </p:attrNameLst>
                                      </p:cBhvr>
                                      <p:to>
                                        <p:strVal val="visible"/>
                                      </p:to>
                                    </p:set>
                                    <p:animEffect transition="in" filter="fade">
                                      <p:cBhvr>
                                        <p:cTn id="38" dur="1000"/>
                                        <p:tgtEl>
                                          <p:spTgt spid="21">
                                            <p:txEl>
                                              <p:pRg st="1" end="1"/>
                                            </p:txEl>
                                          </p:spTgt>
                                        </p:tgtEl>
                                      </p:cBhvr>
                                    </p:animEffect>
                                    <p:anim calcmode="lin" valueType="num">
                                      <p:cBhvr>
                                        <p:cTn id="39" dur="1000" fill="hold"/>
                                        <p:tgtEl>
                                          <p:spTgt spid="21">
                                            <p:txEl>
                                              <p:pRg st="1" end="1"/>
                                            </p:txEl>
                                          </p:spTgt>
                                        </p:tgtEl>
                                        <p:attrNameLst>
                                          <p:attrName>ppt_x</p:attrName>
                                        </p:attrNameLst>
                                      </p:cBhvr>
                                      <p:tavLst>
                                        <p:tav tm="0">
                                          <p:val>
                                            <p:strVal val="#ppt_x"/>
                                          </p:val>
                                        </p:tav>
                                        <p:tav tm="100000">
                                          <p:val>
                                            <p:strVal val="#ppt_x"/>
                                          </p:val>
                                        </p:tav>
                                      </p:tavLst>
                                    </p:anim>
                                    <p:anim calcmode="lin" valueType="num">
                                      <p:cBhvr>
                                        <p:cTn id="40" dur="1000" fill="hold"/>
                                        <p:tgtEl>
                                          <p:spTgt spid="21">
                                            <p:txEl>
                                              <p:pRg st="1" end="1"/>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21" grpId="0" build="p"/>
    </p:bldLst>
  </p:timing>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098" name="Picture 2" descr="Farm product icon classic pumpkin wooden wheelbarrow sketch Free vector in  Adobe Illustrator ai ( .ai ) format, Encapsulated PostScript eps ( .eps )  format format for free download 3.41MB">
            <a:extLst>
              <a:ext uri="{FF2B5EF4-FFF2-40B4-BE49-F238E27FC236}">
                <a16:creationId xmlns:a16="http://schemas.microsoft.com/office/drawing/2014/main" id="{D582E476-4C5F-44F1-9DEA-7F830D6F0E4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3252" b="4635"/>
          <a:stretch/>
        </p:blipFill>
        <p:spPr bwMode="auto">
          <a:xfrm>
            <a:off x="303810" y="3913550"/>
            <a:ext cx="2784752" cy="265670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2" name="Picture 6" descr="Sustainable Agriculture Research Conservation Agriculture Natural Resource  Management PNG, Clipart, Agriculture, Brand, Collaboration, Conservation,  Conservation Agriculture">
            <a:extLst>
              <a:ext uri="{FF2B5EF4-FFF2-40B4-BE49-F238E27FC236}">
                <a16:creationId xmlns:a16="http://schemas.microsoft.com/office/drawing/2014/main" id="{A0186FD3-AAAF-4EB6-B900-C0D455AA6141}"/>
              </a:ext>
            </a:extLst>
          </p:cNvPr>
          <p:cNvPicPr>
            <a:picLocks noChangeAspect="1" noChangeArrowheads="1"/>
          </p:cNvPicPr>
          <p:nvPr/>
        </p:nvPicPr>
        <p:blipFill rotWithShape="1">
          <a:blip r:embed="rId3" cstate="print">
            <a:extLst>
              <a:ext uri="{BEBA8EAE-BF5A-486C-A8C5-ECC9F3942E4B}">
                <a14:imgProps xmlns:a14="http://schemas.microsoft.com/office/drawing/2010/main">
                  <a14:imgLayer r:embed="rId4">
                    <a14:imgEffect>
                      <a14:backgroundRemoval t="9475" b="93470" l="9753" r="89973">
                        <a14:foregroundMark x1="11676" y1="62996" x2="11676" y2="62996"/>
                        <a14:foregroundMark x1="16346" y1="43406" x2="23352" y2="36876"/>
                        <a14:foregroundMark x1="29808" y1="30346" x2="45055" y2="25480"/>
                        <a14:foregroundMark x1="54396" y1="21639" x2="54396" y2="21639"/>
                        <a14:foregroundMark x1="55495" y1="16261" x2="30357" y2="24328"/>
                        <a14:foregroundMark x1="30357" y1="24328" x2="30357" y2="24328"/>
                        <a14:foregroundMark x1="52610" y1="9731" x2="22253" y2="20102"/>
                        <a14:foregroundMark x1="22253" y1="20102" x2="11676" y2="28681"/>
                        <a14:foregroundMark x1="59615" y1="13444" x2="24451" y2="33547"/>
                        <a14:foregroundMark x1="24451" y1="33547" x2="12912" y2="57490"/>
                        <a14:foregroundMark x1="12912" y1="57490" x2="22527" y2="84379"/>
                        <a14:foregroundMark x1="22527" y1="84379" x2="59066" y2="91677"/>
                        <a14:foregroundMark x1="59066" y1="91677" x2="78709" y2="76697"/>
                        <a14:foregroundMark x1="78709" y1="76697" x2="89835" y2="48784"/>
                        <a14:foregroundMark x1="89835" y1="48784" x2="80769" y2="25096"/>
                        <a14:foregroundMark x1="80769" y1="25096" x2="69505" y2="19462"/>
                        <a14:foregroundMark x1="85852" y1="53265" x2="66896" y2="64149"/>
                        <a14:foregroundMark x1="66896" y1="64149" x2="53984" y2="40717"/>
                        <a14:foregroundMark x1="53984" y1="40717" x2="77885" y2="60563"/>
                        <a14:foregroundMark x1="77885" y1="60563" x2="59066" y2="61332"/>
                        <a14:foregroundMark x1="76511" y1="49936" x2="67445" y2="67862"/>
                        <a14:foregroundMark x1="67445" y1="67862" x2="49863" y2="77977"/>
                        <a14:foregroundMark x1="49863" y1="77977" x2="75687" y2="73880"/>
                        <a14:foregroundMark x1="75687" y1="73880" x2="71291" y2="76056"/>
                        <a14:foregroundMark x1="83516" y1="75544" x2="58379" y2="89245"/>
                        <a14:foregroundMark x1="58379" y1="89245" x2="35989" y2="93470"/>
                        <a14:foregroundMark x1="35989" y1="93470" x2="30357" y2="92958"/>
                        <a14:foregroundMark x1="71841" y1="85275" x2="57555" y2="54673"/>
                        <a14:foregroundMark x1="57555" y1="54673" x2="47390" y2="45070"/>
                        <a14:foregroundMark x1="30357" y1="76056" x2="35165" y2="53649"/>
                        <a14:foregroundMark x1="35165" y1="53649" x2="67720" y2="45070"/>
                        <a14:foregroundMark x1="67720" y1="45070" x2="42720" y2="51601"/>
                        <a14:foregroundMark x1="42720" y1="79898" x2="40659" y2="52625"/>
                        <a14:foregroundMark x1="40659" y1="52625" x2="70330" y2="51088"/>
                        <a14:foregroundMark x1="70330" y1="51088" x2="69505" y2="35851"/>
                        <a14:foregroundMark x1="73077" y1="38028" x2="73077" y2="47759"/>
                        <a14:foregroundMark x1="70742" y1="37388" x2="42033" y2="44686"/>
                        <a14:foregroundMark x1="42033" y1="44686" x2="67445" y2="31498"/>
                        <a14:foregroundMark x1="67445" y1="31498" x2="61951" y2="34187"/>
                        <a14:foregroundMark x1="67720" y1="28681" x2="34890" y2="39309"/>
                        <a14:foregroundMark x1="34890" y1="39309" x2="29808" y2="78361"/>
                        <a14:foregroundMark x1="29808" y1="78361" x2="50275" y2="74520"/>
                        <a14:foregroundMark x1="50275" y1="74520" x2="49725" y2="72215"/>
                        <a14:foregroundMark x1="52610" y1="70038" x2="35027" y2="59155"/>
                        <a14:foregroundMark x1="35027" y1="59155" x2="60714" y2="51985"/>
                        <a14:foregroundMark x1="60714" y1="51985" x2="46154" y2="39052"/>
                        <a14:foregroundMark x1="31044" y1="69526" x2="41896" y2="48784"/>
                        <a14:foregroundMark x1="41896" y1="48784" x2="76648" y2="37388"/>
                        <a14:foregroundMark x1="76648" y1="37388" x2="67170" y2="26504"/>
                        <a14:foregroundMark x1="79396" y1="29321" x2="58516" y2="20999"/>
                        <a14:foregroundMark x1="58516" y1="20999" x2="51374" y2="20615"/>
                        <a14:foregroundMark x1="52060" y1="24968" x2="46154" y2="42894"/>
                        <a14:foregroundMark x1="46154" y1="42894" x2="46154" y2="42894"/>
                        <a14:foregroundMark x1="36813" y1="39052" x2="21016" y2="54289"/>
                        <a14:foregroundMark x1="19918" y1="52113" x2="19918" y2="52113"/>
                        <a14:foregroundMark x1="18132" y1="50448" x2="18132" y2="50448"/>
                        <a14:foregroundMark x1="25137" y1="51088" x2="25137" y2="51088"/>
                        <a14:foregroundMark x1="25137" y1="51088" x2="29258" y2="61972"/>
                        <a14:foregroundMark x1="32143" y1="74392" x2="29808" y2="73367"/>
                        <a14:foregroundMark x1="29808" y1="72215" x2="29808" y2="72215"/>
                        <a14:foregroundMark x1="29808" y1="72215" x2="27473" y2="69014"/>
                        <a14:foregroundMark x1="26374" y1="66837" x2="26374" y2="66837"/>
                        <a14:foregroundMark x1="22802" y1="62996" x2="22802" y2="62996"/>
                        <a14:foregroundMark x1="21703" y1="62484" x2="21703" y2="62484"/>
                        <a14:foregroundMark x1="21703" y1="62484" x2="21703" y2="60819"/>
                        <a14:foregroundMark x1="21703" y1="58131" x2="24588" y2="54802"/>
                        <a14:foregroundMark x1="25137" y1="54289" x2="38049" y2="47759"/>
                        <a14:foregroundMark x1="39698" y1="46735" x2="39698" y2="46735"/>
                        <a14:foregroundMark x1="80082" y1="34699" x2="80082" y2="34699"/>
                        <a14:foregroundMark x1="87637" y1="48912" x2="87637" y2="48912"/>
                        <a14:foregroundMark x1="87088" y1="48271" x2="87088" y2="48271"/>
                        <a14:foregroundMark x1="85852" y1="45583" x2="85852" y2="45583"/>
                        <a14:foregroundMark x1="86401" y1="51088" x2="85302" y2="58131"/>
                        <a14:foregroundMark x1="84753" y1="61332" x2="84753" y2="61332"/>
                        <a14:foregroundMark x1="78297" y1="67350" x2="78297" y2="67350"/>
                        <a14:foregroundMark x1="78297" y1="67862" x2="77060" y2="65173"/>
                        <a14:foregroundMark x1="78297" y1="58643" x2="78297" y2="49424"/>
                        <a14:foregroundMark x1="78297" y1="48912" x2="78297" y2="48912"/>
                        <a14:foregroundMark x1="78297" y1="48912" x2="78297" y2="48912"/>
                        <a14:foregroundMark x1="79396" y1="47247" x2="79396" y2="47247"/>
                        <a14:foregroundMark x1="80632" y1="46095" x2="80632" y2="46095"/>
                        <a14:foregroundMark x1="80632" y1="44558" x2="85852" y2="48912"/>
                        <a14:foregroundMark x1="81731" y1="64661" x2="81181" y2="66837"/>
                        <a14:foregroundMark x1="81181" y1="66837" x2="81181" y2="66837"/>
                        <a14:foregroundMark x1="80082" y1="66325" x2="79396" y2="62996"/>
                        <a14:foregroundMark x1="79396" y1="60819" x2="64835" y2="74392"/>
                        <a14:foregroundMark x1="63736" y1="78745" x2="63736" y2="78745"/>
                        <a14:foregroundMark x1="61951" y1="78745" x2="54396" y2="80410"/>
                        <a14:foregroundMark x1="54396" y1="80410" x2="47940" y2="83099"/>
                        <a14:foregroundMark x1="44368" y1="84251" x2="44368" y2="84251"/>
                        <a14:foregroundMark x1="57280" y1="88092" x2="57280" y2="88092"/>
                        <a14:foregroundMark x1="57280" y1="85275" x2="56731" y2="82586"/>
                        <a14:foregroundMark x1="59615" y1="83099" x2="59615" y2="83099"/>
                        <a14:foregroundMark x1="52060" y1="85915" x2="39698" y2="84763"/>
                        <a14:foregroundMark x1="39698" y1="84763" x2="38049" y2="83739"/>
                        <a14:foregroundMark x1="33379" y1="79898" x2="31593" y2="76569"/>
                        <a14:foregroundMark x1="24588" y1="69526" x2="39148" y2="62996"/>
                        <a14:foregroundMark x1="46703" y1="64661" x2="56044" y2="62484"/>
                        <a14:foregroundMark x1="64835" y1="60819" x2="64835" y2="60819"/>
                        <a14:foregroundMark x1="54396" y1="62996" x2="48489" y2="62996"/>
                        <a14:foregroundMark x1="48489" y1="62996" x2="48489" y2="62996"/>
                        <a14:foregroundMark x1="19368" y1="57618" x2="35714" y2="59155"/>
                        <a14:foregroundMark x1="24588" y1="53265" x2="21016" y2="55954"/>
                        <a14:foregroundMark x1="21016" y1="55954" x2="21016" y2="55954"/>
                        <a14:foregroundMark x1="22802" y1="54289" x2="25687" y2="51088"/>
                        <a14:foregroundMark x1="26374" y1="50448" x2="28022" y2="43918"/>
                        <a14:foregroundMark x1="28022" y1="43406" x2="28022" y2="43406"/>
                        <a14:foregroundMark x1="28022" y1="42382" x2="28022" y2="42382"/>
                        <a14:foregroundMark x1="28022" y1="41741" x2="38049" y2="39052"/>
                        <a14:foregroundMark x1="58379" y1="36876" x2="61401" y2="34699"/>
                        <a14:foregroundMark x1="59066" y1="25480" x2="57280" y2="23816"/>
                        <a14:foregroundMark x1="57280" y1="23816" x2="57280" y2="23816"/>
                        <a14:foregroundMark x1="57830" y1="23303" x2="57830" y2="23303"/>
                        <a14:foregroundMark x1="64286" y1="22791" x2="63736" y2="20615"/>
                        <a14:foregroundMark x1="65385" y1="19462" x2="65385" y2="19462"/>
                        <a14:foregroundMark x1="69505" y1="17286" x2="71291" y2="18438"/>
                        <a14:foregroundMark x1="82418" y1="27145" x2="82418" y2="27145"/>
                        <a14:foregroundMark x1="71291" y1="27145" x2="64835" y2="30858"/>
                        <a14:foregroundMark x1="62500" y1="30346" x2="59615" y2="30346"/>
                        <a14:foregroundMark x1="56731" y1="27145" x2="56731" y2="27145"/>
                        <a14:foregroundMark x1="57830" y1="25480" x2="57830" y2="25480"/>
                        <a14:foregroundMark x1="59066" y1="25992" x2="59066" y2="25992"/>
                        <a14:foregroundMark x1="57830" y1="25992" x2="24038" y2="34699"/>
                        <a14:foregroundMark x1="24038" y1="34699" x2="24038" y2="34699"/>
                        <a14:foregroundMark x1="25137" y1="41741" x2="25137" y2="41741"/>
                        <a14:foregroundMark x1="25137" y1="42382" x2="26923" y2="45583"/>
                        <a14:foregroundMark x1="27473" y1="49424" x2="27473" y2="49424"/>
                        <a14:foregroundMark x1="25137" y1="49424" x2="25137" y2="49424"/>
                        <a14:foregroundMark x1="25137" y1="49424" x2="25137" y2="49424"/>
                        <a14:foregroundMark x1="21703" y1="51088" x2="19368" y2="52113"/>
                        <a14:foregroundMark x1="18681" y1="49424" x2="18681" y2="53777"/>
                        <a14:foregroundMark x1="19918" y1="54289" x2="19918" y2="55954"/>
                        <a14:foregroundMark x1="38049" y1="70679" x2="38049" y2="70679"/>
                        <a14:foregroundMark x1="54396" y1="60819" x2="54396" y2="60819"/>
                        <a14:foregroundMark x1="53709" y1="60307" x2="48489" y2="65173"/>
                        <a14:foregroundMark x1="45055" y1="61972" x2="45055" y2="61972"/>
                        <a14:foregroundMark x1="63736" y1="64149" x2="63736" y2="64149"/>
                        <a14:foregroundMark x1="59615" y1="66325" x2="59615" y2="66325"/>
                        <a14:foregroundMark x1="58379" y1="66325" x2="58379" y2="66325"/>
                        <a14:foregroundMark x1="56731" y1="64149" x2="56731" y2="64149"/>
                        <a14:foregroundMark x1="45055" y1="76056" x2="42720" y2="75032"/>
                        <a14:foregroundMark x1="40934" y1="74392" x2="39148" y2="74392"/>
                        <a14:foregroundMark x1="35027" y1="75544" x2="35027" y2="75544"/>
                        <a14:foregroundMark x1="30357" y1="73880" x2="30357" y2="73880"/>
                        <a14:foregroundMark x1="24038" y1="70679" x2="24038" y2="70679"/>
                        <a14:foregroundMark x1="81731" y1="42894" x2="81731" y2="42894"/>
                        <a14:foregroundMark x1="84753" y1="37388" x2="84753" y2="37388"/>
                        <a14:foregroundMark x1="84753" y1="36876" x2="82967" y2="36876"/>
                        <a14:foregroundMark x1="79396" y1="34699" x2="79396" y2="34699"/>
                        <a14:foregroundMark x1="78297" y1="34699" x2="77060" y2="33035"/>
                        <a14:foregroundMark x1="75962" y1="32010" x2="74725" y2="30346"/>
                        <a14:foregroundMark x1="84753" y1="38028" x2="84753" y2="38028"/>
                        <a14:foregroundMark x1="84753" y1="38028" x2="84753" y2="38028"/>
                        <a14:foregroundMark x1="78846" y1="26504" x2="78846" y2="26504"/>
                        <a14:foregroundMark x1="78846" y1="26504" x2="78846" y2="26504"/>
                        <a14:foregroundMark x1="81731" y1="32522" x2="81731" y2="32522"/>
                        <a14:foregroundMark x1="84066" y1="42382" x2="84066" y2="42382"/>
                      </a14:backgroundRemoval>
                    </a14:imgEffect>
                  </a14:imgLayer>
                </a14:imgProps>
              </a:ext>
              <a:ext uri="{28A0092B-C50C-407E-A947-70E740481C1C}">
                <a14:useLocalDpi xmlns:a14="http://schemas.microsoft.com/office/drawing/2010/main" val="0"/>
              </a:ext>
            </a:extLst>
          </a:blip>
          <a:srcRect t="6750" r="5" b="5"/>
          <a:stretch/>
        </p:blipFill>
        <p:spPr bwMode="auto">
          <a:xfrm>
            <a:off x="3410596" y="3849022"/>
            <a:ext cx="2784752" cy="278576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4" name="Picture 8" descr="Nông Dân Biểu Tượng Con Người Trồng Cây Ký Họa Nhân Vật Hoạt Hình-vector  Người-miễn Phí Vector Miễn Phí Tải Về">
            <a:extLst>
              <a:ext uri="{FF2B5EF4-FFF2-40B4-BE49-F238E27FC236}">
                <a16:creationId xmlns:a16="http://schemas.microsoft.com/office/drawing/2014/main" id="{9AE2DC41-D064-46C0-8716-B4AFFDF0582C}"/>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l="4934" r="8567" b="4635"/>
          <a:stretch/>
        </p:blipFill>
        <p:spPr bwMode="auto">
          <a:xfrm>
            <a:off x="6221046" y="3849021"/>
            <a:ext cx="2784752" cy="2656701"/>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pic>
        <p:nvPicPr>
          <p:cNvPr id="4100" name="Picture 4" descr="Farming design elements colored cartoon design Free vector in Adobe  Illustrator ai ( .ai ) format, Encapsulated PostScript eps ( .eps ) format  format for free download 3.47MB">
            <a:extLst>
              <a:ext uri="{FF2B5EF4-FFF2-40B4-BE49-F238E27FC236}">
                <a16:creationId xmlns:a16="http://schemas.microsoft.com/office/drawing/2014/main" id="{183B2D9B-8552-4E12-86D7-7E8984EF440F}"/>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5500" r="-3" b="-3"/>
          <a:stretch/>
        </p:blipFill>
        <p:spPr bwMode="auto">
          <a:xfrm>
            <a:off x="9248385" y="3784492"/>
            <a:ext cx="2784752" cy="2785760"/>
          </a:xfrm>
          <a:custGeom>
            <a:avLst/>
            <a:gdLst/>
            <a:ahLst/>
            <a:cxnLst/>
            <a:rect l="l" t="t" r="r" b="b"/>
            <a:pathLst>
              <a:path w="2849586" h="2849586">
                <a:moveTo>
                  <a:pt x="1424793" y="0"/>
                </a:moveTo>
                <a:cubicBezTo>
                  <a:pt x="2211684" y="0"/>
                  <a:pt x="2849586" y="637902"/>
                  <a:pt x="2849586" y="1424793"/>
                </a:cubicBezTo>
                <a:cubicBezTo>
                  <a:pt x="2849586" y="2211684"/>
                  <a:pt x="2211684" y="2849586"/>
                  <a:pt x="1424793" y="2849586"/>
                </a:cubicBezTo>
                <a:cubicBezTo>
                  <a:pt x="637902" y="2849586"/>
                  <a:pt x="0" y="2211684"/>
                  <a:pt x="0" y="1424793"/>
                </a:cubicBezTo>
                <a:cubicBezTo>
                  <a:pt x="0" y="637902"/>
                  <a:pt x="637902" y="0"/>
                  <a:pt x="1424793" y="0"/>
                </a:cubicBezTo>
                <a:close/>
              </a:path>
            </a:pathLst>
          </a:custGeom>
          <a:noFill/>
          <a:extLst>
            <a:ext uri="{909E8E84-426E-40DD-AFC4-6F175D3DCCD1}">
              <a14:hiddenFill xmlns:a14="http://schemas.microsoft.com/office/drawing/2010/main">
                <a:solidFill>
                  <a:srgbClr val="FFFFFF"/>
                </a:solidFill>
              </a14:hiddenFill>
            </a:ext>
          </a:extLst>
        </p:spPr>
      </p:pic>
      <p:sp>
        <p:nvSpPr>
          <p:cNvPr id="15" name="TextBox 14"/>
          <p:cNvSpPr txBox="1"/>
          <p:nvPr/>
        </p:nvSpPr>
        <p:spPr>
          <a:xfrm>
            <a:off x="228570" y="-25405"/>
            <a:ext cx="11718034" cy="754049"/>
          </a:xfrm>
          <a:prstGeom prst="rect">
            <a:avLst/>
          </a:prstGeom>
          <a:noFill/>
        </p:spPr>
        <p:txBody>
          <a:bodyPr wrap="square" lIns="91436" tIns="45718" rIns="91436" bIns="45718" rtlCol="0">
            <a:spAutoFit/>
          </a:bodyPr>
          <a:lstStyle/>
          <a:p>
            <a:pPr algn="ctr"/>
            <a:r>
              <a:rPr lang="en-US" sz="4300" b="1">
                <a:solidFill>
                  <a:srgbClr val="007A37"/>
                </a:solidFill>
                <a:cs typeface="Arial" pitchFamily="34" charset="0"/>
              </a:rPr>
              <a:t>Bài 4. NÔNG NGHIỆP</a:t>
            </a:r>
          </a:p>
        </p:txBody>
      </p:sp>
      <p:sp>
        <p:nvSpPr>
          <p:cNvPr id="16" name="Rectangle 15"/>
          <p:cNvSpPr/>
          <p:nvPr/>
        </p:nvSpPr>
        <p:spPr>
          <a:xfrm>
            <a:off x="176571" y="685959"/>
            <a:ext cx="11709082" cy="538605"/>
          </a:xfrm>
          <a:prstGeom prst="rect">
            <a:avLst/>
          </a:prstGeom>
        </p:spPr>
        <p:txBody>
          <a:bodyPr wrap="square" lIns="91436" tIns="45718" rIns="91436" bIns="45718">
            <a:spAutoFit/>
          </a:bodyPr>
          <a:lstStyle/>
          <a:p>
            <a:pPr algn="just"/>
            <a:r>
              <a:rPr lang="en-US" sz="2900" b="1">
                <a:solidFill>
                  <a:srgbClr val="002060"/>
                </a:solidFill>
                <a:cs typeface="Arial" pitchFamily="34" charset="0"/>
              </a:rPr>
              <a:t>3. Ý nghĩa của việc phát triển nông nghiệp xanh</a:t>
            </a:r>
            <a:endParaRPr lang="en-US" sz="2900" b="1" i="1"/>
          </a:p>
        </p:txBody>
      </p:sp>
      <p:cxnSp>
        <p:nvCxnSpPr>
          <p:cNvPr id="17" name="Straight Connector 16">
            <a:extLst>
              <a:ext uri="{FF2B5EF4-FFF2-40B4-BE49-F238E27FC236}">
                <a16:creationId xmlns:a16="http://schemas.microsoft.com/office/drawing/2014/main" id="{B817379C-DAEE-4A26-B7E8-B157AAEC6C14}"/>
              </a:ext>
            </a:extLst>
          </p:cNvPr>
          <p:cNvCxnSpPr/>
          <p:nvPr/>
        </p:nvCxnSpPr>
        <p:spPr>
          <a:xfrm>
            <a:off x="87079" y="685959"/>
            <a:ext cx="11813090" cy="8477"/>
          </a:xfrm>
          <a:prstGeom prst="line">
            <a:avLst/>
          </a:prstGeom>
          <a:ln w="28575">
            <a:solidFill>
              <a:schemeClr val="accent2">
                <a:lumMod val="75000"/>
              </a:schemeClr>
            </a:solidFill>
            <a:prstDash val="sysDash"/>
          </a:ln>
        </p:spPr>
        <p:style>
          <a:lnRef idx="1">
            <a:schemeClr val="accent1"/>
          </a:lnRef>
          <a:fillRef idx="0">
            <a:schemeClr val="accent1"/>
          </a:fillRef>
          <a:effectRef idx="0">
            <a:schemeClr val="accent1"/>
          </a:effectRef>
          <a:fontRef idx="minor">
            <a:schemeClr val="tx1"/>
          </a:fontRef>
        </p:style>
      </p:cxnSp>
      <p:sp>
        <p:nvSpPr>
          <p:cNvPr id="18" name="Rectangle: Rounded Corners 7">
            <a:extLst>
              <a:ext uri="{FF2B5EF4-FFF2-40B4-BE49-F238E27FC236}">
                <a16:creationId xmlns:a16="http://schemas.microsoft.com/office/drawing/2014/main" id="{83943E22-6FC5-4857-96F1-DB4BDF369685}"/>
              </a:ext>
            </a:extLst>
          </p:cNvPr>
          <p:cNvSpPr/>
          <p:nvPr/>
        </p:nvSpPr>
        <p:spPr>
          <a:xfrm>
            <a:off x="227806" y="2058195"/>
            <a:ext cx="11430000" cy="1676399"/>
          </a:xfrm>
          <a:prstGeom prst="roundRect">
            <a:avLst/>
          </a:prstGeom>
          <a:solidFill>
            <a:schemeClr val="bg1"/>
          </a:solidFill>
          <a:ln w="12700">
            <a:solidFill>
              <a:srgbClr val="0000FF"/>
            </a:solidFill>
            <a:prstDash val="dash"/>
            <a:extLst>
              <a:ext uri="{C807C97D-BFC1-408E-A445-0C87EB9F89A2}">
                <ask:lineSketchStyleProps xmlns:ask="http://schemas.microsoft.com/office/drawing/2018/sketchyshapes" xmln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lIns="121917" tIns="60958" rIns="121917" bIns="60958" rtlCol="0" anchor="ctr"/>
          <a:lstStyle/>
          <a:p>
            <a:pPr algn="just">
              <a:lnSpc>
                <a:spcPct val="130000"/>
              </a:lnSpc>
            </a:pPr>
            <a:r>
              <a:rPr lang="en-US" altLang="en-US" sz="3000" b="1" i="1">
                <a:solidFill>
                  <a:srgbClr val="0000FF"/>
                </a:solidFill>
                <a:ea typeface="Tahoma" panose="020B0604030504040204" pitchFamily="34" charset="0"/>
                <a:cs typeface="Tahoma" panose="020B0604030504040204" pitchFamily="34" charset="0"/>
              </a:rPr>
              <a:t>Nông nghiệp xanh có ý nghĩa như thế nào? Kể tên một số mô hình nông nghiệp xanh ở nước ta mà em biết.</a:t>
            </a:r>
            <a:endParaRPr lang="vi-VN" sz="3000" b="1" i="1" dirty="0">
              <a:solidFill>
                <a:srgbClr val="0000FF"/>
              </a:solidFill>
              <a:latin typeface="Calibri" pitchFamily="34" charset="0"/>
              <a:cs typeface="Calibri" pitchFamily="34" charset="0"/>
            </a:endParaRPr>
          </a:p>
        </p:txBody>
      </p:sp>
      <p:pic>
        <p:nvPicPr>
          <p:cNvPr id="19" name="Picture 18">
            <a:extLst>
              <a:ext uri="{FF2B5EF4-FFF2-40B4-BE49-F238E27FC236}">
                <a16:creationId xmlns:a16="http://schemas.microsoft.com/office/drawing/2014/main" id="{604A8784-7D1E-4B40-830D-706D02A34333}"/>
              </a:ext>
            </a:extLst>
          </p:cNvPr>
          <p:cNvPicPr>
            <a:picLocks noChangeAspect="1"/>
          </p:cNvPicPr>
          <p:nvPr/>
        </p:nvPicPr>
        <p:blipFill rotWithShape="1">
          <a:blip r:embed="rId7" cstate="print">
            <a:extLst>
              <a:ext uri="{BEBA8EAE-BF5A-486C-A8C5-ECC9F3942E4B}">
                <a14:imgProps xmlns:a14="http://schemas.microsoft.com/office/drawing/2010/main">
                  <a14:imgLayer>
                    <a14:imgEffect>
                      <a14:backgroundRemoval t="25000" b="66628" l="6977" r="44186">
                        <a14:foregroundMark x1="16744" y1="32558" x2="16744" y2="32558"/>
                        <a14:foregroundMark x1="9767" y1="33605" x2="9767" y2="33605"/>
                        <a14:foregroundMark x1="7093" y1="34535" x2="7093" y2="34535"/>
                        <a14:foregroundMark x1="31395" y1="28605" x2="31395" y2="28605"/>
                        <a14:foregroundMark x1="40930" y1="29070" x2="40930" y2="29070"/>
                        <a14:foregroundMark x1="32558" y1="25000" x2="32558" y2="25000"/>
                        <a14:foregroundMark x1="34419" y1="36163" x2="34419" y2="36163"/>
                        <a14:foregroundMark x1="31163" y1="64070" x2="31163" y2="64070"/>
                        <a14:foregroundMark x1="21163" y1="64186" x2="21163" y2="64186"/>
                        <a14:foregroundMark x1="22209" y1="66628" x2="22209" y2="66628"/>
                        <a14:foregroundMark x1="35930" y1="46395" x2="35930" y2="46395"/>
                        <a14:foregroundMark x1="44186" y1="41279" x2="44186" y2="41279"/>
                        <a14:foregroundMark x1="38256" y1="43488" x2="38256" y2="43488"/>
                        <a14:foregroundMark x1="24535" y1="48256" x2="24535" y2="48256"/>
                      </a14:backgroundRemoval>
                    </a14:imgEffect>
                  </a14:imgLayer>
                </a14:imgProps>
              </a:ext>
            </a:extLst>
          </a:blip>
          <a:srcRect l="5192" t="22288" r="52690" b="31973"/>
          <a:stretch/>
        </p:blipFill>
        <p:spPr>
          <a:xfrm>
            <a:off x="210461" y="1219994"/>
            <a:ext cx="1000545" cy="1086608"/>
          </a:xfrm>
          <a:prstGeom prst="rect">
            <a:avLst/>
          </a:prstGeom>
        </p:spPr>
      </p:pic>
      <p:sp>
        <p:nvSpPr>
          <p:cNvPr id="12" name="TextBox 11">
            <a:extLst>
              <a:ext uri="{FF2B5EF4-FFF2-40B4-BE49-F238E27FC236}">
                <a16:creationId xmlns:a16="http://schemas.microsoft.com/office/drawing/2014/main" id="{71BB12D4-327B-4F80-866C-7BEC854CF684}"/>
              </a:ext>
            </a:extLst>
          </p:cNvPr>
          <p:cNvSpPr txBox="1"/>
          <p:nvPr/>
        </p:nvSpPr>
        <p:spPr>
          <a:xfrm>
            <a:off x="238915" y="1126947"/>
            <a:ext cx="11647491" cy="5493812"/>
          </a:xfrm>
          <a:prstGeom prst="rect">
            <a:avLst/>
          </a:prstGeom>
          <a:noFill/>
        </p:spPr>
        <p:txBody>
          <a:bodyPr wrap="square" rtlCol="0">
            <a:spAutoFit/>
          </a:bodyPr>
          <a:lstStyle/>
          <a:p>
            <a:pPr algn="just">
              <a:lnSpc>
                <a:spcPct val="130000"/>
              </a:lnSpc>
            </a:pPr>
            <a:r>
              <a:rPr lang="en-US" sz="3000" b="1"/>
              <a:t>+ Ý nghĩa</a:t>
            </a:r>
          </a:p>
          <a:p>
            <a:pPr algn="just">
              <a:lnSpc>
                <a:spcPct val="130000"/>
              </a:lnSpc>
            </a:pPr>
            <a:r>
              <a:rPr lang="en-US" sz="3000"/>
              <a:t>-</a:t>
            </a:r>
            <a:r>
              <a:rPr lang="vi-VN" sz="3000"/>
              <a:t> </a:t>
            </a:r>
            <a:r>
              <a:rPr lang="vi-VN" sz="3000" b="1">
                <a:latin typeface="Calibri" pitchFamily="34" charset="0"/>
                <a:cs typeface="Calibri" pitchFamily="34" charset="0"/>
              </a:rPr>
              <a:t>Nâng cao sức cạnh tranh, tăng chất lượng của nông sản, truy xuất được nguồn gốc, quy trình sản xuất nông sản.</a:t>
            </a:r>
            <a:endParaRPr lang="en-US" sz="3000" b="1">
              <a:latin typeface="Calibri" pitchFamily="34" charset="0"/>
              <a:cs typeface="Calibri" pitchFamily="34" charset="0"/>
            </a:endParaRPr>
          </a:p>
          <a:p>
            <a:pPr algn="just">
              <a:lnSpc>
                <a:spcPct val="130000"/>
              </a:lnSpc>
            </a:pPr>
            <a:r>
              <a:rPr lang="vi-VN" sz="3000" b="1">
                <a:latin typeface="Calibri" pitchFamily="34" charset="0"/>
                <a:cs typeface="Calibri" pitchFamily="34" charset="0"/>
              </a:rPr>
              <a:t>- Thúc đẩy phát triển công nghệ xử lí và tái sử dụng phụ phẩm nông nghiệp, chất thải chăn nuôi.</a:t>
            </a:r>
            <a:endParaRPr lang="en-US" sz="3000" b="1">
              <a:latin typeface="Calibri" pitchFamily="34" charset="0"/>
              <a:cs typeface="Calibri" pitchFamily="34" charset="0"/>
            </a:endParaRPr>
          </a:p>
          <a:p>
            <a:pPr algn="just">
              <a:lnSpc>
                <a:spcPct val="130000"/>
              </a:lnSpc>
            </a:pPr>
            <a:r>
              <a:rPr lang="vi-VN" sz="3000" b="1">
                <a:latin typeface="Calibri" pitchFamily="34" charset="0"/>
                <a:cs typeface="Calibri" pitchFamily="34" charset="0"/>
              </a:rPr>
              <a:t>- Góp phần nâng cao thu nhập</a:t>
            </a:r>
            <a:r>
              <a:rPr lang="en-US" sz="3000" b="1">
                <a:latin typeface="Calibri" pitchFamily="34" charset="0"/>
                <a:cs typeface="Calibri" pitchFamily="34" charset="0"/>
              </a:rPr>
              <a:t> </a:t>
            </a:r>
            <a:r>
              <a:rPr lang="vi-VN" sz="3000" b="1">
                <a:latin typeface="Calibri" pitchFamily="34" charset="0"/>
                <a:cs typeface="Calibri" pitchFamily="34" charset="0"/>
              </a:rPr>
              <a:t>và nâng cao chất lượng cuộc sống.</a:t>
            </a:r>
            <a:endParaRPr lang="en-US" sz="3000" b="1">
              <a:latin typeface="Calibri" pitchFamily="34" charset="0"/>
              <a:cs typeface="Calibri" pitchFamily="34" charset="0"/>
            </a:endParaRPr>
          </a:p>
          <a:p>
            <a:pPr algn="just">
              <a:lnSpc>
                <a:spcPct val="130000"/>
              </a:lnSpc>
            </a:pPr>
            <a:r>
              <a:rPr lang="vi-VN" sz="3000" b="1">
                <a:latin typeface="Calibri" pitchFamily="34" charset="0"/>
                <a:cs typeface="Calibri" pitchFamily="34" charset="0"/>
              </a:rPr>
              <a:t>- Phục hồi, cải tạo và khai thác hiệu quả </a:t>
            </a:r>
            <a:r>
              <a:rPr lang="en-US" sz="3000" b="1">
                <a:latin typeface="Calibri" pitchFamily="34" charset="0"/>
                <a:cs typeface="Calibri" pitchFamily="34" charset="0"/>
              </a:rPr>
              <a:t>TNTN</a:t>
            </a:r>
            <a:r>
              <a:rPr lang="vi-VN" sz="3000" b="1">
                <a:latin typeface="Calibri" pitchFamily="34" charset="0"/>
                <a:cs typeface="Calibri" pitchFamily="34" charset="0"/>
              </a:rPr>
              <a:t>, giảm phát thải.</a:t>
            </a:r>
            <a:endParaRPr lang="en-US" sz="3000" b="1">
              <a:latin typeface="Calibri" pitchFamily="34" charset="0"/>
              <a:cs typeface="Calibri" pitchFamily="34" charset="0"/>
            </a:endParaRPr>
          </a:p>
          <a:p>
            <a:pPr algn="just">
              <a:lnSpc>
                <a:spcPct val="130000"/>
              </a:lnSpc>
            </a:pPr>
            <a:r>
              <a:rPr lang="en-US" sz="3000" b="1">
                <a:latin typeface="Calibri" pitchFamily="34" charset="0"/>
                <a:cs typeface="Calibri" pitchFamily="34" charset="0"/>
              </a:rPr>
              <a:t>- </a:t>
            </a:r>
            <a:r>
              <a:rPr lang="vi-VN" sz="3000" b="1">
                <a:latin typeface="Calibri" pitchFamily="34" charset="0"/>
                <a:cs typeface="Calibri" pitchFamily="34" charset="0"/>
              </a:rPr>
              <a:t>M</a:t>
            </a:r>
            <a:r>
              <a:rPr lang="en-US" sz="3000" b="1">
                <a:latin typeface="Calibri" pitchFamily="34" charset="0"/>
                <a:cs typeface="Calibri" pitchFamily="34" charset="0"/>
              </a:rPr>
              <a:t>ột số m</a:t>
            </a:r>
            <a:r>
              <a:rPr lang="vi-VN" sz="3000" b="1">
                <a:latin typeface="Calibri" pitchFamily="34" charset="0"/>
                <a:cs typeface="Calibri" pitchFamily="34" charset="0"/>
              </a:rPr>
              <a:t>ô hình nông nghiệp xanh </a:t>
            </a:r>
            <a:r>
              <a:rPr lang="en-US" sz="3000" b="1">
                <a:latin typeface="Calibri" pitchFamily="34" charset="0"/>
                <a:cs typeface="Calibri" pitchFamily="34" charset="0"/>
              </a:rPr>
              <a:t>ở Việt Nam: </a:t>
            </a:r>
            <a:r>
              <a:rPr lang="vi-VN" sz="3000" b="1">
                <a:latin typeface="Calibri" pitchFamily="34" charset="0"/>
                <a:cs typeface="Calibri" pitchFamily="34" charset="0"/>
              </a:rPr>
              <a:t>nông nghiệp hữu cơ, nông nghiệp sinh</a:t>
            </a:r>
            <a:r>
              <a:rPr lang="en-US" sz="3000" b="1">
                <a:latin typeface="Calibri" pitchFamily="34" charset="0"/>
                <a:cs typeface="Calibri" pitchFamily="34" charset="0"/>
              </a:rPr>
              <a:t> </a:t>
            </a:r>
            <a:r>
              <a:rPr lang="vi-VN" sz="3000" b="1">
                <a:latin typeface="Calibri" pitchFamily="34" charset="0"/>
                <a:cs typeface="Calibri" pitchFamily="34" charset="0"/>
              </a:rPr>
              <a:t>thái, nông nghiệp công nghệ</a:t>
            </a:r>
            <a:r>
              <a:rPr lang="en-US" sz="3000" b="1">
                <a:latin typeface="Calibri" pitchFamily="34" charset="0"/>
                <a:cs typeface="Calibri" pitchFamily="34" charset="0"/>
              </a:rPr>
              <a:t> </a:t>
            </a:r>
            <a:r>
              <a:rPr lang="vi-VN" sz="3000" b="1">
                <a:latin typeface="Calibri" pitchFamily="34" charset="0"/>
                <a:cs typeface="Calibri" pitchFamily="34" charset="0"/>
              </a:rPr>
              <a:t>cao</a:t>
            </a:r>
            <a:r>
              <a:rPr lang="en-US" sz="3000" b="1">
                <a:latin typeface="Calibri" pitchFamily="34" charset="0"/>
                <a:cs typeface="Calibri" pitchFamily="34" charset="0"/>
              </a:rPr>
              <a:t>.</a:t>
            </a:r>
          </a:p>
        </p:txBody>
      </p:sp>
    </p:spTree>
    <p:extLst>
      <p:ext uri="{BB962C8B-B14F-4D97-AF65-F5344CB8AC3E}">
        <p14:creationId xmlns:p14="http://schemas.microsoft.com/office/powerpoint/2010/main" val="21351910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nodeType="clickEffect">
                                  <p:stCondLst>
                                    <p:cond delay="0"/>
                                  </p:stCondLst>
                                  <p:childTnLst>
                                    <p:set>
                                      <p:cBhvr>
                                        <p:cTn id="6" dur="1" fill="hold">
                                          <p:stCondLst>
                                            <p:cond delay="0"/>
                                          </p:stCondLst>
                                        </p:cTn>
                                        <p:tgtEl>
                                          <p:spTgt spid="19"/>
                                        </p:tgtEl>
                                        <p:attrNameLst>
                                          <p:attrName>style.visibility</p:attrName>
                                        </p:attrNameLst>
                                      </p:cBhvr>
                                      <p:to>
                                        <p:strVal val="visible"/>
                                      </p:to>
                                    </p:set>
                                    <p:anim calcmode="lin" valueType="num">
                                      <p:cBhvr>
                                        <p:cTn id="7" dur="1000" fill="hold"/>
                                        <p:tgtEl>
                                          <p:spTgt spid="19"/>
                                        </p:tgtEl>
                                        <p:attrNameLst>
                                          <p:attrName>ppt_x</p:attrName>
                                        </p:attrNameLst>
                                      </p:cBhvr>
                                      <p:tavLst>
                                        <p:tav tm="0">
                                          <p:val>
                                            <p:strVal val="#ppt_x-.2"/>
                                          </p:val>
                                        </p:tav>
                                        <p:tav tm="100000">
                                          <p:val>
                                            <p:strVal val="#ppt_x"/>
                                          </p:val>
                                        </p:tav>
                                      </p:tavLst>
                                    </p:anim>
                                    <p:anim calcmode="lin" valueType="num">
                                      <p:cBhvr>
                                        <p:cTn id="8" dur="1000" fill="hold"/>
                                        <p:tgtEl>
                                          <p:spTgt spid="19"/>
                                        </p:tgtEl>
                                        <p:attrNameLst>
                                          <p:attrName>ppt_y</p:attrName>
                                        </p:attrNameLst>
                                      </p:cBhvr>
                                      <p:tavLst>
                                        <p:tav tm="0">
                                          <p:val>
                                            <p:strVal val="#ppt_y"/>
                                          </p:val>
                                        </p:tav>
                                        <p:tav tm="100000">
                                          <p:val>
                                            <p:strVal val="#ppt_y"/>
                                          </p:val>
                                        </p:tav>
                                      </p:tavLst>
                                    </p:anim>
                                    <p:animEffect transition="in" filter="wipe(right)" prLst="gradientSize: 0.1">
                                      <p:cBhvr>
                                        <p:cTn id="9" dur="1000"/>
                                        <p:tgtEl>
                                          <p:spTgt spid="19"/>
                                        </p:tgtEl>
                                      </p:cBhvr>
                                    </p:animEffect>
                                  </p:childTnLst>
                                </p:cTn>
                              </p:par>
                              <p:par>
                                <p:cTn id="10" presetID="29" presetClass="entr" presetSubtype="0" fill="hold" grpId="0" nodeType="withEffect">
                                  <p:stCondLst>
                                    <p:cond delay="0"/>
                                  </p:stCondLst>
                                  <p:childTnLst>
                                    <p:set>
                                      <p:cBhvr>
                                        <p:cTn id="11" dur="1" fill="hold">
                                          <p:stCondLst>
                                            <p:cond delay="0"/>
                                          </p:stCondLst>
                                        </p:cTn>
                                        <p:tgtEl>
                                          <p:spTgt spid="18"/>
                                        </p:tgtEl>
                                        <p:attrNameLst>
                                          <p:attrName>style.visibility</p:attrName>
                                        </p:attrNameLst>
                                      </p:cBhvr>
                                      <p:to>
                                        <p:strVal val="visible"/>
                                      </p:to>
                                    </p:set>
                                    <p:anim calcmode="lin" valueType="num">
                                      <p:cBhvr>
                                        <p:cTn id="12" dur="1000" fill="hold"/>
                                        <p:tgtEl>
                                          <p:spTgt spid="18"/>
                                        </p:tgtEl>
                                        <p:attrNameLst>
                                          <p:attrName>ppt_x</p:attrName>
                                        </p:attrNameLst>
                                      </p:cBhvr>
                                      <p:tavLst>
                                        <p:tav tm="0">
                                          <p:val>
                                            <p:strVal val="#ppt_x-.2"/>
                                          </p:val>
                                        </p:tav>
                                        <p:tav tm="100000">
                                          <p:val>
                                            <p:strVal val="#ppt_x"/>
                                          </p:val>
                                        </p:tav>
                                      </p:tavLst>
                                    </p:anim>
                                    <p:anim calcmode="lin" valueType="num">
                                      <p:cBhvr>
                                        <p:cTn id="13" dur="1000" fill="hold"/>
                                        <p:tgtEl>
                                          <p:spTgt spid="18"/>
                                        </p:tgtEl>
                                        <p:attrNameLst>
                                          <p:attrName>ppt_y</p:attrName>
                                        </p:attrNameLst>
                                      </p:cBhvr>
                                      <p:tavLst>
                                        <p:tav tm="0">
                                          <p:val>
                                            <p:strVal val="#ppt_y"/>
                                          </p:val>
                                        </p:tav>
                                        <p:tav tm="100000">
                                          <p:val>
                                            <p:strVal val="#ppt_y"/>
                                          </p:val>
                                        </p:tav>
                                      </p:tavLst>
                                    </p:anim>
                                    <p:animEffect transition="in" filter="wipe(right)" prLst="gradientSize: 0.1">
                                      <p:cBhvr>
                                        <p:cTn id="14" dur="1000"/>
                                        <p:tgtEl>
                                          <p:spTgt spid="18"/>
                                        </p:tgtEl>
                                      </p:cBhvr>
                                    </p:animEffect>
                                  </p:childTnLst>
                                </p:cTn>
                              </p:par>
                            </p:childTnLst>
                          </p:cTn>
                        </p:par>
                      </p:childTnLst>
                    </p:cTn>
                  </p:par>
                  <p:par>
                    <p:cTn id="15" fill="hold">
                      <p:stCondLst>
                        <p:cond delay="indefinite"/>
                      </p:stCondLst>
                      <p:childTnLst>
                        <p:par>
                          <p:cTn id="16" fill="hold">
                            <p:stCondLst>
                              <p:cond delay="0"/>
                            </p:stCondLst>
                            <p:childTnLst>
                              <p:par>
                                <p:cTn id="17" presetID="29" presetClass="exit" presetSubtype="0" fill="hold" grpId="1" nodeType="clickEffect">
                                  <p:stCondLst>
                                    <p:cond delay="0"/>
                                  </p:stCondLst>
                                  <p:childTnLst>
                                    <p:anim calcmode="lin" valueType="num">
                                      <p:cBhvr>
                                        <p:cTn id="18" dur="1000"/>
                                        <p:tgtEl>
                                          <p:spTgt spid="18"/>
                                        </p:tgtEl>
                                        <p:attrNameLst>
                                          <p:attrName>ppt_x</p:attrName>
                                        </p:attrNameLst>
                                      </p:cBhvr>
                                      <p:tavLst>
                                        <p:tav tm="0">
                                          <p:val>
                                            <p:strVal val="ppt_x"/>
                                          </p:val>
                                        </p:tav>
                                        <p:tav tm="100000">
                                          <p:val>
                                            <p:strVal val="ppt_x-.2"/>
                                          </p:val>
                                        </p:tav>
                                      </p:tavLst>
                                    </p:anim>
                                    <p:anim calcmode="lin" valueType="num">
                                      <p:cBhvr>
                                        <p:cTn id="19" dur="1000"/>
                                        <p:tgtEl>
                                          <p:spTgt spid="18"/>
                                        </p:tgtEl>
                                        <p:attrNameLst>
                                          <p:attrName>ppt_y</p:attrName>
                                        </p:attrNameLst>
                                      </p:cBhvr>
                                      <p:tavLst>
                                        <p:tav tm="0">
                                          <p:val>
                                            <p:strVal val="ppt_y"/>
                                          </p:val>
                                        </p:tav>
                                        <p:tav tm="100000">
                                          <p:val>
                                            <p:strVal val="ppt_y"/>
                                          </p:val>
                                        </p:tav>
                                      </p:tavLst>
                                    </p:anim>
                                    <p:animEffect transition="out" filter="fade">
                                      <p:cBhvr>
                                        <p:cTn id="20" dur="1000"/>
                                        <p:tgtEl>
                                          <p:spTgt spid="18"/>
                                        </p:tgtEl>
                                      </p:cBhvr>
                                    </p:animEffect>
                                    <p:set>
                                      <p:cBhvr>
                                        <p:cTn id="21" dur="1" fill="hold">
                                          <p:stCondLst>
                                            <p:cond delay="999"/>
                                          </p:stCondLst>
                                        </p:cTn>
                                        <p:tgtEl>
                                          <p:spTgt spid="18"/>
                                        </p:tgtEl>
                                        <p:attrNameLst>
                                          <p:attrName>style.visibility</p:attrName>
                                        </p:attrNameLst>
                                      </p:cBhvr>
                                      <p:to>
                                        <p:strVal val="hidden"/>
                                      </p:to>
                                    </p:set>
                                  </p:childTnLst>
                                </p:cTn>
                              </p:par>
                              <p:par>
                                <p:cTn id="22" presetID="29" presetClass="exit" presetSubtype="0" fill="hold" nodeType="withEffect">
                                  <p:stCondLst>
                                    <p:cond delay="0"/>
                                  </p:stCondLst>
                                  <p:childTnLst>
                                    <p:anim calcmode="lin" valueType="num">
                                      <p:cBhvr>
                                        <p:cTn id="23" dur="1000"/>
                                        <p:tgtEl>
                                          <p:spTgt spid="19"/>
                                        </p:tgtEl>
                                        <p:attrNameLst>
                                          <p:attrName>ppt_x</p:attrName>
                                        </p:attrNameLst>
                                      </p:cBhvr>
                                      <p:tavLst>
                                        <p:tav tm="0">
                                          <p:val>
                                            <p:strVal val="ppt_x"/>
                                          </p:val>
                                        </p:tav>
                                        <p:tav tm="100000">
                                          <p:val>
                                            <p:strVal val="ppt_x-.2"/>
                                          </p:val>
                                        </p:tav>
                                      </p:tavLst>
                                    </p:anim>
                                    <p:anim calcmode="lin" valueType="num">
                                      <p:cBhvr>
                                        <p:cTn id="24" dur="1000"/>
                                        <p:tgtEl>
                                          <p:spTgt spid="19"/>
                                        </p:tgtEl>
                                        <p:attrNameLst>
                                          <p:attrName>ppt_y</p:attrName>
                                        </p:attrNameLst>
                                      </p:cBhvr>
                                      <p:tavLst>
                                        <p:tav tm="0">
                                          <p:val>
                                            <p:strVal val="ppt_y"/>
                                          </p:val>
                                        </p:tav>
                                        <p:tav tm="100000">
                                          <p:val>
                                            <p:strVal val="ppt_y"/>
                                          </p:val>
                                        </p:tav>
                                      </p:tavLst>
                                    </p:anim>
                                    <p:animEffect transition="out" filter="fade">
                                      <p:cBhvr>
                                        <p:cTn id="25" dur="1000"/>
                                        <p:tgtEl>
                                          <p:spTgt spid="19"/>
                                        </p:tgtEl>
                                      </p:cBhvr>
                                    </p:animEffect>
                                    <p:set>
                                      <p:cBhvr>
                                        <p:cTn id="26" dur="1" fill="hold">
                                          <p:stCondLst>
                                            <p:cond delay="999"/>
                                          </p:stCondLst>
                                        </p:cTn>
                                        <p:tgtEl>
                                          <p:spTgt spid="19"/>
                                        </p:tgtEl>
                                        <p:attrNameLst>
                                          <p:attrName>style.visibility</p:attrName>
                                        </p:attrNameLst>
                                      </p:cBhvr>
                                      <p:to>
                                        <p:strVal val="hidden"/>
                                      </p:to>
                                    </p:set>
                                  </p:childTnLst>
                                </p:cTn>
                              </p:par>
                              <p:par>
                                <p:cTn id="27" presetID="2" presetClass="exit" presetSubtype="6" fill="hold" nodeType="withEffect">
                                  <p:stCondLst>
                                    <p:cond delay="0"/>
                                  </p:stCondLst>
                                  <p:childTnLst>
                                    <p:anim calcmode="lin" valueType="num">
                                      <p:cBhvr additive="base">
                                        <p:cTn id="28" dur="1000"/>
                                        <p:tgtEl>
                                          <p:spTgt spid="4098"/>
                                        </p:tgtEl>
                                        <p:attrNameLst>
                                          <p:attrName>ppt_x</p:attrName>
                                        </p:attrNameLst>
                                      </p:cBhvr>
                                      <p:tavLst>
                                        <p:tav tm="0">
                                          <p:val>
                                            <p:strVal val="ppt_x"/>
                                          </p:val>
                                        </p:tav>
                                        <p:tav tm="100000">
                                          <p:val>
                                            <p:strVal val="1+ppt_w/2"/>
                                          </p:val>
                                        </p:tav>
                                      </p:tavLst>
                                    </p:anim>
                                    <p:anim calcmode="lin" valueType="num">
                                      <p:cBhvr additive="base">
                                        <p:cTn id="29" dur="1000"/>
                                        <p:tgtEl>
                                          <p:spTgt spid="4098"/>
                                        </p:tgtEl>
                                        <p:attrNameLst>
                                          <p:attrName>ppt_y</p:attrName>
                                        </p:attrNameLst>
                                      </p:cBhvr>
                                      <p:tavLst>
                                        <p:tav tm="0">
                                          <p:val>
                                            <p:strVal val="ppt_y"/>
                                          </p:val>
                                        </p:tav>
                                        <p:tav tm="100000">
                                          <p:val>
                                            <p:strVal val="1+ppt_h/2"/>
                                          </p:val>
                                        </p:tav>
                                      </p:tavLst>
                                    </p:anim>
                                    <p:set>
                                      <p:cBhvr>
                                        <p:cTn id="30" dur="1" fill="hold">
                                          <p:stCondLst>
                                            <p:cond delay="999"/>
                                          </p:stCondLst>
                                        </p:cTn>
                                        <p:tgtEl>
                                          <p:spTgt spid="4098"/>
                                        </p:tgtEl>
                                        <p:attrNameLst>
                                          <p:attrName>style.visibility</p:attrName>
                                        </p:attrNameLst>
                                      </p:cBhvr>
                                      <p:to>
                                        <p:strVal val="hidden"/>
                                      </p:to>
                                    </p:set>
                                  </p:childTnLst>
                                </p:cTn>
                              </p:par>
                              <p:par>
                                <p:cTn id="31" presetID="2" presetClass="exit" presetSubtype="6" fill="hold" nodeType="withEffect">
                                  <p:stCondLst>
                                    <p:cond delay="0"/>
                                  </p:stCondLst>
                                  <p:childTnLst>
                                    <p:anim calcmode="lin" valueType="num">
                                      <p:cBhvr additive="base">
                                        <p:cTn id="32" dur="1000"/>
                                        <p:tgtEl>
                                          <p:spTgt spid="4102"/>
                                        </p:tgtEl>
                                        <p:attrNameLst>
                                          <p:attrName>ppt_x</p:attrName>
                                        </p:attrNameLst>
                                      </p:cBhvr>
                                      <p:tavLst>
                                        <p:tav tm="0">
                                          <p:val>
                                            <p:strVal val="ppt_x"/>
                                          </p:val>
                                        </p:tav>
                                        <p:tav tm="100000">
                                          <p:val>
                                            <p:strVal val="1+ppt_w/2"/>
                                          </p:val>
                                        </p:tav>
                                      </p:tavLst>
                                    </p:anim>
                                    <p:anim calcmode="lin" valueType="num">
                                      <p:cBhvr additive="base">
                                        <p:cTn id="33" dur="1000"/>
                                        <p:tgtEl>
                                          <p:spTgt spid="4102"/>
                                        </p:tgtEl>
                                        <p:attrNameLst>
                                          <p:attrName>ppt_y</p:attrName>
                                        </p:attrNameLst>
                                      </p:cBhvr>
                                      <p:tavLst>
                                        <p:tav tm="0">
                                          <p:val>
                                            <p:strVal val="ppt_y"/>
                                          </p:val>
                                        </p:tav>
                                        <p:tav tm="100000">
                                          <p:val>
                                            <p:strVal val="1+ppt_h/2"/>
                                          </p:val>
                                        </p:tav>
                                      </p:tavLst>
                                    </p:anim>
                                    <p:set>
                                      <p:cBhvr>
                                        <p:cTn id="34" dur="1" fill="hold">
                                          <p:stCondLst>
                                            <p:cond delay="999"/>
                                          </p:stCondLst>
                                        </p:cTn>
                                        <p:tgtEl>
                                          <p:spTgt spid="4102"/>
                                        </p:tgtEl>
                                        <p:attrNameLst>
                                          <p:attrName>style.visibility</p:attrName>
                                        </p:attrNameLst>
                                      </p:cBhvr>
                                      <p:to>
                                        <p:strVal val="hidden"/>
                                      </p:to>
                                    </p:set>
                                  </p:childTnLst>
                                </p:cTn>
                              </p:par>
                              <p:par>
                                <p:cTn id="35" presetID="2" presetClass="exit" presetSubtype="6" fill="hold" nodeType="withEffect">
                                  <p:stCondLst>
                                    <p:cond delay="0"/>
                                  </p:stCondLst>
                                  <p:childTnLst>
                                    <p:anim calcmode="lin" valueType="num">
                                      <p:cBhvr additive="base">
                                        <p:cTn id="36" dur="1000"/>
                                        <p:tgtEl>
                                          <p:spTgt spid="4104"/>
                                        </p:tgtEl>
                                        <p:attrNameLst>
                                          <p:attrName>ppt_x</p:attrName>
                                        </p:attrNameLst>
                                      </p:cBhvr>
                                      <p:tavLst>
                                        <p:tav tm="0">
                                          <p:val>
                                            <p:strVal val="ppt_x"/>
                                          </p:val>
                                        </p:tav>
                                        <p:tav tm="100000">
                                          <p:val>
                                            <p:strVal val="1+ppt_w/2"/>
                                          </p:val>
                                        </p:tav>
                                      </p:tavLst>
                                    </p:anim>
                                    <p:anim calcmode="lin" valueType="num">
                                      <p:cBhvr additive="base">
                                        <p:cTn id="37" dur="1000"/>
                                        <p:tgtEl>
                                          <p:spTgt spid="4104"/>
                                        </p:tgtEl>
                                        <p:attrNameLst>
                                          <p:attrName>ppt_y</p:attrName>
                                        </p:attrNameLst>
                                      </p:cBhvr>
                                      <p:tavLst>
                                        <p:tav tm="0">
                                          <p:val>
                                            <p:strVal val="ppt_y"/>
                                          </p:val>
                                        </p:tav>
                                        <p:tav tm="100000">
                                          <p:val>
                                            <p:strVal val="1+ppt_h/2"/>
                                          </p:val>
                                        </p:tav>
                                      </p:tavLst>
                                    </p:anim>
                                    <p:set>
                                      <p:cBhvr>
                                        <p:cTn id="38" dur="1" fill="hold">
                                          <p:stCondLst>
                                            <p:cond delay="999"/>
                                          </p:stCondLst>
                                        </p:cTn>
                                        <p:tgtEl>
                                          <p:spTgt spid="4104"/>
                                        </p:tgtEl>
                                        <p:attrNameLst>
                                          <p:attrName>style.visibility</p:attrName>
                                        </p:attrNameLst>
                                      </p:cBhvr>
                                      <p:to>
                                        <p:strVal val="hidden"/>
                                      </p:to>
                                    </p:set>
                                  </p:childTnLst>
                                </p:cTn>
                              </p:par>
                              <p:par>
                                <p:cTn id="39" presetID="2" presetClass="exit" presetSubtype="6" fill="hold" nodeType="withEffect">
                                  <p:stCondLst>
                                    <p:cond delay="0"/>
                                  </p:stCondLst>
                                  <p:childTnLst>
                                    <p:anim calcmode="lin" valueType="num">
                                      <p:cBhvr additive="base">
                                        <p:cTn id="40" dur="1000"/>
                                        <p:tgtEl>
                                          <p:spTgt spid="4100"/>
                                        </p:tgtEl>
                                        <p:attrNameLst>
                                          <p:attrName>ppt_x</p:attrName>
                                        </p:attrNameLst>
                                      </p:cBhvr>
                                      <p:tavLst>
                                        <p:tav tm="0">
                                          <p:val>
                                            <p:strVal val="ppt_x"/>
                                          </p:val>
                                        </p:tav>
                                        <p:tav tm="100000">
                                          <p:val>
                                            <p:strVal val="1+ppt_w/2"/>
                                          </p:val>
                                        </p:tav>
                                      </p:tavLst>
                                    </p:anim>
                                    <p:anim calcmode="lin" valueType="num">
                                      <p:cBhvr additive="base">
                                        <p:cTn id="41" dur="1000"/>
                                        <p:tgtEl>
                                          <p:spTgt spid="4100"/>
                                        </p:tgtEl>
                                        <p:attrNameLst>
                                          <p:attrName>ppt_y</p:attrName>
                                        </p:attrNameLst>
                                      </p:cBhvr>
                                      <p:tavLst>
                                        <p:tav tm="0">
                                          <p:val>
                                            <p:strVal val="ppt_y"/>
                                          </p:val>
                                        </p:tav>
                                        <p:tav tm="100000">
                                          <p:val>
                                            <p:strVal val="1+ppt_h/2"/>
                                          </p:val>
                                        </p:tav>
                                      </p:tavLst>
                                    </p:anim>
                                    <p:set>
                                      <p:cBhvr>
                                        <p:cTn id="42" dur="1" fill="hold">
                                          <p:stCondLst>
                                            <p:cond delay="999"/>
                                          </p:stCondLst>
                                        </p:cTn>
                                        <p:tgtEl>
                                          <p:spTgt spid="4100"/>
                                        </p:tgtEl>
                                        <p:attrNameLst>
                                          <p:attrName>style.visibility</p:attrName>
                                        </p:attrNameLst>
                                      </p:cBhvr>
                                      <p:to>
                                        <p:strVal val="hidden"/>
                                      </p:to>
                                    </p:set>
                                  </p:childTnLst>
                                </p:cTn>
                              </p:par>
                            </p:childTnLst>
                          </p:cTn>
                        </p:par>
                      </p:childTnLst>
                    </p:cTn>
                  </p:par>
                  <p:par>
                    <p:cTn id="43" fill="hold">
                      <p:stCondLst>
                        <p:cond delay="indefinite"/>
                      </p:stCondLst>
                      <p:childTnLst>
                        <p:par>
                          <p:cTn id="44" fill="hold">
                            <p:stCondLst>
                              <p:cond delay="0"/>
                            </p:stCondLst>
                            <p:childTnLst>
                              <p:par>
                                <p:cTn id="45" presetID="47" presetClass="entr" presetSubtype="0" fill="hold" grpId="0" nodeType="clickEffect">
                                  <p:stCondLst>
                                    <p:cond delay="0"/>
                                  </p:stCondLst>
                                  <p:childTnLst>
                                    <p:set>
                                      <p:cBhvr>
                                        <p:cTn id="46" dur="1" fill="hold">
                                          <p:stCondLst>
                                            <p:cond delay="0"/>
                                          </p:stCondLst>
                                        </p:cTn>
                                        <p:tgtEl>
                                          <p:spTgt spid="12">
                                            <p:txEl>
                                              <p:pRg st="0" end="0"/>
                                            </p:txEl>
                                          </p:spTgt>
                                        </p:tgtEl>
                                        <p:attrNameLst>
                                          <p:attrName>style.visibility</p:attrName>
                                        </p:attrNameLst>
                                      </p:cBhvr>
                                      <p:to>
                                        <p:strVal val="visible"/>
                                      </p:to>
                                    </p:set>
                                    <p:animEffect transition="in" filter="fade">
                                      <p:cBhvr>
                                        <p:cTn id="47" dur="1000"/>
                                        <p:tgtEl>
                                          <p:spTgt spid="12">
                                            <p:txEl>
                                              <p:pRg st="0" end="0"/>
                                            </p:txEl>
                                          </p:spTgt>
                                        </p:tgtEl>
                                      </p:cBhvr>
                                    </p:animEffect>
                                    <p:anim calcmode="lin" valueType="num">
                                      <p:cBhvr>
                                        <p:cTn id="48" dur="1000" fill="hold"/>
                                        <p:tgtEl>
                                          <p:spTgt spid="12">
                                            <p:txEl>
                                              <p:pRg st="0" end="0"/>
                                            </p:txEl>
                                          </p:spTgt>
                                        </p:tgtEl>
                                        <p:attrNameLst>
                                          <p:attrName>ppt_x</p:attrName>
                                        </p:attrNameLst>
                                      </p:cBhvr>
                                      <p:tavLst>
                                        <p:tav tm="0">
                                          <p:val>
                                            <p:strVal val="#ppt_x"/>
                                          </p:val>
                                        </p:tav>
                                        <p:tav tm="100000">
                                          <p:val>
                                            <p:strVal val="#ppt_x"/>
                                          </p:val>
                                        </p:tav>
                                      </p:tavLst>
                                    </p:anim>
                                    <p:anim calcmode="lin" valueType="num">
                                      <p:cBhvr>
                                        <p:cTn id="49" dur="1000" fill="hold"/>
                                        <p:tgtEl>
                                          <p:spTgt spid="12">
                                            <p:txEl>
                                              <p:pRg st="0" end="0"/>
                                            </p:txEl>
                                          </p:spTgt>
                                        </p:tgtEl>
                                        <p:attrNameLst>
                                          <p:attrName>ppt_y</p:attrName>
                                        </p:attrNameLst>
                                      </p:cBhvr>
                                      <p:tavLst>
                                        <p:tav tm="0">
                                          <p:val>
                                            <p:strVal val="#ppt_y-.1"/>
                                          </p:val>
                                        </p:tav>
                                        <p:tav tm="100000">
                                          <p:val>
                                            <p:strVal val="#ppt_y"/>
                                          </p:val>
                                        </p:tav>
                                      </p:tavLst>
                                    </p:anim>
                                  </p:childTnLst>
                                </p:cTn>
                              </p:par>
                            </p:childTnLst>
                          </p:cTn>
                        </p:par>
                      </p:childTnLst>
                    </p:cTn>
                  </p:par>
                  <p:par>
                    <p:cTn id="50" fill="hold">
                      <p:stCondLst>
                        <p:cond delay="indefinite"/>
                      </p:stCondLst>
                      <p:childTnLst>
                        <p:par>
                          <p:cTn id="51" fill="hold">
                            <p:stCondLst>
                              <p:cond delay="0"/>
                            </p:stCondLst>
                            <p:childTnLst>
                              <p:par>
                                <p:cTn id="52" presetID="47" presetClass="entr" presetSubtype="0" fill="hold" grpId="0" nodeType="clickEffect">
                                  <p:stCondLst>
                                    <p:cond delay="0"/>
                                  </p:stCondLst>
                                  <p:childTnLst>
                                    <p:set>
                                      <p:cBhvr>
                                        <p:cTn id="53" dur="1" fill="hold">
                                          <p:stCondLst>
                                            <p:cond delay="0"/>
                                          </p:stCondLst>
                                        </p:cTn>
                                        <p:tgtEl>
                                          <p:spTgt spid="12">
                                            <p:txEl>
                                              <p:pRg st="1" end="1"/>
                                            </p:txEl>
                                          </p:spTgt>
                                        </p:tgtEl>
                                        <p:attrNameLst>
                                          <p:attrName>style.visibility</p:attrName>
                                        </p:attrNameLst>
                                      </p:cBhvr>
                                      <p:to>
                                        <p:strVal val="visible"/>
                                      </p:to>
                                    </p:set>
                                    <p:animEffect transition="in" filter="fade">
                                      <p:cBhvr>
                                        <p:cTn id="54" dur="1000"/>
                                        <p:tgtEl>
                                          <p:spTgt spid="12">
                                            <p:txEl>
                                              <p:pRg st="1" end="1"/>
                                            </p:txEl>
                                          </p:spTgt>
                                        </p:tgtEl>
                                      </p:cBhvr>
                                    </p:animEffect>
                                    <p:anim calcmode="lin" valueType="num">
                                      <p:cBhvr>
                                        <p:cTn id="55" dur="1000" fill="hold"/>
                                        <p:tgtEl>
                                          <p:spTgt spid="12">
                                            <p:txEl>
                                              <p:pRg st="1" end="1"/>
                                            </p:txEl>
                                          </p:spTgt>
                                        </p:tgtEl>
                                        <p:attrNameLst>
                                          <p:attrName>ppt_x</p:attrName>
                                        </p:attrNameLst>
                                      </p:cBhvr>
                                      <p:tavLst>
                                        <p:tav tm="0">
                                          <p:val>
                                            <p:strVal val="#ppt_x"/>
                                          </p:val>
                                        </p:tav>
                                        <p:tav tm="100000">
                                          <p:val>
                                            <p:strVal val="#ppt_x"/>
                                          </p:val>
                                        </p:tav>
                                      </p:tavLst>
                                    </p:anim>
                                    <p:anim calcmode="lin" valueType="num">
                                      <p:cBhvr>
                                        <p:cTn id="56" dur="1000" fill="hold"/>
                                        <p:tgtEl>
                                          <p:spTgt spid="12">
                                            <p:txEl>
                                              <p:pRg st="1" end="1"/>
                                            </p:txEl>
                                          </p:spTgt>
                                        </p:tgtEl>
                                        <p:attrNameLst>
                                          <p:attrName>ppt_y</p:attrName>
                                        </p:attrNameLst>
                                      </p:cBhvr>
                                      <p:tavLst>
                                        <p:tav tm="0">
                                          <p:val>
                                            <p:strVal val="#ppt_y-.1"/>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47" presetClass="entr" presetSubtype="0" fill="hold" grpId="0" nodeType="clickEffect">
                                  <p:stCondLst>
                                    <p:cond delay="0"/>
                                  </p:stCondLst>
                                  <p:childTnLst>
                                    <p:set>
                                      <p:cBhvr>
                                        <p:cTn id="60" dur="1" fill="hold">
                                          <p:stCondLst>
                                            <p:cond delay="0"/>
                                          </p:stCondLst>
                                        </p:cTn>
                                        <p:tgtEl>
                                          <p:spTgt spid="12">
                                            <p:txEl>
                                              <p:pRg st="2" end="2"/>
                                            </p:txEl>
                                          </p:spTgt>
                                        </p:tgtEl>
                                        <p:attrNameLst>
                                          <p:attrName>style.visibility</p:attrName>
                                        </p:attrNameLst>
                                      </p:cBhvr>
                                      <p:to>
                                        <p:strVal val="visible"/>
                                      </p:to>
                                    </p:set>
                                    <p:animEffect transition="in" filter="fade">
                                      <p:cBhvr>
                                        <p:cTn id="61" dur="1000"/>
                                        <p:tgtEl>
                                          <p:spTgt spid="12">
                                            <p:txEl>
                                              <p:pRg st="2" end="2"/>
                                            </p:txEl>
                                          </p:spTgt>
                                        </p:tgtEl>
                                      </p:cBhvr>
                                    </p:animEffect>
                                    <p:anim calcmode="lin" valueType="num">
                                      <p:cBhvr>
                                        <p:cTn id="62" dur="1000" fill="hold"/>
                                        <p:tgtEl>
                                          <p:spTgt spid="12">
                                            <p:txEl>
                                              <p:pRg st="2" end="2"/>
                                            </p:txEl>
                                          </p:spTgt>
                                        </p:tgtEl>
                                        <p:attrNameLst>
                                          <p:attrName>ppt_x</p:attrName>
                                        </p:attrNameLst>
                                      </p:cBhvr>
                                      <p:tavLst>
                                        <p:tav tm="0">
                                          <p:val>
                                            <p:strVal val="#ppt_x"/>
                                          </p:val>
                                        </p:tav>
                                        <p:tav tm="100000">
                                          <p:val>
                                            <p:strVal val="#ppt_x"/>
                                          </p:val>
                                        </p:tav>
                                      </p:tavLst>
                                    </p:anim>
                                    <p:anim calcmode="lin" valueType="num">
                                      <p:cBhvr>
                                        <p:cTn id="63" dur="1000" fill="hold"/>
                                        <p:tgtEl>
                                          <p:spTgt spid="12">
                                            <p:txEl>
                                              <p:pRg st="2" end="2"/>
                                            </p:txEl>
                                          </p:spTgt>
                                        </p:tgtEl>
                                        <p:attrNameLst>
                                          <p:attrName>ppt_y</p:attrName>
                                        </p:attrNameLst>
                                      </p:cBhvr>
                                      <p:tavLst>
                                        <p:tav tm="0">
                                          <p:val>
                                            <p:strVal val="#ppt_y-.1"/>
                                          </p:val>
                                        </p:tav>
                                        <p:tav tm="100000">
                                          <p:val>
                                            <p:strVal val="#ppt_y"/>
                                          </p:val>
                                        </p:tav>
                                      </p:tavLst>
                                    </p:anim>
                                  </p:childTnLst>
                                </p:cTn>
                              </p:par>
                            </p:childTnLst>
                          </p:cTn>
                        </p:par>
                      </p:childTnLst>
                    </p:cTn>
                  </p:par>
                  <p:par>
                    <p:cTn id="64" fill="hold">
                      <p:stCondLst>
                        <p:cond delay="indefinite"/>
                      </p:stCondLst>
                      <p:childTnLst>
                        <p:par>
                          <p:cTn id="65" fill="hold">
                            <p:stCondLst>
                              <p:cond delay="0"/>
                            </p:stCondLst>
                            <p:childTnLst>
                              <p:par>
                                <p:cTn id="66" presetID="47" presetClass="entr" presetSubtype="0" fill="hold" grpId="0" nodeType="clickEffect">
                                  <p:stCondLst>
                                    <p:cond delay="0"/>
                                  </p:stCondLst>
                                  <p:childTnLst>
                                    <p:set>
                                      <p:cBhvr>
                                        <p:cTn id="67" dur="1" fill="hold">
                                          <p:stCondLst>
                                            <p:cond delay="0"/>
                                          </p:stCondLst>
                                        </p:cTn>
                                        <p:tgtEl>
                                          <p:spTgt spid="12">
                                            <p:txEl>
                                              <p:pRg st="3" end="3"/>
                                            </p:txEl>
                                          </p:spTgt>
                                        </p:tgtEl>
                                        <p:attrNameLst>
                                          <p:attrName>style.visibility</p:attrName>
                                        </p:attrNameLst>
                                      </p:cBhvr>
                                      <p:to>
                                        <p:strVal val="visible"/>
                                      </p:to>
                                    </p:set>
                                    <p:animEffect transition="in" filter="fade">
                                      <p:cBhvr>
                                        <p:cTn id="68" dur="1000"/>
                                        <p:tgtEl>
                                          <p:spTgt spid="12">
                                            <p:txEl>
                                              <p:pRg st="3" end="3"/>
                                            </p:txEl>
                                          </p:spTgt>
                                        </p:tgtEl>
                                      </p:cBhvr>
                                    </p:animEffect>
                                    <p:anim calcmode="lin" valueType="num">
                                      <p:cBhvr>
                                        <p:cTn id="69" dur="1000" fill="hold"/>
                                        <p:tgtEl>
                                          <p:spTgt spid="12">
                                            <p:txEl>
                                              <p:pRg st="3" end="3"/>
                                            </p:txEl>
                                          </p:spTgt>
                                        </p:tgtEl>
                                        <p:attrNameLst>
                                          <p:attrName>ppt_x</p:attrName>
                                        </p:attrNameLst>
                                      </p:cBhvr>
                                      <p:tavLst>
                                        <p:tav tm="0">
                                          <p:val>
                                            <p:strVal val="#ppt_x"/>
                                          </p:val>
                                        </p:tav>
                                        <p:tav tm="100000">
                                          <p:val>
                                            <p:strVal val="#ppt_x"/>
                                          </p:val>
                                        </p:tav>
                                      </p:tavLst>
                                    </p:anim>
                                    <p:anim calcmode="lin" valueType="num">
                                      <p:cBhvr>
                                        <p:cTn id="70" dur="1000" fill="hold"/>
                                        <p:tgtEl>
                                          <p:spTgt spid="12">
                                            <p:txEl>
                                              <p:pRg st="3" end="3"/>
                                            </p:txEl>
                                          </p:spTgt>
                                        </p:tgtEl>
                                        <p:attrNameLst>
                                          <p:attrName>ppt_y</p:attrName>
                                        </p:attrNameLst>
                                      </p:cBhvr>
                                      <p:tavLst>
                                        <p:tav tm="0">
                                          <p:val>
                                            <p:strVal val="#ppt_y-.1"/>
                                          </p:val>
                                        </p:tav>
                                        <p:tav tm="100000">
                                          <p:val>
                                            <p:strVal val="#ppt_y"/>
                                          </p:val>
                                        </p:tav>
                                      </p:tavLst>
                                    </p:anim>
                                  </p:childTnLst>
                                </p:cTn>
                              </p:par>
                            </p:childTnLst>
                          </p:cTn>
                        </p:par>
                      </p:childTnLst>
                    </p:cTn>
                  </p:par>
                  <p:par>
                    <p:cTn id="71" fill="hold">
                      <p:stCondLst>
                        <p:cond delay="indefinite"/>
                      </p:stCondLst>
                      <p:childTnLst>
                        <p:par>
                          <p:cTn id="72" fill="hold">
                            <p:stCondLst>
                              <p:cond delay="0"/>
                            </p:stCondLst>
                            <p:childTnLst>
                              <p:par>
                                <p:cTn id="73" presetID="47" presetClass="entr" presetSubtype="0" fill="hold" grpId="0" nodeType="clickEffect">
                                  <p:stCondLst>
                                    <p:cond delay="0"/>
                                  </p:stCondLst>
                                  <p:childTnLst>
                                    <p:set>
                                      <p:cBhvr>
                                        <p:cTn id="74" dur="1" fill="hold">
                                          <p:stCondLst>
                                            <p:cond delay="0"/>
                                          </p:stCondLst>
                                        </p:cTn>
                                        <p:tgtEl>
                                          <p:spTgt spid="12">
                                            <p:txEl>
                                              <p:pRg st="4" end="4"/>
                                            </p:txEl>
                                          </p:spTgt>
                                        </p:tgtEl>
                                        <p:attrNameLst>
                                          <p:attrName>style.visibility</p:attrName>
                                        </p:attrNameLst>
                                      </p:cBhvr>
                                      <p:to>
                                        <p:strVal val="visible"/>
                                      </p:to>
                                    </p:set>
                                    <p:animEffect transition="in" filter="fade">
                                      <p:cBhvr>
                                        <p:cTn id="75" dur="1000"/>
                                        <p:tgtEl>
                                          <p:spTgt spid="12">
                                            <p:txEl>
                                              <p:pRg st="4" end="4"/>
                                            </p:txEl>
                                          </p:spTgt>
                                        </p:tgtEl>
                                      </p:cBhvr>
                                    </p:animEffect>
                                    <p:anim calcmode="lin" valueType="num">
                                      <p:cBhvr>
                                        <p:cTn id="76" dur="1000" fill="hold"/>
                                        <p:tgtEl>
                                          <p:spTgt spid="12">
                                            <p:txEl>
                                              <p:pRg st="4" end="4"/>
                                            </p:txEl>
                                          </p:spTgt>
                                        </p:tgtEl>
                                        <p:attrNameLst>
                                          <p:attrName>ppt_x</p:attrName>
                                        </p:attrNameLst>
                                      </p:cBhvr>
                                      <p:tavLst>
                                        <p:tav tm="0">
                                          <p:val>
                                            <p:strVal val="#ppt_x"/>
                                          </p:val>
                                        </p:tav>
                                        <p:tav tm="100000">
                                          <p:val>
                                            <p:strVal val="#ppt_x"/>
                                          </p:val>
                                        </p:tav>
                                      </p:tavLst>
                                    </p:anim>
                                    <p:anim calcmode="lin" valueType="num">
                                      <p:cBhvr>
                                        <p:cTn id="77" dur="1000" fill="hold"/>
                                        <p:tgtEl>
                                          <p:spTgt spid="12">
                                            <p:txEl>
                                              <p:pRg st="4" end="4"/>
                                            </p:txEl>
                                          </p:spTgt>
                                        </p:tgtEl>
                                        <p:attrNameLst>
                                          <p:attrName>ppt_y</p:attrName>
                                        </p:attrNameLst>
                                      </p:cBhvr>
                                      <p:tavLst>
                                        <p:tav tm="0">
                                          <p:val>
                                            <p:strVal val="#ppt_y-.1"/>
                                          </p:val>
                                        </p:tav>
                                        <p:tav tm="100000">
                                          <p:val>
                                            <p:strVal val="#ppt_y"/>
                                          </p:val>
                                        </p:tav>
                                      </p:tavLst>
                                    </p:anim>
                                  </p:childTnLst>
                                </p:cTn>
                              </p:par>
                            </p:childTnLst>
                          </p:cTn>
                        </p:par>
                      </p:childTnLst>
                    </p:cTn>
                  </p:par>
                  <p:par>
                    <p:cTn id="78" fill="hold">
                      <p:stCondLst>
                        <p:cond delay="indefinite"/>
                      </p:stCondLst>
                      <p:childTnLst>
                        <p:par>
                          <p:cTn id="79" fill="hold">
                            <p:stCondLst>
                              <p:cond delay="0"/>
                            </p:stCondLst>
                            <p:childTnLst>
                              <p:par>
                                <p:cTn id="80" presetID="47" presetClass="entr" presetSubtype="0" fill="hold" grpId="0" nodeType="clickEffect">
                                  <p:stCondLst>
                                    <p:cond delay="0"/>
                                  </p:stCondLst>
                                  <p:childTnLst>
                                    <p:set>
                                      <p:cBhvr>
                                        <p:cTn id="81" dur="1" fill="hold">
                                          <p:stCondLst>
                                            <p:cond delay="0"/>
                                          </p:stCondLst>
                                        </p:cTn>
                                        <p:tgtEl>
                                          <p:spTgt spid="12">
                                            <p:txEl>
                                              <p:pRg st="5" end="5"/>
                                            </p:txEl>
                                          </p:spTgt>
                                        </p:tgtEl>
                                        <p:attrNameLst>
                                          <p:attrName>style.visibility</p:attrName>
                                        </p:attrNameLst>
                                      </p:cBhvr>
                                      <p:to>
                                        <p:strVal val="visible"/>
                                      </p:to>
                                    </p:set>
                                    <p:animEffect transition="in" filter="fade">
                                      <p:cBhvr>
                                        <p:cTn id="82" dur="1000"/>
                                        <p:tgtEl>
                                          <p:spTgt spid="12">
                                            <p:txEl>
                                              <p:pRg st="5" end="5"/>
                                            </p:txEl>
                                          </p:spTgt>
                                        </p:tgtEl>
                                      </p:cBhvr>
                                    </p:animEffect>
                                    <p:anim calcmode="lin" valueType="num">
                                      <p:cBhvr>
                                        <p:cTn id="83" dur="1000" fill="hold"/>
                                        <p:tgtEl>
                                          <p:spTgt spid="12">
                                            <p:txEl>
                                              <p:pRg st="5" end="5"/>
                                            </p:txEl>
                                          </p:spTgt>
                                        </p:tgtEl>
                                        <p:attrNameLst>
                                          <p:attrName>ppt_x</p:attrName>
                                        </p:attrNameLst>
                                      </p:cBhvr>
                                      <p:tavLst>
                                        <p:tav tm="0">
                                          <p:val>
                                            <p:strVal val="#ppt_x"/>
                                          </p:val>
                                        </p:tav>
                                        <p:tav tm="100000">
                                          <p:val>
                                            <p:strVal val="#ppt_x"/>
                                          </p:val>
                                        </p:tav>
                                      </p:tavLst>
                                    </p:anim>
                                    <p:anim calcmode="lin" valueType="num">
                                      <p:cBhvr>
                                        <p:cTn id="84" dur="1000" fill="hold"/>
                                        <p:tgtEl>
                                          <p:spTgt spid="12">
                                            <p:txEl>
                                              <p:pRg st="5" end="5"/>
                                            </p:txEl>
                                          </p:spTgt>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8" grpId="0" animBg="1"/>
      <p:bldP spid="18" grpId="1" animBg="1"/>
      <p:bldP spid="12" grpId="0" build="p"/>
    </p:bldLst>
  </p:timing>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2" descr="Không có mô tả ảnh."/>
          <p:cNvPicPr>
            <a:picLocks noChangeAspect="1" noChangeArrowheads="1"/>
          </p:cNvPicPr>
          <p:nvPr/>
        </p:nvPicPr>
        <p:blipFill rotWithShape="1">
          <a:blip r:embed="rId2">
            <a:extLst>
              <a:ext uri="{28A0092B-C50C-407E-A947-70E740481C1C}">
                <a14:useLocalDpi xmlns:a14="http://schemas.microsoft.com/office/drawing/2010/main" val="0"/>
              </a:ext>
            </a:extLst>
          </a:blip>
          <a:srcRect t="5828" b="5828"/>
          <a:stretch/>
        </p:blipFill>
        <p:spPr bwMode="auto">
          <a:xfrm>
            <a:off x="0" y="0"/>
            <a:ext cx="12190413" cy="6859588"/>
          </a:xfrm>
          <a:prstGeom prst="rect">
            <a:avLst/>
          </a:prstGeom>
          <a:noFill/>
          <a:extLst>
            <a:ext uri="{909E8E84-426E-40DD-AFC4-6F175D3DCCD1}">
              <a14:hiddenFill xmlns:a14="http://schemas.microsoft.com/office/drawing/2010/main">
                <a:solidFill>
                  <a:srgbClr val="FFFFFF"/>
                </a:solidFill>
              </a14:hiddenFill>
            </a:ext>
          </a:extLst>
        </p:spPr>
      </p:pic>
      <p:grpSp>
        <p:nvGrpSpPr>
          <p:cNvPr id="3" name="Group 6"/>
          <p:cNvGrpSpPr/>
          <p:nvPr/>
        </p:nvGrpSpPr>
        <p:grpSpPr>
          <a:xfrm>
            <a:off x="416208" y="5024592"/>
            <a:ext cx="11353082" cy="1834996"/>
            <a:chOff x="875160" y="2833383"/>
            <a:chExt cx="17031840" cy="2751857"/>
          </a:xfrm>
          <a:solidFill>
            <a:schemeClr val="bg1">
              <a:alpha val="62000"/>
            </a:schemeClr>
          </a:solidFill>
        </p:grpSpPr>
        <p:sp>
          <p:nvSpPr>
            <p:cNvPr id="8" name="Rounded Rectangle 7"/>
            <p:cNvSpPr/>
            <p:nvPr/>
          </p:nvSpPr>
          <p:spPr>
            <a:xfrm>
              <a:off x="875160" y="3184940"/>
              <a:ext cx="17031840" cy="2400300"/>
            </a:xfrm>
            <a:prstGeom prst="roundRect">
              <a:avLst/>
            </a:prstGeom>
            <a:grp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b="1"/>
            </a:p>
          </p:txBody>
        </p:sp>
        <p:sp>
          <p:nvSpPr>
            <p:cNvPr id="9" name="TextBox 3"/>
            <p:cNvSpPr txBox="1"/>
            <p:nvPr/>
          </p:nvSpPr>
          <p:spPr>
            <a:xfrm>
              <a:off x="2308168" y="2833383"/>
              <a:ext cx="14836832" cy="1312460"/>
            </a:xfrm>
            <a:prstGeom prst="rect">
              <a:avLst/>
            </a:prstGeom>
            <a:noFill/>
            <a:ln>
              <a:noFill/>
            </a:ln>
          </p:spPr>
          <p:txBody>
            <a:bodyPr wrap="square" lIns="0" tIns="0" rIns="0" bIns="0" rtlCol="0" anchor="t">
              <a:spAutoFit/>
            </a:bodyPr>
            <a:lstStyle/>
            <a:p>
              <a:pPr algn="ctr">
                <a:lnSpc>
                  <a:spcPts val="8049"/>
                </a:lnSpc>
              </a:pPr>
              <a:r>
                <a:rPr lang="vi-VN" sz="3000" b="1" spc="-8" dirty="0">
                  <a:solidFill>
                    <a:srgbClr val="262A12"/>
                  </a:solidFill>
                  <a:latin typeface="Calibri" pitchFamily="34" charset="0"/>
                  <a:cs typeface="Calibri" pitchFamily="34" charset="0"/>
                </a:rPr>
                <a:t>Vườn rau ở Đông Anh, Hà Nội</a:t>
              </a:r>
              <a:endParaRPr lang="en-US" sz="3000" b="1" spc="-8" dirty="0">
                <a:solidFill>
                  <a:srgbClr val="262A12"/>
                </a:solidFill>
                <a:latin typeface="Calibri" pitchFamily="34" charset="0"/>
                <a:cs typeface="Calibri" pitchFamily="34" charset="0"/>
              </a:endParaRPr>
            </a:p>
          </p:txBody>
        </p:sp>
      </p:grpSp>
      <p:sp>
        <p:nvSpPr>
          <p:cNvPr id="10" name="TextBox 19"/>
          <p:cNvSpPr txBox="1"/>
          <p:nvPr/>
        </p:nvSpPr>
        <p:spPr>
          <a:xfrm>
            <a:off x="576751" y="5810852"/>
            <a:ext cx="11210563" cy="976806"/>
          </a:xfrm>
          <a:prstGeom prst="rect">
            <a:avLst/>
          </a:prstGeom>
        </p:spPr>
        <p:txBody>
          <a:bodyPr wrap="square" lIns="0" tIns="0" rIns="0" bIns="0" rtlCol="0" anchor="t">
            <a:spAutoFit/>
          </a:bodyPr>
          <a:lstStyle/>
          <a:p>
            <a:pPr algn="ctr">
              <a:lnSpc>
                <a:spcPts val="3882"/>
              </a:lnSpc>
            </a:pPr>
            <a:r>
              <a:rPr lang="en-US" sz="3000" b="1" spc="-3" dirty="0" err="1">
                <a:solidFill>
                  <a:srgbClr val="172900"/>
                </a:solidFill>
              </a:rPr>
              <a:t>Sử</a:t>
            </a:r>
            <a:r>
              <a:rPr lang="en-US" sz="3000" b="1" spc="-3" dirty="0">
                <a:solidFill>
                  <a:srgbClr val="172900"/>
                </a:solidFill>
              </a:rPr>
              <a:t> </a:t>
            </a:r>
            <a:r>
              <a:rPr lang="en-US" sz="3000" b="1" spc="-3" dirty="0" err="1">
                <a:solidFill>
                  <a:srgbClr val="172900"/>
                </a:solidFill>
              </a:rPr>
              <a:t>dụng</a:t>
            </a:r>
            <a:r>
              <a:rPr lang="en-US" sz="3000" b="1" spc="-3" dirty="0">
                <a:solidFill>
                  <a:srgbClr val="172900"/>
                </a:solidFill>
              </a:rPr>
              <a:t> </a:t>
            </a:r>
            <a:r>
              <a:rPr lang="en-US" sz="3000" b="1" spc="-3" dirty="0" err="1">
                <a:solidFill>
                  <a:srgbClr val="172900"/>
                </a:solidFill>
              </a:rPr>
              <a:t>nhà</a:t>
            </a:r>
            <a:r>
              <a:rPr lang="en-US" sz="3000" b="1" spc="-3" dirty="0">
                <a:solidFill>
                  <a:srgbClr val="172900"/>
                </a:solidFill>
              </a:rPr>
              <a:t> </a:t>
            </a:r>
            <a:r>
              <a:rPr lang="en-US" sz="3000" b="1" spc="-3" dirty="0" err="1">
                <a:solidFill>
                  <a:srgbClr val="172900"/>
                </a:solidFill>
              </a:rPr>
              <a:t>kính</a:t>
            </a:r>
            <a:r>
              <a:rPr lang="en-US" sz="3000" b="1" spc="-3" dirty="0">
                <a:solidFill>
                  <a:srgbClr val="172900"/>
                </a:solidFill>
              </a:rPr>
              <a:t>, </a:t>
            </a:r>
            <a:r>
              <a:rPr lang="en-US" sz="3000" b="1" spc="-3" dirty="0" err="1">
                <a:solidFill>
                  <a:srgbClr val="172900"/>
                </a:solidFill>
              </a:rPr>
              <a:t>tấm</a:t>
            </a:r>
            <a:r>
              <a:rPr lang="en-US" sz="3000" b="1" spc="-3" dirty="0">
                <a:solidFill>
                  <a:srgbClr val="172900"/>
                </a:solidFill>
              </a:rPr>
              <a:t> </a:t>
            </a:r>
            <a:r>
              <a:rPr lang="en-US" sz="3000" b="1" spc="-3" dirty="0" err="1">
                <a:solidFill>
                  <a:srgbClr val="172900"/>
                </a:solidFill>
              </a:rPr>
              <a:t>màng</a:t>
            </a:r>
            <a:r>
              <a:rPr lang="en-US" sz="3000" b="1" spc="-3" dirty="0">
                <a:solidFill>
                  <a:srgbClr val="172900"/>
                </a:solidFill>
              </a:rPr>
              <a:t> </a:t>
            </a:r>
            <a:r>
              <a:rPr lang="en-US" sz="3000" b="1" spc="-3" dirty="0" err="1">
                <a:solidFill>
                  <a:srgbClr val="172900"/>
                </a:solidFill>
              </a:rPr>
              <a:t>để</a:t>
            </a:r>
            <a:r>
              <a:rPr lang="en-US" sz="3000" b="1" spc="-3" dirty="0">
                <a:solidFill>
                  <a:srgbClr val="172900"/>
                </a:solidFill>
              </a:rPr>
              <a:t> </a:t>
            </a:r>
            <a:r>
              <a:rPr lang="en-US" sz="3000" b="1" spc="-3" dirty="0" err="1">
                <a:solidFill>
                  <a:srgbClr val="172900"/>
                </a:solidFill>
              </a:rPr>
              <a:t>hạn</a:t>
            </a:r>
            <a:r>
              <a:rPr lang="en-US" sz="3000" b="1" spc="-3" dirty="0">
                <a:solidFill>
                  <a:srgbClr val="172900"/>
                </a:solidFill>
              </a:rPr>
              <a:t> </a:t>
            </a:r>
            <a:r>
              <a:rPr lang="en-US" sz="3000" b="1" spc="-3" dirty="0" err="1">
                <a:solidFill>
                  <a:srgbClr val="172900"/>
                </a:solidFill>
              </a:rPr>
              <a:t>chế</a:t>
            </a:r>
            <a:r>
              <a:rPr lang="en-US" sz="3000" b="1" spc="-3" dirty="0">
                <a:solidFill>
                  <a:srgbClr val="172900"/>
                </a:solidFill>
              </a:rPr>
              <a:t> </a:t>
            </a:r>
            <a:r>
              <a:rPr lang="en-US" sz="3000" b="1" spc="-3" dirty="0" err="1">
                <a:solidFill>
                  <a:srgbClr val="172900"/>
                </a:solidFill>
              </a:rPr>
              <a:t>sâu</a:t>
            </a:r>
            <a:r>
              <a:rPr lang="en-US" sz="3000" b="1" spc="-3" dirty="0">
                <a:solidFill>
                  <a:srgbClr val="172900"/>
                </a:solidFill>
              </a:rPr>
              <a:t> </a:t>
            </a:r>
            <a:r>
              <a:rPr lang="en-US" sz="3000" b="1" spc="-3" dirty="0" err="1">
                <a:solidFill>
                  <a:srgbClr val="172900"/>
                </a:solidFill>
              </a:rPr>
              <a:t>bệnh</a:t>
            </a:r>
            <a:r>
              <a:rPr lang="en-US" sz="3000" b="1" spc="-3" dirty="0">
                <a:solidFill>
                  <a:srgbClr val="172900"/>
                </a:solidFill>
              </a:rPr>
              <a:t>, </a:t>
            </a:r>
            <a:r>
              <a:rPr lang="en-US" sz="3000" b="1" spc="-3" dirty="0" err="1">
                <a:solidFill>
                  <a:srgbClr val="172900"/>
                </a:solidFill>
              </a:rPr>
              <a:t>giảm</a:t>
            </a:r>
            <a:r>
              <a:rPr lang="en-US" sz="3000" b="1" spc="-3" dirty="0">
                <a:solidFill>
                  <a:srgbClr val="172900"/>
                </a:solidFill>
              </a:rPr>
              <a:t> </a:t>
            </a:r>
            <a:r>
              <a:rPr lang="en-US" sz="3000" b="1" spc="-3" dirty="0" err="1">
                <a:solidFill>
                  <a:srgbClr val="172900"/>
                </a:solidFill>
              </a:rPr>
              <a:t>lượng</a:t>
            </a:r>
            <a:r>
              <a:rPr lang="en-US" sz="3000" b="1" spc="-3" dirty="0">
                <a:solidFill>
                  <a:srgbClr val="172900"/>
                </a:solidFill>
              </a:rPr>
              <a:t> </a:t>
            </a:r>
            <a:r>
              <a:rPr lang="en-US" sz="3000" b="1" spc="-3" dirty="0" err="1">
                <a:solidFill>
                  <a:srgbClr val="172900"/>
                </a:solidFill>
              </a:rPr>
              <a:t>thuốc</a:t>
            </a:r>
            <a:r>
              <a:rPr lang="en-US" sz="3000" b="1" spc="-3" dirty="0">
                <a:solidFill>
                  <a:srgbClr val="172900"/>
                </a:solidFill>
              </a:rPr>
              <a:t> </a:t>
            </a:r>
            <a:r>
              <a:rPr lang="en-US" sz="3000" b="1" spc="-3" dirty="0" err="1">
                <a:solidFill>
                  <a:srgbClr val="172900"/>
                </a:solidFill>
              </a:rPr>
              <a:t>bảo</a:t>
            </a:r>
            <a:r>
              <a:rPr lang="en-US" sz="3000" b="1" spc="-3" dirty="0">
                <a:solidFill>
                  <a:srgbClr val="172900"/>
                </a:solidFill>
              </a:rPr>
              <a:t> </a:t>
            </a:r>
            <a:r>
              <a:rPr lang="en-US" sz="3000" b="1" spc="-3" dirty="0" err="1">
                <a:solidFill>
                  <a:srgbClr val="172900"/>
                </a:solidFill>
              </a:rPr>
              <a:t>vệ</a:t>
            </a:r>
            <a:r>
              <a:rPr lang="en-US" sz="3000" b="1" spc="-3" dirty="0">
                <a:solidFill>
                  <a:srgbClr val="172900"/>
                </a:solidFill>
              </a:rPr>
              <a:t> </a:t>
            </a:r>
            <a:r>
              <a:rPr lang="en-US" sz="3000" b="1" spc="-3" dirty="0" err="1">
                <a:solidFill>
                  <a:srgbClr val="172900"/>
                </a:solidFill>
              </a:rPr>
              <a:t>thực</a:t>
            </a:r>
            <a:r>
              <a:rPr lang="en-US" sz="3000" b="1" spc="-3" dirty="0">
                <a:solidFill>
                  <a:srgbClr val="172900"/>
                </a:solidFill>
              </a:rPr>
              <a:t> </a:t>
            </a:r>
            <a:r>
              <a:rPr lang="en-US" sz="3000" b="1" spc="-3" dirty="0" err="1">
                <a:solidFill>
                  <a:srgbClr val="172900"/>
                </a:solidFill>
              </a:rPr>
              <a:t>phẩm</a:t>
            </a:r>
            <a:r>
              <a:rPr lang="en-US" sz="3000" b="1" spc="-3" dirty="0">
                <a:solidFill>
                  <a:srgbClr val="172900"/>
                </a:solidFill>
              </a:rPr>
              <a:t>, </a:t>
            </a:r>
            <a:r>
              <a:rPr lang="en-US" sz="3000" b="1" spc="-3" dirty="0" err="1">
                <a:solidFill>
                  <a:srgbClr val="172900"/>
                </a:solidFill>
              </a:rPr>
              <a:t>đảm</a:t>
            </a:r>
            <a:r>
              <a:rPr lang="en-US" sz="3000" b="1" spc="-3" dirty="0">
                <a:solidFill>
                  <a:srgbClr val="172900"/>
                </a:solidFill>
              </a:rPr>
              <a:t> </a:t>
            </a:r>
            <a:r>
              <a:rPr lang="en-US" sz="3000" b="1" spc="-3" dirty="0" err="1">
                <a:solidFill>
                  <a:srgbClr val="172900"/>
                </a:solidFill>
              </a:rPr>
              <a:t>bảo</a:t>
            </a:r>
            <a:r>
              <a:rPr lang="en-US" sz="3000" b="1" spc="-3" dirty="0">
                <a:solidFill>
                  <a:srgbClr val="172900"/>
                </a:solidFill>
              </a:rPr>
              <a:t> </a:t>
            </a:r>
            <a:r>
              <a:rPr lang="en-US" sz="3000" b="1" spc="-3" dirty="0" err="1">
                <a:solidFill>
                  <a:srgbClr val="172900"/>
                </a:solidFill>
              </a:rPr>
              <a:t>thực</a:t>
            </a:r>
            <a:r>
              <a:rPr lang="en-US" sz="3000" b="1" spc="-3" dirty="0">
                <a:solidFill>
                  <a:srgbClr val="172900"/>
                </a:solidFill>
              </a:rPr>
              <a:t> </a:t>
            </a:r>
            <a:r>
              <a:rPr lang="en-US" sz="3000" b="1" spc="-3" dirty="0" err="1">
                <a:solidFill>
                  <a:srgbClr val="172900"/>
                </a:solidFill>
              </a:rPr>
              <a:t>phẩm</a:t>
            </a:r>
            <a:r>
              <a:rPr lang="en-US" sz="3000" b="1" spc="-3" dirty="0">
                <a:solidFill>
                  <a:srgbClr val="172900"/>
                </a:solidFill>
              </a:rPr>
              <a:t> </a:t>
            </a:r>
            <a:r>
              <a:rPr lang="en-US" sz="3000" b="1" spc="-3" dirty="0" err="1">
                <a:solidFill>
                  <a:srgbClr val="172900"/>
                </a:solidFill>
              </a:rPr>
              <a:t>sạch</a:t>
            </a:r>
            <a:r>
              <a:rPr lang="en-US" sz="3000" b="1" spc="-3" dirty="0">
                <a:solidFill>
                  <a:srgbClr val="172900"/>
                </a:solidFill>
              </a:rPr>
              <a:t> – an </a:t>
            </a:r>
            <a:r>
              <a:rPr lang="en-US" sz="3000" b="1" spc="-3" dirty="0" err="1">
                <a:solidFill>
                  <a:srgbClr val="172900"/>
                </a:solidFill>
              </a:rPr>
              <a:t>toàn</a:t>
            </a:r>
            <a:r>
              <a:rPr lang="en-US" sz="3000" b="1" spc="-3" dirty="0">
                <a:solidFill>
                  <a:srgbClr val="172900"/>
                </a:solidFill>
              </a:rPr>
              <a:t> </a:t>
            </a:r>
            <a:r>
              <a:rPr lang="en-US" sz="3000" b="1" spc="-3" dirty="0" err="1">
                <a:solidFill>
                  <a:srgbClr val="172900"/>
                </a:solidFill>
              </a:rPr>
              <a:t>cho</a:t>
            </a:r>
            <a:r>
              <a:rPr lang="en-US" sz="3000" b="1" spc="-3" dirty="0">
                <a:solidFill>
                  <a:srgbClr val="172900"/>
                </a:solidFill>
              </a:rPr>
              <a:t> </a:t>
            </a:r>
            <a:r>
              <a:rPr lang="en-US" sz="3000" b="1" spc="-3" dirty="0" err="1">
                <a:solidFill>
                  <a:srgbClr val="172900"/>
                </a:solidFill>
              </a:rPr>
              <a:t>sức</a:t>
            </a:r>
            <a:r>
              <a:rPr lang="en-US" sz="3000" b="1" spc="-3" dirty="0">
                <a:solidFill>
                  <a:srgbClr val="172900"/>
                </a:solidFill>
              </a:rPr>
              <a:t> </a:t>
            </a:r>
            <a:r>
              <a:rPr lang="en-US" sz="3000" b="1" spc="-3" dirty="0" err="1">
                <a:solidFill>
                  <a:srgbClr val="172900"/>
                </a:solidFill>
              </a:rPr>
              <a:t>khỏe</a:t>
            </a:r>
            <a:endParaRPr lang="en-US" sz="3000" b="1" spc="-3" dirty="0">
              <a:solidFill>
                <a:srgbClr val="172900"/>
              </a:solidFill>
            </a:endParaRPr>
          </a:p>
        </p:txBody>
      </p:sp>
    </p:spTree>
    <p:extLst>
      <p:ext uri="{BB962C8B-B14F-4D97-AF65-F5344CB8AC3E}">
        <p14:creationId xmlns:p14="http://schemas.microsoft.com/office/powerpoint/2010/main" val="165063666"/>
      </p:ext>
    </p:extLst>
  </p:cSld>
  <p:clrMapOvr>
    <a:masterClrMapping/>
  </p:clrMapOvr>
  <p:transition spd="slow">
    <p:randomBar dir="vert"/>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wipe(down)">
                                      <p:cBhvr>
                                        <p:cTn id="7" dur="500"/>
                                        <p:tgtEl>
                                          <p:spTgt spid="10"/>
                                        </p:tgtEl>
                                      </p:cBhvr>
                                    </p:animEffect>
                                  </p:childTnLst>
                                </p:cTn>
                              </p:par>
                              <p:par>
                                <p:cTn id="8" presetID="22" presetClass="entr" presetSubtype="4"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wipe(down)">
                                      <p:cBhvr>
                                        <p:cTn id="10"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Rounded Corners 7">
            <a:extLst>
              <a:ext uri="{FF2B5EF4-FFF2-40B4-BE49-F238E27FC236}">
                <a16:creationId xmlns:a16="http://schemas.microsoft.com/office/drawing/2014/main" id="{4E0077CE-6A72-488D-AD70-ABA572B1A182}"/>
              </a:ext>
            </a:extLst>
          </p:cNvPr>
          <p:cNvSpPr/>
          <p:nvPr/>
        </p:nvSpPr>
        <p:spPr>
          <a:xfrm>
            <a:off x="6575305" y="271001"/>
            <a:ext cx="4374484" cy="882627"/>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7200" b="1" dirty="0">
                <a:solidFill>
                  <a:srgbClr val="0070C0"/>
                </a:solidFill>
                <a:cs typeface="Arial" panose="020B0604020202020204" pitchFamily="34" charset="0"/>
              </a:rPr>
              <a:t>Logistics</a:t>
            </a:r>
          </a:p>
        </p:txBody>
      </p:sp>
      <p:sp>
        <p:nvSpPr>
          <p:cNvPr id="3" name="Rectangle 2">
            <a:extLst>
              <a:ext uri="{FF2B5EF4-FFF2-40B4-BE49-F238E27FC236}">
                <a16:creationId xmlns:a16="http://schemas.microsoft.com/office/drawing/2014/main" id="{5BE8556F-BC3F-4D9F-A8D4-4D510E1A2D34}"/>
              </a:ext>
            </a:extLst>
          </p:cNvPr>
          <p:cNvSpPr/>
          <p:nvPr/>
        </p:nvSpPr>
        <p:spPr>
          <a:xfrm>
            <a:off x="1138709" y="76994"/>
            <a:ext cx="5870897" cy="1108253"/>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C00000"/>
                </a:solidFill>
                <a:effectLst>
                  <a:outerShdw dist="38100" dir="2700000" algn="bl" rotWithShape="0">
                    <a:schemeClr val="accent5"/>
                  </a:outerShdw>
                </a:effectLst>
              </a:rPr>
              <a:t>EM CÓ BIẾT ?</a:t>
            </a:r>
          </a:p>
        </p:txBody>
      </p:sp>
      <p:sp>
        <p:nvSpPr>
          <p:cNvPr id="5" name="TextBox 4">
            <a:extLst>
              <a:ext uri="{FF2B5EF4-FFF2-40B4-BE49-F238E27FC236}">
                <a16:creationId xmlns:a16="http://schemas.microsoft.com/office/drawing/2014/main" id="{AF03F9A0-DB26-4D41-917E-1AC45096843F}"/>
              </a:ext>
            </a:extLst>
          </p:cNvPr>
          <p:cNvSpPr txBox="1"/>
          <p:nvPr/>
        </p:nvSpPr>
        <p:spPr>
          <a:xfrm>
            <a:off x="89782" y="1296194"/>
            <a:ext cx="5319623" cy="3170099"/>
          </a:xfrm>
          <a:prstGeom prst="rect">
            <a:avLst/>
          </a:prstGeom>
          <a:noFill/>
        </p:spPr>
        <p:txBody>
          <a:bodyPr wrap="square">
            <a:spAutoFit/>
          </a:bodyPr>
          <a:lstStyle/>
          <a:p>
            <a:pPr algn="just"/>
            <a:r>
              <a:rPr lang="en-US" sz="2000" b="1" dirty="0">
                <a:solidFill>
                  <a:srgbClr val="002060"/>
                </a:solidFill>
              </a:rPr>
              <a:t>        </a:t>
            </a:r>
            <a:r>
              <a:rPr lang="vi-VN" sz="2500" b="1" i="0" dirty="0">
                <a:solidFill>
                  <a:srgbClr val="002060"/>
                </a:solidFill>
                <a:effectLst/>
                <a:latin typeface="Calibri" pitchFamily="34" charset="0"/>
                <a:cs typeface="Calibri" pitchFamily="34" charset="0"/>
              </a:rPr>
              <a:t>Logistics là vòng tròn bao gồm các hoạt động như: lưu trữ hàng hóa, bao bì, đóng gói, kho bãi, luân chuyển hàng hóa, làm thủ tục hải quan… nhằm đạt được mục đích sau cùng là chuyển sản phẩm, hàng hóa từ nhà cung cấp đến tay người tiêu dùng một cách tối ưu nhất.</a:t>
            </a:r>
            <a:endParaRPr lang="en-US" sz="2500" b="1" dirty="0">
              <a:solidFill>
                <a:srgbClr val="002060"/>
              </a:solidFill>
              <a:latin typeface="Calibri" pitchFamily="34" charset="0"/>
              <a:cs typeface="Calibri" pitchFamily="34" charset="0"/>
            </a:endParaRPr>
          </a:p>
        </p:txBody>
      </p:sp>
      <p:pic>
        <p:nvPicPr>
          <p:cNvPr id="6" name="Logistic trong ngành nông nghiệp Việt Nam- vừa thiếu, vừa yếu - VTV24">
            <a:hlinkClick r:id="" action="ppaction://media"/>
            <a:extLst>
              <a:ext uri="{FF2B5EF4-FFF2-40B4-BE49-F238E27FC236}">
                <a16:creationId xmlns:a16="http://schemas.microsoft.com/office/drawing/2014/main" id="{F0295168-54EE-4E0F-ADE1-2520444A404E}"/>
              </a:ext>
            </a:extLst>
          </p:cNvPr>
          <p:cNvPicPr>
            <a:picLocks noChangeAspect="1"/>
          </p:cNvPicPr>
          <p:nvPr>
            <a:videoFile r:link="rId1"/>
            <p:extLst>
              <p:ext uri="{DAA4B4D4-6D71-4841-9C94-3DE7FCFB9230}">
                <p14:media xmlns:p14="http://schemas.microsoft.com/office/powerpoint/2010/main"/>
              </p:ext>
            </p:extLst>
          </p:nvPr>
        </p:nvPicPr>
        <p:blipFill>
          <a:blip r:embed="rId4"/>
          <a:stretch>
            <a:fillRect/>
          </a:stretch>
        </p:blipFill>
        <p:spPr>
          <a:xfrm>
            <a:off x="5564773" y="1379253"/>
            <a:ext cx="6352442" cy="3574541"/>
          </a:xfrm>
          <a:prstGeom prst="rect">
            <a:avLst/>
          </a:prstGeom>
        </p:spPr>
      </p:pic>
      <p:grpSp>
        <p:nvGrpSpPr>
          <p:cNvPr id="4" name="Group 6">
            <a:extLst>
              <a:ext uri="{FF2B5EF4-FFF2-40B4-BE49-F238E27FC236}">
                <a16:creationId xmlns:a16="http://schemas.microsoft.com/office/drawing/2014/main" id="{91943733-6748-4D69-A0E3-CE386E252631}"/>
              </a:ext>
            </a:extLst>
          </p:cNvPr>
          <p:cNvGrpSpPr/>
          <p:nvPr/>
        </p:nvGrpSpPr>
        <p:grpSpPr>
          <a:xfrm>
            <a:off x="761206" y="4571467"/>
            <a:ext cx="3291260" cy="2058727"/>
            <a:chOff x="7330719" y="1122282"/>
            <a:chExt cx="3291688" cy="2058250"/>
          </a:xfrm>
        </p:grpSpPr>
        <p:sp>
          <p:nvSpPr>
            <p:cNvPr id="8" name="Rectangle: Rounded Corners 7">
              <a:extLst>
                <a:ext uri="{FF2B5EF4-FFF2-40B4-BE49-F238E27FC236}">
                  <a16:creationId xmlns:a16="http://schemas.microsoft.com/office/drawing/2014/main" id="{DE3C1E21-F09A-4FEA-9C8A-FA83186903A9}"/>
                </a:ext>
              </a:extLst>
            </p:cNvPr>
            <p:cNvSpPr/>
            <p:nvPr/>
          </p:nvSpPr>
          <p:spPr>
            <a:xfrm>
              <a:off x="7330719" y="1381956"/>
              <a:ext cx="3291688" cy="1798576"/>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endParaRPr lang="en-US" sz="2400" b="1" dirty="0">
                <a:solidFill>
                  <a:schemeClr val="tx1"/>
                </a:solidFill>
                <a:cs typeface="Arial" panose="020B0604020202020204" pitchFamily="34" charset="0"/>
              </a:endParaRPr>
            </a:p>
            <a:p>
              <a:pPr algn="just"/>
              <a:r>
                <a:rPr lang="en-US" sz="2400" b="1" dirty="0" err="1">
                  <a:solidFill>
                    <a:schemeClr val="tx1"/>
                  </a:solidFill>
                  <a:cs typeface="Arial" panose="020B0604020202020204" pitchFamily="34" charset="0"/>
                </a:rPr>
                <a:t>Tại</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sao</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nói</a:t>
              </a:r>
              <a:r>
                <a:rPr lang="en-US" sz="2400" b="1" dirty="0">
                  <a:solidFill>
                    <a:schemeClr val="tx1"/>
                  </a:solidFill>
                  <a:cs typeface="Arial" panose="020B0604020202020204" pitchFamily="34" charset="0"/>
                </a:rPr>
                <a:t> chi </a:t>
              </a:r>
              <a:r>
                <a:rPr lang="en-US" sz="2400" b="1" dirty="0" err="1">
                  <a:solidFill>
                    <a:schemeClr val="tx1"/>
                  </a:solidFill>
                  <a:cs typeface="Arial" panose="020B0604020202020204" pitchFamily="34" charset="0"/>
                </a:rPr>
                <a:t>phí</a:t>
              </a:r>
              <a:r>
                <a:rPr lang="en-US" sz="2400" b="1" dirty="0">
                  <a:solidFill>
                    <a:schemeClr val="tx1"/>
                  </a:solidFill>
                  <a:cs typeface="Arial" panose="020B0604020202020204" pitchFamily="34" charset="0"/>
                </a:rPr>
                <a:t> logistics </a:t>
              </a:r>
              <a:r>
                <a:rPr lang="en-US" sz="2400" b="1" dirty="0" err="1">
                  <a:solidFill>
                    <a:schemeClr val="tx1"/>
                  </a:solidFill>
                  <a:cs typeface="Arial" panose="020B0604020202020204" pitchFamily="34" charset="0"/>
                </a:rPr>
                <a:t>của</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Việt</a:t>
              </a:r>
              <a:r>
                <a:rPr lang="en-US" sz="2400" b="1" dirty="0">
                  <a:solidFill>
                    <a:schemeClr val="tx1"/>
                  </a:solidFill>
                  <a:cs typeface="Arial" panose="020B0604020202020204" pitchFamily="34" charset="0"/>
                </a:rPr>
                <a:t> Nam </a:t>
              </a:r>
              <a:r>
                <a:rPr lang="en-US" sz="2400" b="1" dirty="0" err="1">
                  <a:solidFill>
                    <a:schemeClr val="tx1"/>
                  </a:solidFill>
                  <a:cs typeface="Arial" panose="020B0604020202020204" pitchFamily="34" charset="0"/>
                </a:rPr>
                <a:t>vừa</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thiếu</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vừa</a:t>
              </a:r>
              <a:r>
                <a:rPr lang="en-US" sz="2400" b="1" dirty="0">
                  <a:solidFill>
                    <a:schemeClr val="tx1"/>
                  </a:solidFill>
                  <a:cs typeface="Arial" panose="020B0604020202020204" pitchFamily="34" charset="0"/>
                </a:rPr>
                <a:t> </a:t>
              </a:r>
              <a:r>
                <a:rPr lang="en-US" sz="2400" b="1" dirty="0" err="1">
                  <a:solidFill>
                    <a:schemeClr val="tx1"/>
                  </a:solidFill>
                  <a:cs typeface="Arial" panose="020B0604020202020204" pitchFamily="34" charset="0"/>
                </a:rPr>
                <a:t>yếu</a:t>
              </a:r>
              <a:r>
                <a:rPr lang="en-US" sz="2400" b="1" dirty="0">
                  <a:solidFill>
                    <a:schemeClr val="tx1"/>
                  </a:solidFill>
                  <a:cs typeface="Arial" panose="020B0604020202020204" pitchFamily="34" charset="0"/>
                </a:rPr>
                <a:t>?</a:t>
              </a:r>
            </a:p>
          </p:txBody>
        </p:sp>
        <p:grpSp>
          <p:nvGrpSpPr>
            <p:cNvPr id="7" name="Group 8">
              <a:extLst>
                <a:ext uri="{FF2B5EF4-FFF2-40B4-BE49-F238E27FC236}">
                  <a16:creationId xmlns:a16="http://schemas.microsoft.com/office/drawing/2014/main" id="{DC04CB33-3AB6-4554-BAC1-1409231A4D5F}"/>
                </a:ext>
              </a:extLst>
            </p:cNvPr>
            <p:cNvGrpSpPr/>
            <p:nvPr/>
          </p:nvGrpSpPr>
          <p:grpSpPr>
            <a:xfrm>
              <a:off x="7580692" y="1122282"/>
              <a:ext cx="2586561" cy="687615"/>
              <a:chOff x="7580692" y="1167826"/>
              <a:chExt cx="2586561" cy="687615"/>
            </a:xfrm>
          </p:grpSpPr>
          <p:sp>
            <p:nvSpPr>
              <p:cNvPr id="10" name="Lưu đồ: Điểm Kết Thúc 150">
                <a:extLst>
                  <a:ext uri="{FF2B5EF4-FFF2-40B4-BE49-F238E27FC236}">
                    <a16:creationId xmlns:a16="http://schemas.microsoft.com/office/drawing/2014/main" id="{1A458794-94B8-4223-9D98-E912C6EC1BB9}"/>
                  </a:ext>
                </a:extLst>
              </p:cNvPr>
              <p:cNvSpPr/>
              <p:nvPr/>
            </p:nvSpPr>
            <p:spPr>
              <a:xfrm>
                <a:off x="7810883" y="1251688"/>
                <a:ext cx="2356370"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Câu</a:t>
                </a:r>
                <a:r>
                  <a:rPr lang="en-US" sz="3200" b="1" dirty="0"/>
                  <a:t> </a:t>
                </a:r>
                <a:r>
                  <a:rPr lang="en-US" sz="3200" b="1" dirty="0" err="1"/>
                  <a:t>hỏi</a:t>
                </a:r>
                <a:endParaRPr lang="en-US" sz="3200" b="1" dirty="0"/>
              </a:p>
            </p:txBody>
          </p:sp>
          <p:pic>
            <p:nvPicPr>
              <p:cNvPr id="11" name="Picture 2" descr="question mark icon png PNG image with transparent background | TOPpng">
                <a:extLst>
                  <a:ext uri="{FF2B5EF4-FFF2-40B4-BE49-F238E27FC236}">
                    <a16:creationId xmlns:a16="http://schemas.microsoft.com/office/drawing/2014/main" id="{3E228B00-8708-45E9-B23C-20D534099B31}"/>
                  </a:ext>
                </a:extLst>
              </p:cNvPr>
              <p:cNvPicPr>
                <a:picLocks noChangeAspect="1" noChangeArrowheads="1"/>
              </p:cNvPicPr>
              <p:nvPr/>
            </p:nvPicPr>
            <p:blipFill>
              <a:blip r:embed="rId5" cstate="print">
                <a:extLst>
                  <a:ext uri="{BEBA8EAE-BF5A-486C-A8C5-ECC9F3942E4B}">
                    <a14:imgProps xmlns:a14="http://schemas.microsoft.com/office/drawing/2010/main">
                      <a14:imgLayer>
                        <a14:imgEffect>
                          <a14:backgroundRemoval t="2212" b="97672" l="1667" r="99048">
                            <a14:foregroundMark x1="3810" y1="47846" x2="3333" y2="44587"/>
                            <a14:foregroundMark x1="9048" y1="36205" x2="11310" y2="29569"/>
                            <a14:foregroundMark x1="13810" y1="24447" x2="13810" y2="24447"/>
                            <a14:foregroundMark x1="37500" y1="7916" x2="37500" y2="7916"/>
                            <a14:foregroundMark x1="42619" y1="6054" x2="42619" y2="6054"/>
                            <a14:foregroundMark x1="50119" y1="5588" x2="50119" y2="5588"/>
                            <a14:foregroundMark x1="52619" y1="5588" x2="52619" y2="5588"/>
                            <a14:foregroundMark x1="93095" y1="47497" x2="93095" y2="47497"/>
                            <a14:foregroundMark x1="95238" y1="52619" x2="95238" y2="53201"/>
                            <a14:foregroundMark x1="91310" y1="62631" x2="87262" y2="71711"/>
                            <a14:foregroundMark x1="87262" y1="71711" x2="87262" y2="71711"/>
                            <a14:foregroundMark x1="79762" y1="80675" x2="79762" y2="80675"/>
                            <a14:foregroundMark x1="74524" y1="84168" x2="74524" y2="84168"/>
                            <a14:foregroundMark x1="71548" y1="85681" x2="66667" y2="87893"/>
                            <a14:foregroundMark x1="63810" y1="88475" x2="63810" y2="88475"/>
                            <a14:foregroundMark x1="64405" y1="88941" x2="64405" y2="88941"/>
                            <a14:foregroundMark x1="65000" y1="89057" x2="65000" y2="89057"/>
                            <a14:foregroundMark x1="82262" y1="83935" x2="82262" y2="83935"/>
                            <a14:foregroundMark x1="82262" y1="83935" x2="81429" y2="83935"/>
                            <a14:foregroundMark x1="71310" y1="87660" x2="71310" y2="87660"/>
                            <a14:foregroundMark x1="69643" y1="90338" x2="69643" y2="90338"/>
                            <a14:foregroundMark x1="67976" y1="92782" x2="65833" y2="93597"/>
                            <a14:foregroundMark x1="64643" y1="94412" x2="60833" y2="95925"/>
                            <a14:foregroundMark x1="57857" y1="97555" x2="55357" y2="97672"/>
                            <a14:foregroundMark x1="55357" y1="97672" x2="55357" y2="97672"/>
                            <a14:foregroundMark x1="52500" y1="97555" x2="52500" y2="97555"/>
                            <a14:foregroundMark x1="99048" y1="52969" x2="99048" y2="52969"/>
                            <a14:foregroundMark x1="98571" y1="51804" x2="98571" y2="51804"/>
                            <a14:foregroundMark x1="51548" y1="2328" x2="51548" y2="2328"/>
                            <a14:foregroundMark x1="51548" y1="2328" x2="51548" y2="2328"/>
                            <a14:foregroundMark x1="1905" y1="56112" x2="1667" y2="55064"/>
                          </a14:backgroundRemoval>
                        </a14:imgEffect>
                      </a14:imgLayer>
                    </a14:imgProps>
                  </a:ext>
                  <a:ext uri="{28A0092B-C50C-407E-A947-70E740481C1C}">
                    <a14:useLocalDpi xmlns:a14="http://schemas.microsoft.com/office/drawing/2010/main" val="0"/>
                  </a:ext>
                </a:extLst>
              </a:blip>
              <a:srcRect/>
              <a:stretch>
                <a:fillRect/>
              </a:stretch>
            </p:blipFill>
            <p:spPr bwMode="auto">
              <a:xfrm>
                <a:off x="7580692" y="1167826"/>
                <a:ext cx="672335" cy="687615"/>
              </a:xfrm>
              <a:prstGeom prst="rect">
                <a:avLst/>
              </a:prstGeom>
              <a:noFill/>
              <a:extLst>
                <a:ext uri="{909E8E84-426E-40DD-AFC4-6F175D3DCCD1}">
                  <a14:hiddenFill xmlns:a14="http://schemas.microsoft.com/office/drawing/2010/main">
                    <a:solidFill>
                      <a:srgbClr val="FFFFFF"/>
                    </a:solidFill>
                  </a14:hiddenFill>
                </a:ext>
              </a:extLst>
            </p:spPr>
          </p:pic>
        </p:grpSp>
      </p:grpSp>
    </p:spTree>
    <p:extLst>
      <p:ext uri="{BB962C8B-B14F-4D97-AF65-F5344CB8AC3E}">
        <p14:creationId xmlns:p14="http://schemas.microsoft.com/office/powerpoint/2010/main" val="1794139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7098"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Shape 2457"/>
        <p:cNvGrpSpPr/>
        <p:nvPr/>
      </p:nvGrpSpPr>
      <p:grpSpPr>
        <a:xfrm>
          <a:off x="0" y="0"/>
          <a:ext cx="0" cy="0"/>
          <a:chOff x="0" y="0"/>
          <a:chExt cx="0" cy="0"/>
        </a:xfrm>
      </p:grpSpPr>
      <p:pic>
        <p:nvPicPr>
          <p:cNvPr id="46" name="Picture 45">
            <a:extLst>
              <a:ext uri="{FF2B5EF4-FFF2-40B4-BE49-F238E27FC236}">
                <a16:creationId xmlns:a16="http://schemas.microsoft.com/office/drawing/2014/main" id="{A55BAB53-F2A5-4408-9862-F215DBF371D7}"/>
              </a:ext>
            </a:extLst>
          </p:cNvPr>
          <p:cNvPicPr>
            <a:picLocks noChangeAspect="1"/>
          </p:cNvPicPr>
          <p:nvPr/>
        </p:nvPicPr>
        <p:blipFill>
          <a:blip r:embed="rId3"/>
          <a:stretch>
            <a:fillRect/>
          </a:stretch>
        </p:blipFill>
        <p:spPr>
          <a:xfrm>
            <a:off x="1042544" y="348391"/>
            <a:ext cx="9651032" cy="5916701"/>
          </a:xfrm>
          <a:prstGeom prst="rect">
            <a:avLst/>
          </a:prstGeom>
        </p:spPr>
      </p:pic>
    </p:spTree>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46"/>
                                        </p:tgtEl>
                                        <p:attrNameLst>
                                          <p:attrName>style.visibility</p:attrName>
                                        </p:attrNameLst>
                                      </p:cBhvr>
                                      <p:to>
                                        <p:strVal val="visible"/>
                                      </p:to>
                                    </p:set>
                                    <p:anim calcmode="lin" valueType="num">
                                      <p:cBhvr additive="base">
                                        <p:cTn id="7" dur="500" fill="hold"/>
                                        <p:tgtEl>
                                          <p:spTgt spid="46"/>
                                        </p:tgtEl>
                                        <p:attrNameLst>
                                          <p:attrName>ppt_x</p:attrName>
                                        </p:attrNameLst>
                                      </p:cBhvr>
                                      <p:tavLst>
                                        <p:tav tm="0">
                                          <p:val>
                                            <p:strVal val="#ppt_x"/>
                                          </p:val>
                                        </p:tav>
                                        <p:tav tm="100000">
                                          <p:val>
                                            <p:strVal val="#ppt_x"/>
                                          </p:val>
                                        </p:tav>
                                      </p:tavLst>
                                    </p:anim>
                                    <p:anim calcmode="lin" valueType="num">
                                      <p:cBhvr additive="base">
                                        <p:cTn id="8" dur="500" fill="hold"/>
                                        <p:tgtEl>
                                          <p:spTgt spid="4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14" name="Rectangle 13">
            <a:extLst>
              <a:ext uri="{FF2B5EF4-FFF2-40B4-BE49-F238E27FC236}">
                <a16:creationId xmlns:a16="http://schemas.microsoft.com/office/drawing/2014/main" id="{22F15A2D-2324-487D-A02A-BF46C5C580EB}"/>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13" cy="6859588"/>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a:p>
        </p:txBody>
      </p:sp>
      <p:sp>
        <p:nvSpPr>
          <p:cNvPr id="16" name="Freeform: Shape 15">
            <a:extLst>
              <a:ext uri="{FF2B5EF4-FFF2-40B4-BE49-F238E27FC236}">
                <a16:creationId xmlns:a16="http://schemas.microsoft.com/office/drawing/2014/main" id="{17A7F34E-D418-47E2-9F86-2C45BBC31210}"/>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321690" y="321808"/>
            <a:ext cx="11545325" cy="6215973"/>
          </a:xfrm>
          <a:custGeom>
            <a:avLst/>
            <a:gdLst>
              <a:gd name="connsiteX0" fmla="*/ 0 w 11546828"/>
              <a:gd name="connsiteY0" fmla="*/ 0 h 6214534"/>
              <a:gd name="connsiteX1" fmla="*/ 7965430 w 11546828"/>
              <a:gd name="connsiteY1" fmla="*/ 0 h 6214534"/>
              <a:gd name="connsiteX2" fmla="*/ 7965430 w 11546828"/>
              <a:gd name="connsiteY2" fmla="*/ 1786 h 6214534"/>
              <a:gd name="connsiteX3" fmla="*/ 11546828 w 11546828"/>
              <a:gd name="connsiteY3" fmla="*/ 1786 h 6214534"/>
              <a:gd name="connsiteX4" fmla="*/ 11546828 w 11546828"/>
              <a:gd name="connsiteY4" fmla="*/ 2866740 h 6214534"/>
              <a:gd name="connsiteX5" fmla="*/ 11225095 w 11546828"/>
              <a:gd name="connsiteY5" fmla="*/ 3179536 h 6214534"/>
              <a:gd name="connsiteX6" fmla="*/ 11225095 w 11546828"/>
              <a:gd name="connsiteY6" fmla="*/ 301542 h 6214534"/>
              <a:gd name="connsiteX7" fmla="*/ 320042 w 11546828"/>
              <a:gd name="connsiteY7" fmla="*/ 301542 h 6214534"/>
              <a:gd name="connsiteX8" fmla="*/ 320042 w 11546828"/>
              <a:gd name="connsiteY8" fmla="*/ 5909424 h 6214534"/>
              <a:gd name="connsiteX9" fmla="*/ 8417210 w 11546828"/>
              <a:gd name="connsiteY9" fmla="*/ 5909424 h 6214534"/>
              <a:gd name="connsiteX10" fmla="*/ 8103383 w 11546828"/>
              <a:gd name="connsiteY10" fmla="*/ 6214534 h 6214534"/>
              <a:gd name="connsiteX11" fmla="*/ 7222929 w 11546828"/>
              <a:gd name="connsiteY11" fmla="*/ 6214534 h 6214534"/>
              <a:gd name="connsiteX12" fmla="*/ 7222929 w 11546828"/>
              <a:gd name="connsiteY12" fmla="*/ 6212748 h 6214534"/>
              <a:gd name="connsiteX13" fmla="*/ 0 w 11546828"/>
              <a:gd name="connsiteY13" fmla="*/ 6212748 h 62145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Lst>
            <a:rect l="l" t="t" r="r" b="b"/>
            <a:pathLst>
              <a:path w="11546828" h="6214534">
                <a:moveTo>
                  <a:pt x="0" y="0"/>
                </a:moveTo>
                <a:lnTo>
                  <a:pt x="7965430" y="0"/>
                </a:lnTo>
                <a:lnTo>
                  <a:pt x="7965430" y="1786"/>
                </a:lnTo>
                <a:lnTo>
                  <a:pt x="11546828" y="1786"/>
                </a:lnTo>
                <a:lnTo>
                  <a:pt x="11546828" y="2866740"/>
                </a:lnTo>
                <a:lnTo>
                  <a:pt x="11225095" y="3179536"/>
                </a:lnTo>
                <a:lnTo>
                  <a:pt x="11225095" y="301542"/>
                </a:lnTo>
                <a:lnTo>
                  <a:pt x="320042" y="301542"/>
                </a:lnTo>
                <a:lnTo>
                  <a:pt x="320042" y="5909424"/>
                </a:lnTo>
                <a:lnTo>
                  <a:pt x="8417210" y="5909424"/>
                </a:lnTo>
                <a:lnTo>
                  <a:pt x="8103383" y="6214534"/>
                </a:lnTo>
                <a:lnTo>
                  <a:pt x="7222929" y="6214534"/>
                </a:lnTo>
                <a:lnTo>
                  <a:pt x="7222929" y="6212748"/>
                </a:lnTo>
                <a:lnTo>
                  <a:pt x="0" y="6212748"/>
                </a:lnTo>
                <a:close/>
              </a:path>
            </a:pathLst>
          </a:custGeom>
          <a:solidFill>
            <a:schemeClr val="tx1">
              <a:lumMod val="50000"/>
              <a:lumOff val="50000"/>
              <a:alpha val="2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b="1"/>
          </a:p>
        </p:txBody>
      </p:sp>
      <p:sp>
        <p:nvSpPr>
          <p:cNvPr id="18" name="Right Triangle 17">
            <a:extLst>
              <a:ext uri="{FF2B5EF4-FFF2-40B4-BE49-F238E27FC236}">
                <a16:creationId xmlns:a16="http://schemas.microsoft.com/office/drawing/2014/main" id="{2AEAFA59-923A-4F54-8B49-44C970BCC323}"/>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flipH="1">
            <a:off x="8575603" y="3336639"/>
            <a:ext cx="3291412" cy="3201141"/>
          </a:xfrm>
          <a:prstGeom prst="rtTriangl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b="1" dirty="0"/>
          </a:p>
        </p:txBody>
      </p:sp>
      <p:pic>
        <p:nvPicPr>
          <p:cNvPr id="2" name="Công ty Cổ phần Viên Sơn - NÔNG NGHIỆP 4.0 - VTV1 - 04_04_2021">
            <a:hlinkClick r:id="" action="ppaction://media"/>
            <a:extLst>
              <a:ext uri="{FF2B5EF4-FFF2-40B4-BE49-F238E27FC236}">
                <a16:creationId xmlns:a16="http://schemas.microsoft.com/office/drawing/2014/main" id="{8FF274AB-C769-4E57-AD68-ECBB4A61BF8C}"/>
              </a:ext>
            </a:extLst>
          </p:cNvPr>
          <p:cNvPicPr>
            <a:picLocks noChangeAspect="1"/>
          </p:cNvPicPr>
          <p:nvPr>
            <a:videoFile r:link="rId1"/>
            <p:extLst>
              <p:ext uri="{DAA4B4D4-6D71-4841-9C94-3DE7FCFB9230}">
                <p14:media xmlns:p14="http://schemas.microsoft.com/office/powerpoint/2010/main"/>
              </p:ext>
            </p:extLst>
          </p:nvPr>
        </p:nvPicPr>
        <p:blipFill>
          <a:blip r:embed="rId4"/>
          <a:stretch>
            <a:fillRect/>
          </a:stretch>
        </p:blipFill>
        <p:spPr>
          <a:xfrm>
            <a:off x="3999308" y="1529544"/>
            <a:ext cx="7745701" cy="4358532"/>
          </a:xfrm>
          <a:prstGeom prst="rect">
            <a:avLst/>
          </a:prstGeom>
        </p:spPr>
      </p:pic>
      <p:grpSp>
        <p:nvGrpSpPr>
          <p:cNvPr id="3" name="Group 18">
            <a:extLst>
              <a:ext uri="{FF2B5EF4-FFF2-40B4-BE49-F238E27FC236}">
                <a16:creationId xmlns:a16="http://schemas.microsoft.com/office/drawing/2014/main" id="{644FED59-E291-44E3-B5B9-2B06492446C7}"/>
              </a:ext>
            </a:extLst>
          </p:cNvPr>
          <p:cNvGrpSpPr/>
          <p:nvPr/>
        </p:nvGrpSpPr>
        <p:grpSpPr>
          <a:xfrm>
            <a:off x="456406" y="540723"/>
            <a:ext cx="3291260" cy="4799066"/>
            <a:chOff x="7334553" y="1122282"/>
            <a:chExt cx="3291688" cy="4797955"/>
          </a:xfrm>
        </p:grpSpPr>
        <p:sp>
          <p:nvSpPr>
            <p:cNvPr id="20" name="Rectangle: Rounded Corners 7">
              <a:extLst>
                <a:ext uri="{FF2B5EF4-FFF2-40B4-BE49-F238E27FC236}">
                  <a16:creationId xmlns:a16="http://schemas.microsoft.com/office/drawing/2014/main" id="{09CD7DA3-870E-45AC-9BA5-014F990F81AD}"/>
                </a:ext>
              </a:extLst>
            </p:cNvPr>
            <p:cNvSpPr/>
            <p:nvPr/>
          </p:nvSpPr>
          <p:spPr>
            <a:xfrm>
              <a:off x="7334553" y="1725213"/>
              <a:ext cx="3291688" cy="4195024"/>
            </a:xfrm>
            <a:prstGeom prst="roundRect">
              <a:avLst/>
            </a:prstGeom>
            <a:solidFill>
              <a:schemeClr val="accent1">
                <a:lumMod val="20000"/>
                <a:lumOff val="8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514350" indent="-514350" algn="just">
                <a:buAutoNum type="arabicPeriod"/>
              </a:pPr>
              <a:endParaRPr lang="en-US" sz="3000" b="1" dirty="0">
                <a:solidFill>
                  <a:schemeClr val="tx1"/>
                </a:solidFill>
                <a:cs typeface="Arial" panose="020B0604020202020204" pitchFamily="34" charset="0"/>
              </a:endParaRPr>
            </a:p>
            <a:p>
              <a:pPr algn="just"/>
              <a:r>
                <a:rPr lang="en-US" sz="3000" b="1" dirty="0">
                  <a:solidFill>
                    <a:schemeClr val="tx1"/>
                  </a:solidFill>
                  <a:cs typeface="Arial" panose="020B0604020202020204" pitchFamily="34" charset="0"/>
                </a:rPr>
                <a:t>1. </a:t>
              </a:r>
              <a:r>
                <a:rPr lang="en-US" sz="3000" b="1" dirty="0" err="1">
                  <a:solidFill>
                    <a:schemeClr val="tx1"/>
                  </a:solidFill>
                  <a:cs typeface="Arial" panose="020B0604020202020204" pitchFamily="34" charset="0"/>
                </a:rPr>
                <a:t>Nông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nghiệp</a:t>
              </a:r>
              <a:r>
                <a:rPr lang="en-US" sz="3000" b="1" dirty="0">
                  <a:solidFill>
                    <a:schemeClr val="tx1"/>
                  </a:solidFill>
                  <a:cs typeface="Arial" panose="020B0604020202020204" pitchFamily="34" charset="0"/>
                </a:rPr>
                <a:t> 4.0 </a:t>
              </a:r>
              <a:r>
                <a:rPr lang="en-US" sz="3000" b="1" dirty="0" err="1">
                  <a:solidFill>
                    <a:schemeClr val="tx1"/>
                  </a:solidFill>
                  <a:cs typeface="Arial" panose="020B0604020202020204" pitchFamily="34" charset="0"/>
                </a:rPr>
                <a:t>là</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gì</a:t>
              </a:r>
              <a:r>
                <a:rPr lang="en-US" sz="3000" b="1" dirty="0">
                  <a:solidFill>
                    <a:schemeClr val="tx1"/>
                  </a:solidFill>
                  <a:cs typeface="Arial" panose="020B0604020202020204" pitchFamily="34" charset="0"/>
                </a:rPr>
                <a:t> ? </a:t>
              </a:r>
            </a:p>
            <a:p>
              <a:pPr algn="just"/>
              <a:r>
                <a:rPr lang="en-US" sz="3000" b="1" dirty="0">
                  <a:solidFill>
                    <a:schemeClr val="tx1"/>
                  </a:solidFill>
                  <a:cs typeface="Arial" panose="020B0604020202020204" pitchFamily="34" charset="0"/>
                </a:rPr>
                <a:t>2. </a:t>
              </a:r>
              <a:r>
                <a:rPr lang="en-US" sz="3000" b="1" dirty="0" err="1">
                  <a:solidFill>
                    <a:schemeClr val="tx1"/>
                  </a:solidFill>
                  <a:cs typeface="Arial" panose="020B0604020202020204" pitchFamily="34" charset="0"/>
                </a:rPr>
                <a:t>Phân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tích</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những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nhân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tố</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ảnh</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hưởng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đến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sự</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phát</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triển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nông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nghiệp</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của</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người</a:t>
              </a:r>
              <a:r>
                <a:rPr lang="en-US" sz="3000" b="1" dirty="0">
                  <a:solidFill>
                    <a:schemeClr val="tx1"/>
                  </a:solidFill>
                  <a:cs typeface="Arial" panose="020B0604020202020204" pitchFamily="34" charset="0"/>
                </a:rPr>
                <a:t> </a:t>
              </a:r>
              <a:r>
                <a:rPr lang="en-US" sz="3000" b="1" err="1">
                  <a:solidFill>
                    <a:schemeClr val="tx1"/>
                  </a:solidFill>
                  <a:cs typeface="Arial" panose="020B0604020202020204" pitchFamily="34" charset="0"/>
                </a:rPr>
                <a:t>nông</a:t>
              </a:r>
              <a:r>
                <a:rPr lang="en-US" sz="3000" b="1">
                  <a:solidFill>
                    <a:schemeClr val="tx1"/>
                  </a:solidFill>
                  <a:cs typeface="Arial" panose="020B0604020202020204" pitchFamily="34" charset="0"/>
                </a:rPr>
                <a:t> dân?</a:t>
              </a:r>
              <a:endParaRPr lang="en-US" sz="3000" b="1" dirty="0">
                <a:solidFill>
                  <a:schemeClr val="tx1"/>
                </a:solidFill>
                <a:cs typeface="Arial" panose="020B0604020202020204" pitchFamily="34" charset="0"/>
              </a:endParaRPr>
            </a:p>
          </p:txBody>
        </p:sp>
        <p:grpSp>
          <p:nvGrpSpPr>
            <p:cNvPr id="4" name="Group 20">
              <a:extLst>
                <a:ext uri="{FF2B5EF4-FFF2-40B4-BE49-F238E27FC236}">
                  <a16:creationId xmlns:a16="http://schemas.microsoft.com/office/drawing/2014/main" id="{819623F1-7523-499F-8A9A-2C27BBF03496}"/>
                </a:ext>
              </a:extLst>
            </p:cNvPr>
            <p:cNvGrpSpPr/>
            <p:nvPr/>
          </p:nvGrpSpPr>
          <p:grpSpPr>
            <a:xfrm>
              <a:off x="7580692" y="1122282"/>
              <a:ext cx="2586561" cy="687615"/>
              <a:chOff x="7580692" y="1167826"/>
              <a:chExt cx="2586561" cy="687615"/>
            </a:xfrm>
          </p:grpSpPr>
          <p:sp>
            <p:nvSpPr>
              <p:cNvPr id="22" name="Lưu đồ: Điểm Kết Thúc 150">
                <a:extLst>
                  <a:ext uri="{FF2B5EF4-FFF2-40B4-BE49-F238E27FC236}">
                    <a16:creationId xmlns:a16="http://schemas.microsoft.com/office/drawing/2014/main" id="{7A1AF202-CE05-4C33-8C71-238EDE88F3D1}"/>
                  </a:ext>
                </a:extLst>
              </p:cNvPr>
              <p:cNvSpPr/>
              <p:nvPr/>
            </p:nvSpPr>
            <p:spPr>
              <a:xfrm>
                <a:off x="7810883" y="1251688"/>
                <a:ext cx="2356370" cy="529591"/>
              </a:xfrm>
              <a:prstGeom prst="flowChartTerminator">
                <a:avLst/>
              </a:prstGeom>
              <a:solidFill>
                <a:srgbClr val="00206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b="1" dirty="0" err="1"/>
                  <a:t>Câu</a:t>
                </a:r>
                <a:r>
                  <a:rPr lang="en-US" sz="3200" b="1" dirty="0"/>
                  <a:t> </a:t>
                </a:r>
                <a:r>
                  <a:rPr lang="en-US" sz="3200" b="1" dirty="0" err="1"/>
                  <a:t>hỏi</a:t>
                </a:r>
                <a:endParaRPr lang="en-US" sz="3200" b="1" dirty="0"/>
              </a:p>
            </p:txBody>
          </p:sp>
          <p:pic>
            <p:nvPicPr>
              <p:cNvPr id="24" name="Picture 2" descr="question mark icon png PNG image with transparent background | TOPpng">
                <a:extLst>
                  <a:ext uri="{FF2B5EF4-FFF2-40B4-BE49-F238E27FC236}">
                    <a16:creationId xmlns:a16="http://schemas.microsoft.com/office/drawing/2014/main" id="{C87F20E0-0707-4EFB-AF3A-48AB3887625A}"/>
                  </a:ext>
                </a:extLst>
              </p:cNvPr>
              <p:cNvPicPr>
                <a:picLocks noChangeAspect="1" noChangeArrowheads="1"/>
              </p:cNvPicPr>
              <p:nvPr/>
            </p:nvPicPr>
            <p:blipFill>
              <a:blip r:embed="rId5" cstate="print">
                <a:extLst>
                  <a:ext uri="{BEBA8EAE-BF5A-486C-A8C5-ECC9F3942E4B}">
                    <a14:imgProps xmlns:a14="http://schemas.microsoft.com/office/drawing/2010/main">
                      <a14:imgLayer>
                        <a14:imgEffect>
                          <a14:backgroundRemoval t="2212" b="97672" l="1667" r="99048">
                            <a14:foregroundMark x1="3810" y1="47846" x2="3333" y2="44587"/>
                            <a14:foregroundMark x1="9048" y1="36205" x2="11310" y2="29569"/>
                            <a14:foregroundMark x1="13810" y1="24447" x2="13810" y2="24447"/>
                            <a14:foregroundMark x1="37500" y1="7916" x2="37500" y2="7916"/>
                            <a14:foregroundMark x1="42619" y1="6054" x2="42619" y2="6054"/>
                            <a14:foregroundMark x1="50119" y1="5588" x2="50119" y2="5588"/>
                            <a14:foregroundMark x1="52619" y1="5588" x2="52619" y2="5588"/>
                            <a14:foregroundMark x1="93095" y1="47497" x2="93095" y2="47497"/>
                            <a14:foregroundMark x1="95238" y1="52619" x2="95238" y2="53201"/>
                            <a14:foregroundMark x1="91310" y1="62631" x2="87262" y2="71711"/>
                            <a14:foregroundMark x1="87262" y1="71711" x2="87262" y2="71711"/>
                            <a14:foregroundMark x1="79762" y1="80675" x2="79762" y2="80675"/>
                            <a14:foregroundMark x1="74524" y1="84168" x2="74524" y2="84168"/>
                            <a14:foregroundMark x1="71548" y1="85681" x2="66667" y2="87893"/>
                            <a14:foregroundMark x1="63810" y1="88475" x2="63810" y2="88475"/>
                            <a14:foregroundMark x1="64405" y1="88941" x2="64405" y2="88941"/>
                            <a14:foregroundMark x1="65000" y1="89057" x2="65000" y2="89057"/>
                            <a14:foregroundMark x1="82262" y1="83935" x2="82262" y2="83935"/>
                            <a14:foregroundMark x1="82262" y1="83935" x2="81429" y2="83935"/>
                            <a14:foregroundMark x1="71310" y1="87660" x2="71310" y2="87660"/>
                            <a14:foregroundMark x1="69643" y1="90338" x2="69643" y2="90338"/>
                            <a14:foregroundMark x1="67976" y1="92782" x2="65833" y2="93597"/>
                            <a14:foregroundMark x1="64643" y1="94412" x2="60833" y2="95925"/>
                            <a14:foregroundMark x1="57857" y1="97555" x2="55357" y2="97672"/>
                            <a14:foregroundMark x1="55357" y1="97672" x2="55357" y2="97672"/>
                            <a14:foregroundMark x1="52500" y1="97555" x2="52500" y2="97555"/>
                            <a14:foregroundMark x1="99048" y1="52969" x2="99048" y2="52969"/>
                            <a14:foregroundMark x1="98571" y1="51804" x2="98571" y2="51804"/>
                            <a14:foregroundMark x1="51548" y1="2328" x2="51548" y2="2328"/>
                            <a14:foregroundMark x1="51548" y1="2328" x2="51548" y2="2328"/>
                            <a14:foregroundMark x1="1905" y1="56112" x2="1667" y2="55064"/>
                          </a14:backgroundRemoval>
                        </a14:imgEffect>
                      </a14:imgLayer>
                    </a14:imgProps>
                  </a:ext>
                  <a:ext uri="{28A0092B-C50C-407E-A947-70E740481C1C}">
                    <a14:useLocalDpi xmlns:a14="http://schemas.microsoft.com/office/drawing/2010/main" val="0"/>
                  </a:ext>
                </a:extLst>
              </a:blip>
              <a:srcRect/>
              <a:stretch>
                <a:fillRect/>
              </a:stretch>
            </p:blipFill>
            <p:spPr bwMode="auto">
              <a:xfrm>
                <a:off x="7580692" y="1167826"/>
                <a:ext cx="672335" cy="687615"/>
              </a:xfrm>
              <a:prstGeom prst="rect">
                <a:avLst/>
              </a:prstGeom>
              <a:noFill/>
              <a:extLst>
                <a:ext uri="{909E8E84-426E-40DD-AFC4-6F175D3DCCD1}">
                  <a14:hiddenFill xmlns:a14="http://schemas.microsoft.com/office/drawing/2010/main">
                    <a:solidFill>
                      <a:srgbClr val="FFFFFF"/>
                    </a:solidFill>
                  </a14:hiddenFill>
                </a:ext>
              </a:extLst>
            </p:spPr>
          </p:pic>
        </p:grpSp>
      </p:grpSp>
      <p:cxnSp>
        <p:nvCxnSpPr>
          <p:cNvPr id="26" name="Straight Connector 25">
            <a:extLst>
              <a:ext uri="{FF2B5EF4-FFF2-40B4-BE49-F238E27FC236}">
                <a16:creationId xmlns:a16="http://schemas.microsoft.com/office/drawing/2014/main" id="{C6888F88-8955-4234-AC67-B6C54D803100}"/>
              </a:ext>
            </a:extLst>
          </p:cNvPr>
          <p:cNvCxnSpPr>
            <a:cxnSpLocks/>
          </p:cNvCxnSpPr>
          <p:nvPr/>
        </p:nvCxnSpPr>
        <p:spPr>
          <a:xfrm flipV="1">
            <a:off x="3860380" y="1154317"/>
            <a:ext cx="8214954" cy="53418"/>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8" name="Rectangle 27">
            <a:extLst>
              <a:ext uri="{FF2B5EF4-FFF2-40B4-BE49-F238E27FC236}">
                <a16:creationId xmlns:a16="http://schemas.microsoft.com/office/drawing/2014/main" id="{B168A51A-A16A-4C5E-8370-3977E2282578}"/>
              </a:ext>
            </a:extLst>
          </p:cNvPr>
          <p:cNvSpPr/>
          <p:nvPr/>
        </p:nvSpPr>
        <p:spPr>
          <a:xfrm>
            <a:off x="5869880" y="-53420"/>
            <a:ext cx="4813840" cy="1108253"/>
          </a:xfrm>
          <a:prstGeom prst="rect">
            <a:avLst/>
          </a:prstGeom>
          <a:noFill/>
        </p:spPr>
        <p:txBody>
          <a:bodyPr wrap="square" lIns="91440" tIns="45720" rIns="91440" bIns="45720">
            <a:spAutoFit/>
          </a:bodyPr>
          <a:lstStyle/>
          <a:p>
            <a:pPr algn="ctr"/>
            <a:r>
              <a:rPr lang="en-US" sz="6600" b="1" cap="none" spc="0" dirty="0">
                <a:ln w="13462">
                  <a:solidFill>
                    <a:schemeClr val="bg1"/>
                  </a:solidFill>
                  <a:prstDash val="solid"/>
                </a:ln>
                <a:solidFill>
                  <a:srgbClr val="C00000"/>
                </a:solidFill>
                <a:effectLst>
                  <a:outerShdw dist="38100" dir="2700000" algn="bl" rotWithShape="0">
                    <a:schemeClr val="accent5"/>
                  </a:outerShdw>
                </a:effectLst>
              </a:rPr>
              <a:t>LUYỆN TẬP</a:t>
            </a:r>
          </a:p>
        </p:txBody>
      </p:sp>
      <p:pic>
        <p:nvPicPr>
          <p:cNvPr id="29" name="Picture 4" descr="Tốc độ đọc cuốn Sách Đọc hiểu đọc hướng Dẫn - Cuốn sách png tải về - Miễn  phí trong suốt Màu Vàng png Tải về.">
            <a:extLst>
              <a:ext uri="{FF2B5EF4-FFF2-40B4-BE49-F238E27FC236}">
                <a16:creationId xmlns:a16="http://schemas.microsoft.com/office/drawing/2014/main" id="{0C3DDD7C-47C7-41B6-A776-E3FBD63D4409}"/>
              </a:ext>
            </a:extLst>
          </p:cNvPr>
          <p:cNvPicPr>
            <a:picLocks noChangeAspect="1" noChangeArrowheads="1"/>
          </p:cNvPicPr>
          <p:nvPr/>
        </p:nvPicPr>
        <p:blipFill>
          <a:blip r:embed="rId6" cstate="print">
            <a:extLst>
              <a:ext uri="{BEBA8EAE-BF5A-486C-A8C5-ECC9F3942E4B}">
                <a14:imgProps xmlns:a14="http://schemas.microsoft.com/office/drawing/2010/main">
                  <a14:imgLayer>
                    <a14:imgEffect>
                      <a14:backgroundRemoval t="3000" b="96000" l="3778" r="96667">
                        <a14:foregroundMark x1="7889" y1="56444" x2="7889" y2="56444"/>
                        <a14:foregroundMark x1="9333" y1="61111" x2="28111" y2="33111"/>
                        <a14:foregroundMark x1="28111" y1="33111" x2="41000" y2="25000"/>
                        <a14:foregroundMark x1="41000" y1="25000" x2="47889" y2="23222"/>
                        <a14:foregroundMark x1="38000" y1="7000" x2="51000" y2="5333"/>
                        <a14:foregroundMark x1="51000" y1="5333" x2="59111" y2="7111"/>
                        <a14:foregroundMark x1="59111" y1="7111" x2="59111" y2="7222"/>
                        <a14:foregroundMark x1="68556" y1="18667" x2="73889" y2="31000"/>
                        <a14:foregroundMark x1="73889" y1="31000" x2="51444" y2="46778"/>
                        <a14:foregroundMark x1="51444" y1="46778" x2="39889" y2="41000"/>
                        <a14:foregroundMark x1="39889" y1="41000" x2="39667" y2="40778"/>
                        <a14:foregroundMark x1="60778" y1="27333" x2="57778" y2="20556"/>
                        <a14:foregroundMark x1="57778" y1="20556" x2="56667" y2="19444"/>
                        <a14:foregroundMark x1="32111" y1="27333" x2="38222" y2="35222"/>
                        <a14:foregroundMark x1="38222" y1="35222" x2="52222" y2="26667"/>
                        <a14:foregroundMark x1="60000" y1="12667" x2="68222" y2="11889"/>
                        <a14:foregroundMark x1="46000" y1="3444" x2="53000" y2="3889"/>
                        <a14:foregroundMark x1="53667" y1="37556" x2="58556" y2="27111"/>
                        <a14:foregroundMark x1="58556" y1="27111" x2="62667" y2="34000"/>
                        <a14:foregroundMark x1="66556" y1="33222" x2="63222" y2="22556"/>
                        <a14:foregroundMark x1="64111" y1="22556" x2="67556" y2="29333"/>
                        <a14:foregroundMark x1="72889" y1="48778" x2="60667" y2="71333"/>
                        <a14:foregroundMark x1="60667" y1="71333" x2="71556" y2="62444"/>
                        <a14:foregroundMark x1="71556" y1="62444" x2="71667" y2="59333"/>
                        <a14:foregroundMark x1="83000" y1="50889" x2="87667" y2="59778"/>
                        <a14:foregroundMark x1="87667" y1="59778" x2="88444" y2="65444"/>
                        <a14:foregroundMark x1="90111" y1="67444" x2="86111" y2="76111"/>
                        <a14:foregroundMark x1="86111" y1="76111" x2="70778" y2="88000"/>
                        <a14:foregroundMark x1="70778" y1="88000" x2="32889" y2="90556"/>
                        <a14:foregroundMark x1="32889" y1="90556" x2="15222" y2="83000"/>
                        <a14:foregroundMark x1="15222" y1="83000" x2="9111" y2="66444"/>
                        <a14:foregroundMark x1="9111" y1="66444" x2="19889" y2="54000"/>
                        <a14:foregroundMark x1="19889" y1="54000" x2="41000" y2="70556"/>
                        <a14:foregroundMark x1="41000" y1="70556" x2="40444" y2="76333"/>
                        <a14:foregroundMark x1="16444" y1="52889" x2="14778" y2="67556"/>
                        <a14:foregroundMark x1="14778" y1="67556" x2="17889" y2="55333"/>
                        <a14:foregroundMark x1="19111" y1="50444" x2="16889" y2="65889"/>
                        <a14:foregroundMark x1="6000" y1="68667" x2="22000" y2="44667"/>
                        <a14:foregroundMark x1="22000" y1="44667" x2="46333" y2="66333"/>
                        <a14:foregroundMark x1="46333" y1="66333" x2="39778" y2="59778"/>
                        <a14:foregroundMark x1="39778" y1="59778" x2="64222" y2="61667"/>
                        <a14:foregroundMark x1="64222" y1="61667" x2="71111" y2="54000"/>
                        <a14:foregroundMark x1="71111" y1="54000" x2="74778" y2="46778"/>
                        <a14:foregroundMark x1="74778" y1="46778" x2="82222" y2="44333"/>
                        <a14:foregroundMark x1="82222" y1="44333" x2="82778" y2="46111"/>
                        <a14:foregroundMark x1="79667" y1="38778" x2="82889" y2="56556"/>
                        <a14:foregroundMark x1="82889" y1="56556" x2="70111" y2="67333"/>
                        <a14:foregroundMark x1="70111" y1="67333" x2="57333" y2="57333"/>
                        <a14:foregroundMark x1="57333" y1="57333" x2="57111" y2="51889"/>
                        <a14:foregroundMark x1="61778" y1="50222" x2="62000" y2="64000"/>
                        <a14:foregroundMark x1="88111" y1="48667" x2="88444" y2="50000"/>
                        <a14:foregroundMark x1="90556" y1="54111" x2="91556" y2="55556"/>
                        <a14:foregroundMark x1="92778" y1="57889" x2="92222" y2="59889"/>
                        <a14:foregroundMark x1="93222" y1="63222" x2="93222" y2="64222"/>
                        <a14:foregroundMark x1="93222" y1="65444" x2="92556" y2="68667"/>
                        <a14:foregroundMark x1="91556" y1="69778" x2="90556" y2="70778"/>
                        <a14:foregroundMark x1="75111" y1="77111" x2="73889" y2="76333"/>
                        <a14:foregroundMark x1="87889" y1="63556" x2="89111" y2="63000"/>
                        <a14:foregroundMark x1="90556" y1="61778" x2="90556" y2="61778"/>
                        <a14:foregroundMark x1="90556" y1="61556" x2="85667" y2="58444"/>
                        <a14:foregroundMark x1="84556" y1="57000" x2="84556" y2="57000"/>
                        <a14:foregroundMark x1="86444" y1="60333" x2="83111" y2="63556"/>
                        <a14:foregroundMark x1="81889" y1="65444" x2="80444" y2="66444"/>
                        <a14:foregroundMark x1="84444" y1="68333" x2="92778" y2="66667"/>
                        <a14:foregroundMark x1="92778" y1="66667" x2="93000" y2="66222"/>
                        <a14:foregroundMark x1="96667" y1="58889" x2="96667" y2="58889"/>
                        <a14:foregroundMark x1="96667" y1="64444" x2="94222" y2="65889"/>
                        <a14:foregroundMark x1="85778" y1="70000" x2="47889" y2="70333"/>
                        <a14:foregroundMark x1="18556" y1="69556" x2="18556" y2="69556"/>
                        <a14:foregroundMark x1="15222" y1="70333" x2="13667" y2="71222"/>
                        <a14:foregroundMark x1="12556" y1="72222" x2="12556" y2="72222"/>
                        <a14:foregroundMark x1="11111" y1="72222" x2="6667" y2="72000"/>
                        <a14:foregroundMark x1="6222" y1="71333" x2="5000" y2="67889"/>
                        <a14:foregroundMark x1="4778" y1="66222" x2="4000" y2="64000"/>
                        <a14:foregroundMark x1="3778" y1="63778" x2="4778" y2="61778"/>
                        <a14:foregroundMark x1="5778" y1="59444" x2="7111" y2="57889"/>
                        <a14:foregroundMark x1="7444" y1="57222" x2="10778" y2="56222"/>
                        <a14:foregroundMark x1="28000" y1="60111" x2="27111" y2="62000"/>
                        <a14:foregroundMark x1="22444" y1="67111" x2="21000" y2="68333"/>
                        <a14:foregroundMark x1="21000" y1="68556" x2="21000" y2="68556"/>
                        <a14:foregroundMark x1="20778" y1="65889" x2="22000" y2="63222"/>
                        <a14:foregroundMark x1="22222" y1="62333" x2="22222" y2="60889"/>
                        <a14:foregroundMark x1="22222" y1="60889" x2="22222" y2="60889"/>
                        <a14:foregroundMark x1="27111" y1="31333" x2="25333" y2="30556"/>
                        <a14:foregroundMark x1="24889" y1="29778" x2="25556" y2="26667"/>
                        <a14:foregroundMark x1="27000" y1="23778" x2="28778" y2="21333"/>
                        <a14:foregroundMark x1="32333" y1="16444" x2="32333" y2="16444"/>
                        <a14:foregroundMark x1="30444" y1="14111" x2="31222" y2="13556"/>
                        <a14:foregroundMark x1="31667" y1="12556" x2="31667" y2="12556"/>
                        <a14:foregroundMark x1="31667" y1="12556" x2="30222" y2="12556"/>
                        <a14:foregroundMark x1="27111" y1="15222" x2="20444" y2="21556"/>
                        <a14:foregroundMark x1="20444" y1="21556" x2="20444" y2="21556"/>
                        <a14:foregroundMark x1="19778" y1="23333" x2="18778" y2="24778"/>
                        <a14:foregroundMark x1="19778" y1="27667" x2="18778" y2="28667"/>
                        <a14:foregroundMark x1="18778" y1="28889" x2="20000" y2="27333"/>
                        <a14:foregroundMark x1="29778" y1="17000" x2="31111" y2="16444"/>
                        <a14:foregroundMark x1="31667" y1="15222" x2="33111" y2="14778"/>
                        <a14:foregroundMark x1="34333" y1="13778" x2="34333" y2="13778"/>
                        <a14:foregroundMark x1="61222" y1="9000" x2="60556" y2="9667"/>
                        <a14:foregroundMark x1="60778" y1="9667" x2="62222" y2="9667"/>
                        <a14:foregroundMark x1="63667" y1="9667" x2="63667" y2="9667"/>
                        <a14:foregroundMark x1="34778" y1="10889" x2="34778" y2="10889"/>
                        <a14:foregroundMark x1="35000" y1="10000" x2="35000" y2="10000"/>
                        <a14:foregroundMark x1="35333" y1="9222" x2="35333" y2="9222"/>
                        <a14:foregroundMark x1="37000" y1="7778" x2="37000" y2="7778"/>
                        <a14:foregroundMark x1="35556" y1="8000" x2="35556" y2="8000"/>
                        <a14:foregroundMark x1="29222" y1="12556" x2="28556" y2="12889"/>
                        <a14:foregroundMark x1="28444" y1="9000" x2="28444" y2="9000"/>
                        <a14:foregroundMark x1="32444" y1="6556" x2="32444" y2="6556"/>
                        <a14:foregroundMark x1="18778" y1="40000" x2="39111" y2="44556"/>
                        <a14:foregroundMark x1="44222" y1="44556" x2="44222" y2="44556"/>
                        <a14:foregroundMark x1="83000" y1="33444" x2="83000" y2="32222"/>
                        <a14:foregroundMark x1="49556" y1="96000" x2="49556" y2="96000"/>
                        <a14:foregroundMark x1="92222" y1="54333" x2="92222" y2="54333"/>
                        <a14:foregroundMark x1="95667" y1="59889" x2="94889" y2="59889"/>
                        <a14:foregroundMark x1="94444" y1="61556" x2="93778" y2="61111"/>
                        <a14:foregroundMark x1="93667" y1="60556" x2="92778" y2="59111"/>
                        <a14:foregroundMark x1="78667" y1="47778" x2="78667" y2="47778"/>
                        <a14:foregroundMark x1="78000" y1="58222" x2="78000" y2="58222"/>
                        <a14:foregroundMark x1="77667" y1="53556" x2="77667" y2="53556"/>
                        <a14:foregroundMark x1="80444" y1="56000" x2="80444" y2="56000"/>
                        <a14:foregroundMark x1="80444" y1="56000" x2="80111" y2="60889"/>
                        <a14:foregroundMark x1="79111" y1="65000" x2="78222" y2="66444"/>
                        <a14:foregroundMark x1="78667" y1="67111" x2="81889" y2="67333"/>
                        <a14:foregroundMark x1="83000" y1="67333" x2="83000" y2="67333"/>
                        <a14:foregroundMark x1="82778" y1="66889" x2="95222" y2="65667"/>
                        <a14:foregroundMark x1="95222" y1="65667" x2="95222" y2="65667"/>
                        <a14:foregroundMark x1="92778" y1="73000" x2="92778" y2="73000"/>
                        <a14:foregroundMark x1="92556" y1="73667" x2="92556" y2="73667"/>
                        <a14:foregroundMark x1="92556" y1="73667" x2="92556" y2="73667"/>
                        <a14:foregroundMark x1="18111" y1="70556" x2="18111" y2="70556"/>
                        <a14:foregroundMark x1="17889" y1="70556" x2="17889" y2="70556"/>
                        <a14:foregroundMark x1="18111" y1="72778" x2="18111" y2="72778"/>
                        <a14:foregroundMark x1="17111" y1="73667" x2="17111" y2="73667"/>
                        <a14:foregroundMark x1="16444" y1="73222" x2="16444" y2="73222"/>
                        <a14:foregroundMark x1="16444" y1="73000" x2="16444" y2="73000"/>
                        <a14:foregroundMark x1="17556" y1="41000" x2="17556" y2="41000"/>
                        <a14:foregroundMark x1="17778" y1="39778" x2="17778" y2="39778"/>
                        <a14:foregroundMark x1="17778" y1="39778" x2="17778" y2="39778"/>
                        <a14:foregroundMark x1="15222" y1="39778" x2="15222" y2="39778"/>
                        <a14:foregroundMark x1="14889" y1="39778" x2="14889" y2="39778"/>
                        <a14:foregroundMark x1="14889" y1="39556" x2="23222" y2="39778"/>
                        <a14:foregroundMark x1="46667" y1="48778" x2="46667" y2="47778"/>
                        <a14:foregroundMark x1="48333" y1="46778" x2="57556" y2="46000"/>
                        <a14:foregroundMark x1="57556" y1="46000" x2="62000" y2="45556"/>
                        <a14:foregroundMark x1="64444" y1="44889" x2="71444" y2="41889"/>
                        <a14:foregroundMark x1="71444" y1="41889" x2="71444" y2="41889"/>
                        <a14:foregroundMark x1="73556" y1="41222" x2="73556" y2="41222"/>
                        <a14:foregroundMark x1="73556" y1="41222" x2="73556" y2="41222"/>
                        <a14:foregroundMark x1="75111" y1="39778" x2="75111" y2="39778"/>
                        <a14:foregroundMark x1="76000" y1="39000" x2="76000" y2="39000"/>
                        <a14:foregroundMark x1="83556" y1="39778" x2="83556" y2="39778"/>
                        <a14:foregroundMark x1="84000" y1="39556" x2="83556" y2="38111"/>
                        <a14:foregroundMark x1="82556" y1="36667" x2="81111" y2="34667"/>
                        <a14:foregroundMark x1="80667" y1="33667" x2="79667" y2="30000"/>
                        <a14:foregroundMark x1="79444" y1="29111" x2="79444" y2="29111"/>
                        <a14:foregroundMark x1="67111" y1="11889" x2="66111" y2="11333"/>
                        <a14:foregroundMark x1="66111" y1="11333" x2="66111" y2="11333"/>
                        <a14:foregroundMark x1="66778" y1="11667" x2="66778" y2="11667"/>
                        <a14:foregroundMark x1="78889" y1="21111" x2="64333" y2="8778"/>
                        <a14:foregroundMark x1="64333" y1="8778" x2="56667" y2="5556"/>
                        <a14:foregroundMark x1="56667" y1="5556" x2="33222" y2="6333"/>
                        <a14:foregroundMark x1="33222" y1="6333" x2="25222" y2="12667"/>
                        <a14:foregroundMark x1="25222" y1="12667" x2="16444" y2="26333"/>
                        <a14:foregroundMark x1="16444" y1="26333" x2="13778" y2="35222"/>
                        <a14:foregroundMark x1="13778" y1="35222" x2="13778" y2="35333"/>
                        <a14:foregroundMark x1="38667" y1="23778" x2="33111" y2="26444"/>
                        <a14:foregroundMark x1="41556" y1="35333" x2="42111" y2="35444"/>
                        <a14:foregroundMark x1="44778" y1="35667" x2="44778" y2="35667"/>
                        <a14:foregroundMark x1="43111" y1="38000" x2="43111" y2="38000"/>
                        <a14:foregroundMark x1="32333" y1="37556" x2="32333" y2="36889"/>
                        <a14:foregroundMark x1="32444" y1="36111" x2="32444" y2="36111"/>
                        <a14:foregroundMark x1="89111" y1="54556" x2="89778" y2="54333"/>
                        <a14:foregroundMark x1="89778" y1="54333" x2="89778" y2="54333"/>
                        <a14:foregroundMark x1="96444" y1="57222" x2="96444" y2="57222"/>
                      </a14:backgroundRemoval>
                    </a14:imgEffect>
                  </a14:imgLayer>
                </a14:imgProps>
              </a:ext>
              <a:ext uri="{28A0092B-C50C-407E-A947-70E740481C1C}">
                <a14:useLocalDpi xmlns:a14="http://schemas.microsoft.com/office/drawing/2010/main" val="0"/>
              </a:ext>
            </a:extLst>
          </a:blip>
          <a:srcRect/>
          <a:stretch>
            <a:fillRect/>
          </a:stretch>
        </p:blipFill>
        <p:spPr bwMode="auto">
          <a:xfrm>
            <a:off x="4733163" y="-87638"/>
            <a:ext cx="1207299" cy="120773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0829917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264613"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166699" y="105670"/>
            <a:ext cx="12161252" cy="6859587"/>
            <a:chOff x="0" y="0"/>
            <a:chExt cx="4281307" cy="2247245"/>
          </a:xfrm>
        </p:grpSpPr>
        <p:sp>
          <p:nvSpPr>
            <p:cNvPr id="10"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sp>
        <p:sp>
          <p:nvSpPr>
            <p:cNvPr id="11"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algn="ctr">
                <a:lnSpc>
                  <a:spcPts val="1680"/>
                </a:lnSpc>
              </a:pPr>
              <a:r>
                <a:rPr lang="en-US" sz="2800" b="1">
                  <a:solidFill>
                    <a:srgbClr val="FFFFFF"/>
                  </a:solidFill>
                </a:rPr>
                <a:t>6-8 nhóm chơi</a:t>
              </a:r>
            </a:p>
          </p:txBody>
        </p:sp>
      </p:grpSp>
      <p:sp>
        <p:nvSpPr>
          <p:cNvPr id="5" name="TextBox 5"/>
          <p:cNvSpPr txBox="1"/>
          <p:nvPr/>
        </p:nvSpPr>
        <p:spPr>
          <a:xfrm>
            <a:off x="4367433" y="241929"/>
            <a:ext cx="6353732" cy="757195"/>
          </a:xfrm>
          <a:prstGeom prst="rect">
            <a:avLst/>
          </a:prstGeom>
        </p:spPr>
        <p:txBody>
          <a:bodyPr wrap="square" lIns="0" tIns="0" rIns="0" bIns="0" rtlCol="0" anchor="t">
            <a:spAutoFit/>
          </a:bodyPr>
          <a:lstStyle/>
          <a:p>
            <a:pPr algn="ctr">
              <a:lnSpc>
                <a:spcPts val="6532"/>
              </a:lnSpc>
              <a:spcBef>
                <a:spcPct val="0"/>
              </a:spcBef>
            </a:pPr>
            <a:r>
              <a:rPr lang="en-US" sz="3900" b="1" dirty="0">
                <a:solidFill>
                  <a:srgbClr val="34520D"/>
                </a:solidFill>
              </a:rPr>
              <a:t>VẼ BIỂU ĐỒ</a:t>
            </a:r>
          </a:p>
        </p:txBody>
      </p:sp>
      <p:sp>
        <p:nvSpPr>
          <p:cNvPr id="12" name="TextBox 9"/>
          <p:cNvSpPr txBox="1"/>
          <p:nvPr/>
        </p:nvSpPr>
        <p:spPr>
          <a:xfrm>
            <a:off x="380206" y="1106326"/>
            <a:ext cx="10895926" cy="1423467"/>
          </a:xfrm>
          <a:prstGeom prst="rect">
            <a:avLst/>
          </a:prstGeom>
        </p:spPr>
        <p:txBody>
          <a:bodyPr wrap="square" lIns="0" tIns="0" rIns="0" bIns="0" rtlCol="0" anchor="t">
            <a:spAutoFit/>
          </a:bodyPr>
          <a:lstStyle/>
          <a:p>
            <a:pPr algn="just">
              <a:lnSpc>
                <a:spcPts val="3666"/>
              </a:lnSpc>
            </a:pPr>
            <a:r>
              <a:rPr lang="vi-VN" sz="3000" b="1" dirty="0">
                <a:solidFill>
                  <a:srgbClr val="0070C0"/>
                </a:solidFill>
                <a:latin typeface="Calibri" pitchFamily="34" charset="0"/>
                <a:cs typeface="Calibri" pitchFamily="34" charset="0"/>
              </a:rPr>
              <a:t>Dựa vào bảng 4.1, hãy vẽ biểu đồ thể hiện diện tích gieo trồng cây lương thực có hạt và lúa của nước ta giai đoạn 2010 - 2021. Nêu nhận xét.</a:t>
            </a:r>
          </a:p>
        </p:txBody>
      </p:sp>
      <p:graphicFrame>
        <p:nvGraphicFramePr>
          <p:cNvPr id="14" name="Table 13"/>
          <p:cNvGraphicFramePr>
            <a:graphicFrameLocks noGrp="1"/>
          </p:cNvGraphicFramePr>
          <p:nvPr>
            <p:extLst>
              <p:ext uri="{D42A27DB-BD31-4B8C-83A1-F6EECF244321}">
                <p14:modId xmlns:p14="http://schemas.microsoft.com/office/powerpoint/2010/main" val="4006569028"/>
              </p:ext>
            </p:extLst>
          </p:nvPr>
        </p:nvGraphicFramePr>
        <p:xfrm>
          <a:off x="352592" y="2647282"/>
          <a:ext cx="11482267" cy="1819043"/>
        </p:xfrm>
        <a:graphic>
          <a:graphicData uri="http://schemas.openxmlformats.org/drawingml/2006/table">
            <a:tbl>
              <a:tblPr firstRow="1" firstCol="1" bandRow="1">
                <a:tableStyleId>{5C22544A-7EE6-4342-B048-85BDC9FD1C3A}</a:tableStyleId>
              </a:tblPr>
              <a:tblGrid>
                <a:gridCol w="4904414">
                  <a:extLst>
                    <a:ext uri="{9D8B030D-6E8A-4147-A177-3AD203B41FA5}">
                      <a16:colId xmlns:a16="http://schemas.microsoft.com/office/drawing/2014/main" val="1884552498"/>
                    </a:ext>
                  </a:extLst>
                </a:gridCol>
                <a:gridCol w="2209800">
                  <a:extLst>
                    <a:ext uri="{9D8B030D-6E8A-4147-A177-3AD203B41FA5}">
                      <a16:colId xmlns:a16="http://schemas.microsoft.com/office/drawing/2014/main" val="3807409041"/>
                    </a:ext>
                  </a:extLst>
                </a:gridCol>
                <a:gridCol w="2209800">
                  <a:extLst>
                    <a:ext uri="{9D8B030D-6E8A-4147-A177-3AD203B41FA5}">
                      <a16:colId xmlns:a16="http://schemas.microsoft.com/office/drawing/2014/main" val="1109016684"/>
                    </a:ext>
                  </a:extLst>
                </a:gridCol>
                <a:gridCol w="2158253">
                  <a:extLst>
                    <a:ext uri="{9D8B030D-6E8A-4147-A177-3AD203B41FA5}">
                      <a16:colId xmlns:a16="http://schemas.microsoft.com/office/drawing/2014/main" val="1960464592"/>
                    </a:ext>
                  </a:extLst>
                </a:gridCol>
              </a:tblGrid>
              <a:tr h="325195">
                <a:tc>
                  <a:txBody>
                    <a:bodyPr/>
                    <a:lstStyle/>
                    <a:p>
                      <a:pPr indent="-1270" algn="just">
                        <a:lnSpc>
                          <a:spcPct val="150000"/>
                        </a:lnSpc>
                        <a:spcAft>
                          <a:spcPts val="0"/>
                        </a:spcAft>
                      </a:pPr>
                      <a:r>
                        <a:rPr lang="vi-VN" sz="2900">
                          <a:effectLst/>
                          <a:latin typeface="Calibri" pitchFamily="34" charset="0"/>
                          <a:cs typeface="Calibri" pitchFamily="34" charset="0"/>
                        </a:rPr>
                        <a:t>Năm</a:t>
                      </a:r>
                      <a:endParaRPr lang="en-US" sz="290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a:effectLst/>
                          <a:latin typeface="Calibri" pitchFamily="34" charset="0"/>
                          <a:cs typeface="Calibri" pitchFamily="34" charset="0"/>
                        </a:rPr>
                        <a:t>2010</a:t>
                      </a:r>
                      <a:endParaRPr lang="en-US" sz="290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vi-VN" sz="2900">
                          <a:effectLst/>
                          <a:latin typeface="Calibri" pitchFamily="34" charset="0"/>
                          <a:cs typeface="Calibri" pitchFamily="34" charset="0"/>
                        </a:rPr>
                        <a:t>2015</a:t>
                      </a:r>
                      <a:endParaRPr lang="en-US" sz="290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a:effectLst/>
                          <a:latin typeface="Calibri" pitchFamily="34" charset="0"/>
                          <a:cs typeface="Calibri" pitchFamily="34" charset="0"/>
                        </a:rPr>
                        <a:t>2021</a:t>
                      </a:r>
                      <a:endParaRPr lang="en-US" sz="2900">
                        <a:effectLst/>
                        <a:latin typeface="Calibri" pitchFamily="34" charset="0"/>
                        <a:ea typeface="Arial" panose="020B0604020202020204" pitchFamily="34" charset="0"/>
                        <a:cs typeface="Calibri" pitchFamily="34" charset="0"/>
                      </a:endParaRPr>
                    </a:p>
                  </a:txBody>
                  <a:tcPr marL="45714" marR="45714" marT="0" marB="0"/>
                </a:tc>
                <a:extLst>
                  <a:ext uri="{0D108BD9-81ED-4DB2-BD59-A6C34878D82A}">
                    <a16:rowId xmlns:a16="http://schemas.microsoft.com/office/drawing/2014/main" val="438015192"/>
                  </a:ext>
                </a:extLst>
              </a:tr>
              <a:tr h="630069">
                <a:tc>
                  <a:txBody>
                    <a:bodyPr/>
                    <a:lstStyle/>
                    <a:p>
                      <a:pPr indent="-1270" algn="just">
                        <a:lnSpc>
                          <a:spcPct val="150000"/>
                        </a:lnSpc>
                        <a:spcAft>
                          <a:spcPts val="0"/>
                        </a:spcAft>
                      </a:pPr>
                      <a:r>
                        <a:rPr lang="vi-VN" sz="2900" dirty="0">
                          <a:effectLst/>
                          <a:latin typeface="Calibri" pitchFamily="34" charset="0"/>
                          <a:cs typeface="Calibri" pitchFamily="34" charset="0"/>
                        </a:rPr>
                        <a:t>Diện tích gieo trồng (triệu ha)</a:t>
                      </a:r>
                      <a:endParaRPr lang="en-US" sz="2900" dirty="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a:effectLst/>
                          <a:latin typeface="Calibri" pitchFamily="34" charset="0"/>
                          <a:cs typeface="Calibri" pitchFamily="34" charset="0"/>
                        </a:rPr>
                        <a:t>8,6</a:t>
                      </a:r>
                      <a:endParaRPr lang="en-US" sz="2900" b="1">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a:effectLst/>
                          <a:latin typeface="Calibri" pitchFamily="34" charset="0"/>
                          <a:cs typeface="Calibri" pitchFamily="34" charset="0"/>
                        </a:rPr>
                        <a:t>9.0</a:t>
                      </a:r>
                      <a:endParaRPr lang="en-US" sz="2900" b="1">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dirty="0">
                          <a:effectLst/>
                          <a:latin typeface="Calibri" pitchFamily="34" charset="0"/>
                          <a:cs typeface="Calibri" pitchFamily="34" charset="0"/>
                        </a:rPr>
                        <a:t>8,1</a:t>
                      </a:r>
                      <a:endParaRPr lang="en-US" sz="2900" b="1" dirty="0">
                        <a:effectLst/>
                        <a:latin typeface="Calibri" pitchFamily="34" charset="0"/>
                        <a:ea typeface="Arial" panose="020B0604020202020204" pitchFamily="34" charset="0"/>
                        <a:cs typeface="Calibri" pitchFamily="34" charset="0"/>
                      </a:endParaRPr>
                    </a:p>
                  </a:txBody>
                  <a:tcPr marL="45714" marR="45714" marT="0" marB="0"/>
                </a:tc>
                <a:extLst>
                  <a:ext uri="{0D108BD9-81ED-4DB2-BD59-A6C34878D82A}">
                    <a16:rowId xmlns:a16="http://schemas.microsoft.com/office/drawing/2014/main" val="2988832421"/>
                  </a:ext>
                </a:extLst>
              </a:tr>
              <a:tr h="325195">
                <a:tc>
                  <a:txBody>
                    <a:bodyPr/>
                    <a:lstStyle/>
                    <a:p>
                      <a:pPr indent="-1270" algn="just">
                        <a:lnSpc>
                          <a:spcPct val="150000"/>
                        </a:lnSpc>
                        <a:spcAft>
                          <a:spcPts val="0"/>
                        </a:spcAft>
                      </a:pPr>
                      <a:r>
                        <a:rPr lang="vi-VN" sz="2900" dirty="0">
                          <a:effectLst/>
                          <a:latin typeface="Calibri" pitchFamily="34" charset="0"/>
                          <a:cs typeface="Calibri" pitchFamily="34" charset="0"/>
                        </a:rPr>
                        <a:t>Trong đó: Lúa</a:t>
                      </a:r>
                      <a:endParaRPr lang="en-US" sz="2900" dirty="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a:effectLst/>
                          <a:latin typeface="Calibri" pitchFamily="34" charset="0"/>
                          <a:cs typeface="Calibri" pitchFamily="34" charset="0"/>
                        </a:rPr>
                        <a:t>7,5</a:t>
                      </a:r>
                      <a:endParaRPr lang="en-US" sz="2900" b="1">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dirty="0">
                          <a:effectLst/>
                          <a:latin typeface="Calibri" pitchFamily="34" charset="0"/>
                          <a:cs typeface="Calibri" pitchFamily="34" charset="0"/>
                        </a:rPr>
                        <a:t>7,8</a:t>
                      </a:r>
                      <a:endParaRPr lang="en-US" sz="2900" b="1" dirty="0">
                        <a:effectLst/>
                        <a:latin typeface="Calibri" pitchFamily="34" charset="0"/>
                        <a:ea typeface="Arial" panose="020B0604020202020204" pitchFamily="34" charset="0"/>
                        <a:cs typeface="Calibri" pitchFamily="34" charset="0"/>
                      </a:endParaRPr>
                    </a:p>
                  </a:txBody>
                  <a:tcPr marL="45714" marR="45714" marT="0" marB="0"/>
                </a:tc>
                <a:tc>
                  <a:txBody>
                    <a:bodyPr/>
                    <a:lstStyle/>
                    <a:p>
                      <a:pPr indent="-1270" algn="ctr">
                        <a:lnSpc>
                          <a:spcPct val="150000"/>
                        </a:lnSpc>
                        <a:spcAft>
                          <a:spcPts val="0"/>
                        </a:spcAft>
                      </a:pPr>
                      <a:r>
                        <a:rPr lang="en-US" sz="2900" b="1" dirty="0">
                          <a:effectLst/>
                          <a:latin typeface="Calibri" pitchFamily="34" charset="0"/>
                          <a:cs typeface="Calibri" pitchFamily="34" charset="0"/>
                        </a:rPr>
                        <a:t>7,2</a:t>
                      </a:r>
                      <a:endParaRPr lang="en-US" sz="2900" b="1" dirty="0">
                        <a:effectLst/>
                        <a:latin typeface="Calibri" pitchFamily="34" charset="0"/>
                        <a:ea typeface="Arial" panose="020B0604020202020204" pitchFamily="34" charset="0"/>
                        <a:cs typeface="Calibri" pitchFamily="34" charset="0"/>
                      </a:endParaRPr>
                    </a:p>
                  </a:txBody>
                  <a:tcPr marL="45714" marR="45714" marT="0" marB="0"/>
                </a:tc>
                <a:extLst>
                  <a:ext uri="{0D108BD9-81ED-4DB2-BD59-A6C34878D82A}">
                    <a16:rowId xmlns:a16="http://schemas.microsoft.com/office/drawing/2014/main" val="1491206096"/>
                  </a:ext>
                </a:extLst>
              </a:tr>
            </a:tbl>
          </a:graphicData>
        </a:graphic>
      </p:graphicFrame>
      <p:sp>
        <p:nvSpPr>
          <p:cNvPr id="17" name="TextBox 16"/>
          <p:cNvSpPr txBox="1"/>
          <p:nvPr/>
        </p:nvSpPr>
        <p:spPr>
          <a:xfrm>
            <a:off x="1047138" y="5210100"/>
            <a:ext cx="4655373" cy="406522"/>
          </a:xfrm>
          <a:prstGeom prst="rect">
            <a:avLst/>
          </a:prstGeom>
        </p:spPr>
        <p:txBody>
          <a:bodyPr lIns="0" tIns="0" rIns="0" bIns="0" rtlCol="0" anchor="t">
            <a:spAutoFit/>
          </a:bodyPr>
          <a:lstStyle/>
          <a:p>
            <a:pPr>
              <a:lnSpc>
                <a:spcPts val="3079"/>
              </a:lnSpc>
            </a:pPr>
            <a:r>
              <a:rPr lang="en-US" sz="3200" b="1" dirty="0" err="1">
                <a:solidFill>
                  <a:srgbClr val="C00000"/>
                </a:solidFill>
              </a:rPr>
              <a:t>Dạng</a:t>
            </a:r>
            <a:r>
              <a:rPr lang="en-US" sz="3200" b="1" dirty="0">
                <a:solidFill>
                  <a:srgbClr val="C00000"/>
                </a:solidFill>
              </a:rPr>
              <a:t> </a:t>
            </a:r>
            <a:r>
              <a:rPr lang="en-US" sz="3200" b="1" dirty="0" err="1">
                <a:solidFill>
                  <a:srgbClr val="C00000"/>
                </a:solidFill>
              </a:rPr>
              <a:t>biểu</a:t>
            </a:r>
            <a:r>
              <a:rPr lang="en-US" sz="3200" b="1" dirty="0">
                <a:solidFill>
                  <a:srgbClr val="C00000"/>
                </a:solidFill>
              </a:rPr>
              <a:t> </a:t>
            </a:r>
            <a:r>
              <a:rPr lang="en-US" sz="3200" b="1" dirty="0" err="1">
                <a:solidFill>
                  <a:srgbClr val="C00000"/>
                </a:solidFill>
              </a:rPr>
              <a:t>đồ</a:t>
            </a:r>
            <a:r>
              <a:rPr lang="en-US" sz="3200" b="1" dirty="0">
                <a:solidFill>
                  <a:srgbClr val="C00000"/>
                </a:solidFill>
              </a:rPr>
              <a:t> </a:t>
            </a:r>
            <a:r>
              <a:rPr lang="en-US" sz="3200" b="1" dirty="0" err="1">
                <a:solidFill>
                  <a:srgbClr val="C00000"/>
                </a:solidFill>
              </a:rPr>
              <a:t>thích</a:t>
            </a:r>
            <a:r>
              <a:rPr lang="en-US" sz="3200" b="1" dirty="0">
                <a:solidFill>
                  <a:srgbClr val="C00000"/>
                </a:solidFill>
              </a:rPr>
              <a:t> </a:t>
            </a:r>
            <a:r>
              <a:rPr lang="en-US" sz="3200" b="1" dirty="0" err="1">
                <a:solidFill>
                  <a:srgbClr val="C00000"/>
                </a:solidFill>
              </a:rPr>
              <a:t>hợp</a:t>
            </a:r>
            <a:r>
              <a:rPr lang="en-US" sz="3200" b="1" dirty="0">
                <a:solidFill>
                  <a:srgbClr val="C00000"/>
                </a:solidFill>
              </a:rPr>
              <a:t> </a:t>
            </a:r>
          </a:p>
        </p:txBody>
      </p:sp>
      <p:sp>
        <p:nvSpPr>
          <p:cNvPr id="18" name="TextBox 20"/>
          <p:cNvSpPr txBox="1"/>
          <p:nvPr/>
        </p:nvSpPr>
        <p:spPr>
          <a:xfrm>
            <a:off x="3809206" y="4953794"/>
            <a:ext cx="7406436" cy="733534"/>
          </a:xfrm>
          <a:prstGeom prst="rect">
            <a:avLst/>
          </a:prstGeom>
        </p:spPr>
        <p:txBody>
          <a:bodyPr lIns="0" tIns="0" rIns="0" bIns="0" rtlCol="0" anchor="t">
            <a:spAutoFit/>
          </a:bodyPr>
          <a:lstStyle/>
          <a:p>
            <a:pPr algn="ctr">
              <a:lnSpc>
                <a:spcPts val="6532"/>
              </a:lnSpc>
              <a:spcBef>
                <a:spcPct val="0"/>
              </a:spcBef>
            </a:pPr>
            <a:r>
              <a:rPr lang="en-US" sz="3200" b="1" dirty="0">
                <a:solidFill>
                  <a:srgbClr val="C00000"/>
                </a:solidFill>
              </a:rPr>
              <a:t>CỘT CHỒNG</a:t>
            </a:r>
          </a:p>
        </p:txBody>
      </p:sp>
      <p:sp>
        <p:nvSpPr>
          <p:cNvPr id="19" name="Freeform 15"/>
          <p:cNvSpPr/>
          <p:nvPr/>
        </p:nvSpPr>
        <p:spPr>
          <a:xfrm flipH="1">
            <a:off x="-1388346" y="6093362"/>
            <a:ext cx="2693449" cy="1532453"/>
          </a:xfrm>
          <a:custGeom>
            <a:avLst/>
            <a:gdLst/>
            <a:ahLst/>
            <a:cxnLst/>
            <a:rect l="l" t="t" r="r" b="b"/>
            <a:pathLst>
              <a:path w="4040700" h="2298148">
                <a:moveTo>
                  <a:pt x="4040701" y="0"/>
                </a:moveTo>
                <a:lnTo>
                  <a:pt x="0" y="0"/>
                </a:lnTo>
                <a:lnTo>
                  <a:pt x="0" y="2298148"/>
                </a:lnTo>
                <a:lnTo>
                  <a:pt x="4040701" y="2298148"/>
                </a:lnTo>
                <a:lnTo>
                  <a:pt x="4040701" y="0"/>
                </a:lnTo>
                <a:close/>
              </a:path>
            </a:pathLst>
          </a:custGeom>
          <a:blipFill>
            <a:blip>
              <a:extLst/>
            </a:blip>
            <a:stretch>
              <a:fillRect/>
            </a:stretch>
          </a:blipFill>
        </p:spPr>
      </p:sp>
      <p:sp>
        <p:nvSpPr>
          <p:cNvPr id="20" name="Freeform 16"/>
          <p:cNvSpPr/>
          <p:nvPr/>
        </p:nvSpPr>
        <p:spPr>
          <a:xfrm flipV="1">
            <a:off x="9850659" y="-251391"/>
            <a:ext cx="2693449" cy="1532453"/>
          </a:xfrm>
          <a:custGeom>
            <a:avLst/>
            <a:gdLst/>
            <a:ahLst/>
            <a:cxnLst/>
            <a:rect l="l" t="t" r="r" b="b"/>
            <a:pathLst>
              <a:path w="4040700" h="2298148">
                <a:moveTo>
                  <a:pt x="0" y="2298149"/>
                </a:moveTo>
                <a:lnTo>
                  <a:pt x="4040700" y="2298149"/>
                </a:lnTo>
                <a:lnTo>
                  <a:pt x="4040700" y="0"/>
                </a:lnTo>
                <a:lnTo>
                  <a:pt x="0" y="0"/>
                </a:lnTo>
                <a:lnTo>
                  <a:pt x="0" y="2298149"/>
                </a:lnTo>
                <a:close/>
              </a:path>
            </a:pathLst>
          </a:custGeom>
          <a:blipFill>
            <a:blip>
              <a:extLst/>
            </a:blip>
            <a:stretch>
              <a:fillRect/>
            </a:stretch>
          </a:blipFill>
        </p:spPr>
      </p:sp>
      <p:sp>
        <p:nvSpPr>
          <p:cNvPr id="21" name="Freeform 17"/>
          <p:cNvSpPr/>
          <p:nvPr/>
        </p:nvSpPr>
        <p:spPr>
          <a:xfrm rot="-5400000">
            <a:off x="11219529" y="5204394"/>
            <a:ext cx="1744531" cy="1938471"/>
          </a:xfrm>
          <a:custGeom>
            <a:avLst/>
            <a:gdLst/>
            <a:ahLst/>
            <a:cxnLst/>
            <a:rect l="l" t="t" r="r" b="b"/>
            <a:pathLst>
              <a:path w="2616191" h="2908085">
                <a:moveTo>
                  <a:pt x="0" y="0"/>
                </a:moveTo>
                <a:lnTo>
                  <a:pt x="2616190" y="0"/>
                </a:lnTo>
                <a:lnTo>
                  <a:pt x="2616190" y="2908084"/>
                </a:lnTo>
                <a:lnTo>
                  <a:pt x="0" y="2908084"/>
                </a:lnTo>
                <a:lnTo>
                  <a:pt x="0" y="0"/>
                </a:lnTo>
                <a:close/>
              </a:path>
            </a:pathLst>
          </a:custGeom>
          <a:blipFill>
            <a:blip cstate="print">
              <a:extLst/>
            </a:blip>
            <a:stretch>
              <a:fillRect l="-34737" b="-40333"/>
            </a:stretch>
          </a:blipFill>
        </p:spPr>
      </p:sp>
      <p:sp>
        <p:nvSpPr>
          <p:cNvPr id="22" name="Freeform 18"/>
          <p:cNvSpPr/>
          <p:nvPr/>
        </p:nvSpPr>
        <p:spPr>
          <a:xfrm rot="-5400000" flipH="1" flipV="1">
            <a:off x="-1038964" y="-739267"/>
            <a:ext cx="1744531" cy="1938471"/>
          </a:xfrm>
          <a:custGeom>
            <a:avLst/>
            <a:gdLst/>
            <a:ahLst/>
            <a:cxnLst/>
            <a:rect l="l" t="t" r="r" b="b"/>
            <a:pathLst>
              <a:path w="2616191" h="2908085">
                <a:moveTo>
                  <a:pt x="2616190" y="2908085"/>
                </a:moveTo>
                <a:lnTo>
                  <a:pt x="0" y="2908085"/>
                </a:lnTo>
                <a:lnTo>
                  <a:pt x="0" y="0"/>
                </a:lnTo>
                <a:lnTo>
                  <a:pt x="2616190" y="0"/>
                </a:lnTo>
                <a:lnTo>
                  <a:pt x="2616190" y="2908085"/>
                </a:lnTo>
                <a:close/>
              </a:path>
            </a:pathLst>
          </a:custGeom>
          <a:blipFill>
            <a:blip cstate="print">
              <a:extLst/>
            </a:blip>
            <a:stretch>
              <a:fillRect l="-34737" b="-40333"/>
            </a:stretch>
          </a:blipFill>
        </p:spPr>
      </p:sp>
    </p:spTree>
    <p:extLst>
      <p:ext uri="{BB962C8B-B14F-4D97-AF65-F5344CB8AC3E}">
        <p14:creationId xmlns:p14="http://schemas.microsoft.com/office/powerpoint/2010/main" val="37064102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grpId="0" nodeType="clickEffect">
                                  <p:stCondLst>
                                    <p:cond delay="0"/>
                                  </p:stCondLst>
                                  <p:childTnLst>
                                    <p:set>
                                      <p:cBhvr>
                                        <p:cTn id="6" dur="1" fill="hold">
                                          <p:stCondLst>
                                            <p:cond delay="0"/>
                                          </p:stCondLst>
                                        </p:cTn>
                                        <p:tgtEl>
                                          <p:spTgt spid="18"/>
                                        </p:tgtEl>
                                        <p:attrNameLst>
                                          <p:attrName>style.visibility</p:attrName>
                                        </p:attrNameLst>
                                      </p:cBhvr>
                                      <p:to>
                                        <p:strVal val="visible"/>
                                      </p:to>
                                    </p:set>
                                    <p:animEffect transition="in" filter="circle(in)">
                                      <p:cBhvr>
                                        <p:cTn id="7" dur="2000"/>
                                        <p:tgtEl>
                                          <p:spTgt spid="18"/>
                                        </p:tgtEl>
                                      </p:cBhvr>
                                    </p:animEffect>
                                  </p:childTnLst>
                                </p:cTn>
                              </p:par>
                              <p:par>
                                <p:cTn id="8" presetID="2" presetClass="entr" presetSubtype="8" fill="hold" grpId="0" nodeType="withEffect">
                                  <p:stCondLst>
                                    <p:cond delay="0"/>
                                  </p:stCondLst>
                                  <p:childTnLst>
                                    <p:set>
                                      <p:cBhvr>
                                        <p:cTn id="9" dur="1" fill="hold">
                                          <p:stCondLst>
                                            <p:cond delay="0"/>
                                          </p:stCondLst>
                                        </p:cTn>
                                        <p:tgtEl>
                                          <p:spTgt spid="17"/>
                                        </p:tgtEl>
                                        <p:attrNameLst>
                                          <p:attrName>style.visibility</p:attrName>
                                        </p:attrNameLst>
                                      </p:cBhvr>
                                      <p:to>
                                        <p:strVal val="visible"/>
                                      </p:to>
                                    </p:set>
                                    <p:anim calcmode="lin" valueType="num">
                                      <p:cBhvr additive="base">
                                        <p:cTn id="10" dur="500" fill="hold"/>
                                        <p:tgtEl>
                                          <p:spTgt spid="17"/>
                                        </p:tgtEl>
                                        <p:attrNameLst>
                                          <p:attrName>ppt_x</p:attrName>
                                        </p:attrNameLst>
                                      </p:cBhvr>
                                      <p:tavLst>
                                        <p:tav tm="0">
                                          <p:val>
                                            <p:strVal val="0-#ppt_w/2"/>
                                          </p:val>
                                        </p:tav>
                                        <p:tav tm="100000">
                                          <p:val>
                                            <p:strVal val="#ppt_x"/>
                                          </p:val>
                                        </p:tav>
                                      </p:tavLst>
                                    </p:anim>
                                    <p:anim calcmode="lin" valueType="num">
                                      <p:cBhvr additive="base">
                                        <p:cTn id="11" dur="500" fill="hold"/>
                                        <p:tgtEl>
                                          <p:spTgt spid="17"/>
                                        </p:tgtEl>
                                        <p:attrNameLst>
                                          <p:attrName>ppt_y</p:attrName>
                                        </p:attrNameLst>
                                      </p:cBhvr>
                                      <p:tavLst>
                                        <p:tav tm="0">
                                          <p:val>
                                            <p:strVal val="#ppt_y"/>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p:bldP spid="18" grpId="0"/>
    </p:bldLst>
  </p:timing>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29161" y="1"/>
            <a:ext cx="12161252" cy="6859587"/>
            <a:chOff x="0" y="0"/>
            <a:chExt cx="4281307" cy="2247245"/>
          </a:xfrm>
        </p:grpSpPr>
        <p:sp>
          <p:nvSpPr>
            <p:cNvPr id="10" name="Freeform 3"/>
            <p:cNvSpPr/>
            <p:nvPr/>
          </p:nvSpPr>
          <p:spPr>
            <a:xfrm>
              <a:off x="0" y="0"/>
              <a:ext cx="4281307" cy="2247245"/>
            </a:xfrm>
            <a:custGeom>
              <a:avLst/>
              <a:gdLst/>
              <a:ahLst/>
              <a:cxnLst/>
              <a:rect l="l" t="t" r="r" b="b"/>
              <a:pathLst>
                <a:path w="4281307" h="2247245">
                  <a:moveTo>
                    <a:pt x="24289" y="0"/>
                  </a:moveTo>
                  <a:lnTo>
                    <a:pt x="4257018" y="0"/>
                  </a:lnTo>
                  <a:cubicBezTo>
                    <a:pt x="4263460" y="0"/>
                    <a:pt x="4269638" y="2559"/>
                    <a:pt x="4274193" y="7114"/>
                  </a:cubicBezTo>
                  <a:cubicBezTo>
                    <a:pt x="4278748" y="11669"/>
                    <a:pt x="4281307" y="17847"/>
                    <a:pt x="4281307" y="24289"/>
                  </a:cubicBezTo>
                  <a:lnTo>
                    <a:pt x="4281307" y="2222956"/>
                  </a:lnTo>
                  <a:cubicBezTo>
                    <a:pt x="4281307" y="2236371"/>
                    <a:pt x="4270433" y="2247245"/>
                    <a:pt x="4257018" y="2247245"/>
                  </a:cubicBezTo>
                  <a:lnTo>
                    <a:pt x="24289" y="2247245"/>
                  </a:lnTo>
                  <a:cubicBezTo>
                    <a:pt x="17847" y="2247245"/>
                    <a:pt x="11669" y="2244686"/>
                    <a:pt x="7114" y="2240131"/>
                  </a:cubicBezTo>
                  <a:cubicBezTo>
                    <a:pt x="2559" y="2235576"/>
                    <a:pt x="0" y="2229398"/>
                    <a:pt x="0" y="2222956"/>
                  </a:cubicBezTo>
                  <a:lnTo>
                    <a:pt x="0" y="24289"/>
                  </a:lnTo>
                  <a:cubicBezTo>
                    <a:pt x="0" y="10875"/>
                    <a:pt x="10875" y="0"/>
                    <a:pt x="24289" y="0"/>
                  </a:cubicBezTo>
                  <a:close/>
                </a:path>
              </a:pathLst>
            </a:custGeom>
            <a:solidFill>
              <a:srgbClr val="FFFFF1"/>
            </a:solidFill>
            <a:ln w="123825" cap="rnd">
              <a:solidFill>
                <a:srgbClr val="2E841F"/>
              </a:solidFill>
              <a:prstDash val="solid"/>
              <a:round/>
            </a:ln>
          </p:spPr>
        </p:sp>
        <p:sp>
          <p:nvSpPr>
            <p:cNvPr id="11" name="TextBox 4"/>
            <p:cNvSpPr txBox="1"/>
            <p:nvPr/>
          </p:nvSpPr>
          <p:spPr>
            <a:xfrm>
              <a:off x="0" y="-28575"/>
              <a:ext cx="4281307" cy="2275820"/>
            </a:xfrm>
            <a:prstGeom prst="rect">
              <a:avLst/>
            </a:prstGeom>
            <a:ln>
              <a:solidFill>
                <a:srgbClr val="2E841F"/>
              </a:solidFill>
            </a:ln>
          </p:spPr>
          <p:txBody>
            <a:bodyPr lIns="50800" tIns="50800" rIns="50800" bIns="50800" rtlCol="0" anchor="ctr"/>
            <a:lstStyle/>
            <a:p>
              <a:pPr algn="ctr">
                <a:lnSpc>
                  <a:spcPts val="1680"/>
                </a:lnSpc>
              </a:pPr>
              <a:r>
                <a:rPr lang="en-US" sz="1200">
                  <a:solidFill>
                    <a:srgbClr val="FFFFFF"/>
                  </a:solidFill>
                  <a:latin typeface="Trocchi"/>
                </a:rPr>
                <a:t>6-8 nhóm chơi</a:t>
              </a:r>
            </a:p>
          </p:txBody>
        </p:sp>
      </p:grpSp>
      <p:pic>
        <p:nvPicPr>
          <p:cNvPr id="13" name="Picture 12"/>
          <p:cNvPicPr/>
          <p:nvPr/>
        </p:nvPicPr>
        <p:blipFill>
          <a:blip r:embed="rId3"/>
          <a:stretch>
            <a:fillRect/>
          </a:stretch>
        </p:blipFill>
        <p:spPr>
          <a:xfrm>
            <a:off x="1066006" y="153194"/>
            <a:ext cx="10668000" cy="6477000"/>
          </a:xfrm>
          <a:prstGeom prst="rect">
            <a:avLst/>
          </a:prstGeom>
          <a:solidFill>
            <a:schemeClr val="bg1"/>
          </a:solidFill>
        </p:spPr>
      </p:pic>
      <p:sp>
        <p:nvSpPr>
          <p:cNvPr id="19" name="Freeform 4"/>
          <p:cNvSpPr/>
          <p:nvPr/>
        </p:nvSpPr>
        <p:spPr>
          <a:xfrm rot="5400000" flipV="1">
            <a:off x="-881763" y="5680349"/>
            <a:ext cx="2350537" cy="2720332"/>
          </a:xfrm>
          <a:custGeom>
            <a:avLst/>
            <a:gdLst/>
            <a:ahLst/>
            <a:cxnLst/>
            <a:rect l="l" t="t" r="r" b="b"/>
            <a:pathLst>
              <a:path w="3524989" h="4081029">
                <a:moveTo>
                  <a:pt x="0" y="4081029"/>
                </a:moveTo>
                <a:lnTo>
                  <a:pt x="3524988" y="4081029"/>
                </a:lnTo>
                <a:lnTo>
                  <a:pt x="3524988" y="0"/>
                </a:lnTo>
                <a:lnTo>
                  <a:pt x="0" y="0"/>
                </a:lnTo>
                <a:lnTo>
                  <a:pt x="0" y="4081029"/>
                </a:lnTo>
                <a:close/>
              </a:path>
            </a:pathLst>
          </a:custGeom>
          <a:blipFill>
            <a:blip cstate="print">
              <a:extLst/>
            </a:blip>
            <a:stretch>
              <a:fillRect/>
            </a:stretch>
          </a:blipFill>
        </p:spPr>
      </p:sp>
    </p:spTree>
    <p:extLst>
      <p:ext uri="{BB962C8B-B14F-4D97-AF65-F5344CB8AC3E}">
        <p14:creationId xmlns:p14="http://schemas.microsoft.com/office/powerpoint/2010/main" val="1729926515"/>
      </p:ext>
    </p:extLst>
  </p:cSld>
  <p:clrMapOvr>
    <a:masterClrMapping/>
  </p:clrMapOvr>
  <p:transition spd="slow">
    <p:wip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6" presetClass="entr" presetSubtype="16"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circle(in)">
                                      <p:cBhvr>
                                        <p:cTn id="7" dur="2000"/>
                                        <p:tgtEl>
                                          <p:spTgt spid="1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6" name="Rectangle: Rounded Corners 7">
            <a:extLst>
              <a:ext uri="{FF2B5EF4-FFF2-40B4-BE49-F238E27FC236}">
                <a16:creationId xmlns:a16="http://schemas.microsoft.com/office/drawing/2014/main" id="{D2B680DB-E633-4DF1-9493-1C62B4D6F032}"/>
              </a:ext>
            </a:extLst>
          </p:cNvPr>
          <p:cNvSpPr/>
          <p:nvPr/>
        </p:nvSpPr>
        <p:spPr>
          <a:xfrm>
            <a:off x="40228" y="5182394"/>
            <a:ext cx="3845178" cy="1319672"/>
          </a:xfrm>
          <a:prstGeom prst="roundRect">
            <a:avLst/>
          </a:prstGeom>
          <a:gradFill flip="none" rotWithShape="1">
            <a:gsLst>
              <a:gs pos="0">
                <a:srgbClr val="2BCD15">
                  <a:tint val="66000"/>
                  <a:satMod val="160000"/>
                </a:srgbClr>
              </a:gs>
              <a:gs pos="50000">
                <a:srgbClr val="2BCD15">
                  <a:tint val="44500"/>
                  <a:satMod val="160000"/>
                </a:srgbClr>
              </a:gs>
              <a:gs pos="100000">
                <a:srgbClr val="2BCD15">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a:solidFill>
                  <a:schemeClr val="tx1"/>
                </a:solidFill>
                <a:cs typeface="Arial" panose="020B0604020202020204" pitchFamily="34" charset="0"/>
              </a:rPr>
              <a:t>Sau </a:t>
            </a:r>
            <a:r>
              <a:rPr lang="en-US" sz="3000" b="1" dirty="0" err="1">
                <a:solidFill>
                  <a:schemeClr val="tx1"/>
                </a:solidFill>
                <a:cs typeface="Arial" panose="020B0604020202020204" pitchFamily="34" charset="0"/>
              </a:rPr>
              <a:t>đó</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mỗi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bộ</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trưởng</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đưa</a:t>
            </a:r>
            <a:r>
              <a:rPr lang="en-US" sz="3000" b="1" dirty="0">
                <a:solidFill>
                  <a:schemeClr val="tx1"/>
                </a:solidFill>
                <a:cs typeface="Arial" panose="020B0604020202020204" pitchFamily="34" charset="0"/>
              </a:rPr>
              <a:t> ra 1 </a:t>
            </a:r>
            <a:r>
              <a:rPr lang="en-US" sz="3000" b="1" dirty="0" err="1">
                <a:solidFill>
                  <a:schemeClr val="tx1"/>
                </a:solidFill>
                <a:cs typeface="Arial" panose="020B0604020202020204" pitchFamily="34" charset="0"/>
              </a:rPr>
              <a:t>giải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pháp</a:t>
            </a:r>
            <a:endParaRPr lang="en-US" sz="3000" b="1" dirty="0">
              <a:solidFill>
                <a:schemeClr val="tx1"/>
              </a:solidFill>
              <a:cs typeface="Arial" panose="020B0604020202020204" pitchFamily="34" charset="0"/>
            </a:endParaRPr>
          </a:p>
        </p:txBody>
      </p:sp>
      <p:sp>
        <p:nvSpPr>
          <p:cNvPr id="20" name="Rectangle: Rounded Corners 7">
            <a:extLst>
              <a:ext uri="{FF2B5EF4-FFF2-40B4-BE49-F238E27FC236}">
                <a16:creationId xmlns:a16="http://schemas.microsoft.com/office/drawing/2014/main" id="{35BCD24A-4913-44D7-94A9-74CC6DD1FCBC}"/>
              </a:ext>
            </a:extLst>
          </p:cNvPr>
          <p:cNvSpPr/>
          <p:nvPr/>
        </p:nvSpPr>
        <p:spPr>
          <a:xfrm>
            <a:off x="36308" y="2896394"/>
            <a:ext cx="4077698" cy="1172708"/>
          </a:xfrm>
          <a:prstGeom prst="roundRect">
            <a:avLst/>
          </a:prstGeom>
          <a:solidFill>
            <a:schemeClr val="accent4">
              <a:lumMod val="40000"/>
              <a:lumOff val="60000"/>
            </a:schemeClr>
          </a:soli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cs typeface="Arial" panose="020B0604020202020204" pitchFamily="34" charset="0"/>
              </a:rPr>
              <a:t>Viết</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trên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giấy</a:t>
            </a:r>
            <a:r>
              <a:rPr lang="en-US" sz="3000" b="1" dirty="0">
                <a:solidFill>
                  <a:schemeClr val="tx1"/>
                </a:solidFill>
                <a:cs typeface="Arial" panose="020B0604020202020204" pitchFamily="34" charset="0"/>
              </a:rPr>
              <a:t> A1 </a:t>
            </a:r>
            <a:r>
              <a:rPr lang="en-US" sz="3000" b="1" dirty="0" err="1">
                <a:solidFill>
                  <a:schemeClr val="tx1"/>
                </a:solidFill>
                <a:cs typeface="Arial" panose="020B0604020202020204" pitchFamily="34" charset="0"/>
              </a:rPr>
              <a:t>theo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kĩ</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thuật</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khăn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trải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bàn</a:t>
            </a:r>
            <a:r>
              <a:rPr lang="en-US" sz="3000" b="1" dirty="0">
                <a:solidFill>
                  <a:schemeClr val="tx1"/>
                </a:solidFill>
                <a:cs typeface="Arial" panose="020B0604020202020204" pitchFamily="34" charset="0"/>
              </a:rPr>
              <a:t>, </a:t>
            </a:r>
          </a:p>
        </p:txBody>
      </p:sp>
      <p:cxnSp>
        <p:nvCxnSpPr>
          <p:cNvPr id="32" name="Straight Connector 31">
            <a:extLst>
              <a:ext uri="{FF2B5EF4-FFF2-40B4-BE49-F238E27FC236}">
                <a16:creationId xmlns:a16="http://schemas.microsoft.com/office/drawing/2014/main" id="{9DFE21BC-8AE5-4330-9371-E5BCFAFC8E02}"/>
              </a:ext>
            </a:extLst>
          </p:cNvPr>
          <p:cNvCxnSpPr>
            <a:cxnSpLocks/>
          </p:cNvCxnSpPr>
          <p:nvPr/>
        </p:nvCxnSpPr>
        <p:spPr>
          <a:xfrm>
            <a:off x="5578194" y="1282476"/>
            <a:ext cx="42471" cy="550719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pic>
        <p:nvPicPr>
          <p:cNvPr id="26" name="Picture 25">
            <a:extLst>
              <a:ext uri="{FF2B5EF4-FFF2-40B4-BE49-F238E27FC236}">
                <a16:creationId xmlns:a16="http://schemas.microsoft.com/office/drawing/2014/main" id="{7EA01110-2EC2-4492-9CCA-753A1D76627A}"/>
              </a:ext>
            </a:extLst>
          </p:cNvPr>
          <p:cNvPicPr>
            <a:picLocks noChangeAspect="1"/>
          </p:cNvPicPr>
          <p:nvPr/>
        </p:nvPicPr>
        <p:blipFill rotWithShape="1">
          <a:blip r:embed="rId3">
            <a:extLst>
              <a:ext uri="{BEBA8EAE-BF5A-486C-A8C5-ECC9F3942E4B}">
                <a14:imgProps xmlns:a14="http://schemas.microsoft.com/office/drawing/2010/main">
                  <a14:imgLayer>
                    <a14:imgEffect>
                      <a14:backgroundRemoval t="7273" b="89697" l="9804" r="89542">
                        <a14:foregroundMark x1="27778" y1="46667" x2="41176" y2="23636"/>
                        <a14:foregroundMark x1="41176" y1="23636" x2="51634" y2="23636"/>
                        <a14:foregroundMark x1="59804" y1="49697" x2="41176" y2="48485"/>
                        <a14:foregroundMark x1="40523" y1="66061" x2="29412" y2="56364"/>
                        <a14:foregroundMark x1="48366" y1="61212" x2="54575" y2="41212"/>
                        <a14:foregroundMark x1="31373" y1="67879" x2="32026" y2="76970"/>
                        <a14:foregroundMark x1="18301" y1="26061" x2="28431" y2="59394"/>
                        <a14:foregroundMark x1="68627" y1="77576" x2="64052" y2="86061"/>
                        <a14:foregroundMark x1="79739" y1="55152" x2="79412" y2="67273"/>
                        <a14:foregroundMark x1="69935" y1="82424" x2="70261" y2="85455"/>
                        <a14:foregroundMark x1="34641" y1="78182" x2="34641" y2="88485"/>
                        <a14:foregroundMark x1="30719" y1="69091" x2="29085" y2="79394"/>
                        <a14:foregroundMark x1="27778" y1="65455" x2="21895" y2="59394"/>
                        <a14:foregroundMark x1="23203" y1="62424" x2="23203" y2="66061"/>
                        <a14:foregroundMark x1="28431" y1="12121" x2="31046" y2="30303"/>
                        <a14:foregroundMark x1="42157" y1="8485" x2="42157" y2="8485"/>
                        <a14:foregroundMark x1="61765" y1="7273" x2="61765" y2="7273"/>
                        <a14:foregroundMark x1="57190" y1="41818" x2="44444" y2="48485"/>
                        <a14:foregroundMark x1="49673" y1="34545" x2="39216" y2="44242"/>
                      </a14:backgroundRemoval>
                    </a14:imgEffect>
                  </a14:imgLayer>
                </a14:imgProps>
              </a:ext>
            </a:extLst>
          </a:blip>
          <a:srcRect l="10057" r="4605" b="13546"/>
          <a:stretch/>
        </p:blipFill>
        <p:spPr>
          <a:xfrm>
            <a:off x="3505377" y="1353263"/>
            <a:ext cx="1894960" cy="1011826"/>
          </a:xfrm>
          <a:prstGeom prst="rect">
            <a:avLst/>
          </a:prstGeom>
        </p:spPr>
      </p:pic>
      <p:sp>
        <p:nvSpPr>
          <p:cNvPr id="27" name="Rectangle: Rounded Corners 7">
            <a:extLst>
              <a:ext uri="{FF2B5EF4-FFF2-40B4-BE49-F238E27FC236}">
                <a16:creationId xmlns:a16="http://schemas.microsoft.com/office/drawing/2014/main" id="{BA82641E-3201-4492-91D4-87379E758E19}"/>
              </a:ext>
            </a:extLst>
          </p:cNvPr>
          <p:cNvSpPr/>
          <p:nvPr/>
        </p:nvSpPr>
        <p:spPr>
          <a:xfrm>
            <a:off x="65800" y="1296194"/>
            <a:ext cx="3382063" cy="1172708"/>
          </a:xfrm>
          <a:prstGeom prst="roundRect">
            <a:avLst/>
          </a:prstGeom>
          <a:gradFill flip="none" rotWithShape="1">
            <a:gsLst>
              <a:gs pos="0">
                <a:srgbClr val="2BCD15">
                  <a:tint val="66000"/>
                  <a:satMod val="160000"/>
                </a:srgbClr>
              </a:gs>
              <a:gs pos="50000">
                <a:srgbClr val="2BCD15">
                  <a:tint val="44500"/>
                  <a:satMod val="160000"/>
                </a:srgbClr>
              </a:gs>
              <a:gs pos="100000">
                <a:srgbClr val="2BCD15">
                  <a:tint val="23500"/>
                  <a:satMod val="160000"/>
                </a:srgbClr>
              </a:gs>
            </a:gsLst>
            <a:lin ang="0" scaled="1"/>
            <a:tileRect/>
          </a:gradFill>
          <a:ln w="3175">
            <a:solidFill>
              <a:schemeClr val="tx1"/>
            </a:solid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000" b="1" dirty="0" err="1">
                <a:solidFill>
                  <a:schemeClr val="tx1"/>
                </a:solidFill>
                <a:cs typeface="Arial" panose="020B0604020202020204" pitchFamily="34" charset="0"/>
              </a:rPr>
              <a:t>Vào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vai</a:t>
            </a:r>
            <a:r>
              <a:rPr lang="en-US" sz="3000" b="1">
                <a:solidFill>
                  <a:schemeClr val="tx1"/>
                </a:solidFill>
                <a:cs typeface="Arial" panose="020B0604020202020204" pitchFamily="34" charset="0"/>
              </a:rPr>
              <a:t>: </a:t>
            </a:r>
            <a:r>
              <a:rPr lang="en-US" sz="3000" b="1">
                <a:solidFill>
                  <a:srgbClr val="C00000"/>
                </a:solidFill>
                <a:cs typeface="Arial" panose="020B0604020202020204" pitchFamily="34" charset="0"/>
              </a:rPr>
              <a:t>Bộ </a:t>
            </a:r>
            <a:r>
              <a:rPr lang="en-US" sz="3000" b="1" dirty="0" err="1">
                <a:solidFill>
                  <a:srgbClr val="C00000"/>
                </a:solidFill>
                <a:cs typeface="Arial" panose="020B0604020202020204" pitchFamily="34" charset="0"/>
              </a:rPr>
              <a:t>trưởng</a:t>
            </a:r>
            <a:r>
              <a:rPr lang="en-US" sz="3000" b="1" dirty="0">
                <a:solidFill>
                  <a:srgbClr val="C00000"/>
                </a:solidFill>
                <a:cs typeface="Arial" panose="020B0604020202020204" pitchFamily="34" charset="0"/>
              </a:rPr>
              <a:t> </a:t>
            </a:r>
            <a:r>
              <a:rPr lang="en-US" sz="3000" b="1" err="1">
                <a:solidFill>
                  <a:srgbClr val="C00000"/>
                </a:solidFill>
                <a:cs typeface="Arial" panose="020B0604020202020204" pitchFamily="34" charset="0"/>
              </a:rPr>
              <a:t>Bộ</a:t>
            </a:r>
            <a:r>
              <a:rPr lang="en-US" sz="3000" b="1">
                <a:solidFill>
                  <a:srgbClr val="C00000"/>
                </a:solidFill>
                <a:cs typeface="Arial" panose="020B0604020202020204" pitchFamily="34" charset="0"/>
              </a:rPr>
              <a:t> NN&amp;PTNT</a:t>
            </a:r>
            <a:endParaRPr lang="en-US" sz="3000" b="1" dirty="0">
              <a:solidFill>
                <a:srgbClr val="C00000"/>
              </a:solidFill>
              <a:cs typeface="Arial" panose="020B0604020202020204" pitchFamily="34" charset="0"/>
            </a:endParaRPr>
          </a:p>
        </p:txBody>
      </p:sp>
      <p:cxnSp>
        <p:nvCxnSpPr>
          <p:cNvPr id="18" name="Straight Connector 17">
            <a:extLst>
              <a:ext uri="{FF2B5EF4-FFF2-40B4-BE49-F238E27FC236}">
                <a16:creationId xmlns:a16="http://schemas.microsoft.com/office/drawing/2014/main" id="{75F55B41-6FA3-47DA-8C17-D39A4ECA31F7}"/>
              </a:ext>
            </a:extLst>
          </p:cNvPr>
          <p:cNvCxnSpPr>
            <a:cxnSpLocks/>
          </p:cNvCxnSpPr>
          <p:nvPr/>
        </p:nvCxnSpPr>
        <p:spPr>
          <a:xfrm flipV="1">
            <a:off x="0" y="1153821"/>
            <a:ext cx="12190413" cy="9391"/>
          </a:xfrm>
          <a:prstGeom prst="line">
            <a:avLst/>
          </a:prstGeom>
          <a:ln w="57150">
            <a:solidFill>
              <a:schemeClr val="tx1"/>
            </a:solidFill>
            <a:prstDash val="sysDot"/>
          </a:ln>
        </p:spPr>
        <p:style>
          <a:lnRef idx="1">
            <a:schemeClr val="accent1"/>
          </a:lnRef>
          <a:fillRef idx="0">
            <a:schemeClr val="accent1"/>
          </a:fillRef>
          <a:effectRef idx="0">
            <a:schemeClr val="accent1"/>
          </a:effectRef>
          <a:fontRef idx="minor">
            <a:schemeClr val="tx1"/>
          </a:fontRef>
        </p:style>
      </p:cxnSp>
      <p:sp>
        <p:nvSpPr>
          <p:cNvPr id="22" name="Rectangle: Rounded Corners 7">
            <a:extLst>
              <a:ext uri="{FF2B5EF4-FFF2-40B4-BE49-F238E27FC236}">
                <a16:creationId xmlns:a16="http://schemas.microsoft.com/office/drawing/2014/main" id="{CF6ED63D-ABB6-43BC-83DE-0BA5CF543C32}"/>
              </a:ext>
            </a:extLst>
          </p:cNvPr>
          <p:cNvSpPr/>
          <p:nvPr/>
        </p:nvSpPr>
        <p:spPr>
          <a:xfrm>
            <a:off x="5704059" y="1532845"/>
            <a:ext cx="6476092" cy="2403935"/>
          </a:xfrm>
          <a:prstGeom prst="roundRect">
            <a:avLst/>
          </a:prstGeom>
          <a:noFill/>
          <a:ln w="3175">
            <a:noFill/>
            <a:prstDash val="sysDash"/>
            <a:extLst>
              <a:ext uri="{C807C97D-BFC1-408E-A445-0C87EB9F89A2}">
                <ask:lineSketchStyleProps xmlns="" xmlns:ask="http://schemas.microsoft.com/office/drawing/2018/sketchyshapes" sd="1219033472">
                  <a:custGeom>
                    <a:avLst/>
                    <a:gdLst>
                      <a:gd name="connsiteX0" fmla="*/ 0 w 2661796"/>
                      <a:gd name="connsiteY0" fmla="*/ 152939 h 917613"/>
                      <a:gd name="connsiteX1" fmla="*/ 152939 w 2661796"/>
                      <a:gd name="connsiteY1" fmla="*/ 0 h 917613"/>
                      <a:gd name="connsiteX2" fmla="*/ 694800 w 2661796"/>
                      <a:gd name="connsiteY2" fmla="*/ 0 h 917613"/>
                      <a:gd name="connsiteX3" fmla="*/ 1283780 w 2661796"/>
                      <a:gd name="connsiteY3" fmla="*/ 0 h 917613"/>
                      <a:gd name="connsiteX4" fmla="*/ 1825641 w 2661796"/>
                      <a:gd name="connsiteY4" fmla="*/ 0 h 917613"/>
                      <a:gd name="connsiteX5" fmla="*/ 2508857 w 2661796"/>
                      <a:gd name="connsiteY5" fmla="*/ 0 h 917613"/>
                      <a:gd name="connsiteX6" fmla="*/ 2661796 w 2661796"/>
                      <a:gd name="connsiteY6" fmla="*/ 152939 h 917613"/>
                      <a:gd name="connsiteX7" fmla="*/ 2661796 w 2661796"/>
                      <a:gd name="connsiteY7" fmla="*/ 458807 h 917613"/>
                      <a:gd name="connsiteX8" fmla="*/ 2661796 w 2661796"/>
                      <a:gd name="connsiteY8" fmla="*/ 764674 h 917613"/>
                      <a:gd name="connsiteX9" fmla="*/ 2508857 w 2661796"/>
                      <a:gd name="connsiteY9" fmla="*/ 917613 h 917613"/>
                      <a:gd name="connsiteX10" fmla="*/ 1943437 w 2661796"/>
                      <a:gd name="connsiteY10" fmla="*/ 917613 h 917613"/>
                      <a:gd name="connsiteX11" fmla="*/ 1425135 w 2661796"/>
                      <a:gd name="connsiteY11" fmla="*/ 917613 h 917613"/>
                      <a:gd name="connsiteX12" fmla="*/ 812596 w 2661796"/>
                      <a:gd name="connsiteY12" fmla="*/ 917613 h 917613"/>
                      <a:gd name="connsiteX13" fmla="*/ 152939 w 2661796"/>
                      <a:gd name="connsiteY13" fmla="*/ 917613 h 917613"/>
                      <a:gd name="connsiteX14" fmla="*/ 0 w 2661796"/>
                      <a:gd name="connsiteY14" fmla="*/ 764674 h 917613"/>
                      <a:gd name="connsiteX15" fmla="*/ 0 w 2661796"/>
                      <a:gd name="connsiteY15" fmla="*/ 446572 h 917613"/>
                      <a:gd name="connsiteX16" fmla="*/ 0 w 2661796"/>
                      <a:gd name="connsiteY16" fmla="*/ 152939 h 91761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Lst>
                    <a:rect l="l" t="t" r="r" b="b"/>
                    <a:pathLst>
                      <a:path w="2661796" h="917613" fill="none" extrusionOk="0">
                        <a:moveTo>
                          <a:pt x="0" y="152939"/>
                        </a:moveTo>
                        <a:cubicBezTo>
                          <a:pt x="-1081" y="70405"/>
                          <a:pt x="87221" y="13931"/>
                          <a:pt x="152939" y="0"/>
                        </a:cubicBezTo>
                        <a:cubicBezTo>
                          <a:pt x="398603" y="-38239"/>
                          <a:pt x="461848" y="32783"/>
                          <a:pt x="694800" y="0"/>
                        </a:cubicBezTo>
                        <a:cubicBezTo>
                          <a:pt x="927752" y="-32783"/>
                          <a:pt x="1033727" y="54143"/>
                          <a:pt x="1283780" y="0"/>
                        </a:cubicBezTo>
                        <a:cubicBezTo>
                          <a:pt x="1533833" y="-54143"/>
                          <a:pt x="1593305" y="5845"/>
                          <a:pt x="1825641" y="0"/>
                        </a:cubicBezTo>
                        <a:cubicBezTo>
                          <a:pt x="2057977" y="-5845"/>
                          <a:pt x="2312640" y="14610"/>
                          <a:pt x="2508857" y="0"/>
                        </a:cubicBezTo>
                        <a:cubicBezTo>
                          <a:pt x="2580287" y="-738"/>
                          <a:pt x="2667267" y="73183"/>
                          <a:pt x="2661796" y="152939"/>
                        </a:cubicBezTo>
                        <a:cubicBezTo>
                          <a:pt x="2681022" y="279836"/>
                          <a:pt x="2634696" y="326526"/>
                          <a:pt x="2661796" y="458807"/>
                        </a:cubicBezTo>
                        <a:cubicBezTo>
                          <a:pt x="2688896" y="591088"/>
                          <a:pt x="2641859" y="634669"/>
                          <a:pt x="2661796" y="764674"/>
                        </a:cubicBezTo>
                        <a:cubicBezTo>
                          <a:pt x="2661200" y="836772"/>
                          <a:pt x="2612434" y="929653"/>
                          <a:pt x="2508857" y="917613"/>
                        </a:cubicBezTo>
                        <a:cubicBezTo>
                          <a:pt x="2242118" y="968541"/>
                          <a:pt x="2181100" y="862707"/>
                          <a:pt x="1943437" y="917613"/>
                        </a:cubicBezTo>
                        <a:cubicBezTo>
                          <a:pt x="1705774" y="972519"/>
                          <a:pt x="1565789" y="904415"/>
                          <a:pt x="1425135" y="917613"/>
                        </a:cubicBezTo>
                        <a:cubicBezTo>
                          <a:pt x="1284481" y="930811"/>
                          <a:pt x="942571" y="911370"/>
                          <a:pt x="812596" y="917613"/>
                        </a:cubicBezTo>
                        <a:cubicBezTo>
                          <a:pt x="682621" y="923856"/>
                          <a:pt x="369653" y="912507"/>
                          <a:pt x="152939" y="917613"/>
                        </a:cubicBezTo>
                        <a:cubicBezTo>
                          <a:pt x="60825" y="921902"/>
                          <a:pt x="1376" y="852869"/>
                          <a:pt x="0" y="764674"/>
                        </a:cubicBezTo>
                        <a:cubicBezTo>
                          <a:pt x="-6126" y="648058"/>
                          <a:pt x="2604" y="572022"/>
                          <a:pt x="0" y="446572"/>
                        </a:cubicBezTo>
                        <a:cubicBezTo>
                          <a:pt x="-2604" y="321122"/>
                          <a:pt x="16209" y="280899"/>
                          <a:pt x="0" y="152939"/>
                        </a:cubicBezTo>
                        <a:close/>
                      </a:path>
                      <a:path w="2661796" h="917613" stroke="0" extrusionOk="0">
                        <a:moveTo>
                          <a:pt x="0" y="152939"/>
                        </a:moveTo>
                        <a:cubicBezTo>
                          <a:pt x="-8854" y="63011"/>
                          <a:pt x="48196" y="7610"/>
                          <a:pt x="152939" y="0"/>
                        </a:cubicBezTo>
                        <a:cubicBezTo>
                          <a:pt x="416898" y="-32481"/>
                          <a:pt x="570706" y="29376"/>
                          <a:pt x="789037" y="0"/>
                        </a:cubicBezTo>
                        <a:cubicBezTo>
                          <a:pt x="1007368" y="-29376"/>
                          <a:pt x="1117390" y="64254"/>
                          <a:pt x="1354457" y="0"/>
                        </a:cubicBezTo>
                        <a:cubicBezTo>
                          <a:pt x="1591524" y="-64254"/>
                          <a:pt x="1748846" y="5960"/>
                          <a:pt x="1896318" y="0"/>
                        </a:cubicBezTo>
                        <a:cubicBezTo>
                          <a:pt x="2043790" y="-5960"/>
                          <a:pt x="2377684" y="4146"/>
                          <a:pt x="2508857" y="0"/>
                        </a:cubicBezTo>
                        <a:cubicBezTo>
                          <a:pt x="2600389" y="-14541"/>
                          <a:pt x="2657299" y="67784"/>
                          <a:pt x="2661796" y="152939"/>
                        </a:cubicBezTo>
                        <a:cubicBezTo>
                          <a:pt x="2691575" y="237326"/>
                          <a:pt x="2650134" y="328976"/>
                          <a:pt x="2661796" y="458807"/>
                        </a:cubicBezTo>
                        <a:cubicBezTo>
                          <a:pt x="2673458" y="588638"/>
                          <a:pt x="2661536" y="649364"/>
                          <a:pt x="2661796" y="764674"/>
                        </a:cubicBezTo>
                        <a:cubicBezTo>
                          <a:pt x="2680473" y="853631"/>
                          <a:pt x="2577797" y="915102"/>
                          <a:pt x="2508857" y="917613"/>
                        </a:cubicBezTo>
                        <a:cubicBezTo>
                          <a:pt x="2379364" y="930554"/>
                          <a:pt x="2189507" y="872109"/>
                          <a:pt x="1919878" y="917613"/>
                        </a:cubicBezTo>
                        <a:cubicBezTo>
                          <a:pt x="1650249" y="963117"/>
                          <a:pt x="1554653" y="872396"/>
                          <a:pt x="1354457" y="917613"/>
                        </a:cubicBezTo>
                        <a:cubicBezTo>
                          <a:pt x="1154261" y="962830"/>
                          <a:pt x="891919" y="877402"/>
                          <a:pt x="718359" y="917613"/>
                        </a:cubicBezTo>
                        <a:cubicBezTo>
                          <a:pt x="544799" y="957824"/>
                          <a:pt x="398398" y="915160"/>
                          <a:pt x="152939" y="917613"/>
                        </a:cubicBezTo>
                        <a:cubicBezTo>
                          <a:pt x="63271" y="918467"/>
                          <a:pt x="-9992" y="842246"/>
                          <a:pt x="0" y="764674"/>
                        </a:cubicBezTo>
                        <a:cubicBezTo>
                          <a:pt x="-15499" y="665822"/>
                          <a:pt x="14294" y="566461"/>
                          <a:pt x="0" y="452689"/>
                        </a:cubicBezTo>
                        <a:cubicBezTo>
                          <a:pt x="-14294" y="338917"/>
                          <a:pt x="26070" y="218306"/>
                          <a:pt x="0" y="152939"/>
                        </a:cubicBezTo>
                        <a:close/>
                      </a:path>
                    </a:pathLst>
                  </a:custGeom>
                  <ask:type>
                    <ask:lineSketchNone/>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3000" b="1" err="1">
                <a:solidFill>
                  <a:schemeClr val="tx1"/>
                </a:solidFill>
                <a:cs typeface="Arial" panose="020B0604020202020204" pitchFamily="34" charset="0"/>
              </a:rPr>
              <a:t>Các</a:t>
            </a:r>
            <a:r>
              <a:rPr lang="en-US" sz="3000" b="1">
                <a:solidFill>
                  <a:schemeClr val="tx1"/>
                </a:solidFill>
                <a:cs typeface="Arial" panose="020B0604020202020204" pitchFamily="34" charset="0"/>
              </a:rPr>
              <a:t> em </a:t>
            </a:r>
            <a:r>
              <a:rPr lang="en-US" sz="3000" b="1" dirty="0" err="1">
                <a:solidFill>
                  <a:schemeClr val="tx1"/>
                </a:solidFill>
                <a:cs typeface="Arial" panose="020B0604020202020204" pitchFamily="34" charset="0"/>
              </a:rPr>
              <a:t>hãy</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vào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vai</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là</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các</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bộ</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trưởng</a:t>
            </a:r>
            <a:r>
              <a:rPr lang="en-US" sz="3000" b="1" dirty="0">
                <a:solidFill>
                  <a:schemeClr val="tx1"/>
                </a:solidFill>
                <a:cs typeface="Arial" panose="020B0604020202020204" pitchFamily="34" charset="0"/>
              </a:rPr>
              <a:t> </a:t>
            </a:r>
            <a:r>
              <a:rPr lang="en-US" sz="3000" b="1" err="1">
                <a:solidFill>
                  <a:schemeClr val="tx1"/>
                </a:solidFill>
                <a:cs typeface="Arial" panose="020B0604020202020204" pitchFamily="34" charset="0"/>
              </a:rPr>
              <a:t>Bộ</a:t>
            </a:r>
            <a:r>
              <a:rPr lang="en-US" sz="3000" b="1">
                <a:solidFill>
                  <a:schemeClr val="tx1"/>
                </a:solidFill>
                <a:cs typeface="Arial" panose="020B0604020202020204" pitchFamily="34" charset="0"/>
              </a:rPr>
              <a:t> Nông nghiệp và phát triển Nông thôn, </a:t>
            </a:r>
            <a:r>
              <a:rPr lang="en-US" sz="3000" b="1" dirty="0" err="1">
                <a:solidFill>
                  <a:schemeClr val="tx1"/>
                </a:solidFill>
                <a:cs typeface="Arial" panose="020B0604020202020204" pitchFamily="34" charset="0"/>
              </a:rPr>
              <a:t>thảo</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luận</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và</a:t>
            </a:r>
            <a:r>
              <a:rPr lang="en-US" sz="3000" b="1" dirty="0">
                <a:solidFill>
                  <a:schemeClr val="tx1"/>
                </a:solidFill>
                <a:cs typeface="Arial" panose="020B0604020202020204" pitchFamily="34" charset="0"/>
              </a:rPr>
              <a:t> </a:t>
            </a:r>
            <a:r>
              <a:rPr lang="en-US" sz="3000" b="1" dirty="0" err="1">
                <a:solidFill>
                  <a:schemeClr val="tx1"/>
                </a:solidFill>
                <a:cs typeface="Arial" panose="020B0604020202020204" pitchFamily="34" charset="0"/>
              </a:rPr>
              <a:t>đưa</a:t>
            </a:r>
            <a:r>
              <a:rPr lang="en-US" sz="3000" b="1" dirty="0">
                <a:solidFill>
                  <a:schemeClr val="tx1"/>
                </a:solidFill>
                <a:cs typeface="Arial" panose="020B0604020202020204" pitchFamily="34" charset="0"/>
              </a:rPr>
              <a:t> ra </a:t>
            </a:r>
            <a:r>
              <a:rPr lang="en-US" sz="3000" b="1" dirty="0" err="1">
                <a:solidFill>
                  <a:schemeClr val="tx1"/>
                </a:solidFill>
                <a:cs typeface="Arial" panose="020B0604020202020204" pitchFamily="34" charset="0"/>
              </a:rPr>
              <a:t>những</a:t>
            </a:r>
            <a:r>
              <a:rPr lang="en-US" sz="3000" b="1" dirty="0">
                <a:solidFill>
                  <a:schemeClr val="tx1"/>
                </a:solidFill>
                <a:cs typeface="Arial" panose="020B0604020202020204" pitchFamily="34" charset="0"/>
              </a:rPr>
              <a:t> </a:t>
            </a:r>
            <a:r>
              <a:rPr lang="en-US" sz="3000" b="1" dirty="0" err="1">
                <a:solidFill>
                  <a:srgbClr val="C00000"/>
                </a:solidFill>
                <a:cs typeface="Arial" panose="020B0604020202020204" pitchFamily="34" charset="0"/>
              </a:rPr>
              <a:t>giải</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pháp</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phát</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triển</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nông</a:t>
            </a:r>
            <a:r>
              <a:rPr lang="en-US" sz="3000" b="1" dirty="0">
                <a:solidFill>
                  <a:srgbClr val="C00000"/>
                </a:solidFill>
                <a:cs typeface="Arial" panose="020B0604020202020204" pitchFamily="34" charset="0"/>
              </a:rPr>
              <a:t> </a:t>
            </a:r>
            <a:r>
              <a:rPr lang="en-US" sz="3000" b="1" dirty="0" err="1">
                <a:solidFill>
                  <a:srgbClr val="C00000"/>
                </a:solidFill>
                <a:cs typeface="Arial" panose="020B0604020202020204" pitchFamily="34" charset="0"/>
              </a:rPr>
              <a:t>nghiệp</a:t>
            </a:r>
            <a:r>
              <a:rPr lang="en-US" sz="3000" b="1" dirty="0">
                <a:solidFill>
                  <a:srgbClr val="C00000"/>
                </a:solidFill>
                <a:cs typeface="Arial" panose="020B0604020202020204" pitchFamily="34" charset="0"/>
              </a:rPr>
              <a:t> </a:t>
            </a:r>
            <a:r>
              <a:rPr lang="en-US" sz="3000" b="1" dirty="0" err="1">
                <a:solidFill>
                  <a:schemeClr val="tx1"/>
                </a:solidFill>
                <a:cs typeface="Arial" panose="020B0604020202020204" pitchFamily="34" charset="0"/>
              </a:rPr>
              <a:t>nước</a:t>
            </a:r>
            <a:r>
              <a:rPr lang="en-US" sz="3000" b="1" dirty="0">
                <a:solidFill>
                  <a:schemeClr val="tx1"/>
                </a:solidFill>
                <a:cs typeface="Arial" panose="020B0604020202020204" pitchFamily="34" charset="0"/>
              </a:rPr>
              <a:t> ta</a:t>
            </a:r>
          </a:p>
        </p:txBody>
      </p:sp>
      <p:pic>
        <p:nvPicPr>
          <p:cNvPr id="2050" name="Picture 2" descr="Lãnh đạo Quản lý Clip nghệ thuật - Lãnh đạo png tải về - Miễn phí trong  suốt Quan Hệ Công Chúng png Tải về.">
            <a:extLst>
              <a:ext uri="{FF2B5EF4-FFF2-40B4-BE49-F238E27FC236}">
                <a16:creationId xmlns:a16="http://schemas.microsoft.com/office/drawing/2014/main" id="{BB0F6BC8-8BDC-4E2C-9526-73AEF707FEBB}"/>
              </a:ext>
            </a:extLst>
          </p:cNvPr>
          <p:cNvPicPr>
            <a:picLocks noChangeAspect="1" noChangeArrowheads="1"/>
          </p:cNvPicPr>
          <p:nvPr/>
        </p:nvPicPr>
        <p:blipFill>
          <a:blip r:embed="rId4">
            <a:extLst>
              <a:ext uri="{BEBA8EAE-BF5A-486C-A8C5-ECC9F3942E4B}">
                <a14:imgProps xmlns:a14="http://schemas.microsoft.com/office/drawing/2010/main">
                  <a14:imgLayer>
                    <a14:imgEffect>
                      <a14:backgroundRemoval t="1731" b="98077" l="1556" r="99222">
                        <a14:foregroundMark x1="15333" y1="45192" x2="15333" y2="45192"/>
                        <a14:foregroundMark x1="10222" y1="34231" x2="10222" y2="34231"/>
                        <a14:foregroundMark x1="5000" y1="22885" x2="5000" y2="22885"/>
                        <a14:foregroundMark x1="10111" y1="6346" x2="10111" y2="6346"/>
                        <a14:foregroundMark x1="1556" y1="26731" x2="1556" y2="26731"/>
                        <a14:foregroundMark x1="18111" y1="3846" x2="18111" y2="3846"/>
                        <a14:foregroundMark x1="10222" y1="1731" x2="10222" y2="1731"/>
                        <a14:foregroundMark x1="45667" y1="95000" x2="45667" y2="95000"/>
                        <a14:foregroundMark x1="61889" y1="98269" x2="61889" y2="98269"/>
                        <a14:foregroundMark x1="61444" y1="13462" x2="61444" y2="13462"/>
                        <a14:foregroundMark x1="38444" y1="16538" x2="38444" y2="16538"/>
                        <a14:foregroundMark x1="41778" y1="14615" x2="41778" y2="14615"/>
                        <a14:foregroundMark x1="36000" y1="13654" x2="36000" y2="13654"/>
                        <a14:foregroundMark x1="44000" y1="16346" x2="44000" y2="16346"/>
                        <a14:foregroundMark x1="85222" y1="11731" x2="85222" y2="11731"/>
                        <a14:foregroundMark x1="89333" y1="22500" x2="89333" y2="22500"/>
                        <a14:foregroundMark x1="93556" y1="14808" x2="93444" y2="12500"/>
                        <a14:foregroundMark x1="93444" y1="8846" x2="93444" y2="8846"/>
                        <a14:foregroundMark x1="91444" y1="26538" x2="91444" y2="26538"/>
                        <a14:foregroundMark x1="93889" y1="17885" x2="93889" y2="17885"/>
                        <a14:foregroundMark x1="96222" y1="22885" x2="96222" y2="23846"/>
                        <a14:foregroundMark x1="96333" y1="32500" x2="96333" y2="32500"/>
                        <a14:foregroundMark x1="99222" y1="46346" x2="99222" y2="46346"/>
                        <a14:foregroundMark x1="75667" y1="23654" x2="75667" y2="23654"/>
                        <a14:foregroundMark x1="77333" y1="20192" x2="77333" y2="20192"/>
                        <a14:foregroundMark x1="76889" y1="18269" x2="76889" y2="18269"/>
                      </a14:backgroundRemoval>
                    </a14:imgEffect>
                  </a14:imgLayer>
                </a14:imgProps>
              </a:ext>
              <a:ext uri="{28A0092B-C50C-407E-A947-70E740481C1C}">
                <a14:useLocalDpi xmlns:a14="http://schemas.microsoft.com/office/drawing/2010/main" val="0"/>
              </a:ext>
            </a:extLst>
          </a:blip>
          <a:srcRect/>
          <a:stretch>
            <a:fillRect/>
          </a:stretch>
        </p:blipFill>
        <p:spPr bwMode="auto">
          <a:xfrm>
            <a:off x="7238206" y="4128769"/>
            <a:ext cx="3674248" cy="2577625"/>
          </a:xfrm>
          <a:prstGeom prst="rect">
            <a:avLst/>
          </a:prstGeom>
          <a:noFill/>
          <a:extLst>
            <a:ext uri="{909E8E84-426E-40DD-AFC4-6F175D3DCCD1}">
              <a14:hiddenFill xmlns:a14="http://schemas.microsoft.com/office/drawing/2010/main">
                <a:solidFill>
                  <a:srgbClr val="FFFFFF"/>
                </a:solidFill>
              </a14:hiddenFill>
            </a:ext>
          </a:extLst>
        </p:spPr>
      </p:pic>
      <p:pic>
        <p:nvPicPr>
          <p:cNvPr id="23" name="Picture 2" descr="Lãnh đạo Quản lý Clip nghệ thuật - Lãnh đạo png tải về - Miễn phí trong  suốt Quan Hệ Công Chúng png Tải về.">
            <a:extLst>
              <a:ext uri="{FF2B5EF4-FFF2-40B4-BE49-F238E27FC236}">
                <a16:creationId xmlns:a16="http://schemas.microsoft.com/office/drawing/2014/main" id="{4D96BFFF-597B-47CC-B74D-49166B68C45D}"/>
              </a:ext>
            </a:extLst>
          </p:cNvPr>
          <p:cNvPicPr>
            <a:picLocks noChangeAspect="1" noChangeArrowheads="1"/>
          </p:cNvPicPr>
          <p:nvPr/>
        </p:nvPicPr>
        <p:blipFill>
          <a:blip r:embed="rId5" cstate="print">
            <a:extLst>
              <a:ext uri="{BEBA8EAE-BF5A-486C-A8C5-ECC9F3942E4B}">
                <a14:imgProps xmlns:a14="http://schemas.microsoft.com/office/drawing/2010/main">
                  <a14:imgLayer>
                    <a14:imgEffect>
                      <a14:backgroundRemoval t="1731" b="98077" l="1556" r="99222">
                        <a14:foregroundMark x1="15333" y1="45192" x2="15333" y2="45192"/>
                        <a14:foregroundMark x1="10222" y1="34231" x2="10222" y2="34231"/>
                        <a14:foregroundMark x1="5000" y1="22885" x2="5000" y2="22885"/>
                        <a14:foregroundMark x1="10111" y1="6346" x2="10111" y2="6346"/>
                        <a14:foregroundMark x1="1556" y1="26731" x2="1556" y2="26731"/>
                        <a14:foregroundMark x1="18111" y1="3846" x2="18111" y2="3846"/>
                        <a14:foregroundMark x1="10222" y1="1731" x2="10222" y2="1731"/>
                        <a14:foregroundMark x1="45667" y1="95000" x2="45667" y2="95000"/>
                        <a14:foregroundMark x1="61889" y1="98269" x2="61889" y2="98269"/>
                        <a14:foregroundMark x1="61444" y1="13462" x2="61444" y2="13462"/>
                        <a14:foregroundMark x1="38444" y1="16538" x2="38444" y2="16538"/>
                        <a14:foregroundMark x1="41778" y1="14615" x2="41778" y2="14615"/>
                        <a14:foregroundMark x1="36000" y1="13654" x2="36000" y2="13654"/>
                        <a14:foregroundMark x1="44000" y1="16346" x2="44000" y2="16346"/>
                        <a14:foregroundMark x1="85222" y1="11731" x2="85222" y2="11731"/>
                        <a14:foregroundMark x1="89333" y1="22500" x2="89333" y2="22500"/>
                        <a14:foregroundMark x1="93556" y1="14808" x2="93444" y2="12500"/>
                        <a14:foregroundMark x1="93444" y1="8846" x2="93444" y2="8846"/>
                        <a14:foregroundMark x1="91444" y1="26538" x2="91444" y2="26538"/>
                        <a14:foregroundMark x1="93889" y1="17885" x2="93889" y2="17885"/>
                        <a14:foregroundMark x1="96222" y1="22885" x2="96222" y2="23846"/>
                        <a14:foregroundMark x1="96333" y1="32500" x2="96333" y2="32500"/>
                        <a14:foregroundMark x1="99222" y1="46346" x2="99222" y2="46346"/>
                        <a14:foregroundMark x1="75667" y1="23654" x2="75667" y2="23654"/>
                        <a14:foregroundMark x1="77333" y1="20192" x2="77333" y2="20192"/>
                        <a14:foregroundMark x1="76889" y1="18269" x2="76889" y2="18269"/>
                      </a14:backgroundRemoval>
                    </a14:imgEffect>
                  </a14:imgLayer>
                </a14:imgProps>
              </a:ext>
              <a:ext uri="{28A0092B-C50C-407E-A947-70E740481C1C}">
                <a14:useLocalDpi xmlns:a14="http://schemas.microsoft.com/office/drawing/2010/main" val="0"/>
              </a:ext>
            </a:extLst>
          </a:blip>
          <a:srcRect/>
          <a:stretch>
            <a:fillRect/>
          </a:stretch>
        </p:blipFill>
        <p:spPr bwMode="auto">
          <a:xfrm>
            <a:off x="3733006" y="4115594"/>
            <a:ext cx="1668936" cy="964623"/>
          </a:xfrm>
          <a:prstGeom prst="rect">
            <a:avLst/>
          </a:prstGeom>
          <a:noFill/>
          <a:extLst>
            <a:ext uri="{909E8E84-426E-40DD-AFC4-6F175D3DCCD1}">
              <a14:hiddenFill xmlns:a14="http://schemas.microsoft.com/office/drawing/2010/main">
                <a:solidFill>
                  <a:srgbClr val="FFFFFF"/>
                </a:solidFill>
              </a14:hiddenFill>
            </a:ext>
          </a:extLst>
        </p:spPr>
      </p:pic>
      <p:grpSp>
        <p:nvGrpSpPr>
          <p:cNvPr id="2" name="Group 30">
            <a:extLst>
              <a:ext uri="{FF2B5EF4-FFF2-40B4-BE49-F238E27FC236}">
                <a16:creationId xmlns:a16="http://schemas.microsoft.com/office/drawing/2014/main" id="{A66EF4CC-1A92-46AE-9E8D-B66A2B44BD0A}"/>
              </a:ext>
            </a:extLst>
          </p:cNvPr>
          <p:cNvGrpSpPr/>
          <p:nvPr/>
        </p:nvGrpSpPr>
        <p:grpSpPr>
          <a:xfrm>
            <a:off x="3189096" y="-53419"/>
            <a:ext cx="5993795" cy="1154162"/>
            <a:chOff x="2938542" y="34863"/>
            <a:chExt cx="5994575" cy="1153895"/>
          </a:xfrm>
        </p:grpSpPr>
        <p:sp>
          <p:nvSpPr>
            <p:cNvPr id="33" name="Rectangle: Rounded Corners 32">
              <a:extLst>
                <a:ext uri="{FF2B5EF4-FFF2-40B4-BE49-F238E27FC236}">
                  <a16:creationId xmlns:a16="http://schemas.microsoft.com/office/drawing/2014/main" id="{84B895CD-A8D0-46E8-93EB-87F1C342F92D}"/>
                </a:ext>
              </a:extLst>
            </p:cNvPr>
            <p:cNvSpPr/>
            <p:nvPr/>
          </p:nvSpPr>
          <p:spPr>
            <a:xfrm>
              <a:off x="3090179" y="118118"/>
              <a:ext cx="5842938" cy="1034959"/>
            </a:xfrm>
            <a:prstGeom prst="roundRect">
              <a:avLst/>
            </a:prstGeom>
            <a:solidFill>
              <a:schemeClr val="accent1">
                <a:lumMod val="20000"/>
                <a:lumOff val="80000"/>
              </a:schemeClr>
            </a:solidFill>
            <a:ln>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3000"/>
            </a:p>
          </p:txBody>
        </p:sp>
        <p:sp>
          <p:nvSpPr>
            <p:cNvPr id="34" name="Rectangle 33">
              <a:extLst>
                <a:ext uri="{FF2B5EF4-FFF2-40B4-BE49-F238E27FC236}">
                  <a16:creationId xmlns:a16="http://schemas.microsoft.com/office/drawing/2014/main" id="{D98A2DFD-A663-4219-BAD6-BDFB5A320281}"/>
                </a:ext>
              </a:extLst>
            </p:cNvPr>
            <p:cNvSpPr/>
            <p:nvPr/>
          </p:nvSpPr>
          <p:spPr>
            <a:xfrm>
              <a:off x="3977972" y="34863"/>
              <a:ext cx="4814467" cy="1153895"/>
            </a:xfrm>
            <a:prstGeom prst="rect">
              <a:avLst/>
            </a:prstGeom>
            <a:noFill/>
          </p:spPr>
          <p:txBody>
            <a:bodyPr wrap="square" lIns="91440" tIns="45720" rIns="91440" bIns="45720">
              <a:spAutoFit/>
            </a:bodyPr>
            <a:lstStyle/>
            <a:p>
              <a:pPr algn="ctr"/>
              <a:r>
                <a:rPr lang="en-US" sz="6900" b="1" cap="none" spc="0">
                  <a:ln w="13462">
                    <a:solidFill>
                      <a:schemeClr val="bg1"/>
                    </a:solidFill>
                    <a:prstDash val="solid"/>
                  </a:ln>
                  <a:solidFill>
                    <a:srgbClr val="C00000"/>
                  </a:solidFill>
                  <a:effectLst>
                    <a:outerShdw dist="38100" dir="2700000" algn="bl" rotWithShape="0">
                      <a:schemeClr val="accent5"/>
                    </a:outerShdw>
                  </a:effectLst>
                </a:rPr>
                <a:t>VỀ NHÀ</a:t>
              </a:r>
              <a:endParaRPr lang="en-US" sz="6900" b="1" cap="none" spc="0" dirty="0">
                <a:ln w="13462">
                  <a:solidFill>
                    <a:schemeClr val="bg1"/>
                  </a:solidFill>
                  <a:prstDash val="solid"/>
                </a:ln>
                <a:solidFill>
                  <a:srgbClr val="C00000"/>
                </a:solidFill>
                <a:effectLst>
                  <a:outerShdw dist="38100" dir="2700000" algn="bl" rotWithShape="0">
                    <a:schemeClr val="accent5"/>
                  </a:outerShdw>
                </a:effectLst>
              </a:endParaRPr>
            </a:p>
          </p:txBody>
        </p:sp>
        <p:pic>
          <p:nvPicPr>
            <p:cNvPr id="35" name="Picture 2" descr="navocado-task-badges-legal-task-icons-smaller | Icon, Task, Icon collection">
              <a:extLst>
                <a:ext uri="{FF2B5EF4-FFF2-40B4-BE49-F238E27FC236}">
                  <a16:creationId xmlns:a16="http://schemas.microsoft.com/office/drawing/2014/main" id="{F50CE2D9-E8C2-4736-B89C-E2CE2B6C62E5}"/>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67654" t="79227" b="1915"/>
            <a:stretch/>
          </p:blipFill>
          <p:spPr bwMode="auto">
            <a:xfrm>
              <a:off x="2938542" y="55614"/>
              <a:ext cx="1134794" cy="1075307"/>
            </a:xfrm>
            <a:prstGeom prst="rect">
              <a:avLst/>
            </a:prstGeom>
            <a:noFill/>
            <a:extLst>
              <a:ext uri="{909E8E84-426E-40DD-AFC4-6F175D3DCCD1}">
                <a14:hiddenFill xmlns:a14="http://schemas.microsoft.com/office/drawing/2010/main">
                  <a:solidFill>
                    <a:srgbClr val="FFFFFF"/>
                  </a:solidFill>
                </a14:hiddenFill>
              </a:ext>
            </a:extLst>
          </p:spPr>
        </p:pic>
      </p:grpSp>
    </p:spTree>
    <p:extLst>
      <p:ext uri="{BB962C8B-B14F-4D97-AF65-F5344CB8AC3E}">
        <p14:creationId xmlns:p14="http://schemas.microsoft.com/office/powerpoint/2010/main" val="1915707803"/>
      </p:ext>
    </p:extLst>
  </p:cSld>
  <p:clrMapOvr>
    <a:masterClrMapping/>
  </p:clrMapOvr>
  <mc:AlternateContent xmlns:mc="http://schemas.openxmlformats.org/markup-compatibility/2006" xmlns:p14="http://schemas.microsoft.com/office/powerpoint/2010/main">
    <mc:Choice Requires="p14">
      <p:transition spd="slow" p14:dur="1600" advTm="41338">
        <p14:gallery dir="l"/>
      </p:transition>
    </mc:Choice>
    <mc:Fallback xmlns="">
      <p:transition spd="slow" advTm="41338">
        <p:fade/>
      </p:transition>
    </mc:Fallback>
  </mc:AlternateContent>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422215" y="1092453"/>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a:solidFill>
                  <a:srgbClr val="0000FF"/>
                </a:solidFill>
                <a:cs typeface="Times New Roman" pitchFamily="18" charset="0"/>
              </a:rPr>
              <a:t>Câu 5</a:t>
            </a:r>
            <a:r>
              <a:rPr lang="en-US" sz="3300" b="1">
                <a:solidFill>
                  <a:srgbClr val="0000FF"/>
                </a:solidFill>
                <a:cs typeface="Times New Roman" pitchFamily="18" charset="0"/>
              </a:rPr>
              <a:t>. Địa danh “Lục Ngạn” ở tỉnh Bắc Giang nhắc ta nghĩ tới cây ăn quả nào?  </a:t>
            </a:r>
            <a:endParaRPr lang="en-US" sz="3300" b="1" dirty="0">
              <a:solidFill>
                <a:srgbClr val="0000FF"/>
              </a:solidFill>
              <a:cs typeface="Times New Roman" pitchFamily="18" charset="0"/>
            </a:endParaRPr>
          </a:p>
        </p:txBody>
      </p:sp>
      <p:sp>
        <p:nvSpPr>
          <p:cNvPr id="5" name="TextBox 4"/>
          <p:cNvSpPr txBox="1"/>
          <p:nvPr/>
        </p:nvSpPr>
        <p:spPr>
          <a:xfrm>
            <a:off x="4774579" y="3531418"/>
            <a:ext cx="1575297" cy="806114"/>
          </a:xfrm>
          <a:prstGeom prst="rect">
            <a:avLst/>
          </a:prstGeom>
          <a:noFill/>
        </p:spPr>
        <p:txBody>
          <a:bodyPr wrap="none" lIns="121917" tIns="60958" rIns="121917" bIns="60958" rtlCol="0">
            <a:spAutoFit/>
          </a:bodyPr>
          <a:lstStyle/>
          <a:p>
            <a:pPr>
              <a:lnSpc>
                <a:spcPct val="150000"/>
              </a:lnSpc>
            </a:pPr>
            <a:r>
              <a:rPr lang="en-US" sz="3300" b="1">
                <a:solidFill>
                  <a:srgbClr val="FF0000"/>
                </a:solidFill>
                <a:cs typeface="Times New Roman" pitchFamily="18" charset="0"/>
              </a:rPr>
              <a:t>Quả vải</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useBgFill="1">
        <p:nvSpPr>
          <p:cNvPr id="71" name="Rectangle 70">
            <a:extLst>
              <a:ext uri="{FF2B5EF4-FFF2-40B4-BE49-F238E27FC236}">
                <a16:creationId xmlns:a16="http://schemas.microsoft.com/office/drawing/2014/main" id="{AB8C311F-7253-4AED-9701-7FC0708C41C7}"/>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a:off x="0" y="0"/>
            <a:ext cx="12190413" cy="6859588"/>
          </a:xfrm>
          <a:prstGeom prst="rect">
            <a:avLst/>
          </a:prstGeom>
          <a:ln w="12700" cap="flat" cmpd="sng" algn="ctr">
            <a:noFill/>
            <a:prstDash val="solid"/>
            <a:miter lim="800000"/>
          </a:ln>
          <a:effectLst/>
          <a:extLst>
            <a:ext uri="{91240B29-F687-4F45-9708-019B960494DF}">
              <a14:hiddenLine xmlns:a14="http://schemas.microsoft.com/office/drawing/2010/main" w="12700" cap="flat" cmpd="sng" algn="ctr">
                <a:solidFill>
                  <a:schemeClr val="accent1">
                    <a:shade val="50000"/>
                  </a:schemeClr>
                </a:solidFill>
                <a:prstDash val="solid"/>
                <a:miter lim="800000"/>
              </a14:hiddenLine>
            </a:ext>
          </a:ex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3" name="Rectangle 72">
            <a:extLst>
              <a:ext uri="{FF2B5EF4-FFF2-40B4-BE49-F238E27FC236}">
                <a16:creationId xmlns:a16="http://schemas.microsoft.com/office/drawing/2014/main" id="{E2384209-CB15-4CDF-9D31-C44FD9A3F20D}"/>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2665030" y="-2664600"/>
            <a:ext cx="6859588" cy="12189646"/>
          </a:xfrm>
          <a:prstGeom prst="rect">
            <a:avLst/>
          </a:prstGeom>
          <a:gradFill>
            <a:gsLst>
              <a:gs pos="8000">
                <a:schemeClr val="accent1"/>
              </a:gs>
              <a:gs pos="100000">
                <a:schemeClr val="accent1">
                  <a:lumMod val="50000"/>
                </a:schemeClr>
              </a:gs>
            </a:gsLst>
            <a:lin ang="120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5" name="Rectangle 74">
            <a:extLst>
              <a:ext uri="{FF2B5EF4-FFF2-40B4-BE49-F238E27FC236}">
                <a16:creationId xmlns:a16="http://schemas.microsoft.com/office/drawing/2014/main" id="{2633B3B5-CC90-43F0-8714-D31D1F3F0209}"/>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0800000" flipH="1">
            <a:off x="-2311" y="0"/>
            <a:ext cx="9069665" cy="6859160"/>
          </a:xfrm>
          <a:prstGeom prst="rect">
            <a:avLst/>
          </a:prstGeom>
          <a:gradFill>
            <a:gsLst>
              <a:gs pos="8000">
                <a:srgbClr val="000000">
                  <a:alpha val="52000"/>
                </a:srgbClr>
              </a:gs>
              <a:gs pos="100000">
                <a:schemeClr val="accent1"/>
              </a:gs>
            </a:gsLst>
            <a:lin ang="48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7" name="Rectangle 76">
            <a:extLst>
              <a:ext uri="{FF2B5EF4-FFF2-40B4-BE49-F238E27FC236}">
                <a16:creationId xmlns:a16="http://schemas.microsoft.com/office/drawing/2014/main" id="{A8D57A06-A426-446D-B02C-A2DC6B62E45E}"/>
              </a:ext>
              <a:ext uri="{C183D7F6-B498-43B3-948B-1728B52AA6E4}">
                <adec:decorative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val="1"/>
              </p:ext>
            </p:extLst>
          </p:nvPr>
        </p:nvSpPr>
        <p:spPr>
          <a:xfrm rot="16200000" flipH="1">
            <a:off x="3648131" y="-1684025"/>
            <a:ext cx="4895697" cy="12191959"/>
          </a:xfrm>
          <a:prstGeom prst="rect">
            <a:avLst/>
          </a:prstGeom>
          <a:gradFill>
            <a:gsLst>
              <a:gs pos="0">
                <a:schemeClr val="accent5">
                  <a:lumMod val="60000"/>
                  <a:lumOff val="40000"/>
                  <a:alpha val="0"/>
                </a:schemeClr>
              </a:gs>
              <a:gs pos="100000">
                <a:srgbClr val="000000">
                  <a:alpha val="46000"/>
                </a:srgbClr>
              </a:gs>
            </a:gsLst>
            <a:lin ang="12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2290" name="Picture 2" descr="How to Write a Genuine Thank You Note - Sugar and Spice">
            <a:extLst>
              <a:ext uri="{FF2B5EF4-FFF2-40B4-BE49-F238E27FC236}">
                <a16:creationId xmlns:a16="http://schemas.microsoft.com/office/drawing/2014/main" id="{A2CB3D84-D7B7-4A53-867E-EF721C48144A}"/>
              </a:ext>
            </a:extLst>
          </p:cNvPr>
          <p:cNvPicPr>
            <a:picLocks noGrp="1" noChangeAspect="1" noChangeArrowheads="1"/>
          </p:cNvPicPr>
          <p:nvPr>
            <p:ph idx="1"/>
          </p:nvPr>
        </p:nvPicPr>
        <p:blipFill rotWithShape="1">
          <a:blip r:embed="rId2">
            <a:extLst>
              <a:ext uri="{28A0092B-C50C-407E-A947-70E740481C1C}">
                <a14:useLocalDpi xmlns:a14="http://schemas.microsoft.com/office/drawing/2010/main" val="0"/>
              </a:ext>
            </a:extLst>
          </a:blip>
          <a:srcRect l="3419" r="5504" b="-1"/>
          <a:stretch/>
        </p:blipFill>
        <p:spPr bwMode="auto">
          <a:xfrm>
            <a:off x="457141" y="457306"/>
            <a:ext cx="11276132" cy="59449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72715928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C:\Users\ADMIN\Desktop\Nong trai\88547877.jpg"/>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0"/>
            <a:ext cx="12190413" cy="6986617"/>
          </a:xfrm>
          <a:prstGeom prst="rect">
            <a:avLst/>
          </a:prstGeom>
          <a:noFill/>
          <a:extLst>
            <a:ext uri="{909E8E84-426E-40DD-AFC4-6F175D3DCCD1}">
              <a14:hiddenFill xmlns:a14="http://schemas.microsoft.com/office/drawing/2010/main">
                <a:solidFill>
                  <a:srgbClr val="FFFFFF"/>
                </a:solidFill>
              </a14:hiddenFill>
            </a:ext>
          </a:extLst>
        </p:spPr>
      </p:pic>
      <p:pic>
        <p:nvPicPr>
          <p:cNvPr id="1027" name="Picture 3" descr="C:\Users\ADMIN\Desktop\Tai nguyen thiet ke tro choi\Bảng gỗ\wooden-blank-sign-clipart-1.jpg"/>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06348" y="-1753006"/>
            <a:ext cx="11377717" cy="4877929"/>
          </a:xfrm>
          <a:prstGeom prst="rect">
            <a:avLst/>
          </a:prstGeom>
          <a:noFill/>
          <a:extLst>
            <a:ext uri="{909E8E84-426E-40DD-AFC4-6F175D3DCCD1}">
              <a14:hiddenFill xmlns:a14="http://schemas.microsoft.com/office/drawing/2010/main">
                <a:solidFill>
                  <a:srgbClr val="FFFFFF"/>
                </a:solidFill>
              </a14:hiddenFill>
            </a:ext>
          </a:extLst>
        </p:spPr>
      </p:pic>
      <p:sp>
        <p:nvSpPr>
          <p:cNvPr id="7" name="TextBox 6"/>
          <p:cNvSpPr txBox="1"/>
          <p:nvPr/>
        </p:nvSpPr>
        <p:spPr>
          <a:xfrm>
            <a:off x="1523802" y="1092453"/>
            <a:ext cx="9142810" cy="1567861"/>
          </a:xfrm>
          <a:prstGeom prst="rect">
            <a:avLst/>
          </a:prstGeom>
          <a:solidFill>
            <a:schemeClr val="bg1"/>
          </a:solidFill>
        </p:spPr>
        <p:txBody>
          <a:bodyPr wrap="square" lIns="121917" tIns="60958" rIns="121917" bIns="60958" rtlCol="0">
            <a:spAutoFit/>
          </a:bodyPr>
          <a:lstStyle/>
          <a:p>
            <a:pPr algn="ctr">
              <a:lnSpc>
                <a:spcPct val="150000"/>
              </a:lnSpc>
            </a:pPr>
            <a:r>
              <a:rPr lang="en-US" sz="3300" b="1" dirty="0">
                <a:solidFill>
                  <a:srgbClr val="0000FF"/>
                </a:solidFill>
                <a:cs typeface="Times New Roman" pitchFamily="18" charset="0"/>
              </a:rPr>
              <a:t>Câu 6</a:t>
            </a:r>
            <a:r>
              <a:rPr lang="en-US" sz="3300" b="1">
                <a:solidFill>
                  <a:srgbClr val="0000FF"/>
                </a:solidFill>
                <a:cs typeface="Times New Roman" pitchFamily="18" charset="0"/>
              </a:rPr>
              <a:t>. Những năm qua, cơ cấu kinh tế nước ta chuyển dịch theo hướng</a:t>
            </a:r>
            <a:endParaRPr lang="en-US" sz="3300" b="1" dirty="0">
              <a:solidFill>
                <a:srgbClr val="0000FF"/>
              </a:solidFill>
              <a:cs typeface="Times New Roman" pitchFamily="18" charset="0"/>
            </a:endParaRPr>
          </a:p>
        </p:txBody>
      </p:sp>
      <p:sp>
        <p:nvSpPr>
          <p:cNvPr id="5" name="TextBox 4"/>
          <p:cNvSpPr txBox="1"/>
          <p:nvPr/>
        </p:nvSpPr>
        <p:spPr>
          <a:xfrm>
            <a:off x="3548170" y="3328171"/>
            <a:ext cx="3182917" cy="806114"/>
          </a:xfrm>
          <a:prstGeom prst="rect">
            <a:avLst/>
          </a:prstGeom>
          <a:noFill/>
        </p:spPr>
        <p:txBody>
          <a:bodyPr wrap="none" lIns="121917" tIns="60958" rIns="121917" bIns="60958" rtlCol="0">
            <a:spAutoFit/>
          </a:bodyPr>
          <a:lstStyle/>
          <a:p>
            <a:pPr>
              <a:lnSpc>
                <a:spcPct val="150000"/>
              </a:lnSpc>
            </a:pPr>
            <a:r>
              <a:rPr lang="en-US" sz="3300" b="1">
                <a:solidFill>
                  <a:srgbClr val="FF0000"/>
                </a:solidFill>
                <a:cs typeface="Times New Roman" pitchFamily="18" charset="0"/>
              </a:rPr>
              <a:t>Công nghiệp hoá</a:t>
            </a:r>
            <a:endParaRPr lang="en-US" sz="3300" b="1" dirty="0">
              <a:solidFill>
                <a:srgbClr val="FF0000"/>
              </a:solidFill>
              <a:cs typeface="Times New Roman" pitchFamily="18" charset="0"/>
            </a:endParaRPr>
          </a:p>
        </p:txBody>
      </p:sp>
      <p:pic>
        <p:nvPicPr>
          <p:cNvPr id="1028" name="Picture 4" descr="C:\Users\ADMIN\Desktop\Tai nguyen thiet ke tro choi\Bảng gỗ\1a.png">
            <a:hlinkClick r:id="rId4" action="ppaction://hlinksldjump"/>
          </p:cNvPr>
          <p:cNvPicPr>
            <a:picLocks noChangeAspect="1" noChangeArrowheads="1"/>
          </p:cNvPicPr>
          <p:nvPr/>
        </p:nvPicPr>
        <p:blipFill>
          <a:blip r:embed="rId5" cstate="print">
            <a:extLst>
              <a:ext uri="{BEBA8EAE-BF5A-486C-A8C5-ECC9F3942E4B}">
                <a14:imgProps xmlns:a14="http://schemas.microsoft.com/office/drawing/2010/main">
                  <a14:imgLayer r:embed="rId6">
                    <a14:imgEffect>
                      <a14:backgroundRemoval t="0" b="100000" l="0" r="100000">
                        <a14:foregroundMark x1="97063" y1="54909" x2="81607" y2="92727"/>
                        <a14:foregroundMark x1="80835" y1="78545" x2="24575" y2="78545"/>
                        <a14:foregroundMark x1="24266" y1="77455" x2="13447" y2="93818"/>
                      </a14:backgroundRemoval>
                    </a14:imgEffect>
                  </a14:imgLayer>
                </a14:imgProps>
              </a:ext>
              <a:ext uri="{28A0092B-C50C-407E-A947-70E740481C1C}">
                <a14:useLocalDpi xmlns:a14="http://schemas.microsoft.com/office/drawing/2010/main" val="0"/>
              </a:ext>
            </a:extLst>
          </a:blip>
          <a:srcRect/>
          <a:stretch>
            <a:fillRect/>
          </a:stretch>
        </p:blipFill>
        <p:spPr bwMode="auto">
          <a:xfrm>
            <a:off x="10052253" y="0"/>
            <a:ext cx="2133321" cy="90707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645281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6" presetClass="entr" presetSubtype="0" fill="hold" nodeType="withEffect">
                                  <p:stCondLst>
                                    <p:cond delay="0"/>
                                  </p:stCondLst>
                                  <p:childTnLst>
                                    <p:set>
                                      <p:cBhvr>
                                        <p:cTn id="6" dur="1" fill="hold">
                                          <p:stCondLst>
                                            <p:cond delay="0"/>
                                          </p:stCondLst>
                                        </p:cTn>
                                        <p:tgtEl>
                                          <p:spTgt spid="1027"/>
                                        </p:tgtEl>
                                        <p:attrNameLst>
                                          <p:attrName>style.visibility</p:attrName>
                                        </p:attrNameLst>
                                      </p:cBhvr>
                                      <p:to>
                                        <p:strVal val="visible"/>
                                      </p:to>
                                    </p:set>
                                    <p:animEffect transition="in" filter="wipe(down)">
                                      <p:cBhvr>
                                        <p:cTn id="7" dur="580">
                                          <p:stCondLst>
                                            <p:cond delay="0"/>
                                          </p:stCondLst>
                                        </p:cTn>
                                        <p:tgtEl>
                                          <p:spTgt spid="1027"/>
                                        </p:tgtEl>
                                      </p:cBhvr>
                                    </p:animEffect>
                                    <p:anim calcmode="lin" valueType="num">
                                      <p:cBhvr>
                                        <p:cTn id="8" dur="1822" tmFilter="0,0; 0.14,0.36; 0.43,0.73; 0.71,0.91; 1.0,1.0">
                                          <p:stCondLst>
                                            <p:cond delay="0"/>
                                          </p:stCondLst>
                                        </p:cTn>
                                        <p:tgtEl>
                                          <p:spTgt spid="102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02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02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02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027"/>
                                        </p:tgtEl>
                                        <p:attrNameLst>
                                          <p:attrName>ppt_y</p:attrName>
                                        </p:attrNameLst>
                                      </p:cBhvr>
                                      <p:tavLst>
                                        <p:tav tm="0" fmla="#ppt_y-sin(pi*$)/81">
                                          <p:val>
                                            <p:fltVal val="0"/>
                                          </p:val>
                                        </p:tav>
                                        <p:tav tm="100000">
                                          <p:val>
                                            <p:fltVal val="1"/>
                                          </p:val>
                                        </p:tav>
                                      </p:tavLst>
                                    </p:anim>
                                    <p:animScale>
                                      <p:cBhvr>
                                        <p:cTn id="13" dur="26">
                                          <p:stCondLst>
                                            <p:cond delay="650"/>
                                          </p:stCondLst>
                                        </p:cTn>
                                        <p:tgtEl>
                                          <p:spTgt spid="1027"/>
                                        </p:tgtEl>
                                      </p:cBhvr>
                                      <p:to x="100000" y="60000"/>
                                    </p:animScale>
                                    <p:animScale>
                                      <p:cBhvr>
                                        <p:cTn id="14" dur="166" decel="50000">
                                          <p:stCondLst>
                                            <p:cond delay="676"/>
                                          </p:stCondLst>
                                        </p:cTn>
                                        <p:tgtEl>
                                          <p:spTgt spid="1027"/>
                                        </p:tgtEl>
                                      </p:cBhvr>
                                      <p:to x="100000" y="100000"/>
                                    </p:animScale>
                                    <p:animScale>
                                      <p:cBhvr>
                                        <p:cTn id="15" dur="26">
                                          <p:stCondLst>
                                            <p:cond delay="1312"/>
                                          </p:stCondLst>
                                        </p:cTn>
                                        <p:tgtEl>
                                          <p:spTgt spid="1027"/>
                                        </p:tgtEl>
                                      </p:cBhvr>
                                      <p:to x="100000" y="80000"/>
                                    </p:animScale>
                                    <p:animScale>
                                      <p:cBhvr>
                                        <p:cTn id="16" dur="166" decel="50000">
                                          <p:stCondLst>
                                            <p:cond delay="1338"/>
                                          </p:stCondLst>
                                        </p:cTn>
                                        <p:tgtEl>
                                          <p:spTgt spid="1027"/>
                                        </p:tgtEl>
                                      </p:cBhvr>
                                      <p:to x="100000" y="100000"/>
                                    </p:animScale>
                                    <p:animScale>
                                      <p:cBhvr>
                                        <p:cTn id="17" dur="26">
                                          <p:stCondLst>
                                            <p:cond delay="1642"/>
                                          </p:stCondLst>
                                        </p:cTn>
                                        <p:tgtEl>
                                          <p:spTgt spid="1027"/>
                                        </p:tgtEl>
                                      </p:cBhvr>
                                      <p:to x="100000" y="90000"/>
                                    </p:animScale>
                                    <p:animScale>
                                      <p:cBhvr>
                                        <p:cTn id="18" dur="166" decel="50000">
                                          <p:stCondLst>
                                            <p:cond delay="1668"/>
                                          </p:stCondLst>
                                        </p:cTn>
                                        <p:tgtEl>
                                          <p:spTgt spid="1027"/>
                                        </p:tgtEl>
                                      </p:cBhvr>
                                      <p:to x="100000" y="100000"/>
                                    </p:animScale>
                                    <p:animScale>
                                      <p:cBhvr>
                                        <p:cTn id="19" dur="26">
                                          <p:stCondLst>
                                            <p:cond delay="1808"/>
                                          </p:stCondLst>
                                        </p:cTn>
                                        <p:tgtEl>
                                          <p:spTgt spid="1027"/>
                                        </p:tgtEl>
                                      </p:cBhvr>
                                      <p:to x="100000" y="95000"/>
                                    </p:animScale>
                                    <p:animScale>
                                      <p:cBhvr>
                                        <p:cTn id="20" dur="166" decel="50000">
                                          <p:stCondLst>
                                            <p:cond delay="1834"/>
                                          </p:stCondLst>
                                        </p:cTn>
                                        <p:tgtEl>
                                          <p:spTgt spid="102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7"/>
                                        </p:tgtEl>
                                        <p:attrNameLst>
                                          <p:attrName>style.visibility</p:attrName>
                                        </p:attrNameLst>
                                      </p:cBhvr>
                                      <p:to>
                                        <p:strVal val="visible"/>
                                      </p:to>
                                    </p:set>
                                    <p:animEffect transition="in" filter="wipe(down)">
                                      <p:cBhvr>
                                        <p:cTn id="23" dur="580">
                                          <p:stCondLst>
                                            <p:cond delay="0"/>
                                          </p:stCondLst>
                                        </p:cTn>
                                        <p:tgtEl>
                                          <p:spTgt spid="7"/>
                                        </p:tgtEl>
                                      </p:cBhvr>
                                    </p:animEffect>
                                    <p:anim calcmode="lin" valueType="num">
                                      <p:cBhvr>
                                        <p:cTn id="24" dur="1822" tmFilter="0,0; 0.14,0.36; 0.43,0.73; 0.71,0.91; 1.0,1.0">
                                          <p:stCondLst>
                                            <p:cond delay="0"/>
                                          </p:stCondLst>
                                        </p:cTn>
                                        <p:tgtEl>
                                          <p:spTgt spid="7"/>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7"/>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7"/>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7"/>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7"/>
                                        </p:tgtEl>
                                        <p:attrNameLst>
                                          <p:attrName>ppt_y</p:attrName>
                                        </p:attrNameLst>
                                      </p:cBhvr>
                                      <p:tavLst>
                                        <p:tav tm="0" fmla="#ppt_y-sin(pi*$)/81">
                                          <p:val>
                                            <p:fltVal val="0"/>
                                          </p:val>
                                        </p:tav>
                                        <p:tav tm="100000">
                                          <p:val>
                                            <p:fltVal val="1"/>
                                          </p:val>
                                        </p:tav>
                                      </p:tavLst>
                                    </p:anim>
                                    <p:animScale>
                                      <p:cBhvr>
                                        <p:cTn id="29" dur="26">
                                          <p:stCondLst>
                                            <p:cond delay="650"/>
                                          </p:stCondLst>
                                        </p:cTn>
                                        <p:tgtEl>
                                          <p:spTgt spid="7"/>
                                        </p:tgtEl>
                                      </p:cBhvr>
                                      <p:to x="100000" y="60000"/>
                                    </p:animScale>
                                    <p:animScale>
                                      <p:cBhvr>
                                        <p:cTn id="30" dur="166" decel="50000">
                                          <p:stCondLst>
                                            <p:cond delay="676"/>
                                          </p:stCondLst>
                                        </p:cTn>
                                        <p:tgtEl>
                                          <p:spTgt spid="7"/>
                                        </p:tgtEl>
                                      </p:cBhvr>
                                      <p:to x="100000" y="100000"/>
                                    </p:animScale>
                                    <p:animScale>
                                      <p:cBhvr>
                                        <p:cTn id="31" dur="26">
                                          <p:stCondLst>
                                            <p:cond delay="1312"/>
                                          </p:stCondLst>
                                        </p:cTn>
                                        <p:tgtEl>
                                          <p:spTgt spid="7"/>
                                        </p:tgtEl>
                                      </p:cBhvr>
                                      <p:to x="100000" y="80000"/>
                                    </p:animScale>
                                    <p:animScale>
                                      <p:cBhvr>
                                        <p:cTn id="32" dur="166" decel="50000">
                                          <p:stCondLst>
                                            <p:cond delay="1338"/>
                                          </p:stCondLst>
                                        </p:cTn>
                                        <p:tgtEl>
                                          <p:spTgt spid="7"/>
                                        </p:tgtEl>
                                      </p:cBhvr>
                                      <p:to x="100000" y="100000"/>
                                    </p:animScale>
                                    <p:animScale>
                                      <p:cBhvr>
                                        <p:cTn id="33" dur="26">
                                          <p:stCondLst>
                                            <p:cond delay="1642"/>
                                          </p:stCondLst>
                                        </p:cTn>
                                        <p:tgtEl>
                                          <p:spTgt spid="7"/>
                                        </p:tgtEl>
                                      </p:cBhvr>
                                      <p:to x="100000" y="90000"/>
                                    </p:animScale>
                                    <p:animScale>
                                      <p:cBhvr>
                                        <p:cTn id="34" dur="166" decel="50000">
                                          <p:stCondLst>
                                            <p:cond delay="1668"/>
                                          </p:stCondLst>
                                        </p:cTn>
                                        <p:tgtEl>
                                          <p:spTgt spid="7"/>
                                        </p:tgtEl>
                                      </p:cBhvr>
                                      <p:to x="100000" y="100000"/>
                                    </p:animScale>
                                    <p:animScale>
                                      <p:cBhvr>
                                        <p:cTn id="35" dur="26">
                                          <p:stCondLst>
                                            <p:cond delay="1808"/>
                                          </p:stCondLst>
                                        </p:cTn>
                                        <p:tgtEl>
                                          <p:spTgt spid="7"/>
                                        </p:tgtEl>
                                      </p:cBhvr>
                                      <p:to x="100000" y="95000"/>
                                    </p:animScale>
                                    <p:animScale>
                                      <p:cBhvr>
                                        <p:cTn id="36" dur="166" decel="50000">
                                          <p:stCondLst>
                                            <p:cond delay="1834"/>
                                          </p:stCondLst>
                                        </p:cTn>
                                        <p:tgtEl>
                                          <p:spTgt spid="7"/>
                                        </p:tgtEl>
                                      </p:cBhvr>
                                      <p:to x="100000" y="100000"/>
                                    </p:animScale>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grpId="0" nodeType="click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5"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875F295B-4E73-4941-B32D-88CC9D779356}"/>
              </a:ext>
            </a:extLst>
          </p:cNvPr>
          <p:cNvPicPr>
            <a:picLocks noChangeAspect="1"/>
          </p:cNvPicPr>
          <p:nvPr/>
        </p:nvPicPr>
        <p:blipFill rotWithShape="1">
          <a:blip r:embed="rId2"/>
          <a:srcRect b="461"/>
          <a:stretch/>
        </p:blipFill>
        <p:spPr>
          <a:xfrm>
            <a:off x="21" y="1282"/>
            <a:ext cx="12190393" cy="6858306"/>
          </a:xfrm>
          <a:prstGeom prst="rect">
            <a:avLst/>
          </a:prstGeom>
        </p:spPr>
      </p:pic>
      <mc:AlternateContent xmlns:mc="http://schemas.openxmlformats.org/markup-compatibility/2006" xmlns:am3d="http://schemas.microsoft.com/office/drawing/2017/model3d">
        <mc:Choice Requires="am3d">
          <p:graphicFrame>
            <p:nvGraphicFramePr>
              <p:cNvPr id="6" name="Kiểu 3D 6" descr="The Earth">
                <a:extLst>
                  <a:ext uri="{FF2B5EF4-FFF2-40B4-BE49-F238E27FC236}">
                    <a16:creationId xmlns:a16="http://schemas.microsoft.com/office/drawing/2014/main" id="{BBA11CFB-DAA6-4343-8F28-DFADCCD28066}"/>
                  </a:ext>
                </a:extLst>
              </p:cNvPr>
              <p:cNvGraphicFramePr>
                <a:graphicFrameLocks noChangeAspect="1"/>
              </p:cNvGraphicFramePr>
              <p:nvPr>
                <p:extLst>
                  <p:ext uri="{D42A27DB-BD31-4B8C-83A1-F6EECF244321}">
                    <p14:modId xmlns:p14="http://schemas.microsoft.com/office/powerpoint/2010/main" val="3969264291"/>
                  </p:ext>
                </p:extLst>
              </p:nvPr>
            </p:nvGraphicFramePr>
            <p:xfrm>
              <a:off x="194553" y="4597881"/>
              <a:ext cx="2071755" cy="2071756"/>
            </p:xfrm>
            <a:graphic>
              <a:graphicData uri="http://schemas.microsoft.com/office/drawing/2017/model3d">
                <am3d:model3d>
                  <am3d:spPr>
                    <a:xfrm>
                      <a:off x="0" y="0"/>
                      <a:ext cx="2071755" cy="2071756"/>
                    </a:xfrm>
                    <a:prstGeom prst="rect">
                      <a:avLst/>
                    </a:prstGeom>
                  </am3d:spPr>
                  <am3d:camera>
                    <am3d:pos x="0" y="0" z="80516301"/>
                    <am3d:up dx="0" dy="36000000" dz="0"/>
                    <am3d:lookAt x="0" y="0" z="0"/>
                    <am3d:perspective fov="2700000"/>
                  </am3d:camera>
                  <am3d:trans>
                    <am3d:meterPerModelUnit n="4920067" d="1000000"/>
                    <am3d:preTrans dx="19744" dy="-17995985" dz="103"/>
                    <am3d:scale>
                      <am3d:sx n="1000000" d="1000000"/>
                      <am3d:sy n="1000000" d="1000000"/>
                      <am3d:sz n="1000000" d="1000000"/>
                    </am3d:scale>
                    <am3d:rot ax="4191953" ay="-935331" az="-2174462"/>
                    <am3d:postTrans dx="0" dy="0" dz="0"/>
                  </am3d:trans>
                  <am3d:raster rName="Office3DRenderer" rVer="16.0.8326">
                    <am3d:blip/>
                  </am3d:raster>
                  <am3d:objViewport viewportSz="3630323"/>
                  <am3d:ambientLight>
                    <am3d:clr>
                      <a:scrgbClr r="50000" g="50000" b="50000"/>
                    </am3d:clr>
                    <am3d:illuminance n="500000" d="1000000"/>
                  </am3d:ambientLight>
                  <am3d:ptLight rad="0">
                    <am3d:clr>
                      <a:scrgbClr r="100000" g="75000" b="50000"/>
                    </am3d:clr>
                    <am3d:intensity n="9765625" d="1000000"/>
                    <am3d:pos x="21959998" y="70920001" z="16344003"/>
                  </am3d:ptLight>
                  <am3d:ptLight rad="0">
                    <am3d:clr>
                      <a:scrgbClr r="40000" g="60000" b="95000"/>
                    </am3d:clr>
                    <am3d:intensity n="12250000" d="1000000"/>
                    <am3d:pos x="-37964106" y="51130435" z="57631972"/>
                  </am3d:ptLight>
                  <am3d:ptLight rad="0">
                    <am3d:clr>
                      <a:scrgbClr r="86837" g="72700" b="100000"/>
                    </am3d:clr>
                    <am3d:intensity n="3125000" d="1000000"/>
                    <am3d:pos x="-37739122" y="58056624" z="-34769649"/>
                  </am3d:ptLight>
                </am3d:model3d>
              </a:graphicData>
            </a:graphic>
          </p:graphicFrame>
        </mc:Choice>
        <mc:Fallback xmlns="">
          <p:pic>
            <p:nvPicPr>
              <p:cNvPr id="6" name="Kiểu 3D 6" descr="The Earth">
                <a:extLst>
                  <a:ext uri="{FF2B5EF4-FFF2-40B4-BE49-F238E27FC236}">
                    <a16:creationId xmlns="" xmlns:a16="http://schemas.microsoft.com/office/drawing/2014/main" id="{BBA11CFB-DAA6-4343-8F28-DFADCCD28066}"/>
                  </a:ext>
                </a:extLst>
              </p:cNvPr>
              <p:cNvPicPr>
                <a:picLocks noGrp="1" noRot="1" noChangeAspect="1" noMove="1" noResize="1" noEditPoints="1" noAdjustHandles="1" noChangeArrowheads="1" noChangeShapeType="1" noCrop="1"/>
              </p:cNvPicPr>
              <p:nvPr/>
            </p:nvPicPr>
            <p:blipFill>
              <a:blip r:embed="rId3"/>
              <a:stretch>
                <a:fillRect/>
              </a:stretch>
            </p:blipFill>
            <p:spPr>
              <a:xfrm>
                <a:off x="194528" y="4598950"/>
                <a:ext cx="2071485" cy="2072234"/>
              </a:xfrm>
              <a:prstGeom prst="rect">
                <a:avLst/>
              </a:prstGeom>
            </p:spPr>
          </p:pic>
        </mc:Fallback>
      </mc:AlternateContent>
      <p:sp>
        <p:nvSpPr>
          <p:cNvPr id="8" name="TextBox 7"/>
          <p:cNvSpPr txBox="1"/>
          <p:nvPr/>
        </p:nvSpPr>
        <p:spPr>
          <a:xfrm>
            <a:off x="1208880" y="1194077"/>
            <a:ext cx="9706616" cy="1908211"/>
          </a:xfrm>
          <a:prstGeom prst="rect">
            <a:avLst/>
          </a:prstGeom>
          <a:noFill/>
        </p:spPr>
        <p:txBody>
          <a:bodyPr wrap="square" lIns="91436" tIns="45718" rIns="91436" bIns="45718" rtlCol="0">
            <a:spAutoFit/>
          </a:bodyPr>
          <a:lstStyle/>
          <a:p>
            <a:pPr algn="ctr"/>
            <a:r>
              <a:rPr lang="en-US" sz="5900" b="1">
                <a:solidFill>
                  <a:srgbClr val="FFFF00"/>
                </a:solidFill>
                <a:effectLst>
                  <a:outerShdw blurRad="38100" dist="38100" dir="2700000" algn="tl">
                    <a:srgbClr val="000000">
                      <a:alpha val="43137"/>
                    </a:srgbClr>
                  </a:outerShdw>
                </a:effectLst>
              </a:rPr>
              <a:t>Bài 4.</a:t>
            </a:r>
          </a:p>
          <a:p>
            <a:pPr algn="ctr"/>
            <a:r>
              <a:rPr lang="en-US" sz="5900" b="1">
                <a:solidFill>
                  <a:srgbClr val="FFFF00"/>
                </a:solidFill>
                <a:effectLst>
                  <a:outerShdw blurRad="38100" dist="38100" dir="2700000" algn="tl">
                    <a:srgbClr val="000000">
                      <a:alpha val="43137"/>
                    </a:srgbClr>
                  </a:outerShdw>
                </a:effectLst>
              </a:rPr>
              <a:t>Nông nghiệp</a:t>
            </a:r>
          </a:p>
        </p:txBody>
      </p:sp>
    </p:spTree>
    <p:extLst>
      <p:ext uri="{BB962C8B-B14F-4D97-AF65-F5344CB8AC3E}">
        <p14:creationId xmlns:p14="http://schemas.microsoft.com/office/powerpoint/2010/main" val="3284912140"/>
      </p:ext>
    </p:extLst>
  </p:cSld>
  <p:clrMapOvr>
    <a:masterClrMapping/>
  </p:clrMapOvr>
  <mc:AlternateContent xmlns:mc="http://schemas.openxmlformats.org/markup-compatibility/2006" xmlns:p159="http://schemas.microsoft.com/office/powerpoint/2015/09/main">
    <mc:Choice Requires="p159">
      <p:transition xmlns:p14="http://schemas.microsoft.com/office/powerpoint/2010/main" spd="slow" p14:dur="2000">
        <p159:morph option="byObjec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9" presetClass="entr" presetSubtype="0"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p:cTn id="7" dur="1000" fill="hold"/>
                                        <p:tgtEl>
                                          <p:spTgt spid="8"/>
                                        </p:tgtEl>
                                        <p:attrNameLst>
                                          <p:attrName>ppt_x</p:attrName>
                                        </p:attrNameLst>
                                      </p:cBhvr>
                                      <p:tavLst>
                                        <p:tav tm="0">
                                          <p:val>
                                            <p:strVal val="#ppt_x-.2"/>
                                          </p:val>
                                        </p:tav>
                                        <p:tav tm="100000">
                                          <p:val>
                                            <p:strVal val="#ppt_x"/>
                                          </p:val>
                                        </p:tav>
                                      </p:tavLst>
                                    </p:anim>
                                    <p:anim calcmode="lin" valueType="num">
                                      <p:cBhvr>
                                        <p:cTn id="8" dur="1000" fill="hold"/>
                                        <p:tgtEl>
                                          <p:spTgt spid="8"/>
                                        </p:tgtEl>
                                        <p:attrNameLst>
                                          <p:attrName>ppt_y</p:attrName>
                                        </p:attrNameLst>
                                      </p:cBhvr>
                                      <p:tavLst>
                                        <p:tav tm="0">
                                          <p:val>
                                            <p:strVal val="#ppt_y"/>
                                          </p:val>
                                        </p:tav>
                                        <p:tav tm="100000">
                                          <p:val>
                                            <p:strVal val="#ppt_y"/>
                                          </p:val>
                                        </p:tav>
                                      </p:tavLst>
                                    </p:anim>
                                    <p:animEffect transition="in" filter="wipe(right)" prLst="gradientSize: 0.1">
                                      <p:cBhvr>
                                        <p:cTn id="9" dur="10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tags/tag1.xml><?xml version="1.0" encoding="utf-8"?>
<p:tagLst xmlns:a="http://schemas.openxmlformats.org/drawingml/2006/main" xmlns:r="http://schemas.openxmlformats.org/officeDocument/2006/relationships" xmlns:p="http://schemas.openxmlformats.org/presentationml/2006/main">
  <p:tag name="PPSNARRATION" val="11,664229527,E:\BAI GIANG E-LEARNING -linh\bai giang thang 3-2016\fie xuat ban dat\bai 8 - dia 9-file nguon\8_Bai 8_Dia 9. Su phat trien va phan bo nong nghiep\Media.ppcx"/>
</p:tagLst>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1014</TotalTime>
  <Words>3711</Words>
  <Application>Microsoft Office PowerPoint</Application>
  <PresentationFormat>Custom</PresentationFormat>
  <Paragraphs>528</Paragraphs>
  <Slides>71</Slides>
  <Notes>33</Notes>
  <HiddenSlides>0</HiddenSlides>
  <MMClips>3</MMClips>
  <ScaleCrop>false</ScaleCrop>
  <HeadingPairs>
    <vt:vector size="6" baseType="variant">
      <vt:variant>
        <vt:lpstr>Fonts Used</vt:lpstr>
      </vt:variant>
      <vt:variant>
        <vt:i4>15</vt:i4>
      </vt:variant>
      <vt:variant>
        <vt:lpstr>Theme</vt:lpstr>
      </vt:variant>
      <vt:variant>
        <vt:i4>1</vt:i4>
      </vt:variant>
      <vt:variant>
        <vt:lpstr>Slide Titles</vt:lpstr>
      </vt:variant>
      <vt:variant>
        <vt:i4>71</vt:i4>
      </vt:variant>
    </vt:vector>
  </HeadingPairs>
  <TitlesOfParts>
    <vt:vector size="87" baseType="lpstr">
      <vt:lpstr>等线</vt:lpstr>
      <vt:lpstr>微软雅黑</vt:lpstr>
      <vt:lpstr>宋体</vt:lpstr>
      <vt:lpstr>#9Slide05 SVNKitten</vt:lpstr>
      <vt:lpstr>.VnTime</vt:lpstr>
      <vt:lpstr>Arial</vt:lpstr>
      <vt:lpstr>Calibri</vt:lpstr>
      <vt:lpstr>Cambria</vt:lpstr>
      <vt:lpstr>Lato Bold</vt:lpstr>
      <vt:lpstr>Segoe Script</vt:lpstr>
      <vt:lpstr>Symbol</vt:lpstr>
      <vt:lpstr>Tahoma</vt:lpstr>
      <vt:lpstr>Times New Roman</vt:lpstr>
      <vt:lpstr>Trocchi</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Nhân giống vật nuôi</vt:lpstr>
      <vt:lpstr>PowerPoint Presentation</vt:lpstr>
      <vt:lpstr>Ô NHIỄM MÔI TRƯỜNG NƯỚC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TRẢ LỜI NHANH</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ADMIN</dc:creator>
  <cp:lastModifiedBy>Administrator</cp:lastModifiedBy>
  <cp:revision>57</cp:revision>
  <dcterms:created xsi:type="dcterms:W3CDTF">2018-03-09T07:14:39Z</dcterms:created>
  <dcterms:modified xsi:type="dcterms:W3CDTF">2024-10-05T03:43:04Z</dcterms:modified>
</cp:coreProperties>
</file>