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10" r:id="rId2"/>
    <p:sldId id="443" r:id="rId3"/>
    <p:sldId id="511" r:id="rId4"/>
    <p:sldId id="492" r:id="rId5"/>
    <p:sldId id="512" r:id="rId6"/>
    <p:sldId id="513" r:id="rId7"/>
    <p:sldId id="514" r:id="rId8"/>
    <p:sldId id="497" r:id="rId9"/>
    <p:sldId id="496" r:id="rId10"/>
    <p:sldId id="479" r:id="rId11"/>
    <p:sldId id="518" r:id="rId12"/>
    <p:sldId id="519" r:id="rId13"/>
    <p:sldId id="521" r:id="rId14"/>
    <p:sldId id="522" r:id="rId15"/>
    <p:sldId id="524" r:id="rId16"/>
    <p:sldId id="505" r:id="rId17"/>
    <p:sldId id="506" r:id="rId18"/>
    <p:sldId id="527" r:id="rId19"/>
    <p:sldId id="529" r:id="rId20"/>
    <p:sldId id="532" r:id="rId21"/>
    <p:sldId id="528" r:id="rId22"/>
    <p:sldId id="531" r:id="rId23"/>
    <p:sldId id="534" r:id="rId24"/>
    <p:sldId id="536" r:id="rId25"/>
    <p:sldId id="537" r:id="rId26"/>
    <p:sldId id="540" r:id="rId27"/>
    <p:sldId id="542" r:id="rId28"/>
    <p:sldId id="543" r:id="rId29"/>
    <p:sldId id="544" r:id="rId30"/>
    <p:sldId id="545" r:id="rId31"/>
    <p:sldId id="546" r:id="rId32"/>
    <p:sldId id="547" r:id="rId33"/>
    <p:sldId id="548" r:id="rId34"/>
    <p:sldId id="549" r:id="rId35"/>
    <p:sldId id="550" r:id="rId36"/>
    <p:sldId id="551" r:id="rId37"/>
    <p:sldId id="552" r:id="rId38"/>
    <p:sldId id="553" r:id="rId39"/>
    <p:sldId id="554" r:id="rId40"/>
    <p:sldId id="555" r:id="rId41"/>
    <p:sldId id="556" r:id="rId42"/>
    <p:sldId id="557" r:id="rId43"/>
    <p:sldId id="523" r:id="rId44"/>
    <p:sldId id="55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DB237-BCF4-4266-AD46-E505AE3306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7134080-6AAC-4CE6-A9AE-4344E8736A5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T0000003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7014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>
                <a:solidFill>
                  <a:srgbClr val="0000FF"/>
                </a:solidFill>
              </a:rPr>
              <a:t>Quan sát Atlat Địa lí Việt Nam, cho biết địa bàn phân bố chủ yếu của dân tộc Kinh  và các dân tộc ít người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681993"/>
            <a:ext cx="11717382" cy="14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nguyên.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D:\5. LS&amp;ĐL 9\GA 9 (KNTTCS)\Doan ket dan 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316" y="3278776"/>
            <a:ext cx="5376515" cy="35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>
                <a:solidFill>
                  <a:srgbClr val="0000FF"/>
                </a:solidFill>
              </a:rPr>
              <a:t>Quan sát Atlat Địa lí Việt Nam và thông tin mục 1 SGK, điền vào dấu (…) về sự phân bố các dân tộc thiểu số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6" y="2292642"/>
            <a:ext cx="755033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Trung du và miền núi Bắc Bộ: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Tày, HMông, Thái, Mường, Dao,…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Tây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Nguyên: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Gia-rai, Ê-đê, Ba-na,…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Các đồng bằng ven biển phía Nam và Đồng bằng sông Cửu Long: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Hoa, Khơ-me, Chăm,...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589" y="2476585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774" y="3151499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7105" y="3839477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5346" y="5219786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722937"/>
            <a:ext cx="117173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nguyên: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281" y="2993110"/>
            <a:ext cx="117173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Trung du và miền núi Bắc Bộ: Tày, HMông, Thái, Mường, Dao,…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Tây Nguyên: Gia-rai, Ê-đê, Ba-na,…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 Các đồng bằng ven biển phía Nam và Đồng bằng sông Cửu Long: Hoa, Khơ-me, Chăm,…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3" y="2908367"/>
            <a:ext cx="7106827" cy="23428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>
                <a:solidFill>
                  <a:srgbClr val="0000FF"/>
                </a:solidFill>
              </a:rPr>
              <a:t> thông tin mục 1 SGK, cho biết sự phân bố dân tộc ở Việt Nam những năm qua có sự thay đổi như thế nào? Giải thích tại sao.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007038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  <a:endParaRPr lang="en-US" sz="3000" b="1" u="sng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c. Phân bố dân tộc ở Việt Nam có sự thay đổi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804825"/>
            <a:ext cx="1171738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cs typeface="Arial" pitchFamily="34" charset="0"/>
              </a:rPr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Các dân tộc Việt Nam phân bố ngày càng đan xen với nhau. </a:t>
            </a:r>
            <a:endParaRPr lang="en-US" sz="3000" b="1"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Tây Nguyên, Trung du và miền núi Bắc Bộ, Bắc Trung Bộ và Duyên hải miền Trung có nhiều dân tộc cùng sinh sống.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9</a:t>
            </a:r>
            <a:endParaRPr lang="en-US" sz="30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4525" y="1951630"/>
            <a:ext cx="10154855" cy="4906371"/>
          </a:xfrm>
          <a:prstGeom prst="rect">
            <a:avLst/>
          </a:prstGeom>
        </p:spPr>
      </p:pic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97472" y="571448"/>
            <a:ext cx="11385011" cy="124370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      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Quan sát hình ảnh sau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,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cho biết trong những năm qua đời sống của đồng bào các dân tộc thiểu số có sự thay đổi như thế nào?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-24560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354F91-862F-4F30-8492-00509C63169F}"/>
              </a:ext>
            </a:extLst>
          </p:cNvPr>
          <p:cNvSpPr txBox="1"/>
          <p:nvPr/>
        </p:nvSpPr>
        <p:spPr>
          <a:xfrm>
            <a:off x="454307" y="1194690"/>
            <a:ext cx="6094070" cy="1817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thiểu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endParaRPr lang="vi-VN" sz="2400" b="1" i="0" dirty="0">
              <a:solidFill>
                <a:srgbClr val="22222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967154-1725-4B0E-9D6B-7A83CC08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3200"/>
            <a:ext cx="117714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TÔI </a:t>
            </a:r>
            <a:r>
              <a:rPr lang="en-US" sz="5400" b="1">
                <a:solidFill>
                  <a:srgbClr val="FF0000"/>
                </a:solidFill>
                <a:latin typeface="+mn-lt"/>
              </a:rPr>
              <a:t>LÀ THỦ TƯỚNG CHÍNH PHỦ VIỆT NAM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635659-D713-4F28-97FC-FC92A0DDCB78}"/>
              </a:ext>
            </a:extLst>
          </p:cNvPr>
          <p:cNvSpPr/>
          <p:nvPr/>
        </p:nvSpPr>
        <p:spPr>
          <a:xfrm>
            <a:off x="6947705" y="1197447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ỦNG HỘ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CA7108-85F3-4629-8206-DBE333F1E69C}"/>
              </a:ext>
            </a:extLst>
          </p:cNvPr>
          <p:cNvSpPr/>
          <p:nvPr/>
        </p:nvSpPr>
        <p:spPr>
          <a:xfrm>
            <a:off x="9874169" y="1197446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PHẢN ĐỐI</a:t>
            </a:r>
          </a:p>
        </p:txBody>
      </p:sp>
      <p:pic>
        <p:nvPicPr>
          <p:cNvPr id="10242" name="Picture 2" descr="Thủ tướng Phạm Minh Chính: Cần có nhận thức và giải pháp mới trong chống  dịch COVID-19 - Báo ảnh Việt Nam">
            <a:extLst>
              <a:ext uri="{FF2B5EF4-FFF2-40B4-BE49-F238E27FC236}">
                <a16:creationId xmlns:a16="http://schemas.microsoft.com/office/drawing/2014/main" id="{551998D5-81E5-4985-A067-675E0731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8" b="98556" l="10000" r="90000">
                        <a14:foregroundMark x1="38305" y1="18051" x2="38305" y2="18051"/>
                        <a14:foregroundMark x1="36356" y1="95668" x2="36356" y2="95668"/>
                        <a14:foregroundMark x1="39831" y1="93141" x2="39831" y2="93141"/>
                        <a14:foregroundMark x1="50593" y1="92539" x2="50593" y2="92539"/>
                        <a14:foregroundMark x1="53220" y1="88929" x2="53220" y2="88929"/>
                        <a14:foregroundMark x1="50847" y1="91937" x2="50847" y2="91937"/>
                        <a14:foregroundMark x1="58136" y1="93381" x2="58136" y2="93381"/>
                        <a14:foregroundMark x1="65339" y1="94344" x2="65339" y2="94344"/>
                        <a14:foregroundMark x1="62203" y1="97353" x2="62203" y2="97353"/>
                        <a14:foregroundMark x1="68220" y1="98556" x2="68220" y2="98556"/>
                        <a14:foregroundMark x1="36356" y1="30325" x2="36356" y2="30325"/>
                        <a14:foregroundMark x1="29831" y1="86402" x2="29831" y2="86402"/>
                        <a14:foregroundMark x1="30932" y1="89651" x2="30932" y2="89651"/>
                        <a14:foregroundMark x1="30085" y1="86282" x2="30085" y2="86282"/>
                        <a14:foregroundMark x1="29322" y1="84838" x2="29322" y2="85439"/>
                        <a14:foregroundMark x1="29576" y1="89290" x2="29576" y2="89290"/>
                        <a14:foregroundMark x1="30508" y1="89290" x2="30508" y2="89290"/>
                        <a14:foregroundMark x1="29576" y1="85921" x2="29576" y2="85921"/>
                        <a14:foregroundMark x1="29237" y1="88809" x2="29237" y2="88809"/>
                        <a14:foregroundMark x1="30339" y1="91336" x2="30339" y2="91336"/>
                        <a14:foregroundMark x1="61441" y1="84597" x2="61441" y2="84597"/>
                        <a14:backgroundMark x1="21525" y1="32852" x2="21525" y2="32852"/>
                        <a14:backgroundMark x1="24831" y1="28640" x2="24831" y2="28640"/>
                        <a14:backgroundMark x1="29915" y1="86282" x2="29915" y2="86282"/>
                        <a14:backgroundMark x1="29915" y1="88327" x2="29915" y2="88327"/>
                        <a14:backgroundMark x1="29915" y1="88929" x2="29915" y2="88929"/>
                        <a14:backgroundMark x1="29492" y1="84838" x2="29492" y2="84838"/>
                        <a14:backgroundMark x1="29322" y1="87966" x2="29322" y2="88809"/>
                        <a14:backgroundMark x1="29322" y1="91817" x2="29322" y2="91817"/>
                        <a14:backgroundMark x1="29322" y1="83995" x2="29322" y2="83995"/>
                        <a14:backgroundMark x1="29492" y1="88087" x2="29492" y2="88087"/>
                        <a14:backgroundMark x1="29492" y1="83755" x2="29746" y2="84717"/>
                        <a14:backgroundMark x1="30339" y1="86763" x2="30339" y2="86763"/>
                        <a14:backgroundMark x1="30678" y1="87966" x2="30678" y2="87966"/>
                        <a14:backgroundMark x1="61186" y1="85078" x2="61186" y2="85078"/>
                        <a14:backgroundMark x1="61186" y1="85078" x2="61186" y2="85078"/>
                        <a14:backgroundMark x1="61695" y1="80144" x2="61695" y2="80144"/>
                        <a14:backgroundMark x1="61949" y1="80505" x2="61949" y2="80505"/>
                        <a14:backgroundMark x1="62034" y1="82070" x2="62034" y2="82070"/>
                        <a14:backgroundMark x1="62203" y1="82551" x2="62203" y2="82551"/>
                        <a14:backgroundMark x1="61186" y1="84356" x2="61186" y2="84356"/>
                        <a14:backgroundMark x1="60254" y1="83153" x2="60254" y2="83153"/>
                        <a14:backgroundMark x1="61441" y1="80866" x2="61949" y2="81468"/>
                        <a14:backgroundMark x1="62034" y1="81468" x2="62288" y2="82551"/>
                        <a14:backgroundMark x1="61695" y1="84356" x2="61695" y2="84356"/>
                        <a14:backgroundMark x1="60339" y1="84597" x2="60339" y2="84597"/>
                        <a14:backgroundMark x1="59746" y1="83755" x2="59746" y2="83755"/>
                        <a14:backgroundMark x1="60847" y1="80987" x2="60847" y2="80987"/>
                        <a14:backgroundMark x1="64322" y1="74128" x2="64322" y2="74128"/>
                        <a14:backgroundMark x1="64322" y1="74128" x2="64322" y2="7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13840" r="27019"/>
          <a:stretch/>
        </p:blipFill>
        <p:spPr bwMode="auto">
          <a:xfrm>
            <a:off x="231494" y="3148314"/>
            <a:ext cx="2760636" cy="32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21A5D28-42FF-4A09-8581-C2225852D511}"/>
              </a:ext>
            </a:extLst>
          </p:cNvPr>
          <p:cNvSpPr/>
          <p:nvPr/>
        </p:nvSpPr>
        <p:spPr>
          <a:xfrm>
            <a:off x="2546430" y="3148314"/>
            <a:ext cx="4085864" cy="856527"/>
          </a:xfrm>
          <a:prstGeom prst="wedgeRoundRectCallout">
            <a:avLst>
              <a:gd name="adj1" fmla="val -67843"/>
              <a:gd name="adj2" fmla="val 5183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0244" name="Picture 4" descr="Bị kẻ xấu lừa từ thiện, trường vùng cao phá đi giờ không có ai xây - Mái Ấm  Giữa Đời">
            <a:extLst>
              <a:ext uri="{FF2B5EF4-FFF2-40B4-BE49-F238E27FC236}">
                <a16:creationId xmlns:a16="http://schemas.microsoft.com/office/drawing/2014/main" id="{4D1D197D-77B0-4485-82F3-FDDC4AFDB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4" y="4087366"/>
            <a:ext cx="4328822" cy="23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i Châu: Cuộc sống của đồng bào dân tộc Mảng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5EC00631-EAEE-4E36-A957-64C12D0CE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0651"/>
          <a:stretch/>
        </p:blipFill>
        <p:spPr bwMode="auto">
          <a:xfrm>
            <a:off x="7408872" y="3148314"/>
            <a:ext cx="4328821" cy="3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d. Người Việt Nam ở nước ngoài là một bộ phận của dân tộc Việt Nam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5" y="1796248"/>
            <a:ext cx="1153450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Việt Nam có hơn </a:t>
            </a:r>
            <a:r>
              <a:rPr lang="en-US" sz="30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5 triệu người </a:t>
            </a:r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sống, làm việc, học tập ở nước ngoài.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Quốc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gia có đông đảo người Việt sinh sống nhất là: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Hoa Kỳ.</a:t>
            </a:r>
            <a:endParaRPr kumimoji="0" lang="en-US" sz="3000" b="1" i="0" u="none" strike="noStrike" cap="none" normalizeH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  <a:cs typeface="Arial" pitchFamily="34" charset="0"/>
              </a:rPr>
              <a:t>- Đây là một bộ phận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quan trọng của cộng đồng dân tộc Việt Nam.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  <a:cs typeface="Arial" pitchFamily="34" charset="0"/>
              </a:rPr>
              <a:t> - Người Việt Nam ở nước ngoài luôn </a:t>
            </a:r>
            <a:r>
              <a:rPr lang="en-US" sz="3000" b="1">
                <a:solidFill>
                  <a:srgbClr val="FF0000"/>
                </a:solidFill>
                <a:cs typeface="Arial" pitchFamily="34" charset="0"/>
              </a:rPr>
              <a:t>hướng về xây dựng quê hương, đất nước.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211" y="1980192"/>
            <a:ext cx="21945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8754" y="2681231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9702" y="3369209"/>
            <a:ext cx="72455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……………………………………………………………..……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5431" y="4068712"/>
            <a:ext cx="55958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………………………………………………..…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501" y="4718653"/>
            <a:ext cx="183968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. LS&amp;ĐL 9\GA 9 (KNTTCS)\2020-11-25-nguoi-vn-o-nuoc-ngoai-1-r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733" y="0"/>
            <a:ext cx="5556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2062" y="1188720"/>
            <a:ext cx="5957297" cy="3043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>
                <a:solidFill>
                  <a:srgbClr val="0000FF"/>
                </a:solidFill>
              </a:rPr>
              <a:t> thông tin bên và kiến thức thực tế, để thấy được cộng đồng người Việt Nam ở nước ngoài với sự phát triển đất nước.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75776" y="248214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2664198"/>
            <a:ext cx="7348463" cy="35478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900" b="1" i="1">
                <a:solidFill>
                  <a:srgbClr val="0000FF"/>
                </a:solidFill>
              </a:rPr>
              <a:t>    - Dựa vào những hiểu biết cá nhân, cho biết nước ta có bao nhiêu dân tộc? Kể tên một số dân tộc mà em biết.</a:t>
            </a:r>
          </a:p>
          <a:p>
            <a:pPr algn="just">
              <a:lnSpc>
                <a:spcPct val="130000"/>
              </a:lnSpc>
            </a:pPr>
            <a:r>
              <a:rPr lang="en-US" sz="2900" b="1" i="1">
                <a:solidFill>
                  <a:srgbClr val="0000FF"/>
                </a:solidFill>
              </a:rPr>
              <a:t>    - Các dân tộc Việt Nam có những đặc điểm nào khác nhau?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120510"/>
            <a:ext cx="1000545" cy="1086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214" y="3272477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8" y="2534199"/>
            <a:ext cx="5821474" cy="35530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*Khai thác thông tin SGK và thông tin dưới đây, cho biết số dân nước ta năm 2021; xếp thứ bao nhiêu trong Đông Nam Á và thế giới?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880" y="1641049"/>
            <a:ext cx="11172057" cy="1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ăm 2021: dân số nước ta là 98,5 triệu người, </a:t>
            </a:r>
            <a:r>
              <a:rPr lang="en-US" sz="3200" b="1"/>
              <a:t>đứng thứ 3 Đông Nam Á và 15 trên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4377" y="2534199"/>
            <a:ext cx="6171831" cy="15601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 Tính mật độ dân số Việt Nam và so sánh với thế giới năm 2021.</a:t>
            </a:r>
            <a:r>
              <a:rPr lang="en-US" sz="3000" b="1" i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266711" y="4275100"/>
            <a:ext cx="2398111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</a:t>
            </a:r>
            <a:r>
              <a:rPr lang="en-US" sz="35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318964" y="489143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5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 flipV="1">
            <a:off x="489855" y="4885515"/>
            <a:ext cx="1678577" cy="5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304762" y="474433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2934213" y="4533744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5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5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5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4136" y="4364230"/>
          <a:ext cx="1128630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Năm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Số dân (triệu người)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64,4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76,5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86,0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98,5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Tỉ lệ tăng dân số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0,94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5580" y="3644534"/>
            <a:ext cx="1124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Bảng 1.1. SỐ DÂN VÀ TỈ LỆ TĂNG DÂN SỐ NƯỚC TA GIAI ĐOẠN 1989 - 2021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00504" y="857831"/>
            <a:ext cx="11712822" cy="23164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*Khai thác bảng 1.1 SGK, nhận xét: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Sự thay đổi qui mô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Tỉ lệ tăng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- Rút ra nhận xét về sự gia tăng dân số ở nước ta.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23524" y="0"/>
            <a:ext cx="1000545" cy="10866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78822" y="178563"/>
            <a:ext cx="11333999" cy="31132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    - Giai đoạn 1989 - 2021:</a:t>
            </a: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330" y="681051"/>
            <a:ext cx="109591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Dân số tăng 34,1 triệu người; tăng liên tục.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Trung bình mỗi năm, dân số tăng thêm gần 1,07 triệu người.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</a:rPr>
              <a:t>	+ Tỉ lệ tăng dân số giảm liên tục; giảm 1,16%.</a:t>
            </a:r>
          </a:p>
          <a:p>
            <a:pPr algn="just">
              <a:lnSpc>
                <a:spcPct val="130000"/>
              </a:lnSpc>
            </a:pPr>
            <a:r>
              <a:rPr lang="en-US" sz="3000" b="1" i="1">
                <a:solidFill>
                  <a:srgbClr val="FF0000"/>
                </a:solidFill>
              </a:rPr>
              <a:t>=&gt; Việt Nam là nước đông dân và dân số tăng nhanh.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Tỉ lệ tăng dân số giảm, nhưng do quy mô dân số lớn nên mỗi năm vẫn tăng khoảng 1 triệu người.</a:t>
            </a:r>
          </a:p>
          <a:p>
            <a:pPr algn="just">
              <a:lnSpc>
                <a:spcPct val="150000"/>
              </a:lnSpc>
            </a:pPr>
            <a:r>
              <a:rPr lang="en-US" sz="3200" b="1" i="1"/>
              <a:t>=&gt; Việt Nam là nước đông dân và dân số tăng nhanh.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69726" y="4789679"/>
            <a:ext cx="10681897" cy="13701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 Dân số đông và tăng nhanh đã gây ra những hậu quả gì đối với kinh tế - xã hội và môi trường?</a:t>
            </a:r>
            <a:endParaRPr lang="en-US" sz="2800" b="1" i="1" dirty="0">
              <a:solidFill>
                <a:srgbClr val="0000F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515911" y="3922926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0900" y="141024"/>
            <a:ext cx="5616622" cy="132802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HẬU QUẢ CỦA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DÂN SỐ ĐÔNG VÀ TĂNG NHANH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981200" y="2015947"/>
            <a:ext cx="24003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838700" y="2015947"/>
            <a:ext cx="24384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699373" y="2006479"/>
            <a:ext cx="24765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98" y="2776886"/>
            <a:ext cx="2400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Kìm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phát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365" y="2654053"/>
            <a:ext cx="270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lang="en-US" sz="3000" b="1">
                <a:solidFill>
                  <a:srgbClr val="3333FF"/>
                </a:solidFill>
                <a:cs typeface="Arial" panose="020B0604020202020204" pitchFamily="34" charset="0"/>
              </a:rPr>
              <a:t>S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ức ép về</a:t>
            </a:r>
            <a:r>
              <a:rPr kumimoji="0" lang="en-US" sz="3000" b="1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dục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ở, việc</a:t>
            </a:r>
            <a:r>
              <a:rPr kumimoji="0" lang="en-US" sz="3000" b="1" u="none" strike="noStrike" kern="1200" cap="none" spc="0" normalizeH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làm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…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633" y="2831476"/>
            <a:ext cx="2388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Cạn kiệt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tài nguyên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150" y="1985265"/>
            <a:ext cx="2419350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KINH TẾ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8700" y="1959865"/>
            <a:ext cx="2438401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XÃ HỘI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6674" y="1951227"/>
            <a:ext cx="2489199" cy="6093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MÔI TRƯỜNG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6591" y="4130216"/>
            <a:ext cx="2866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Tệ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2179" y="3876603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Ô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nhiễm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rot="5400000">
            <a:off x="4416296" y="176952"/>
            <a:ext cx="490820" cy="30750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2"/>
            <a:endCxn id="12" idx="0"/>
          </p:cNvCxnSpPr>
          <p:nvPr/>
        </p:nvCxnSpPr>
        <p:spPr>
          <a:xfrm rot="5400000">
            <a:off x="5883147" y="1643801"/>
            <a:ext cx="490818" cy="1413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2"/>
            <a:endCxn id="13" idx="0"/>
          </p:cNvCxnSpPr>
          <p:nvPr/>
        </p:nvCxnSpPr>
        <p:spPr>
          <a:xfrm rot="16200000" flipH="1">
            <a:off x="7324152" y="344105"/>
            <a:ext cx="482180" cy="2732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5105401"/>
            <a:ext cx="2463801" cy="15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9" y="5133523"/>
            <a:ext cx="2435010" cy="14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iá vàng giảm mạnh khi GDP Mỹ tăng trưởng ngoài dự đoá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58" y="5148763"/>
            <a:ext cx="2460412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785"/>
    </mc:Choice>
    <mc:Fallback xmlns="">
      <p:transition spd="slow" advClick="0" advTm="5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pic>
        <p:nvPicPr>
          <p:cNvPr id="7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1815184"/>
            <a:ext cx="1418472" cy="14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7103" y="2982807"/>
            <a:ext cx="10466364" cy="9877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Yêu cầu: Dựa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tin SGK</a:t>
            </a:r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, Bảng 1.2, H.1 SGK và bảng sau, các nhóm hoàn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thiện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0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3000" b="1" i="1">
                <a:solidFill>
                  <a:srgbClr val="0000FF"/>
                </a:solidFill>
                <a:cs typeface="Times New Roman" panose="02020603050405020304" pitchFamily="18" charset="0"/>
              </a:rPr>
              <a:t> sau:</a:t>
            </a:r>
            <a:endParaRPr lang="en-US" sz="3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797" y="4244980"/>
            <a:ext cx="11071267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 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ta, giai đoạn 1999 - 2021.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922" y="5525755"/>
            <a:ext cx="11155671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ta, giai đoạn 1999 - 2021.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846264" y="1815184"/>
            <a:ext cx="3823855" cy="9065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64329" y="4990009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38206" y="4432608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15 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65 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088674"/>
            <a:ext cx="4741817" cy="257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61" y="2391229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15 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65 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4" y="4428210"/>
            <a:ext cx="653841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15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tuổi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15 - 64 tuổi: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số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60 tuổi trở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lên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tăng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87847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986312"/>
            <a:ext cx="44355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trẻ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hóa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Cơ cấu theo nhóm tuổi: 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+ Tỉ lệ dân số dưới 15 tuổi giảm; từ 65 tuổi trở lên tăng; từ 15 - 64 tuổi chiếm tỉ lệ lớn nhất. 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+ Việt Nam đang ở trong thời kì dân số vàng và có xu hướng già hoá dân số. 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2568" y="1578068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4199" y="1034315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" y="1754904"/>
            <a:ext cx="4741817" cy="257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5660" y="68240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3" y="4428210"/>
            <a:ext cx="670219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nữ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luôn lớn hơn nam.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lệ dân số nữ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có xu hướng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giảm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 khi sinh: 112 bé nam/100 nữ.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671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713352"/>
            <a:ext cx="443552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theo</a:t>
            </a:r>
            <a:r>
              <a:rPr kumimoji="0" lang="en-US" sz="3000" b="1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 tính ở nước ta 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khá</a:t>
            </a:r>
            <a:r>
              <a:rPr kumimoji="0" lang="en-US" sz="3000" b="1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cân bằng.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675"/>
    </mc:Choice>
    <mc:Fallback xmlns=""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7" y="1737363"/>
            <a:ext cx="11717382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/>
              <a:t>- Việt Nam có 54 dân tộc cùng chung sống.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00105"/>
            <a:ext cx="11668836" cy="19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/>
              <a:t>- Cơ cấu theo giới tính: </a:t>
            </a:r>
          </a:p>
          <a:p>
            <a:pPr algn="just">
              <a:lnSpc>
                <a:spcPct val="130000"/>
              </a:lnSpc>
            </a:pPr>
            <a:r>
              <a:rPr lang="en-US" sz="3200" b="1"/>
              <a:t>+</a:t>
            </a:r>
            <a:r>
              <a:rPr lang="vi-VN" sz="3200" b="1"/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Tỉ số giới tính khá cân bằng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99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4 nam/100 nữ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(2021)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+ Tình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trạng mất cân bằng giới tính khi sinh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112 bé trai/100 bé gái.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9252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1. Người Kinh tập trung chủ yếu ở khu vực nào?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137" y="2375059"/>
            <a:ext cx="682388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i="1">
                <a:solidFill>
                  <a:srgbClr val="0000FF"/>
                </a:solidFill>
              </a:rPr>
              <a:t>Đồng bằng, ven biển và trung du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372609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2. Dân tộc nào sau đây sinh sống chủ yếu ở Tây Nguyên: Thái, Mường, Ê-đê, Ba-na, Chăm, Khơ-me?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210" y="2888844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Ê-đê và Ba-na.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1268106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3. Người Việt Nam sinh sống, làm việc và học tập chủ yếu ở quốc gia nào?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1612" y="3043799"/>
            <a:ext cx="236106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Hoa Kỳ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0941535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4. Năm 2021, dân số Việt Nam đứng sau các quốc gia nào ở Đông Nam Á?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307" y="3071095"/>
            <a:ext cx="634672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In-đô-nê-xi-a và Phi-lip-pin.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0889282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5. Tỉ lệ tăng dân số ở nước ta hiện nay đang biến đổi theo xu hướng…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2480" y="2549226"/>
            <a:ext cx="34628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Giảm dần.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436160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6. Về cơ cấu dân số theo nhóm tuổi hiện nay nước ta đang trong thời kì…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794" y="2549226"/>
            <a:ext cx="7969531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dân số vàng và có xu hướng già hóa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7. Tỉ số giới tính khi sinh của nước ta năm 2021 là bao nhiêu?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869" y="2549226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112 bé trai/100 bé gái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8. Hiện nay, sự phân bố các dân tộc ở nước ta…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192" y="2549225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5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đang</a:t>
            </a:r>
            <a:r>
              <a:rPr lang="en-US" sz="35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n-US" sz="3500" b="1" i="1">
                <a:solidFill>
                  <a:srgbClr val="0000FF"/>
                </a:solidFill>
              </a:rPr>
              <a:t>ó sự thay đổi.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5994400" cy="3282950"/>
            <a:chOff x="0" y="0"/>
            <a:chExt cx="2832" cy="2068"/>
          </a:xfrm>
          <a:solidFill>
            <a:schemeClr val="bg1"/>
          </a:solidFill>
        </p:grpSpPr>
        <p:pic>
          <p:nvPicPr>
            <p:cNvPr id="22532" name="Picture 4" descr="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32" cy="206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2" y="1632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Thái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94400" y="0"/>
            <a:ext cx="6197600" cy="3276600"/>
            <a:chOff x="2832" y="0"/>
            <a:chExt cx="2928" cy="2064"/>
          </a:xfrm>
          <a:solidFill>
            <a:schemeClr val="bg1"/>
          </a:solidFill>
        </p:grpSpPr>
        <p:pic>
          <p:nvPicPr>
            <p:cNvPr id="22533" name="Picture 5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4656" y="0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Tày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3276600"/>
            <a:ext cx="3962400" cy="3581400"/>
            <a:chOff x="0" y="2064"/>
            <a:chExt cx="1872" cy="2256"/>
          </a:xfrm>
          <a:solidFill>
            <a:schemeClr val="bg1"/>
          </a:solidFill>
        </p:grpSpPr>
        <p:pic>
          <p:nvPicPr>
            <p:cNvPr id="22534" name="Picture 6" descr="Người Hmô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64"/>
              <a:ext cx="1824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624" y="3993"/>
              <a:ext cx="1248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H mông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026400" y="3276600"/>
            <a:ext cx="4165600" cy="3581400"/>
            <a:chOff x="4224" y="2064"/>
            <a:chExt cx="1536" cy="2256"/>
          </a:xfrm>
          <a:solidFill>
            <a:schemeClr val="bg1"/>
          </a:solidFill>
        </p:grpSpPr>
        <p:pic>
          <p:nvPicPr>
            <p:cNvPr id="22546" name="Picture 18" descr="Dao đ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4" y="2064"/>
              <a:ext cx="1536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4320" y="4041"/>
              <a:ext cx="1200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Dao đỏ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860800" y="3276600"/>
            <a:ext cx="4165600" cy="3581400"/>
            <a:chOff x="1824" y="2064"/>
            <a:chExt cx="1968" cy="2256"/>
          </a:xfrm>
          <a:solidFill>
            <a:schemeClr val="bg1"/>
          </a:solidFill>
        </p:grpSpPr>
        <p:pic>
          <p:nvPicPr>
            <p:cNvPr id="22557" name="Picture 29" descr="Hà nh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064"/>
              <a:ext cx="1968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2208"/>
              <a:ext cx="134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Dân tộc Hà Nhì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9. Hai dân tộc thiểu số có qui mô dân số lớn nhất nước ta là</a:t>
            </a:r>
            <a:endParaRPr lang="en-US" sz="3500" b="1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7363" y="3122431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Tày và Thái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2506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>
                <a:solidFill>
                  <a:srgbClr val="7030A0"/>
                </a:solidFill>
              </a:rPr>
              <a:t>10. Nguyên nhân chủ yếu của vấn đề già hóa dân số nước ta là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246" y="2407546"/>
            <a:ext cx="9405080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>
                <a:solidFill>
                  <a:srgbClr val="0000FF"/>
                </a:solidFill>
              </a:rPr>
              <a:t>chất lượng cuộc sống ngày càng được nâng cao.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3"/>
            <a:ext cx="11210300" cy="31414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Về nhà: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+ Sưu tầm thông tin tư liệu viết 1 đoạn văn khoảng 10 dòng về một dân tộc thiểu số ở nước ta mà em biết.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+ Dựa vào bảng 1.1 SGK vẽ biểu đồ thể hiện số dân và tỉ lệ dân số nước ta</a:t>
            </a:r>
            <a:r>
              <a:rPr lang="en-US" sz="1600" b="1" i="1">
                <a:solidFill>
                  <a:srgbClr val="0000FF"/>
                </a:solidFill>
                <a:cs typeface="Arial" pitchFamily="34" charset="0"/>
              </a:rPr>
              <a:t>9,</a:t>
            </a: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 giai đoạn 1989 - 2021. Nhận xét.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06343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19100"/>
            <a:ext cx="1130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10536" y="2701114"/>
            <a:ext cx="6567352" cy="14211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      Quan sát biểu đồ, nhận xét tỉ lệ giữa các dân tộc ở nước ta.</a:t>
            </a:r>
            <a:endParaRPr lang="en-US" sz="29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923980"/>
            <a:ext cx="1000545" cy="1086608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0442D093-FEE9-4F42-ADE6-0C1A01CB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26" y="1616506"/>
            <a:ext cx="4879783" cy="49300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50258" y="1607710"/>
            <a:ext cx="4899546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Biểu đồ cơ cấu dân tộc của nước ta năm 2019 </a:t>
            </a:r>
            <a:r>
              <a:rPr kumimoji="0" lang="en-US" sz="2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(Đơn vị. %)</a:t>
            </a:r>
            <a:endParaRPr kumimoji="0" lang="en-US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881" y="1776552"/>
            <a:ext cx="117173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/>
              <a:t>- Dân tộc Kinh chiếm khoảng 85% dân số.</a:t>
            </a:r>
          </a:p>
          <a:p>
            <a:pPr algn="just">
              <a:lnSpc>
                <a:spcPct val="150000"/>
              </a:lnSpc>
            </a:pPr>
            <a:r>
              <a:rPr lang="en-US" sz="3200" b="1"/>
              <a:t>- Các dân tộc thiểu số chiếm khoảng 15% dân số (2021).</a:t>
            </a: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3161230"/>
            <a:ext cx="11717382" cy="7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/>
              <a:t>- </a:t>
            </a:r>
            <a:r>
              <a:rPr lang="vi-VN" sz="3000" b="1">
                <a:latin typeface="Calibri" pitchFamily="34" charset="0"/>
                <a:cs typeface="Calibri" pitchFamily="34" charset="0"/>
              </a:rPr>
              <a:t>Các dân tộc luôn đoàn kết, tạo nên cộng đồng các dân tộc Việt Nam.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3599" y="2465978"/>
            <a:ext cx="7448801" cy="1983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       </a:t>
            </a:r>
            <a:r>
              <a:rPr lang="en-US" sz="3200" b="1" i="1">
                <a:solidFill>
                  <a:srgbClr val="0000FF"/>
                </a:solidFill>
              </a:rPr>
              <a:t>Kể tên một số phong tục, tập quán, sản phẩm thủ công của một số dân tộc mà em biết.</a:t>
            </a:r>
            <a:endParaRPr lang="en-US" sz="32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732715"/>
            <a:ext cx="1000545" cy="1086608"/>
          </a:xfrm>
          <a:prstGeom prst="rect">
            <a:avLst/>
          </a:prstGeom>
        </p:spPr>
      </p:pic>
      <p:pic>
        <p:nvPicPr>
          <p:cNvPr id="8" name="Picture 2" descr="Dưới bóng nhà rông - Báo Gia Lai điện tử - Tin nhanh - Chính xác">
            <a:extLst>
              <a:ext uri="{FF2B5EF4-FFF2-40B4-BE49-F238E27FC236}">
                <a16:creationId xmlns:a16="http://schemas.microsoft.com/office/drawing/2014/main" id="{B0B43971-70BF-468C-9C0E-AAA4000B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/>
        </p:blipFill>
        <p:spPr bwMode="auto">
          <a:xfrm>
            <a:off x="6897189" y="4127852"/>
            <a:ext cx="4575767" cy="257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174" y="1071154"/>
            <a:ext cx="4483825" cy="2965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26" descr="hội cầu mùa DT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8000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11" name="Picture 27" descr="Mĩ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0"/>
            <a:ext cx="6604000" cy="3657600"/>
          </a:xfrm>
          <a:prstGeom prst="rect">
            <a:avLst/>
          </a:prstGeom>
          <a:noFill/>
        </p:spPr>
      </p:pic>
      <p:pic>
        <p:nvPicPr>
          <p:cNvPr id="16414" name="Picture 30" descr="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629026"/>
            <a:ext cx="7518400" cy="3228975"/>
          </a:xfrm>
          <a:prstGeom prst="rect">
            <a:avLst/>
          </a:prstGeom>
          <a:noFill/>
        </p:spPr>
      </p:pic>
      <p:pic>
        <p:nvPicPr>
          <p:cNvPr id="16418" name="T0000003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673600" y="3657600"/>
            <a:ext cx="1016000" cy="693738"/>
          </a:xfrm>
          <a:ln/>
        </p:spPr>
      </p:pic>
      <p:pic>
        <p:nvPicPr>
          <p:cNvPr id="16420" name="Picture 36" descr="Dan klonp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57600"/>
            <a:ext cx="4673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1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aiChau-IS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486400" cy="3048000"/>
          </a:xfrm>
          <a:prstGeom prst="rect">
            <a:avLst/>
          </a:prstGeom>
          <a:noFill/>
        </p:spPr>
      </p:pic>
      <p:pic>
        <p:nvPicPr>
          <p:cNvPr id="74757" name="Picture 5" descr="Gốm DT Ch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5184" y="0"/>
            <a:ext cx="3316816" cy="3276600"/>
          </a:xfrm>
          <a:prstGeom prst="rect">
            <a:avLst/>
          </a:prstGeom>
          <a:noFill/>
        </p:spPr>
      </p:pic>
      <p:pic>
        <p:nvPicPr>
          <p:cNvPr id="74758" name="Picture 6" descr="images1370276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3860800" cy="3810000"/>
          </a:xfrm>
          <a:prstGeom prst="rect">
            <a:avLst/>
          </a:prstGeom>
          <a:noFill/>
        </p:spPr>
      </p:pic>
      <p:pic>
        <p:nvPicPr>
          <p:cNvPr id="74759" name="Picture 7" descr="images1370254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74760" name="Picture 8" descr="images1370270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3048000"/>
            <a:ext cx="4165600" cy="3810000"/>
          </a:xfrm>
          <a:prstGeom prst="rect">
            <a:avLst/>
          </a:prstGeom>
          <a:noFill/>
        </p:spPr>
      </p:pic>
      <p:pic>
        <p:nvPicPr>
          <p:cNvPr id="74761" name="Picture 9" descr="Thổ cẩm DT Tà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gia tăng dân số"/>
  <p:tag name="ISPRING_SLIDE_INDENT_LEVEL" val="0"/>
  <p:tag name="TIMING" val="|5.253|5.743|1.494|0.75|0.592|0.625|0.652|1.255|1.11|1.339|2.096|1.663|0.931|4.086|5.653|3.276|2.499|0.815|8.799|1.22"/>
  <p:tag name="ISPRING_SLIDE_ID_2" val="{1B3B83C9-B1AB-4792-AC13-8C2E56B9912E}"/>
  <p:tag name="GENSWF_ADVANCE_TIME" val="53.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2379</Words>
  <Application>Microsoft Office PowerPoint</Application>
  <PresentationFormat>Widescreen</PresentationFormat>
  <Paragraphs>357</Paragraphs>
  <Slides>44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等线</vt:lpstr>
      <vt:lpstr>Arial</vt:lpstr>
      <vt:lpstr>Calibri</vt:lpstr>
      <vt:lpstr>Calibri Light</vt:lpstr>
      <vt:lpstr>Cambria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TÔI LÀ THỦ TƯỚNG CHÍNH PHỦ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95</cp:revision>
  <dcterms:created xsi:type="dcterms:W3CDTF">2021-08-30T08:45:47Z</dcterms:created>
  <dcterms:modified xsi:type="dcterms:W3CDTF">2024-09-13T08:39:16Z</dcterms:modified>
</cp:coreProperties>
</file>