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  <p:sldMasterId id="2147483932" r:id="rId2"/>
    <p:sldMasterId id="2147483934" r:id="rId3"/>
    <p:sldMasterId id="2147483937" r:id="rId4"/>
    <p:sldMasterId id="2147483939" r:id="rId5"/>
    <p:sldMasterId id="2147483943" r:id="rId6"/>
    <p:sldMasterId id="2147483946" r:id="rId7"/>
    <p:sldMasterId id="2147483948" r:id="rId8"/>
  </p:sldMasterIdLst>
  <p:notesMasterIdLst>
    <p:notesMasterId r:id="rId46"/>
  </p:notesMasterIdLst>
  <p:sldIdLst>
    <p:sldId id="352" r:id="rId9"/>
    <p:sldId id="341" r:id="rId10"/>
    <p:sldId id="266" r:id="rId11"/>
    <p:sldId id="267" r:id="rId12"/>
    <p:sldId id="342" r:id="rId13"/>
    <p:sldId id="327" r:id="rId14"/>
    <p:sldId id="328" r:id="rId15"/>
    <p:sldId id="329" r:id="rId16"/>
    <p:sldId id="353" r:id="rId17"/>
    <p:sldId id="330" r:id="rId18"/>
    <p:sldId id="290" r:id="rId19"/>
    <p:sldId id="332" r:id="rId20"/>
    <p:sldId id="354" r:id="rId21"/>
    <p:sldId id="310" r:id="rId22"/>
    <p:sldId id="333" r:id="rId23"/>
    <p:sldId id="334" r:id="rId24"/>
    <p:sldId id="335" r:id="rId25"/>
    <p:sldId id="355" r:id="rId26"/>
    <p:sldId id="336" r:id="rId27"/>
    <p:sldId id="337" r:id="rId28"/>
    <p:sldId id="338" r:id="rId29"/>
    <p:sldId id="308" r:id="rId30"/>
    <p:sldId id="316" r:id="rId31"/>
    <p:sldId id="344" r:id="rId32"/>
    <p:sldId id="351" r:id="rId33"/>
    <p:sldId id="345" r:id="rId34"/>
    <p:sldId id="346" r:id="rId35"/>
    <p:sldId id="356" r:id="rId36"/>
    <p:sldId id="347" r:id="rId37"/>
    <p:sldId id="348" r:id="rId38"/>
    <p:sldId id="349" r:id="rId39"/>
    <p:sldId id="350" r:id="rId40"/>
    <p:sldId id="357" r:id="rId41"/>
    <p:sldId id="358" r:id="rId42"/>
    <p:sldId id="359" r:id="rId43"/>
    <p:sldId id="343" r:id="rId44"/>
    <p:sldId id="340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00"/>
    <a:srgbClr val="66FF99"/>
    <a:srgbClr val="66FFFF"/>
    <a:srgbClr val="8CEA36"/>
    <a:srgbClr val="D60093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9" autoAdjust="0"/>
    <p:restoredTop sz="94737" autoAdjust="0"/>
  </p:normalViewPr>
  <p:slideViewPr>
    <p:cSldViewPr>
      <p:cViewPr varScale="1">
        <p:scale>
          <a:sx n="92" d="100"/>
          <a:sy n="92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C2A2C8-3120-4324-BA87-1257EEFF6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310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2A2C8-3120-4324-BA87-1257EEFF619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90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6739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6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16/12/2021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43E4-481D-4538-957F-505BC0AD4376}" type="datetimeFigureOut">
              <a:rPr lang="fr-FR" altLang="en-US"/>
              <a:pPr>
                <a:defRPr/>
              </a:pPr>
              <a:t>16/12/2021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7A47-046A-4BC6-8057-D2BB32E0F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0179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5500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9E35DF7-3AB0-4729-9E3B-275360106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5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9496029" y="6583280"/>
            <a:ext cx="269581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5792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9496029" y="6583280"/>
            <a:ext cx="269581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552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8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8789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3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heme" Target="../theme/theme6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gif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16.xml"/><Relationship Id="rId7" Type="http://schemas.openxmlformats.org/officeDocument/2006/relationships/hyperlink" Target="../User/My%20Documents/132%20-%20Bong%20dien%20dien%20-%20Phi%20Nhung.mp3" TargetMode="Externa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3.png"/><Relationship Id="rId5" Type="http://schemas.openxmlformats.org/officeDocument/2006/relationships/theme" Target="../theme/theme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96029" y="6583280"/>
            <a:ext cx="26958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7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38275" y="77426"/>
              <a:ext cx="1152525" cy="762363"/>
              <a:chOff x="839" y="193"/>
              <a:chExt cx="726" cy="391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  <a:endParaRPr lang="en-US" sz="2400" b="1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112850" y="381000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9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53" r:id="rId2"/>
    <p:sldLayoutId id="2147483954" r:id="rId3"/>
    <p:sldLayoutId id="2147483955" r:id="rId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2" y="17526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2" y="27432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8" y="37465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5" y="47371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58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1007537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9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9" y="3494092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9" y="4516440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9" y="548957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1181103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1007537" y="34242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1181103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1007537" y="4405321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1181103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1007537" y="536575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1181103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8" name="AutoShape 1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7188201" y="6235704"/>
            <a:ext cx="1864784" cy="463551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3369733" y="22098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3369733" y="3200401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3352800" y="4203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3335868" y="51943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2218268" y="774700"/>
            <a:ext cx="9211733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5" y="984254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10784423" y="6286503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 tra bài</a:t>
            </a: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0"/>
            <a:ext cx="233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1"/>
            <a:ext cx="12192000" cy="5494339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16/12/2021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3" y="6477000"/>
            <a:ext cx="53424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5" y="6511929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9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7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0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38275" y="77426"/>
              <a:ext cx="1152525" cy="762363"/>
              <a:chOff x="839" y="193"/>
              <a:chExt cx="726" cy="391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  <a:endParaRPr lang="en-US" sz="2400" b="1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11112850" y="381000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8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0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4"/>
            <a:ext cx="3299883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4165600" y="2819400"/>
            <a:ext cx="4064000" cy="2895600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pic>
        <p:nvPicPr>
          <p:cNvPr id="4101" name="Picture 4" descr="SO00828_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4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8" y="5335591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6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8" y="5029204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5" y="5562604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7</a:t>
                  </a: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0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38275" y="77426"/>
              <a:ext cx="1152525" cy="762363"/>
              <a:chOff x="839" y="193"/>
              <a:chExt cx="726" cy="391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  <a:endParaRPr lang="en-US" sz="2400" b="1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11112850" y="381000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0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9" r:id="rId2"/>
    <p:sldLayoutId id="2147483956" r:id="rId3"/>
    <p:sldLayoutId id="2147483957" r:id="rId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12115800" cy="5986463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2971800"/>
            <a:ext cx="11201400" cy="457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914400" cy="41148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295400" y="1981200"/>
            <a:ext cx="2449513" cy="2778125"/>
          </a:xfrm>
          <a:prstGeom prst="wedgeRoundRectCallout">
            <a:avLst>
              <a:gd name="adj1" fmla="val 76752"/>
              <a:gd name="adj2" fmla="val -58414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</a:rPr>
              <a:t> ở ô </a:t>
            </a:r>
            <a:r>
              <a:rPr lang="en-US" altLang="en-US" sz="3200" b="1" dirty="0">
                <a:solidFill>
                  <a:schemeClr val="tx1"/>
                </a:solidFill>
              </a:rPr>
              <a:t>Font Size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029200" y="5257800"/>
            <a:ext cx="3429000" cy="1191816"/>
          </a:xfrm>
          <a:prstGeom prst="wedgeRoundRectCallout">
            <a:avLst>
              <a:gd name="adj1" fmla="val -66965"/>
              <a:gd name="adj2" fmla="val -1845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cỡ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chữ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772400" y="3505200"/>
            <a:ext cx="3657600" cy="1736725"/>
          </a:xfrm>
          <a:prstGeom prst="wedgeRoundRectCallout">
            <a:avLst>
              <a:gd name="adj1" fmla="val -33768"/>
              <a:gd name="adj2" fmla="val -6229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</a:rPr>
              <a:t> dung.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65089"/>
            <a:ext cx="12192000" cy="107721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cỡ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7405687" y="1143000"/>
            <a:ext cx="3643313" cy="1736646"/>
          </a:xfrm>
          <a:prstGeom prst="wedgeRoundRectCallout">
            <a:avLst>
              <a:gd name="adj1" fmla="val 8408"/>
              <a:gd name="adj2" fmla="val 66779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chemeClr val="tx1"/>
                </a:solidFill>
              </a:rPr>
              <a:t>Để định dạng cỡ chữ em thực hiện như thế nào?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 animBg="1"/>
      <p:bldP spid="10" grpId="0" animBg="1"/>
      <p:bldP spid="594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381000" y="1062039"/>
            <a:ext cx="115062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alt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600" b="1" dirty="0">
                <a:solidFill>
                  <a:srgbClr val="002060"/>
                </a:solidFill>
              </a:rPr>
              <a:t>b. </a:t>
            </a:r>
            <a:r>
              <a:rPr lang="en-US" altLang="en-US" sz="3600" b="1" dirty="0" err="1">
                <a:solidFill>
                  <a:srgbClr val="002060"/>
                </a:solidFill>
              </a:rPr>
              <a:t>Định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</a:rPr>
              <a:t>:</a:t>
            </a:r>
          </a:p>
          <a:p>
            <a:pPr lvl="1" algn="just" eaLnBrk="1" hangingPunct="1"/>
            <a:r>
              <a:rPr lang="en-US" altLang="en-US" sz="3600" dirty="0">
                <a:solidFill>
                  <a:schemeClr val="tx1"/>
                </a:solidFill>
              </a:rPr>
              <a:t>-B1./ </a:t>
            </a:r>
            <a:r>
              <a:rPr lang="en-US" altLang="en-US" sz="3600" dirty="0" err="1">
                <a:solidFill>
                  <a:schemeClr val="tx1"/>
                </a:solidFill>
              </a:rPr>
              <a:t>Chọn</a:t>
            </a:r>
            <a:r>
              <a:rPr lang="en-US" altLang="en-US" sz="3600" dirty="0">
                <a:solidFill>
                  <a:schemeClr val="tx1"/>
                </a:solidFill>
              </a:rPr>
              <a:t> ô (</a:t>
            </a:r>
            <a:r>
              <a:rPr lang="en-US" altLang="en-US" sz="3600" dirty="0" err="1">
                <a:solidFill>
                  <a:schemeClr val="tx1"/>
                </a:solidFill>
              </a:rPr>
              <a:t>hoặc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</a:rPr>
              <a:t> ô) </a:t>
            </a:r>
            <a:r>
              <a:rPr lang="en-US" altLang="en-US" sz="3600" dirty="0" err="1">
                <a:solidFill>
                  <a:schemeClr val="tx1"/>
                </a:solidFill>
              </a:rPr>
              <a:t>cần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định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dạng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nội</a:t>
            </a:r>
            <a:r>
              <a:rPr lang="en-US" altLang="en-US" sz="3600" dirty="0">
                <a:solidFill>
                  <a:schemeClr val="tx1"/>
                </a:solidFill>
              </a:rPr>
              <a:t> dung.</a:t>
            </a:r>
          </a:p>
          <a:p>
            <a:pPr lvl="1" algn="just" eaLnBrk="1" hangingPunct="1"/>
            <a:r>
              <a:rPr lang="en-US" altLang="en-US" sz="3600" dirty="0">
                <a:solidFill>
                  <a:schemeClr val="tx1"/>
                </a:solidFill>
              </a:rPr>
              <a:t>-B2./ </a:t>
            </a:r>
            <a:r>
              <a:rPr lang="en-US" altLang="en-US" sz="3600" dirty="0" err="1">
                <a:solidFill>
                  <a:schemeClr val="tx1"/>
                </a:solidFill>
              </a:rPr>
              <a:t>Nháy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chuột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tại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nút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mũi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tên</a:t>
            </a:r>
            <a:r>
              <a:rPr lang="en-US" altLang="en-US" sz="3600" dirty="0" smtClean="0">
                <a:solidFill>
                  <a:schemeClr val="tx1"/>
                </a:solidFill>
              </a:rPr>
              <a:t>         ở </a:t>
            </a:r>
            <a:r>
              <a:rPr lang="en-US" altLang="en-US" sz="3600" dirty="0">
                <a:solidFill>
                  <a:schemeClr val="tx1"/>
                </a:solidFill>
              </a:rPr>
              <a:t>ô </a:t>
            </a:r>
            <a:r>
              <a:rPr lang="en-US" altLang="en-US" sz="3600" b="1" dirty="0">
                <a:solidFill>
                  <a:schemeClr val="tx1"/>
                </a:solidFill>
              </a:rPr>
              <a:t>Font Size </a:t>
            </a:r>
            <a:r>
              <a:rPr lang="en-US" altLang="en-US" sz="3600" dirty="0" err="1">
                <a:solidFill>
                  <a:schemeClr val="tx1"/>
                </a:solidFill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nhóm</a:t>
            </a:r>
            <a:r>
              <a:rPr lang="en-US" altLang="en-US" sz="3600" b="1" dirty="0">
                <a:solidFill>
                  <a:schemeClr val="tx1"/>
                </a:solidFill>
              </a:rPr>
              <a:t> Font </a:t>
            </a:r>
            <a:r>
              <a:rPr lang="en-US" altLang="en-US" sz="3600" dirty="0" err="1">
                <a:solidFill>
                  <a:schemeClr val="tx1"/>
                </a:solidFill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dải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lệnh</a:t>
            </a:r>
            <a:r>
              <a:rPr lang="en-US" altLang="en-US" sz="3600" b="1" dirty="0">
                <a:solidFill>
                  <a:schemeClr val="tx1"/>
                </a:solidFill>
              </a:rPr>
              <a:t> Home</a:t>
            </a:r>
          </a:p>
          <a:p>
            <a:pPr lvl="1" algn="just" eaLnBrk="1" hangingPunct="1"/>
            <a:r>
              <a:rPr lang="en-US" altLang="en-US" sz="3600" dirty="0">
                <a:solidFill>
                  <a:schemeClr val="tx1"/>
                </a:solidFill>
              </a:rPr>
              <a:t>-B3./ </a:t>
            </a:r>
            <a:r>
              <a:rPr lang="en-US" altLang="en-US" sz="3600" dirty="0" err="1">
                <a:solidFill>
                  <a:schemeClr val="tx1"/>
                </a:solidFill>
              </a:rPr>
              <a:t>Nháy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chuột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chọn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cỡ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chữ</a:t>
            </a:r>
            <a:endParaRPr lang="en-US" altLang="en-US" sz="3600" dirty="0">
              <a:solidFill>
                <a:schemeClr val="tx1"/>
              </a:solidFill>
            </a:endParaRPr>
          </a:p>
          <a:p>
            <a:pPr lvl="1" algn="just"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*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Lưu</a:t>
            </a:r>
            <a:r>
              <a:rPr lang="en-US" altLang="en-US" sz="3600" dirty="0" smtClean="0">
                <a:solidFill>
                  <a:srgbClr val="FF0000"/>
                </a:solidFill>
              </a:rPr>
              <a:t> ý</a:t>
            </a:r>
            <a:r>
              <a:rPr lang="en-US" altLang="en-US" sz="3600" dirty="0" smtClean="0">
                <a:solidFill>
                  <a:schemeClr val="tx1"/>
                </a:solidFill>
              </a:rPr>
              <a:t>: Ta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thể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nhập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trực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tiếp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cỡ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chữ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vào</a:t>
            </a:r>
            <a:r>
              <a:rPr lang="en-US" altLang="en-US" sz="3600" dirty="0" smtClean="0">
                <a:solidFill>
                  <a:schemeClr val="tx1"/>
                </a:solidFill>
              </a:rPr>
              <a:t> ô Font Size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nhấn</a:t>
            </a:r>
            <a:r>
              <a:rPr lang="en-US" altLang="en-US" sz="3600" dirty="0" smtClean="0">
                <a:solidFill>
                  <a:schemeClr val="tx1"/>
                </a:solidFill>
              </a:rPr>
              <a:t> Enter.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686050"/>
            <a:ext cx="9144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257800"/>
            <a:ext cx="5810250" cy="1077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0" y="5410200"/>
            <a:ext cx="914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13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2039600" cy="57912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0" y="65089"/>
            <a:ext cx="12192000" cy="107721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1./ Định dạng phông chữ, cỡ chữ, kiểu chữ và màu chữ.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c. Định dạng kiểu chữ: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096000" y="914400"/>
            <a:ext cx="5410200" cy="1191816"/>
          </a:xfrm>
          <a:prstGeom prst="wedgeRoundRectCallout">
            <a:avLst>
              <a:gd name="adj1" fmla="val -33673"/>
              <a:gd name="adj2" fmla="val 8310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</a:rPr>
              <a:t>kiểu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</a:rPr>
              <a:t>dáng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5181600"/>
            <a:ext cx="11658600" cy="533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09600" y="3429000"/>
            <a:ext cx="5943600" cy="2281476"/>
          </a:xfrm>
          <a:prstGeom prst="wedgeRoundRectCallout">
            <a:avLst>
              <a:gd name="adj1" fmla="val -10274"/>
              <a:gd name="adj2" fmla="val -6502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Bold(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), </a:t>
            </a:r>
            <a:r>
              <a:rPr lang="en-US" altLang="en-US" sz="3200" i="1" dirty="0">
                <a:solidFill>
                  <a:schemeClr val="tx1"/>
                </a:solidFill>
                <a:latin typeface="+mn-lt"/>
              </a:rPr>
              <a:t>Italic(</a:t>
            </a:r>
            <a:r>
              <a:rPr lang="en-US" altLang="en-US" sz="3200" i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en-US" sz="3200" i="1" dirty="0" smtClean="0">
                <a:solidFill>
                  <a:schemeClr val="tx1"/>
                </a:solidFill>
                <a:latin typeface="+mn-lt"/>
              </a:rPr>
              <a:t>), 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</a:rPr>
              <a:t>Underline(</a:t>
            </a:r>
            <a:r>
              <a:rPr lang="en-US" altLang="en-US" sz="3200" u="sng" dirty="0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đậm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nghiêng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gạch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chân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934200" y="3429000"/>
            <a:ext cx="5011737" cy="1191816"/>
          </a:xfrm>
          <a:prstGeom prst="wedgeRoundRectCallout">
            <a:avLst>
              <a:gd name="adj1" fmla="val 6170"/>
              <a:gd name="adj2" fmla="val 10403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dung.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304800" y="990600"/>
            <a:ext cx="115824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/>
            <a:r>
              <a:rPr lang="en-US" altLang="en-US" sz="40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en-US" altLang="en-US" sz="4000" b="1" dirty="0">
                <a:solidFill>
                  <a:srgbClr val="002060"/>
                </a:solidFill>
                <a:latin typeface="+mn-lt"/>
              </a:rPr>
              <a:t>c. </a:t>
            </a:r>
            <a:r>
              <a:rPr lang="en-US" altLang="en-US" sz="4000" b="1" dirty="0" err="1">
                <a:solidFill>
                  <a:srgbClr val="002060"/>
                </a:solidFill>
                <a:latin typeface="+mn-lt"/>
              </a:rPr>
              <a:t>Định</a:t>
            </a:r>
            <a:r>
              <a:rPr lang="en-US" altLang="en-US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+mn-lt"/>
              </a:rPr>
              <a:t>kiểu</a:t>
            </a:r>
            <a:r>
              <a:rPr lang="en-US" alt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+mn-lt"/>
              </a:rPr>
              <a:t>dáng</a:t>
            </a:r>
            <a:r>
              <a:rPr lang="en-US" alt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+mn-lt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algn="just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-B1./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ô (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hoặc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ô)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cần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dung.</a:t>
            </a:r>
          </a:p>
          <a:p>
            <a:pPr algn="just"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-B2./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Nháy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chuột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tại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nút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Bold(</a:t>
            </a:r>
            <a:r>
              <a:rPr lang="en-US" altLang="en-US" sz="40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), </a:t>
            </a:r>
            <a:r>
              <a:rPr lang="en-US" altLang="en-US" sz="4000" i="1" dirty="0">
                <a:solidFill>
                  <a:schemeClr val="tx1"/>
                </a:solidFill>
                <a:latin typeface="+mn-lt"/>
              </a:rPr>
              <a:t>Italic(</a:t>
            </a:r>
            <a:r>
              <a:rPr lang="en-US" altLang="en-US" sz="4000" i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en-US" sz="4000" i="1" dirty="0">
                <a:solidFill>
                  <a:schemeClr val="tx1"/>
                </a:solidFill>
                <a:latin typeface="+mn-lt"/>
              </a:rPr>
              <a:t>),</a:t>
            </a:r>
          </a:p>
          <a:p>
            <a:pPr algn="just" eaLnBrk="1" hangingPunct="1"/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Underline(</a:t>
            </a:r>
            <a:r>
              <a:rPr lang="en-US" altLang="en-US" sz="4000" u="sng" dirty="0">
                <a:solidFill>
                  <a:srgbClr val="FF0000"/>
                </a:solidFill>
                <a:latin typeface="+mn-lt"/>
              </a:rPr>
              <a:t>U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nhóm</a:t>
            </a:r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 Font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dải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lệnh</a:t>
            </a:r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 Home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chữ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đậm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nghiêng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gạch</a:t>
            </a:r>
            <a:r>
              <a:rPr lang="en-US" altLang="en-US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+mn-lt"/>
              </a:rPr>
              <a:t>chân</a:t>
            </a:r>
            <a:r>
              <a:rPr lang="en-US" altLang="en-US" sz="4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648200"/>
            <a:ext cx="8686800" cy="198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457200" y="1143000"/>
            <a:ext cx="11430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</a:rPr>
              <a:t>1./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Định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dạng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phông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cỡ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kiểu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màu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4000" b="1" dirty="0" err="1">
                <a:solidFill>
                  <a:srgbClr val="FF0000"/>
                </a:solidFill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</a:rPr>
              <a:t> ý: </a:t>
            </a:r>
            <a:r>
              <a:rPr lang="en-US" altLang="en-US" sz="4000" b="1" dirty="0" err="1">
                <a:solidFill>
                  <a:schemeClr val="tx1"/>
                </a:solidFill>
              </a:rPr>
              <a:t>Có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thể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sử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dụng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đồng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thời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nhiều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nút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lệnh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để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có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các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kiểu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chữ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kết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hợp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như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vừa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đậm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vừa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nghiêng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vừa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gạch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</a:rPr>
              <a:t>chân</a:t>
            </a:r>
            <a:r>
              <a:rPr lang="en-US" altLang="en-US" sz="4000" b="1" dirty="0">
                <a:solidFill>
                  <a:schemeClr val="tx1"/>
                </a:solidFill>
              </a:rPr>
              <a:t>, …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1963400" cy="56261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0" y="65089"/>
            <a:ext cx="12192000" cy="107721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1./ Định dạng phông chữ, cỡ chữ, kiểu chữ và màu chữ.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d. Định dạng màu chữ: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81000" y="2057400"/>
            <a:ext cx="4038599" cy="1736646"/>
          </a:xfrm>
          <a:prstGeom prst="wedgeRoundRectCallout">
            <a:avLst>
              <a:gd name="adj1" fmla="val 28691"/>
              <a:gd name="adj2" fmla="val 8450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?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" y="4419600"/>
            <a:ext cx="11430000" cy="685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010400" y="2971800"/>
            <a:ext cx="4876800" cy="1191816"/>
          </a:xfrm>
          <a:prstGeom prst="wedgeRoundRectCallout">
            <a:avLst>
              <a:gd name="adj1" fmla="val -17391"/>
              <a:gd name="adj2" fmla="val 8224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dung.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867400" y="914400"/>
            <a:ext cx="3252788" cy="1736725"/>
          </a:xfrm>
          <a:prstGeom prst="wedgeRoundRectCallout">
            <a:avLst>
              <a:gd name="adj1" fmla="val -65471"/>
              <a:gd name="adj2" fmla="val 57661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ở ô 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Font Color</a:t>
            </a:r>
            <a:endParaRPr lang="en-US" alt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2133600" cy="28194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3000" y="5257800"/>
            <a:ext cx="3276600" cy="1191816"/>
          </a:xfrm>
          <a:prstGeom prst="wedgeRoundRectCallout">
            <a:avLst>
              <a:gd name="adj1" fmla="val 70022"/>
              <a:gd name="adj2" fmla="val -40790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màu</a:t>
            </a:r>
            <a:endParaRPr lang="en-US" altLang="en-US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9" grpId="0" animBg="1"/>
      <p:bldP spid="10" grpId="0" animBg="1"/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304800" y="990600"/>
            <a:ext cx="11582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1./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phông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cỡ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kiểu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/>
            <a:r>
              <a:rPr lang="en-US" altLang="en-US" sz="36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</a:rPr>
              <a:t>d.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</a:rPr>
              <a:t>Định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</a:rPr>
              <a:t>màu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lvl="1" algn="just" eaLnBrk="1" hangingPunct="1"/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-B1./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ô (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hoặc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ô)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cần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dung.</a:t>
            </a:r>
          </a:p>
          <a:p>
            <a:pPr lvl="1" algn="just" eaLnBrk="1" hangingPunct="1"/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-B2./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Nháy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chuột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tại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nút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mũi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tên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  <a:latin typeface="+mn-lt"/>
              </a:rPr>
              <a:t>          ở 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ô </a:t>
            </a: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Font Color</a:t>
            </a:r>
            <a:endParaRPr lang="en-US" altLang="en-US" sz="3600" dirty="0">
              <a:solidFill>
                <a:schemeClr val="tx1"/>
              </a:solidFill>
              <a:latin typeface="+mn-lt"/>
            </a:endParaRPr>
          </a:p>
          <a:p>
            <a:pPr lvl="1" algn="just" eaLnBrk="1" hangingPunct="1"/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nhóm</a:t>
            </a: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 Font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dải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lệnh</a:t>
            </a: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 Home</a:t>
            </a:r>
          </a:p>
          <a:p>
            <a:pPr lvl="1" algn="just" eaLnBrk="1" hangingPunct="1"/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-B3./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Nháy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chuột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+mn-lt"/>
              </a:rPr>
              <a:t>màu</a:t>
            </a: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352800"/>
            <a:ext cx="9144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945602"/>
            <a:ext cx="8610600" cy="1759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1963400" cy="55626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0" y="65088"/>
            <a:ext cx="12192000" cy="107791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2./ Căn lề trong ô tính: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a. Căn lề trong mỗi ô tính: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524000" y="3429000"/>
            <a:ext cx="5791200" cy="2281237"/>
          </a:xfrm>
          <a:prstGeom prst="wedgeRoundRectCallout">
            <a:avLst>
              <a:gd name="adj1" fmla="val 27809"/>
              <a:gd name="adj2" fmla="val -676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Center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giữa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b.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Align left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trái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Align right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phải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7239000" y="457200"/>
            <a:ext cx="4343399" cy="1736646"/>
          </a:xfrm>
          <a:prstGeom prst="wedgeRoundRectCallout">
            <a:avLst>
              <a:gd name="adj1" fmla="val -12319"/>
              <a:gd name="adj2" fmla="val 9545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chemeClr val="tx1"/>
                </a:solidFill>
                <a:latin typeface="+mn-lt"/>
              </a:rPr>
              <a:t>Để định dạng căn lề trong ô tính em thực hiện như thế nào?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372600" y="5486400"/>
            <a:ext cx="2667000" cy="1219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+mn-lt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8610600" y="3581400"/>
            <a:ext cx="3155949" cy="1192213"/>
          </a:xfrm>
          <a:prstGeom prst="wedgeRoundRectCallout">
            <a:avLst>
              <a:gd name="adj1" fmla="val 7391"/>
              <a:gd name="adj2" fmla="val 113041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lề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9403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04800" y="1062039"/>
            <a:ext cx="1158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</a:rPr>
              <a:t>2./ </a:t>
            </a:r>
            <a:r>
              <a:rPr lang="en-US" altLang="en-US" sz="4000" b="1" dirty="0" err="1">
                <a:solidFill>
                  <a:srgbClr val="FF0000"/>
                </a:solidFill>
              </a:rPr>
              <a:t>Căn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lề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</a:rPr>
              <a:t> ô </a:t>
            </a:r>
            <a:r>
              <a:rPr lang="en-US" altLang="en-US" sz="40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4000" b="1" dirty="0">
                <a:solidFill>
                  <a:srgbClr val="002060"/>
                </a:solidFill>
              </a:rPr>
              <a:t>a. </a:t>
            </a:r>
            <a:r>
              <a:rPr lang="en-US" altLang="en-US" sz="4000" b="1" dirty="0" err="1">
                <a:solidFill>
                  <a:srgbClr val="002060"/>
                </a:solidFill>
              </a:rPr>
              <a:t>Căn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lề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: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</a:rPr>
              <a:t>-B1./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các</a:t>
            </a:r>
            <a:r>
              <a:rPr lang="en-US" altLang="en-US" sz="4000" dirty="0">
                <a:solidFill>
                  <a:schemeClr val="tx1"/>
                </a:solidFill>
              </a:rPr>
              <a:t> ô </a:t>
            </a:r>
            <a:r>
              <a:rPr lang="en-US" altLang="en-US" sz="4000" dirty="0" err="1">
                <a:solidFill>
                  <a:schemeClr val="tx1"/>
                </a:solidFill>
              </a:rPr>
              <a:t>cần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căn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lề</a:t>
            </a:r>
            <a:r>
              <a:rPr lang="en-US" altLang="en-US" sz="4000" dirty="0">
                <a:solidFill>
                  <a:schemeClr val="tx1"/>
                </a:solidFill>
              </a:rPr>
              <a:t>.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</a:rPr>
              <a:t>-B2./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lệnh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Center</a:t>
            </a:r>
            <a:r>
              <a:rPr lang="en-US" altLang="en-US" sz="4000" dirty="0">
                <a:solidFill>
                  <a:schemeClr val="tx1"/>
                </a:solidFill>
              </a:rPr>
              <a:t> (</a:t>
            </a:r>
            <a:r>
              <a:rPr lang="en-US" altLang="en-US" sz="4000" dirty="0" err="1">
                <a:solidFill>
                  <a:schemeClr val="tx1"/>
                </a:solidFill>
              </a:rPr>
              <a:t>căn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giữa</a:t>
            </a:r>
            <a:r>
              <a:rPr lang="en-US" altLang="en-US" sz="4000" dirty="0">
                <a:solidFill>
                  <a:schemeClr val="tx1"/>
                </a:solidFill>
              </a:rPr>
              <a:t>), </a:t>
            </a:r>
            <a:r>
              <a:rPr lang="en-US" altLang="en-US" sz="4000" b="1" dirty="0">
                <a:solidFill>
                  <a:srgbClr val="FF0000"/>
                </a:solidFill>
              </a:rPr>
              <a:t>Align left </a:t>
            </a:r>
            <a:r>
              <a:rPr lang="en-US" altLang="en-US" sz="4000" dirty="0">
                <a:solidFill>
                  <a:schemeClr val="tx1"/>
                </a:solidFill>
              </a:rPr>
              <a:t>(</a:t>
            </a:r>
            <a:r>
              <a:rPr lang="en-US" altLang="en-US" sz="4000" dirty="0" err="1">
                <a:solidFill>
                  <a:schemeClr val="tx1"/>
                </a:solidFill>
              </a:rPr>
              <a:t>căn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trái</a:t>
            </a:r>
            <a:r>
              <a:rPr lang="en-US" altLang="en-US" sz="4000" dirty="0">
                <a:solidFill>
                  <a:schemeClr val="tx1"/>
                </a:solidFill>
              </a:rPr>
              <a:t>), </a:t>
            </a:r>
            <a:r>
              <a:rPr lang="en-US" altLang="en-US" sz="4000" b="1" dirty="0">
                <a:solidFill>
                  <a:srgbClr val="FF0000"/>
                </a:solidFill>
              </a:rPr>
              <a:t>Align right </a:t>
            </a:r>
            <a:r>
              <a:rPr lang="en-US" altLang="en-US" sz="4000" dirty="0">
                <a:solidFill>
                  <a:schemeClr val="tx1"/>
                </a:solidFill>
              </a:rPr>
              <a:t>(</a:t>
            </a:r>
            <a:r>
              <a:rPr lang="en-US" altLang="en-US" sz="4000" dirty="0" err="1">
                <a:solidFill>
                  <a:schemeClr val="tx1"/>
                </a:solidFill>
              </a:rPr>
              <a:t>căn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phải</a:t>
            </a:r>
            <a:r>
              <a:rPr lang="en-US" altLang="en-US" sz="4000" dirty="0">
                <a:solidFill>
                  <a:schemeClr val="tx1"/>
                </a:solidFill>
              </a:rPr>
              <a:t>) </a:t>
            </a:r>
            <a:r>
              <a:rPr lang="en-US" altLang="en-US" sz="4000" dirty="0" err="1">
                <a:solidFill>
                  <a:schemeClr val="tx1"/>
                </a:solidFill>
              </a:rPr>
              <a:t>trong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nhóm</a:t>
            </a:r>
            <a:r>
              <a:rPr lang="en-US" altLang="en-US" sz="4000" b="1" dirty="0">
                <a:solidFill>
                  <a:schemeClr val="tx1"/>
                </a:solidFill>
              </a:rPr>
              <a:t> Alignment </a:t>
            </a:r>
            <a:r>
              <a:rPr lang="en-US" altLang="en-US" sz="4000" dirty="0" err="1">
                <a:solidFill>
                  <a:schemeClr val="tx1"/>
                </a:solidFill>
              </a:rPr>
              <a:t>trên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dải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lệnh</a:t>
            </a:r>
            <a:r>
              <a:rPr lang="en-US" altLang="en-US" sz="4000" b="1" dirty="0">
                <a:solidFill>
                  <a:schemeClr val="tx1"/>
                </a:solidFill>
              </a:rPr>
              <a:t> Home</a:t>
            </a:r>
            <a:r>
              <a:rPr lang="en-US" altLang="en-US" sz="4000" dirty="0" smtClean="0">
                <a:solidFill>
                  <a:schemeClr val="tx1"/>
                </a:solidFill>
              </a:rPr>
              <a:t>.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94660"/>
            <a:ext cx="9144000" cy="1725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1963400" cy="55626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8"/>
            <a:ext cx="12192000" cy="107791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</a:rPr>
              <a:t>2./ Căn lề trong ô tính: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</a:rPr>
              <a:t>b. Gộp ô và căn giữa: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642101" y="1160464"/>
            <a:ext cx="3859213" cy="1190625"/>
          </a:xfrm>
          <a:prstGeom prst="wedgeRoundRectCallout">
            <a:avLst>
              <a:gd name="adj1" fmla="val -22925"/>
              <a:gd name="adj2" fmla="val 7827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</a:rPr>
              <a:t> Merge &amp; Center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4343400"/>
            <a:ext cx="11430000" cy="6889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295400" y="2209800"/>
            <a:ext cx="3544888" cy="1736725"/>
          </a:xfrm>
          <a:prstGeom prst="wedgeRoundRectCallout">
            <a:avLst>
              <a:gd name="adj1" fmla="val 27109"/>
              <a:gd name="adj2" fmla="val 8323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gộp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vào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giữa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096000" y="5257800"/>
            <a:ext cx="5695950" cy="1191816"/>
          </a:xfrm>
          <a:prstGeom prst="wedgeRoundRectCallout">
            <a:avLst>
              <a:gd name="adj1" fmla="val 4336"/>
              <a:gd name="adj2" fmla="val -7831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chemeClr val="tx1"/>
                </a:solidFill>
              </a:rPr>
              <a:t>Để gộp ô và căn giữa em thực hiện như thế nào?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4350"/>
            <a:ext cx="1738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2267198" y="3063895"/>
            <a:ext cx="8934201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rgbClr val="CC00FF"/>
                </a:solidFill>
              </a:rPr>
              <a:t>Các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thao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tác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định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dạng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cơ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bản</a:t>
            </a:r>
            <a:endParaRPr lang="en-US" altLang="en-US" sz="3200" dirty="0">
              <a:solidFill>
                <a:srgbClr val="CC00FF"/>
              </a:solidFill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1886198" y="2149495"/>
            <a:ext cx="9239001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rgbClr val="000099"/>
                </a:solidFill>
              </a:rPr>
              <a:t>Các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thuộc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tính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định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dạng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cơ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bản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trên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trang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tính</a:t>
            </a:r>
            <a:endParaRPr lang="en-US" altLang="en-US" sz="3200" dirty="0">
              <a:solidFill>
                <a:srgbClr val="000099"/>
              </a:solidFill>
            </a:endParaRPr>
          </a:p>
        </p:txBody>
      </p:sp>
      <p:sp>
        <p:nvSpPr>
          <p:cNvPr id="21" name="Rectangle 20"/>
          <p:cNvSpPr txBox="1">
            <a:spLocks noChangeArrowheads="1"/>
          </p:cNvSpPr>
          <p:nvPr/>
        </p:nvSpPr>
        <p:spPr bwMode="auto">
          <a:xfrm>
            <a:off x="215899" y="2587630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22" name="Oval 21"/>
          <p:cNvSpPr/>
          <p:nvPr/>
        </p:nvSpPr>
        <p:spPr>
          <a:xfrm>
            <a:off x="1371600" y="2271231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gray">
          <a:xfrm>
            <a:off x="2057400" y="3971627"/>
            <a:ext cx="9067800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Tổ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chức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thông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tin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bảng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tính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hợp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lí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dễ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dàng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tính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toán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.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54161" y="444410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1763960" y="3183373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457200" y="1062039"/>
            <a:ext cx="10972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</a:rPr>
              <a:t>2./ </a:t>
            </a:r>
            <a:r>
              <a:rPr lang="en-US" altLang="en-US" sz="4000" b="1" dirty="0" err="1">
                <a:solidFill>
                  <a:srgbClr val="FF0000"/>
                </a:solidFill>
              </a:rPr>
              <a:t>Căn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lề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</a:rPr>
              <a:t> ô </a:t>
            </a:r>
            <a:r>
              <a:rPr lang="en-US" altLang="en-US" sz="40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4000" b="1" dirty="0">
                <a:solidFill>
                  <a:srgbClr val="002060"/>
                </a:solidFill>
              </a:rPr>
              <a:t>b. </a:t>
            </a:r>
            <a:r>
              <a:rPr lang="en-US" altLang="en-US" sz="4000" b="1" dirty="0" err="1">
                <a:solidFill>
                  <a:srgbClr val="002060"/>
                </a:solidFill>
              </a:rPr>
              <a:t>Gộp</a:t>
            </a:r>
            <a:r>
              <a:rPr lang="en-US" altLang="en-US" sz="4000" b="1" dirty="0">
                <a:solidFill>
                  <a:srgbClr val="002060"/>
                </a:solidFill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căn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giữa</a:t>
            </a:r>
            <a:r>
              <a:rPr lang="en-US" altLang="en-US" sz="4000" b="1" dirty="0">
                <a:solidFill>
                  <a:srgbClr val="002060"/>
                </a:solidFill>
              </a:rPr>
              <a:t>: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</a:rPr>
              <a:t>-B1./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các</a:t>
            </a:r>
            <a:r>
              <a:rPr lang="en-US" altLang="en-US" sz="4000" dirty="0">
                <a:solidFill>
                  <a:schemeClr val="tx1"/>
                </a:solidFill>
              </a:rPr>
              <a:t> ô </a:t>
            </a:r>
            <a:r>
              <a:rPr lang="en-US" altLang="en-US" sz="4000" dirty="0" err="1">
                <a:solidFill>
                  <a:schemeClr val="tx1"/>
                </a:solidFill>
              </a:rPr>
              <a:t>cần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gộp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và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căn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dữ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liệu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vào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giữa</a:t>
            </a:r>
            <a:r>
              <a:rPr lang="en-US" altLang="en-US" sz="4000" dirty="0">
                <a:solidFill>
                  <a:schemeClr val="tx1"/>
                </a:solidFill>
              </a:rPr>
              <a:t>.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</a:rPr>
              <a:t>-B2./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lệnh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Merge &amp; Center </a:t>
            </a:r>
            <a:r>
              <a:rPr lang="en-US" altLang="en-US" sz="4000" dirty="0" err="1">
                <a:solidFill>
                  <a:schemeClr val="tx1"/>
                </a:solidFill>
              </a:rPr>
              <a:t>trong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nhóm</a:t>
            </a:r>
            <a:r>
              <a:rPr lang="en-US" altLang="en-US" sz="4000" b="1" dirty="0">
                <a:solidFill>
                  <a:schemeClr val="tx1"/>
                </a:solidFill>
              </a:rPr>
              <a:t> Alignment </a:t>
            </a:r>
            <a:r>
              <a:rPr lang="en-US" altLang="en-US" sz="4000" dirty="0" err="1">
                <a:solidFill>
                  <a:schemeClr val="tx1"/>
                </a:solidFill>
              </a:rPr>
              <a:t>trên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dải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lệnh</a:t>
            </a:r>
            <a:r>
              <a:rPr lang="en-US" altLang="en-US" sz="4000" b="1" dirty="0">
                <a:solidFill>
                  <a:schemeClr val="tx1"/>
                </a:solidFill>
              </a:rPr>
              <a:t> Home</a:t>
            </a:r>
            <a:r>
              <a:rPr lang="en-US" altLang="en-US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94660"/>
            <a:ext cx="9144000" cy="1725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903663"/>
            <a:ext cx="1066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/>
          </p:cNvSpPr>
          <p:nvPr>
            <p:ph type="body" orient="vert" idx="4294967295"/>
          </p:nvPr>
        </p:nvSpPr>
        <p:spPr bwMode="auto">
          <a:xfrm>
            <a:off x="533400" y="990600"/>
            <a:ext cx="11049000" cy="29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en-US" altLang="en-US" u="sng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  <a:cs typeface="Arial" panose="020B0604020202020204" pitchFamily="34" charset="0"/>
              </a:rPr>
              <a:t> tập1: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Điền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ô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a)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trên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(Top).             e)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Gộp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ô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giữa</a:t>
            </a:r>
            <a:endParaRPr lang="en-US" altLang="en-US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b)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dưới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(Bottom)       f)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dọc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giữa</a:t>
            </a:r>
            <a:endParaRPr lang="en-US" altLang="en-US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c)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ô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             g)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ô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endParaRPr lang="en-US" altLang="en-US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d)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Kiểu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gạch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chân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        h)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giữa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 ô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838200" y="54864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2362200" y="60960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5</a:t>
            </a:r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3581400" y="60198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6705600" y="6053138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7</a:t>
            </a:r>
          </a:p>
        </p:txBody>
      </p:sp>
      <p:sp>
        <p:nvSpPr>
          <p:cNvPr id="45064" name="Rectangle 14"/>
          <p:cNvSpPr>
            <a:spLocks noChangeArrowheads="1"/>
          </p:cNvSpPr>
          <p:nvPr/>
        </p:nvSpPr>
        <p:spPr bwMode="auto">
          <a:xfrm>
            <a:off x="3657600" y="41148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45065" name="Rectangle 15"/>
          <p:cNvSpPr>
            <a:spLocks noChangeArrowheads="1"/>
          </p:cNvSpPr>
          <p:nvPr/>
        </p:nvSpPr>
        <p:spPr bwMode="auto">
          <a:xfrm>
            <a:off x="762000" y="47244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5066" name="Line 16"/>
          <p:cNvSpPr>
            <a:spLocks noChangeShapeType="1"/>
          </p:cNvSpPr>
          <p:nvPr/>
        </p:nvSpPr>
        <p:spPr bwMode="auto">
          <a:xfrm flipH="1" flipV="1">
            <a:off x="1295400" y="5638801"/>
            <a:ext cx="3048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5067" name="Line 17"/>
          <p:cNvSpPr>
            <a:spLocks noChangeShapeType="1"/>
          </p:cNvSpPr>
          <p:nvPr/>
        </p:nvSpPr>
        <p:spPr bwMode="auto">
          <a:xfrm>
            <a:off x="6934200" y="59007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3848100" y="5772150"/>
            <a:ext cx="38100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5069" name="Line 20"/>
          <p:cNvSpPr>
            <a:spLocks noChangeShapeType="1"/>
          </p:cNvSpPr>
          <p:nvPr/>
        </p:nvSpPr>
        <p:spPr bwMode="auto">
          <a:xfrm flipH="1">
            <a:off x="2590800" y="5867400"/>
            <a:ext cx="38100" cy="24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5070" name="Line 23"/>
          <p:cNvSpPr>
            <a:spLocks noChangeShapeType="1"/>
          </p:cNvSpPr>
          <p:nvPr/>
        </p:nvSpPr>
        <p:spPr bwMode="auto">
          <a:xfrm>
            <a:off x="3886200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5071" name="Line 24"/>
          <p:cNvSpPr>
            <a:spLocks noChangeShapeType="1"/>
          </p:cNvSpPr>
          <p:nvPr/>
        </p:nvSpPr>
        <p:spPr bwMode="auto">
          <a:xfrm flipH="1">
            <a:off x="1371600" y="4876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609600" y="4724400"/>
            <a:ext cx="685800" cy="3810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a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3657600" y="3962400"/>
            <a:ext cx="609600" cy="5334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b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965201" y="5529263"/>
            <a:ext cx="195263" cy="3048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6781800" y="6053139"/>
            <a:ext cx="533400" cy="576261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e</a:t>
            </a:r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3695700" y="6086474"/>
            <a:ext cx="495300" cy="542925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g</a:t>
            </a:r>
          </a:p>
        </p:txBody>
      </p:sp>
      <p:sp>
        <p:nvSpPr>
          <p:cNvPr id="109601" name="WordArt 33"/>
          <p:cNvSpPr>
            <a:spLocks noChangeArrowheads="1" noChangeShapeType="1" noTextEdit="1"/>
          </p:cNvSpPr>
          <p:nvPr/>
        </p:nvSpPr>
        <p:spPr bwMode="auto">
          <a:xfrm>
            <a:off x="2305050" y="6096000"/>
            <a:ext cx="514350" cy="47625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h</a:t>
            </a:r>
          </a:p>
        </p:txBody>
      </p:sp>
      <p:sp>
        <p:nvSpPr>
          <p:cNvPr id="45078" name="Rectangle 14"/>
          <p:cNvSpPr>
            <a:spLocks noChangeArrowheads="1"/>
          </p:cNvSpPr>
          <p:nvPr/>
        </p:nvSpPr>
        <p:spPr bwMode="auto">
          <a:xfrm>
            <a:off x="2514600" y="41148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2787650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109599" name="WordArt 31"/>
          <p:cNvSpPr>
            <a:spLocks noChangeArrowheads="1" noChangeShapeType="1" noTextEdit="1"/>
          </p:cNvSpPr>
          <p:nvPr/>
        </p:nvSpPr>
        <p:spPr bwMode="auto">
          <a:xfrm>
            <a:off x="2209800" y="4038600"/>
            <a:ext cx="685800" cy="4572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0896600" cy="3048001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6083" name="Rectangle 3"/>
          <p:cNvSpPr>
            <a:spLocks noGrp="1"/>
          </p:cNvSpPr>
          <p:nvPr>
            <p:ph type="body" orient="vert" idx="4294967295"/>
          </p:nvPr>
        </p:nvSpPr>
        <p:spPr bwMode="auto">
          <a:xfrm>
            <a:off x="228600" y="1066800"/>
            <a:ext cx="11811000" cy="23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en-US" altLang="en-US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tập2: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Điền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cái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vào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ô </a:t>
            </a:r>
            <a:r>
              <a:rPr lang="en-US" altLang="en-US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marL="609600" indent="-609600">
              <a:buAutoNum type="alphaLcParenR"/>
            </a:pP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Chọn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phông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       e)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Tăng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cỡ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      b)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Kiểu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đậm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f)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Kiểu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nghiêng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        c)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Giảm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cỡ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     g)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Chọn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màu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endParaRPr lang="en-US" altLang="en-US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609600" indent="-609600">
              <a:buNone/>
            </a:pP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d)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Kiểu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gạch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chân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   h)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Chọn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màu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nền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  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i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)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Chọn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cỡ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endParaRPr lang="en-US" altLang="en-US" dirty="0" smtClean="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762000" y="5056186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667000" y="5867400"/>
            <a:ext cx="533400" cy="457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3962400" y="5910262"/>
            <a:ext cx="605589" cy="4410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533400" y="4038600"/>
            <a:ext cx="5334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9220200" y="34290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8</a:t>
            </a:r>
          </a:p>
        </p:txBody>
      </p:sp>
      <p:sp>
        <p:nvSpPr>
          <p:cNvPr id="46089" name="Rectangle 12"/>
          <p:cNvSpPr>
            <a:spLocks noChangeArrowheads="1"/>
          </p:cNvSpPr>
          <p:nvPr/>
        </p:nvSpPr>
        <p:spPr bwMode="auto">
          <a:xfrm>
            <a:off x="10439400" y="3462338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9</a:t>
            </a:r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7924800" y="59436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5</a:t>
            </a:r>
          </a:p>
        </p:txBody>
      </p:sp>
      <p:sp>
        <p:nvSpPr>
          <p:cNvPr id="46091" name="Rectangle 14"/>
          <p:cNvSpPr>
            <a:spLocks noChangeArrowheads="1"/>
          </p:cNvSpPr>
          <p:nvPr/>
        </p:nvSpPr>
        <p:spPr bwMode="auto">
          <a:xfrm>
            <a:off x="7696200" y="3352800"/>
            <a:ext cx="678546" cy="685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7</a:t>
            </a:r>
          </a:p>
        </p:txBody>
      </p:sp>
      <p:sp>
        <p:nvSpPr>
          <p:cNvPr id="46092" name="Rectangle 15"/>
          <p:cNvSpPr>
            <a:spLocks noChangeArrowheads="1"/>
          </p:cNvSpPr>
          <p:nvPr/>
        </p:nvSpPr>
        <p:spPr bwMode="auto">
          <a:xfrm>
            <a:off x="9906000" y="5867400"/>
            <a:ext cx="4572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 flipH="1" flipV="1">
            <a:off x="1295400" y="5251450"/>
            <a:ext cx="3048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 flipH="1" flipV="1">
            <a:off x="1066800" y="4141787"/>
            <a:ext cx="3048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095" name="Line 18"/>
          <p:cNvSpPr>
            <a:spLocks noChangeShapeType="1"/>
          </p:cNvSpPr>
          <p:nvPr/>
        </p:nvSpPr>
        <p:spPr bwMode="auto">
          <a:xfrm>
            <a:off x="9448800" y="3810000"/>
            <a:ext cx="0" cy="195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096" name="Line 19"/>
          <p:cNvSpPr>
            <a:spLocks noChangeShapeType="1"/>
          </p:cNvSpPr>
          <p:nvPr/>
        </p:nvSpPr>
        <p:spPr bwMode="auto">
          <a:xfrm>
            <a:off x="4267200" y="5562600"/>
            <a:ext cx="0" cy="352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097" name="Line 20"/>
          <p:cNvSpPr>
            <a:spLocks noChangeShapeType="1"/>
          </p:cNvSpPr>
          <p:nvPr/>
        </p:nvSpPr>
        <p:spPr bwMode="auto">
          <a:xfrm>
            <a:off x="2895600" y="5500687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098" name="Line 21"/>
          <p:cNvSpPr>
            <a:spLocks noChangeShapeType="1"/>
          </p:cNvSpPr>
          <p:nvPr/>
        </p:nvSpPr>
        <p:spPr bwMode="auto">
          <a:xfrm>
            <a:off x="10591800" y="3886201"/>
            <a:ext cx="0" cy="195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099" name="Line 22"/>
          <p:cNvSpPr>
            <a:spLocks noChangeShapeType="1"/>
          </p:cNvSpPr>
          <p:nvPr/>
        </p:nvSpPr>
        <p:spPr bwMode="auto">
          <a:xfrm>
            <a:off x="8153400" y="55911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100" name="Line 23"/>
          <p:cNvSpPr>
            <a:spLocks noChangeShapeType="1"/>
          </p:cNvSpPr>
          <p:nvPr/>
        </p:nvSpPr>
        <p:spPr bwMode="auto">
          <a:xfrm>
            <a:off x="8534400" y="3838575"/>
            <a:ext cx="0" cy="3101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46101" name="Line 24"/>
          <p:cNvSpPr>
            <a:spLocks noChangeShapeType="1"/>
          </p:cNvSpPr>
          <p:nvPr/>
        </p:nvSpPr>
        <p:spPr bwMode="auto">
          <a:xfrm>
            <a:off x="10106025" y="5553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693738" y="4083050"/>
            <a:ext cx="228600" cy="3048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a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685800" y="5105400"/>
            <a:ext cx="457200" cy="4572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b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10515600" y="3429000"/>
            <a:ext cx="533400" cy="382588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109596" name="WordArt 28"/>
          <p:cNvSpPr>
            <a:spLocks noChangeArrowheads="1" noChangeShapeType="1" noTextEdit="1"/>
          </p:cNvSpPr>
          <p:nvPr/>
        </p:nvSpPr>
        <p:spPr bwMode="auto">
          <a:xfrm>
            <a:off x="3962400" y="5949950"/>
            <a:ext cx="457200" cy="527049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9288462" y="3429001"/>
            <a:ext cx="465137" cy="346076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e</a:t>
            </a:r>
          </a:p>
        </p:txBody>
      </p:sp>
      <p:sp>
        <p:nvSpPr>
          <p:cNvPr id="109599" name="WordArt 31"/>
          <p:cNvSpPr>
            <a:spLocks noChangeArrowheads="1" noChangeShapeType="1" noTextEdit="1"/>
          </p:cNvSpPr>
          <p:nvPr/>
        </p:nvSpPr>
        <p:spPr bwMode="auto">
          <a:xfrm>
            <a:off x="2667000" y="5929312"/>
            <a:ext cx="533400" cy="471488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f</a:t>
            </a:r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9930063" y="5919537"/>
            <a:ext cx="585537" cy="481263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g</a:t>
            </a:r>
          </a:p>
        </p:txBody>
      </p:sp>
      <p:sp>
        <p:nvSpPr>
          <p:cNvPr id="109601" name="WordArt 33"/>
          <p:cNvSpPr>
            <a:spLocks noChangeArrowheads="1" noChangeShapeType="1" noTextEdit="1"/>
          </p:cNvSpPr>
          <p:nvPr/>
        </p:nvSpPr>
        <p:spPr bwMode="auto">
          <a:xfrm>
            <a:off x="7924800" y="5943601"/>
            <a:ext cx="609600" cy="4572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h</a:t>
            </a:r>
          </a:p>
        </p:txBody>
      </p:sp>
      <p:sp>
        <p:nvSpPr>
          <p:cNvPr id="35" name="WordArt 30"/>
          <p:cNvSpPr>
            <a:spLocks noChangeArrowheads="1" noChangeShapeType="1" noTextEdit="1"/>
          </p:cNvSpPr>
          <p:nvPr/>
        </p:nvSpPr>
        <p:spPr bwMode="auto">
          <a:xfrm>
            <a:off x="7696200" y="3352800"/>
            <a:ext cx="754065" cy="704849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i</a:t>
            </a:r>
            <a:endParaRPr lang="en-US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19326"/>
            <a:ext cx="3048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1"/>
            <a:ext cx="990600" cy="53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7620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603750"/>
            <a:ext cx="803275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80076"/>
            <a:ext cx="762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609600" y="990601"/>
            <a:ext cx="1066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chemeClr val="tx1"/>
                </a:solidFill>
              </a:rPr>
              <a:t>Bài</a:t>
            </a:r>
            <a:r>
              <a:rPr lang="en-US" altLang="en-US" sz="3200" b="1" u="sng" dirty="0">
                <a:solidFill>
                  <a:schemeClr val="tx1"/>
                </a:solidFill>
              </a:rPr>
              <a:t> tập3</a:t>
            </a:r>
            <a:r>
              <a:rPr lang="en-US" altLang="en-US" sz="3200" dirty="0">
                <a:solidFill>
                  <a:schemeClr val="tx1"/>
                </a:solidFill>
              </a:rPr>
              <a:t>. </a:t>
            </a:r>
            <a:r>
              <a:rPr lang="en-US" altLang="en-US" sz="3200" dirty="0" err="1">
                <a:solidFill>
                  <a:schemeClr val="tx1"/>
                </a:solidFill>
              </a:rPr>
              <a:t>Em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biết</a:t>
            </a:r>
            <a:r>
              <a:rPr lang="en-US" altLang="en-US" sz="3200" dirty="0">
                <a:solidFill>
                  <a:schemeClr val="tx1"/>
                </a:solidFill>
              </a:rPr>
              <a:t> ý </a:t>
            </a:r>
            <a:r>
              <a:rPr lang="en-US" altLang="en-US" sz="3200" dirty="0" err="1">
                <a:solidFill>
                  <a:schemeClr val="tx1"/>
                </a:solidFill>
              </a:rPr>
              <a:t>nghĩa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khi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trang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</a:rPr>
              <a:t>?</a:t>
            </a:r>
            <a:endParaRPr lang="en-US" altLang="en-US" sz="3200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38800" y="2241550"/>
            <a:ext cx="461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Định dạng phông chữ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638800" y="31242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Định dạng cỡ chữ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638800" y="3937000"/>
            <a:ext cx="461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Định dạng kiểu chữ đậm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562601" y="4591050"/>
            <a:ext cx="487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căn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giữa</a:t>
            </a:r>
            <a:r>
              <a:rPr lang="en-US" altLang="en-US" sz="3200" dirty="0">
                <a:solidFill>
                  <a:srgbClr val="0000CC"/>
                </a:solidFill>
              </a:rPr>
              <a:t> ô </a:t>
            </a:r>
            <a:r>
              <a:rPr lang="en-US" altLang="en-US" sz="3200" dirty="0" err="1">
                <a:solidFill>
                  <a:srgbClr val="0000CC"/>
                </a:solidFill>
              </a:rPr>
              <a:t>tính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562601" y="5638800"/>
            <a:ext cx="487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Gộp ô và căn giữa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5029200" y="2540000"/>
            <a:ext cx="5334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3200400" y="3321050"/>
            <a:ext cx="2209800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2667000" y="4067176"/>
            <a:ext cx="274320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2743200" y="4883150"/>
            <a:ext cx="2667000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2722564" y="5943600"/>
            <a:ext cx="2687637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79" grpId="0"/>
      <p:bldP spid="58380" grpId="0"/>
      <p:bldP spid="583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107842" y="102849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2800">
                <a:solidFill>
                  <a:srgbClr val="000000"/>
                </a:solidFill>
                <a:latin typeface="+mn-lt"/>
              </a:rPr>
              <a:t>NỘI DUNG</a:t>
            </a:r>
            <a:endParaRPr lang="en-US" altLang="en-US" sz="2800">
              <a:latin typeface="+mn-lt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6400800" y="93801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553200" y="2438400"/>
            <a:ext cx="5257800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b="1" dirty="0">
                <a:solidFill>
                  <a:srgbClr val="0000CC"/>
                </a:solidFill>
                <a:latin typeface="+mn-lt"/>
              </a:rPr>
              <a:t>HƯỚNG DẪN VỀ NHÀ </a:t>
            </a:r>
            <a:r>
              <a:rPr lang="en-US" altLang="en-US" b="1" dirty="0">
                <a:latin typeface="+mn-lt"/>
              </a:rPr>
              <a:t>:</a:t>
            </a: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b="1" dirty="0" err="1">
                <a:latin typeface="+mn-lt"/>
              </a:rPr>
              <a:t>Học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bài</a:t>
            </a:r>
            <a:r>
              <a:rPr lang="en-US" altLang="en-US" b="1" dirty="0">
                <a:latin typeface="+mn-lt"/>
              </a:rPr>
              <a:t>, </a:t>
            </a:r>
            <a:r>
              <a:rPr lang="en-US" altLang="en-US" b="1" dirty="0" err="1">
                <a:latin typeface="+mn-lt"/>
              </a:rPr>
              <a:t>xem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nội</a:t>
            </a:r>
            <a:r>
              <a:rPr lang="en-US" altLang="en-US" b="1" dirty="0">
                <a:latin typeface="+mn-lt"/>
              </a:rPr>
              <a:t> dung </a:t>
            </a:r>
            <a:r>
              <a:rPr lang="en-US" altLang="en-US" b="1" dirty="0" err="1">
                <a:latin typeface="+mn-lt"/>
              </a:rPr>
              <a:t>đã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học</a:t>
            </a:r>
            <a:endParaRPr lang="en-US" altLang="en-US" b="1" dirty="0"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b="1" dirty="0" err="1">
                <a:latin typeface="+mn-lt"/>
              </a:rPr>
              <a:t>Trả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lời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câu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hỏi</a:t>
            </a:r>
            <a:r>
              <a:rPr lang="en-US" altLang="en-US" b="1" dirty="0">
                <a:latin typeface="+mn-lt"/>
              </a:rPr>
              <a:t> SGK, SBT.</a:t>
            </a:r>
          </a:p>
          <a:p>
            <a:pPr algn="just" eaLnBrk="1" hangingPunct="1"/>
            <a:r>
              <a:rPr lang="en-US" altLang="en-US" b="1" dirty="0" err="1">
                <a:latin typeface="+mn-lt"/>
              </a:rPr>
              <a:t>Xem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trước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nôi</a:t>
            </a:r>
            <a:r>
              <a:rPr lang="en-US" altLang="en-US" b="1" dirty="0">
                <a:latin typeface="+mn-lt"/>
              </a:rPr>
              <a:t> dung </a:t>
            </a:r>
            <a:r>
              <a:rPr lang="en-US" altLang="en-US" b="1" dirty="0" err="1">
                <a:latin typeface="+mn-lt"/>
              </a:rPr>
              <a:t>bài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học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tiếp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theo</a:t>
            </a:r>
            <a:r>
              <a:rPr lang="en-US" altLang="en-US" b="1" dirty="0">
                <a:latin typeface="+mn-lt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FF0000"/>
                </a:solidFill>
              </a:rPr>
              <a:t>Tô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màu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và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kẻ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biên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các</a:t>
            </a:r>
            <a:r>
              <a:rPr lang="en-US" altLang="en-US" b="1" dirty="0">
                <a:solidFill>
                  <a:srgbClr val="FF0000"/>
                </a:solidFill>
              </a:rPr>
              <a:t> ô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tính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0000CC"/>
                </a:solidFill>
              </a:rPr>
              <a:t>Tăng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hoặc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giảm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số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chữ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số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thập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phân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của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dữ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liệu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số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pic>
        <p:nvPicPr>
          <p:cNvPr id="78853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54812"/>
            <a:ext cx="2286000" cy="131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7924800" y="838200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endParaRPr lang="en-US" altLang="en-US" sz="2800">
              <a:latin typeface="+mn-lt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762000" y="1600200"/>
            <a:ext cx="5638800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phông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cỡ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kiểu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màu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sp>
        <p:nvSpPr>
          <p:cNvPr id="78859" name="AutoShape 23"/>
          <p:cNvSpPr>
            <a:spLocks noChangeArrowheads="1"/>
          </p:cNvSpPr>
          <p:nvPr/>
        </p:nvSpPr>
        <p:spPr bwMode="gray">
          <a:xfrm>
            <a:off x="762000" y="3048000"/>
            <a:ext cx="563880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C00FF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Căn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lề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trong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 ô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tính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.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838200" y="3916144"/>
            <a:ext cx="5562600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màu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nền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kẻ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tính</a:t>
            </a:r>
            <a:endParaRPr lang="en-US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0459" y="316204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50" name="Oval 49"/>
          <p:cNvSpPr/>
          <p:nvPr/>
        </p:nvSpPr>
        <p:spPr>
          <a:xfrm>
            <a:off x="304800" y="199267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51" name="Oval 50"/>
          <p:cNvSpPr/>
          <p:nvPr/>
        </p:nvSpPr>
        <p:spPr>
          <a:xfrm>
            <a:off x="372023" y="430785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838199" y="5363944"/>
            <a:ext cx="5562601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Tăng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hoặc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giảm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dữ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liệu</a:t>
            </a:r>
            <a:r>
              <a:rPr lang="en-US" altLang="en-US" sz="2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+mn-lt"/>
              </a:rPr>
              <a:t>số</a:t>
            </a:r>
            <a:endParaRPr lang="en-US" altLang="en-US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" y="5922059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533400" y="1894582"/>
            <a:ext cx="2118954" cy="3315188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ĐỊNH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DẠNG 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TRANG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TÍNH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429000" y="1589782"/>
            <a:ext cx="7924800" cy="1077218"/>
          </a:xfrm>
          <a:prstGeom prst="borderCallout1">
            <a:avLst>
              <a:gd name="adj1" fmla="val 32383"/>
              <a:gd name="adj2" fmla="val 318"/>
              <a:gd name="adj3" fmla="val 165780"/>
              <a:gd name="adj4" fmla="val -9699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Định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dạng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phông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cỡ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kiểu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màu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.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3429000" y="2808982"/>
            <a:ext cx="7924799" cy="584775"/>
          </a:xfrm>
          <a:prstGeom prst="borderCallout1">
            <a:avLst>
              <a:gd name="adj1" fmla="val 32980"/>
              <a:gd name="adj2" fmla="val 296"/>
              <a:gd name="adj3" fmla="val 102038"/>
              <a:gd name="adj4" fmla="val -9877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Căn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lề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trong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ô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tính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.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3505200" y="3647182"/>
            <a:ext cx="7848600" cy="1077218"/>
          </a:xfrm>
          <a:prstGeom prst="borderCallout1">
            <a:avLst>
              <a:gd name="adj1" fmla="val 32980"/>
              <a:gd name="adj2" fmla="val 296"/>
              <a:gd name="adj3" fmla="val -23328"/>
              <a:gd name="adj4" fmla="val -11086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Tô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nền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kẻ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đường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biên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ô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tính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3505200" y="4942582"/>
            <a:ext cx="7848600" cy="1077218"/>
          </a:xfrm>
          <a:prstGeom prst="borderCallout1">
            <a:avLst>
              <a:gd name="adj1" fmla="val 32980"/>
              <a:gd name="adj2" fmla="val 296"/>
              <a:gd name="adj3" fmla="val -142939"/>
              <a:gd name="adj4" fmla="val -10910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Tăng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hoặc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giảm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số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số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thập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phân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dữ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liệu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số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1963400" cy="55626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8"/>
            <a:ext cx="12192000" cy="107791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3./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Tô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nền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kẻ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đường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biên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: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a.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Tô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nền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: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505200" y="914400"/>
            <a:ext cx="4724400" cy="1191816"/>
          </a:xfrm>
          <a:prstGeom prst="wedgeRoundRectCallout">
            <a:avLst>
              <a:gd name="adj1" fmla="val -22257"/>
              <a:gd name="adj2" fmla="val 9846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B2./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Nháy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chuột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tại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mũi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</a:rPr>
              <a:t> ở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lệnh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Fill Color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5029201"/>
            <a:ext cx="11430000" cy="457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85800" y="3505200"/>
            <a:ext cx="3544888" cy="1191816"/>
          </a:xfrm>
          <a:prstGeom prst="wedgeRoundRectCallout">
            <a:avLst>
              <a:gd name="adj1" fmla="val 27109"/>
              <a:gd name="adj2" fmla="val 8323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tô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màu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nền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7010400" y="3352800"/>
            <a:ext cx="4953000" cy="1191816"/>
          </a:xfrm>
          <a:prstGeom prst="wedgeRoundRectCallout">
            <a:avLst>
              <a:gd name="adj1" fmla="val 9842"/>
              <a:gd name="adj2" fmla="val 9128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 smtClean="0">
                <a:solidFill>
                  <a:schemeClr val="tx1"/>
                </a:solidFill>
              </a:rPr>
              <a:t>Em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hãy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tìm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hiểu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nêu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cách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để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tô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màu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nền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2971800"/>
            <a:ext cx="2612571" cy="3048000"/>
          </a:xfrm>
          <a:prstGeom prst="rect">
            <a:avLst/>
          </a:prstGeom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77000" y="5715000"/>
            <a:ext cx="4343400" cy="646986"/>
          </a:xfrm>
          <a:prstGeom prst="wedgeRoundRectCallout">
            <a:avLst>
              <a:gd name="adj1" fmla="val -43381"/>
              <a:gd name="adj2" fmla="val -12093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B3./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màu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nền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81001" y="914400"/>
            <a:ext cx="8458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</a:rPr>
              <a:t>3./ </a:t>
            </a:r>
            <a:r>
              <a:rPr lang="en-US" altLang="en-US" sz="4000" b="1" dirty="0" err="1">
                <a:solidFill>
                  <a:srgbClr val="FF0000"/>
                </a:solidFill>
              </a:rPr>
              <a:t>Tô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màu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nền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kẻ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biên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4000" b="1" dirty="0">
                <a:solidFill>
                  <a:srgbClr val="FF0000"/>
                </a:solidFill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</a:rPr>
              <a:t>Tô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màu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nền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 smtClean="0">
                <a:solidFill>
                  <a:schemeClr val="tx1"/>
                </a:solidFill>
              </a:rPr>
              <a:t>-B1</a:t>
            </a:r>
            <a:r>
              <a:rPr lang="en-US" altLang="en-US" sz="4000" dirty="0">
                <a:solidFill>
                  <a:schemeClr val="tx1"/>
                </a:solidFill>
              </a:rPr>
              <a:t>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các</a:t>
            </a:r>
            <a:r>
              <a:rPr lang="en-US" altLang="en-US" sz="4000" dirty="0">
                <a:solidFill>
                  <a:schemeClr val="tx1"/>
                </a:solidFill>
              </a:rPr>
              <a:t> ô </a:t>
            </a:r>
            <a:r>
              <a:rPr lang="en-US" altLang="en-US" sz="4000" dirty="0" err="1">
                <a:solidFill>
                  <a:schemeClr val="tx1"/>
                </a:solidFill>
              </a:rPr>
              <a:t>cần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tô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màu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nền</a:t>
            </a:r>
            <a:endParaRPr lang="en-US" altLang="en-US" sz="4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 smtClean="0">
                <a:solidFill>
                  <a:schemeClr val="tx1"/>
                </a:solidFill>
              </a:rPr>
              <a:t>-B2</a:t>
            </a:r>
            <a:r>
              <a:rPr lang="en-US" altLang="en-US" sz="4000" dirty="0">
                <a:solidFill>
                  <a:schemeClr val="tx1"/>
                </a:solidFill>
              </a:rPr>
              <a:t>./ </a:t>
            </a:r>
            <a:r>
              <a:rPr lang="en-US" altLang="en-US" sz="4000" dirty="0" err="1">
                <a:solidFill>
                  <a:schemeClr val="tx1"/>
                </a:solidFill>
              </a:rPr>
              <a:t>Nháy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chuột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tại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mũi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tên</a:t>
            </a:r>
            <a:r>
              <a:rPr lang="en-US" altLang="en-US" sz="4000" dirty="0">
                <a:solidFill>
                  <a:schemeClr val="tx1"/>
                </a:solidFill>
              </a:rPr>
              <a:t> ở </a:t>
            </a:r>
            <a:r>
              <a:rPr lang="en-US" altLang="en-US" sz="4000" dirty="0" err="1">
                <a:solidFill>
                  <a:schemeClr val="tx1"/>
                </a:solidFill>
              </a:rPr>
              <a:t>lệnh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Fill Color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dirty="0" smtClean="0">
                <a:solidFill>
                  <a:schemeClr val="tx1"/>
                </a:solidFill>
              </a:rPr>
              <a:t>-B3</a:t>
            </a:r>
            <a:r>
              <a:rPr lang="en-US" altLang="en-US" sz="4000" dirty="0">
                <a:solidFill>
                  <a:schemeClr val="tx1"/>
                </a:solidFill>
              </a:rPr>
              <a:t>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màu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</a:rPr>
              <a:t>nền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066800"/>
            <a:ext cx="3581400" cy="563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1963400" cy="55626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8"/>
            <a:ext cx="12192000" cy="107791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3./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Tô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nền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kẻ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đường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biên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: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b.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Kẻ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đường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biên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: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819400" y="1143000"/>
            <a:ext cx="4724400" cy="1191816"/>
          </a:xfrm>
          <a:prstGeom prst="wedgeRoundRectCallout">
            <a:avLst>
              <a:gd name="adj1" fmla="val -21238"/>
              <a:gd name="adj2" fmla="val 796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B2./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Nháy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chuột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tại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mũi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</a:rPr>
              <a:t> ở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lệnh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Borders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5029200"/>
            <a:ext cx="11430000" cy="1676399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04800" y="3048000"/>
            <a:ext cx="3048000" cy="1736646"/>
          </a:xfrm>
          <a:prstGeom prst="wedgeRoundRectCallout">
            <a:avLst>
              <a:gd name="adj1" fmla="val 27109"/>
              <a:gd name="adj2" fmla="val 712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kẻ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đường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biên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7391400" y="2743200"/>
            <a:ext cx="4648200" cy="1736646"/>
          </a:xfrm>
          <a:prstGeom prst="wedgeRoundRectCallout">
            <a:avLst>
              <a:gd name="adj1" fmla="val 9842"/>
              <a:gd name="adj2" fmla="val 9128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 smtClean="0">
                <a:solidFill>
                  <a:schemeClr val="tx1"/>
                </a:solidFill>
              </a:rPr>
              <a:t>Em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hãy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tìm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hiểu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nêu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cách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để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kẻ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đường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biên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của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các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ô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3000375"/>
            <a:ext cx="3467100" cy="3705225"/>
          </a:xfrm>
          <a:prstGeom prst="rect">
            <a:avLst/>
          </a:prstGeom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239000" y="5334000"/>
            <a:ext cx="4648200" cy="1191816"/>
          </a:xfrm>
          <a:prstGeom prst="wedgeRoundRectCallout">
            <a:avLst>
              <a:gd name="adj1" fmla="val -86867"/>
              <a:gd name="adj2" fmla="val -102091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B3./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tùy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đường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biên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thích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hợp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19633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5562601" y="4848225"/>
            <a:ext cx="2379663" cy="1570038"/>
          </a:xfrm>
          <a:prstGeom prst="wedgeRectCallout">
            <a:avLst>
              <a:gd name="adj1" fmla="val -170488"/>
              <a:gd name="adj2" fmla="val -728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>
                <a:solidFill>
                  <a:schemeClr val="tx1"/>
                </a:solidFill>
                <a:latin typeface="+mj-lt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lề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phải</a:t>
            </a:r>
            <a:endParaRPr lang="en-US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5867400" y="2590800"/>
            <a:ext cx="2495550" cy="1570037"/>
          </a:xfrm>
          <a:prstGeom prst="wedgeRectCallout">
            <a:avLst>
              <a:gd name="adj1" fmla="val -116904"/>
              <a:gd name="adj2" fmla="val -1550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>
                <a:solidFill>
                  <a:schemeClr val="tx1"/>
                </a:solidFill>
                <a:latin typeface="+mj-lt"/>
              </a:rPr>
              <a:t>Dữ liệu kí tự: căn thẳng lề trái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8534400" y="1600200"/>
            <a:ext cx="3505200" cy="2826306"/>
          </a:xfrm>
          <a:prstGeom prst="wedgeRoundRectCallout">
            <a:avLst>
              <a:gd name="adj1" fmla="val -46425"/>
              <a:gd name="adj2" fmla="val 74208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biết</a:t>
            </a:r>
            <a:r>
              <a:rPr lang="en-US" altLang="en-US" sz="3200" dirty="0">
                <a:solidFill>
                  <a:schemeClr val="tx1"/>
                </a:solidFill>
              </a:rPr>
              <a:t> “</a:t>
            </a:r>
            <a:r>
              <a:rPr lang="en-US" altLang="en-US" sz="3200" dirty="0" err="1">
                <a:solidFill>
                  <a:schemeClr val="tx1"/>
                </a:solidFill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sô</a:t>
            </a:r>
            <a:r>
              <a:rPr lang="en-US" altLang="en-US" sz="3200" dirty="0">
                <a:solidFill>
                  <a:schemeClr val="tx1"/>
                </a:solidFill>
              </a:rPr>
              <a:t>́ </a:t>
            </a:r>
            <a:r>
              <a:rPr lang="en-US" altLang="en-US" sz="3200" dirty="0" err="1">
                <a:solidFill>
                  <a:schemeClr val="tx1"/>
                </a:solidFill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liệu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ki</a:t>
            </a:r>
            <a:r>
              <a:rPr lang="en-US" altLang="en-US" sz="3200" dirty="0">
                <a:solidFill>
                  <a:schemeClr val="tx1"/>
                </a:solidFill>
              </a:rPr>
              <a:t>́ </a:t>
            </a:r>
            <a:r>
              <a:rPr lang="en-US" altLang="en-US" sz="3200" dirty="0" err="1">
                <a:solidFill>
                  <a:schemeClr val="tx1"/>
                </a:solidFill>
              </a:rPr>
              <a:t>tư</a:t>
            </a:r>
            <a:r>
              <a:rPr lang="en-US" altLang="en-US" sz="3200" dirty="0">
                <a:solidFill>
                  <a:schemeClr val="tx1"/>
                </a:solidFill>
              </a:rPr>
              <a:t>̣ </a:t>
            </a:r>
            <a:r>
              <a:rPr lang="en-US" altLang="en-US" sz="3200" dirty="0" err="1">
                <a:solidFill>
                  <a:schemeClr val="tx1"/>
                </a:solidFill>
              </a:rPr>
              <a:t>mặc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được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lê</a:t>
            </a:r>
            <a:r>
              <a:rPr lang="en-US" altLang="en-US" sz="3200" dirty="0">
                <a:solidFill>
                  <a:schemeClr val="tx1"/>
                </a:solidFill>
              </a:rPr>
              <a:t>̀ </a:t>
            </a:r>
            <a:r>
              <a:rPr lang="en-US" altLang="en-US" sz="3200" dirty="0" err="1">
                <a:solidFill>
                  <a:schemeClr val="tx1"/>
                </a:solidFill>
              </a:rPr>
              <a:t>nào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</a:rPr>
              <a:t>tính</a:t>
            </a:r>
            <a:r>
              <a:rPr lang="en-US" alt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81001" y="11430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3./ </a:t>
            </a:r>
            <a:r>
              <a:rPr lang="en-US" altLang="en-US" sz="4000" b="1" dirty="0" err="1">
                <a:solidFill>
                  <a:srgbClr val="FF0000"/>
                </a:solidFill>
              </a:rPr>
              <a:t>Tô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màu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nền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kẻ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biên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4000" b="1" dirty="0">
                <a:solidFill>
                  <a:srgbClr val="FF0000"/>
                </a:solidFill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</a:rPr>
              <a:t>Kẻ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biên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-B1</a:t>
            </a:r>
            <a:r>
              <a:rPr lang="en-US" altLang="en-US" sz="4000" dirty="0">
                <a:solidFill>
                  <a:schemeClr val="tx1"/>
                </a:solidFill>
              </a:rPr>
              <a:t>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các</a:t>
            </a:r>
            <a:r>
              <a:rPr lang="en-US" altLang="en-US" sz="4000" dirty="0">
                <a:solidFill>
                  <a:schemeClr val="tx1"/>
                </a:solidFill>
              </a:rPr>
              <a:t> ô </a:t>
            </a:r>
            <a:r>
              <a:rPr lang="en-US" altLang="en-US" sz="4000" dirty="0" err="1">
                <a:solidFill>
                  <a:schemeClr val="tx1"/>
                </a:solidFill>
              </a:rPr>
              <a:t>cần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kẻ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đường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</a:rPr>
              <a:t>biên</a:t>
            </a:r>
            <a:endParaRPr lang="en-US" altLang="en-US" sz="4000" dirty="0" smtClean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-B2</a:t>
            </a:r>
            <a:r>
              <a:rPr lang="en-US" altLang="en-US" sz="4000" dirty="0">
                <a:solidFill>
                  <a:schemeClr val="tx1"/>
                </a:solidFill>
              </a:rPr>
              <a:t>./ </a:t>
            </a:r>
            <a:r>
              <a:rPr lang="en-US" altLang="en-US" sz="4000" dirty="0" err="1">
                <a:solidFill>
                  <a:schemeClr val="tx1"/>
                </a:solidFill>
              </a:rPr>
              <a:t>Nháy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chuột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tại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mũi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tên</a:t>
            </a:r>
            <a:r>
              <a:rPr lang="en-US" altLang="en-US" sz="4000" dirty="0">
                <a:solidFill>
                  <a:schemeClr val="tx1"/>
                </a:solidFill>
              </a:rPr>
              <a:t> ở </a:t>
            </a:r>
            <a:r>
              <a:rPr lang="en-US" altLang="en-US" sz="4000" dirty="0" err="1">
                <a:solidFill>
                  <a:schemeClr val="tx1"/>
                </a:solidFill>
              </a:rPr>
              <a:t>lệnh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Borders</a:t>
            </a:r>
          </a:p>
          <a:p>
            <a:pPr algn="just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-B3</a:t>
            </a:r>
            <a:r>
              <a:rPr lang="en-US" altLang="en-US" sz="4000" dirty="0">
                <a:solidFill>
                  <a:schemeClr val="tx1"/>
                </a:solidFill>
              </a:rPr>
              <a:t>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tùy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đường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biên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thích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</a:rPr>
              <a:t>hợp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990600"/>
            <a:ext cx="3467100" cy="5762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2007516" cy="6096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8"/>
            <a:ext cx="12192000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4./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Tăng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hoặc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giảm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thập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phân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dữ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liệu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: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934200" y="2971800"/>
            <a:ext cx="4953000" cy="1736646"/>
          </a:xfrm>
          <a:prstGeom prst="wedgeRoundRectCallout">
            <a:avLst>
              <a:gd name="adj1" fmla="val 29241"/>
              <a:gd name="adj2" fmla="val -6503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B2./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Nháy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chuột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Increase Decimal </a:t>
            </a:r>
            <a:r>
              <a:rPr lang="en-US" altLang="en-US" sz="3200" dirty="0" smtClean="0">
                <a:solidFill>
                  <a:schemeClr val="tx1"/>
                </a:solidFill>
              </a:rPr>
              <a:t>/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altLang="en-US" sz="3200" b="1" dirty="0" smtClean="0">
                <a:solidFill>
                  <a:srgbClr val="C00000"/>
                </a:solidFill>
              </a:rPr>
              <a:t>Decrease Decimal</a:t>
            </a:r>
            <a:endParaRPr lang="en-US" alt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448800" y="5410200"/>
            <a:ext cx="2590800" cy="1219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962400" y="4876800"/>
            <a:ext cx="5029200" cy="1736646"/>
          </a:xfrm>
          <a:prstGeom prst="wedgeRoundRectCallout">
            <a:avLst>
              <a:gd name="adj1" fmla="val 66919"/>
              <a:gd name="adj2" fmla="val 2832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ô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hoặc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</a:rPr>
              <a:t> ô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cần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tăng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/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giảm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chữ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thập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phân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dữ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liệu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</a:rPr>
              <a:t>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85800" y="1905000"/>
            <a:ext cx="4953000" cy="2281476"/>
          </a:xfrm>
          <a:prstGeom prst="wedgeRoundRectCallout">
            <a:avLst>
              <a:gd name="adj1" fmla="val -12183"/>
              <a:gd name="adj2" fmla="val 8636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 smtClean="0">
                <a:solidFill>
                  <a:schemeClr val="tx1"/>
                </a:solidFill>
              </a:rPr>
              <a:t>Em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hãy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tìm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hiểu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nêu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cách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để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tăng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hoặc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giảm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chữ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thập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phân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của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dữ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liệu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609601" y="1066800"/>
            <a:ext cx="10820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</a:rPr>
              <a:t>4./ </a:t>
            </a:r>
            <a:r>
              <a:rPr lang="en-US" altLang="en-US" sz="3600" b="1" dirty="0" err="1">
                <a:solidFill>
                  <a:srgbClr val="FF0000"/>
                </a:solidFill>
              </a:rPr>
              <a:t>Tăng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giảm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thập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dữ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dirty="0">
                <a:solidFill>
                  <a:schemeClr val="tx1"/>
                </a:solidFill>
              </a:rPr>
              <a:t>B1./ </a:t>
            </a:r>
            <a:r>
              <a:rPr lang="en-US" altLang="en-US" sz="3600" dirty="0" err="1">
                <a:solidFill>
                  <a:schemeClr val="tx1"/>
                </a:solidFill>
              </a:rPr>
              <a:t>Chọn</a:t>
            </a:r>
            <a:r>
              <a:rPr lang="en-US" altLang="en-US" sz="3600" dirty="0">
                <a:solidFill>
                  <a:schemeClr val="tx1"/>
                </a:solidFill>
              </a:rPr>
              <a:t> ô </a:t>
            </a:r>
            <a:r>
              <a:rPr lang="en-US" altLang="en-US" sz="3600" dirty="0" err="1">
                <a:solidFill>
                  <a:schemeClr val="tx1"/>
                </a:solidFill>
              </a:rPr>
              <a:t>hoặc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</a:rPr>
              <a:t> ô </a:t>
            </a:r>
            <a:r>
              <a:rPr lang="en-US" altLang="en-US" sz="3600" dirty="0" err="1">
                <a:solidFill>
                  <a:schemeClr val="tx1"/>
                </a:solidFill>
              </a:rPr>
              <a:t>cần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tăng</a:t>
            </a:r>
            <a:r>
              <a:rPr lang="en-US" altLang="en-US" sz="3600" b="1" dirty="0">
                <a:solidFill>
                  <a:srgbClr val="C00000"/>
                </a:solidFill>
              </a:rPr>
              <a:t>/</a:t>
            </a:r>
            <a:r>
              <a:rPr lang="en-US" altLang="en-US" sz="3600" b="1" dirty="0" err="1">
                <a:solidFill>
                  <a:srgbClr val="C00000"/>
                </a:solidFill>
              </a:rPr>
              <a:t>giảm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chữ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thập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phân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dữ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liệu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dirty="0" smtClean="0">
                <a:solidFill>
                  <a:schemeClr val="tx1"/>
                </a:solidFill>
              </a:rPr>
              <a:t>B2</a:t>
            </a:r>
            <a:r>
              <a:rPr lang="en-US" altLang="en-US" sz="3600" dirty="0">
                <a:solidFill>
                  <a:schemeClr val="tx1"/>
                </a:solidFill>
              </a:rPr>
              <a:t>./ </a:t>
            </a:r>
            <a:r>
              <a:rPr lang="en-US" altLang="en-US" sz="3600" dirty="0" err="1">
                <a:solidFill>
                  <a:schemeClr val="tx1"/>
                </a:solidFill>
              </a:rPr>
              <a:t>Nháy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chuột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chọn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lệnh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Increase Decimal </a:t>
            </a:r>
            <a:r>
              <a:rPr lang="en-US" altLang="en-US" sz="3600" dirty="0">
                <a:solidFill>
                  <a:schemeClr val="tx1"/>
                </a:solidFill>
              </a:rPr>
              <a:t>/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600" b="1" dirty="0">
                <a:solidFill>
                  <a:srgbClr val="C00000"/>
                </a:solidFill>
              </a:rPr>
              <a:t>Decrease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Decimal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181600"/>
            <a:ext cx="2667000" cy="1160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9601200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Chọn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ô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dữ</a:t>
            </a:r>
            <a:r>
              <a:rPr lang="en-US" sz="4000" dirty="0" smtClean="0"/>
              <a:t> </a:t>
            </a:r>
            <a:r>
              <a:rPr lang="en-US" sz="4000" dirty="0" err="1" smtClean="0"/>
              <a:t>liệu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</a:t>
            </a:r>
            <a:r>
              <a:rPr lang="en-US" sz="4000" dirty="0" err="1" smtClean="0"/>
              <a:t>dạng</a:t>
            </a:r>
            <a:r>
              <a:rPr lang="en-US" sz="4000" dirty="0" smtClean="0"/>
              <a:t> </a:t>
            </a:r>
            <a:r>
              <a:rPr lang="en-US" sz="4000" dirty="0" err="1" smtClean="0"/>
              <a:t>rồi</a:t>
            </a:r>
            <a:r>
              <a:rPr lang="en-US" sz="4000" dirty="0" smtClean="0"/>
              <a:t> </a:t>
            </a:r>
            <a:r>
              <a:rPr lang="en-US" sz="4000" dirty="0" err="1" smtClean="0"/>
              <a:t>nhấn</a:t>
            </a:r>
            <a:r>
              <a:rPr lang="en-US" sz="4000" dirty="0" smtClean="0"/>
              <a:t> </a:t>
            </a:r>
            <a:r>
              <a:rPr lang="en-US" sz="4000" dirty="0" err="1" smtClean="0"/>
              <a:t>phím</a:t>
            </a:r>
            <a:r>
              <a:rPr lang="en-US" sz="4000" dirty="0" smtClean="0"/>
              <a:t> Delete,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đó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362200"/>
            <a:ext cx="96012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Cả</a:t>
            </a:r>
            <a:r>
              <a:rPr lang="en-US" sz="4000" dirty="0" smtClean="0"/>
              <a:t> </a:t>
            </a:r>
            <a:r>
              <a:rPr lang="en-US" sz="4000" dirty="0" err="1" smtClean="0"/>
              <a:t>dữ</a:t>
            </a:r>
            <a:r>
              <a:rPr lang="en-US" sz="4000" dirty="0" smtClean="0"/>
              <a:t> </a:t>
            </a:r>
            <a:r>
              <a:rPr lang="en-US" sz="4000" dirty="0" err="1" smtClean="0"/>
              <a:t>liệu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</a:t>
            </a:r>
            <a:r>
              <a:rPr lang="en-US" sz="4000" dirty="0" err="1" smtClean="0"/>
              <a:t>dạng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ô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</a:t>
            </a:r>
            <a:r>
              <a:rPr lang="en-US" sz="4000" dirty="0" err="1" smtClean="0"/>
              <a:t>xóa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483114"/>
            <a:ext cx="96012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Chỉ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dữ</a:t>
            </a:r>
            <a:r>
              <a:rPr lang="en-US" sz="4000" dirty="0" smtClean="0"/>
              <a:t> </a:t>
            </a:r>
            <a:r>
              <a:rPr lang="en-US" sz="4000" dirty="0" err="1" smtClean="0"/>
              <a:t>liệu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ô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</a:t>
            </a:r>
            <a:r>
              <a:rPr lang="en-US" sz="4000" dirty="0" err="1" smtClean="0"/>
              <a:t>xóa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572000"/>
            <a:ext cx="96012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Chỉ</a:t>
            </a:r>
            <a:r>
              <a:rPr lang="en-US" sz="4000" dirty="0" smtClean="0"/>
              <a:t> </a:t>
            </a:r>
            <a:r>
              <a:rPr lang="en-US" sz="4000" dirty="0" err="1" smtClean="0"/>
              <a:t>xóa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</a:t>
            </a:r>
            <a:r>
              <a:rPr lang="en-US" sz="4000" dirty="0" err="1" smtClean="0"/>
              <a:t>dạng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ô </a:t>
            </a:r>
            <a:r>
              <a:rPr lang="en-US" sz="4000" dirty="0" err="1" smtClean="0"/>
              <a:t>đó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562600"/>
            <a:ext cx="9601200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xóa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biên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nền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ô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9601200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năng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</a:t>
            </a:r>
            <a:r>
              <a:rPr lang="en-US" sz="4000" dirty="0" err="1" smtClean="0"/>
              <a:t>dạng</a:t>
            </a:r>
            <a:r>
              <a:rPr lang="en-US" sz="4000" dirty="0" smtClean="0"/>
              <a:t> </a:t>
            </a:r>
            <a:r>
              <a:rPr lang="en-US" sz="4000" dirty="0" err="1" smtClean="0"/>
              <a:t>trang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bao</a:t>
            </a:r>
            <a:r>
              <a:rPr lang="en-US" sz="4000" dirty="0" smtClean="0"/>
              <a:t> </a:t>
            </a:r>
            <a:r>
              <a:rPr lang="en-US" sz="4000" dirty="0" err="1" smtClean="0"/>
              <a:t>gồm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362200"/>
            <a:ext cx="9601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phông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, </a:t>
            </a:r>
            <a:r>
              <a:rPr lang="en-US" sz="3200" dirty="0" err="1" smtClean="0"/>
              <a:t>kiểu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, </a:t>
            </a:r>
            <a:r>
              <a:rPr lang="en-US" sz="3200" dirty="0" err="1" smtClean="0"/>
              <a:t>cỡ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,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483114"/>
            <a:ext cx="9601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Căn</a:t>
            </a:r>
            <a:r>
              <a:rPr lang="en-US" sz="3600" dirty="0" smtClean="0"/>
              <a:t> </a:t>
            </a:r>
            <a:r>
              <a:rPr lang="en-US" sz="3600" dirty="0" err="1" smtClean="0"/>
              <a:t>lề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khuôn</a:t>
            </a:r>
            <a:r>
              <a:rPr lang="en-US" sz="3600" dirty="0" smtClean="0"/>
              <a:t> </a:t>
            </a:r>
            <a:r>
              <a:rPr lang="en-US" sz="3600" dirty="0" err="1" smtClean="0"/>
              <a:t>khổ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ô </a:t>
            </a:r>
            <a:r>
              <a:rPr lang="en-US" sz="3600" dirty="0" err="1" smtClean="0"/>
              <a:t>tính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648200"/>
            <a:ext cx="95250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Tăng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rộng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cột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791200"/>
            <a:ext cx="9601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nền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biên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ô </a:t>
            </a:r>
            <a:r>
              <a:rPr lang="en-US" sz="3200" dirty="0" err="1" smtClean="0"/>
              <a:t>tính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10649355" cy="2667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685800" y="1219200"/>
            <a:ext cx="3200400" cy="1191816"/>
          </a:xfrm>
          <a:prstGeom prst="wedgeRoundRectCallout">
            <a:avLst>
              <a:gd name="adj1" fmla="val 27677"/>
              <a:gd name="adj2" fmla="val 158053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 smtClean="0">
                <a:solidFill>
                  <a:schemeClr val="tx1"/>
                </a:solidFill>
              </a:rPr>
              <a:t>Tăng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một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chữ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thập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phân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915400" y="5181600"/>
            <a:ext cx="2393950" cy="1191816"/>
          </a:xfrm>
          <a:prstGeom prst="wedgeRoundRectCallout">
            <a:avLst>
              <a:gd name="adj1" fmla="val -13785"/>
              <a:gd name="adj2" fmla="val -158569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chemeClr val="tx1"/>
                </a:solidFill>
              </a:rPr>
              <a:t>Xóa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hàng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/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cột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001000" y="1143000"/>
            <a:ext cx="2743200" cy="1191816"/>
          </a:xfrm>
          <a:prstGeom prst="wedgeRoundRectCallout">
            <a:avLst>
              <a:gd name="adj1" fmla="val -18294"/>
              <a:gd name="adj2" fmla="val 83860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chemeClr val="tx1"/>
                </a:solidFill>
              </a:rPr>
              <a:t>Chèn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thêm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hàng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/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cột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90600" y="5181600"/>
            <a:ext cx="3276600" cy="1191816"/>
          </a:xfrm>
          <a:prstGeom prst="wedgeRoundRectCallout">
            <a:avLst>
              <a:gd name="adj1" fmla="val 30616"/>
              <a:gd name="adj2" fmla="val -132068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 smtClean="0">
                <a:solidFill>
                  <a:schemeClr val="tx1"/>
                </a:solidFill>
              </a:rPr>
              <a:t>Giảm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một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chữ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số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thập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phân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1295400"/>
            <a:ext cx="2971800" cy="9906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0000"/>
                </a:solidFill>
              </a:rPr>
              <a:t>?1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5334000"/>
            <a:ext cx="2971800" cy="9144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0000"/>
                </a:solidFill>
              </a:rPr>
              <a:t>?2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153400" y="1219200"/>
            <a:ext cx="2438400" cy="103981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</a:rPr>
              <a:t>?3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67800" y="5257800"/>
            <a:ext cx="2168525" cy="1039813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</a:rPr>
              <a:t>?4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107842" y="102849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2800">
                <a:solidFill>
                  <a:srgbClr val="000000"/>
                </a:solidFill>
                <a:latin typeface="+mn-lt"/>
              </a:rPr>
              <a:t>NỘI DUNG</a:t>
            </a:r>
            <a:endParaRPr lang="en-US" altLang="en-US" sz="2800">
              <a:latin typeface="+mn-lt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6400800" y="93801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629400" y="2438400"/>
            <a:ext cx="5334000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+mn-lt"/>
              </a:rPr>
              <a:t>HƯỚNG DẪN VỀ NHÀ </a:t>
            </a:r>
            <a:r>
              <a:rPr lang="en-US" altLang="en-US" sz="3200" b="1" dirty="0">
                <a:latin typeface="+mn-lt"/>
              </a:rPr>
              <a:t>:</a:t>
            </a: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sz="3200" b="1" dirty="0" err="1">
                <a:latin typeface="+mn-lt"/>
              </a:rPr>
              <a:t>Học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bài</a:t>
            </a:r>
            <a:r>
              <a:rPr lang="en-US" altLang="en-US" sz="3200" b="1" dirty="0">
                <a:latin typeface="+mn-lt"/>
              </a:rPr>
              <a:t>, </a:t>
            </a:r>
            <a:r>
              <a:rPr lang="en-US" altLang="en-US" sz="3200" b="1" dirty="0" err="1">
                <a:latin typeface="+mn-lt"/>
              </a:rPr>
              <a:t>xem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nội</a:t>
            </a:r>
            <a:r>
              <a:rPr lang="en-US" altLang="en-US" sz="3200" b="1" dirty="0">
                <a:latin typeface="+mn-lt"/>
              </a:rPr>
              <a:t> dung </a:t>
            </a:r>
            <a:r>
              <a:rPr lang="en-US" altLang="en-US" sz="3200" b="1" dirty="0" err="1">
                <a:latin typeface="+mn-lt"/>
              </a:rPr>
              <a:t>đã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học</a:t>
            </a:r>
            <a:endParaRPr lang="en-US" altLang="en-US" sz="3200" b="1" dirty="0"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sz="3200" b="1" dirty="0" err="1">
                <a:latin typeface="+mn-lt"/>
              </a:rPr>
              <a:t>Trả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lời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câu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hỏi</a:t>
            </a:r>
            <a:r>
              <a:rPr lang="en-US" altLang="en-US" sz="3200" b="1" dirty="0">
                <a:latin typeface="+mn-lt"/>
              </a:rPr>
              <a:t> SGK, SBT.</a:t>
            </a:r>
          </a:p>
          <a:p>
            <a:pPr algn="just">
              <a:buFontTx/>
              <a:buChar char="-"/>
              <a:defRPr/>
            </a:pPr>
            <a:r>
              <a:rPr lang="en-US" altLang="en-US" sz="3200" b="1" dirty="0" err="1">
                <a:latin typeface="+mn-lt"/>
              </a:rPr>
              <a:t>Xem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trước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nôi</a:t>
            </a:r>
            <a:r>
              <a:rPr lang="en-US" altLang="en-US" sz="3200" b="1" dirty="0">
                <a:latin typeface="+mn-lt"/>
              </a:rPr>
              <a:t> dung </a:t>
            </a:r>
            <a:r>
              <a:rPr lang="en-US" altLang="en-US" sz="3200" b="1" dirty="0" err="1">
                <a:latin typeface="+mn-lt"/>
              </a:rPr>
              <a:t>bài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học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tiếp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theo</a:t>
            </a:r>
            <a:r>
              <a:rPr lang="en-US" altLang="en-US" sz="3200" b="1" dirty="0">
                <a:latin typeface="+mn-lt"/>
              </a:rPr>
              <a:t>: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BTH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6: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8853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54812"/>
            <a:ext cx="2286000" cy="131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7924800" y="838200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endParaRPr lang="en-US" altLang="en-US" sz="2800">
              <a:latin typeface="+mn-lt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762000" y="1600200"/>
            <a:ext cx="5638800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phông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cỡ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kiểu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màu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sp>
        <p:nvSpPr>
          <p:cNvPr id="78859" name="AutoShape 23"/>
          <p:cNvSpPr>
            <a:spLocks noChangeArrowheads="1"/>
          </p:cNvSpPr>
          <p:nvPr/>
        </p:nvSpPr>
        <p:spPr bwMode="gray">
          <a:xfrm>
            <a:off x="762000" y="3048000"/>
            <a:ext cx="563880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C00FF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Căn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lề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trong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 ô </a:t>
            </a:r>
            <a:r>
              <a:rPr lang="en-US" altLang="en-US" sz="2800" dirty="0" err="1">
                <a:solidFill>
                  <a:srgbClr val="FF0066"/>
                </a:solidFill>
                <a:latin typeface="+mn-lt"/>
              </a:rPr>
              <a:t>tính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.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838200" y="3916144"/>
            <a:ext cx="5562600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màu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nền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kẻ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tính</a:t>
            </a:r>
            <a:endParaRPr lang="en-US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0459" y="316204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50" name="Oval 49"/>
          <p:cNvSpPr/>
          <p:nvPr/>
        </p:nvSpPr>
        <p:spPr>
          <a:xfrm>
            <a:off x="304800" y="199267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51" name="Oval 50"/>
          <p:cNvSpPr/>
          <p:nvPr/>
        </p:nvSpPr>
        <p:spPr>
          <a:xfrm>
            <a:off x="372023" y="430785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838199" y="5363944"/>
            <a:ext cx="5562601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4. </a:t>
            </a:r>
            <a:r>
              <a:rPr lang="en-US" altLang="en-US" sz="2800" b="1">
                <a:solidFill>
                  <a:srgbClr val="0000CC"/>
                </a:solidFill>
                <a:latin typeface="+mn-lt"/>
              </a:rPr>
              <a:t>Tăng hoặc giảm số chữ số thập phân của dữ liệu số</a:t>
            </a:r>
          </a:p>
        </p:txBody>
      </p:sp>
      <p:sp>
        <p:nvSpPr>
          <p:cNvPr id="14" name="Oval 13"/>
          <p:cNvSpPr/>
          <p:nvPr/>
        </p:nvSpPr>
        <p:spPr>
          <a:xfrm>
            <a:off x="381000" y="5922059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5239"/>
            <a:ext cx="6858001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5838"/>
            <a:ext cx="6934199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124325" y="2733676"/>
            <a:ext cx="744538" cy="822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038600" y="5562600"/>
            <a:ext cx="823913" cy="822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7434264" y="974764"/>
            <a:ext cx="4071936" cy="1736646"/>
          </a:xfrm>
          <a:prstGeom prst="wedgeRoundRectCallout">
            <a:avLst>
              <a:gd name="adj1" fmla="val -64148"/>
              <a:gd name="adj2" fmla="val 44949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CC0099"/>
                </a:solidFill>
                <a:latin typeface="+mj-lt"/>
              </a:rPr>
              <a:t>Trang tính 2 trình bày đẹp hơn trang tính 1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162800" y="1066800"/>
            <a:ext cx="4267200" cy="1736646"/>
          </a:xfrm>
          <a:prstGeom prst="wedgeRoundRectCallout">
            <a:avLst>
              <a:gd name="adj1" fmla="val -45466"/>
              <a:gd name="adj2" fmla="val 8515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so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sánh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trang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39000" y="4038600"/>
            <a:ext cx="4648200" cy="2062103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Chương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công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cụ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j-lt"/>
              </a:rPr>
              <a:t>giúp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trang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tính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đẹp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nổi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bật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như</a:t>
            </a:r>
            <a:r>
              <a:rPr lang="en-US" altLang="en-US" sz="3200" dirty="0" smtClean="0">
                <a:solidFill>
                  <a:schemeClr val="tx1"/>
                </a:solidFill>
              </a:rPr>
              <a:t> 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hình</a:t>
            </a:r>
            <a:r>
              <a:rPr lang="en-US" altLang="en-US" sz="3200" dirty="0" smtClean="0">
                <a:solidFill>
                  <a:schemeClr val="tx1"/>
                </a:solidFill>
              </a:rPr>
              <a:t> 2</a:t>
            </a:r>
            <a:endParaRPr lang="en-US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533400" y="1894582"/>
            <a:ext cx="2118954" cy="3315188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ĐỊNH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DẠNG 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TRANG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TÍNH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429000" y="1589782"/>
            <a:ext cx="7924800" cy="1077218"/>
          </a:xfrm>
          <a:prstGeom prst="borderCallout1">
            <a:avLst>
              <a:gd name="adj1" fmla="val 32383"/>
              <a:gd name="adj2" fmla="val 318"/>
              <a:gd name="adj3" fmla="val 165780"/>
              <a:gd name="adj4" fmla="val -9699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Định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dạng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phông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cỡ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kiểu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màu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.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3429000" y="2808982"/>
            <a:ext cx="7924799" cy="584775"/>
          </a:xfrm>
          <a:prstGeom prst="borderCallout1">
            <a:avLst>
              <a:gd name="adj1" fmla="val 32980"/>
              <a:gd name="adj2" fmla="val 296"/>
              <a:gd name="adj3" fmla="val 102038"/>
              <a:gd name="adj4" fmla="val -9877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Căn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lề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trong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 ô </a:t>
            </a:r>
            <a:r>
              <a:rPr lang="en-US" altLang="en-US" sz="3200" b="1" dirty="0" err="1" smtClean="0">
                <a:solidFill>
                  <a:srgbClr val="FF0066"/>
                </a:solidFill>
              </a:rPr>
              <a:t>tính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.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3505200" y="3647182"/>
            <a:ext cx="7848600" cy="1077218"/>
          </a:xfrm>
          <a:prstGeom prst="borderCallout1">
            <a:avLst>
              <a:gd name="adj1" fmla="val 32980"/>
              <a:gd name="adj2" fmla="val 296"/>
              <a:gd name="adj3" fmla="val -23328"/>
              <a:gd name="adj4" fmla="val -11086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Tô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nền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kẻ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đường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biên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ô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tính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3505200" y="4942582"/>
            <a:ext cx="7848600" cy="1077218"/>
          </a:xfrm>
          <a:prstGeom prst="borderCallout1">
            <a:avLst>
              <a:gd name="adj1" fmla="val 32980"/>
              <a:gd name="adj2" fmla="val 296"/>
              <a:gd name="adj3" fmla="val -142939"/>
              <a:gd name="adj4" fmla="val -10910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Tăng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hoặc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giảm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số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chữ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số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thập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phân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dữ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liệu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số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12192000" cy="62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7391400" y="990600"/>
            <a:ext cx="4267200" cy="2281476"/>
          </a:xfrm>
          <a:prstGeom prst="wedgeRoundRectCallout">
            <a:avLst>
              <a:gd name="adj1" fmla="val -44347"/>
              <a:gd name="adj2" fmla="val 78609"/>
              <a:gd name="adj3" fmla="val 16667"/>
            </a:avLst>
          </a:prstGeom>
          <a:gradFill rotWithShape="1">
            <a:gsLst>
              <a:gs pos="0">
                <a:schemeClr val="accent5"/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Để định dạng nội dung của một hay nhiều ô tính em cần làm gì? 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0" y="65088"/>
            <a:ext cx="12192000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</a:rPr>
              <a:t>1./ Định dạng phông chữ, cỡ chữ, kiểu chữ và màu chữ.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752600" y="3581400"/>
            <a:ext cx="2971800" cy="1736725"/>
          </a:xfrm>
          <a:prstGeom prst="wedgeRoundRectCallout">
            <a:avLst>
              <a:gd name="adj1" fmla="val 13207"/>
              <a:gd name="adj2" fmla="val -124999"/>
              <a:gd name="adj3" fmla="val 16667"/>
            </a:avLst>
          </a:prstGeom>
          <a:gradFill rotWithShape="1">
            <a:gsLst>
              <a:gs pos="0">
                <a:schemeClr val="accent5"/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chemeClr val="tx1"/>
                </a:solidFill>
              </a:rPr>
              <a:t>Sử dụng các lệnh ở đâu để định dạng?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" y="609600"/>
            <a:ext cx="1214387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11"/>
          <p:cNvSpPr>
            <a:spLocks noChangeArrowheads="1"/>
          </p:cNvSpPr>
          <p:nvPr/>
        </p:nvSpPr>
        <p:spPr bwMode="auto">
          <a:xfrm>
            <a:off x="1676400" y="609600"/>
            <a:ext cx="1662113" cy="1736725"/>
          </a:xfrm>
          <a:prstGeom prst="wedgeRoundRectCallout">
            <a:avLst>
              <a:gd name="adj1" fmla="val 70534"/>
              <a:gd name="adj2" fmla="val 136132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tx1"/>
                </a:solidFill>
              </a:rPr>
              <a:t>Chọn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phông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chữ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3797" name="AutoShape 11"/>
          <p:cNvSpPr>
            <a:spLocks noChangeArrowheads="1"/>
          </p:cNvSpPr>
          <p:nvPr/>
        </p:nvSpPr>
        <p:spPr bwMode="auto">
          <a:xfrm>
            <a:off x="5530850" y="5111751"/>
            <a:ext cx="2355850" cy="1192213"/>
          </a:xfrm>
          <a:prstGeom prst="wedgeRoundRectCallout">
            <a:avLst>
              <a:gd name="adj1" fmla="val -69715"/>
              <a:gd name="adj2" fmla="val -43484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1"/>
                </a:solidFill>
              </a:rPr>
              <a:t>Chọn màu chữ</a:t>
            </a: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152400" y="5105400"/>
            <a:ext cx="2133600" cy="1191816"/>
          </a:xfrm>
          <a:prstGeom prst="wedgeRoundRectCallout">
            <a:avLst>
              <a:gd name="adj1" fmla="val 68611"/>
              <a:gd name="adj2" fmla="val -14785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tx1"/>
                </a:solidFill>
              </a:rPr>
              <a:t>Chọn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kiểu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chữ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4776788" y="1196975"/>
            <a:ext cx="1662112" cy="1720850"/>
          </a:xfrm>
          <a:prstGeom prst="wedgeRoundRectCallout">
            <a:avLst>
              <a:gd name="adj1" fmla="val -68553"/>
              <a:gd name="adj2" fmla="val 102212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1"/>
                </a:solidFill>
              </a:rPr>
              <a:t>Chọn cỡ chữ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762000"/>
            <a:ext cx="1371600" cy="15240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</a:rPr>
              <a:t>?1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53000" y="1371600"/>
            <a:ext cx="1354138" cy="15240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</a:rPr>
              <a:t>?2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257800"/>
            <a:ext cx="1828800" cy="103981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</a:rPr>
              <a:t>?3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8800" y="5181600"/>
            <a:ext cx="2168525" cy="1039813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</a:rPr>
              <a:t>?4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088"/>
            <a:ext cx="12192000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</a:rPr>
              <a:t>1./ Định dạng phông chữ, cỡ chữ, kiểu chữ và màu chữ.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2039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7467600" y="1219200"/>
            <a:ext cx="4038600" cy="1736646"/>
          </a:xfrm>
          <a:prstGeom prst="wedgeRoundRectCallout">
            <a:avLst>
              <a:gd name="adj1" fmla="val 13980"/>
              <a:gd name="adj2" fmla="val 76017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phông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47800" y="3733800"/>
            <a:ext cx="30480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2971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572000" y="1909762"/>
            <a:ext cx="2449512" cy="2281238"/>
          </a:xfrm>
          <a:prstGeom prst="wedgeRoundRectCallout">
            <a:avLst>
              <a:gd name="adj1" fmla="val -78048"/>
              <a:gd name="adj2" fmla="val -57760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</a:rPr>
              <a:t> ở ô </a:t>
            </a:r>
            <a:r>
              <a:rPr lang="en-US" altLang="en-US" sz="3200" b="1" dirty="0">
                <a:solidFill>
                  <a:schemeClr val="tx1"/>
                </a:solidFill>
              </a:rPr>
              <a:t>Font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52400" y="1524000"/>
            <a:ext cx="2438400" cy="2776895"/>
          </a:xfrm>
          <a:prstGeom prst="wedgeRoundRectCallout">
            <a:avLst>
              <a:gd name="adj1" fmla="val 38740"/>
              <a:gd name="adj2" fmla="val 6401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</a:rPr>
              <a:t> dung.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486400" y="5867400"/>
            <a:ext cx="6096000" cy="647700"/>
          </a:xfrm>
          <a:prstGeom prst="wedgeRoundRectCallout">
            <a:avLst>
              <a:gd name="adj1" fmla="val -72013"/>
              <a:gd name="adj2" fmla="val 2957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phông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65089"/>
            <a:ext cx="12192000" cy="107721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a.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phông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11" grpId="0" animBg="1"/>
      <p:bldP spid="8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381000" y="1062039"/>
            <a:ext cx="113538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>
                <a:solidFill>
                  <a:srgbClr val="FF0000"/>
                </a:solidFill>
              </a:rPr>
              <a:t>1./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Định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phông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</a:rPr>
              <a:t>cỡ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</a:rPr>
              <a:t>kiểu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màu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alt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4000" b="1" dirty="0">
                <a:solidFill>
                  <a:srgbClr val="002060"/>
                </a:solidFill>
              </a:rPr>
              <a:t>a. </a:t>
            </a:r>
            <a:r>
              <a:rPr lang="en-US" altLang="en-US" sz="4000" b="1" dirty="0" err="1">
                <a:solidFill>
                  <a:srgbClr val="002060"/>
                </a:solidFill>
              </a:rPr>
              <a:t>Định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phông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</a:rPr>
              <a:t>: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</a:rPr>
              <a:t>-B1./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ô (</a:t>
            </a:r>
            <a:r>
              <a:rPr lang="en-US" altLang="en-US" sz="4000" dirty="0" err="1">
                <a:solidFill>
                  <a:schemeClr val="tx1"/>
                </a:solidFill>
              </a:rPr>
              <a:t>hoặc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các</a:t>
            </a:r>
            <a:r>
              <a:rPr lang="en-US" altLang="en-US" sz="4000" dirty="0">
                <a:solidFill>
                  <a:schemeClr val="tx1"/>
                </a:solidFill>
              </a:rPr>
              <a:t> ô) </a:t>
            </a:r>
            <a:r>
              <a:rPr lang="en-US" altLang="en-US" sz="4000" dirty="0" err="1">
                <a:solidFill>
                  <a:schemeClr val="tx1"/>
                </a:solidFill>
              </a:rPr>
              <a:t>cần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định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dạng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nội</a:t>
            </a:r>
            <a:r>
              <a:rPr lang="en-US" altLang="en-US" sz="4000" dirty="0">
                <a:solidFill>
                  <a:schemeClr val="tx1"/>
                </a:solidFill>
              </a:rPr>
              <a:t> dung.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</a:rPr>
              <a:t>-B2./ </a:t>
            </a:r>
            <a:r>
              <a:rPr lang="en-US" altLang="en-US" sz="4000" dirty="0" err="1">
                <a:solidFill>
                  <a:schemeClr val="tx1"/>
                </a:solidFill>
              </a:rPr>
              <a:t>Nháy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chuột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tại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nút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mũi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tên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>          ở </a:t>
            </a:r>
            <a:r>
              <a:rPr lang="en-US" altLang="en-US" sz="4000" dirty="0">
                <a:solidFill>
                  <a:schemeClr val="tx1"/>
                </a:solidFill>
              </a:rPr>
              <a:t>ô </a:t>
            </a:r>
            <a:r>
              <a:rPr lang="en-US" altLang="en-US" sz="4000" b="1" dirty="0">
                <a:solidFill>
                  <a:schemeClr val="tx1"/>
                </a:solidFill>
              </a:rPr>
              <a:t>Font </a:t>
            </a:r>
            <a:r>
              <a:rPr lang="en-US" altLang="en-US" sz="4000" dirty="0" err="1">
                <a:solidFill>
                  <a:schemeClr val="tx1"/>
                </a:solidFill>
              </a:rPr>
              <a:t>trong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nhóm</a:t>
            </a:r>
            <a:r>
              <a:rPr lang="en-US" altLang="en-US" sz="4000" b="1" dirty="0">
                <a:solidFill>
                  <a:schemeClr val="tx1"/>
                </a:solidFill>
              </a:rPr>
              <a:t> Font </a:t>
            </a:r>
            <a:r>
              <a:rPr lang="en-US" altLang="en-US" sz="4000" dirty="0" err="1">
                <a:solidFill>
                  <a:schemeClr val="tx1"/>
                </a:solidFill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dải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lệnh</a:t>
            </a:r>
            <a:r>
              <a:rPr lang="en-US" altLang="en-US" sz="4000" b="1" dirty="0">
                <a:solidFill>
                  <a:schemeClr val="tx1"/>
                </a:solidFill>
              </a:rPr>
              <a:t> Home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</a:rPr>
              <a:t>-B3./ </a:t>
            </a:r>
            <a:r>
              <a:rPr lang="en-US" altLang="en-US" sz="4000" dirty="0" err="1">
                <a:solidFill>
                  <a:schemeClr val="tx1"/>
                </a:solidFill>
              </a:rPr>
              <a:t>Nháy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chuột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</a:rPr>
              <a:t>phông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114800"/>
            <a:ext cx="914400" cy="590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526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2012</Words>
  <Application>Microsoft Office PowerPoint</Application>
  <PresentationFormat>Widescreen</PresentationFormat>
  <Paragraphs>227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 Unicode MS</vt:lpstr>
      <vt:lpstr>Arial</vt:lpstr>
      <vt:lpstr>Arial Black</vt:lpstr>
      <vt:lpstr>Calibri</vt:lpstr>
      <vt:lpstr>Calibri Light</vt:lpstr>
      <vt:lpstr>Times New Roman</vt:lpstr>
      <vt:lpstr>VNI-Times</vt:lpstr>
      <vt:lpstr>Wingdings</vt:lpstr>
      <vt:lpstr>27_MAU</vt:lpstr>
      <vt:lpstr>6_Default Design</vt:lpstr>
      <vt:lpstr>7_Default Design</vt:lpstr>
      <vt:lpstr>8_Default Design</vt:lpstr>
      <vt:lpstr>9_Default Design</vt:lpstr>
      <vt:lpstr>11_Custom Design</vt:lpstr>
      <vt:lpstr>12_Custom Design</vt:lpstr>
      <vt:lpstr>13_Custom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Nhat Truong</dc:creator>
  <cp:lastModifiedBy>Microsoft account</cp:lastModifiedBy>
  <cp:revision>49</cp:revision>
  <dcterms:created xsi:type="dcterms:W3CDTF">2018-11-04T03:41:36Z</dcterms:created>
  <dcterms:modified xsi:type="dcterms:W3CDTF">2021-12-16T09:24:15Z</dcterms:modified>
</cp:coreProperties>
</file>