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28" r:id="rId3"/>
    <p:sldId id="565" r:id="rId4"/>
    <p:sldId id="566" r:id="rId5"/>
    <p:sldId id="502" r:id="rId6"/>
    <p:sldId id="585" r:id="rId7"/>
    <p:sldId id="504" r:id="rId8"/>
    <p:sldId id="549" r:id="rId9"/>
    <p:sldId id="505" r:id="rId10"/>
    <p:sldId id="460" r:id="rId11"/>
    <p:sldId id="501" r:id="rId12"/>
    <p:sldId id="463" r:id="rId13"/>
    <p:sldId id="466" r:id="rId14"/>
    <p:sldId id="550" r:id="rId15"/>
    <p:sldId id="606" r:id="rId16"/>
    <p:sldId id="603" r:id="rId17"/>
    <p:sldId id="607" r:id="rId18"/>
    <p:sldId id="608" r:id="rId19"/>
    <p:sldId id="609" r:id="rId20"/>
    <p:sldId id="610" r:id="rId21"/>
    <p:sldId id="611" r:id="rId22"/>
    <p:sldId id="612" r:id="rId23"/>
    <p:sldId id="614" r:id="rId24"/>
    <p:sldId id="616" r:id="rId25"/>
    <p:sldId id="615" r:id="rId27"/>
    <p:sldId id="4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 Hoà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66"/>
    <a:srgbClr val="FFFFCC"/>
    <a:srgbClr val="FF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 autoAdjust="0"/>
    <p:restoredTop sz="92683" autoAdjust="0"/>
  </p:normalViewPr>
  <p:slideViewPr>
    <p:cSldViewPr showGuides="1">
      <p:cViewPr varScale="1">
        <p:scale>
          <a:sx n="100" d="100"/>
          <a:sy n="100" d="100"/>
        </p:scale>
        <p:origin x="84" y="102"/>
      </p:cViewPr>
      <p:guideLst>
        <p:guide orient="horz" pos="2160"/>
        <p:guide pos="3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F215-1741-470B-BDD1-5200305B94C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35F1D-E268-482B-AC35-28121FB98C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89091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C0758C-0BCD-4927-AB48-9B383E154F3C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  <p:sp>
        <p:nvSpPr>
          <p:cNvPr id="89091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C0758C-0BCD-4927-AB48-9B383E154F3C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nền PowerPoint đẹp và ấn tượng nhất | Hoàng Hà Mob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" y="45085"/>
            <a:ext cx="12145010" cy="688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1645" y="2133600"/>
            <a:ext cx="6631305" cy="367855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8: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 GẦN GŨI</a:t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108-109. Văn bản 3. Bài tập làm văn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(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Trích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Nhóc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Ni-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-la: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chưa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kể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b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</a:b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Rơ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Gô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 xi-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nhi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Giăng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giắc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Xăng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pê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)</a:t>
            </a:r>
            <a:b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en-US" sz="2400" i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0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Pictur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428604">
            <a:off x="9618913" y="1073272"/>
            <a:ext cx="5937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71800" y="685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2514600"/>
            <a:ext cx="8001635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- Xuất xứ: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Nhóc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Ni-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-la: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kể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Thể loại: truyện ngắn;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PTBĐ: Tự sự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Nhân vật: Cậu bé Ni – cô – la, bố và bác hàng xóm</a:t>
            </a:r>
            <a:r>
              <a:rPr lang="en-US" alt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Blê - đúc.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Ngôi kể: ngôi thứ nhất.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213360" y="1021080"/>
            <a:ext cx="11713210" cy="1435735"/>
          </a:xfrm>
          <a:prstGeom prst="rect">
            <a:avLst/>
          </a:prstGeom>
        </p:spPr>
        <p:txBody>
          <a:bodyPr wrap="square">
            <a:noAutofit/>
          </a:bodyPr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.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TÌM 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HIỂU CHUNG</a:t>
            </a:r>
            <a:endParaRPr lang="en-GB" sz="2800" dirty="0">
              <a:solidFill>
                <a:srgbClr val="0000FF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2.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Tác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giả</a:t>
            </a:r>
            <a:r>
              <a:rPr lang="en-US" alt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- Văn bản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b. Văn bản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2" name="Content Placeholder 1" descr="5E1dlv6KLZTa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86800" y="2651760"/>
            <a:ext cx="3545205" cy="24555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0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517832" y="1208530"/>
            <a:ext cx="4637405" cy="515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Em hãy xác định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bố cục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văn 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? </a:t>
            </a:r>
            <a:endParaRPr lang="en-GB" sz="2400" dirty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090" y="2590800"/>
            <a:ext cx="11744325" cy="355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- 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Bố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cục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: 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3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phần</a:t>
            </a:r>
            <a:endParaRPr lang="en-GB" sz="2800" b="1" dirty="0">
              <a:solidFill>
                <a:srgbClr val="0000FF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indent="0" algn="just" fontAlgn="auto">
              <a:lnSpc>
                <a:spcPct val="115000"/>
              </a:lnSpc>
              <a:spcAft>
                <a:spcPts val="500"/>
              </a:spcAft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+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P</a:t>
            </a:r>
            <a:r>
              <a:rPr lang="vi-VN" sz="2800" u="sng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hần 1</a:t>
            </a:r>
            <a:r>
              <a:rPr lang="vi-VN" sz="2800" u="sng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Từ đầu đến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“</a:t>
            </a:r>
            <a:r>
              <a:rPr lang="en-US" altLang="vi-VN" sz="2800" i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...bố cần giúp con làm bài tập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”</a:t>
            </a:r>
            <a:r>
              <a:rPr lang="en-US" altLang="vi-VN" sz="2800" i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Tình</a:t>
            </a:r>
            <a:r>
              <a:rPr lang="en-US" sz="28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huống</a:t>
            </a:r>
            <a:r>
              <a:rPr lang="en-US" sz="28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truyện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: Ni-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cô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-la 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nhờ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bố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giúp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làm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bài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tập</a:t>
            </a:r>
            <a:r>
              <a:rPr lang="en-US" sz="28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endParaRPr lang="en-GB" sz="2800" dirty="0"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marL="69850" indent="0" algn="just" fontAlgn="auto">
              <a:lnSpc>
                <a:spcPct val="115000"/>
              </a:lnSpc>
              <a:spcAft>
                <a:spcPts val="500"/>
              </a:spcAft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800" u="sng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Phần 2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Phần</a:t>
            </a:r>
            <a:r>
              <a:rPr lang="vi-VN" sz="2800" spc="-7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2:</a:t>
            </a:r>
            <a:r>
              <a:rPr lang="vi-VN" sz="2800" spc="-85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Từ</a:t>
            </a:r>
            <a:r>
              <a:rPr lang="vi-VN" sz="2800" spc="-7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"</a:t>
            </a:r>
            <a:r>
              <a:rPr lang="en-US" altLang="vi-VN" sz="2800" i="1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Bố thật sự rất là khá</a:t>
            </a:r>
            <a:r>
              <a:rPr lang="vi-VN" sz="2800" i="1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...Ông Blê-đúc rất tức giận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".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sz="2800" b="1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Diễn biến câu chuyện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alt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</a:t>
            </a:r>
            <a:r>
              <a:rPr lang="vi-VN" sz="28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ố Ni-cô-la và ông Blê-đúc giúp Ni-cô-la làm bài văn.</a:t>
            </a:r>
            <a:endParaRPr lang="en-GB" sz="2800" dirty="0"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+ </a:t>
            </a:r>
            <a:r>
              <a:rPr lang="vi-VN" sz="2800" u="sng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Phần 3: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Còn lại: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</a:rPr>
              <a:t>Kết</a:t>
            </a:r>
            <a:r>
              <a:rPr lang="en-US" sz="2800" b="1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</a:rPr>
              <a:t>thúc</a:t>
            </a:r>
            <a:r>
              <a:rPr lang="en-US" sz="2800" b="1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800" b="1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US" sz="2800" b="1" dirty="0"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Ni-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cô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-la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tự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hoàn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thành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bài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tập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làm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văn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và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rút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ra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bài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học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cho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latin typeface="Times New Roman" panose="02020603050405020304"/>
                <a:ea typeface="Calibri" panose="020F0502020204030204"/>
              </a:rPr>
              <a:t>mình</a:t>
            </a:r>
            <a:r>
              <a:rPr lang="en-US" sz="2800" dirty="0">
                <a:latin typeface="Times New Roman" panose="02020603050405020304"/>
                <a:ea typeface="Calibri" panose="020F0502020204030204"/>
              </a:rPr>
              <a:t>.</a:t>
            </a:r>
            <a:endParaRPr lang="en-US" sz="28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Rectangle 10"/>
          <p:cNvSpPr/>
          <p:nvPr/>
        </p:nvSpPr>
        <p:spPr>
          <a:xfrm>
            <a:off x="212090" y="1021080"/>
            <a:ext cx="11744960" cy="1435735"/>
          </a:xfrm>
          <a:prstGeom prst="rect">
            <a:avLst/>
          </a:prstGeom>
        </p:spPr>
        <p:txBody>
          <a:bodyPr wrap="square">
            <a:noAutofit/>
          </a:bodyPr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.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TÌM 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HIỂU CHUNG</a:t>
            </a:r>
            <a:endParaRPr lang="en-GB" sz="2800" dirty="0">
              <a:solidFill>
                <a:srgbClr val="0000FF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2.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Tác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giả</a:t>
            </a:r>
            <a:r>
              <a:rPr lang="en-US" alt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- Văn bản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b. Văn bản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12820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1. 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-la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nhờ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văn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a. Hành động của Ni-cô-la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GB" sz="2800" b="1" dirty="0"/>
          </a:p>
          <a:p>
            <a:pPr lvl="0" algn="l">
              <a:lnSpc>
                <a:spcPct val="115000"/>
              </a:lnSpc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b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118" y="2819202"/>
            <a:ext cx="3292475" cy="51562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PHIẾU HỌC TẬP SỐ </a:t>
            </a:r>
            <a:r>
              <a:rPr lang="en-US" altLang="pt-BR" sz="24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2</a:t>
            </a:r>
            <a:endParaRPr lang="en-US" altLang="pt-BR" sz="2400" b="1" dirty="0">
              <a:solidFill>
                <a:srgbClr val="FF000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904875" y="3429000"/>
          <a:ext cx="10478770" cy="3037205"/>
        </p:xfrm>
        <a:graphic>
          <a:graphicData uri="http://schemas.openxmlformats.org/drawingml/2006/table">
            <a:tbl>
              <a:tblPr firstRow="1" firstCol="1" bandRow="1"/>
              <a:tblGrid>
                <a:gridCol w="7123430"/>
                <a:gridCol w="3355340"/>
              </a:tblGrid>
              <a:tr h="420370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hỏi</a:t>
                      </a:r>
                      <a:endParaRPr lang="en-US" sz="2800" b="1" dirty="0" err="1">
                        <a:solidFill>
                          <a:srgbClr val="0000FF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Trả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lời</a:t>
                      </a:r>
                      <a:endParaRPr lang="en-US" sz="2800" b="1" dirty="0" err="1">
                        <a:solidFill>
                          <a:srgbClr val="0000FF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505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1.</a:t>
                      </a:r>
                      <a:r>
                        <a:rPr lang="en-US" sz="2800" b="1" spc="-35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Theo em tại sao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khi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làm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bài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tập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làm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văn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, Ni –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cô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– la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phải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nhờ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đến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bố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</a:t>
                      </a:r>
                      <a:endParaRPr lang="en-US" sz="2800" b="1" dirty="0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33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2.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Em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có suy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nghĩ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gì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về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việc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Ni –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cô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– la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nhờ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bố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làm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hộ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bài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tập?</a:t>
                      </a:r>
                      <a:endParaRPr lang="en-US" sz="2800" b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93675" y="1097280"/>
            <a:ext cx="11763375" cy="10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1. Ni-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cô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-la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nhờ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tập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văn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304800" y="2178685"/>
            <a:ext cx="11685270" cy="4027805"/>
          </a:xfrm>
          <a:prstGeom prst="rect">
            <a:avLst/>
          </a:prstGeom>
        </p:spPr>
        <p:txBody>
          <a:bodyPr wrap="square">
            <a:noAutofit/>
          </a:bodyPr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a. Hành động của Ni-cô-la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algn="just"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Hành động: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Ni-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-la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nhờ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văn tả người bạn thân nhất.</a:t>
            </a:r>
            <a:endParaRPr lang="en-US" sz="2800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algn="just">
              <a:spcAft>
                <a:spcPts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Nguyên nhân 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ể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Ni – cô – la vốn học yếu về môn văn, không tự tin khi làm bài.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Đề văn khó</a:t>
            </a:r>
            <a:r>
              <a:rPr lang="en-US" alt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với khả năng của Ni-cô-la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học tập, Ni – cô – la thường có thói quen dựa dẫm, không tự lực….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Cho dù là lí do nào đi nữa thì việc nhờ bố làm hộ bài văn cũng là điều không 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 làm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18415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1. Ni-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cô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-la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nhờ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văn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b. Thái độ của người bố</a:t>
            </a:r>
            <a:endParaRPr lang="en-US" altLang="fr-FR" sz="2800" b="1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GB" sz="2800" b="1" dirty="0"/>
          </a:p>
          <a:p>
            <a:pPr lvl="0" algn="l">
              <a:lnSpc>
                <a:spcPct val="115000"/>
              </a:lnSpc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b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28318" y="1097082"/>
            <a:ext cx="3292475" cy="51562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PHIẾU HỌC TẬP SỐ </a:t>
            </a:r>
            <a:r>
              <a:rPr lang="en-US" altLang="pt-BR" sz="24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3</a:t>
            </a:r>
            <a:endParaRPr lang="en-US" altLang="pt-BR" sz="2400" b="1" dirty="0">
              <a:solidFill>
                <a:srgbClr val="FF000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228600" y="1725930"/>
          <a:ext cx="11822430" cy="4816475"/>
        </p:xfrm>
        <a:graphic>
          <a:graphicData uri="http://schemas.openxmlformats.org/drawingml/2006/table">
            <a:tbl>
              <a:tblPr firstRow="1" firstCol="1" bandRow="1"/>
              <a:tblGrid>
                <a:gridCol w="8807450"/>
                <a:gridCol w="3014980"/>
              </a:tblGrid>
              <a:tr h="32448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hỏi</a:t>
                      </a:r>
                      <a:endParaRPr lang="en-US" sz="2800" b="1" dirty="0" err="1">
                        <a:solidFill>
                          <a:srgbClr val="0000FF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Trả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lời</a:t>
                      </a:r>
                      <a:endParaRPr lang="en-US" sz="2800" b="1" dirty="0" err="1">
                        <a:solidFill>
                          <a:srgbClr val="0000FF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735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i="1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1.</a:t>
                      </a:r>
                      <a:r>
                        <a:rPr lang="en-US" sz="2800" b="0" i="1" spc="-35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0" i="1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Người bố có thái độ ra sao khi Ni-cô-la nhờ làm bài tập</a:t>
                      </a:r>
                      <a:r>
                        <a:rPr lang="en-US" sz="2800" b="0" i="1" dirty="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</a:t>
                      </a:r>
                      <a:endParaRPr lang="en-US" sz="2800" b="0" i="1" dirty="0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32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i="1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2. Lý do tại sao bố đồng ý giúp </a:t>
                      </a:r>
                      <a:r>
                        <a:rPr lang="en-US" sz="2800" b="0" i="1">
                          <a:effectLst/>
                          <a:latin typeface="Times New Roman" panose="02020603050405020304"/>
                          <a:ea typeface="Calibri" panose="020F0502020204030204"/>
                          <a:sym typeface="+mn-ea"/>
                        </a:rPr>
                        <a:t>Ni-cô-la làm bài tập</a:t>
                      </a: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</a:t>
                      </a:r>
                      <a:endParaRPr lang="en-US" sz="2800" b="0" i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17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3. </a:t>
                      </a:r>
                      <a:r>
                        <a:rPr lang="en-US" sz="2800" b="0" i="1">
                          <a:effectLst/>
                          <a:latin typeface="Times New Roman" panose="02020603050405020304"/>
                          <a:ea typeface="Calibri" panose="020F0502020204030204"/>
                          <a:sym typeface="+mn-ea"/>
                        </a:rPr>
                        <a:t>Người bố có thái độ ra sao khi Ni-cô-la kể ra “một đống” bạn thân</a:t>
                      </a:r>
                      <a:r>
                        <a:rPr lang="en-US" sz="2800" b="0" i="1" dirty="0" smtClean="0">
                          <a:effectLst/>
                          <a:latin typeface="Times New Roman" panose="02020603050405020304"/>
                          <a:ea typeface="Calibri" panose="020F0502020204030204"/>
                          <a:sym typeface="+mn-ea"/>
                        </a:rPr>
                        <a:t>?</a:t>
                      </a: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endParaRPr lang="en-US" sz="2800" b="0" i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17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4. Tại sao sau khi Ni-cô-la kể ra nhiều người bạn của mình mà bố cậu vẫn thấy khó viết?</a:t>
                      </a:r>
                      <a:endParaRPr lang="en-US" sz="2800" b="0" i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32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5. Giọng kể chuyện ở đây nghiêm trang hay hài hước?</a:t>
                      </a:r>
                      <a:endParaRPr lang="en-US" sz="2800" b="0" i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531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1. Ni-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cô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-la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nhờ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văn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b. Thái độ của người bố</a:t>
            </a:r>
            <a:endParaRPr lang="en-US" altLang="fr-FR" sz="2800" b="1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Thái độ người bố khi Ni-cô-la nhờ làm bài:</a:t>
            </a:r>
            <a:r>
              <a:rPr lang="en-US" altLang="fr-FR" sz="2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sốt sắng, hào hứng, vui vẻ.</a:t>
            </a:r>
            <a:endParaRPr lang="en-US" altLang="fr-FR" sz="2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Lí do bố giúp Ni- cô - la làm bài:</a:t>
            </a:r>
            <a:r>
              <a:rPr lang="en-US" altLang="fr-FR" sz="2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bố muốn thể hiện bản thân mình, muốn con thấy bố là người rất giỏi môn văn.</a:t>
            </a:r>
            <a:endParaRPr lang="en-US" altLang="fr-FR" sz="2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Thái độ người bố khi Ni-cô-la trả lời có hàng đống bạn thân: </a:t>
            </a:r>
            <a:r>
              <a:rPr lang="en-US" altLang="fr-FR" sz="2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bố “</a:t>
            </a:r>
            <a:r>
              <a:rPr lang="en-US" altLang="fr-FR" sz="2800" i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tròn mắt ra mà nhìn</a:t>
            </a:r>
            <a:r>
              <a:rPr lang="en-US" altLang="fr-FR" sz="2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” =&gt; Thái độ rất ngạc nhiên.</a:t>
            </a:r>
            <a:endParaRPr lang="en-US" altLang="fr-FR" sz="2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i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=&gt; Làm bài thay cho con không hề dễ như người bố nghĩ.</a:t>
            </a:r>
            <a:endParaRPr lang="en-US" altLang="fr-FR" sz="2800" i="1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alt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Nghệ thuật:</a:t>
            </a:r>
            <a:r>
              <a:rPr lang="en-US" altLang="fr-FR" sz="28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Giọng kể hài hước, hóm hỉnh.</a:t>
            </a:r>
            <a:endParaRPr lang="en-US" altLang="fr-FR" sz="2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GB" sz="2800" b="1" dirty="0"/>
          </a:p>
          <a:p>
            <a:pPr lvl="0" algn="l">
              <a:lnSpc>
                <a:spcPct val="115000"/>
              </a:lnSpc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b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531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2.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Cuộc tranh luận về bài tập của Ni-cô-la</a:t>
            </a:r>
            <a:endParaRPr lang="en-US" sz="2800" b="1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GB" sz="2800" b="1" dirty="0"/>
          </a:p>
          <a:p>
            <a:pPr lvl="0" algn="l">
              <a:lnSpc>
                <a:spcPct val="115000"/>
              </a:lnSpc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b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28318" y="1097082"/>
            <a:ext cx="3292475" cy="51562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PHIẾU HỌC TẬP SỐ </a:t>
            </a:r>
            <a:r>
              <a:rPr lang="en-US" altLang="pt-BR" sz="24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4</a:t>
            </a:r>
            <a:endParaRPr lang="en-US" altLang="pt-BR" sz="2400" b="1" dirty="0">
              <a:solidFill>
                <a:srgbClr val="FF0000"/>
              </a:solidFill>
              <a:effectLst/>
              <a:latin typeface="Times New Roman" panose="02020603050405020304"/>
              <a:ea typeface="Calibri" panose="020F0502020204030204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228600" y="1725930"/>
          <a:ext cx="11775440" cy="4465320"/>
        </p:xfrm>
        <a:graphic>
          <a:graphicData uri="http://schemas.openxmlformats.org/drawingml/2006/table">
            <a:tbl>
              <a:tblPr firstRow="1" firstCol="1" bandRow="1"/>
              <a:tblGrid>
                <a:gridCol w="8772525"/>
                <a:gridCol w="3002915"/>
              </a:tblGrid>
              <a:tr h="57975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hỏi</a:t>
                      </a:r>
                      <a:endParaRPr lang="en-US" sz="2800" b="1" dirty="0" err="1">
                        <a:solidFill>
                          <a:srgbClr val="0000FF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Trả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lời</a:t>
                      </a:r>
                      <a:endParaRPr lang="en-US" sz="2800" b="1" dirty="0" err="1">
                        <a:solidFill>
                          <a:srgbClr val="0000FF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15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i="1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1.</a:t>
                      </a:r>
                      <a:r>
                        <a:rPr lang="en-US" sz="2800" b="0" i="1" spc="-35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800" b="0" i="1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Cuộc tranh luận xảy ra giữa ai với ai?</a:t>
                      </a:r>
                      <a:endParaRPr lang="en-US" sz="2800" b="0" i="1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456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i="1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2. </a:t>
                      </a:r>
                      <a:r>
                        <a:rPr lang="en-US" sz="2800" b="0" i="1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Theo em, nguyên nhân xảy ra cuộc tranh luận là gì?</a:t>
                      </a:r>
                      <a:endParaRPr lang="en-US" sz="2800" b="0" i="1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745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3. </a:t>
                      </a:r>
                      <a:r>
                        <a:rPr lang="en-US" sz="2800" b="0" i="1">
                          <a:effectLst/>
                          <a:latin typeface="Times New Roman" panose="02020603050405020304"/>
                          <a:ea typeface="Calibri" panose="020F0502020204030204"/>
                          <a:sym typeface="+mn-ea"/>
                        </a:rPr>
                        <a:t>Cuộc tranh luận diễn ra như thế nào?</a:t>
                      </a: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endParaRPr lang="en-US" sz="2800" b="0" i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11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800" b="0" i="1" dirty="0" err="1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4. Sau khi tranh luận, mối quan hệ của họ ra sao?</a:t>
                      </a:r>
                      <a:endParaRPr lang="en-US" sz="2800" b="0" i="1" dirty="0" err="1" smtClean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531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2.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Cuộc tranh luận về bài tập của Ni-cô-la</a:t>
            </a:r>
            <a:endParaRPr lang="en-US" sz="2800" b="1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Nguyên nhân: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Bố của Ni-cô-la và ông hàng xóm Blê-đúc - vốn hay gây sự với bố Ni-cô-la xảy ra tranh luận vì bài tập của Ni-cô-la; ai cũng muốn làm bài cho cậu bé</a:t>
            </a:r>
            <a:endParaRPr lang="en-US" sz="280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Diễn biến: </a:t>
            </a:r>
            <a:endParaRPr lang="en-US" sz="2800" smtClean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+ Bố và ông hàng xóm Blê-đúc tranh cãi =&gt; công kích lẫn nhau.</a:t>
            </a:r>
            <a:endParaRPr lang="en-US" sz="280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+ Bố Ni-cô-la đã vẩy mực vào ca-vát của ông Blê- đúc.</a:t>
            </a:r>
            <a:endParaRPr lang="en-US" sz="280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+ Ông Blê-đúc rất tức giận.</a:t>
            </a:r>
            <a:endParaRPr lang="en-US" sz="280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GB" sz="2800" b="1" dirty="0"/>
          </a:p>
          <a:p>
            <a:pPr lvl="0" algn="l">
              <a:lnSpc>
                <a:spcPct val="115000"/>
              </a:lnSpc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b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191000" y="2400300"/>
            <a:ext cx="38100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>
                <a:solidFill>
                  <a:schemeClr val="bg1"/>
                </a:solidFill>
                <a:latin typeface="#9Slide07 SVNAdam Gorry" panose="02040603050506020204" pitchFamily="18" charset="0"/>
              </a:rPr>
              <a:t>I. Đọc và tìm hiểu chung</a:t>
            </a:r>
            <a:endParaRPr lang="en-US" altLang="en-US" sz="1500">
              <a:solidFill>
                <a:schemeClr val="bg1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12291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450" y="-5080"/>
            <a:ext cx="9255125" cy="6941820"/>
          </a:xfrm>
        </p:spPr>
      </p:pic>
      <p:sp>
        <p:nvSpPr>
          <p:cNvPr id="12292" name="Title 1"/>
          <p:cNvSpPr>
            <a:spLocks noGrp="1" noChangeArrowheads="1"/>
          </p:cNvSpPr>
          <p:nvPr>
            <p:ph type="title"/>
          </p:nvPr>
        </p:nvSpPr>
        <p:spPr>
          <a:xfrm>
            <a:off x="2951480" y="3429000"/>
            <a:ext cx="5933440" cy="857250"/>
          </a:xfrm>
        </p:spPr>
        <p:txBody>
          <a:bodyPr>
            <a:noAutofit/>
          </a:bodyPr>
          <a:lstStyle/>
          <a:p>
            <a:pPr algn="ctr"/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531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ĐỌC HIỂU VĂN BẢN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3. Q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uyết định của Ni-cô-la</a:t>
            </a:r>
            <a:endParaRPr lang="en-US" sz="2800" b="1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latin typeface="Times New Roman" panose="02020603050405020304"/>
                <a:ea typeface="Times New Roman" panose="02020603050405020304"/>
                <a:sym typeface="+mn-ea"/>
              </a:rPr>
              <a:t>- Cậu bé quyết định tự làm bài văn  bài văn đạt điểm cao, cô giáo khen ngợi.</a:t>
            </a:r>
            <a:endParaRPr lang="en-US" sz="2800" smtClean="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Ni-cô-la đã nhận ra cần phải tự lực, cố gắng hoàn thành công việc.</a:t>
            </a:r>
            <a:endParaRPr lang="en-US" sz="2800" smtClean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15000"/>
              </a:lnSpc>
            </a:pPr>
            <a:endParaRPr lang="en-US" sz="2800" smtClean="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Bài học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5000"/>
              </a:lnSpc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học tập, học hỏi là điều cần thiết nhưng mỗi người cần nỗ lực hết sức để làm bài cả mình, không nên nhờ cậy, ỉ lại vào người khác.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5000"/>
              </a:lnSpc>
            </a:pP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b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15900" y="1085215"/>
            <a:ext cx="11741150" cy="531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II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alt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TỔNG KẾT</a:t>
            </a:r>
            <a:endParaRPr lang="en-US" altLang="fr-FR" sz="2800" b="1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1. Nội dung – Ý nghĩa:</a:t>
            </a:r>
            <a:endParaRPr lang="en-US" sz="2800" b="1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Nội dung:  kể về việc cậu bé Ni-cô-la nhờ bố làm hộ bài tập văn. </a:t>
            </a:r>
            <a:endParaRPr lang="en-US" sz="280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Ý nghĩa: nên tự lực, cố gắng hoàn thành công việc của mình.</a:t>
            </a:r>
            <a:endParaRPr lang="en-US" sz="280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b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2. Nghệ thuật</a:t>
            </a:r>
            <a:endParaRPr lang="en-US" sz="2800" b="1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lvl="0" algn="l">
              <a:lnSpc>
                <a:spcPct val="115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Nghệ thuật kể chuyện hấp dẫn, sinh động.</a:t>
            </a:r>
            <a:r>
              <a:rPr lang="fr-FR" sz="2800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fr-FR" sz="2800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191000" y="2400300"/>
            <a:ext cx="38100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>
                <a:solidFill>
                  <a:schemeClr val="bg1"/>
                </a:solidFill>
                <a:latin typeface="#9Slide07 SVNAdam Gorry" panose="02040603050506020204" pitchFamily="18" charset="0"/>
              </a:rPr>
              <a:t>I. Đọc và tìm hiểu chung</a:t>
            </a:r>
            <a:endParaRPr lang="en-US" altLang="en-US" sz="1500">
              <a:solidFill>
                <a:schemeClr val="bg1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12291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420" y="0"/>
            <a:ext cx="9390380" cy="7042785"/>
          </a:xfrm>
        </p:spPr>
      </p:pic>
      <p:sp>
        <p:nvSpPr>
          <p:cNvPr id="12292" name="Title 1"/>
          <p:cNvSpPr>
            <a:spLocks noGrp="1" noChangeArrowheads="1"/>
          </p:cNvSpPr>
          <p:nvPr>
            <p:ph type="title"/>
          </p:nvPr>
        </p:nvSpPr>
        <p:spPr>
          <a:xfrm>
            <a:off x="3492500" y="3429000"/>
            <a:ext cx="5334635" cy="857250"/>
          </a:xfrm>
        </p:spPr>
        <p:txBody>
          <a:bodyPr>
            <a:noAutofit/>
          </a:bodyPr>
          <a:lstStyle/>
          <a:p>
            <a:pPr algn="ctr"/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" y="0"/>
            <a:ext cx="12190095" cy="6858000"/>
          </a:xfrm>
        </p:spPr>
      </p:pic>
      <p:sp>
        <p:nvSpPr>
          <p:cNvPr id="8" name="TextBox 7"/>
          <p:cNvSpPr txBox="1"/>
          <p:nvPr/>
        </p:nvSpPr>
        <p:spPr>
          <a:xfrm>
            <a:off x="3657600" y="685800"/>
            <a:ext cx="5105400" cy="46037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x-none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0800" y="3124200"/>
            <a:ext cx="68580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90170" algn="l"/>
                <a:tab pos="180340" algn="l"/>
                <a:tab pos="270510" algn="l"/>
              </a:tabLst>
            </a:pPr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gặp một đề văn như của Ni – cô – la, theo em việc đầu tiên phải làm là gì?</a:t>
            </a:r>
            <a:endParaRPr lang="nl-NL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191000" y="2400300"/>
            <a:ext cx="38100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>
                <a:solidFill>
                  <a:schemeClr val="bg1"/>
                </a:solidFill>
                <a:latin typeface="#9Slide07 SVNAdam Gorry" panose="02040603050506020204" pitchFamily="18" charset="0"/>
              </a:rPr>
              <a:t>I. Đọc và tìm hiểu chung</a:t>
            </a:r>
            <a:endParaRPr lang="en-US" altLang="en-US" sz="1500">
              <a:solidFill>
                <a:schemeClr val="bg1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12291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420" y="0"/>
            <a:ext cx="9390380" cy="7042785"/>
          </a:xfrm>
        </p:spPr>
      </p:pic>
      <p:sp>
        <p:nvSpPr>
          <p:cNvPr id="12292" name="Title 1"/>
          <p:cNvSpPr>
            <a:spLocks noGrp="1" noChangeArrowheads="1"/>
          </p:cNvSpPr>
          <p:nvPr>
            <p:ph type="title"/>
          </p:nvPr>
        </p:nvSpPr>
        <p:spPr>
          <a:xfrm>
            <a:off x="3492500" y="3429000"/>
            <a:ext cx="5334635" cy="857250"/>
          </a:xfrm>
        </p:spPr>
        <p:txBody>
          <a:bodyPr>
            <a:noAutofit/>
          </a:bodyPr>
          <a:lstStyle/>
          <a:p>
            <a:pPr algn="ctr"/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" y="0"/>
            <a:ext cx="12190095" cy="6858000"/>
          </a:xfrm>
        </p:spPr>
      </p:pic>
      <p:sp>
        <p:nvSpPr>
          <p:cNvPr id="8" name="TextBox 7"/>
          <p:cNvSpPr txBox="1"/>
          <p:nvPr/>
        </p:nvSpPr>
        <p:spPr>
          <a:xfrm>
            <a:off x="3657600" y="685800"/>
            <a:ext cx="5105400" cy="46037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x-none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4600" y="2438400"/>
            <a:ext cx="68580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90170" algn="l"/>
                <a:tab pos="180340" algn="l"/>
                <a:tab pos="270510" algn="l"/>
              </a:tabLst>
            </a:pPr>
            <a:r>
              <a:rPr lang="en-US" alt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đoạn văn (5-7) câu miêu tả người bạn thân nhất của em</a:t>
            </a:r>
            <a:endParaRPr lang="en-US" altLang="nl-NL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3860" y="3733800"/>
            <a:ext cx="898588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nl-N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 Ý: </a:t>
            </a:r>
            <a:endParaRPr lang="nl-NL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Lựa chọn trong số bạn bè một người mà mình cảm thấy thân thiết, gần gũi, thấu hiểu nhất.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Nhớ những đặc điểm riêng, những đức tính của bạn, những kỷ niệm giữa bạn với mình...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191000" y="2400300"/>
            <a:ext cx="38100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>
                <a:solidFill>
                  <a:schemeClr val="bg1"/>
                </a:solidFill>
                <a:latin typeface="#9Slide07 SVNAdam Gorry" panose="02040603050506020204" pitchFamily="18" charset="0"/>
              </a:rPr>
              <a:t>I. Đọc và tìm hiểu chung</a:t>
            </a:r>
            <a:endParaRPr lang="en-US" altLang="en-US" sz="1500">
              <a:solidFill>
                <a:schemeClr val="bg1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2" name="Kỹ năng tự lập (Bài 2 - Khoá 5)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590" y="-1905"/>
            <a:ext cx="12171045" cy="68408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99479"/>
            <a:ext cx="20027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KHỞI ĐỘNG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055" y="1006475"/>
            <a:ext cx="5427345" cy="2879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1.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Từ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vào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lớp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1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cho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đến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nay,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hẳn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đã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có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lúc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em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muốn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nhờ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người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khác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làm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hộ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bài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tập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khó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hoặc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cần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nộp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bài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gấp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Em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có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thấy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đó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là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điều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bình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thường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không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?</a:t>
            </a:r>
            <a:endParaRPr lang="en-GB" sz="2400" b="1" dirty="0">
              <a:solidFill>
                <a:prstClr val="black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990600"/>
            <a:ext cx="5308600" cy="2879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2.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Nếu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gặp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một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đề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văn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yêu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cầu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tả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/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kể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về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một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người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bạn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thân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nhất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của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em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em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có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cho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rằng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bài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do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người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khác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viết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hộ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sẽ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nói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đúng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về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người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bạn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hơn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bài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do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em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tự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viết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không</a:t>
            </a:r>
            <a:r>
              <a:rPr lang="en-US" sz="2400" b="1" kern="1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?</a:t>
            </a:r>
            <a:endParaRPr lang="en-US" sz="2400" b="1" kern="100" dirty="0">
              <a:solidFill>
                <a:srgbClr val="FF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185" y="4053205"/>
            <a:ext cx="5402580" cy="1007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......................................................................................................................................................................................</a:t>
            </a:r>
            <a:r>
              <a:rPr lang="en-US" dirty="0" smtClean="0">
                <a:solidFill>
                  <a:srgbClr val="0000FF"/>
                </a:solidFill>
                <a:sym typeface="+mn-ea"/>
              </a:rPr>
              <a:t>..........................................................................................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37935" y="4022090"/>
            <a:ext cx="526161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................................................................................................................................................................................</a:t>
            </a:r>
            <a:r>
              <a:rPr lang="en-US" dirty="0" smtClean="0">
                <a:solidFill>
                  <a:srgbClr val="0000FF"/>
                </a:solidFill>
                <a:sym typeface="+mn-ea"/>
              </a:rPr>
              <a:t>........................................................................................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61460" y="433070"/>
            <a:ext cx="4152900" cy="4051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185" y="5181600"/>
            <a:ext cx="111486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Nếu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bạn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nào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đã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có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rồi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thì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chúng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ta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sẽ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chia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sẻ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thú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vị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còn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nếu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thì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hôm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nay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các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em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sẽ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đi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tìm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hiểu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về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một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câu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gắn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liền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với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một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tình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huống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thú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vị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như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thế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trong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cuộc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sống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hằng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ngày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của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mỗi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chúng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ta qua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bản</a:t>
            </a:r>
            <a:r>
              <a:rPr lang="en-US" sz="2400" i="1" kern="1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“</a:t>
            </a:r>
            <a:r>
              <a:rPr lang="en-US" sz="2400" i="1" kern="100" dirty="0" err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Bài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US" sz="2400" i="1" kern="100" dirty="0" err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tập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làm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400" i="1" kern="100" dirty="0" err="1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của</a:t>
            </a:r>
            <a:r>
              <a:rPr lang="en-US" sz="2400" i="1" kern="100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…”</a:t>
            </a:r>
            <a:endParaRPr lang="en-GB" sz="2400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191000" y="2400300"/>
            <a:ext cx="38100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>
                <a:solidFill>
                  <a:schemeClr val="bg1"/>
                </a:solidFill>
                <a:latin typeface="#9Slide07 SVNAdam Gorry" panose="02040603050506020204" pitchFamily="18" charset="0"/>
              </a:rPr>
              <a:t>I. Đọc và tìm hiểu chung</a:t>
            </a:r>
            <a:endParaRPr lang="en-US" altLang="en-US" sz="1500">
              <a:solidFill>
                <a:schemeClr val="bg1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12291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420" y="0"/>
            <a:ext cx="9390380" cy="7042785"/>
          </a:xfrm>
        </p:spPr>
      </p:pic>
      <p:sp>
        <p:nvSpPr>
          <p:cNvPr id="12292" name="Title 1"/>
          <p:cNvSpPr>
            <a:spLocks noGrp="1" noChangeArrowheads="1"/>
          </p:cNvSpPr>
          <p:nvPr>
            <p:ph type="title"/>
          </p:nvPr>
        </p:nvSpPr>
        <p:spPr>
          <a:xfrm>
            <a:off x="3492500" y="3429000"/>
            <a:ext cx="5334635" cy="857250"/>
          </a:xfrm>
        </p:spPr>
        <p:txBody>
          <a:bodyPr>
            <a:noAutofit/>
          </a:bodyPr>
          <a:lstStyle/>
          <a:p>
            <a:pPr algn="ctr"/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0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2339975"/>
            <a:ext cx="11701145" cy="1576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* Yêu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cầu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i="1" dirty="0" smtClean="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to,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rõ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ràng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lưu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loát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phân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biệt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kể chuyện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nhân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vật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Tìm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hiểu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nghĩa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những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từ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khó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chú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thích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ở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cuối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chân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trang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" name="AutoShape 2" descr="69,000+ Hình ảnh Trẻ Em đi Học Hoạt Hình | Vector &amp; Png tải xuống miễn phí  - Pikbes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Rectangle 10"/>
          <p:cNvSpPr/>
          <p:nvPr/>
        </p:nvSpPr>
        <p:spPr>
          <a:xfrm>
            <a:off x="228600" y="1227455"/>
            <a:ext cx="11743690" cy="108140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TÌM 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HIỂU CHUNG</a:t>
            </a:r>
            <a:endParaRPr lang="en-GB" sz="2800" dirty="0">
              <a:solidFill>
                <a:srgbClr val="0000FF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en-US" alt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bản - Giải thích từ ngữ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0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48304" y="1828668"/>
            <a:ext cx="3629660" cy="515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Em hãy tóm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tắt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?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GB" sz="2400" b="1" dirty="0">
              <a:solidFill>
                <a:srgbClr val="0000FF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470" y="2057400"/>
            <a:ext cx="11753215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Tóm tắt văn bản:</a:t>
            </a:r>
            <a:endParaRPr lang="en-US" alt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Ni-cô-la có một bài tập làm văn. Đề bài là miêu tả về người bạn thân nhất.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ậu đã nhờ bố giúp đỡ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bố đã hỏi xem ai là người bạn thân nhất của Ni-cô-la. Cậu đã kể ra hàng loại cái tên. Điều đó khiến cho người bố cảm thấy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lúng túng.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lúc đó, người hàng xóm thích gây sự với bố là ông Blê-đúc sang chơi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Ông Blê-đúc 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muốn giúp Ni-cô-la làm văn. Nhưng người bố, vốn không thích tỏ ra không hài lòng. Họ bắt đầu cãi nhau, và người bố vô tình vẩy mực vào ca-vát củ ông Blê-đúc. </a:t>
            </a:r>
            <a:endParaRPr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cùng, Ni-cô-la nhận ra bài tập làm văn của mình thì nên tự làm. Đến khi trả bài, cậu đã được điểm rất cao.</a:t>
            </a:r>
            <a:endParaRPr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Bố và ông 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Blê-đúc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không nói chuyện với nhau nữa.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ectangle 10"/>
          <p:cNvSpPr/>
          <p:nvPr/>
        </p:nvSpPr>
        <p:spPr>
          <a:xfrm>
            <a:off x="204470" y="1021080"/>
            <a:ext cx="11728450" cy="939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fr-FR" sz="24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TÌM 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HIỂU CHUNG</a:t>
            </a:r>
            <a:endParaRPr lang="en-GB" sz="2400" dirty="0">
              <a:solidFill>
                <a:srgbClr val="0000FF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115000"/>
              </a:lnSpc>
            </a:pPr>
            <a:r>
              <a:rPr lang="fr-FR" sz="24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en-US" altLang="fr-FR" sz="24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r>
              <a:rPr lang="fr-FR" sz="24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bản - Giải thích từ ngữ</a:t>
            </a:r>
            <a:endParaRPr lang="en-GB" sz="2400" dirty="0" smtClean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4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0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96215" y="1143000"/>
            <a:ext cx="11750675" cy="10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TÌM 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HIỂU CHUNG</a:t>
            </a:r>
            <a:endParaRPr lang="en-GB" sz="2800" dirty="0">
              <a:solidFill>
                <a:srgbClr val="0000FF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en-US" alt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bản - Giải thích từ ngữ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" name="AutoShape 2" descr="69,000+ Hình ảnh Trẻ Em đi Học Hoạt Hình | Vector &amp; Png tải xuống miễn phí  - Pikbes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4328" y="2884011"/>
            <a:ext cx="2227580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Giày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păng-túp</a:t>
            </a:r>
            <a:endParaRPr lang="en-US" sz="2800" dirty="0" err="1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90" y="3496601"/>
            <a:ext cx="2018348" cy="2133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99427" y="2886612"/>
            <a:ext cx="190182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Ghế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phô-tơi</a:t>
            </a:r>
            <a:endParaRPr lang="en-US" sz="2800" dirty="0" err="1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40" y="3496310"/>
            <a:ext cx="2209800" cy="21342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261707" y="2886540"/>
            <a:ext cx="136842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Ban-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dắc</a:t>
            </a:r>
            <a:endParaRPr lang="en-US" sz="2800" dirty="0" err="1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340" y="3498215"/>
            <a:ext cx="1828800" cy="2087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540" y="3496310"/>
            <a:ext cx="1864995" cy="20574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039738" y="2886561"/>
            <a:ext cx="230568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Kẹo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ca-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-men</a:t>
            </a:r>
            <a:endParaRPr lang="en-US" sz="2800" dirty="0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737090" y="3505200"/>
            <a:ext cx="1666875" cy="2088515"/>
          </a:xfrm>
          <a:prstGeom prst="rect">
            <a:avLst/>
          </a:prstGeom>
        </p:spPr>
      </p:pic>
      <p:sp>
        <p:nvSpPr>
          <p:cNvPr id="5" name="Rectangle 30"/>
          <p:cNvSpPr/>
          <p:nvPr/>
        </p:nvSpPr>
        <p:spPr>
          <a:xfrm>
            <a:off x="9668320" y="2884021"/>
            <a:ext cx="2159000" cy="586105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15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Khăn mùi soa</a:t>
            </a:r>
            <a:endParaRPr lang="en-US" sz="2800" dirty="0" err="1" smtClean="0">
              <a:solidFill>
                <a:srgbClr val="0000FF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3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2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8230657">
            <a:off x="8778875" y="4038600"/>
            <a:ext cx="990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48400" y="4191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48768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00" y="2438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191000" y="3173413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0" y="6096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33800" y="60960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194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533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47244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DSTARS-P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90800" y="2743200"/>
            <a:ext cx="60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12725" y="1021080"/>
            <a:ext cx="5374005" cy="56445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I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. </a:t>
            </a:r>
            <a:r>
              <a:rPr lang="fr-FR" sz="2800" b="1" dirty="0" smtClean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TÌM 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HIỂU CHUNG</a:t>
            </a:r>
            <a:endParaRPr lang="en-GB" sz="2800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115000"/>
              </a:lnSpc>
            </a:pP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2.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Tác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giả</a:t>
            </a:r>
            <a:r>
              <a:rPr lang="en-US" altLang="fr-FR" sz="2800" b="1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- Văn bản</a:t>
            </a:r>
            <a:endParaRPr lang="en-US" sz="2800" b="1" dirty="0" err="1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a. Tác giả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Rơ-nê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Gô-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xi-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(1926 -1977)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chuyên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sáng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tranh, viết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kịch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phim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 smtClean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endParaRPr lang="en-GB" sz="2800" dirty="0" smtClean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Giăng-giắc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Xăng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–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pê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1932)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họa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chuyên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biếm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</a:rPr>
              <a:t>họa</a:t>
            </a:r>
            <a:endParaRPr lang="en-US" sz="2800" dirty="0" err="1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10" y="1705610"/>
            <a:ext cx="5793740" cy="450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12725" y="76200"/>
            <a:ext cx="11744325" cy="9378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noAutofit/>
          </a:bodyPr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TIẾT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10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8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-109: VĂN BẢN 3.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BÀI TẬP LÀM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VĂN</a:t>
            </a:r>
            <a:endParaRPr lang="en-GB" sz="2800" b="1" dirty="0" smtClean="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</a:pP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(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Trích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Nhóc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Ni-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-la,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những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chuyện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chưa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kể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Rơ-nê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Gô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-xi-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nhi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GB" sz="2400" b="1" i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Giăng-giắc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Xăng-pê</a:t>
            </a:r>
            <a:r>
              <a:rPr lang="en-GB" sz="2400" b="1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)</a:t>
            </a:r>
            <a:endParaRPr lang="en-GB" sz="2400" i="1" dirty="0">
              <a:solidFill>
                <a:prstClr val="black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8585</Words>
  <Application>WPS Presentation</Application>
  <PresentationFormat>On-screen Show (4:3)</PresentationFormat>
  <Paragraphs>275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Calibri</vt:lpstr>
      <vt:lpstr>#9Slide07 SVNAdam Gorry</vt:lpstr>
      <vt:lpstr>Times New Roman</vt:lpstr>
      <vt:lpstr>Calibri</vt:lpstr>
      <vt:lpstr>Microsoft YaHei</vt:lpstr>
      <vt:lpstr>Arial Unicode MS</vt:lpstr>
      <vt:lpstr>Calibri Light</vt:lpstr>
      <vt:lpstr>Office Theme</vt:lpstr>
      <vt:lpstr>BÀI 8: KHÁC BIỆT VÀ GẦN GŨI Tiết 108-109. Văn bản 3. Bài tập làm văn ( Trích Nhóc Ni-cô-la: những chuyện chưa kể  Rơ- nê Gô- xi- nhi và Giăng- giắc Xăng- pê) </vt:lpstr>
      <vt:lpstr>KHỞI ĐỘNG</vt:lpstr>
      <vt:lpstr>PowerPoint 演示文稿</vt:lpstr>
      <vt:lpstr>PowerPoint 演示文稿</vt:lpstr>
      <vt:lpstr>HÌNH THÀNH KIẾN THỨC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HÌNH THÀNH KIẾN THỨC</vt:lpstr>
      <vt:lpstr>PowerPoint 演示文稿</vt:lpstr>
      <vt:lpstr>LUYỆN TẬP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Khanh</dc:creator>
  <cp:lastModifiedBy>Hoàn Dương Thị</cp:lastModifiedBy>
  <cp:revision>739</cp:revision>
  <dcterms:created xsi:type="dcterms:W3CDTF">2006-08-16T00:00:00Z</dcterms:created>
  <dcterms:modified xsi:type="dcterms:W3CDTF">2024-04-10T12:15:43Z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ED2277B2138E4743BEEABC0F3B9FEA49_13</vt:lpwstr>
  </property>
  <property fmtid="{D5CDD505-2E9C-101B-9397-08002B2CF9AE}" pid="3" name="KSOProductBuildVer">
    <vt:lpwstr>1033-12.2.0.16731</vt:lpwstr>
  </property>
</Properties>
</file>