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handoutMasterIdLst>
    <p:handoutMasterId r:id="rId27"/>
  </p:handoutMasterIdLst>
  <p:sldIdLst>
    <p:sldId id="591" r:id="rId4"/>
    <p:sldId id="592" r:id="rId5"/>
    <p:sldId id="593" r:id="rId6"/>
    <p:sldId id="595" r:id="rId8"/>
    <p:sldId id="717" r:id="rId9"/>
    <p:sldId id="719" r:id="rId10"/>
    <p:sldId id="720" r:id="rId11"/>
    <p:sldId id="758" r:id="rId12"/>
    <p:sldId id="725" r:id="rId13"/>
    <p:sldId id="726" r:id="rId14"/>
    <p:sldId id="724" r:id="rId15"/>
    <p:sldId id="760" r:id="rId16"/>
    <p:sldId id="759" r:id="rId17"/>
    <p:sldId id="775" r:id="rId18"/>
    <p:sldId id="761" r:id="rId19"/>
    <p:sldId id="764" r:id="rId20"/>
    <p:sldId id="618" r:id="rId21"/>
    <p:sldId id="669" r:id="rId22"/>
    <p:sldId id="621" r:id="rId23"/>
    <p:sldId id="670" r:id="rId24"/>
    <p:sldId id="627" r:id="rId25"/>
    <p:sldId id="391" r:id="rId26"/>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85"/>
    <p:restoredTop sz="92719"/>
  </p:normalViewPr>
  <p:slideViewPr>
    <p:cSldViewPr showGuides="1">
      <p:cViewPr varScale="1">
        <p:scale>
          <a:sx n="68" d="100"/>
          <a:sy n="68" d="100"/>
        </p:scale>
        <p:origin x="-726" y="36"/>
      </p:cViewPr>
      <p:guideLst>
        <p:guide orient="horz" pos="2137"/>
        <p:guide pos="3839"/>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F3D2A83C-FCC5-415F-8A4E-F209F090B0A4}"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754C83F8-8660-4437-9612-2FA3E9AB5AF0}"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solidFill>
              <a:srgbClr val="000000">
                <a:alpha val="100000"/>
              </a:srgbClr>
            </a:solidFill>
            <a:miter lim="800000"/>
          </a:ln>
        </p:spPr>
      </p:sp>
      <p:sp>
        <p:nvSpPr>
          <p:cNvPr id="58371" name="备注占位符 2"/>
          <p:cNvSpPr>
            <a:spLocks noGrp="1"/>
          </p:cNvSpPr>
          <p:nvPr>
            <p:ph type="body" idx="1"/>
          </p:nvPr>
        </p:nvSpPr>
        <p:spPr>
          <a:noFill/>
          <a:ln>
            <a:noFill/>
          </a:ln>
        </p:spPr>
        <p:txBody>
          <a:bodyPr wrap="square" lIns="91440" tIns="45720" rIns="91440" bIns="45720" anchor="t" anchorCtr="0"/>
          <a:p>
            <a:pPr lvl="0"/>
            <a:endParaRPr lang="zh-CN" altLang="en-US" dirty="0">
              <a:ea typeface="等线" panose="020F0502020204030204"/>
            </a:endParaRPr>
          </a:p>
        </p:txBody>
      </p:sp>
      <p:sp>
        <p:nvSpPr>
          <p:cNvPr id="583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zh-CN" altLang="en-US" sz="1200" dirty="0">
                <a:ea typeface="等线" panose="020F0502020204030204"/>
              </a:rPr>
            </a:fld>
            <a:endParaRPr lang="zh-CN" altLang="en-US" sz="1200" dirty="0">
              <a:ea typeface="等线"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solidFill>
              <a:srgbClr val="000000">
                <a:alpha val="100000"/>
              </a:srgbClr>
            </a:solidFill>
            <a:miter lim="800000"/>
          </a:ln>
        </p:spPr>
      </p:sp>
      <p:sp>
        <p:nvSpPr>
          <p:cNvPr id="58371" name="备注占位符 2"/>
          <p:cNvSpPr>
            <a:spLocks noGrp="1"/>
          </p:cNvSpPr>
          <p:nvPr>
            <p:ph type="body" idx="1"/>
          </p:nvPr>
        </p:nvSpPr>
        <p:spPr>
          <a:noFill/>
          <a:ln>
            <a:noFill/>
          </a:ln>
        </p:spPr>
        <p:txBody>
          <a:bodyPr wrap="square" lIns="91440" tIns="45720" rIns="91440" bIns="45720" anchor="t" anchorCtr="0"/>
          <a:p>
            <a:pPr lvl="0"/>
            <a:endParaRPr lang="zh-CN" altLang="en-US" dirty="0">
              <a:ea typeface="等线" panose="020F0502020204030204"/>
            </a:endParaRPr>
          </a:p>
        </p:txBody>
      </p:sp>
      <p:sp>
        <p:nvSpPr>
          <p:cNvPr id="583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zh-CN" altLang="en-US" sz="1200" dirty="0">
                <a:ea typeface="等线" panose="020F0502020204030204"/>
              </a:rPr>
            </a:fld>
            <a:endParaRPr lang="zh-CN" altLang="en-US" sz="1200" dirty="0">
              <a:ea typeface="等线"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bg>
      <p:bgPr>
        <a:blipFill rotWithShape="0">
          <a:blip r:embed="rId2"/>
        </a:blipFill>
        <a:effectLst/>
      </p:bgPr>
    </p:bg>
    <p:spTree>
      <p:nvGrpSpPr>
        <p:cNvPr id="1" name=""/>
        <p:cNvGrpSpPr/>
        <p:nvPr/>
      </p:nvGrpSpPr>
      <p:grpSpPr>
        <a:xfrm>
          <a:off x="0" y="0"/>
          <a:ext cx="0" cy="0"/>
          <a:chOff x="0" y="0"/>
          <a:chExt cx="0" cy="0"/>
        </a:xfrm>
      </p:grpSpPr>
      <p:pic>
        <p:nvPicPr>
          <p:cNvPr id="13314" name="图片 6"/>
          <p:cNvPicPr>
            <a:picLocks noChangeAspect="1"/>
          </p:cNvPicPr>
          <p:nvPr userDrawn="1"/>
        </p:nvPicPr>
        <p:blipFill>
          <a:blip r:embed="rId3"/>
          <a:stretch>
            <a:fillRect/>
          </a:stretch>
        </p:blipFill>
        <p:spPr>
          <a:xfrm>
            <a:off x="0" y="6350"/>
            <a:ext cx="12192000" cy="6851650"/>
          </a:xfrm>
          <a:prstGeom prst="rect">
            <a:avLst/>
          </a:prstGeom>
          <a:noFill/>
          <a:ln w="9525">
            <a:noFill/>
          </a:ln>
        </p:spPr>
      </p:pic>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6"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6"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02DB565-8901-4F0F-A50E-3271D35F5690}" type="slidenum">
              <a:rPr kumimoji="0" lang="en-US" altLang="en-US" sz="1400" b="0" i="0" u="none" strike="noStrike" kern="1200" cap="none" spc="0" normalizeH="0" baseline="0" noProof="0">
                <a:ln>
                  <a:noFill/>
                </a:ln>
                <a:solidFill>
                  <a:schemeClr val="tx1"/>
                </a:solidFill>
                <a:effectLst/>
                <a:uLnTx/>
                <a:uFillTx/>
                <a:latin typeface="Times New Roman" panose="02020603050405020304" pitchFamily="16"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6" charset="0"/>
              <a:ea typeface="+mn-ea"/>
              <a:cs typeface="+mn-cs"/>
            </a:endParaRPr>
          </a:p>
        </p:txBody>
      </p:sp>
    </p:spTree>
  </p:cSld>
  <p:clrMapOvr>
    <a:masterClrMapping/>
  </p:clrMapOvr>
  <p:transition spd="slow" advClick="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4400" b="0" i="0" u="none"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u="none"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Calibri" panose="020F0502020204030204" charset="0"/>
              </a:rPr>
            </a:fld>
            <a:endParaRPr lang="en-US" altLang="en-US" dirty="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lnSpc>
          <a:spcPct val="90000"/>
        </a:lnSpc>
        <a:spcBef>
          <a:spcPct val="0"/>
        </a:spcBef>
        <a:spcAft>
          <a:spcPct val="0"/>
        </a:spcAft>
        <a:defRPr sz="4400" b="0" i="0" u="none"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u="none"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11.png"/><Relationship Id="rId5" Type="http://schemas.openxmlformats.org/officeDocument/2006/relationships/tags" Target="../tags/tag3.xml"/><Relationship Id="rId4" Type="http://schemas.openxmlformats.org/officeDocument/2006/relationships/image" Target="../media/image10.png"/><Relationship Id="rId3" Type="http://schemas.openxmlformats.org/officeDocument/2006/relationships/tags" Target="../tags/tag2.xml"/><Relationship Id="rId2" Type="http://schemas.openxmlformats.org/officeDocument/2006/relationships/image" Target="../media/image9.png"/><Relationship Id="rId11" Type="http://schemas.openxmlformats.org/officeDocument/2006/relationships/notesSlide" Target="../notesSlides/notesSlide2.xml"/><Relationship Id="rId10" Type="http://schemas.openxmlformats.org/officeDocument/2006/relationships/slideLayout" Target="../slideLayouts/slideLayout1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image" Target="../media/image11.png"/><Relationship Id="rId5" Type="http://schemas.openxmlformats.org/officeDocument/2006/relationships/tags" Target="../tags/tag8.xml"/><Relationship Id="rId4" Type="http://schemas.openxmlformats.org/officeDocument/2006/relationships/image" Target="../media/image10.png"/><Relationship Id="rId3" Type="http://schemas.openxmlformats.org/officeDocument/2006/relationships/tags" Target="../tags/tag7.xml"/><Relationship Id="rId2" Type="http://schemas.openxmlformats.org/officeDocument/2006/relationships/image" Target="../media/image9.png"/><Relationship Id="rId12" Type="http://schemas.openxmlformats.org/officeDocument/2006/relationships/notesSlide" Target="../notesSlides/notesSlide3.xml"/><Relationship Id="rId11" Type="http://schemas.openxmlformats.org/officeDocument/2006/relationships/slideLayout" Target="../slideLayouts/slideLayout12.xml"/><Relationship Id="rId10" Type="http://schemas.openxmlformats.org/officeDocument/2006/relationships/image" Target="../media/image17.png"/><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 y="113030"/>
            <a:ext cx="11595735" cy="6167755"/>
          </a:xfrm>
          <a:prstGeom prst="rect">
            <a:avLst/>
          </a:prstGeom>
        </p:spPr>
      </p:pic>
      <p:sp>
        <p:nvSpPr>
          <p:cNvPr id="12" name="TextBox 11"/>
          <p:cNvSpPr txBox="1"/>
          <p:nvPr/>
        </p:nvSpPr>
        <p:spPr>
          <a:xfrm>
            <a:off x="890270" y="3429000"/>
            <a:ext cx="10133330" cy="1198880"/>
          </a:xfrm>
          <a:prstGeom prst="rect">
            <a:avLst/>
          </a:prstGeom>
          <a:noFill/>
        </p:spPr>
        <p:txBody>
          <a:bodyPr wrap="square" rtlCol="0">
            <a:spAutoFit/>
          </a:bodyPr>
          <a:lstStyle/>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6" charset="0"/>
                <a:ea typeface="Times New Roman" panose="02020603050405020304" pitchFamily="16" charset="0"/>
              </a:rPr>
              <a:t>BÀI 8: GÕ CỬA TRÁI TIM</a:t>
            </a:r>
            <a:endParaRPr lang="en-US" sz="2400" b="1">
              <a:solidFill>
                <a:srgbClr val="FF0000"/>
              </a:solidFill>
              <a:effectLst>
                <a:outerShdw blurRad="38100" dist="38100" dir="2700000" algn="tl">
                  <a:srgbClr val="000000">
                    <a:alpha val="43137"/>
                  </a:srgbClr>
                </a:outerShdw>
              </a:effectLst>
              <a:latin typeface="Times New Roman" panose="02020603050405020304" pitchFamily="16" charset="0"/>
              <a:ea typeface="Times New Roman" panose="02020603050405020304" pitchFamily="16" charset="0"/>
            </a:endParaRPr>
          </a:p>
          <a:p>
            <a:pPr algn="ctr"/>
            <a:r>
              <a:rPr lang="en-US" sz="2400" b="1">
                <a:solidFill>
                  <a:schemeClr val="tx1"/>
                </a:solidFill>
                <a:effectLst>
                  <a:outerShdw blurRad="38100" dist="38100" dir="2700000" algn="tl">
                    <a:srgbClr val="000000">
                      <a:alpha val="43137"/>
                    </a:srgbClr>
                  </a:outerShdw>
                </a:effectLst>
                <a:latin typeface="Times New Roman" panose="02020603050405020304" pitchFamily="16" charset="0"/>
                <a:ea typeface="Times New Roman" panose="02020603050405020304" pitchFamily="16" charset="0"/>
              </a:rPr>
              <a:t>TIẾT 18-19: VĂN BẢN 2: MÂY VÀ SÓNG (Rabindranath Tagore)</a:t>
            </a:r>
            <a:endParaRPr lang="en-US" sz="2400" b="1">
              <a:solidFill>
                <a:schemeClr val="tx1"/>
              </a:solidFill>
              <a:effectLst>
                <a:outerShdw blurRad="38100" dist="38100" dir="2700000" algn="tl">
                  <a:srgbClr val="000000">
                    <a:alpha val="43137"/>
                  </a:srgbClr>
                </a:outerShdw>
              </a:effectLst>
              <a:latin typeface="Times New Roman" panose="02020603050405020304" pitchFamily="16" charset="0"/>
              <a:ea typeface="Times New Roman" panose="02020603050405020304" pitchFamily="16" charset="0"/>
            </a:endParaRPr>
          </a:p>
          <a:p>
            <a:pPr algn="ctr"/>
            <a:r>
              <a:rPr lang="en-US" sz="2400" b="1">
                <a:solidFill>
                  <a:schemeClr val="tx1"/>
                </a:solidFill>
                <a:effectLst>
                  <a:outerShdw blurRad="38100" dist="38100" dir="2700000" algn="tl">
                    <a:srgbClr val="000000">
                      <a:alpha val="43137"/>
                    </a:srgbClr>
                  </a:outerShdw>
                </a:effectLst>
                <a:latin typeface="Times New Roman" panose="02020603050405020304" pitchFamily="16" charset="0"/>
                <a:ea typeface="Times New Roman" panose="02020603050405020304" pitchFamily="16" charset="0"/>
              </a:rPr>
              <a:t>(</a:t>
            </a:r>
            <a:r>
              <a:rPr lang="en-US" sz="2400" b="1" i="1">
                <a:solidFill>
                  <a:schemeClr val="tx1"/>
                </a:solidFill>
                <a:effectLst>
                  <a:outerShdw blurRad="38100" dist="38100" dir="2700000" algn="tl">
                    <a:srgbClr val="000000">
                      <a:alpha val="43137"/>
                    </a:srgbClr>
                  </a:outerShdw>
                </a:effectLst>
                <a:latin typeface="Times New Roman" panose="02020603050405020304" pitchFamily="16" charset="0"/>
                <a:ea typeface="Times New Roman" panose="02020603050405020304" pitchFamily="16" charset="0"/>
              </a:rPr>
              <a:t>Thời gian thực hiện: 02 tiết</a:t>
            </a:r>
            <a:r>
              <a:rPr lang="en-US" sz="2400" b="1">
                <a:solidFill>
                  <a:schemeClr val="tx1"/>
                </a:solidFill>
                <a:effectLst>
                  <a:outerShdw blurRad="38100" dist="38100" dir="2700000" algn="tl">
                    <a:srgbClr val="000000">
                      <a:alpha val="43137"/>
                    </a:srgbClr>
                  </a:outerShdw>
                </a:effectLst>
                <a:latin typeface="Times New Roman" panose="02020603050405020304" pitchFamily="16" charset="0"/>
                <a:ea typeface="Times New Roman" panose="02020603050405020304" pitchFamily="16" charset="0"/>
              </a:rPr>
              <a:t>)</a:t>
            </a:r>
            <a:endParaRPr lang="en-US" sz="2400" b="1">
              <a:solidFill>
                <a:schemeClr val="tx1"/>
              </a:solidFill>
              <a:effectLst>
                <a:outerShdw blurRad="38100" dist="38100" dir="2700000" algn="tl">
                  <a:srgbClr val="000000">
                    <a:alpha val="43137"/>
                  </a:srgbClr>
                </a:outerShdw>
              </a:effectLst>
              <a:latin typeface="Times New Roman" panose="02020603050405020304" pitchFamily="16" charset="0"/>
              <a:ea typeface="Times New Roman" panose="02020603050405020304" pitchFamily="1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9090" y="450215"/>
            <a:ext cx="11852910" cy="5563870"/>
          </a:xfrm>
          <a:prstGeom prst="rect">
            <a:avLst/>
          </a:prstGeom>
          <a:noFill/>
          <a:ln>
            <a:noFill/>
          </a:ln>
        </p:spPr>
      </p:pic>
      <p:sp>
        <p:nvSpPr>
          <p:cNvPr id="6" name="TextBox 5"/>
          <p:cNvSpPr txBox="1"/>
          <p:nvPr/>
        </p:nvSpPr>
        <p:spPr>
          <a:xfrm>
            <a:off x="1867535" y="1828800"/>
            <a:ext cx="9079865" cy="3107690"/>
          </a:xfrm>
          <a:prstGeom prst="rect">
            <a:avLst/>
          </a:prstGeom>
          <a:noFill/>
        </p:spPr>
        <p:txBody>
          <a:bodyPr wrap="square">
            <a:spAutoFit/>
          </a:bodyPr>
          <a:lstStyle/>
          <a:p>
            <a:pPr algn="l"/>
            <a:r>
              <a:rPr lang="en-US" altLang="en-US" sz="2800" dirty="0">
                <a:solidFill>
                  <a:srgbClr val="FF0000"/>
                </a:solidFill>
                <a:latin typeface="Times New Roman" panose="02020603050405020304" pitchFamily="16" charset="0"/>
                <a:cs typeface="Times New Roman" panose="02020603050405020304" pitchFamily="16" charset="0"/>
                <a:sym typeface="+mn-ea"/>
              </a:rPr>
              <a:t>+ Qua lời trò chuyện của những người “trên mây” và “trong sóng”, em hãy tìm những từ ngữ, hình ảnh, biện pháp tu từ miêu tả thế giới của họ. Em thấy thế giới của họ hiện lên như thế nào? Thế giới đó có gì hấp dẫn? (Câu hỏi 2 SGK tr.46).</a:t>
            </a:r>
            <a:endParaRPr lang="en-US" altLang="en-US" sz="2800" dirty="0">
              <a:solidFill>
                <a:srgbClr val="FF0000"/>
              </a:solidFill>
              <a:latin typeface="Times New Roman" panose="02020603050405020304" pitchFamily="16" charset="0"/>
              <a:cs typeface="Times New Roman" panose="02020603050405020304" pitchFamily="16" charset="0"/>
              <a:sym typeface="+mn-ea"/>
            </a:endParaRPr>
          </a:p>
          <a:p>
            <a:pPr algn="l"/>
            <a:r>
              <a:rPr lang="en-US" altLang="en-US" sz="2800" dirty="0">
                <a:solidFill>
                  <a:srgbClr val="FF0000"/>
                </a:solidFill>
                <a:latin typeface="Times New Roman" panose="02020603050405020304" pitchFamily="16" charset="0"/>
                <a:cs typeface="Times New Roman" panose="02020603050405020304" pitchFamily="16" charset="0"/>
                <a:sym typeface="+mn-ea"/>
              </a:rPr>
              <a:t>+ Cách đến với thế giới của họ có gì đặc biệt?</a:t>
            </a:r>
            <a:endParaRPr lang="en-US" altLang="en-US" sz="2800" dirty="0">
              <a:solidFill>
                <a:srgbClr val="FF0000"/>
              </a:solidFill>
              <a:latin typeface="Times New Roman" panose="02020603050405020304" pitchFamily="16" charset="0"/>
              <a:cs typeface="Times New Roman" panose="02020603050405020304" pitchFamily="16" charset="0"/>
              <a:sym typeface="+mn-ea"/>
            </a:endParaRPr>
          </a:p>
          <a:p>
            <a:pPr algn="l"/>
            <a:r>
              <a:rPr lang="en-US" altLang="en-US" sz="2800" dirty="0">
                <a:solidFill>
                  <a:srgbClr val="FF0000"/>
                </a:solidFill>
                <a:latin typeface="Times New Roman" panose="02020603050405020304" pitchFamily="16" charset="0"/>
                <a:cs typeface="Times New Roman" panose="02020603050405020304" pitchFamily="16" charset="0"/>
                <a:sym typeface="+mn-ea"/>
              </a:rPr>
              <a:t>+ Em nhận xét gì về lời mời gọi của những người “trên mây” và “trong sóng”?</a:t>
            </a:r>
            <a:endParaRPr lang="en-US" altLang="en-US" sz="2800" dirty="0">
              <a:solidFill>
                <a:srgbClr val="FF0000"/>
              </a:solidFill>
              <a:latin typeface="Times New Roman" panose="02020603050405020304" pitchFamily="16" charset="0"/>
              <a:cs typeface="Times New Roman" panose="02020603050405020304" pitchFamily="16" charset="0"/>
              <a:sym typeface="+mn-ea"/>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276600"/>
            <a:ext cx="2745740" cy="362331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496625">
            <a:off x="338667" y="57151"/>
            <a:ext cx="15557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667" y="220664"/>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304800"/>
            <a:ext cx="10918825" cy="59309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3200" b="1" dirty="0">
                <a:solidFill>
                  <a:schemeClr val="tx1"/>
                </a:solidFill>
                <a:effectLst/>
                <a:latin typeface="Times New Roman" panose="02020603050405020304" pitchFamily="16" charset="0"/>
                <a:ea typeface="Times New Roman" panose="02020603050405020304" pitchFamily="16" charset="0"/>
              </a:rPr>
              <a:t>II. TÌM HIỂU CHI TIẾT</a:t>
            </a:r>
            <a:endParaRPr lang="en-US" altLang="pt-BR" sz="3200" b="1" dirty="0">
              <a:solidFill>
                <a:schemeClr val="tx1"/>
              </a:solidFill>
              <a:effectLst/>
              <a:latin typeface="Times New Roman" panose="02020603050405020304" pitchFamily="16" charset="0"/>
              <a:ea typeface="Times New Roman" panose="02020603050405020304" pitchFamily="16" charset="0"/>
              <a:sym typeface="+mn-ea"/>
            </a:endParaRPr>
          </a:p>
        </p:txBody>
      </p:sp>
      <p:pic>
        <p:nvPicPr>
          <p:cNvPr id="13314" name="Picture 51"/>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4566920"/>
            <a:ext cx="1219136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1618615" y="990600"/>
            <a:ext cx="9436100" cy="52584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noAutofit/>
          </a:bodyPr>
          <a:p>
            <a:pPr marL="0" marR="0" algn="just">
              <a:lnSpc>
                <a:spcPct val="102000"/>
              </a:lnSpc>
              <a:spcBef>
                <a:spcPts val="0"/>
              </a:spcBef>
              <a:spcAft>
                <a:spcPts val="0"/>
              </a:spcAft>
            </a:pPr>
            <a:r>
              <a:rPr lang="en-US" altLang="pt-BR" sz="2800" b="1" dirty="0">
                <a:solidFill>
                  <a:srgbClr val="FF0000"/>
                </a:solidFill>
                <a:effectLst/>
                <a:latin typeface="Times New Roman" panose="02020603050405020304" pitchFamily="16" charset="0"/>
                <a:ea typeface="Times New Roman" panose="02020603050405020304" pitchFamily="16" charset="0"/>
                <a:sym typeface="+mn-ea"/>
              </a:rPr>
              <a:t>1. Lời mời gọi của những người “trên mây” và “trong sóng”</a:t>
            </a:r>
            <a:endParaRPr lang="en-US" altLang="pt-BR" sz="2800" b="1"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Thế giới của những người sống “trên mây”, “trong sóng”:</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Rực rỡ, lung linh, huyền ảo và hấp dẫn.</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Vui vẻ và hạnh phúc.</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Xa xôi, cao rộng, chứa đựng biết bao điều bí ẩn.</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=&gt; Lời mời gọi đó chính là tiếng gọi của thế giới diệu kỳ, lung linh huyền ảo đầy hấp dẫn </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=&gt; Gợi lên trong em bé những khát khao được khám phá, ngao du ở những xứ sở xa xôi.</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43100" y="-5080"/>
            <a:ext cx="10248900" cy="6598920"/>
          </a:xfrm>
          <a:prstGeom prst="rect">
            <a:avLst/>
          </a:prstGeom>
          <a:noFill/>
          <a:ln>
            <a:noFill/>
          </a:ln>
        </p:spPr>
      </p:pic>
      <p:sp>
        <p:nvSpPr>
          <p:cNvPr id="6" name="TextBox 5"/>
          <p:cNvSpPr txBox="1"/>
          <p:nvPr/>
        </p:nvSpPr>
        <p:spPr>
          <a:xfrm>
            <a:off x="3429000" y="1600200"/>
            <a:ext cx="7800975" cy="3046095"/>
          </a:xfrm>
          <a:prstGeom prst="rect">
            <a:avLst/>
          </a:prstGeom>
          <a:noFill/>
        </p:spPr>
        <p:txBody>
          <a:bodyPr wrap="square">
            <a:spAutoFit/>
          </a:bodyPr>
          <a:lstStyle/>
          <a:p>
            <a:pPr algn="l"/>
            <a:r>
              <a:rPr lang="en-US" altLang="en-US" sz="2400" b="1" dirty="0">
                <a:solidFill>
                  <a:srgbClr val="FF0000"/>
                </a:solidFill>
                <a:latin typeface="Times New Roman" panose="02020603050405020304" pitchFamily="16" charset="0"/>
                <a:cs typeface="Times New Roman" panose="02020603050405020304" pitchFamily="16" charset="0"/>
                <a:sym typeface="+mn-ea"/>
              </a:rPr>
              <a:t>+ Nhóm 1: Đầu tiên, em bé nói gì với những người “trên mây” và “trong sóng”? Tại sao em bé không từ chối ngay lời mời của họ? Điều đó thể hiện tâm trạng gì của em bé? (Câu hỏi 3 SGK tr.46).</a:t>
            </a:r>
            <a:endParaRPr lang="en-US" altLang="en-US" sz="2400" b="1" dirty="0">
              <a:solidFill>
                <a:srgbClr val="FF0000"/>
              </a:solidFill>
              <a:latin typeface="Times New Roman" panose="02020603050405020304" pitchFamily="16" charset="0"/>
              <a:cs typeface="Times New Roman" panose="02020603050405020304" pitchFamily="16" charset="0"/>
              <a:sym typeface="+mn-ea"/>
            </a:endParaRPr>
          </a:p>
          <a:p>
            <a:pPr algn="l"/>
            <a:endParaRPr lang="en-US" altLang="en-US" sz="2400" b="1" dirty="0">
              <a:solidFill>
                <a:srgbClr val="FF0000"/>
              </a:solidFill>
              <a:latin typeface="Times New Roman" panose="02020603050405020304" pitchFamily="16" charset="0"/>
              <a:cs typeface="Times New Roman" panose="02020603050405020304" pitchFamily="16" charset="0"/>
              <a:sym typeface="+mn-ea"/>
            </a:endParaRPr>
          </a:p>
          <a:p>
            <a:pPr algn="l"/>
            <a:r>
              <a:rPr lang="en-US" altLang="en-US" sz="2400" b="1" dirty="0">
                <a:solidFill>
                  <a:srgbClr val="FF0000"/>
                </a:solidFill>
                <a:latin typeface="Times New Roman" panose="02020603050405020304" pitchFamily="16" charset="0"/>
                <a:cs typeface="Times New Roman" panose="02020603050405020304" pitchFamily="16" charset="0"/>
                <a:sym typeface="+mn-ea"/>
              </a:rPr>
              <a:t>+ Nhóm 2: Em bé đã từ chối lời mời gọi mấy lần? Vì sao em bé từ chối lời mời gọi của những người “trên mây” và “trong sóng”? (Câu hỏi 4 SGK tr.46).</a:t>
            </a:r>
            <a:endParaRPr lang="en-US" altLang="en-US" sz="2400" b="1" dirty="0">
              <a:solidFill>
                <a:srgbClr val="FF0000"/>
              </a:solidFill>
              <a:latin typeface="Times New Roman" panose="02020603050405020304" pitchFamily="16" charset="0"/>
              <a:cs typeface="Times New Roman" panose="02020603050405020304" pitchFamily="16" charset="0"/>
              <a:sym typeface="+mn-ea"/>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305685"/>
            <a:ext cx="2538095" cy="389318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496625">
            <a:off x="-12488" y="35561"/>
            <a:ext cx="15557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9612" y="152084"/>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304800"/>
            <a:ext cx="10918825" cy="59309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3200" b="1" dirty="0">
                <a:solidFill>
                  <a:schemeClr val="tx1"/>
                </a:solidFill>
                <a:effectLst/>
                <a:latin typeface="Times New Roman" panose="02020603050405020304" pitchFamily="16" charset="0"/>
                <a:ea typeface="Times New Roman" panose="02020603050405020304" pitchFamily="16" charset="0"/>
              </a:rPr>
              <a:t>II. TÌM HIỂU CHI TIẾT</a:t>
            </a:r>
            <a:endParaRPr lang="en-US" altLang="pt-BR" sz="3200" b="1" dirty="0">
              <a:solidFill>
                <a:schemeClr val="tx1"/>
              </a:solidFill>
              <a:effectLst/>
              <a:latin typeface="Times New Roman" panose="02020603050405020304" pitchFamily="16" charset="0"/>
              <a:ea typeface="Times New Roman" panose="02020603050405020304" pitchFamily="16" charset="0"/>
              <a:sym typeface="+mn-ea"/>
            </a:endParaRPr>
          </a:p>
        </p:txBody>
      </p:sp>
      <p:pic>
        <p:nvPicPr>
          <p:cNvPr id="13314" name="Picture 51"/>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4566920"/>
            <a:ext cx="1219136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1447800" y="838200"/>
            <a:ext cx="8382635" cy="53022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2800" b="1" dirty="0">
                <a:solidFill>
                  <a:srgbClr val="FF0000"/>
                </a:solidFill>
                <a:effectLst/>
                <a:latin typeface="Times New Roman" panose="02020603050405020304" pitchFamily="16" charset="0"/>
                <a:ea typeface="Times New Roman" panose="02020603050405020304" pitchFamily="16" charset="0"/>
                <a:sym typeface="+mn-ea"/>
              </a:rPr>
              <a:t>2.2. Lời từ chối của em bé</a:t>
            </a:r>
            <a:endParaRPr lang="en-US" altLang="pt-BR" sz="2800" b="1" dirty="0">
              <a:solidFill>
                <a:srgbClr val="FF0000"/>
              </a:solidFill>
              <a:effectLst/>
              <a:latin typeface="Times New Roman" panose="02020603050405020304" pitchFamily="16" charset="0"/>
              <a:ea typeface="Times New Roman" panose="02020603050405020304" pitchFamily="16" charset="0"/>
              <a:sym typeface="+mn-ea"/>
            </a:endParaRPr>
          </a:p>
        </p:txBody>
      </p:sp>
      <p:sp>
        <p:nvSpPr>
          <p:cNvPr id="2" name="TextBox 6"/>
          <p:cNvSpPr txBox="1"/>
          <p:nvPr/>
        </p:nvSpPr>
        <p:spPr>
          <a:xfrm>
            <a:off x="704215" y="1447800"/>
            <a:ext cx="10948035" cy="310388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3200" dirty="0">
                <a:solidFill>
                  <a:schemeClr val="tx1"/>
                </a:solidFill>
                <a:effectLst/>
                <a:latin typeface="Times New Roman" panose="02020603050405020304" pitchFamily="16" charset="0"/>
                <a:ea typeface="Times New Roman" panose="02020603050405020304" pitchFamily="16" charset="0"/>
                <a:sym typeface="+mn-ea"/>
              </a:rPr>
              <a:t>- Tâm trạng em bé: Lưỡng lự, vừa có những khao khát khám phá thế giới bên ngoài, vừa muốn ở nhà với mẹ.</a:t>
            </a:r>
            <a:endParaRPr lang="en-US" altLang="pt-BR" sz="3200"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endParaRPr lang="en-US" altLang="pt-BR" sz="3200"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3200" dirty="0">
                <a:solidFill>
                  <a:schemeClr val="tx1"/>
                </a:solidFill>
                <a:effectLst/>
                <a:latin typeface="Times New Roman" panose="02020603050405020304" pitchFamily="16" charset="0"/>
                <a:ea typeface="Times New Roman" panose="02020603050405020304" pitchFamily="16" charset="0"/>
                <a:sym typeface="+mn-ea"/>
              </a:rPr>
              <a:t>- Lời từ chối của em bé: Tình yêu thương của mẹ đã thắng lời mời gọi đầy hấp dẫn. Với em bé, được ở bên mẹ, làm mẹ vui và được mẹ yêu thương, che chở là niềm hạnh phúc không gì sánh được.</a:t>
            </a:r>
            <a:endParaRPr lang="en-US" altLang="pt-BR" sz="3200" dirty="0">
              <a:solidFill>
                <a:schemeClr val="tx1"/>
              </a:solidFill>
              <a:effectLst/>
              <a:latin typeface="Times New Roman" panose="02020603050405020304" pitchFamily="16" charset="0"/>
              <a:ea typeface="Times New Roman" panose="02020603050405020304" pitchFamily="1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43100" y="-5080"/>
            <a:ext cx="10248900" cy="6598920"/>
          </a:xfrm>
          <a:prstGeom prst="rect">
            <a:avLst/>
          </a:prstGeom>
          <a:noFill/>
          <a:ln>
            <a:noFill/>
          </a:ln>
        </p:spPr>
      </p:pic>
      <p:sp>
        <p:nvSpPr>
          <p:cNvPr id="6" name="TextBox 5"/>
          <p:cNvSpPr txBox="1"/>
          <p:nvPr/>
        </p:nvSpPr>
        <p:spPr>
          <a:xfrm>
            <a:off x="3429000" y="1600200"/>
            <a:ext cx="7800975" cy="3538220"/>
          </a:xfrm>
          <a:prstGeom prst="rect">
            <a:avLst/>
          </a:prstGeom>
          <a:noFill/>
        </p:spPr>
        <p:txBody>
          <a:bodyPr wrap="square">
            <a:spAutoFit/>
          </a:bodyPr>
          <a:lstStyle/>
          <a:p>
            <a:pPr algn="l"/>
            <a:r>
              <a:rPr lang="en-US" altLang="en-US" sz="2800" b="1" dirty="0">
                <a:solidFill>
                  <a:srgbClr val="FF0000"/>
                </a:solidFill>
                <a:latin typeface="Times New Roman" panose="02020603050405020304" pitchFamily="16" charset="0"/>
                <a:cs typeface="Times New Roman" panose="02020603050405020304" pitchFamily="16" charset="0"/>
                <a:sym typeface="+mn-ea"/>
              </a:rPr>
              <a:t>+ Em bé đã sáng tạo ra những trò chơi gì? Đó là những trò chơi nào? Trò chơi đó có gì thú vị so với lời mời gọi của những người “trên mây” và “trong sóng”?</a:t>
            </a:r>
            <a:endParaRPr lang="en-US" altLang="en-US" sz="2800" b="1" dirty="0">
              <a:solidFill>
                <a:srgbClr val="FF0000"/>
              </a:solidFill>
              <a:latin typeface="Times New Roman" panose="02020603050405020304" pitchFamily="16" charset="0"/>
              <a:cs typeface="Times New Roman" panose="02020603050405020304" pitchFamily="16" charset="0"/>
              <a:sym typeface="+mn-ea"/>
            </a:endParaRPr>
          </a:p>
          <a:p>
            <a:pPr algn="l"/>
            <a:r>
              <a:rPr lang="en-US" altLang="en-US" sz="2800" b="1" dirty="0">
                <a:solidFill>
                  <a:srgbClr val="FF0000"/>
                </a:solidFill>
                <a:latin typeface="Times New Roman" panose="02020603050405020304" pitchFamily="16" charset="0"/>
                <a:cs typeface="Times New Roman" panose="02020603050405020304" pitchFamily="16" charset="0"/>
                <a:sym typeface="+mn-ea"/>
              </a:rPr>
              <a:t>+ Em cảm nhận được gì về tình cảm mẹ con được thể hiện qua những trò chơi ấy?</a:t>
            </a:r>
            <a:endParaRPr lang="en-US" altLang="en-US" sz="2800" b="1" dirty="0">
              <a:solidFill>
                <a:srgbClr val="FF0000"/>
              </a:solidFill>
              <a:latin typeface="Times New Roman" panose="02020603050405020304" pitchFamily="16" charset="0"/>
              <a:cs typeface="Times New Roman" panose="02020603050405020304" pitchFamily="16" charset="0"/>
              <a:sym typeface="+mn-ea"/>
            </a:endParaRPr>
          </a:p>
          <a:p>
            <a:pPr algn="l"/>
            <a:r>
              <a:rPr lang="en-US" altLang="en-US" sz="2800" b="1" dirty="0">
                <a:solidFill>
                  <a:srgbClr val="FF0000"/>
                </a:solidFill>
                <a:latin typeface="Times New Roman" panose="02020603050405020304" pitchFamily="16" charset="0"/>
                <a:cs typeface="Times New Roman" panose="02020603050405020304" pitchFamily="16" charset="0"/>
                <a:sym typeface="+mn-ea"/>
              </a:rPr>
              <a:t>+ Em cảm nhận như thế nào về câu thơ: Không ai biết mẹ con ta ở chốn nào?</a:t>
            </a:r>
            <a:endParaRPr lang="en-US" altLang="en-US" sz="2800" b="1" dirty="0">
              <a:solidFill>
                <a:srgbClr val="FF0000"/>
              </a:solidFill>
              <a:latin typeface="Times New Roman" panose="02020603050405020304" pitchFamily="16" charset="0"/>
              <a:cs typeface="Times New Roman" panose="02020603050405020304" pitchFamily="16" charset="0"/>
              <a:sym typeface="+mn-ea"/>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305685"/>
            <a:ext cx="2538095" cy="389318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496625">
            <a:off x="-12488" y="35561"/>
            <a:ext cx="15557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9612" y="217489"/>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304800"/>
            <a:ext cx="10918825" cy="59309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3200" b="1" dirty="0">
                <a:solidFill>
                  <a:schemeClr val="tx1"/>
                </a:solidFill>
                <a:effectLst/>
                <a:latin typeface="Times New Roman" panose="02020603050405020304" pitchFamily="16" charset="0"/>
                <a:ea typeface="Times New Roman" panose="02020603050405020304" pitchFamily="16" charset="0"/>
              </a:rPr>
              <a:t>II. TÌM HIỂU CHI TIẾT</a:t>
            </a:r>
            <a:endParaRPr lang="en-US" altLang="pt-BR" sz="3200" b="1" dirty="0">
              <a:solidFill>
                <a:schemeClr val="tx1"/>
              </a:solidFill>
              <a:effectLst/>
              <a:latin typeface="Times New Roman" panose="02020603050405020304" pitchFamily="16" charset="0"/>
              <a:ea typeface="Times New Roman" panose="02020603050405020304" pitchFamily="16" charset="0"/>
              <a:sym typeface="+mn-ea"/>
            </a:endParaRPr>
          </a:p>
        </p:txBody>
      </p:sp>
      <p:pic>
        <p:nvPicPr>
          <p:cNvPr id="13314" name="Picture 51"/>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4566920"/>
            <a:ext cx="1219136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1371600" y="762000"/>
            <a:ext cx="8382635" cy="53022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2800" b="1" dirty="0">
                <a:solidFill>
                  <a:srgbClr val="FF0000"/>
                </a:solidFill>
                <a:effectLst/>
                <a:latin typeface="Times New Roman" panose="02020603050405020304" pitchFamily="16" charset="0"/>
                <a:ea typeface="Times New Roman" panose="02020603050405020304" pitchFamily="16" charset="0"/>
                <a:sym typeface="+mn-ea"/>
              </a:rPr>
              <a:t>2.3. Trò chơi của em bé</a:t>
            </a:r>
            <a:endParaRPr lang="en-US" altLang="pt-BR" sz="2800" b="1" dirty="0">
              <a:solidFill>
                <a:srgbClr val="FF0000"/>
              </a:solidFill>
              <a:effectLst/>
              <a:latin typeface="Times New Roman" panose="02020603050405020304" pitchFamily="16" charset="0"/>
              <a:ea typeface="Times New Roman" panose="02020603050405020304" pitchFamily="16" charset="0"/>
              <a:sym typeface="+mn-ea"/>
            </a:endParaRPr>
          </a:p>
        </p:txBody>
      </p:sp>
      <p:sp>
        <p:nvSpPr>
          <p:cNvPr id="2" name="TextBox 6"/>
          <p:cNvSpPr txBox="1"/>
          <p:nvPr/>
        </p:nvSpPr>
        <p:spPr>
          <a:xfrm>
            <a:off x="353695" y="1447800"/>
            <a:ext cx="11656060" cy="492252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Trò chơi: Con là mây, mẹ là trăng, con lấy hai tay trùm lên người mẹ;</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Con là sóng, mẹ là bờ biển, con sẽ lăn, lăn, lăn và vỗ vào gối mẹ.</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=&gt; Tình cảm mẹ con sâu sắc.</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Tình cảm em bé dành cho mẹ: Luôn muốn ở bên mẹ, vui chơi cùng mẹ như mây quấn quýt bên vầng trăng, như sóng vui đùa bên bờ biển.</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Tình cảm mẹ dành cho em bé: Mẹ luôn muốn ở bên để chăm sóc, chở che, vỗ về như ánh trăng dịu hiền, bờ biển bao dung ôm ấp, vỗ về.</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=&gt; Cả bài thơ là tương quan của tình mẫu tử với thiên nhiên, vũ trụ  Ca ngợi, tôn vinh tình mẫu tử bao la, thiêng liêng và vĩnh cửu.</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46275" y="-5080"/>
            <a:ext cx="10245725" cy="6019165"/>
          </a:xfrm>
          <a:prstGeom prst="rect">
            <a:avLst/>
          </a:prstGeom>
          <a:noFill/>
          <a:ln>
            <a:noFill/>
          </a:ln>
        </p:spPr>
      </p:pic>
      <p:sp>
        <p:nvSpPr>
          <p:cNvPr id="6" name="TextBox 5"/>
          <p:cNvSpPr txBox="1"/>
          <p:nvPr/>
        </p:nvSpPr>
        <p:spPr>
          <a:xfrm>
            <a:off x="3117850" y="1605915"/>
            <a:ext cx="8242935" cy="3761105"/>
          </a:xfrm>
          <a:prstGeom prst="rect">
            <a:avLst/>
          </a:prstGeom>
          <a:noFill/>
        </p:spPr>
        <p:txBody>
          <a:bodyPr wrap="square">
            <a:noAutofit/>
          </a:bodyPr>
          <a:lstStyle/>
          <a:p>
            <a:pPr algn="l"/>
            <a:endParaRPr lang="en-US" altLang="en-US" sz="2800" b="1" i="1" dirty="0">
              <a:solidFill>
                <a:srgbClr val="FF0000"/>
              </a:solidFill>
              <a:latin typeface="Times New Roman" panose="02020603050405020304" pitchFamily="16" charset="0"/>
              <a:cs typeface="Times New Roman" panose="02020603050405020304" pitchFamily="16" charset="0"/>
              <a:sym typeface="+mn-ea"/>
            </a:endParaRPr>
          </a:p>
          <a:p>
            <a:pPr algn="l"/>
            <a:endParaRPr lang="en-US" altLang="en-US" sz="2800" b="1" i="1" dirty="0">
              <a:solidFill>
                <a:srgbClr val="FF0000"/>
              </a:solidFill>
              <a:latin typeface="Times New Roman" panose="02020603050405020304" pitchFamily="16" charset="0"/>
              <a:cs typeface="Times New Roman" panose="02020603050405020304" pitchFamily="16" charset="0"/>
              <a:sym typeface="+mn-ea"/>
            </a:endParaRPr>
          </a:p>
          <a:p>
            <a:pPr algn="l"/>
            <a:r>
              <a:rPr lang="en-US" altLang="en-US" sz="2800" b="1" i="1" dirty="0">
                <a:solidFill>
                  <a:srgbClr val="FF0000"/>
                </a:solidFill>
                <a:latin typeface="Times New Roman" panose="02020603050405020304" pitchFamily="16" charset="0"/>
                <a:cs typeface="Times New Roman" panose="02020603050405020304" pitchFamily="16" charset="0"/>
                <a:sym typeface="+mn-ea"/>
              </a:rPr>
              <a:t>Em hãy tổng kết nội dung và nghệ thuật của văn bản?</a:t>
            </a:r>
            <a:endParaRPr lang="en-US" altLang="en-US" sz="2800" b="1" i="1" dirty="0">
              <a:solidFill>
                <a:srgbClr val="FF0000"/>
              </a:solidFill>
              <a:latin typeface="Times New Roman" panose="02020603050405020304" pitchFamily="16" charset="0"/>
              <a:cs typeface="Times New Roman" panose="02020603050405020304" pitchFamily="16" charset="0"/>
              <a:sym typeface="+mn-ea"/>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641600"/>
            <a:ext cx="2320290" cy="355727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496625">
            <a:off x="123190" y="-8255"/>
            <a:ext cx="12992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667" y="220664"/>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57555" y="381000"/>
            <a:ext cx="11181080" cy="4483735"/>
          </a:xfrm>
          <a:prstGeom prst="rect">
            <a:avLst/>
          </a:prstGeom>
          <a:noFill/>
        </p:spPr>
        <p:txBody>
          <a:bodyPr wrap="square">
            <a:spAutoFit/>
          </a:bodyPr>
          <a:p>
            <a:pPr marR="0" algn="just">
              <a:lnSpc>
                <a:spcPct val="102000"/>
              </a:lnSpc>
              <a:spcBef>
                <a:spcPts val="0"/>
              </a:spcBef>
              <a:spcAft>
                <a:spcPts val="0"/>
              </a:spcAft>
            </a:pPr>
            <a:r>
              <a:rPr lang="en-US" altLang="pt-BR" sz="2800" b="1" dirty="0">
                <a:solidFill>
                  <a:srgbClr val="FF0000"/>
                </a:solidFill>
                <a:latin typeface="Times New Roman" panose="02020603050405020304" pitchFamily="16" charset="0"/>
                <a:ea typeface="Times New Roman" panose="02020603050405020304" pitchFamily="16" charset="0"/>
                <a:sym typeface="+mn-ea"/>
              </a:rPr>
              <a:t>III. Tổng kết</a:t>
            </a:r>
            <a:endParaRPr lang="en-US" altLang="pt-BR" sz="2800" b="1" dirty="0">
              <a:solidFill>
                <a:srgbClr val="FF0000"/>
              </a:solidFill>
              <a:latin typeface="Times New Roman" panose="02020603050405020304" pitchFamily="16" charset="0"/>
              <a:ea typeface="Times New Roman" panose="02020603050405020304" pitchFamily="16" charset="0"/>
              <a:sym typeface="+mn-ea"/>
            </a:endParaRPr>
          </a:p>
          <a:p>
            <a:pPr marR="0" algn="just">
              <a:lnSpc>
                <a:spcPct val="102000"/>
              </a:lnSpc>
              <a:spcBef>
                <a:spcPts val="0"/>
              </a:spcBef>
              <a:spcAft>
                <a:spcPts val="0"/>
              </a:spcAft>
            </a:pPr>
            <a:endParaRPr lang="en-US" altLang="pt-BR" sz="2800" b="1" dirty="0">
              <a:solidFill>
                <a:srgbClr val="FF0000"/>
              </a:solidFill>
              <a:latin typeface="Times New Roman" panose="02020603050405020304" pitchFamily="16" charset="0"/>
              <a:ea typeface="Times New Roman" panose="02020603050405020304" pitchFamily="16" charset="0"/>
              <a:sym typeface="+mn-ea"/>
            </a:endParaRPr>
          </a:p>
          <a:p>
            <a:pPr marR="0" algn="just">
              <a:lnSpc>
                <a:spcPct val="102000"/>
              </a:lnSpc>
              <a:spcBef>
                <a:spcPts val="0"/>
              </a:spcBef>
              <a:spcAft>
                <a:spcPts val="0"/>
              </a:spcAft>
            </a:pPr>
            <a:r>
              <a:rPr lang="en-US" altLang="pt-BR" sz="2800" b="1" dirty="0">
                <a:solidFill>
                  <a:srgbClr val="FF0000"/>
                </a:solidFill>
                <a:latin typeface="Times New Roman" panose="02020603050405020304" pitchFamily="16" charset="0"/>
                <a:ea typeface="Times New Roman" panose="02020603050405020304" pitchFamily="16" charset="0"/>
                <a:sym typeface="+mn-ea"/>
              </a:rPr>
              <a:t>1. Nghệ thuật</a:t>
            </a:r>
            <a:endParaRPr lang="en-US" altLang="pt-BR" sz="2800" b="1" dirty="0">
              <a:solidFill>
                <a:srgbClr val="FF0000"/>
              </a:solidFill>
              <a:latin typeface="Times New Roman" panose="02020603050405020304" pitchFamily="16" charset="0"/>
              <a:ea typeface="Times New Roman" panose="02020603050405020304" pitchFamily="16" charset="0"/>
              <a:sym typeface="+mn-ea"/>
            </a:endParaRPr>
          </a:p>
          <a:p>
            <a:pPr marR="0" algn="just">
              <a:lnSpc>
                <a:spcPct val="102000"/>
              </a:lnSpc>
              <a:spcBef>
                <a:spcPts val="0"/>
              </a:spcBef>
              <a:spcAft>
                <a:spcPts val="0"/>
              </a:spcAft>
            </a:pPr>
            <a:r>
              <a:rPr lang="en-US" altLang="pt-BR" sz="2800" b="1" dirty="0">
                <a:solidFill>
                  <a:schemeClr val="tx1"/>
                </a:solidFill>
                <a:latin typeface="Times New Roman" panose="02020603050405020304" pitchFamily="16" charset="0"/>
                <a:ea typeface="Times New Roman" panose="02020603050405020304" pitchFamily="16" charset="0"/>
                <a:sym typeface="+mn-ea"/>
              </a:rPr>
              <a:t>- Thơ văn xuôi, có lời kể xen đối thoại;</a:t>
            </a:r>
            <a:endParaRPr lang="en-US" altLang="pt-BR" sz="2800" b="1" dirty="0">
              <a:solidFill>
                <a:schemeClr val="tx1"/>
              </a:solidFill>
              <a:latin typeface="Times New Roman" panose="02020603050405020304" pitchFamily="16" charset="0"/>
              <a:ea typeface="Times New Roman" panose="02020603050405020304" pitchFamily="16" charset="0"/>
              <a:sym typeface="+mn-ea"/>
            </a:endParaRPr>
          </a:p>
          <a:p>
            <a:pPr marR="0" algn="just">
              <a:lnSpc>
                <a:spcPct val="102000"/>
              </a:lnSpc>
              <a:spcBef>
                <a:spcPts val="0"/>
              </a:spcBef>
              <a:spcAft>
                <a:spcPts val="0"/>
              </a:spcAft>
            </a:pPr>
            <a:r>
              <a:rPr lang="en-US" altLang="pt-BR" sz="2800" b="1" dirty="0">
                <a:solidFill>
                  <a:schemeClr val="tx1"/>
                </a:solidFill>
                <a:latin typeface="Times New Roman" panose="02020603050405020304" pitchFamily="16" charset="0"/>
                <a:ea typeface="Times New Roman" panose="02020603050405020304" pitchFamily="16" charset="0"/>
                <a:sym typeface="+mn-ea"/>
              </a:rPr>
              <a:t>- Sử dụng BPTT nhân hóa, phép lặp.</a:t>
            </a:r>
            <a:endParaRPr lang="en-US" altLang="pt-BR" sz="2800" b="1" dirty="0">
              <a:solidFill>
                <a:schemeClr val="tx1"/>
              </a:solidFill>
              <a:latin typeface="Times New Roman" panose="02020603050405020304" pitchFamily="16" charset="0"/>
              <a:ea typeface="Times New Roman" panose="02020603050405020304" pitchFamily="16" charset="0"/>
              <a:sym typeface="+mn-ea"/>
            </a:endParaRPr>
          </a:p>
          <a:p>
            <a:pPr marR="0" algn="just">
              <a:lnSpc>
                <a:spcPct val="102000"/>
              </a:lnSpc>
              <a:spcBef>
                <a:spcPts val="0"/>
              </a:spcBef>
              <a:spcAft>
                <a:spcPts val="0"/>
              </a:spcAft>
            </a:pPr>
            <a:r>
              <a:rPr lang="en-US" altLang="pt-BR" sz="2800" b="1" dirty="0">
                <a:solidFill>
                  <a:schemeClr val="tx1"/>
                </a:solidFill>
                <a:latin typeface="Times New Roman" panose="02020603050405020304" pitchFamily="16" charset="0"/>
                <a:ea typeface="Times New Roman" panose="02020603050405020304" pitchFamily="16" charset="0"/>
                <a:sym typeface="+mn-ea"/>
              </a:rPr>
              <a:t>- Xây dựng hình ảnh thiên nhiên giàu ý nghĩa tượng trưng.</a:t>
            </a:r>
            <a:endParaRPr lang="en-US" altLang="pt-BR" sz="2800" b="1" dirty="0">
              <a:solidFill>
                <a:schemeClr val="tx1"/>
              </a:solidFill>
              <a:latin typeface="Times New Roman" panose="02020603050405020304" pitchFamily="16" charset="0"/>
              <a:ea typeface="Times New Roman" panose="02020603050405020304" pitchFamily="16" charset="0"/>
              <a:sym typeface="+mn-ea"/>
            </a:endParaRPr>
          </a:p>
          <a:p>
            <a:pPr marR="0" algn="just">
              <a:lnSpc>
                <a:spcPct val="102000"/>
              </a:lnSpc>
              <a:spcBef>
                <a:spcPts val="0"/>
              </a:spcBef>
              <a:spcAft>
                <a:spcPts val="0"/>
              </a:spcAft>
            </a:pPr>
            <a:endParaRPr lang="en-US" altLang="pt-BR" sz="2800" b="1" dirty="0">
              <a:solidFill>
                <a:schemeClr val="tx1"/>
              </a:solidFill>
              <a:latin typeface="Times New Roman" panose="02020603050405020304" pitchFamily="16" charset="0"/>
              <a:ea typeface="Times New Roman" panose="02020603050405020304" pitchFamily="16" charset="0"/>
              <a:sym typeface="+mn-ea"/>
            </a:endParaRPr>
          </a:p>
          <a:p>
            <a:pPr marR="0" algn="just">
              <a:lnSpc>
                <a:spcPct val="102000"/>
              </a:lnSpc>
              <a:spcBef>
                <a:spcPts val="0"/>
              </a:spcBef>
              <a:spcAft>
                <a:spcPts val="0"/>
              </a:spcAft>
            </a:pPr>
            <a:r>
              <a:rPr lang="en-US" altLang="pt-BR" sz="2800" b="1" dirty="0">
                <a:solidFill>
                  <a:srgbClr val="FF0000"/>
                </a:solidFill>
                <a:latin typeface="Times New Roman" panose="02020603050405020304" pitchFamily="16" charset="0"/>
                <a:ea typeface="Times New Roman" panose="02020603050405020304" pitchFamily="16" charset="0"/>
                <a:sym typeface="+mn-ea"/>
              </a:rPr>
              <a:t>2. Nội dung – Ý nghĩa:</a:t>
            </a:r>
            <a:endParaRPr lang="en-US" altLang="pt-BR" sz="2800" b="1" dirty="0">
              <a:solidFill>
                <a:srgbClr val="FF0000"/>
              </a:solidFill>
              <a:latin typeface="Times New Roman" panose="02020603050405020304" pitchFamily="16" charset="0"/>
              <a:ea typeface="Times New Roman" panose="02020603050405020304" pitchFamily="16" charset="0"/>
              <a:sym typeface="+mn-ea"/>
            </a:endParaRPr>
          </a:p>
          <a:p>
            <a:pPr marR="0" algn="just">
              <a:lnSpc>
                <a:spcPct val="102000"/>
              </a:lnSpc>
              <a:spcBef>
                <a:spcPts val="0"/>
              </a:spcBef>
              <a:spcAft>
                <a:spcPts val="0"/>
              </a:spcAft>
            </a:pPr>
            <a:r>
              <a:rPr lang="en-US" altLang="pt-BR" sz="2800" b="1" dirty="0">
                <a:solidFill>
                  <a:schemeClr val="tx1"/>
                </a:solidFill>
                <a:latin typeface="Times New Roman" panose="02020603050405020304" pitchFamily="16" charset="0"/>
                <a:ea typeface="Times New Roman" panose="02020603050405020304" pitchFamily="16" charset="0"/>
                <a:sym typeface="+mn-ea"/>
              </a:rPr>
              <a:t>- Tình yêu thiết tha của em bé đối với mẹ, ca ngợi tình mẫu tử thiêng liêng, bất diệt.</a:t>
            </a:r>
            <a:endParaRPr lang="en-US" altLang="pt-BR" sz="2800" b="1" dirty="0">
              <a:solidFill>
                <a:schemeClr val="tx1"/>
              </a:solidFill>
              <a:latin typeface="Times New Roman" panose="02020603050405020304" pitchFamily="16" charset="0"/>
              <a:ea typeface="Times New Roman" panose="02020603050405020304" pitchFamily="1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r>
              <a:rPr lang="en-US" altLang="en-US" sz="2000">
                <a:solidFill>
                  <a:schemeClr val="bg1"/>
                </a:solidFill>
                <a:latin typeface="#9Slide07 SVNAdam Gorry" panose="02040603050506020204" pitchFamily="18" charset="0"/>
              </a:rPr>
              <a:t>I. Đọc và tìm hiểu chung</a:t>
            </a:r>
            <a:endParaRPr lang="en-US" altLang="en-US" sz="2000">
              <a:solidFill>
                <a:schemeClr val="bg1"/>
              </a:solidFill>
              <a:latin typeface="#9Slide07 SVNAdam Gorry" panose="02040603050506020204" pitchFamily="18" charset="0"/>
            </a:endParaRPr>
          </a:p>
        </p:txBody>
      </p:sp>
      <p:pic>
        <p:nvPicPr>
          <p:cNvPr id="12291" name="Content Placeholder 8"/>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686810" y="3338195"/>
            <a:ext cx="4735195" cy="1143000"/>
          </a:xfrm>
        </p:spPr>
        <p:txBody>
          <a:bodyPr/>
          <a:lstStyle/>
          <a:p>
            <a:pPr algn="ctr"/>
            <a:r>
              <a:rPr lang="en-US" altLang="en-US" sz="3600" b="1" dirty="0">
                <a:latin typeface="Times New Roman" panose="02020603050405020304" pitchFamily="16" charset="0"/>
                <a:cs typeface="Times New Roman" panose="02020603050405020304" pitchFamily="16" charset="0"/>
              </a:rPr>
              <a:t>Luyện tập</a:t>
            </a:r>
            <a:endParaRPr lang="en-US" altLang="en-US" sz="3600" b="1" dirty="0">
              <a:latin typeface="Times New Roman" panose="02020603050405020304" pitchFamily="16" charset="0"/>
              <a:cs typeface="Times New Roman" panose="02020603050405020304" pitchFamily="1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496625">
            <a:off x="63712" y="35561"/>
            <a:ext cx="15557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667" y="220664"/>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82040" y="381000"/>
            <a:ext cx="9734550" cy="530225"/>
          </a:xfrm>
          <a:prstGeom prst="rect">
            <a:avLst/>
          </a:prstGeom>
          <a:noFill/>
        </p:spPr>
        <p:txBody>
          <a:bodyPr wrap="square">
            <a:spAutoFit/>
          </a:bodyPr>
          <a:p>
            <a:pPr marR="0" algn="just">
              <a:lnSpc>
                <a:spcPct val="102000"/>
              </a:lnSpc>
              <a:spcBef>
                <a:spcPts val="0"/>
              </a:spcBef>
              <a:spcAft>
                <a:spcPts val="0"/>
              </a:spcAft>
            </a:pPr>
            <a:r>
              <a:rPr lang="en-US" altLang="pt-BR" sz="2800" b="1" dirty="0">
                <a:solidFill>
                  <a:srgbClr val="FF0000"/>
                </a:solidFill>
                <a:latin typeface="Times New Roman" panose="02020603050405020304" pitchFamily="16" charset="0"/>
                <a:ea typeface="Times New Roman" panose="02020603050405020304" pitchFamily="16" charset="0"/>
                <a:sym typeface="+mn-ea"/>
              </a:rPr>
              <a:t>III. Luyện tập</a:t>
            </a:r>
            <a:endParaRPr lang="en-US" altLang="pt-BR" sz="2800" b="1" dirty="0">
              <a:solidFill>
                <a:srgbClr val="FF0000"/>
              </a:solidFill>
              <a:latin typeface="Times New Roman" panose="02020603050405020304" pitchFamily="16" charset="0"/>
              <a:ea typeface="Times New Roman" panose="02020603050405020304" pitchFamily="16" charset="0"/>
              <a:sym typeface="+mn-ea"/>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143000"/>
            <a:ext cx="9991725" cy="4651375"/>
          </a:xfrm>
          <a:prstGeom prst="rect">
            <a:avLst/>
          </a:prstGeom>
          <a:no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038600"/>
            <a:ext cx="2119630" cy="2592070"/>
          </a:xfrm>
          <a:prstGeom prst="rect">
            <a:avLst/>
          </a:prstGeom>
          <a:noFill/>
          <a:ln>
            <a:noFill/>
          </a:ln>
        </p:spPr>
      </p:pic>
      <p:sp>
        <p:nvSpPr>
          <p:cNvPr id="108" name="Text Box 107"/>
          <p:cNvSpPr txBox="1"/>
          <p:nvPr/>
        </p:nvSpPr>
        <p:spPr>
          <a:xfrm>
            <a:off x="2337435" y="2736850"/>
            <a:ext cx="8263890" cy="1383665"/>
          </a:xfrm>
          <a:prstGeom prst="rect">
            <a:avLst/>
          </a:prstGeom>
          <a:noFill/>
          <a:ln w="9525">
            <a:noFill/>
          </a:ln>
        </p:spPr>
        <p:txBody>
          <a:bodyPr wrap="square">
            <a:spAutoFit/>
          </a:bodyPr>
          <a:p>
            <a:pPr algn="ctr"/>
            <a:r>
              <a:rPr lang="en-US" sz="2800" b="1" i="1">
                <a:solidFill>
                  <a:srgbClr val="FF0000"/>
                </a:solidFill>
                <a:latin typeface="Times New Roman" panose="02020603050405020304" pitchFamily="16" charset="0"/>
                <a:cs typeface="Times New Roman" panose="02020603050405020304" pitchFamily="16" charset="0"/>
              </a:rPr>
              <a:t>Hãy tưởng tượng em là người đang trò chuyện với mây và sóng. Viết đoạn văn (5 – 7 câu) về cuộc trò chuyện ấy.</a:t>
            </a:r>
            <a:endParaRPr lang="en-US" sz="2800" b="1" i="1">
              <a:solidFill>
                <a:srgbClr val="FF0000"/>
              </a:solidFill>
              <a:latin typeface="Times New Roman" panose="02020603050405020304" pitchFamily="16" charset="0"/>
              <a:cs typeface="Times New Roman" panose="02020603050405020304" pitchFamily="1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r>
              <a:rPr lang="en-US" altLang="en-US" sz="2000">
                <a:solidFill>
                  <a:schemeClr val="bg1"/>
                </a:solidFill>
                <a:latin typeface="#9Slide07 SVNAdam Gorry" panose="02040603050506020204" pitchFamily="18" charset="0"/>
              </a:rPr>
              <a:t>I. Đọc và tìm hiểu chung</a:t>
            </a:r>
            <a:endParaRPr lang="en-US" altLang="en-US" sz="2000">
              <a:solidFill>
                <a:schemeClr val="bg1"/>
              </a:solidFill>
              <a:latin typeface="#9Slide07 SVNAdam Gorry" panose="02040603050506020204" pitchFamily="18" charset="0"/>
            </a:endParaRPr>
          </a:p>
        </p:txBody>
      </p:sp>
      <p:pic>
        <p:nvPicPr>
          <p:cNvPr id="12291" name="Content Placeholder 8"/>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911600" y="3429000"/>
            <a:ext cx="4368800" cy="1143000"/>
          </a:xfrm>
        </p:spPr>
        <p:txBody>
          <a:bodyPr/>
          <a:lstStyle/>
          <a:p>
            <a:pPr algn="ctr"/>
            <a:r>
              <a:rPr lang="en-US" altLang="en-US" sz="3600" b="1" dirty="0">
                <a:latin typeface="Times New Roman" panose="02020603050405020304" pitchFamily="16" charset="0"/>
                <a:cs typeface="Times New Roman" panose="02020603050405020304" pitchFamily="16" charset="0"/>
              </a:rPr>
              <a:t>KHỞI ĐỘNG</a:t>
            </a:r>
            <a:endParaRPr lang="en-US" altLang="en-US" sz="3600" b="1" dirty="0">
              <a:latin typeface="Times New Roman" panose="02020603050405020304" pitchFamily="16" charset="0"/>
              <a:cs typeface="Times New Roman" panose="02020603050405020304" pitchFamily="1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r>
              <a:rPr lang="en-US" altLang="en-US" sz="2000">
                <a:solidFill>
                  <a:schemeClr val="bg1"/>
                </a:solidFill>
                <a:latin typeface="#9Slide07 SVNAdam Gorry" panose="02040603050506020204" pitchFamily="18" charset="0"/>
              </a:rPr>
              <a:t>I. Đọc và tìm hiểu chung</a:t>
            </a:r>
            <a:endParaRPr lang="en-US" altLang="en-US" sz="2000">
              <a:solidFill>
                <a:schemeClr val="bg1"/>
              </a:solidFill>
              <a:latin typeface="#9Slide07 SVNAdam Gorry" panose="02040603050506020204" pitchFamily="18" charset="0"/>
            </a:endParaRPr>
          </a:p>
        </p:txBody>
      </p:sp>
      <p:pic>
        <p:nvPicPr>
          <p:cNvPr id="12291" name="Content Placeholder 8"/>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686810" y="3338195"/>
            <a:ext cx="4735195" cy="1143000"/>
          </a:xfrm>
        </p:spPr>
        <p:txBody>
          <a:bodyPr/>
          <a:lstStyle/>
          <a:p>
            <a:pPr algn="ctr"/>
            <a:r>
              <a:rPr lang="en-US" altLang="en-US" sz="3600" b="1" dirty="0">
                <a:latin typeface="Times New Roman" panose="02020603050405020304" pitchFamily="16" charset="0"/>
                <a:cs typeface="Times New Roman" panose="02020603050405020304" pitchFamily="16" charset="0"/>
              </a:rPr>
              <a:t>Vận dụng</a:t>
            </a:r>
            <a:endParaRPr lang="en-US" altLang="en-US" sz="3600" b="1" dirty="0">
              <a:latin typeface="Times New Roman" panose="02020603050405020304" pitchFamily="16" charset="0"/>
              <a:cs typeface="Times New Roman" panose="02020603050405020304" pitchFamily="1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496625">
            <a:off x="63712" y="35561"/>
            <a:ext cx="15557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667" y="220664"/>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82040" y="381000"/>
            <a:ext cx="9734550" cy="530225"/>
          </a:xfrm>
          <a:prstGeom prst="rect">
            <a:avLst/>
          </a:prstGeom>
          <a:noFill/>
        </p:spPr>
        <p:txBody>
          <a:bodyPr wrap="square">
            <a:spAutoFit/>
          </a:bodyPr>
          <a:p>
            <a:pPr marR="0" algn="just">
              <a:lnSpc>
                <a:spcPct val="102000"/>
              </a:lnSpc>
              <a:spcBef>
                <a:spcPts val="0"/>
              </a:spcBef>
              <a:spcAft>
                <a:spcPts val="0"/>
              </a:spcAft>
            </a:pPr>
            <a:r>
              <a:rPr lang="en-US" altLang="pt-BR" sz="2800" b="1" dirty="0">
                <a:solidFill>
                  <a:srgbClr val="FF0000"/>
                </a:solidFill>
                <a:latin typeface="Times New Roman" panose="02020603050405020304" pitchFamily="16" charset="0"/>
                <a:ea typeface="Times New Roman" panose="02020603050405020304" pitchFamily="16" charset="0"/>
                <a:sym typeface="+mn-ea"/>
              </a:rPr>
              <a:t>IV. VẬN DỤNG</a:t>
            </a:r>
            <a:endParaRPr lang="en-US" altLang="pt-BR" sz="2800" b="1" dirty="0">
              <a:solidFill>
                <a:srgbClr val="FF0000"/>
              </a:solidFill>
              <a:latin typeface="Times New Roman" panose="02020603050405020304" pitchFamily="16" charset="0"/>
              <a:ea typeface="Times New Roman" panose="02020603050405020304" pitchFamily="16" charset="0"/>
              <a:sym typeface="+mn-ea"/>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038600"/>
            <a:ext cx="2119630" cy="2592070"/>
          </a:xfrm>
          <a:prstGeom prst="rect">
            <a:avLst/>
          </a:prstGeom>
          <a:noFill/>
          <a:ln>
            <a:noFill/>
          </a:ln>
        </p:spPr>
      </p:pic>
      <p:pic>
        <p:nvPicPr>
          <p:cNvPr id="5" name="图片 30"/>
          <p:cNvPicPr>
            <a:picLocks noChangeAspect="1"/>
          </p:cNvPicPr>
          <p:nvPr/>
        </p:nvPicPr>
        <p:blipFill>
          <a:blip r:embed="rId4"/>
          <a:stretch>
            <a:fillRect/>
          </a:stretch>
        </p:blipFill>
        <p:spPr>
          <a:xfrm>
            <a:off x="614680" y="671195"/>
            <a:ext cx="10881360" cy="5521960"/>
          </a:xfrm>
          <a:prstGeom prst="rect">
            <a:avLst/>
          </a:prstGeom>
          <a:noFill/>
          <a:ln w="9525">
            <a:noFill/>
          </a:ln>
        </p:spPr>
      </p:pic>
      <p:pic>
        <p:nvPicPr>
          <p:cNvPr id="12292" name="Picture 6"/>
          <p:cNvPicPr>
            <a:picLocks noChangeAspect="1"/>
          </p:cNvPicPr>
          <p:nvPr/>
        </p:nvPicPr>
        <p:blipFill>
          <a:blip r:embed="rId5"/>
          <a:stretch>
            <a:fillRect/>
          </a:stretch>
        </p:blipFill>
        <p:spPr>
          <a:xfrm>
            <a:off x="10244455" y="5029200"/>
            <a:ext cx="1840230" cy="1840230"/>
          </a:xfrm>
          <a:prstGeom prst="rect">
            <a:avLst/>
          </a:prstGeom>
          <a:noFill/>
          <a:ln w="9525">
            <a:noFill/>
          </a:ln>
        </p:spPr>
      </p:pic>
      <p:sp>
        <p:nvSpPr>
          <p:cNvPr id="12291" name="TextBox 5"/>
          <p:cNvSpPr txBox="1"/>
          <p:nvPr/>
        </p:nvSpPr>
        <p:spPr>
          <a:xfrm>
            <a:off x="2057400" y="1371600"/>
            <a:ext cx="8041640" cy="4140200"/>
          </a:xfrm>
          <a:prstGeom prst="rect">
            <a:avLst/>
          </a:prstGeom>
          <a:noFill/>
          <a:ln w="9525">
            <a:noFill/>
          </a:ln>
        </p:spPr>
        <p:txBody>
          <a:bodyPr wrap="square">
            <a:noAutofit/>
          </a:bodyPr>
          <a:p>
            <a:pPr algn="just"/>
            <a:r>
              <a:rPr lang="en-US" altLang="vi-VN" sz="2400" u="sng" dirty="0">
                <a:solidFill>
                  <a:schemeClr val="tx1"/>
                </a:solidFill>
                <a:latin typeface="Times New Roman" panose="02020603050405020304" pitchFamily="16" charset="0"/>
              </a:rPr>
              <a:t>* </a:t>
            </a:r>
            <a:r>
              <a:rPr lang="vi-VN" altLang="x-none" sz="2400" u="sng" dirty="0">
                <a:solidFill>
                  <a:schemeClr val="tx1"/>
                </a:solidFill>
                <a:latin typeface="Times New Roman" panose="02020603050405020304" pitchFamily="16" charset="0"/>
              </a:rPr>
              <a:t>Tình huống 1:</a:t>
            </a:r>
            <a:r>
              <a:rPr lang="vi-VN" altLang="x-none" sz="2400" dirty="0">
                <a:solidFill>
                  <a:schemeClr val="tx1"/>
                </a:solidFill>
                <a:latin typeface="Times New Roman" panose="02020603050405020304" pitchFamily="16" charset="0"/>
              </a:rPr>
              <a:t> Nếu có bạn rủ em đi chơi và em thấy rất thú vị, nhưng ở nhà em vẫn còn bài tập chưa làm xong, bố mẹ cũng muốn em ở nhà để giúp đỡ bố mẹ, em sẽ làm gì?</a:t>
            </a:r>
            <a:endParaRPr lang="vi-VN" altLang="x-none" sz="2400" dirty="0">
              <a:solidFill>
                <a:schemeClr val="tx1"/>
              </a:solidFill>
              <a:latin typeface="Times New Roman" panose="02020603050405020304" pitchFamily="16" charset="0"/>
            </a:endParaRPr>
          </a:p>
          <a:p>
            <a:pPr algn="just"/>
            <a:r>
              <a:rPr lang="en-US" altLang="vi-VN" sz="2400" u="sng" dirty="0">
                <a:solidFill>
                  <a:schemeClr val="tx1"/>
                </a:solidFill>
                <a:latin typeface="Times New Roman" panose="02020603050405020304" pitchFamily="16" charset="0"/>
              </a:rPr>
              <a:t>* </a:t>
            </a:r>
            <a:r>
              <a:rPr lang="vi-VN" altLang="x-none" sz="2400" u="sng" dirty="0">
                <a:solidFill>
                  <a:schemeClr val="tx1"/>
                </a:solidFill>
                <a:latin typeface="Times New Roman" panose="02020603050405020304" pitchFamily="16" charset="0"/>
              </a:rPr>
              <a:t>Tình huống 2:</a:t>
            </a:r>
            <a:r>
              <a:rPr lang="vi-VN" altLang="x-none" sz="2400" dirty="0">
                <a:solidFill>
                  <a:schemeClr val="tx1"/>
                </a:solidFill>
                <a:latin typeface="Times New Roman" panose="02020603050405020304" pitchFamily="16" charset="0"/>
              </a:rPr>
              <a:t> Nếu có bạn rủ em đi chơi, nhưng cả tuần mới có một ngày nghỉ, em muốn dành thời gian để đi chơi với gia đình, em sẽ làm gì?</a:t>
            </a:r>
            <a:endParaRPr lang="vi-VN" altLang="x-none" sz="2400" dirty="0">
              <a:solidFill>
                <a:schemeClr val="tx1"/>
              </a:solidFill>
              <a:latin typeface="Times New Roman" panose="02020603050405020304" pitchFamily="16" charset="0"/>
            </a:endParaRPr>
          </a:p>
          <a:p>
            <a:pPr algn="just"/>
            <a:r>
              <a:rPr lang="en-US" altLang="vi-VN" sz="2400" u="sng" dirty="0">
                <a:solidFill>
                  <a:schemeClr val="tx1"/>
                </a:solidFill>
                <a:latin typeface="Times New Roman" panose="02020603050405020304" pitchFamily="16" charset="0"/>
              </a:rPr>
              <a:t>* </a:t>
            </a:r>
            <a:r>
              <a:rPr lang="vi-VN" altLang="x-none" sz="2400" u="sng" dirty="0">
                <a:solidFill>
                  <a:schemeClr val="tx1"/>
                </a:solidFill>
                <a:latin typeface="Times New Roman" panose="02020603050405020304" pitchFamily="16" charset="0"/>
              </a:rPr>
              <a:t>Tình huống 3:</a:t>
            </a:r>
            <a:r>
              <a:rPr lang="vi-VN" altLang="x-none" sz="2400" dirty="0">
                <a:solidFill>
                  <a:schemeClr val="tx1"/>
                </a:solidFill>
                <a:latin typeface="Times New Roman" panose="02020603050405020304" pitchFamily="16" charset="0"/>
              </a:rPr>
              <a:t> Nếu em được đi chơi, em rủ bạn em đi cùng, nhưng bạn lại từ chối vì còn bài tập phải hoàn thành, vì còn cần ở nhà phụ giúp bố mẹ hay vì bạn muốn dành thời gian cho gia đình của bạn, em sẽ có thái độ và ứng xử như thế nào?</a:t>
            </a:r>
            <a:endParaRPr lang="vi-VN" altLang="x-none" sz="2400" dirty="0">
              <a:solidFill>
                <a:schemeClr val="tx1"/>
              </a:solidFill>
              <a:latin typeface="Times New Roman" panose="02020603050405020304" pitchFamily="1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5" name="Picture 4" descr="Tổng hợp hình ảnh cảm ơn đẹp nhất - Kho ảnh đẹp"/>
          <p:cNvPicPr>
            <a:picLocks noChangeAspect="1"/>
          </p:cNvPicPr>
          <p:nvPr/>
        </p:nvPicPr>
        <p:blipFill>
          <a:blip r:embed="rId1"/>
          <a:stretch>
            <a:fillRect/>
          </a:stretch>
        </p:blipFill>
        <p:spPr>
          <a:xfrm>
            <a:off x="1524000" y="0"/>
            <a:ext cx="9144000" cy="68580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21100" y="751840"/>
            <a:ext cx="8470900" cy="3855720"/>
          </a:xfrm>
          <a:prstGeom prst="rect">
            <a:avLst/>
          </a:prstGeom>
          <a:noFill/>
          <a:ln>
            <a:noFill/>
          </a:ln>
        </p:spPr>
      </p:pic>
      <p:sp>
        <p:nvSpPr>
          <p:cNvPr id="6" name="TextBox 5"/>
          <p:cNvSpPr txBox="1"/>
          <p:nvPr/>
        </p:nvSpPr>
        <p:spPr>
          <a:xfrm>
            <a:off x="4876800" y="1600200"/>
            <a:ext cx="6568440" cy="2970530"/>
          </a:xfrm>
          <a:prstGeom prst="rect">
            <a:avLst/>
          </a:prstGeom>
          <a:noFill/>
        </p:spPr>
        <p:txBody>
          <a:bodyPr wrap="square">
            <a:noAutofit/>
          </a:bodyPr>
          <a:lstStyle/>
          <a:p>
            <a:pPr algn="l"/>
            <a:r>
              <a:rPr lang="en-US" altLang="en-US" sz="2800" b="1" i="1" dirty="0">
                <a:latin typeface="Times New Roman" panose="02020603050405020304" pitchFamily="16" charset="0"/>
                <a:cs typeface="Times New Roman" panose="02020603050405020304" pitchFamily="16" charset="0"/>
                <a:sym typeface="+mn-ea"/>
              </a:rPr>
              <a:t>Em có tự thấy mình là một người con ngoan không? Đã bao giờ em nói dối bố mẹ hay đi chơi mà không nói với bố mẹ chưa? Những lúc đó, bố mẹ em có phản ứng thế nào và em cảm thấy như thế nào?</a:t>
            </a:r>
            <a:endParaRPr lang="en-US" altLang="en-US" sz="2800" b="1" i="1" dirty="0">
              <a:latin typeface="Times New Roman" panose="02020603050405020304" pitchFamily="16" charset="0"/>
              <a:cs typeface="Times New Roman" panose="02020603050405020304" pitchFamily="16" charset="0"/>
              <a:sym typeface="+mn-ea"/>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17" y="1451113"/>
            <a:ext cx="4572552" cy="475090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r>
              <a:rPr lang="en-US" altLang="en-US" sz="2000">
                <a:solidFill>
                  <a:schemeClr val="bg1"/>
                </a:solidFill>
                <a:latin typeface="#9Slide07 SVNAdam Gorry" panose="02040603050506020204" pitchFamily="18" charset="0"/>
              </a:rPr>
              <a:t>I. Đọc và tìm hiểu chung</a:t>
            </a:r>
            <a:endParaRPr lang="en-US" altLang="en-US" sz="2000">
              <a:solidFill>
                <a:schemeClr val="bg1"/>
              </a:solidFill>
              <a:latin typeface="#9Slide07 SVNAdam Gorry" panose="02040603050506020204" pitchFamily="18" charset="0"/>
            </a:endParaRPr>
          </a:p>
        </p:txBody>
      </p:sp>
      <p:pic>
        <p:nvPicPr>
          <p:cNvPr id="12291" name="Content Placeholder 8"/>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686810" y="3338195"/>
            <a:ext cx="4735195" cy="1143000"/>
          </a:xfrm>
        </p:spPr>
        <p:txBody>
          <a:bodyPr/>
          <a:lstStyle/>
          <a:p>
            <a:r>
              <a:rPr lang="en-US" altLang="en-US" sz="3600" b="1" dirty="0">
                <a:latin typeface="Times New Roman" panose="02020603050405020304" pitchFamily="16" charset="0"/>
                <a:cs typeface="Times New Roman" panose="02020603050405020304" pitchFamily="16" charset="0"/>
              </a:rPr>
              <a:t>Hình thành kiến thức</a:t>
            </a:r>
            <a:endParaRPr lang="en-US" altLang="en-US" sz="3600" b="1" dirty="0">
              <a:latin typeface="Times New Roman" panose="02020603050405020304" pitchFamily="16" charset="0"/>
              <a:cs typeface="Times New Roman" panose="02020603050405020304" pitchFamily="1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PA_图片 9"/>
          <p:cNvPicPr>
            <a:picLocks noChangeAspect="1"/>
          </p:cNvPicPr>
          <p:nvPr>
            <p:custDataLst>
              <p:tags r:id="rId1"/>
            </p:custDataLst>
          </p:nvPr>
        </p:nvPicPr>
        <p:blipFill>
          <a:blip r:embed="rId2"/>
          <a:srcRect l="11908" t="16713" b="14111"/>
          <a:stretch>
            <a:fillRect/>
          </a:stretch>
        </p:blipFill>
        <p:spPr>
          <a:xfrm>
            <a:off x="2590800" y="1139825"/>
            <a:ext cx="6302375" cy="3776663"/>
          </a:xfrm>
          <a:prstGeom prst="rect">
            <a:avLst/>
          </a:prstGeom>
          <a:noFill/>
          <a:ln w="9525">
            <a:noFill/>
          </a:ln>
        </p:spPr>
      </p:pic>
      <p:pic>
        <p:nvPicPr>
          <p:cNvPr id="17" name="PA_图片 12"/>
          <p:cNvPicPr>
            <a:picLocks noChangeAspect="1"/>
          </p:cNvPicPr>
          <p:nvPr>
            <p:custDataLst>
              <p:tags r:id="rId3"/>
            </p:custDataLst>
          </p:nvPr>
        </p:nvPicPr>
        <p:blipFill>
          <a:blip r:embed="rId4"/>
          <a:srcRect l="15807" t="12257" r="11253" b="65141"/>
          <a:stretch>
            <a:fillRect/>
          </a:stretch>
        </p:blipFill>
        <p:spPr>
          <a:xfrm>
            <a:off x="4219575" y="3148013"/>
            <a:ext cx="3752850" cy="1162050"/>
          </a:xfrm>
          <a:prstGeom prst="rect">
            <a:avLst/>
          </a:prstGeom>
          <a:noFill/>
          <a:ln w="9525">
            <a:noFill/>
          </a:ln>
        </p:spPr>
      </p:pic>
      <p:pic>
        <p:nvPicPr>
          <p:cNvPr id="57348" name="PA_图片 1"/>
          <p:cNvPicPr>
            <a:picLocks noChangeAspect="1"/>
          </p:cNvPicPr>
          <p:nvPr>
            <p:custDataLst>
              <p:tags r:id="rId5"/>
            </p:custDataLst>
          </p:nvPr>
        </p:nvPicPr>
        <p:blipFill>
          <a:blip r:embed="rId6"/>
          <a:srcRect l="4193" t="2191" r="2695" b="6030"/>
          <a:stretch>
            <a:fillRect/>
          </a:stretch>
        </p:blipFill>
        <p:spPr>
          <a:xfrm>
            <a:off x="1608138" y="3446463"/>
            <a:ext cx="2611437" cy="2374900"/>
          </a:xfrm>
          <a:prstGeom prst="rect">
            <a:avLst/>
          </a:prstGeom>
          <a:noFill/>
          <a:ln w="9525">
            <a:noFill/>
          </a:ln>
        </p:spPr>
      </p:pic>
      <p:sp>
        <p:nvSpPr>
          <p:cNvPr id="19" name="PA_文本框 26"/>
          <p:cNvSpPr txBox="1">
            <a:spLocks noChangeArrowheads="1"/>
          </p:cNvSpPr>
          <p:nvPr>
            <p:custDataLst>
              <p:tags r:id="rId7"/>
            </p:custDataLst>
          </p:nvPr>
        </p:nvSpPr>
        <p:spPr bwMode="auto">
          <a:xfrm>
            <a:off x="3166110" y="2667000"/>
            <a:ext cx="50234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800" b="1" dirty="0">
                <a:solidFill>
                  <a:srgbClr val="C00000"/>
                </a:solidFill>
                <a:latin typeface="Times New Roman" panose="02020603050405020304" pitchFamily="16" charset="0"/>
                <a:ea typeface="Microsoft YaHei" panose="020B0503020204020204" charset="-122"/>
                <a:cs typeface="Times New Roman" panose="02020603050405020304" pitchFamily="16" charset="0"/>
                <a:sym typeface="Arial" panose="020B0604020202020204" pitchFamily="34" charset="0"/>
              </a:rPr>
              <a:t>I. ĐỌC - TÌM HIỂU CHUNG</a:t>
            </a:r>
            <a:endParaRPr lang="en-US" altLang="zh-CN" sz="2800" b="1" dirty="0">
              <a:solidFill>
                <a:srgbClr val="C00000"/>
              </a:solidFill>
              <a:latin typeface="Times New Roman" panose="02020603050405020304" pitchFamily="16" charset="0"/>
              <a:ea typeface="Microsoft YaHei" panose="020B0503020204020204" charset="-122"/>
              <a:cs typeface="Times New Roman" panose="02020603050405020304" pitchFamily="16" charset="0"/>
              <a:sym typeface="Arial" panose="020B0604020202020204" pitchFamily="34" charset="0"/>
            </a:endParaRPr>
          </a:p>
        </p:txBody>
      </p:sp>
      <p:pic>
        <p:nvPicPr>
          <p:cNvPr id="57350" name="PA_图片 9" descr="7025f93bab81e29a45dfc8ebfbf481b9"/>
          <p:cNvPicPr>
            <a:picLocks noChangeAspect="1"/>
          </p:cNvPicPr>
          <p:nvPr>
            <p:custDataLst>
              <p:tags r:id="rId8"/>
            </p:custDataLst>
          </p:nvPr>
        </p:nvPicPr>
        <p:blipFill>
          <a:blip r:embed="rId9"/>
          <a:stretch>
            <a:fillRect/>
          </a:stretch>
        </p:blipFill>
        <p:spPr>
          <a:xfrm>
            <a:off x="7459663" y="1573213"/>
            <a:ext cx="3589337" cy="5073650"/>
          </a:xfrm>
          <a:prstGeom prst="rect">
            <a:avLst/>
          </a:prstGeom>
          <a:noFill/>
          <a:ln w="9525">
            <a:noFill/>
          </a:ln>
        </p:spPr>
      </p:pic>
    </p:spTree>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0.70"/>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496625">
            <a:off x="338667" y="57151"/>
            <a:ext cx="15557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667" y="220664"/>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76400" y="815975"/>
            <a:ext cx="10918825" cy="59309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3200" b="1" dirty="0">
                <a:solidFill>
                  <a:schemeClr val="tx1"/>
                </a:solidFill>
                <a:effectLst/>
                <a:latin typeface="Times New Roman" panose="02020603050405020304" pitchFamily="16" charset="0"/>
                <a:ea typeface="Times New Roman" panose="02020603050405020304" pitchFamily="16" charset="0"/>
              </a:rPr>
              <a:t>I. ĐỌC - TÌM HIỂU CHUNG</a:t>
            </a:r>
            <a:endParaRPr lang="en-US" altLang="pt-BR" sz="3200" b="1" dirty="0">
              <a:solidFill>
                <a:schemeClr val="tx1"/>
              </a:solidFill>
              <a:effectLst/>
              <a:latin typeface="Times New Roman" panose="02020603050405020304" pitchFamily="16" charset="0"/>
              <a:ea typeface="Times New Roman" panose="02020603050405020304" pitchFamily="16" charset="0"/>
              <a:sym typeface="+mn-ea"/>
            </a:endParaRPr>
          </a:p>
        </p:txBody>
      </p:sp>
      <p:pic>
        <p:nvPicPr>
          <p:cNvPr id="13314" name="Picture 51"/>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4566920"/>
            <a:ext cx="1219136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838200" y="1600200"/>
            <a:ext cx="10918825" cy="184785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2800" b="1" dirty="0">
                <a:solidFill>
                  <a:srgbClr val="FF0000"/>
                </a:solidFill>
                <a:effectLst/>
                <a:latin typeface="Times New Roman" panose="02020603050405020304" pitchFamily="16" charset="0"/>
                <a:ea typeface="Times New Roman" panose="02020603050405020304" pitchFamily="16" charset="0"/>
                <a:sym typeface="+mn-ea"/>
              </a:rPr>
              <a:t>1. Đọc và tìm hiểu chú thích</a:t>
            </a:r>
            <a:endParaRPr lang="en-US" altLang="pt-BR" sz="2800" b="1"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a. Đọc văn bản </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 Chú ý điều chỉnh giọng điệu ở lời nhân vật, chú ý chiến lược đọc hình dung ở bên phải văn bản nhưng không được làm gián đoạn mạch đọc.</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p:txBody>
      </p:sp>
      <p:sp>
        <p:nvSpPr>
          <p:cNvPr id="2" name="TextBox 6"/>
          <p:cNvSpPr txBox="1"/>
          <p:nvPr/>
        </p:nvSpPr>
        <p:spPr>
          <a:xfrm>
            <a:off x="838200" y="3810000"/>
            <a:ext cx="10918825" cy="53022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2800" b="1" dirty="0">
                <a:solidFill>
                  <a:schemeClr val="tx1"/>
                </a:solidFill>
                <a:effectLst/>
                <a:latin typeface="Times New Roman" panose="02020603050405020304" pitchFamily="16" charset="0"/>
                <a:ea typeface="Times New Roman" panose="02020603050405020304" pitchFamily="16" charset="0"/>
                <a:sym typeface="+mn-ea"/>
              </a:rPr>
              <a:t>b. Tìm hiểu chú thích và giải thích từ khó </a:t>
            </a:r>
            <a:endParaRPr lang="en-US" altLang="pt-BR" sz="2800" b="1" dirty="0">
              <a:solidFill>
                <a:schemeClr val="tx1"/>
              </a:solidFill>
              <a:effectLst/>
              <a:latin typeface="Times New Roman" panose="02020603050405020304" pitchFamily="16" charset="0"/>
              <a:ea typeface="Times New Roman" panose="02020603050405020304" pitchFamily="1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496625">
            <a:off x="338667" y="57151"/>
            <a:ext cx="15557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667" y="220664"/>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76400" y="838200"/>
            <a:ext cx="10918825" cy="59309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3200" b="1" dirty="0">
                <a:solidFill>
                  <a:schemeClr val="tx1"/>
                </a:solidFill>
                <a:effectLst/>
                <a:latin typeface="Times New Roman" panose="02020603050405020304" pitchFamily="16" charset="0"/>
                <a:ea typeface="Times New Roman" panose="02020603050405020304" pitchFamily="16" charset="0"/>
                <a:sym typeface="+mn-ea"/>
              </a:rPr>
              <a:t>I. ĐỌC - TÌM HIỂU CHUNG</a:t>
            </a:r>
            <a:endParaRPr lang="en-US" altLang="pt-BR" sz="3200" b="1" dirty="0">
              <a:solidFill>
                <a:schemeClr val="tx1"/>
              </a:solidFill>
              <a:effectLst/>
              <a:latin typeface="Times New Roman" panose="02020603050405020304" pitchFamily="16" charset="0"/>
              <a:ea typeface="Times New Roman" panose="02020603050405020304" pitchFamily="16" charset="0"/>
              <a:sym typeface="+mn-ea"/>
            </a:endParaRPr>
          </a:p>
        </p:txBody>
      </p:sp>
      <p:pic>
        <p:nvPicPr>
          <p:cNvPr id="13314" name="Picture 51"/>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06090"/>
            <a:ext cx="5181600" cy="19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492125" y="1371600"/>
            <a:ext cx="7977505" cy="35547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2800" b="1" dirty="0">
                <a:solidFill>
                  <a:srgbClr val="FF0000"/>
                </a:solidFill>
                <a:effectLst/>
                <a:latin typeface="Times New Roman" panose="02020603050405020304" pitchFamily="16" charset="0"/>
                <a:ea typeface="Times New Roman" panose="02020603050405020304" pitchFamily="16" charset="0"/>
                <a:sym typeface="+mn-ea"/>
              </a:rPr>
              <a:t>2. Tìm hiểu chung</a:t>
            </a:r>
            <a:endParaRPr lang="en-US" altLang="pt-BR" sz="2800" b="1"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b="1" dirty="0">
                <a:solidFill>
                  <a:srgbClr val="FF0000"/>
                </a:solidFill>
                <a:effectLst/>
                <a:latin typeface="Times New Roman" panose="02020603050405020304" pitchFamily="16" charset="0"/>
                <a:ea typeface="Times New Roman" panose="02020603050405020304" pitchFamily="16" charset="0"/>
                <a:sym typeface="+mn-ea"/>
              </a:rPr>
              <a:t>a. Tác giả</a:t>
            </a:r>
            <a:endParaRPr lang="en-US" altLang="pt-BR" sz="2800" b="1" dirty="0">
              <a:solidFill>
                <a:srgbClr val="FF0000"/>
              </a:solidFill>
              <a:effectLst/>
              <a:latin typeface="Times New Roman" panose="02020603050405020304" pitchFamily="16" charset="0"/>
              <a:ea typeface="Times New Roman" panose="02020603050405020304" pitchFamily="16" charset="0"/>
              <a:sym typeface="+mn-ea"/>
            </a:endParaRPr>
          </a:p>
          <a:p>
            <a:pPr eaLnBrk="1" hangingPunct="1">
              <a:buNone/>
            </a:pPr>
            <a:r>
              <a:rPr sz="2800" dirty="0">
                <a:latin typeface="Times New Roman" panose="02020603050405020304" pitchFamily="16" charset="0"/>
                <a:sym typeface="+mn-ea"/>
              </a:rPr>
              <a:t>- Tên: Rabindranath Tagore</a:t>
            </a:r>
            <a:endParaRPr sz="2800" dirty="0">
              <a:latin typeface="Times New Roman" panose="02020603050405020304" pitchFamily="16" charset="0"/>
              <a:sym typeface="+mn-ea"/>
            </a:endParaRPr>
          </a:p>
          <a:p>
            <a:pPr eaLnBrk="1" hangingPunct="1">
              <a:buNone/>
            </a:pPr>
            <a:r>
              <a:rPr sz="2800" dirty="0">
                <a:latin typeface="Times New Roman" panose="02020603050405020304" pitchFamily="16" charset="0"/>
                <a:sym typeface="+mn-ea"/>
              </a:rPr>
              <a:t>- Năm sinh – năm mất: 1861 – 1941</a:t>
            </a:r>
            <a:endParaRPr sz="2800" dirty="0">
              <a:latin typeface="Times New Roman" panose="02020603050405020304" pitchFamily="16" charset="0"/>
              <a:sym typeface="+mn-ea"/>
            </a:endParaRPr>
          </a:p>
          <a:p>
            <a:pPr eaLnBrk="1" hangingPunct="1">
              <a:buNone/>
            </a:pPr>
            <a:r>
              <a:rPr sz="2800" dirty="0">
                <a:latin typeface="Times New Roman" panose="02020603050405020304" pitchFamily="16" charset="0"/>
                <a:sym typeface="+mn-ea"/>
              </a:rPr>
              <a:t>- Quê quán: Ấn Độ</a:t>
            </a:r>
            <a:endParaRPr sz="2800" dirty="0">
              <a:latin typeface="Times New Roman" panose="02020603050405020304" pitchFamily="16" charset="0"/>
              <a:sym typeface="+mn-ea"/>
            </a:endParaRPr>
          </a:p>
          <a:p>
            <a:pPr eaLnBrk="1" hangingPunct="1">
              <a:buNone/>
            </a:pPr>
            <a:r>
              <a:rPr sz="2800" dirty="0">
                <a:latin typeface="Times New Roman" panose="02020603050405020304" pitchFamily="16" charset="0"/>
                <a:sym typeface="+mn-ea"/>
              </a:rPr>
              <a:t>- Là danh nhân văn hóa, nhà thơ hiện đại lớn nhất của Ấn Độ. Thơ Tagore chan chứa tình yêu đất nước, con người, cuộc sống...</a:t>
            </a:r>
            <a:endParaRPr sz="2800" dirty="0">
              <a:latin typeface="Times New Roman" panose="02020603050405020304" pitchFamily="16" charset="0"/>
              <a:sym typeface="+mn-ea"/>
            </a:endParaRPr>
          </a:p>
        </p:txBody>
      </p:sp>
      <p:pic>
        <p:nvPicPr>
          <p:cNvPr id="36869" name="Picture 5" descr="Rabindranath Tagore"/>
          <p:cNvPicPr>
            <a:picLocks noChangeAspect="1"/>
          </p:cNvPicPr>
          <p:nvPr>
            <p:ph sz="half" idx="2"/>
          </p:nvPr>
        </p:nvPicPr>
        <p:blipFill>
          <a:blip r:embed="rId4"/>
          <a:stretch>
            <a:fillRect/>
          </a:stretch>
        </p:blipFill>
        <p:spPr>
          <a:xfrm>
            <a:off x="8382000" y="1752600"/>
            <a:ext cx="2971800" cy="3429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496625">
            <a:off x="431165" y="-10160"/>
            <a:ext cx="1158240" cy="101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412" y="-76516"/>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76400" y="228600"/>
            <a:ext cx="10918825" cy="59309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3200" b="1" dirty="0">
                <a:solidFill>
                  <a:schemeClr val="tx1"/>
                </a:solidFill>
                <a:effectLst/>
                <a:latin typeface="Times New Roman" panose="02020603050405020304" pitchFamily="16" charset="0"/>
                <a:ea typeface="Times New Roman" panose="02020603050405020304" pitchFamily="16" charset="0"/>
                <a:sym typeface="+mn-ea"/>
              </a:rPr>
              <a:t>II. ĐỌC - TÌM HIỂU CHUNG</a:t>
            </a:r>
            <a:endParaRPr lang="en-US" altLang="pt-BR" sz="3200" b="1" dirty="0">
              <a:solidFill>
                <a:schemeClr val="tx1"/>
              </a:solidFill>
              <a:effectLst/>
              <a:latin typeface="Times New Roman" panose="02020603050405020304" pitchFamily="16" charset="0"/>
              <a:ea typeface="Times New Roman" panose="02020603050405020304" pitchFamily="16" charset="0"/>
              <a:sym typeface="+mn-ea"/>
            </a:endParaRPr>
          </a:p>
        </p:txBody>
      </p:sp>
      <p:pic>
        <p:nvPicPr>
          <p:cNvPr id="13314" name="Picture 51"/>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953000"/>
            <a:ext cx="5181600" cy="19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457200" y="990600"/>
            <a:ext cx="11518900" cy="44837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p>
            <a:pPr marL="0" marR="0" algn="just">
              <a:lnSpc>
                <a:spcPct val="102000"/>
              </a:lnSpc>
              <a:spcBef>
                <a:spcPts val="0"/>
              </a:spcBef>
              <a:spcAft>
                <a:spcPts val="0"/>
              </a:spcAft>
            </a:pPr>
            <a:r>
              <a:rPr lang="en-US" altLang="pt-BR" sz="2800" b="1" dirty="0">
                <a:solidFill>
                  <a:srgbClr val="FF0000"/>
                </a:solidFill>
                <a:effectLst/>
                <a:latin typeface="Times New Roman" panose="02020603050405020304" pitchFamily="16" charset="0"/>
                <a:ea typeface="Times New Roman" panose="02020603050405020304" pitchFamily="16" charset="0"/>
                <a:sym typeface="+mn-ea"/>
              </a:rPr>
              <a:t>b. Tác phẩm</a:t>
            </a:r>
            <a:endParaRPr lang="en-US" altLang="pt-BR" sz="2800" b="1"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dirty="0">
                <a:solidFill>
                  <a:srgbClr val="FF0000"/>
                </a:solidFill>
                <a:effectLst/>
                <a:latin typeface="Times New Roman" panose="02020603050405020304" pitchFamily="16" charset="0"/>
                <a:ea typeface="Times New Roman" panose="02020603050405020304" pitchFamily="16" charset="0"/>
                <a:sym typeface="+mn-ea"/>
              </a:rPr>
              <a:t>- Mây và sóng được in trong tập Trăng non.</a:t>
            </a:r>
            <a:endParaRPr lang="en-US" altLang="pt-BR" sz="2800"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dirty="0">
                <a:solidFill>
                  <a:srgbClr val="FF0000"/>
                </a:solidFill>
                <a:effectLst/>
                <a:latin typeface="Times New Roman" panose="02020603050405020304" pitchFamily="16" charset="0"/>
                <a:ea typeface="Times New Roman" panose="02020603050405020304" pitchFamily="16" charset="0"/>
                <a:sym typeface="+mn-ea"/>
              </a:rPr>
              <a:t>- Người kể chuyện: em bé;</a:t>
            </a:r>
            <a:endParaRPr lang="en-US" altLang="pt-BR" sz="2800"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dirty="0">
                <a:solidFill>
                  <a:srgbClr val="FF0000"/>
                </a:solidFill>
                <a:effectLst/>
                <a:latin typeface="Times New Roman" panose="02020603050405020304" pitchFamily="16" charset="0"/>
                <a:ea typeface="Times New Roman" panose="02020603050405020304" pitchFamily="16" charset="0"/>
                <a:sym typeface="+mn-ea"/>
              </a:rPr>
              <a:t>- Phương thức biểu đạt: biểu cảm kết hợp tự sự, miêu tả;</a:t>
            </a:r>
            <a:endParaRPr lang="en-US" altLang="pt-BR" sz="2800"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dirty="0">
                <a:solidFill>
                  <a:srgbClr val="FF0000"/>
                </a:solidFill>
                <a:effectLst/>
                <a:latin typeface="Times New Roman" panose="02020603050405020304" pitchFamily="16" charset="0"/>
                <a:ea typeface="Times New Roman" panose="02020603050405020304" pitchFamily="16" charset="0"/>
                <a:sym typeface="+mn-ea"/>
              </a:rPr>
              <a:t>- Thể loại: thơ văn xuôi (thơ tự do);</a:t>
            </a:r>
            <a:endParaRPr lang="en-US" altLang="pt-BR" sz="2800"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dirty="0">
                <a:solidFill>
                  <a:srgbClr val="FF0000"/>
                </a:solidFill>
                <a:effectLst/>
                <a:latin typeface="Times New Roman" panose="02020603050405020304" pitchFamily="16" charset="0"/>
                <a:ea typeface="Times New Roman" panose="02020603050405020304" pitchFamily="16" charset="0"/>
                <a:sym typeface="+mn-ea"/>
              </a:rPr>
              <a:t>- Bố cục: 2 phần</a:t>
            </a:r>
            <a:endParaRPr lang="en-US" altLang="pt-BR" sz="2800"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dirty="0">
                <a:solidFill>
                  <a:srgbClr val="FF0000"/>
                </a:solidFill>
                <a:effectLst/>
                <a:latin typeface="Times New Roman" panose="02020603050405020304" pitchFamily="16" charset="0"/>
                <a:ea typeface="Times New Roman" panose="02020603050405020304" pitchFamily="16" charset="0"/>
                <a:sym typeface="+mn-ea"/>
              </a:rPr>
              <a:t>+ Phần 1: Từ đầu... và mái nhà ta sẽ là bầu trời xanh thẳm: câu chuyện của em bé với những người “trên mây”;</a:t>
            </a:r>
            <a:endParaRPr lang="en-US" altLang="pt-BR" sz="2800" dirty="0">
              <a:solidFill>
                <a:srgbClr val="FF0000"/>
              </a:solidFill>
              <a:effectLst/>
              <a:latin typeface="Times New Roman" panose="02020603050405020304" pitchFamily="16" charset="0"/>
              <a:ea typeface="Times New Roman" panose="02020603050405020304" pitchFamily="16" charset="0"/>
              <a:sym typeface="+mn-ea"/>
            </a:endParaRPr>
          </a:p>
          <a:p>
            <a:pPr marL="0" marR="0" algn="just">
              <a:lnSpc>
                <a:spcPct val="102000"/>
              </a:lnSpc>
              <a:spcBef>
                <a:spcPts val="0"/>
              </a:spcBef>
              <a:spcAft>
                <a:spcPts val="0"/>
              </a:spcAft>
            </a:pPr>
            <a:r>
              <a:rPr lang="en-US" altLang="pt-BR" sz="2800" dirty="0">
                <a:solidFill>
                  <a:srgbClr val="FF0000"/>
                </a:solidFill>
                <a:effectLst/>
                <a:latin typeface="Times New Roman" panose="02020603050405020304" pitchFamily="16" charset="0"/>
                <a:ea typeface="Times New Roman" panose="02020603050405020304" pitchFamily="16" charset="0"/>
                <a:sym typeface="+mn-ea"/>
              </a:rPr>
              <a:t>+ Phần 2: Tiếp theo... hết: câu chuyện của em bé với những người “trong sóng”.</a:t>
            </a:r>
            <a:endParaRPr lang="en-US" altLang="pt-BR" sz="2800" dirty="0">
              <a:solidFill>
                <a:srgbClr val="FF0000"/>
              </a:solidFill>
              <a:effectLst/>
              <a:latin typeface="Times New Roman" panose="02020603050405020304" pitchFamily="16" charset="0"/>
              <a:ea typeface="Times New Roman" panose="02020603050405020304" pitchFamily="1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PA_图片 9"/>
          <p:cNvPicPr>
            <a:picLocks noChangeAspect="1"/>
          </p:cNvPicPr>
          <p:nvPr>
            <p:custDataLst>
              <p:tags r:id="rId1"/>
            </p:custDataLst>
          </p:nvPr>
        </p:nvPicPr>
        <p:blipFill>
          <a:blip r:embed="rId2"/>
          <a:srcRect l="11908" t="16713" b="14111"/>
          <a:stretch>
            <a:fillRect/>
          </a:stretch>
        </p:blipFill>
        <p:spPr>
          <a:xfrm>
            <a:off x="2590800" y="1139825"/>
            <a:ext cx="6302375" cy="3776663"/>
          </a:xfrm>
          <a:prstGeom prst="rect">
            <a:avLst/>
          </a:prstGeom>
          <a:noFill/>
          <a:ln w="9525">
            <a:noFill/>
          </a:ln>
        </p:spPr>
      </p:pic>
      <p:pic>
        <p:nvPicPr>
          <p:cNvPr id="17" name="PA_图片 12"/>
          <p:cNvPicPr>
            <a:picLocks noChangeAspect="1"/>
          </p:cNvPicPr>
          <p:nvPr>
            <p:custDataLst>
              <p:tags r:id="rId3"/>
            </p:custDataLst>
          </p:nvPr>
        </p:nvPicPr>
        <p:blipFill>
          <a:blip r:embed="rId4"/>
          <a:srcRect l="15807" t="12257" r="11253" b="65141"/>
          <a:stretch>
            <a:fillRect/>
          </a:stretch>
        </p:blipFill>
        <p:spPr>
          <a:xfrm>
            <a:off x="4219575" y="3148013"/>
            <a:ext cx="3752850" cy="1162050"/>
          </a:xfrm>
          <a:prstGeom prst="rect">
            <a:avLst/>
          </a:prstGeom>
          <a:noFill/>
          <a:ln w="9525">
            <a:noFill/>
          </a:ln>
        </p:spPr>
      </p:pic>
      <p:pic>
        <p:nvPicPr>
          <p:cNvPr id="57348" name="PA_图片 1"/>
          <p:cNvPicPr>
            <a:picLocks noChangeAspect="1"/>
          </p:cNvPicPr>
          <p:nvPr>
            <p:custDataLst>
              <p:tags r:id="rId5"/>
            </p:custDataLst>
          </p:nvPr>
        </p:nvPicPr>
        <p:blipFill>
          <a:blip r:embed="rId6"/>
          <a:srcRect l="4193" t="2191" r="2695" b="6030"/>
          <a:stretch>
            <a:fillRect/>
          </a:stretch>
        </p:blipFill>
        <p:spPr>
          <a:xfrm>
            <a:off x="1608138" y="3446463"/>
            <a:ext cx="2611437" cy="2374900"/>
          </a:xfrm>
          <a:prstGeom prst="rect">
            <a:avLst/>
          </a:prstGeom>
          <a:noFill/>
          <a:ln w="9525">
            <a:noFill/>
          </a:ln>
        </p:spPr>
      </p:pic>
      <p:sp>
        <p:nvSpPr>
          <p:cNvPr id="19" name="PA_文本框 26"/>
          <p:cNvSpPr txBox="1">
            <a:spLocks noChangeArrowheads="1"/>
          </p:cNvSpPr>
          <p:nvPr>
            <p:custDataLst>
              <p:tags r:id="rId7"/>
            </p:custDataLst>
          </p:nvPr>
        </p:nvSpPr>
        <p:spPr bwMode="auto">
          <a:xfrm>
            <a:off x="3352800" y="2667000"/>
            <a:ext cx="50914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zh-CN" b="1" dirty="0">
                <a:solidFill>
                  <a:srgbClr val="C00000"/>
                </a:solidFill>
                <a:latin typeface="Times New Roman" panose="02020603050405020304" pitchFamily="16" charset="0"/>
                <a:ea typeface="Microsoft YaHei" panose="020B0503020204020204" charset="-122"/>
                <a:cs typeface="Times New Roman" panose="02020603050405020304" pitchFamily="16" charset="0"/>
                <a:sym typeface="Arial" panose="020B0604020202020204" pitchFamily="34" charset="0"/>
              </a:rPr>
              <a:t>II. TÌM HIỂU CHI TIẾT</a:t>
            </a:r>
            <a:endParaRPr lang="en-US" altLang="zh-CN" b="1" dirty="0">
              <a:solidFill>
                <a:srgbClr val="C00000"/>
              </a:solidFill>
              <a:latin typeface="Times New Roman" panose="02020603050405020304" pitchFamily="16" charset="0"/>
              <a:ea typeface="Microsoft YaHei" panose="020B0503020204020204" charset="-122"/>
              <a:cs typeface="Times New Roman" panose="02020603050405020304" pitchFamily="16" charset="0"/>
              <a:sym typeface="Arial" panose="020B0604020202020204" pitchFamily="34" charset="0"/>
            </a:endParaRPr>
          </a:p>
        </p:txBody>
      </p:sp>
      <p:pic>
        <p:nvPicPr>
          <p:cNvPr id="57350" name="PA_图片 9" descr="7025f93bab81e29a45dfc8ebfbf481b9"/>
          <p:cNvPicPr>
            <a:picLocks noChangeAspect="1"/>
          </p:cNvPicPr>
          <p:nvPr>
            <p:custDataLst>
              <p:tags r:id="rId8"/>
            </p:custDataLst>
          </p:nvPr>
        </p:nvPicPr>
        <p:blipFill>
          <a:blip r:embed="rId9"/>
          <a:stretch>
            <a:fillRect/>
          </a:stretch>
        </p:blipFill>
        <p:spPr>
          <a:xfrm>
            <a:off x="7459663" y="1573213"/>
            <a:ext cx="3589337" cy="5073650"/>
          </a:xfrm>
          <a:prstGeom prst="rect">
            <a:avLst/>
          </a:prstGeom>
          <a:noFill/>
          <a:ln w="9525">
            <a:noFill/>
          </a:ln>
        </p:spPr>
      </p:pic>
      <p:pic>
        <p:nvPicPr>
          <p:cNvPr id="57351" name="图片 22"/>
          <p:cNvPicPr>
            <a:picLocks noChangeAspect="1"/>
          </p:cNvPicPr>
          <p:nvPr/>
        </p:nvPicPr>
        <p:blipFill>
          <a:blip r:embed="rId10"/>
          <a:stretch>
            <a:fillRect/>
          </a:stretch>
        </p:blipFill>
        <p:spPr>
          <a:xfrm>
            <a:off x="1905000" y="1293813"/>
            <a:ext cx="906463" cy="1465262"/>
          </a:xfrm>
          <a:prstGeom prst="rect">
            <a:avLst/>
          </a:prstGeom>
          <a:noFill/>
          <a:ln w="9525">
            <a:noFill/>
          </a:ln>
        </p:spPr>
      </p:pic>
    </p:spTree>
  </p:cSld>
  <p:clrMapOvr>
    <a:masterClrMapping/>
  </p:clrMapOvr>
  <p:transition spd="slow" advClick="0">
    <p:circle/>
  </p:transition>
  <p:timing>
    <p:tnLst>
      <p:par>
        <p:cTn id="1" dur="indefinite" restart="never" nodeType="tmRoot"/>
      </p:par>
    </p:tn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4728</Words>
  <Application>WPS Presentation</Application>
  <PresentationFormat>Custom</PresentationFormat>
  <Paragraphs>122</Paragraphs>
  <Slides>22</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22</vt:i4>
      </vt:variant>
    </vt:vector>
  </HeadingPairs>
  <TitlesOfParts>
    <vt:vector size="38" baseType="lpstr">
      <vt:lpstr>Arial</vt:lpstr>
      <vt:lpstr>SimSun</vt:lpstr>
      <vt:lpstr>Wingdings</vt:lpstr>
      <vt:lpstr>Calibri</vt:lpstr>
      <vt:lpstr>Calibri Light</vt:lpstr>
      <vt:lpstr>Times New Roman</vt:lpstr>
      <vt:lpstr>#9Slide07 SVNAdam Gorry</vt:lpstr>
      <vt:lpstr>等线</vt:lpstr>
      <vt:lpstr>等线</vt:lpstr>
      <vt:lpstr>Microsoft YaHei</vt:lpstr>
      <vt:lpstr>Arial Unicode MS</vt:lpstr>
      <vt:lpstr>#9Slide03 AmpleSoft</vt:lpstr>
      <vt:lpstr>#9Slide07 Marbelia Regular</vt:lpstr>
      <vt:lpstr>DengXian</vt:lpstr>
      <vt:lpstr>Default Design</vt:lpstr>
      <vt:lpstr>1_Default Design</vt:lpstr>
      <vt:lpstr>PowerPoint 演示文稿</vt:lpstr>
      <vt:lpstr>KHỞI ĐỘNG</vt:lpstr>
      <vt:lpstr>PowerPoint 演示文稿</vt:lpstr>
      <vt:lpstr>Hình thành kiến thức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PowerPoint 演示文稿</vt:lpstr>
      <vt:lpstr>Vận dụng</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Ms Hoàn</cp:lastModifiedBy>
  <cp:revision>633</cp:revision>
  <dcterms:created xsi:type="dcterms:W3CDTF">2009-10-24T04:07:00Z</dcterms:created>
  <dcterms:modified xsi:type="dcterms:W3CDTF">2023-10-09T01:54:13Z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DBF2C7C4157F42A5865EC53337254720</vt:lpwstr>
  </property>
  <property fmtid="{D5CDD505-2E9C-101B-9397-08002B2CF9AE}" pid="3" name="KSOProductBuildVer">
    <vt:lpwstr>1033-12.2.0.13215</vt:lpwstr>
  </property>
</Properties>
</file>