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28"/>
  </p:notesMasterIdLst>
  <p:sldIdLst>
    <p:sldId id="337" r:id="rId3"/>
    <p:sldId id="328" r:id="rId4"/>
    <p:sldId id="307" r:id="rId5"/>
    <p:sldId id="330" r:id="rId6"/>
    <p:sldId id="259" r:id="rId7"/>
    <p:sldId id="329" r:id="rId8"/>
    <p:sldId id="314" r:id="rId9"/>
    <p:sldId id="322" r:id="rId10"/>
    <p:sldId id="321" r:id="rId11"/>
    <p:sldId id="323" r:id="rId12"/>
    <p:sldId id="315" r:id="rId13"/>
    <p:sldId id="331" r:id="rId14"/>
    <p:sldId id="332" r:id="rId15"/>
    <p:sldId id="333" r:id="rId16"/>
    <p:sldId id="334" r:id="rId17"/>
    <p:sldId id="300" r:id="rId18"/>
    <p:sldId id="318" r:id="rId19"/>
    <p:sldId id="335" r:id="rId20"/>
    <p:sldId id="336" r:id="rId21"/>
    <p:sldId id="309" r:id="rId22"/>
    <p:sldId id="310" r:id="rId23"/>
    <p:sldId id="311" r:id="rId24"/>
    <p:sldId id="312" r:id="rId25"/>
    <p:sldId id="326" r:id="rId26"/>
    <p:sldId id="32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004" autoAdjust="0"/>
    <p:restoredTop sz="94660"/>
  </p:normalViewPr>
  <p:slideViewPr>
    <p:cSldViewPr>
      <p:cViewPr varScale="1">
        <p:scale>
          <a:sx n="82" d="100"/>
          <a:sy n="82" d="100"/>
        </p:scale>
        <p:origin x="907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6048C4-1CF2-440B-80B5-F332B5236875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A31983-C78F-4938-80AB-DFE263056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365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31983-C78F-4938-80AB-DFE263056CE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85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31983-C78F-4938-80AB-DFE263056CE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592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46EE1-D4D4-469E-985F-6FF87D9330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24BB51-9035-42B8-855E-D10EE7CA441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7DB8C8-D81A-4568-A544-8E7A2A107E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4699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24BB51-9035-42B8-855E-D10EE7CA441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7DB8C8-D81A-4568-A544-8E7A2A107E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88141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24BB51-9035-42B8-855E-D10EE7CA441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7DB8C8-D81A-4568-A544-8E7A2A107E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2100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24BB51-9035-42B8-855E-D10EE7CA441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7DB8C8-D81A-4568-A544-8E7A2A107E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07217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24BB51-9035-42B8-855E-D10EE7CA441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7DB8C8-D81A-4568-A544-8E7A2A107E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08910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24BB51-9035-42B8-855E-D10EE7CA441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7DB8C8-D81A-4568-A544-8E7A2A107E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2388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24BB51-9035-42B8-855E-D10EE7CA441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7DB8C8-D81A-4568-A544-8E7A2A107E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1814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24BB51-9035-42B8-855E-D10EE7CA441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7DB8C8-D81A-4568-A544-8E7A2A107E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05950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24BB51-9035-42B8-855E-D10EE7CA441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7DB8C8-D81A-4568-A544-8E7A2A107E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69379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24BB51-9035-42B8-855E-D10EE7CA441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7DB8C8-D81A-4568-A544-8E7A2A107E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5804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24BB51-9035-42B8-855E-D10EE7CA441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7DB8C8-D81A-4568-A544-8E7A2A107E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0534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24BB51-9035-42B8-855E-D10EE7CA441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7DB8C8-D81A-4568-A544-8E7A2A107E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1761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40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18.wmf"/><Relationship Id="rId7" Type="http://schemas.openxmlformats.org/officeDocument/2006/relationships/image" Target="../media/image20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9.wmf"/><Relationship Id="rId10" Type="http://schemas.openxmlformats.org/officeDocument/2006/relationships/image" Target="../media/image27.png"/><Relationship Id="rId4" Type="http://schemas.openxmlformats.org/officeDocument/2006/relationships/oleObject" Target="../embeddings/oleObject10.bin"/><Relationship Id="rId9" Type="http://schemas.openxmlformats.org/officeDocument/2006/relationships/image" Target="../media/image2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1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1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7" Type="http://schemas.openxmlformats.org/officeDocument/2006/relationships/image" Target="../media/image38.e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37.wmf"/><Relationship Id="rId4" Type="http://schemas.openxmlformats.org/officeDocument/2006/relationships/oleObject" Target="../embeddings/oleObject18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image" Target="../media/image39.wmf"/><Relationship Id="rId7" Type="http://schemas.openxmlformats.org/officeDocument/2006/relationships/image" Target="../media/image41.w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40.wmf"/><Relationship Id="rId4" Type="http://schemas.openxmlformats.org/officeDocument/2006/relationships/oleObject" Target="../embeddings/oleObject21.bin"/><Relationship Id="rId9" Type="http://schemas.openxmlformats.org/officeDocument/2006/relationships/image" Target="../media/image42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microsoft.com/office/2007/relationships/media" Target="file:///C:\WINDOWS\MEDIA\TADA.WAV" TargetMode="External"/><Relationship Id="rId7" Type="http://schemas.openxmlformats.org/officeDocument/2006/relationships/image" Target="../media/image43.jpeg"/><Relationship Id="rId12" Type="http://schemas.openxmlformats.org/officeDocument/2006/relationships/image" Target="../media/image46.wm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notesSlide" Target="../notesSlides/notesSlide1.xml"/><Relationship Id="rId11" Type="http://schemas.openxmlformats.org/officeDocument/2006/relationships/oleObject" Target="../embeddings/oleObject25.bin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45.wmf"/><Relationship Id="rId4" Type="http://schemas.openxmlformats.org/officeDocument/2006/relationships/audio" Target="file:///C:\WINDOWS\MEDIA\TADA.WAV" TargetMode="External"/><Relationship Id="rId9" Type="http://schemas.openxmlformats.org/officeDocument/2006/relationships/oleObject" Target="../embeddings/oleObject24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microsoft.com/office/2007/relationships/media" Target="file:///C:\WINDOWS\MEDIA\TADA.WAV" TargetMode="External"/><Relationship Id="rId7" Type="http://schemas.openxmlformats.org/officeDocument/2006/relationships/image" Target="../media/image4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3.jpeg"/><Relationship Id="rId5" Type="http://schemas.openxmlformats.org/officeDocument/2006/relationships/slideLayout" Target="../slideLayouts/slideLayout19.xml"/><Relationship Id="rId4" Type="http://schemas.openxmlformats.org/officeDocument/2006/relationships/audio" Target="file:///C:\WINDOWS\MEDIA\TADA.WAV" TargetMode="External"/><Relationship Id="rId9" Type="http://schemas.openxmlformats.org/officeDocument/2006/relationships/image" Target="../media/image47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13" Type="http://schemas.openxmlformats.org/officeDocument/2006/relationships/image" Target="../media/image50.wmf"/><Relationship Id="rId3" Type="http://schemas.microsoft.com/office/2007/relationships/media" Target="file:///C:\WINDOWS\MEDIA\TADA.WAV" TargetMode="External"/><Relationship Id="rId7" Type="http://schemas.openxmlformats.org/officeDocument/2006/relationships/image" Target="../media/image44.png"/><Relationship Id="rId12" Type="http://schemas.openxmlformats.org/officeDocument/2006/relationships/oleObject" Target="../embeddings/oleObject29.bin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3.jpeg"/><Relationship Id="rId11" Type="http://schemas.openxmlformats.org/officeDocument/2006/relationships/image" Target="../media/image49.wmf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51.wmf"/><Relationship Id="rId10" Type="http://schemas.openxmlformats.org/officeDocument/2006/relationships/oleObject" Target="../embeddings/oleObject28.bin"/><Relationship Id="rId4" Type="http://schemas.openxmlformats.org/officeDocument/2006/relationships/audio" Target="file:///C:\WINDOWS\MEDIA\TADA.WAV" TargetMode="External"/><Relationship Id="rId9" Type="http://schemas.openxmlformats.org/officeDocument/2006/relationships/image" Target="../media/image48.wmf"/><Relationship Id="rId14" Type="http://schemas.openxmlformats.org/officeDocument/2006/relationships/oleObject" Target="../embeddings/oleObject30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image" Target="../media/image54.wmf"/><Relationship Id="rId18" Type="http://schemas.openxmlformats.org/officeDocument/2006/relationships/oleObject" Target="../embeddings/oleObject36.bin"/><Relationship Id="rId3" Type="http://schemas.microsoft.com/office/2007/relationships/media" Target="file:///C:\WINDOWS\MEDIA\TADA.WAV" TargetMode="External"/><Relationship Id="rId7" Type="http://schemas.openxmlformats.org/officeDocument/2006/relationships/image" Target="../media/image44.png"/><Relationship Id="rId12" Type="http://schemas.openxmlformats.org/officeDocument/2006/relationships/oleObject" Target="../embeddings/oleObject33.bin"/><Relationship Id="rId17" Type="http://schemas.openxmlformats.org/officeDocument/2006/relationships/image" Target="../media/image56.wmf"/><Relationship Id="rId2" Type="http://schemas.openxmlformats.org/officeDocument/2006/relationships/audio" Target="../media/media1.WAV"/><Relationship Id="rId16" Type="http://schemas.openxmlformats.org/officeDocument/2006/relationships/oleObject" Target="../embeddings/oleObject35.bin"/><Relationship Id="rId1" Type="http://schemas.microsoft.com/office/2007/relationships/media" Target="../media/media1.WAV"/><Relationship Id="rId6" Type="http://schemas.openxmlformats.org/officeDocument/2006/relationships/image" Target="../media/image43.jpeg"/><Relationship Id="rId11" Type="http://schemas.openxmlformats.org/officeDocument/2006/relationships/image" Target="../media/image53.wmf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55.wmf"/><Relationship Id="rId10" Type="http://schemas.openxmlformats.org/officeDocument/2006/relationships/oleObject" Target="../embeddings/oleObject32.bin"/><Relationship Id="rId19" Type="http://schemas.openxmlformats.org/officeDocument/2006/relationships/image" Target="../media/image57.wmf"/><Relationship Id="rId4" Type="http://schemas.openxmlformats.org/officeDocument/2006/relationships/audio" Target="file:///C:\WINDOWS\MEDIA\TADA.WAV" TargetMode="External"/><Relationship Id="rId9" Type="http://schemas.openxmlformats.org/officeDocument/2006/relationships/image" Target="../media/image52.wmf"/><Relationship Id="rId14" Type="http://schemas.openxmlformats.org/officeDocument/2006/relationships/oleObject" Target="../embeddings/oleObject34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image" Target="../media/image3.wmf"/><Relationship Id="rId7" Type="http://schemas.openxmlformats.org/officeDocument/2006/relationships/image" Target="../media/image58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33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9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.png"/><Relationship Id="rId3" Type="http://schemas.openxmlformats.org/officeDocument/2006/relationships/image" Target="../media/image4.wmf"/><Relationship Id="rId12" Type="http://schemas.openxmlformats.org/officeDocument/2006/relationships/image" Target="../media/image7.png"/><Relationship Id="rId2" Type="http://schemas.openxmlformats.org/officeDocument/2006/relationships/oleObject" Target="../embeddings/oleObject2.bin"/><Relationship Id="rId16" Type="http://schemas.openxmlformats.org/officeDocument/2006/relationships/image" Target="../media/image7.emf"/><Relationship Id="rId1" Type="http://schemas.openxmlformats.org/officeDocument/2006/relationships/slideLayout" Target="../slideLayouts/slideLayout12.xml"/><Relationship Id="rId15" Type="http://schemas.openxmlformats.org/officeDocument/2006/relationships/oleObject" Target="../embeddings/oleObject3.bin"/><Relationship Id="rId1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oleObject" Target="../embeddings/oleObject7.bin"/><Relationship Id="rId7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24.png"/><Relationship Id="rId4" Type="http://schemas.openxmlformats.org/officeDocument/2006/relationships/image" Target="../media/image15.wmf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6641DBC1-05E3-856E-9690-FEB4C1414F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594518"/>
            <a:ext cx="8229600" cy="5668963"/>
          </a:xfrm>
        </p:spPr>
        <p:txBody>
          <a:bodyPr/>
          <a:lstStyle/>
          <a:p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Ngày dạy: 16/01/2024</a:t>
            </a:r>
          </a:p>
          <a:p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 6D</a:t>
            </a:r>
          </a:p>
          <a:p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Thao giảng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489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ordArt 19">
            <a:extLst>
              <a:ext uri="{FF2B5EF4-FFF2-40B4-BE49-F238E27FC236}">
                <a16:creationId xmlns:a16="http://schemas.microsoft.com/office/drawing/2014/main" id="{3B6E1881-377A-43D5-92BE-88F80B36EDF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2400" y="228600"/>
            <a:ext cx="5141794" cy="56038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dirty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2 . </a:t>
            </a:r>
            <a:r>
              <a:rPr lang="vi-VN" sz="3600" kern="10" dirty="0"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PHÂN SỐ BẰNG NHAU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1670D5-F514-44CA-90C7-0B76F2E91B98}"/>
              </a:ext>
            </a:extLst>
          </p:cNvPr>
          <p:cNvSpPr txBox="1"/>
          <p:nvPr/>
        </p:nvSpPr>
        <p:spPr>
          <a:xfrm>
            <a:off x="240454" y="4174633"/>
            <a:ext cx="861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 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4B9033-DAEB-433E-AFE6-97A27F03EB97}"/>
              </a:ext>
            </a:extLst>
          </p:cNvPr>
          <p:cNvSpPr txBox="1"/>
          <p:nvPr/>
        </p:nvSpPr>
        <p:spPr>
          <a:xfrm>
            <a:off x="642712" y="3400807"/>
            <a:ext cx="1948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EE6B51-6C5A-483F-BDAA-FED294722410}"/>
              </a:ext>
            </a:extLst>
          </p:cNvPr>
          <p:cNvSpPr txBox="1"/>
          <p:nvPr/>
        </p:nvSpPr>
        <p:spPr>
          <a:xfrm>
            <a:off x="240454" y="1597609"/>
            <a:ext cx="861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C2D1BF2-705D-47AC-953D-32F0F6E5CE9B}"/>
                  </a:ext>
                </a:extLst>
              </p:cNvPr>
              <p:cNvSpPr txBox="1"/>
              <p:nvPr/>
            </p:nvSpPr>
            <p:spPr>
              <a:xfrm>
                <a:off x="2254036" y="1643761"/>
                <a:ext cx="1101917" cy="52309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dirty="0"/>
                  <a:t> </a:t>
                </a:r>
                <a:r>
                  <a:rPr lang="en-US" sz="2400" dirty="0"/>
                  <a:t>=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C2D1BF2-705D-47AC-953D-32F0F6E5CE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4036" y="1643761"/>
                <a:ext cx="1101917" cy="523092"/>
              </a:xfrm>
              <a:prstGeom prst="rect">
                <a:avLst/>
              </a:prstGeom>
              <a:blipFill>
                <a:blip r:embed="rId2"/>
                <a:stretch>
                  <a:fillRect l="-12155" t="-4706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DA3131E-5CC1-4268-BEF8-7F7C949C3A46}"/>
                  </a:ext>
                </a:extLst>
              </p:cNvPr>
              <p:cNvSpPr txBox="1"/>
              <p:nvPr/>
            </p:nvSpPr>
            <p:spPr>
              <a:xfrm>
                <a:off x="3657600" y="1631565"/>
                <a:ext cx="1426709" cy="5782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DA3131E-5CC1-4268-BEF8-7F7C949C3A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1631565"/>
                <a:ext cx="1426709" cy="5782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70E4182-2237-4E3A-9462-E5F259FB3348}"/>
                  </a:ext>
                </a:extLst>
              </p:cNvPr>
              <p:cNvSpPr txBox="1"/>
              <p:nvPr/>
            </p:nvSpPr>
            <p:spPr>
              <a:xfrm>
                <a:off x="4343400" y="1631565"/>
                <a:ext cx="1194941" cy="5782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70E4182-2237-4E3A-9462-E5F259FB3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1631565"/>
                <a:ext cx="1194941" cy="5782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B20D24C-261F-466C-959E-BA8CE2B03F2B}"/>
                  </a:ext>
                </a:extLst>
              </p:cNvPr>
              <p:cNvSpPr txBox="1"/>
              <p:nvPr/>
            </p:nvSpPr>
            <p:spPr>
              <a:xfrm>
                <a:off x="1557113" y="1606219"/>
                <a:ext cx="609600" cy="5781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B20D24C-261F-466C-959E-BA8CE2B03F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7113" y="1606219"/>
                <a:ext cx="609600" cy="57817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8CFF806F-CD4C-40DB-8AAE-06F8E5B24B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" y="2450232"/>
            <a:ext cx="9144000" cy="6605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A1C50F-324B-4686-8F63-CC6393C441BC}"/>
              </a:ext>
            </a:extLst>
          </p:cNvPr>
          <p:cNvSpPr txBox="1"/>
          <p:nvPr/>
        </p:nvSpPr>
        <p:spPr>
          <a:xfrm>
            <a:off x="1219200" y="3886200"/>
            <a:ext cx="44626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10 =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4.5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20</a:t>
            </a: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Nên 2.10 = 4.5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0E84F9-92C5-4AD1-93A9-79383D997707}"/>
              </a:ext>
            </a:extLst>
          </p:cNvPr>
          <p:cNvSpPr txBox="1"/>
          <p:nvPr/>
        </p:nvSpPr>
        <p:spPr>
          <a:xfrm>
            <a:off x="1295400" y="5257800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1.9 =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3.3 = 9</a:t>
            </a: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Nên 1.9 = 3.3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29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2236" y="1222711"/>
            <a:ext cx="75438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a.d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b.c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9930341"/>
              </p:ext>
            </p:extLst>
          </p:nvPr>
        </p:nvGraphicFramePr>
        <p:xfrm>
          <a:off x="5338416" y="1052462"/>
          <a:ext cx="773075" cy="726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19040" imgH="393480" progId="Equation.DSMT4">
                  <p:embed/>
                </p:oleObj>
              </mc:Choice>
              <mc:Fallback>
                <p:oleObj name="Equation" r:id="rId2" imgW="4190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338416" y="1052462"/>
                        <a:ext cx="773075" cy="7262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39616" y="2301397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5478" y="2763062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                            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8388295"/>
              </p:ext>
            </p:extLst>
          </p:nvPr>
        </p:nvGraphicFramePr>
        <p:xfrm>
          <a:off x="1596307" y="2631289"/>
          <a:ext cx="1146893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58720" imgH="393480" progId="Equation.DSMT4">
                  <p:embed/>
                </p:oleObj>
              </mc:Choice>
              <mc:Fallback>
                <p:oleObj name="Equation" r:id="rId4" imgW="5587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6307" y="2631289"/>
                        <a:ext cx="1146893" cy="808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760785" y="2795439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(-9) . 4 = 12 . (-3)  (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-36)                         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3512403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2:   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                           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0116451"/>
              </p:ext>
            </p:extLst>
          </p:nvPr>
        </p:nvGraphicFramePr>
        <p:xfrm>
          <a:off x="599454" y="5396387"/>
          <a:ext cx="1438274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87320" imgH="393480" progId="Equation.DSMT4">
                  <p:embed/>
                </p:oleObj>
              </mc:Choice>
              <mc:Fallback>
                <p:oleObj name="Equation" r:id="rId6" imgW="7873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99454" y="5396387"/>
                        <a:ext cx="1438274" cy="719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147265" y="5525122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(-3) . (-15) = 5 . 9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45)                           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839222"/>
              </p:ext>
            </p:extLst>
          </p:nvPr>
        </p:nvGraphicFramePr>
        <p:xfrm>
          <a:off x="571379" y="6079734"/>
          <a:ext cx="1230162" cy="778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22080" imgH="393480" progId="Equation.DSMT4">
                  <p:embed/>
                </p:oleObj>
              </mc:Choice>
              <mc:Fallback>
                <p:oleObj name="Equation" r:id="rId8" imgW="6220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71379" y="6079734"/>
                        <a:ext cx="1230162" cy="7782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2147265" y="6238034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(-1) . 4 = (-4) . 1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4)                           </a:t>
            </a:r>
          </a:p>
        </p:txBody>
      </p:sp>
      <p:sp>
        <p:nvSpPr>
          <p:cNvPr id="17" name="WordArt 19">
            <a:extLst>
              <a:ext uri="{FF2B5EF4-FFF2-40B4-BE49-F238E27FC236}">
                <a16:creationId xmlns:a16="http://schemas.microsoft.com/office/drawing/2014/main" id="{8EF3E5C3-0852-4433-8D78-08138BC9792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2400" y="228600"/>
            <a:ext cx="5141794" cy="56038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dirty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2 . </a:t>
            </a:r>
            <a:r>
              <a:rPr lang="vi-VN" sz="3600" kern="10" dirty="0"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PHÂN SỐ BẰNG NHAU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E35D06-A06A-4594-87AB-859878C921E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05000" y="4306104"/>
            <a:ext cx="4495800" cy="77713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6728528-76DD-41F8-AF6C-246971FC4E8A}"/>
              </a:ext>
            </a:extLst>
          </p:cNvPr>
          <p:cNvSpPr txBox="1"/>
          <p:nvPr/>
        </p:nvSpPr>
        <p:spPr>
          <a:xfrm>
            <a:off x="708990" y="4936915"/>
            <a:ext cx="1653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93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1" grpId="0"/>
      <p:bldP spid="12" grpId="0"/>
      <p:bldP spid="16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857250"/>
            <a:ext cx="4224759" cy="7060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6" y="1653843"/>
            <a:ext cx="9005103" cy="367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94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421" y="1992252"/>
            <a:ext cx="5586804" cy="22216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2421" y="1066800"/>
            <a:ext cx="3845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29013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69" y="938437"/>
            <a:ext cx="7736590" cy="362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97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2286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4F402A6C-FCFE-D368-63DE-50F0B53DEA8C}"/>
                  </a:ext>
                </a:extLst>
              </p:cNvPr>
              <p:cNvSpPr txBox="1"/>
              <p:nvPr/>
            </p:nvSpPr>
            <p:spPr>
              <a:xfrm>
                <a:off x="685800" y="990600"/>
                <a:ext cx="7848600" cy="17738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HĐ6: 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 ta nhân cả tử và mẫu của phân số với -5, ta được: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vi-VN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vi-VN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</m:d>
                          <m:r>
                            <a:rPr lang="vi-V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.(−</m:t>
                          </m:r>
                          <m:r>
                            <a:rPr lang="vi-VN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vi-V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vi-VN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vi-V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.(−</m:t>
                          </m:r>
                          <m:r>
                            <a:rPr lang="vi-VN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vi-V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  <m:r>
                        <a:rPr lang="vi-VN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vi-V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den>
                      </m:f>
                      <m:r>
                        <a:rPr lang="vi-VN" sz="24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 (-3).(-10) = 2.15 (cùng bằng 10) nên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vi-V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4F402A6C-FCFE-D368-63DE-50F0B53DEA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990600"/>
                <a:ext cx="7848600" cy="1773819"/>
              </a:xfrm>
              <a:prstGeom prst="rect">
                <a:avLst/>
              </a:prstGeom>
              <a:blipFill>
                <a:blip r:embed="rId2"/>
                <a:stretch>
                  <a:fillRect l="-1243" t="-2759" b="-2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1660C443-9885-9AE9-ACDF-0F54723B5E1A}"/>
                  </a:ext>
                </a:extLst>
              </p:cNvPr>
              <p:cNvSpPr txBox="1"/>
              <p:nvPr/>
            </p:nvSpPr>
            <p:spPr>
              <a:xfrm>
                <a:off x="647700" y="2734952"/>
                <a:ext cx="7848600" cy="17128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HĐ7: 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 ta chia cả tử và mẫu của phân số cho 7, ta được: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28</m:t>
                          </m:r>
                          <m:r>
                            <a:rPr lang="vi-V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:</m:t>
                          </m:r>
                          <m:r>
                            <a:rPr lang="vi-VN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vi-VN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21</m:t>
                          </m:r>
                          <m:r>
                            <a:rPr lang="vi-V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:</m:t>
                          </m:r>
                          <m:r>
                            <a:rPr lang="vi-VN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  <m:r>
                        <a:rPr lang="vi-VN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vi-VN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vi-VN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 </m:t>
                      </m:r>
                    </m:oMath>
                  </m:oMathPara>
                </a14:m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 (-28).(3) = 21.(-4) (cùng bằng -84) nên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28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21</m:t>
                        </m:r>
                      </m:den>
                    </m:f>
                    <m:r>
                      <a:rPr lang="vi-V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1660C443-9885-9AE9-ACDF-0F54723B5E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" y="2734952"/>
                <a:ext cx="7848600" cy="1712841"/>
              </a:xfrm>
              <a:prstGeom prst="rect">
                <a:avLst/>
              </a:prstGeom>
              <a:blipFill>
                <a:blip r:embed="rId3"/>
                <a:stretch>
                  <a:fillRect l="-1165" t="-2847" b="-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928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9" name="Line 21"/>
          <p:cNvSpPr>
            <a:spLocks noChangeShapeType="1"/>
          </p:cNvSpPr>
          <p:nvPr/>
        </p:nvSpPr>
        <p:spPr bwMode="auto">
          <a:xfrm>
            <a:off x="838200" y="34861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" name="TextBox 1"/>
          <p:cNvSpPr txBox="1"/>
          <p:nvPr/>
        </p:nvSpPr>
        <p:spPr>
          <a:xfrm>
            <a:off x="990600" y="3048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0" y="914400"/>
            <a:ext cx="914400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phân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5334000" y="914400"/>
          <a:ext cx="2901950" cy="832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71600" imgH="393480" progId="Equation.DSMT4">
                  <p:embed/>
                </p:oleObj>
              </mc:Choice>
              <mc:Fallback>
                <p:oleObj name="Equation" r:id="rId2" imgW="1371600" imgH="39348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334000" y="914400"/>
                        <a:ext cx="2901950" cy="8329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38100" y="2113388"/>
            <a:ext cx="914400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2. 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ta chia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phân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638800" y="2209800"/>
          <a:ext cx="1156954" cy="79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71320" imgH="393480" progId="Equation.DSMT4">
                  <p:embed/>
                </p:oleObj>
              </mc:Choice>
              <mc:Fallback>
                <p:oleObj name="Equation" r:id="rId4" imgW="571320" imgH="39348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38800" y="2209800"/>
                        <a:ext cx="1156954" cy="797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6858000" y="2340114"/>
            <a:ext cx="22860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chung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b</a:t>
            </a:r>
          </a:p>
        </p:txBody>
      </p:sp>
    </p:spTree>
    <p:extLst>
      <p:ext uri="{BB962C8B-B14F-4D97-AF65-F5344CB8AC3E}">
        <p14:creationId xmlns:p14="http://schemas.microsoft.com/office/powerpoint/2010/main" val="345239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6" grpId="0" animBg="1"/>
      <p:bldP spid="38" grpId="0" animBg="1"/>
      <p:bldP spid="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3446" y="2286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304800" y="838200"/>
          <a:ext cx="2657475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95280" imgH="419040" progId="Equation.DSMT4">
                  <p:embed/>
                </p:oleObj>
              </mc:Choice>
              <mc:Fallback>
                <p:oleObj name="Equation" r:id="rId2" imgW="1295280" imgH="41904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4800" y="838200"/>
                        <a:ext cx="2657475" cy="860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04800" y="19812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ý:</a:t>
            </a:r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             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4953000" y="990600"/>
          <a:ext cx="2796047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20480" imgH="393480" progId="Equation.DSMT4">
                  <p:embed/>
                </p:oleObj>
              </mc:Choice>
              <mc:Fallback>
                <p:oleObj name="Equation" r:id="rId4" imgW="1320480" imgH="39348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53000" y="990600"/>
                        <a:ext cx="2796047" cy="833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-304800" y="2812197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3" name="TextBox 16">
            <a:extLst>
              <a:ext uri="{FF2B5EF4-FFF2-40B4-BE49-F238E27FC236}">
                <a16:creationId xmlns:a16="http://schemas.microsoft.com/office/drawing/2014/main" id="{AC0AC500-2063-E69C-9489-28CFE38B3AC0}"/>
              </a:ext>
            </a:extLst>
          </p:cNvPr>
          <p:cNvSpPr txBox="1"/>
          <p:nvPr/>
        </p:nvSpPr>
        <p:spPr>
          <a:xfrm>
            <a:off x="304800" y="3273863"/>
            <a:ext cx="8077200" cy="829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Phân số tối giản là phân số không rút gọn được nữa, tử và mẫu đều không có ước chung nào khác 1 và -1.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28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7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Nhóm 5">
            <a:extLst>
              <a:ext uri="{FF2B5EF4-FFF2-40B4-BE49-F238E27FC236}">
                <a16:creationId xmlns:a16="http://schemas.microsoft.com/office/drawing/2014/main" id="{7D6F6111-2D6D-4315-742C-A92CC87B087B}"/>
              </a:ext>
            </a:extLst>
          </p:cNvPr>
          <p:cNvGrpSpPr/>
          <p:nvPr/>
        </p:nvGrpSpPr>
        <p:grpSpPr>
          <a:xfrm>
            <a:off x="457200" y="76200"/>
            <a:ext cx="8610600" cy="1990130"/>
            <a:chOff x="457200" y="76200"/>
            <a:chExt cx="8610600" cy="1990130"/>
          </a:xfrm>
        </p:grpSpPr>
        <p:sp>
          <p:nvSpPr>
            <p:cNvPr id="4" name="Hộp Văn bản 3">
              <a:extLst>
                <a:ext uri="{FF2B5EF4-FFF2-40B4-BE49-F238E27FC236}">
                  <a16:creationId xmlns:a16="http://schemas.microsoft.com/office/drawing/2014/main" id="{76FBCAE0-D25E-B0C6-B7F5-B1B940D02E15}"/>
                </a:ext>
              </a:extLst>
            </p:cNvPr>
            <p:cNvSpPr txBox="1"/>
            <p:nvPr/>
          </p:nvSpPr>
          <p:spPr>
            <a:xfrm>
              <a:off x="457200" y="76200"/>
              <a:ext cx="8610600" cy="166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>
                  <a:solidFill>
                    <a:srgbClr val="C00000"/>
                  </a:solidFill>
                  <a:latin typeface="+mj-lt"/>
                </a:rPr>
                <a:t>Luyện tập 3: </a:t>
              </a:r>
              <a:r>
                <a:rPr lang="vi-VN" sz="2800" dirty="0">
                  <a:latin typeface="+mj-lt"/>
                </a:rPr>
                <a:t>Tìm những cặp phân số bằng nhau trong các phân số sau và sử dụng tính chất cơ bản của phân số để giải thích kết luận</a:t>
              </a:r>
            </a:p>
            <a:p>
              <a:endParaRPr lang="en-US" dirty="0"/>
            </a:p>
          </p:txBody>
        </p:sp>
        <p:graphicFrame>
          <p:nvGraphicFramePr>
            <p:cNvPr id="5" name="Đối tượng 4">
              <a:extLst>
                <a:ext uri="{FF2B5EF4-FFF2-40B4-BE49-F238E27FC236}">
                  <a16:creationId xmlns:a16="http://schemas.microsoft.com/office/drawing/2014/main" id="{835AB591-1922-538D-DE4D-21CB05F0EBE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92316270"/>
                </p:ext>
              </p:extLst>
            </p:nvPr>
          </p:nvGraphicFramePr>
          <p:xfrm>
            <a:off x="3276600" y="1143000"/>
            <a:ext cx="2233863" cy="9233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952200" imgH="393480" progId="Equation.DSMT4">
                    <p:embed/>
                  </p:oleObj>
                </mc:Choice>
                <mc:Fallback>
                  <p:oleObj name="Equation" r:id="rId2" imgW="952200" imgH="39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3276600" y="1143000"/>
                          <a:ext cx="2233863" cy="92333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" name="Đối tượng 7">
            <a:extLst>
              <a:ext uri="{FF2B5EF4-FFF2-40B4-BE49-F238E27FC236}">
                <a16:creationId xmlns:a16="http://schemas.microsoft.com/office/drawing/2014/main" id="{0B7865DF-7E9D-3D17-9C44-EEAB65135E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0037076"/>
              </p:ext>
            </p:extLst>
          </p:nvPr>
        </p:nvGraphicFramePr>
        <p:xfrm>
          <a:off x="2804934" y="4268589"/>
          <a:ext cx="3475037" cy="104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07880" imgH="393480" progId="Equation.DSMT4">
                  <p:embed/>
                </p:oleObj>
              </mc:Choice>
              <mc:Fallback>
                <p:oleObj name="Equation" r:id="rId4" imgW="13078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04934" y="4268589"/>
                        <a:ext cx="3475037" cy="1046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Đối tượng 8">
            <a:extLst>
              <a:ext uri="{FF2B5EF4-FFF2-40B4-BE49-F238E27FC236}">
                <a16:creationId xmlns:a16="http://schemas.microsoft.com/office/drawing/2014/main" id="{AC36A4EF-35C1-12F5-4598-5B45AF6D65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0506288"/>
              </p:ext>
            </p:extLst>
          </p:nvPr>
        </p:nvGraphicFramePr>
        <p:xfrm>
          <a:off x="2834481" y="3018187"/>
          <a:ext cx="2155825" cy="1042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56283" imgH="1043547" progId="Equation.DSMT4">
                  <p:embed/>
                </p:oleObj>
              </mc:Choice>
              <mc:Fallback>
                <p:oleObj name="Equation" r:id="rId6" imgW="2156283" imgH="104354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834481" y="3018187"/>
                        <a:ext cx="2155825" cy="1042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7F3C8270-C6E2-2468-07F3-1290B54BCDB7}"/>
              </a:ext>
            </a:extLst>
          </p:cNvPr>
          <p:cNvSpPr txBox="1"/>
          <p:nvPr/>
        </p:nvSpPr>
        <p:spPr>
          <a:xfrm>
            <a:off x="796580" y="2377327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C00000"/>
                </a:solidFill>
                <a:latin typeface="+mj-lt"/>
              </a:rPr>
              <a:t>Lời Giải</a:t>
            </a:r>
            <a:endParaRPr lang="en-US" sz="28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4871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3C02D84-8CB5-25CA-A627-8932BB88C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6449"/>
            <a:ext cx="8382000" cy="1814877"/>
          </a:xfrm>
        </p:spPr>
        <p:txBody>
          <a:bodyPr>
            <a:normAutofit/>
          </a:bodyPr>
          <a:lstStyle/>
          <a:p>
            <a:pPr algn="l"/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4: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các phân số           , phân số nào là phân số tối giản? Nếu chưa là phân số tối giản, hãy rút gọn chúng?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Đối tượng 3">
            <a:extLst>
              <a:ext uri="{FF2B5EF4-FFF2-40B4-BE49-F238E27FC236}">
                <a16:creationId xmlns:a16="http://schemas.microsoft.com/office/drawing/2014/main" id="{51F15CCB-7332-3712-0C1B-01C849E02C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1094717"/>
              </p:ext>
            </p:extLst>
          </p:nvPr>
        </p:nvGraphicFramePr>
        <p:xfrm>
          <a:off x="5715000" y="145311"/>
          <a:ext cx="1066800" cy="7690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45760" imgH="393480" progId="Equation.DSMT4">
                  <p:embed/>
                </p:oleObj>
              </mc:Choice>
              <mc:Fallback>
                <p:oleObj name="Equation" r:id="rId2" imgW="5457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715000" y="145311"/>
                        <a:ext cx="1066800" cy="7690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FC5D41C-59EA-A865-736B-5E8CDDE239C4}"/>
              </a:ext>
            </a:extLst>
          </p:cNvPr>
          <p:cNvSpPr txBox="1"/>
          <p:nvPr/>
        </p:nvSpPr>
        <p:spPr>
          <a:xfrm>
            <a:off x="457200" y="2209800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+mj-lt"/>
              </a:rPr>
              <a:t>Lời giải 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9" name="Nhóm 8">
            <a:extLst>
              <a:ext uri="{FF2B5EF4-FFF2-40B4-BE49-F238E27FC236}">
                <a16:creationId xmlns:a16="http://schemas.microsoft.com/office/drawing/2014/main" id="{04B34D4C-9663-3A1F-2884-786C4A1D4FA5}"/>
              </a:ext>
            </a:extLst>
          </p:cNvPr>
          <p:cNvGrpSpPr/>
          <p:nvPr/>
        </p:nvGrpSpPr>
        <p:grpSpPr>
          <a:xfrm>
            <a:off x="531845" y="2771114"/>
            <a:ext cx="8382000" cy="1092089"/>
            <a:chOff x="533400" y="2831414"/>
            <a:chExt cx="8382000" cy="1092089"/>
          </a:xfrm>
        </p:grpSpPr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0FBB03DA-59F5-7F77-4C48-8ED2AF349CCE}"/>
                </a:ext>
              </a:extLst>
            </p:cNvPr>
            <p:cNvSpPr txBox="1"/>
            <p:nvPr/>
          </p:nvSpPr>
          <p:spPr>
            <a:xfrm>
              <a:off x="533400" y="2969396"/>
              <a:ext cx="83820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>
                  <a:solidFill>
                    <a:srgbClr val="FF0000"/>
                  </a:solidFill>
                  <a:latin typeface="+mj-lt"/>
                </a:rPr>
                <a:t> </a:t>
              </a:r>
              <a:r>
                <a:rPr lang="vi-VN" sz="2800" dirty="0">
                  <a:latin typeface="+mj-lt"/>
                </a:rPr>
                <a:t>Phân số      là phân số tối giản, vì 11 và 23 không có ước   chung nào khác ngoài 1 và -1. </a:t>
              </a:r>
              <a:endParaRPr lang="en-US" sz="2800" dirty="0">
                <a:latin typeface="+mj-lt"/>
              </a:endParaRPr>
            </a:p>
          </p:txBody>
        </p:sp>
        <p:graphicFrame>
          <p:nvGraphicFramePr>
            <p:cNvPr id="7" name="Đối tượng 6">
              <a:extLst>
                <a:ext uri="{FF2B5EF4-FFF2-40B4-BE49-F238E27FC236}">
                  <a16:creationId xmlns:a16="http://schemas.microsoft.com/office/drawing/2014/main" id="{3C0D2ACE-1D77-1D5E-86D4-49320D9523B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39458150"/>
                </p:ext>
              </p:extLst>
            </p:nvPr>
          </p:nvGraphicFramePr>
          <p:xfrm>
            <a:off x="1905000" y="2831414"/>
            <a:ext cx="381000" cy="6947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215640" imgH="393480" progId="Equation.DSMT4">
                    <p:embed/>
                  </p:oleObj>
                </mc:Choice>
                <mc:Fallback>
                  <p:oleObj name="Equation" r:id="rId4" imgW="215640" imgH="39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905000" y="2831414"/>
                          <a:ext cx="381000" cy="69476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748951ED-0DC1-0E78-D296-700AFB755E66}"/>
              </a:ext>
            </a:extLst>
          </p:cNvPr>
          <p:cNvGrpSpPr/>
          <p:nvPr/>
        </p:nvGrpSpPr>
        <p:grpSpPr>
          <a:xfrm>
            <a:off x="533400" y="4191000"/>
            <a:ext cx="8382000" cy="1255693"/>
            <a:chOff x="533400" y="4191000"/>
            <a:chExt cx="8382000" cy="1255693"/>
          </a:xfrm>
        </p:grpSpPr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213FA527-461B-4AB9-BA49-CE00EE4983A8}"/>
                </a:ext>
              </a:extLst>
            </p:cNvPr>
            <p:cNvSpPr txBox="1"/>
            <p:nvPr/>
          </p:nvSpPr>
          <p:spPr>
            <a:xfrm>
              <a:off x="533400" y="4227493"/>
              <a:ext cx="83820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>
                  <a:solidFill>
                    <a:srgbClr val="FF0000"/>
                  </a:solidFill>
                  <a:latin typeface="+mj-lt"/>
                </a:rPr>
                <a:t> </a:t>
              </a:r>
              <a:r>
                <a:rPr lang="vi-VN" sz="2800" dirty="0">
                  <a:latin typeface="+mj-lt"/>
                </a:rPr>
                <a:t>Phân số      chưa là phân số tối giản, ta rút gọn như sau:</a:t>
              </a:r>
            </a:p>
            <a:p>
              <a:endParaRPr lang="en-US" sz="2800" dirty="0">
                <a:solidFill>
                  <a:srgbClr val="FF0000"/>
                </a:solidFill>
                <a:latin typeface="+mj-lt"/>
              </a:endParaRPr>
            </a:p>
          </p:txBody>
        </p:sp>
        <p:graphicFrame>
          <p:nvGraphicFramePr>
            <p:cNvPr id="10" name="Đối tượng 9">
              <a:extLst>
                <a:ext uri="{FF2B5EF4-FFF2-40B4-BE49-F238E27FC236}">
                  <a16:creationId xmlns:a16="http://schemas.microsoft.com/office/drawing/2014/main" id="{3D7A1592-4C3D-0617-0D1B-3869B4DD03C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07497717"/>
                </p:ext>
              </p:extLst>
            </p:nvPr>
          </p:nvGraphicFramePr>
          <p:xfrm>
            <a:off x="1865671" y="4191000"/>
            <a:ext cx="471948" cy="609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304560" imgH="393480" progId="Equation.DSMT4">
                    <p:embed/>
                  </p:oleObj>
                </mc:Choice>
                <mc:Fallback>
                  <p:oleObj name="Equation" r:id="rId6" imgW="304560" imgH="39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865671" y="4191000"/>
                          <a:ext cx="471948" cy="609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Đối tượng 10">
              <a:extLst>
                <a:ext uri="{FF2B5EF4-FFF2-40B4-BE49-F238E27FC236}">
                  <a16:creationId xmlns:a16="http://schemas.microsoft.com/office/drawing/2014/main" id="{D5AEE8C9-55A0-296F-CB5A-D1DC9804D95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64968639"/>
                </p:ext>
              </p:extLst>
            </p:nvPr>
          </p:nvGraphicFramePr>
          <p:xfrm>
            <a:off x="685800" y="4837093"/>
            <a:ext cx="2025445" cy="609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1307880" imgH="393480" progId="Equation.DSMT4">
                    <p:embed/>
                  </p:oleObj>
                </mc:Choice>
                <mc:Fallback>
                  <p:oleObj name="Equation" r:id="rId8" imgW="1307880" imgH="39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685800" y="4837093"/>
                          <a:ext cx="2025445" cy="609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39707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45D5B-C9D0-4B5A-866E-FDC686F58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4177" y="353548"/>
            <a:ext cx="3666744" cy="1470025"/>
          </a:xfrm>
        </p:spPr>
        <p:txBody>
          <a:bodyPr>
            <a:normAutofit/>
          </a:bodyPr>
          <a:lstStyle/>
          <a:p>
            <a:r>
              <a:rPr lang="vi-VN" sz="2800" dirty="0">
                <a:solidFill>
                  <a:srgbClr val="00B050"/>
                </a:solidFill>
              </a:rPr>
              <a:t>GV: Lê Quốc Việt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C220D6-7F84-4FD7-BE77-B0B2B545B222}"/>
              </a:ext>
            </a:extLst>
          </p:cNvPr>
          <p:cNvSpPr txBox="1"/>
          <p:nvPr/>
        </p:nvSpPr>
        <p:spPr>
          <a:xfrm>
            <a:off x="5234177" y="3581400"/>
            <a:ext cx="3781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latin typeface="+mj-lt"/>
              </a:rPr>
              <a:t>BỘ SÁCH KẾT NỐI TRI THỨC VỚI CUỘC SỐNG</a:t>
            </a:r>
            <a:endParaRPr lang="en-US" sz="2400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647373-F461-4F71-95D5-4B396D36BB4C}"/>
              </a:ext>
            </a:extLst>
          </p:cNvPr>
          <p:cNvSpPr txBox="1"/>
          <p:nvPr/>
        </p:nvSpPr>
        <p:spPr>
          <a:xfrm>
            <a:off x="5334000" y="1859340"/>
            <a:ext cx="3581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23: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RỘNG PHÂN SỐ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PHÂN SỐ BẰNG NHAU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1)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3AD624-8332-43A4-98CE-EC72D1D88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5020056" cy="643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5629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dell\Desktop\tuyen-tap-20-hinh-nen-powerpoint-bang-den-phan-trang-thoi-hoc-tro-1484820443-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6" y="-19050"/>
            <a:ext cx="946785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229600" y="6248400"/>
            <a:ext cx="685800" cy="4572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DING3352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77013"/>
            <a:ext cx="3048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TADA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77013"/>
            <a:ext cx="3048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6851582" y="90488"/>
            <a:ext cx="2667000" cy="1752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7308850" y="966788"/>
            <a:ext cx="1066800" cy="490537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7308850" y="966788"/>
            <a:ext cx="1066800" cy="490537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7308850" y="966788"/>
            <a:ext cx="1066800" cy="490537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7308850" y="966788"/>
            <a:ext cx="1066800" cy="490537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7308850" y="966788"/>
            <a:ext cx="1066800" cy="490537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7308850" y="966788"/>
            <a:ext cx="1066800" cy="490537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7308850" y="966788"/>
            <a:ext cx="1066800" cy="490537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7308850" y="966788"/>
            <a:ext cx="1066800" cy="490537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7308850" y="966788"/>
            <a:ext cx="1066800" cy="490537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7308850" y="966788"/>
            <a:ext cx="1066800" cy="490537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7308850" y="966788"/>
            <a:ext cx="1066800" cy="490537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7180263" y="650875"/>
            <a:ext cx="304800" cy="209550"/>
          </a:xfrm>
          <a:prstGeom prst="ellipse">
            <a:avLst/>
          </a:prstGeom>
          <a:gradFill rotWithShape="1">
            <a:gsLst>
              <a:gs pos="0">
                <a:srgbClr val="3333CC"/>
              </a:gs>
              <a:gs pos="50000">
                <a:srgbClr val="FF66CC"/>
              </a:gs>
              <a:gs pos="100000">
                <a:srgbClr val="3333C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8018463" y="650875"/>
            <a:ext cx="304800" cy="209550"/>
          </a:xfrm>
          <a:prstGeom prst="ellipse">
            <a:avLst/>
          </a:prstGeom>
          <a:gradFill rotWithShape="1">
            <a:gsLst>
              <a:gs pos="0">
                <a:srgbClr val="3333CC"/>
              </a:gs>
              <a:gs pos="50000">
                <a:srgbClr val="FF66CC"/>
              </a:gs>
              <a:gs pos="100000">
                <a:srgbClr val="3333C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AutoShape 20"/>
          <p:cNvSpPr>
            <a:spLocks noChangeArrowheads="1"/>
          </p:cNvSpPr>
          <p:nvPr/>
        </p:nvSpPr>
        <p:spPr bwMode="auto">
          <a:xfrm rot="5400000">
            <a:off x="7151688" y="146050"/>
            <a:ext cx="209550" cy="609600"/>
          </a:xfrm>
          <a:prstGeom prst="moon">
            <a:avLst>
              <a:gd name="adj" fmla="val 50000"/>
            </a:avLst>
          </a:pr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AutoShape 21"/>
          <p:cNvSpPr>
            <a:spLocks noChangeArrowheads="1"/>
          </p:cNvSpPr>
          <p:nvPr/>
        </p:nvSpPr>
        <p:spPr bwMode="auto">
          <a:xfrm rot="5400000">
            <a:off x="8066088" y="222250"/>
            <a:ext cx="209550" cy="609600"/>
          </a:xfrm>
          <a:prstGeom prst="moon">
            <a:avLst>
              <a:gd name="adj" fmla="val 50000"/>
            </a:avLst>
          </a:pr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" name="WordArt 22"/>
          <p:cNvSpPr>
            <a:spLocks noChangeArrowheads="1" noChangeShapeType="1" noTextEdit="1"/>
          </p:cNvSpPr>
          <p:nvPr/>
        </p:nvSpPr>
        <p:spPr bwMode="auto">
          <a:xfrm>
            <a:off x="6781800" y="685800"/>
            <a:ext cx="1905000" cy="4921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uLnTx/>
                <a:uFillTx/>
                <a:latin typeface="Arial"/>
                <a:ea typeface="+mn-ea"/>
                <a:cs typeface="Arial"/>
              </a:rPr>
              <a:t>Hết giờ</a:t>
            </a:r>
          </a:p>
        </p:txBody>
      </p:sp>
      <p:sp>
        <p:nvSpPr>
          <p:cNvPr id="14359" name="AutoShape 2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153400" y="6062663"/>
            <a:ext cx="762000" cy="5334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360" name="Text Box 30"/>
          <p:cNvSpPr txBox="1">
            <a:spLocks noChangeArrowheads="1"/>
          </p:cNvSpPr>
          <p:nvPr/>
        </p:nvSpPr>
        <p:spPr bwMode="auto">
          <a:xfrm>
            <a:off x="762000" y="1754881"/>
            <a:ext cx="8634413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400" b="1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 1: 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Hai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phân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bằng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nhau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nếu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…………………. </a:t>
            </a:r>
            <a:endParaRPr kumimoji="0" lang="en-US" altLang="en-US" sz="440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26" name="Text Box 32"/>
          <p:cNvSpPr txBox="1">
            <a:spLocks noChangeArrowheads="1"/>
          </p:cNvSpPr>
          <p:nvPr/>
        </p:nvSpPr>
        <p:spPr bwMode="auto">
          <a:xfrm>
            <a:off x="637032" y="3904287"/>
            <a:ext cx="34594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cs typeface="Times New Roman" panose="02020603050405020304" pitchFamily="18" charset="0"/>
              </a:rPr>
              <a:t>  </a:t>
            </a:r>
            <a:r>
              <a:rPr kumimoji="0" lang="vi-VN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Times New Roman" panose="02020603050405020304" pitchFamily="18" charset="0"/>
              </a:rPr>
              <a:t>A. </a:t>
            </a:r>
            <a:r>
              <a:rPr lang="vi-VN" altLang="en-US" sz="4400" b="1" noProof="0" dirty="0">
                <a:solidFill>
                  <a:schemeClr val="bg1"/>
                </a:solidFill>
                <a:cs typeface="Times New Roman" panose="02020603050405020304" pitchFamily="18" charset="0"/>
              </a:rPr>
              <a:t>m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Times New Roman" panose="02020603050405020304" pitchFamily="18" charset="0"/>
              </a:rPr>
              <a:t>.</a:t>
            </a:r>
            <a:r>
              <a:rPr lang="vi-VN" altLang="en-US" sz="4400" b="1" dirty="0">
                <a:solidFill>
                  <a:schemeClr val="bg1"/>
                </a:solidFill>
                <a:cs typeface="Times New Roman" panose="02020603050405020304" pitchFamily="18" charset="0"/>
              </a:rPr>
              <a:t>n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Times New Roman" panose="02020603050405020304" pitchFamily="18" charset="0"/>
              </a:rPr>
              <a:t> = </a:t>
            </a:r>
            <a:r>
              <a:rPr lang="vi-VN" altLang="en-US" sz="4400" b="1" dirty="0">
                <a:solidFill>
                  <a:schemeClr val="bg1"/>
                </a:solidFill>
                <a:cs typeface="Times New Roman" panose="02020603050405020304" pitchFamily="18" charset="0"/>
              </a:rPr>
              <a:t>h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Times New Roman" panose="02020603050405020304" pitchFamily="18" charset="0"/>
              </a:rPr>
              <a:t>.e</a:t>
            </a: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graphicFrame>
        <p:nvGraphicFramePr>
          <p:cNvPr id="1436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5966773"/>
              </p:ext>
            </p:extLst>
          </p:nvPr>
        </p:nvGraphicFramePr>
        <p:xfrm>
          <a:off x="5615242" y="1715127"/>
          <a:ext cx="469900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77646" imgH="393359" progId="Equation.DSMT4">
                  <p:embed/>
                </p:oleObj>
              </mc:Choice>
              <mc:Fallback>
                <p:oleObj name="Equation" r:id="rId9" imgW="177646" imgH="393359" progId="Equation.DSMT4">
                  <p:embed/>
                  <p:pic>
                    <p:nvPicPr>
                      <p:cNvPr id="1436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5242" y="1715127"/>
                        <a:ext cx="469900" cy="1214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6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0299785"/>
              </p:ext>
            </p:extLst>
          </p:nvPr>
        </p:nvGraphicFramePr>
        <p:xfrm>
          <a:off x="6946900" y="1651890"/>
          <a:ext cx="466725" cy="1255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52334" imgH="393529" progId="Equation.DSMT4">
                  <p:embed/>
                </p:oleObj>
              </mc:Choice>
              <mc:Fallback>
                <p:oleObj name="Equation" r:id="rId11" imgW="152334" imgH="393529" progId="Equation.DSMT4">
                  <p:embed/>
                  <p:pic>
                    <p:nvPicPr>
                      <p:cNvPr id="1436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6900" y="1651890"/>
                        <a:ext cx="466725" cy="1255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WordArt 19"/>
          <p:cNvSpPr>
            <a:spLocks noChangeArrowheads="1" noChangeShapeType="1" noTextEdit="1"/>
          </p:cNvSpPr>
          <p:nvPr/>
        </p:nvSpPr>
        <p:spPr bwMode="auto">
          <a:xfrm>
            <a:off x="378292" y="450850"/>
            <a:ext cx="3579694" cy="57358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rPr>
              <a:t> </a:t>
            </a:r>
            <a:r>
              <a:rPr kumimoji="0" lang="en-US" sz="3600" b="0" i="0" u="none" strike="noStrike" kern="10" cap="none" spc="0" normalizeH="0" baseline="0" noProof="0" dirty="0">
                <a:ln>
                  <a:noFill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/>
                <a:cs typeface="Times New Roman"/>
              </a:rPr>
              <a:t>BÀI TẬP </a:t>
            </a:r>
            <a:endParaRPr kumimoji="0" lang="vi-VN" sz="3600" b="0" i="0" u="none" strike="noStrike" kern="10" cap="none" spc="0" normalizeH="0" baseline="0" noProof="0" dirty="0">
              <a:ln>
                <a:noFill/>
              </a:ln>
              <a:gradFill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Times New Roman"/>
              <a:cs typeface="Times New Roman"/>
            </a:endParaRPr>
          </a:p>
        </p:txBody>
      </p:sp>
      <p:sp>
        <p:nvSpPr>
          <p:cNvPr id="2" name="Text Box 32">
            <a:extLst>
              <a:ext uri="{FF2B5EF4-FFF2-40B4-BE49-F238E27FC236}">
                <a16:creationId xmlns:a16="http://schemas.microsoft.com/office/drawing/2014/main" id="{9F798636-7409-CD4A-7A92-C63881D23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3904288"/>
            <a:ext cx="34594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cs typeface="Times New Roman" panose="02020603050405020304" pitchFamily="18" charset="0"/>
              </a:rPr>
              <a:t>  </a:t>
            </a:r>
            <a:r>
              <a:rPr lang="vi-VN" altLang="en-US" sz="4400" b="1" dirty="0">
                <a:solidFill>
                  <a:schemeClr val="bg1"/>
                </a:solidFill>
                <a:cs typeface="Times New Roman" panose="02020603050405020304" pitchFamily="18" charset="0"/>
              </a:rPr>
              <a:t>B</a:t>
            </a:r>
            <a:r>
              <a:rPr kumimoji="0" lang="vi-VN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Times New Roman" panose="02020603050405020304" pitchFamily="18" charset="0"/>
              </a:rPr>
              <a:t>. 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Times New Roman" panose="02020603050405020304" pitchFamily="18" charset="0"/>
              </a:rPr>
              <a:t>m.</a:t>
            </a:r>
            <a:r>
              <a:rPr kumimoji="0" lang="vi-VN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Times New Roman" panose="02020603050405020304" pitchFamily="18" charset="0"/>
              </a:rPr>
              <a:t>e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Times New Roman" panose="02020603050405020304" pitchFamily="18" charset="0"/>
              </a:rPr>
              <a:t> = n.</a:t>
            </a:r>
            <a:r>
              <a:rPr kumimoji="0" lang="vi-VN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Times New Roman" panose="02020603050405020304" pitchFamily="18" charset="0"/>
              </a:rPr>
              <a:t>h</a:t>
            </a: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3" name="Text Box 32">
            <a:extLst>
              <a:ext uri="{FF2B5EF4-FFF2-40B4-BE49-F238E27FC236}">
                <a16:creationId xmlns:a16="http://schemas.microsoft.com/office/drawing/2014/main" id="{DD51A984-08A4-24FB-6C9B-2947AB4CD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032" y="4686972"/>
            <a:ext cx="34594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vi-V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vi-VN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Times New Roman" panose="02020603050405020304" pitchFamily="18" charset="0"/>
              </a:rPr>
              <a:t>C.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Times New Roman" panose="02020603050405020304" pitchFamily="18" charset="0"/>
              </a:rPr>
              <a:t>m.h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Times New Roman" panose="02020603050405020304" pitchFamily="18" charset="0"/>
              </a:rPr>
              <a:t> =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Times New Roman" panose="02020603050405020304" pitchFamily="18" charset="0"/>
              </a:rPr>
              <a:t>n.e</a:t>
            </a: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4" name="Text Box 32">
            <a:extLst>
              <a:ext uri="{FF2B5EF4-FFF2-40B4-BE49-F238E27FC236}">
                <a16:creationId xmlns:a16="http://schemas.microsoft.com/office/drawing/2014/main" id="{6D7B8545-07BC-03E7-51B8-3D11EB4C7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7482" y="4613547"/>
            <a:ext cx="34594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cs typeface="Times New Roman" panose="02020603050405020304" pitchFamily="18" charset="0"/>
              </a:rPr>
              <a:t>  </a:t>
            </a:r>
            <a:r>
              <a:rPr lang="vi-VN" altLang="en-US" sz="4400" b="1" noProof="0" dirty="0">
                <a:solidFill>
                  <a:schemeClr val="bg1"/>
                </a:solidFill>
                <a:cs typeface="Times New Roman" panose="02020603050405020304" pitchFamily="18" charset="0"/>
              </a:rPr>
              <a:t>D</a:t>
            </a:r>
            <a:r>
              <a:rPr kumimoji="0" lang="vi-VN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Times New Roman" panose="02020603050405020304" pitchFamily="18" charset="0"/>
              </a:rPr>
              <a:t>. 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Times New Roman" panose="02020603050405020304" pitchFamily="18" charset="0"/>
              </a:rPr>
              <a:t>m.</a:t>
            </a:r>
            <a:r>
              <a:rPr kumimoji="0" lang="vi-VN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Times New Roman" panose="02020603050405020304" pitchFamily="18" charset="0"/>
              </a:rPr>
              <a:t>e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Times New Roman" panose="02020603050405020304" pitchFamily="18" charset="0"/>
              </a:rPr>
              <a:t> = n.</a:t>
            </a:r>
            <a:r>
              <a:rPr kumimoji="0" lang="vi-VN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Times New Roman" panose="02020603050405020304" pitchFamily="18" charset="0"/>
              </a:rPr>
              <a:t>h</a:t>
            </a: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24" name="Text Box 32">
            <a:extLst>
              <a:ext uri="{FF2B5EF4-FFF2-40B4-BE49-F238E27FC236}">
                <a16:creationId xmlns:a16="http://schemas.microsoft.com/office/drawing/2014/main" id="{BF6D8092-A0A6-8FD8-E09D-D72F3663FF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767708"/>
            <a:ext cx="560412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vi-V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vi-V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Times New Roman" panose="02020603050405020304" pitchFamily="18" charset="0"/>
              </a:rPr>
              <a:t>Đáp </a:t>
            </a:r>
            <a:r>
              <a:rPr lang="vi-VN" altLang="en-US" sz="4400" b="1" dirty="0">
                <a:solidFill>
                  <a:srgbClr val="FFFF00"/>
                </a:solidFill>
                <a:cs typeface="Times New Roman" panose="02020603050405020304" pitchFamily="18" charset="0"/>
              </a:rPr>
              <a:t>án</a:t>
            </a:r>
            <a:r>
              <a:rPr kumimoji="0" lang="vi-V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Times New Roman" panose="02020603050405020304" pitchFamily="18" charset="0"/>
              </a:rPr>
              <a:t>: C. </a:t>
            </a:r>
            <a:r>
              <a:rPr kumimoji="0" lang="vi-VN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Times New Roman" panose="02020603050405020304" pitchFamily="18" charset="0"/>
              </a:rPr>
              <a:t>m.h</a:t>
            </a:r>
            <a:r>
              <a:rPr kumimoji="0" lang="vi-V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Times New Roman" panose="02020603050405020304" pitchFamily="18" charset="0"/>
              </a:rPr>
              <a:t> = </a:t>
            </a:r>
            <a:r>
              <a:rPr kumimoji="0" lang="vi-VN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Times New Roman" panose="02020603050405020304" pitchFamily="18" charset="0"/>
              </a:rPr>
              <a:t>n.e</a:t>
            </a: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93011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53" presetClass="exit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7" dur="91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3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7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1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5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9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33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37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41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45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49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16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51" repeatCount="3200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showWhenStopped="0">
                <p:cTn id="25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dell\Desktop\tuyen-tap-20-hinh-nen-powerpoint-bang-den-phan-trang-thoi-hoc-tro-1484820443-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925" y="-38100"/>
            <a:ext cx="946785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229600" y="6248400"/>
            <a:ext cx="685800" cy="4572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DING3367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77013"/>
            <a:ext cx="3048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TADA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77013"/>
            <a:ext cx="3048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6477000" y="76200"/>
            <a:ext cx="2667000" cy="1752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7308850" y="966788"/>
            <a:ext cx="1066800" cy="490537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7308850" y="966788"/>
            <a:ext cx="1066800" cy="490537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7308850" y="966788"/>
            <a:ext cx="1066800" cy="490537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7308850" y="966788"/>
            <a:ext cx="1066800" cy="490537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7308850" y="966788"/>
            <a:ext cx="1066800" cy="490537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7308850" y="966788"/>
            <a:ext cx="1066800" cy="490537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7308850" y="966788"/>
            <a:ext cx="1066800" cy="490537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7308850" y="966788"/>
            <a:ext cx="1066800" cy="490537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7308850" y="966788"/>
            <a:ext cx="1066800" cy="490537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7308850" y="966788"/>
            <a:ext cx="1066800" cy="490537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7308850" y="966788"/>
            <a:ext cx="1066800" cy="490537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7180263" y="650875"/>
            <a:ext cx="304800" cy="209550"/>
          </a:xfrm>
          <a:prstGeom prst="ellipse">
            <a:avLst/>
          </a:prstGeom>
          <a:gradFill rotWithShape="1">
            <a:gsLst>
              <a:gs pos="0">
                <a:srgbClr val="3333CC"/>
              </a:gs>
              <a:gs pos="50000">
                <a:srgbClr val="FF66CC"/>
              </a:gs>
              <a:gs pos="100000">
                <a:srgbClr val="3333C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8018463" y="650875"/>
            <a:ext cx="304800" cy="209550"/>
          </a:xfrm>
          <a:prstGeom prst="ellipse">
            <a:avLst/>
          </a:prstGeom>
          <a:gradFill rotWithShape="1">
            <a:gsLst>
              <a:gs pos="0">
                <a:srgbClr val="3333CC"/>
              </a:gs>
              <a:gs pos="50000">
                <a:srgbClr val="FF66CC"/>
              </a:gs>
              <a:gs pos="100000">
                <a:srgbClr val="3333C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" name="AutoShape 20"/>
          <p:cNvSpPr>
            <a:spLocks noChangeArrowheads="1"/>
          </p:cNvSpPr>
          <p:nvPr/>
        </p:nvSpPr>
        <p:spPr bwMode="auto">
          <a:xfrm rot="5400000">
            <a:off x="7151688" y="146050"/>
            <a:ext cx="209550" cy="609600"/>
          </a:xfrm>
          <a:prstGeom prst="moon">
            <a:avLst>
              <a:gd name="adj" fmla="val 50000"/>
            </a:avLst>
          </a:pr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AutoShape 21"/>
          <p:cNvSpPr>
            <a:spLocks noChangeArrowheads="1"/>
          </p:cNvSpPr>
          <p:nvPr/>
        </p:nvSpPr>
        <p:spPr bwMode="auto">
          <a:xfrm rot="5400000">
            <a:off x="8066088" y="222250"/>
            <a:ext cx="209550" cy="609600"/>
          </a:xfrm>
          <a:prstGeom prst="moon">
            <a:avLst>
              <a:gd name="adj" fmla="val 50000"/>
            </a:avLst>
          </a:pr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WordArt 22"/>
          <p:cNvSpPr>
            <a:spLocks noChangeArrowheads="1" noChangeShapeType="1" noTextEdit="1"/>
          </p:cNvSpPr>
          <p:nvPr/>
        </p:nvSpPr>
        <p:spPr bwMode="auto">
          <a:xfrm>
            <a:off x="6781800" y="685800"/>
            <a:ext cx="1905000" cy="4921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round/>
                  <a:headEnd/>
                  <a:tailEnd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Hết giờ</a:t>
            </a:r>
          </a:p>
        </p:txBody>
      </p:sp>
      <p:sp>
        <p:nvSpPr>
          <p:cNvPr id="15383" name="Text Box 24"/>
          <p:cNvSpPr txBox="1">
            <a:spLocks noChangeArrowheads="1"/>
          </p:cNvSpPr>
          <p:nvPr/>
        </p:nvSpPr>
        <p:spPr bwMode="auto">
          <a:xfrm>
            <a:off x="274320" y="1209072"/>
            <a:ext cx="8382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000" b="1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 2: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Nếu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thì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x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bằng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endParaRPr kumimoji="0" lang="vi-V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vi-V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sz="4000" b="1" dirty="0">
                <a:solidFill>
                  <a:prstClr val="white"/>
                </a:solidFill>
                <a:cs typeface="Times New Roman" pitchFamily="18" charset="0"/>
              </a:rPr>
              <a:t>A. 8		B. -8		C. 12	D. -12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24" name="Text Box 26"/>
          <p:cNvSpPr txBox="1">
            <a:spLocks noChangeArrowheads="1"/>
          </p:cNvSpPr>
          <p:nvPr/>
        </p:nvSpPr>
        <p:spPr bwMode="auto">
          <a:xfrm>
            <a:off x="1109917" y="3425825"/>
            <a:ext cx="621665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</a:t>
            </a: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áp </a:t>
            </a:r>
            <a:r>
              <a:rPr lang="vi-VN" altLang="en-US" sz="4000" b="1" dirty="0">
                <a:solidFill>
                  <a:srgbClr val="FFFF00"/>
                </a:solidFill>
                <a:cs typeface="Times New Roman" pitchFamily="18" charset="0"/>
              </a:rPr>
              <a:t>án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A. 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x.6 =  - 12. (- 4)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x.6 = 48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    = 48 : 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   = 8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385" name="Text Box 45"/>
          <p:cNvSpPr txBox="1">
            <a:spLocks noChangeArrowheads="1"/>
          </p:cNvSpPr>
          <p:nvPr/>
        </p:nvSpPr>
        <p:spPr bwMode="auto">
          <a:xfrm>
            <a:off x="7467600" y="35052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386" name="AutoShape 2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153400" y="6062663"/>
            <a:ext cx="762000" cy="5334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538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1211873"/>
              </p:ext>
            </p:extLst>
          </p:nvPr>
        </p:nvGraphicFramePr>
        <p:xfrm>
          <a:off x="3015329" y="1066800"/>
          <a:ext cx="2357438" cy="132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47419" imgH="393529" progId="Equation.DSMT4">
                  <p:embed/>
                </p:oleObj>
              </mc:Choice>
              <mc:Fallback>
                <p:oleObj name="Equation" r:id="rId8" imgW="647419" imgH="393529" progId="Equation.DSMT4">
                  <p:embed/>
                  <p:pic>
                    <p:nvPicPr>
                      <p:cNvPr id="1538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5329" y="1066800"/>
                        <a:ext cx="2357438" cy="1327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548499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53" presetClass="exit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7" dur="9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3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7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1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5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9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33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37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41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45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49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16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 nodeType="clickPar">
                      <p:stCondLst>
                        <p:cond delay="indefinite"/>
                      </p:stCondLst>
                      <p:childTnLst>
                        <p:par>
                          <p:cTn id="2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50" repeatCount="3200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showWhenStopped="0">
                <p:cTn id="2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dell\Desktop\tuyen-tap-20-hinh-nen-powerpoint-bang-den-phan-trang-thoi-hoc-tro-1484820443-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925" y="38100"/>
            <a:ext cx="946785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229600" y="6248400"/>
            <a:ext cx="685800" cy="4572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DING3399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77013"/>
            <a:ext cx="3048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TADA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77013"/>
            <a:ext cx="3048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6477000" y="76200"/>
            <a:ext cx="2667000" cy="1752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7308850" y="966788"/>
            <a:ext cx="1066800" cy="490537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7308850" y="966788"/>
            <a:ext cx="1066800" cy="490537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7308850" y="966788"/>
            <a:ext cx="1066800" cy="490537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7308850" y="966788"/>
            <a:ext cx="1066800" cy="490537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7308850" y="966788"/>
            <a:ext cx="1066800" cy="490537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7308850" y="966788"/>
            <a:ext cx="1066800" cy="490537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7308850" y="966788"/>
            <a:ext cx="1066800" cy="490537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7308850" y="966788"/>
            <a:ext cx="1066800" cy="490537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7308850" y="966788"/>
            <a:ext cx="1066800" cy="490537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7308850" y="966788"/>
            <a:ext cx="1066800" cy="490537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7308850" y="966788"/>
            <a:ext cx="1066800" cy="490537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7180263" y="650875"/>
            <a:ext cx="304800" cy="209550"/>
          </a:xfrm>
          <a:prstGeom prst="ellipse">
            <a:avLst/>
          </a:prstGeom>
          <a:gradFill rotWithShape="1">
            <a:gsLst>
              <a:gs pos="0">
                <a:srgbClr val="3333CC"/>
              </a:gs>
              <a:gs pos="50000">
                <a:srgbClr val="FF66CC"/>
              </a:gs>
              <a:gs pos="100000">
                <a:srgbClr val="3333C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8018463" y="650875"/>
            <a:ext cx="304800" cy="209550"/>
          </a:xfrm>
          <a:prstGeom prst="ellipse">
            <a:avLst/>
          </a:prstGeom>
          <a:gradFill rotWithShape="1">
            <a:gsLst>
              <a:gs pos="0">
                <a:srgbClr val="3333CC"/>
              </a:gs>
              <a:gs pos="50000">
                <a:srgbClr val="FF66CC"/>
              </a:gs>
              <a:gs pos="100000">
                <a:srgbClr val="3333C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" name="AutoShape 20"/>
          <p:cNvSpPr>
            <a:spLocks noChangeArrowheads="1"/>
          </p:cNvSpPr>
          <p:nvPr/>
        </p:nvSpPr>
        <p:spPr bwMode="auto">
          <a:xfrm rot="5400000">
            <a:off x="7151688" y="146050"/>
            <a:ext cx="209550" cy="609600"/>
          </a:xfrm>
          <a:prstGeom prst="moon">
            <a:avLst>
              <a:gd name="adj" fmla="val 50000"/>
            </a:avLst>
          </a:pr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AutoShape 21"/>
          <p:cNvSpPr>
            <a:spLocks noChangeArrowheads="1"/>
          </p:cNvSpPr>
          <p:nvPr/>
        </p:nvSpPr>
        <p:spPr bwMode="auto">
          <a:xfrm rot="5400000">
            <a:off x="8066088" y="222250"/>
            <a:ext cx="209550" cy="609600"/>
          </a:xfrm>
          <a:prstGeom prst="moon">
            <a:avLst>
              <a:gd name="adj" fmla="val 50000"/>
            </a:avLst>
          </a:pr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WordArt 22"/>
          <p:cNvSpPr>
            <a:spLocks noChangeArrowheads="1" noChangeShapeType="1" noTextEdit="1"/>
          </p:cNvSpPr>
          <p:nvPr/>
        </p:nvSpPr>
        <p:spPr bwMode="auto">
          <a:xfrm>
            <a:off x="6781800" y="685800"/>
            <a:ext cx="1905000" cy="4921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uLnTx/>
                <a:uFillTx/>
                <a:latin typeface="Arial"/>
                <a:ea typeface="+mn-ea"/>
                <a:cs typeface="Arial"/>
              </a:rPr>
              <a:t>Hết giờ</a:t>
            </a:r>
          </a:p>
        </p:txBody>
      </p:sp>
      <p:sp>
        <p:nvSpPr>
          <p:cNvPr id="16407" name="Text Box 24"/>
          <p:cNvSpPr txBox="1">
            <a:spLocks noChangeArrowheads="1"/>
          </p:cNvSpPr>
          <p:nvPr/>
        </p:nvSpPr>
        <p:spPr bwMode="auto">
          <a:xfrm>
            <a:off x="119063" y="642938"/>
            <a:ext cx="838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  <a:r>
              <a:rPr kumimoji="0" lang="vi-VN" altLang="en-US" sz="4000" b="1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âu 3</a:t>
            </a:r>
            <a:r>
              <a:rPr kumimoji="0" lang="en-US" altLang="en-US" sz="4000" b="1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Cặp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bằng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nhau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: </a:t>
            </a:r>
          </a:p>
        </p:txBody>
      </p:sp>
      <p:sp>
        <p:nvSpPr>
          <p:cNvPr id="16408" name="Text Box 45"/>
          <p:cNvSpPr txBox="1">
            <a:spLocks noChangeArrowheads="1"/>
          </p:cNvSpPr>
          <p:nvPr/>
        </p:nvSpPr>
        <p:spPr bwMode="auto">
          <a:xfrm>
            <a:off x="4584700" y="50895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  <a:sym typeface="Symbol" pitchFamily="18" charset="2"/>
            </a:endParaRPr>
          </a:p>
        </p:txBody>
      </p:sp>
      <p:sp>
        <p:nvSpPr>
          <p:cNvPr id="16409" name="AutoShape 2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153400" y="6062663"/>
            <a:ext cx="762000" cy="5334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04800" y="4133671"/>
            <a:ext cx="8382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Đáp án.</a:t>
            </a:r>
            <a:r>
              <a:rPr lang="vi-VN" altLang="en-US" sz="3600" b="1" dirty="0">
                <a:solidFill>
                  <a:srgbClr val="FFFF00"/>
                </a:solidFill>
              </a:rPr>
              <a:t> 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Vì 2.(-30) = 3.(-20) (Cùng bằng -60)</a:t>
            </a:r>
          </a:p>
        </p:txBody>
      </p:sp>
      <p:graphicFrame>
        <p:nvGraphicFramePr>
          <p:cNvPr id="164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8717709"/>
              </p:ext>
            </p:extLst>
          </p:nvPr>
        </p:nvGraphicFramePr>
        <p:xfrm>
          <a:off x="214313" y="1643063"/>
          <a:ext cx="2357437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36560" imgH="393480" progId="Equation.DSMT4">
                  <p:embed/>
                </p:oleObj>
              </mc:Choice>
              <mc:Fallback>
                <p:oleObj name="Equation" r:id="rId8" imgW="736560" imgH="393480" progId="Equation.DSMT4">
                  <p:embed/>
                  <p:pic>
                    <p:nvPicPr>
                      <p:cNvPr id="1641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643063"/>
                        <a:ext cx="2357437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0635295"/>
              </p:ext>
            </p:extLst>
          </p:nvPr>
        </p:nvGraphicFramePr>
        <p:xfrm>
          <a:off x="3857625" y="1643063"/>
          <a:ext cx="2276475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11000" imgH="393480" progId="Equation.DSMT4">
                  <p:embed/>
                </p:oleObj>
              </mc:Choice>
              <mc:Fallback>
                <p:oleObj name="Equation" r:id="rId10" imgW="711000" imgH="393480" progId="Equation.DSMT4">
                  <p:embed/>
                  <p:pic>
                    <p:nvPicPr>
                      <p:cNvPr id="1641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25" y="1643063"/>
                        <a:ext cx="2276475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9148880"/>
              </p:ext>
            </p:extLst>
          </p:nvPr>
        </p:nvGraphicFramePr>
        <p:xfrm>
          <a:off x="265113" y="2800171"/>
          <a:ext cx="2357437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36560" imgH="393480" progId="Equation.DSMT4">
                  <p:embed/>
                </p:oleObj>
              </mc:Choice>
              <mc:Fallback>
                <p:oleObj name="Equation" r:id="rId12" imgW="736560" imgH="393480" progId="Equation.DSMT4">
                  <p:embed/>
                  <p:pic>
                    <p:nvPicPr>
                      <p:cNvPr id="1641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113" y="2800171"/>
                        <a:ext cx="2357437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1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8700229"/>
              </p:ext>
            </p:extLst>
          </p:nvPr>
        </p:nvGraphicFramePr>
        <p:xfrm>
          <a:off x="3775075" y="2786063"/>
          <a:ext cx="2154238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72840" imgH="393480" progId="Equation.DSMT4">
                  <p:embed/>
                </p:oleObj>
              </mc:Choice>
              <mc:Fallback>
                <p:oleObj name="Equation" r:id="rId14" imgW="672840" imgH="393480" progId="Equation.DSMT4">
                  <p:embed/>
                  <p:pic>
                    <p:nvPicPr>
                      <p:cNvPr id="1641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5075" y="2786063"/>
                        <a:ext cx="2154238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929908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53" presetClass="exit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7" dur="9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3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7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1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5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9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33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37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41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45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49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16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 nodeType="clickPar">
                      <p:stCondLst>
                        <p:cond delay="indefinite"/>
                      </p:stCondLst>
                      <p:childTnLst>
                        <p:par>
                          <p:cTn id="2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50" repeatCount="3200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showWhenStopped="0">
                <p:cTn id="2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dell\Desktop\tuyen-tap-20-hinh-nen-powerpoint-bang-den-phan-trang-thoi-hoc-tro-1484820443-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925" y="0"/>
            <a:ext cx="946785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229600" y="6248400"/>
            <a:ext cx="685800" cy="4572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DING3414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77013"/>
            <a:ext cx="3048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TADA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77013"/>
            <a:ext cx="3048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6477000" y="76200"/>
            <a:ext cx="2667000" cy="1752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7308850" y="966788"/>
            <a:ext cx="1066800" cy="490537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7308850" y="966788"/>
            <a:ext cx="1066800" cy="490537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7308850" y="966788"/>
            <a:ext cx="1066800" cy="490537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7308850" y="966788"/>
            <a:ext cx="1066800" cy="490537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7308850" y="966788"/>
            <a:ext cx="1066800" cy="490537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7308850" y="966788"/>
            <a:ext cx="1066800" cy="490537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7308850" y="966788"/>
            <a:ext cx="1066800" cy="490537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7308850" y="966788"/>
            <a:ext cx="1066800" cy="490537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7308850" y="966788"/>
            <a:ext cx="1066800" cy="490537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7308850" y="966788"/>
            <a:ext cx="1066800" cy="490537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7308850" y="966788"/>
            <a:ext cx="1066800" cy="490537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7180263" y="650875"/>
            <a:ext cx="304800" cy="209550"/>
          </a:xfrm>
          <a:prstGeom prst="ellipse">
            <a:avLst/>
          </a:prstGeom>
          <a:gradFill rotWithShape="1">
            <a:gsLst>
              <a:gs pos="0">
                <a:srgbClr val="3333CC"/>
              </a:gs>
              <a:gs pos="50000">
                <a:srgbClr val="FF66CC"/>
              </a:gs>
              <a:gs pos="100000">
                <a:srgbClr val="3333C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8018463" y="650875"/>
            <a:ext cx="304800" cy="209550"/>
          </a:xfrm>
          <a:prstGeom prst="ellipse">
            <a:avLst/>
          </a:prstGeom>
          <a:gradFill rotWithShape="1">
            <a:gsLst>
              <a:gs pos="0">
                <a:srgbClr val="3333CC"/>
              </a:gs>
              <a:gs pos="50000">
                <a:srgbClr val="FF66CC"/>
              </a:gs>
              <a:gs pos="100000">
                <a:srgbClr val="3333C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AutoShape 20"/>
          <p:cNvSpPr>
            <a:spLocks noChangeArrowheads="1"/>
          </p:cNvSpPr>
          <p:nvPr/>
        </p:nvSpPr>
        <p:spPr bwMode="auto">
          <a:xfrm rot="5400000">
            <a:off x="7151688" y="146050"/>
            <a:ext cx="209550" cy="609600"/>
          </a:xfrm>
          <a:prstGeom prst="moon">
            <a:avLst>
              <a:gd name="adj" fmla="val 50000"/>
            </a:avLst>
          </a:pr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AutoShape 21"/>
          <p:cNvSpPr>
            <a:spLocks noChangeArrowheads="1"/>
          </p:cNvSpPr>
          <p:nvPr/>
        </p:nvSpPr>
        <p:spPr bwMode="auto">
          <a:xfrm rot="5400000">
            <a:off x="8066088" y="222250"/>
            <a:ext cx="209550" cy="609600"/>
          </a:xfrm>
          <a:prstGeom prst="moon">
            <a:avLst>
              <a:gd name="adj" fmla="val 50000"/>
            </a:avLst>
          </a:pr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" name="WordArt 22"/>
          <p:cNvSpPr>
            <a:spLocks noChangeArrowheads="1" noChangeShapeType="1" noTextEdit="1"/>
          </p:cNvSpPr>
          <p:nvPr/>
        </p:nvSpPr>
        <p:spPr bwMode="auto">
          <a:xfrm>
            <a:off x="6781800" y="685800"/>
            <a:ext cx="1905000" cy="4921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round/>
                  <a:headEnd/>
                  <a:tailEnd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Hết giờ</a:t>
            </a:r>
          </a:p>
        </p:txBody>
      </p:sp>
      <p:sp>
        <p:nvSpPr>
          <p:cNvPr id="17432" name="AutoShape 2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153400" y="6172200"/>
            <a:ext cx="762000" cy="5334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7" name="Nhóm 26">
            <a:extLst>
              <a:ext uri="{FF2B5EF4-FFF2-40B4-BE49-F238E27FC236}">
                <a16:creationId xmlns:a16="http://schemas.microsoft.com/office/drawing/2014/main" id="{DAB1E7FF-6EF8-4C22-582A-A17FB0463567}"/>
              </a:ext>
            </a:extLst>
          </p:cNvPr>
          <p:cNvGrpSpPr/>
          <p:nvPr/>
        </p:nvGrpSpPr>
        <p:grpSpPr>
          <a:xfrm>
            <a:off x="357188" y="3568701"/>
            <a:ext cx="8634412" cy="1536699"/>
            <a:chOff x="357188" y="3568701"/>
            <a:chExt cx="8634412" cy="1536699"/>
          </a:xfrm>
        </p:grpSpPr>
        <p:sp>
          <p:nvSpPr>
            <p:cNvPr id="31" name="TextBox 30"/>
            <p:cNvSpPr txBox="1">
              <a:spLocks noChangeArrowheads="1"/>
            </p:cNvSpPr>
            <p:nvPr/>
          </p:nvSpPr>
          <p:spPr bwMode="auto">
            <a:xfrm>
              <a:off x="357188" y="3568701"/>
              <a:ext cx="8634412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Đáp án.</a:t>
              </a: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B</a:t>
              </a:r>
              <a:endPara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Vì</a:t>
              </a:r>
              <a:endPara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graphicFrame>
          <p:nvGraphicFramePr>
            <p:cNvPr id="2" name="Đối tượng 1">
              <a:extLst>
                <a:ext uri="{FF2B5EF4-FFF2-40B4-BE49-F238E27FC236}">
                  <a16:creationId xmlns:a16="http://schemas.microsoft.com/office/drawing/2014/main" id="{89E0A4E4-4F23-6846-49B7-844465F3EA3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47014409"/>
                </p:ext>
              </p:extLst>
            </p:nvPr>
          </p:nvGraphicFramePr>
          <p:xfrm>
            <a:off x="1143000" y="4191000"/>
            <a:ext cx="2717392" cy="914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1168200" imgH="393480" progId="Equation.DSMT4">
                    <p:embed/>
                  </p:oleObj>
                </mc:Choice>
                <mc:Fallback>
                  <p:oleObj name="Equation" r:id="rId8" imgW="1168200" imgH="39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1143000" y="4191000"/>
                          <a:ext cx="2717392" cy="914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9" name="Nhóm 28">
            <a:extLst>
              <a:ext uri="{FF2B5EF4-FFF2-40B4-BE49-F238E27FC236}">
                <a16:creationId xmlns:a16="http://schemas.microsoft.com/office/drawing/2014/main" id="{375DF57D-7528-9CE5-7738-4F6D1C9E83BD}"/>
              </a:ext>
            </a:extLst>
          </p:cNvPr>
          <p:cNvGrpSpPr/>
          <p:nvPr/>
        </p:nvGrpSpPr>
        <p:grpSpPr>
          <a:xfrm>
            <a:off x="214313" y="836107"/>
            <a:ext cx="7786687" cy="2460248"/>
            <a:chOff x="214313" y="836107"/>
            <a:chExt cx="7786687" cy="2460248"/>
          </a:xfrm>
        </p:grpSpPr>
        <p:graphicFrame>
          <p:nvGraphicFramePr>
            <p:cNvPr id="1743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0349298"/>
                </p:ext>
              </p:extLst>
            </p:nvPr>
          </p:nvGraphicFramePr>
          <p:xfrm>
            <a:off x="3328988" y="836107"/>
            <a:ext cx="685800" cy="10688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228600" imgH="393480" progId="Equation.DSMT4">
                    <p:embed/>
                  </p:oleObj>
                </mc:Choice>
                <mc:Fallback>
                  <p:oleObj name="Equation" r:id="rId10" imgW="228600" imgH="393480" progId="Equation.DSMT4">
                    <p:embed/>
                    <p:pic>
                      <p:nvPicPr>
                        <p:cNvPr id="17433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28988" y="836107"/>
                          <a:ext cx="685800" cy="106889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8" name="Nhóm 27">
              <a:extLst>
                <a:ext uri="{FF2B5EF4-FFF2-40B4-BE49-F238E27FC236}">
                  <a16:creationId xmlns:a16="http://schemas.microsoft.com/office/drawing/2014/main" id="{C4B48A66-C435-09C8-8207-22FADF2F1C3A}"/>
                </a:ext>
              </a:extLst>
            </p:cNvPr>
            <p:cNvGrpSpPr/>
            <p:nvPr/>
          </p:nvGrpSpPr>
          <p:grpSpPr>
            <a:xfrm>
              <a:off x="214313" y="1085671"/>
              <a:ext cx="7786687" cy="2210684"/>
              <a:chOff x="214313" y="1085671"/>
              <a:chExt cx="7786687" cy="2210684"/>
            </a:xfrm>
          </p:grpSpPr>
          <p:sp>
            <p:nvSpPr>
              <p:cNvPr id="17431" name="Text Box 24"/>
              <p:cNvSpPr txBox="1">
                <a:spLocks noChangeArrowheads="1"/>
              </p:cNvSpPr>
              <p:nvPr/>
            </p:nvSpPr>
            <p:spPr bwMode="auto">
              <a:xfrm>
                <a:off x="214313" y="1085671"/>
                <a:ext cx="6286500" cy="1200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C</a:t>
                </a:r>
                <a:r>
                  <a:rPr kumimoji="0" lang="vi-VN" altLang="en-US" sz="3600" b="1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âu 4</a:t>
                </a:r>
                <a:r>
                  <a:rPr kumimoji="0" lang="en-US" altLang="en-US" sz="3600" b="1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:</a:t>
                </a:r>
                <a:r>
                  <a:rPr kumimoji="0" lang="vi-VN" altLang="en-US" sz="3600" b="1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Rút gọn       về phân số tối giản ta được:  </a:t>
                </a:r>
                <a:endPara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7434" name="TextBox 27"/>
              <p:cNvSpPr txBox="1">
                <a:spLocks noChangeArrowheads="1"/>
              </p:cNvSpPr>
              <p:nvPr/>
            </p:nvSpPr>
            <p:spPr bwMode="auto">
              <a:xfrm>
                <a:off x="357188" y="2643188"/>
                <a:ext cx="1571625" cy="646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A.</a:t>
                </a: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17435" name="TextBox 28"/>
              <p:cNvSpPr txBox="1">
                <a:spLocks noChangeArrowheads="1"/>
              </p:cNvSpPr>
              <p:nvPr/>
            </p:nvSpPr>
            <p:spPr bwMode="auto">
              <a:xfrm>
                <a:off x="4143375" y="2643188"/>
                <a:ext cx="1643063" cy="646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C.</a:t>
                </a: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17436" name="TextBox 29"/>
              <p:cNvSpPr txBox="1">
                <a:spLocks noChangeArrowheads="1"/>
              </p:cNvSpPr>
              <p:nvPr/>
            </p:nvSpPr>
            <p:spPr bwMode="auto">
              <a:xfrm>
                <a:off x="2428875" y="2643188"/>
                <a:ext cx="1285875" cy="646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B.</a:t>
                </a: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17437" name="TextBox 30"/>
              <p:cNvSpPr txBox="1">
                <a:spLocks noChangeArrowheads="1"/>
              </p:cNvSpPr>
              <p:nvPr/>
            </p:nvSpPr>
            <p:spPr bwMode="auto">
              <a:xfrm>
                <a:off x="6429375" y="2638425"/>
                <a:ext cx="1571625" cy="646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D.</a:t>
                </a: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 </a:t>
                </a:r>
              </a:p>
            </p:txBody>
          </p:sp>
          <p:graphicFrame>
            <p:nvGraphicFramePr>
              <p:cNvPr id="4" name="Đối tượng 3">
                <a:extLst>
                  <a:ext uri="{FF2B5EF4-FFF2-40B4-BE49-F238E27FC236}">
                    <a16:creationId xmlns:a16="http://schemas.microsoft.com/office/drawing/2014/main" id="{6F7778FA-4DD0-0931-099C-425F3A62EC6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73295787"/>
                  </p:ext>
                </p:extLst>
              </p:nvPr>
            </p:nvGraphicFramePr>
            <p:xfrm>
              <a:off x="914400" y="2377723"/>
              <a:ext cx="533400" cy="91863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2" imgW="228600" imgH="393480" progId="Equation.DSMT4">
                      <p:embed/>
                    </p:oleObj>
                  </mc:Choice>
                  <mc:Fallback>
                    <p:oleObj name="Equation" r:id="rId12" imgW="228600" imgH="39348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3"/>
                          <a:stretch>
                            <a:fillRect/>
                          </a:stretch>
                        </p:blipFill>
                        <p:spPr>
                          <a:xfrm>
                            <a:off x="914400" y="2377723"/>
                            <a:ext cx="533400" cy="918632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4" name="Đối tượng 23">
                <a:extLst>
                  <a:ext uri="{FF2B5EF4-FFF2-40B4-BE49-F238E27FC236}">
                    <a16:creationId xmlns:a16="http://schemas.microsoft.com/office/drawing/2014/main" id="{9FBFB94B-CBBB-044F-29E8-9BD04896A30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90514268"/>
                  </p:ext>
                </p:extLst>
              </p:nvPr>
            </p:nvGraphicFramePr>
            <p:xfrm>
              <a:off x="3005138" y="2399774"/>
              <a:ext cx="507339" cy="87375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4" imgW="228600" imgH="393480" progId="Equation.DSMT4">
                      <p:embed/>
                    </p:oleObj>
                  </mc:Choice>
                  <mc:Fallback>
                    <p:oleObj name="Equation" r:id="rId14" imgW="228600" imgH="39348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5"/>
                          <a:stretch>
                            <a:fillRect/>
                          </a:stretch>
                        </p:blipFill>
                        <p:spPr>
                          <a:xfrm>
                            <a:off x="3005138" y="2399774"/>
                            <a:ext cx="507339" cy="873751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5" name="Đối tượng 24">
                <a:extLst>
                  <a:ext uri="{FF2B5EF4-FFF2-40B4-BE49-F238E27FC236}">
                    <a16:creationId xmlns:a16="http://schemas.microsoft.com/office/drawing/2014/main" id="{B5848B94-3311-81A0-7B85-4D6A29E798B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50114288"/>
                  </p:ext>
                </p:extLst>
              </p:nvPr>
            </p:nvGraphicFramePr>
            <p:xfrm>
              <a:off x="4791076" y="2399774"/>
              <a:ext cx="317818" cy="88476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6" imgW="152280" imgH="393480" progId="Equation.DSMT4">
                      <p:embed/>
                    </p:oleObj>
                  </mc:Choice>
                  <mc:Fallback>
                    <p:oleObj name="Equation" r:id="rId16" imgW="152280" imgH="39348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7"/>
                          <a:stretch>
                            <a:fillRect/>
                          </a:stretch>
                        </p:blipFill>
                        <p:spPr>
                          <a:xfrm>
                            <a:off x="4791076" y="2399774"/>
                            <a:ext cx="317818" cy="884764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26" name="Đối tượng 25">
              <a:extLst>
                <a:ext uri="{FF2B5EF4-FFF2-40B4-BE49-F238E27FC236}">
                  <a16:creationId xmlns:a16="http://schemas.microsoft.com/office/drawing/2014/main" id="{06C476FF-2116-750C-41CA-B0FBC08464F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60951214"/>
                </p:ext>
              </p:extLst>
            </p:nvPr>
          </p:nvGraphicFramePr>
          <p:xfrm>
            <a:off x="6951663" y="2362200"/>
            <a:ext cx="357187" cy="9227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8" imgW="152280" imgH="393480" progId="Equation.DSMT4">
                    <p:embed/>
                  </p:oleObj>
                </mc:Choice>
                <mc:Fallback>
                  <p:oleObj name="Equation" r:id="rId18" imgW="152280" imgH="39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6951663" y="2362200"/>
                          <a:ext cx="357187" cy="92273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02253493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53" presetClass="exit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7" dur="91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3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7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1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5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9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33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37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41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45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49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16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51" repeatCount="3200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showWhenStopped="0">
                <p:cTn id="25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3">
            <a:extLst>
              <a:ext uri="{FF2B5EF4-FFF2-40B4-BE49-F238E27FC236}">
                <a16:creationId xmlns:a16="http://schemas.microsoft.com/office/drawing/2014/main" id="{7F259888-D25E-48ED-8944-AF8EB02CC4F3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914400"/>
            <a:ext cx="8686800" cy="866775"/>
            <a:chOff x="288" y="-52"/>
            <a:chExt cx="5472" cy="546"/>
          </a:xfrm>
        </p:grpSpPr>
        <p:sp>
          <p:nvSpPr>
            <p:cNvPr id="3" name="Text Box 54">
              <a:extLst>
                <a:ext uri="{FF2B5EF4-FFF2-40B4-BE49-F238E27FC236}">
                  <a16:creationId xmlns:a16="http://schemas.microsoft.com/office/drawing/2014/main" id="{A6CAC89D-0C6B-463B-BF62-EA771B1A6A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40"/>
              <a:ext cx="5472" cy="327"/>
            </a:xfrm>
            <a:prstGeom prst="rect">
              <a:avLst/>
            </a:prstGeom>
            <a:solidFill>
              <a:srgbClr val="FFFF66"/>
            </a:solidFill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a,b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  <a:sym typeface="Symbol" panose="05050102010706020507" pitchFamily="18" charset="2"/>
                </a:rPr>
                <a:t>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Z, b ≠ 0, ta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gọi</a:t>
              </a:r>
              <a:r>
                <a:rPr 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   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graphicFrame>
          <p:nvGraphicFramePr>
            <p:cNvPr id="4" name="Object 55">
              <a:extLst>
                <a:ext uri="{FF2B5EF4-FFF2-40B4-BE49-F238E27FC236}">
                  <a16:creationId xmlns:a16="http://schemas.microsoft.com/office/drawing/2014/main" id="{1C9206F9-7D2E-4705-A2A6-079CCA5D373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85463350"/>
                </p:ext>
              </p:extLst>
            </p:nvPr>
          </p:nvGraphicFramePr>
          <p:xfrm>
            <a:off x="2919" y="-52"/>
            <a:ext cx="290" cy="5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52280" imgH="393480" progId="Equation.DSMT4">
                    <p:embed/>
                  </p:oleObj>
                </mc:Choice>
                <mc:Fallback>
                  <p:oleObj name="Equation" r:id="rId2" imgW="152280" imgH="393480" progId="Equation.DSMT4">
                    <p:embed/>
                    <p:pic>
                      <p:nvPicPr>
                        <p:cNvPr id="2054" name="Object 5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9" y="-52"/>
                          <a:ext cx="290" cy="5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" name="Rectangle 59">
            <a:extLst>
              <a:ext uri="{FF2B5EF4-FFF2-40B4-BE49-F238E27FC236}">
                <a16:creationId xmlns:a16="http://schemas.microsoft.com/office/drawing/2014/main" id="{B59A11ED-42E5-4731-BCA2-E9F71358A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3232" y="1686580"/>
            <a:ext cx="672491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),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FD2E9B-6792-4EF1-9E5C-02AB04AF3B7B}"/>
              </a:ext>
            </a:extLst>
          </p:cNvPr>
          <p:cNvSpPr txBox="1"/>
          <p:nvPr/>
        </p:nvSpPr>
        <p:spPr>
          <a:xfrm>
            <a:off x="644107" y="2286000"/>
            <a:ext cx="8271293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a.d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b.c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B6F43B00-13E3-49C1-8ADE-F1FB821C13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0540161"/>
              </p:ext>
            </p:extLst>
          </p:nvPr>
        </p:nvGraphicFramePr>
        <p:xfrm>
          <a:off x="5791200" y="2226127"/>
          <a:ext cx="773075" cy="726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19040" imgH="393480" progId="Equation.DSMT4">
                  <p:embed/>
                </p:oleObj>
              </mc:Choice>
              <mc:Fallback>
                <p:oleObj name="Equation" r:id="rId4" imgW="419040" imgH="39348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91200" y="2226127"/>
                        <a:ext cx="773075" cy="7262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242417C-0881-41E4-AC60-B1E69CA5A6D8}"/>
              </a:ext>
            </a:extLst>
          </p:cNvPr>
          <p:cNvSpPr txBox="1"/>
          <p:nvPr/>
        </p:nvSpPr>
        <p:spPr>
          <a:xfrm>
            <a:off x="838200" y="304437"/>
            <a:ext cx="18662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DA462A79-FD2D-742F-B238-DF41B6E0672F}"/>
              </a:ext>
            </a:extLst>
          </p:cNvPr>
          <p:cNvSpPr txBox="1"/>
          <p:nvPr/>
        </p:nvSpPr>
        <p:spPr>
          <a:xfrm>
            <a:off x="644107" y="3263950"/>
            <a:ext cx="7852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Nhóm 14">
            <a:extLst>
              <a:ext uri="{FF2B5EF4-FFF2-40B4-BE49-F238E27FC236}">
                <a16:creationId xmlns:a16="http://schemas.microsoft.com/office/drawing/2014/main" id="{2DFDE621-DE30-9C21-3A5E-370B71F8F999}"/>
              </a:ext>
            </a:extLst>
          </p:cNvPr>
          <p:cNvGrpSpPr/>
          <p:nvPr/>
        </p:nvGrpSpPr>
        <p:grpSpPr>
          <a:xfrm>
            <a:off x="644107" y="3888323"/>
            <a:ext cx="5604293" cy="1674277"/>
            <a:chOff x="644107" y="3888323"/>
            <a:chExt cx="5604293" cy="1674277"/>
          </a:xfrm>
        </p:grpSpPr>
        <p:grpSp>
          <p:nvGrpSpPr>
            <p:cNvPr id="12" name="Nhóm 11">
              <a:extLst>
                <a:ext uri="{FF2B5EF4-FFF2-40B4-BE49-F238E27FC236}">
                  <a16:creationId xmlns:a16="http://schemas.microsoft.com/office/drawing/2014/main" id="{D5820EDB-F29D-6EB6-D151-724B59876FB1}"/>
                </a:ext>
              </a:extLst>
            </p:cNvPr>
            <p:cNvGrpSpPr/>
            <p:nvPr/>
          </p:nvGrpSpPr>
          <p:grpSpPr>
            <a:xfrm>
              <a:off x="644107" y="3888323"/>
              <a:ext cx="2903537" cy="1633090"/>
              <a:chOff x="644107" y="3888323"/>
              <a:chExt cx="2903537" cy="1633090"/>
            </a:xfrm>
          </p:grpSpPr>
          <p:graphicFrame>
            <p:nvGraphicFramePr>
              <p:cNvPr id="10" name="Đối tượng 9">
                <a:extLst>
                  <a:ext uri="{FF2B5EF4-FFF2-40B4-BE49-F238E27FC236}">
                    <a16:creationId xmlns:a16="http://schemas.microsoft.com/office/drawing/2014/main" id="{F33B06AD-A00F-B6FC-F428-86B151851EB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34893029"/>
                  </p:ext>
                </p:extLst>
              </p:nvPr>
            </p:nvGraphicFramePr>
            <p:xfrm>
              <a:off x="644107" y="3888323"/>
              <a:ext cx="2903537" cy="8302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6" imgW="2903114" imgH="830172" progId="Equation.DSMT4">
                      <p:embed/>
                    </p:oleObj>
                  </mc:Choice>
                  <mc:Fallback>
                    <p:oleObj name="Equation" r:id="rId6" imgW="2903114" imgH="830172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644107" y="3888323"/>
                            <a:ext cx="2903537" cy="83026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" name="Object 3">
                <a:extLst>
                  <a:ext uri="{FF2B5EF4-FFF2-40B4-BE49-F238E27FC236}">
                    <a16:creationId xmlns:a16="http://schemas.microsoft.com/office/drawing/2014/main" id="{0127606D-2694-AC7A-CAC7-2F86595DC01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14328140"/>
                  </p:ext>
                </p:extLst>
              </p:nvPr>
            </p:nvGraphicFramePr>
            <p:xfrm>
              <a:off x="671846" y="4724400"/>
              <a:ext cx="1156954" cy="7970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8" imgW="571320" imgH="393480" progId="Equation.DSMT4">
                      <p:embed/>
                    </p:oleObj>
                  </mc:Choice>
                  <mc:Fallback>
                    <p:oleObj name="Equation" r:id="rId8" imgW="571320" imgH="393480" progId="Equation.DSMT4">
                      <p:embed/>
                      <p:pic>
                        <p:nvPicPr>
                          <p:cNvPr id="4" name="Object 3"/>
                          <p:cNvPicPr/>
                          <p:nvPr/>
                        </p:nvPicPr>
                        <p:blipFill>
                          <a:blip r:embed="rId9"/>
                          <a:stretch>
                            <a:fillRect/>
                          </a:stretch>
                        </p:blipFill>
                        <p:spPr>
                          <a:xfrm>
                            <a:off x="671846" y="4724400"/>
                            <a:ext cx="1156954" cy="79701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4" name="Hộp Văn bản 13">
              <a:extLst>
                <a:ext uri="{FF2B5EF4-FFF2-40B4-BE49-F238E27FC236}">
                  <a16:creationId xmlns:a16="http://schemas.microsoft.com/office/drawing/2014/main" id="{F44EF6CF-AA8F-BC15-483A-1D1D1402F4E6}"/>
                </a:ext>
              </a:extLst>
            </p:cNvPr>
            <p:cNvSpPr txBox="1"/>
            <p:nvPr/>
          </p:nvSpPr>
          <p:spPr>
            <a:xfrm>
              <a:off x="1925407" y="4731603"/>
              <a:ext cx="4322993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n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ước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chung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a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777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 rot="-5400000">
            <a:off x="4524375" y="-3667125"/>
            <a:ext cx="158750" cy="8991600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0000CC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0000CC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9067800" y="0"/>
            <a:ext cx="152400" cy="6858000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0000CC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 rot="-5400000">
            <a:off x="4495800" y="-4495800"/>
            <a:ext cx="152400" cy="9144000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0000CC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609600" y="233363"/>
            <a:ext cx="6223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sz="3400" b="1">
              <a:solidFill>
                <a:srgbClr val="0000FF"/>
              </a:solidFill>
              <a:latin typeface="VNI-Times" pitchFamily="2" charset="0"/>
            </a:endParaRPr>
          </a:p>
          <a:p>
            <a:pPr eaLnBrk="1" hangingPunct="1"/>
            <a:endParaRPr lang="en-US" sz="3400" b="1">
              <a:solidFill>
                <a:srgbClr val="0000FF"/>
              </a:solidFill>
              <a:latin typeface="VNI-Times" pitchFamily="2" charset="0"/>
            </a:endParaRPr>
          </a:p>
        </p:txBody>
      </p:sp>
      <p:sp>
        <p:nvSpPr>
          <p:cNvPr id="27655" name="WordArt 7"/>
          <p:cNvSpPr>
            <a:spLocks noChangeArrowheads="1" noChangeShapeType="1" noTextEdit="1"/>
          </p:cNvSpPr>
          <p:nvPr/>
        </p:nvSpPr>
        <p:spPr bwMode="auto">
          <a:xfrm>
            <a:off x="1958975" y="884554"/>
            <a:ext cx="528955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0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HƯỚNG DẪN Ở NHÀ</a:t>
            </a:r>
          </a:p>
        </p:txBody>
      </p:sp>
      <p:sp>
        <p:nvSpPr>
          <p:cNvPr id="27656" name="Rectangle 60"/>
          <p:cNvSpPr>
            <a:spLocks noChangeArrowheads="1"/>
          </p:cNvSpPr>
          <p:nvPr/>
        </p:nvSpPr>
        <p:spPr bwMode="auto">
          <a:xfrm rot="-5400000">
            <a:off x="4572000" y="2286000"/>
            <a:ext cx="152400" cy="9144000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0000CC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38974" name="Text Box 62"/>
          <p:cNvSpPr txBox="1">
            <a:spLocks noChangeArrowheads="1"/>
          </p:cNvSpPr>
          <p:nvPr/>
        </p:nvSpPr>
        <p:spPr bwMode="auto">
          <a:xfrm>
            <a:off x="405088" y="1908284"/>
            <a:ext cx="861111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 dirty="0"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cs typeface="Times New Roman" panose="02020603050405020304" pitchFamily="18" charset="0"/>
              </a:rPr>
              <a:t>Đọc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lại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toàn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bộ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nội</a:t>
            </a:r>
            <a:r>
              <a:rPr lang="en-US" sz="2800" dirty="0"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cs typeface="Times New Roman" panose="02020603050405020304" pitchFamily="18" charset="0"/>
              </a:rPr>
              <a:t>bài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đã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học</a:t>
            </a:r>
            <a:r>
              <a:rPr lang="en-US" sz="2800" dirty="0"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cs typeface="Times New Roman" panose="02020603050405020304" pitchFamily="18" charset="0"/>
              </a:rPr>
              <a:t>Học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thuộc</a:t>
            </a:r>
            <a:r>
              <a:rPr lang="en-US" sz="2800" dirty="0"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cs typeface="Times New Roman" panose="02020603050405020304" pitchFamily="18" charset="0"/>
              </a:rPr>
              <a:t>Khái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niệm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phân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số</a:t>
            </a:r>
            <a:r>
              <a:rPr lang="en-US" sz="2800" dirty="0"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cs typeface="Times New Roman" panose="02020603050405020304" pitchFamily="18" charset="0"/>
              </a:rPr>
              <a:t>quy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tắc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bằng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nhau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của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hai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phân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số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và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các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tính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chất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cơ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bản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của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hai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phân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số</a:t>
            </a:r>
            <a:r>
              <a:rPr lang="en-US" sz="2800" dirty="0"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cs typeface="Times New Roman" panose="02020603050405020304" pitchFamily="18" charset="0"/>
              </a:rPr>
              <a:t>Làm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bài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tập</a:t>
            </a:r>
            <a:r>
              <a:rPr lang="en-US" sz="2800" dirty="0">
                <a:cs typeface="Times New Roman" panose="02020603050405020304" pitchFamily="18" charset="0"/>
              </a:rPr>
              <a:t> 6.1, 6.2, 6.3, 6.4, 6.5, 6.6, 6.7 SGK </a:t>
            </a:r>
            <a:r>
              <a:rPr lang="en-US" sz="2800" dirty="0" err="1">
                <a:cs typeface="Times New Roman" panose="02020603050405020304" pitchFamily="18" charset="0"/>
              </a:rPr>
              <a:t>trang</a:t>
            </a:r>
            <a:r>
              <a:rPr lang="en-US" sz="2800" dirty="0">
                <a:cs typeface="Times New Roman" panose="02020603050405020304" pitchFamily="18" charset="0"/>
              </a:rPr>
              <a:t> 8.</a:t>
            </a:r>
          </a:p>
        </p:txBody>
      </p:sp>
      <p:graphicFrame>
        <p:nvGraphicFramePr>
          <p:cNvPr id="27658" name="Object 65"/>
          <p:cNvGraphicFramePr>
            <a:graphicFrameLocks noGrp="1" noChangeAspect="1"/>
          </p:cNvGraphicFramePr>
          <p:nvPr>
            <p:ph/>
          </p:nvPr>
        </p:nvGraphicFramePr>
        <p:xfrm>
          <a:off x="6854550" y="4724400"/>
          <a:ext cx="2161656" cy="1846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5614988" imgH="2674938" progId="MS_ClipArt_Gallery.2">
                  <p:embed/>
                </p:oleObj>
              </mc:Choice>
              <mc:Fallback>
                <p:oleObj name="Clip" r:id="rId3" imgW="5614988" imgH="2674938" progId="MS_ClipArt_Gallery.2">
                  <p:embed/>
                  <p:pic>
                    <p:nvPicPr>
                      <p:cNvPr id="27658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4550" y="4724400"/>
                        <a:ext cx="2161656" cy="18462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9" name="AutoShape 7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604250" y="6021388"/>
            <a:ext cx="360363" cy="647700"/>
          </a:xfrm>
          <a:prstGeom prst="downArrow">
            <a:avLst>
              <a:gd name="adj1" fmla="val 50000"/>
              <a:gd name="adj2" fmla="val 44934"/>
            </a:avLst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819359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8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89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89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381000"/>
            <a:ext cx="91162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VI – PHÂN SỐ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1354" y="1600200"/>
            <a:ext cx="883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71-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23: 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RỘNG PHÂN SỐ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PHÂN SỐ BẰNG NHAU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1)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329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019102-3180-40C7-8888-6F96C1C1B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9144000" cy="8708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FA32970-E1EC-4EEC-877F-F556CB7F2CEF}"/>
              </a:ext>
            </a:extLst>
          </p:cNvPr>
          <p:cNvSpPr txBox="1"/>
          <p:nvPr/>
        </p:nvSpPr>
        <p:spPr>
          <a:xfrm>
            <a:off x="1219200" y="838200"/>
            <a:ext cx="2021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+mj-lt"/>
              </a:rPr>
              <a:t>KHỞI ĐỘNG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22027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609600" y="682126"/>
            <a:ext cx="8686800" cy="866775"/>
            <a:chOff x="288" y="-58"/>
            <a:chExt cx="5472" cy="546"/>
          </a:xfrm>
        </p:grpSpPr>
        <p:sp>
          <p:nvSpPr>
            <p:cNvPr id="2082" name="Text Box 54"/>
            <p:cNvSpPr txBox="1">
              <a:spLocks noChangeArrowheads="1"/>
            </p:cNvSpPr>
            <p:nvPr/>
          </p:nvSpPr>
          <p:spPr bwMode="auto">
            <a:xfrm>
              <a:off x="288" y="40"/>
              <a:ext cx="5472" cy="327"/>
            </a:xfrm>
            <a:prstGeom prst="rect">
              <a:avLst/>
            </a:prstGeom>
            <a:solidFill>
              <a:srgbClr val="FFFF66"/>
            </a:solidFill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a,b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  <a:sym typeface="Symbol" panose="05050102010706020507" pitchFamily="18" charset="2"/>
                </a:rPr>
                <a:t>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2800" dirty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, b ≠ 0, ta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gọi</a:t>
              </a:r>
              <a:r>
                <a:rPr 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   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graphicFrame>
          <p:nvGraphicFramePr>
            <p:cNvPr id="2054" name="Object 5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0835008"/>
                </p:ext>
              </p:extLst>
            </p:nvPr>
          </p:nvGraphicFramePr>
          <p:xfrm>
            <a:off x="2688" y="-58"/>
            <a:ext cx="290" cy="5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52280" imgH="393480" progId="Equation.DSMT4">
                    <p:embed/>
                  </p:oleObj>
                </mc:Choice>
                <mc:Fallback>
                  <p:oleObj name="Equation" r:id="rId2" imgW="152280" imgH="393480" progId="Equation.DSMT4">
                    <p:embed/>
                    <p:pic>
                      <p:nvPicPr>
                        <p:cNvPr id="0" name="Object 5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88" y="-58"/>
                          <a:ext cx="290" cy="5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803" name="Rectangle 59"/>
          <p:cNvSpPr>
            <a:spLocks noChangeArrowheads="1"/>
          </p:cNvSpPr>
          <p:nvPr/>
        </p:nvSpPr>
        <p:spPr bwMode="auto">
          <a:xfrm>
            <a:off x="1057141" y="1520531"/>
            <a:ext cx="672491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),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WordArt 15"/>
          <p:cNvSpPr>
            <a:spLocks noChangeArrowheads="1" noChangeShapeType="1" noTextEdit="1"/>
          </p:cNvSpPr>
          <p:nvPr/>
        </p:nvSpPr>
        <p:spPr bwMode="auto">
          <a:xfrm>
            <a:off x="304800" y="0"/>
            <a:ext cx="8305800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dirty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1. 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MỞ RỘNG KHÁI NIỆM PHÂN SỐ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0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65" name="Text Box 21"/>
          <p:cNvSpPr txBox="1">
            <a:spLocks noChangeArrowheads="1"/>
          </p:cNvSpPr>
          <p:nvPr/>
        </p:nvSpPr>
        <p:spPr bwMode="auto">
          <a:xfrm>
            <a:off x="762000" y="1259591"/>
            <a:ext cx="76200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  <p:graphicFrame>
        <p:nvGraphicFramePr>
          <p:cNvPr id="31766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7523427"/>
              </p:ext>
            </p:extLst>
          </p:nvPr>
        </p:nvGraphicFramePr>
        <p:xfrm>
          <a:off x="3886200" y="1219200"/>
          <a:ext cx="46291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8600" imgH="393480" progId="Equation.DSMT4">
                  <p:embed/>
                </p:oleObj>
              </mc:Choice>
              <mc:Fallback>
                <p:oleObj name="Equation" r:id="rId2" imgW="228600" imgH="393480" progId="Equation.DSMT4">
                  <p:embed/>
                  <p:pic>
                    <p:nvPicPr>
                      <p:cNvPr id="31766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219200"/>
                        <a:ext cx="462915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WordArt 15"/>
          <p:cNvSpPr>
            <a:spLocks noChangeArrowheads="1" noChangeShapeType="1" noTextEdit="1"/>
          </p:cNvSpPr>
          <p:nvPr/>
        </p:nvSpPr>
        <p:spPr bwMode="auto">
          <a:xfrm>
            <a:off x="304800" y="0"/>
            <a:ext cx="8305800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dirty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1. 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MỞ RỘNG KHÁI NIỆM PHÂN SỐ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3296504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263E1D7-9262-4355-9956-686AFCB2DAA3}"/>
                  </a:ext>
                </a:extLst>
              </p:cNvPr>
              <p:cNvSpPr txBox="1"/>
              <p:nvPr/>
            </p:nvSpPr>
            <p:spPr>
              <a:xfrm>
                <a:off x="838200" y="715032"/>
                <a:ext cx="1397114" cy="7042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263E1D7-9262-4355-9956-686AFCB2DA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715032"/>
                <a:ext cx="1397114" cy="704295"/>
              </a:xfrm>
              <a:prstGeom prst="rect">
                <a:avLst/>
              </a:prstGeom>
              <a:blipFill>
                <a:blip r:embed="rId12"/>
                <a:stretch>
                  <a:fillRect l="-9170" b="-9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A7F21948-0F45-4E35-9224-0B8661C8F593}"/>
              </a:ext>
            </a:extLst>
          </p:cNvPr>
          <p:cNvSpPr txBox="1"/>
          <p:nvPr/>
        </p:nvSpPr>
        <p:spPr>
          <a:xfrm>
            <a:off x="2146651" y="772958"/>
            <a:ext cx="1608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723D0BB-7700-4FEA-9870-D2ABF039C30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100" y="2003043"/>
            <a:ext cx="9144000" cy="132636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A788EEC-A674-4550-B309-8B121CE7C54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264" y="4108044"/>
            <a:ext cx="9144000" cy="1367265"/>
          </a:xfrm>
          <a:prstGeom prst="rect">
            <a:avLst/>
          </a:prstGeom>
        </p:spPr>
      </p:pic>
      <p:graphicFrame>
        <p:nvGraphicFramePr>
          <p:cNvPr id="7" name="Đối tượng 6">
            <a:extLst>
              <a:ext uri="{FF2B5EF4-FFF2-40B4-BE49-F238E27FC236}">
                <a16:creationId xmlns:a16="http://schemas.microsoft.com/office/drawing/2014/main" id="{DAAFC8F4-C6AA-43F9-34AB-A302637C38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3418586"/>
              </p:ext>
            </p:extLst>
          </p:nvPr>
        </p:nvGraphicFramePr>
        <p:xfrm>
          <a:off x="1447800" y="3276600"/>
          <a:ext cx="1468003" cy="749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894906" imgH="457855" progId="Equation.DSMT4">
                  <p:embed/>
                </p:oleObj>
              </mc:Choice>
              <mc:Fallback>
                <p:oleObj name="Equation" r:id="rId15" imgW="894906" imgH="45785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447800" y="3276600"/>
                        <a:ext cx="1468003" cy="749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47423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65" grpId="0"/>
      <p:bldP spid="2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304800"/>
            <a:ext cx="7315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1;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a) 4 : 9                b)   (-2) : 7            c) 8 : (-3)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6F2CA34-3D56-4CC5-8590-51BB903016F0}"/>
                  </a:ext>
                </a:extLst>
              </p:cNvPr>
              <p:cNvSpPr txBox="1"/>
              <p:nvPr/>
            </p:nvSpPr>
            <p:spPr>
              <a:xfrm>
                <a:off x="914400" y="2513248"/>
                <a:ext cx="1005916" cy="900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vi-VN" sz="2800" i="1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vi-VN" sz="2800" b="0" i="1" smtClean="0">
                          <a:latin typeface="Cambria Math" panose="02040503050406030204" pitchFamily="18" charset="0"/>
                        </a:rPr>
                        <m:t>)  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800" i="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vi-VN" sz="2800" i="1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6F2CA34-3D56-4CC5-8590-51BB903016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513248"/>
                <a:ext cx="1005916" cy="90024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12BF869-011D-494B-A7C2-211DD99D9CEF}"/>
                  </a:ext>
                </a:extLst>
              </p:cNvPr>
              <p:cNvSpPr txBox="1"/>
              <p:nvPr/>
            </p:nvSpPr>
            <p:spPr>
              <a:xfrm>
                <a:off x="3352800" y="2513937"/>
                <a:ext cx="1217513" cy="900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vi-VN" sz="2800" i="1" smtClean="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vi-VN" sz="2800" b="0" i="1" smtClean="0">
                          <a:latin typeface="Cambria Math" panose="02040503050406030204" pitchFamily="18" charset="0"/>
                        </a:rPr>
                        <m:t>) 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vi-VN" sz="2800" i="1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12BF869-011D-494B-A7C2-211DD99D9C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2513937"/>
                <a:ext cx="1217513" cy="9002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F9A8B49-FAA0-40FA-9E20-E3A31CCE7B83}"/>
                  </a:ext>
                </a:extLst>
              </p:cNvPr>
              <p:cNvSpPr txBox="1"/>
              <p:nvPr/>
            </p:nvSpPr>
            <p:spPr>
              <a:xfrm>
                <a:off x="5943600" y="2489389"/>
                <a:ext cx="984565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>
                    <a:latin typeface="+mj-lt"/>
                  </a:rPr>
                  <a:t>c)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vi-VN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F9A8B49-FAA0-40FA-9E20-E3A31CCE7B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2489389"/>
                <a:ext cx="984565" cy="714683"/>
              </a:xfrm>
              <a:prstGeom prst="rect">
                <a:avLst/>
              </a:prstGeom>
              <a:blipFill>
                <a:blip r:embed="rId4"/>
                <a:stretch>
                  <a:fillRect l="-12346" b="-7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2B9DF5B3-1357-498B-A951-7E255F20F34B}"/>
              </a:ext>
            </a:extLst>
          </p:cNvPr>
          <p:cNvSpPr txBox="1"/>
          <p:nvPr/>
        </p:nvSpPr>
        <p:spPr>
          <a:xfrm>
            <a:off x="917510" y="1889537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Kết quả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0531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6A4BFA-F08F-4FF9-964B-283F00BFD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4" y="204202"/>
            <a:ext cx="9144000" cy="3224798"/>
          </a:xfrm>
          <a:prstGeom prst="rect">
            <a:avLst/>
          </a:prstGeom>
        </p:spPr>
      </p:pic>
      <p:sp>
        <p:nvSpPr>
          <p:cNvPr id="5" name="Text Box 23">
            <a:extLst>
              <a:ext uri="{FF2B5EF4-FFF2-40B4-BE49-F238E27FC236}">
                <a16:creationId xmlns:a16="http://schemas.microsoft.com/office/drawing/2014/main" id="{D84ADC40-EA63-4161-B9D0-60CBF8484B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309210"/>
            <a:ext cx="899976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006600"/>
                </a:solidFill>
                <a:cs typeface="Arial" charset="0"/>
              </a:rPr>
              <a:t>Nhận</a:t>
            </a:r>
            <a:r>
              <a:rPr lang="en-US" sz="2400" b="1" dirty="0">
                <a:solidFill>
                  <a:srgbClr val="006600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cs typeface="Arial" charset="0"/>
              </a:rPr>
              <a:t>xét</a:t>
            </a:r>
            <a:r>
              <a:rPr lang="en-US" sz="2400" b="1" dirty="0">
                <a:solidFill>
                  <a:srgbClr val="006600"/>
                </a:solidFill>
                <a:cs typeface="Arial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6600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cs typeface="Arial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cs typeface="Arial" charset="0"/>
              </a:rPr>
              <a:t>nguyên</a:t>
            </a:r>
            <a:r>
              <a:rPr lang="en-US" sz="2400" b="1" dirty="0">
                <a:solidFill>
                  <a:srgbClr val="FF0000"/>
                </a:solidFill>
                <a:cs typeface="Arial" charset="0"/>
              </a:rPr>
              <a:t> a </a:t>
            </a:r>
            <a:r>
              <a:rPr lang="en-US" sz="2400" b="1" dirty="0" err="1">
                <a:solidFill>
                  <a:srgbClr val="FF0000"/>
                </a:solidFill>
                <a:cs typeface="Arial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cs typeface="Arial" charset="0"/>
              </a:rPr>
              <a:t>thể</a:t>
            </a:r>
            <a:r>
              <a:rPr lang="en-US" sz="24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cs typeface="Arial" charset="0"/>
              </a:rPr>
              <a:t>viết</a:t>
            </a:r>
            <a:r>
              <a:rPr lang="en-US" sz="24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cs typeface="Arial" charset="0"/>
              </a:rPr>
              <a:t>dưới</a:t>
            </a:r>
            <a:r>
              <a:rPr lang="en-US" sz="24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cs typeface="Arial" charset="0"/>
              </a:rPr>
              <a:t>dạng</a:t>
            </a:r>
            <a:r>
              <a:rPr lang="en-US" sz="24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cs typeface="Arial" charset="0"/>
              </a:rPr>
              <a:t>phân</a:t>
            </a:r>
            <a:r>
              <a:rPr lang="en-US" sz="24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cs typeface="Arial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cs typeface="Arial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cs typeface="Arial" charset="0"/>
              </a:rPr>
              <a:t>         </a:t>
            </a:r>
          </a:p>
        </p:txBody>
      </p:sp>
      <p:graphicFrame>
        <p:nvGraphicFramePr>
          <p:cNvPr id="6" name="Object 24">
            <a:extLst>
              <a:ext uri="{FF2B5EF4-FFF2-40B4-BE49-F238E27FC236}">
                <a16:creationId xmlns:a16="http://schemas.microsoft.com/office/drawing/2014/main" id="{28ABFF4A-3F31-4E05-AE14-3FC57AAB88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217346"/>
              </p:ext>
            </p:extLst>
          </p:nvPr>
        </p:nvGraphicFramePr>
        <p:xfrm>
          <a:off x="7086600" y="4613673"/>
          <a:ext cx="9144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80835" imgH="393529" progId="Equation.DSMT4">
                  <p:embed/>
                </p:oleObj>
              </mc:Choice>
              <mc:Fallback>
                <p:oleObj name="Equation" r:id="rId3" imgW="380835" imgH="393529" progId="Equation.DSMT4">
                  <p:embed/>
                  <p:pic>
                    <p:nvPicPr>
                      <p:cNvPr id="44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4613673"/>
                        <a:ext cx="914400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23">
            <a:extLst>
              <a:ext uri="{FF2B5EF4-FFF2-40B4-BE49-F238E27FC236}">
                <a16:creationId xmlns:a16="http://schemas.microsoft.com/office/drawing/2014/main" id="{710203F3-27B8-4A4D-8599-E359159D65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057" y="5486400"/>
            <a:ext cx="662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006600"/>
                </a:solidFill>
                <a:cs typeface="Arial" charset="0"/>
              </a:rPr>
              <a:t>Ví</a:t>
            </a:r>
            <a:r>
              <a:rPr lang="en-US" sz="2400" b="1" dirty="0">
                <a:solidFill>
                  <a:srgbClr val="006600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cs typeface="Arial" charset="0"/>
              </a:rPr>
              <a:t>dụ</a:t>
            </a:r>
            <a:r>
              <a:rPr lang="en-US" sz="2400" b="1" dirty="0">
                <a:solidFill>
                  <a:srgbClr val="006600"/>
                </a:solidFill>
                <a:cs typeface="Arial" charset="0"/>
              </a:rPr>
              <a:t>:</a:t>
            </a:r>
            <a:endParaRPr lang="en-US" sz="2400" dirty="0">
              <a:solidFill>
                <a:srgbClr val="FF0000"/>
              </a:solidFill>
              <a:cs typeface="Arial" charset="0"/>
            </a:endParaRPr>
          </a:p>
        </p:txBody>
      </p:sp>
      <p:graphicFrame>
        <p:nvGraphicFramePr>
          <p:cNvPr id="8" name="Object 24">
            <a:extLst>
              <a:ext uri="{FF2B5EF4-FFF2-40B4-BE49-F238E27FC236}">
                <a16:creationId xmlns:a16="http://schemas.microsoft.com/office/drawing/2014/main" id="{B93CDB29-3DCE-4E4C-AAA4-9735A7A149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0888503"/>
              </p:ext>
            </p:extLst>
          </p:nvPr>
        </p:nvGraphicFramePr>
        <p:xfrm>
          <a:off x="1509713" y="5324475"/>
          <a:ext cx="1401762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83920" imgH="393480" progId="Equation.DSMT4">
                  <p:embed/>
                </p:oleObj>
              </mc:Choice>
              <mc:Fallback>
                <p:oleObj name="Equation" r:id="rId5" imgW="583920" imgH="393480" progId="Equation.DSMT4">
                  <p:embed/>
                  <p:pic>
                    <p:nvPicPr>
                      <p:cNvPr id="46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9713" y="5324475"/>
                        <a:ext cx="1401762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Đối tượng 1">
            <a:extLst>
              <a:ext uri="{FF2B5EF4-FFF2-40B4-BE49-F238E27FC236}">
                <a16:creationId xmlns:a16="http://schemas.microsoft.com/office/drawing/2014/main" id="{10B41C46-2098-33FA-3183-551FD67DC1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3923376"/>
              </p:ext>
            </p:extLst>
          </p:nvPr>
        </p:nvGraphicFramePr>
        <p:xfrm>
          <a:off x="2911475" y="5410200"/>
          <a:ext cx="1000014" cy="794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95000" imgH="393480" progId="Equation.DSMT4">
                  <p:embed/>
                </p:oleObj>
              </mc:Choice>
              <mc:Fallback>
                <p:oleObj name="Equation" r:id="rId7" imgW="4950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11475" y="5410200"/>
                        <a:ext cx="1000014" cy="7948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641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68D1C74-E124-465B-B6E3-799339DC1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9153"/>
            <a:ext cx="9144000" cy="3926648"/>
          </a:xfrm>
          <a:prstGeom prst="rect">
            <a:avLst/>
          </a:prstGeom>
        </p:spPr>
      </p:pic>
      <p:sp>
        <p:nvSpPr>
          <p:cNvPr id="7" name="WordArt 19">
            <a:extLst>
              <a:ext uri="{FF2B5EF4-FFF2-40B4-BE49-F238E27FC236}">
                <a16:creationId xmlns:a16="http://schemas.microsoft.com/office/drawing/2014/main" id="{3B6E1881-377A-43D5-92BE-88F80B36EDF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2400" y="228600"/>
            <a:ext cx="5141794" cy="56038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dirty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2 . </a:t>
            </a:r>
            <a:r>
              <a:rPr lang="vi-VN" sz="3600" kern="10" dirty="0"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PHÂN SỐ BẰNG NHAU </a:t>
            </a:r>
          </a:p>
        </p:txBody>
      </p:sp>
      <p:graphicFrame>
        <p:nvGraphicFramePr>
          <p:cNvPr id="8" name="Object 60">
            <a:extLst>
              <a:ext uri="{FF2B5EF4-FFF2-40B4-BE49-F238E27FC236}">
                <a16:creationId xmlns:a16="http://schemas.microsoft.com/office/drawing/2014/main" id="{0159FCD7-EF72-405A-A150-D90A3C1A97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9442251"/>
              </p:ext>
            </p:extLst>
          </p:nvPr>
        </p:nvGraphicFramePr>
        <p:xfrm>
          <a:off x="1989482" y="4989474"/>
          <a:ext cx="495300" cy="748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2280" imgH="393480" progId="Equation.DSMT4">
                  <p:embed/>
                </p:oleObj>
              </mc:Choice>
              <mc:Fallback>
                <p:oleObj name="Equation" r:id="rId3" imgW="152280" imgH="393480" progId="Equation.DSMT4">
                  <p:embed/>
                  <p:pic>
                    <p:nvPicPr>
                      <p:cNvPr id="21564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9482" y="4989474"/>
                        <a:ext cx="495300" cy="7481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1">
            <a:extLst>
              <a:ext uri="{FF2B5EF4-FFF2-40B4-BE49-F238E27FC236}">
                <a16:creationId xmlns:a16="http://schemas.microsoft.com/office/drawing/2014/main" id="{F27A6C2C-AB17-4F82-8DD7-48FFC5E273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5799517"/>
              </p:ext>
            </p:extLst>
          </p:nvPr>
        </p:nvGraphicFramePr>
        <p:xfrm>
          <a:off x="3352800" y="5026215"/>
          <a:ext cx="423862" cy="71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9680" imgH="393480" progId="Equation.DSMT4">
                  <p:embed/>
                </p:oleObj>
              </mc:Choice>
              <mc:Fallback>
                <p:oleObj name="Equation" r:id="rId5" imgW="139680" imgH="393480" progId="Equation.DSMT4">
                  <p:embed/>
                  <p:pic>
                    <p:nvPicPr>
                      <p:cNvPr id="21565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026215"/>
                        <a:ext cx="423862" cy="71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76">
            <a:extLst>
              <a:ext uri="{FF2B5EF4-FFF2-40B4-BE49-F238E27FC236}">
                <a16:creationId xmlns:a16="http://schemas.microsoft.com/office/drawing/2014/main" id="{3D1353E3-4968-48CF-830B-6B58C632F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5029558"/>
            <a:ext cx="60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1670D5-F514-44CA-90C7-0B76F2E91B98}"/>
              </a:ext>
            </a:extLst>
          </p:cNvPr>
          <p:cNvSpPr txBox="1"/>
          <p:nvPr/>
        </p:nvSpPr>
        <p:spPr>
          <a:xfrm>
            <a:off x="762000" y="5094719"/>
            <a:ext cx="861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4B9033-DAEB-433E-AFE6-97A27F03EB97}"/>
              </a:ext>
            </a:extLst>
          </p:cNvPr>
          <p:cNvSpPr txBox="1"/>
          <p:nvPr/>
        </p:nvSpPr>
        <p:spPr>
          <a:xfrm>
            <a:off x="491986" y="4407768"/>
            <a:ext cx="1794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EE6B51-6C5A-483F-BDAA-FED294722410}"/>
              </a:ext>
            </a:extLst>
          </p:cNvPr>
          <p:cNvSpPr txBox="1"/>
          <p:nvPr/>
        </p:nvSpPr>
        <p:spPr>
          <a:xfrm>
            <a:off x="762000" y="5797592"/>
            <a:ext cx="861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C2D1BF2-705D-47AC-953D-32F0F6E5CE9B}"/>
                  </a:ext>
                </a:extLst>
              </p:cNvPr>
              <p:cNvSpPr txBox="1"/>
              <p:nvPr/>
            </p:nvSpPr>
            <p:spPr>
              <a:xfrm>
                <a:off x="2209800" y="5801508"/>
                <a:ext cx="710058" cy="52309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dirty="0"/>
                  <a:t> </a:t>
                </a:r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C2D1BF2-705D-47AC-953D-32F0F6E5CE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5801508"/>
                <a:ext cx="710058" cy="523092"/>
              </a:xfrm>
              <a:prstGeom prst="rect">
                <a:avLst/>
              </a:prstGeom>
              <a:blipFill>
                <a:blip r:embed="rId7"/>
                <a:stretch>
                  <a:fillRect l="-20690" t="-4651" b="-18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DA3131E-5CC1-4268-BEF8-7F7C949C3A46}"/>
                  </a:ext>
                </a:extLst>
              </p:cNvPr>
              <p:cNvSpPr txBox="1"/>
              <p:nvPr/>
            </p:nvSpPr>
            <p:spPr>
              <a:xfrm>
                <a:off x="2895601" y="5773936"/>
                <a:ext cx="1426709" cy="5782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DA3131E-5CC1-4268-BEF8-7F7C949C3A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1" y="5773936"/>
                <a:ext cx="1426709" cy="57823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70E4182-2237-4E3A-9462-E5F259FB3348}"/>
                  </a:ext>
                </a:extLst>
              </p:cNvPr>
              <p:cNvSpPr txBox="1"/>
              <p:nvPr/>
            </p:nvSpPr>
            <p:spPr>
              <a:xfrm>
                <a:off x="3377059" y="5766160"/>
                <a:ext cx="1194941" cy="5782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70E4182-2237-4E3A-9462-E5F259FB3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7059" y="5766160"/>
                <a:ext cx="1194941" cy="57823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B20D24C-261F-466C-959E-BA8CE2B03F2B}"/>
                  </a:ext>
                </a:extLst>
              </p:cNvPr>
              <p:cNvSpPr txBox="1"/>
              <p:nvPr/>
            </p:nvSpPr>
            <p:spPr>
              <a:xfrm>
                <a:off x="1858617" y="5746428"/>
                <a:ext cx="609600" cy="5781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B20D24C-261F-466C-959E-BA8CE2B03F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8617" y="5746428"/>
                <a:ext cx="609600" cy="57817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D8820BB6-2093-4C93-88A6-CF809BB3A2A4}"/>
              </a:ext>
            </a:extLst>
          </p:cNvPr>
          <p:cNvSpPr txBox="1"/>
          <p:nvPr/>
        </p:nvSpPr>
        <p:spPr>
          <a:xfrm>
            <a:off x="363226" y="2856284"/>
            <a:ext cx="5486543" cy="52632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48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5" grpId="0"/>
      <p:bldP spid="18" grpId="0"/>
      <p:bldP spid="19" grpId="0"/>
      <p:bldP spid="20" grpId="0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2039</TotalTime>
  <Words>1079</Words>
  <Application>Microsoft Office PowerPoint</Application>
  <PresentationFormat>Trình chiếu Trên màn hình (4:3)</PresentationFormat>
  <Paragraphs>178</Paragraphs>
  <Slides>25</Slides>
  <Notes>2</Notes>
  <HiddenSlides>0</HiddenSlides>
  <MMClips>8</MMClips>
  <ScaleCrop>false</ScaleCrop>
  <HeadingPairs>
    <vt:vector size="8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2</vt:i4>
      </vt:variant>
      <vt:variant>
        <vt:lpstr>Máy chủ nhúng OLE</vt:lpstr>
      </vt:variant>
      <vt:variant>
        <vt:i4>2</vt:i4>
      </vt:variant>
      <vt:variant>
        <vt:lpstr>Tiêu đề Bản chiếu</vt:lpstr>
      </vt:variant>
      <vt:variant>
        <vt:i4>25</vt:i4>
      </vt:variant>
    </vt:vector>
  </HeadingPairs>
  <TitlesOfParts>
    <vt:vector size="35" baseType="lpstr">
      <vt:lpstr>.VnTime</vt:lpstr>
      <vt:lpstr>Arial</vt:lpstr>
      <vt:lpstr>Calibri</vt:lpstr>
      <vt:lpstr>Cambria Math</vt:lpstr>
      <vt:lpstr>Times New Roman</vt:lpstr>
      <vt:lpstr>VNI-Times</vt:lpstr>
      <vt:lpstr>Office Theme</vt:lpstr>
      <vt:lpstr>1_Office Theme</vt:lpstr>
      <vt:lpstr>Equation</vt:lpstr>
      <vt:lpstr>Clip</vt:lpstr>
      <vt:lpstr>Bản trình bày PowerPoint</vt:lpstr>
      <vt:lpstr>GV: Lê Quốc Việt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Luyện tập 4: Trong các phân số           , phân số nào là phân số tối giản? Nếu chưa là phân số tối giản, hãy rút gọn chúng?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FPT</cp:lastModifiedBy>
  <cp:revision>436</cp:revision>
  <dcterms:created xsi:type="dcterms:W3CDTF">2006-08-16T00:00:00Z</dcterms:created>
  <dcterms:modified xsi:type="dcterms:W3CDTF">2025-02-25T13:51:43Z</dcterms:modified>
</cp:coreProperties>
</file>