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77" r:id="rId3"/>
    <p:sldId id="278" r:id="rId4"/>
    <p:sldId id="274" r:id="rId5"/>
    <p:sldId id="256" r:id="rId6"/>
    <p:sldId id="258" r:id="rId7"/>
    <p:sldId id="259" r:id="rId8"/>
    <p:sldId id="269" r:id="rId9"/>
    <p:sldId id="276" r:id="rId10"/>
    <p:sldId id="262" r:id="rId11"/>
    <p:sldId id="270" r:id="rId12"/>
    <p:sldId id="275" r:id="rId13"/>
    <p:sldId id="266" r:id="rId14"/>
    <p:sldId id="268" r:id="rId15"/>
    <p:sldId id="272" r:id="rId16"/>
    <p:sldId id="271" r:id="rId17"/>
    <p:sldId id="273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08F4F-B802-4062-86C9-D1C07712F911}" type="datetimeFigureOut">
              <a:rPr lang="en-US" smtClean="0"/>
              <a:pPr/>
              <a:t>25/2/2025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CE05D-CCB1-4BE9-8DFC-4F87056D5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96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52F1-34F2-4D6D-B27A-1BD81680FF5F}" type="datetimeFigureOut">
              <a:rPr lang="en-US" smtClean="0"/>
              <a:pPr/>
              <a:t>25/2/2025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E69E-DE43-491E-B2AF-BCB40D9050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1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52F1-34F2-4D6D-B27A-1BD81680FF5F}" type="datetimeFigureOut">
              <a:rPr lang="en-US" smtClean="0"/>
              <a:pPr/>
              <a:t>25/2/2025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E69E-DE43-491E-B2AF-BCB40D9050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0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52F1-34F2-4D6D-B27A-1BD81680FF5F}" type="datetimeFigureOut">
              <a:rPr lang="en-US" smtClean="0"/>
              <a:pPr/>
              <a:t>25/2/2025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E69E-DE43-491E-B2AF-BCB40D9050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78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94EBA-C8CE-447C-A7C5-C0C07C26CC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565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74943-484E-494A-858F-DEF312A5DC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909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72138-81B5-4EB7-8411-44543BD3EA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039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A4777-DD9E-443E-B23A-E03C771F7D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183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36D69-66D1-46B8-BA3F-EDAA4A7E33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380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1B19D-09EA-4778-B604-58B8975DDA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98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FDF5F-C5ED-4F89-9E09-84AF57C913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258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2FDBE-DBA7-4435-91E5-E57487FB0E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0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52F1-34F2-4D6D-B27A-1BD81680FF5F}" type="datetimeFigureOut">
              <a:rPr lang="en-US" smtClean="0"/>
              <a:pPr/>
              <a:t>25/2/2025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E69E-DE43-491E-B2AF-BCB40D9050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37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E3017-4DDF-47AA-82C4-4792E14BF1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95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1041F-C4D4-470E-88D0-A618636A5D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246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AF5EC-EA87-4FC6-B50A-BA380855D5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156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8229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53942"/>
            <a:ext cx="8229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8655F-EAD7-4941-94BD-811D592A4E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297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13013-F7E2-4BB4-8940-357054541E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98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52F1-34F2-4D6D-B27A-1BD81680FF5F}" type="datetimeFigureOut">
              <a:rPr lang="en-US" smtClean="0"/>
              <a:pPr/>
              <a:t>25/2/2025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E69E-DE43-491E-B2AF-BCB40D9050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52F1-34F2-4D6D-B27A-1BD81680FF5F}" type="datetimeFigureOut">
              <a:rPr lang="en-US" smtClean="0"/>
              <a:pPr/>
              <a:t>25/2/2025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E69E-DE43-491E-B2AF-BCB40D9050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8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52F1-34F2-4D6D-B27A-1BD81680FF5F}" type="datetimeFigureOut">
              <a:rPr lang="en-US" smtClean="0"/>
              <a:pPr/>
              <a:t>25/2/2025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E69E-DE43-491E-B2AF-BCB40D9050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4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52F1-34F2-4D6D-B27A-1BD81680FF5F}" type="datetimeFigureOut">
              <a:rPr lang="en-US" smtClean="0"/>
              <a:pPr/>
              <a:t>25/2/2025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E69E-DE43-491E-B2AF-BCB40D9050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1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52F1-34F2-4D6D-B27A-1BD81680FF5F}" type="datetimeFigureOut">
              <a:rPr lang="en-US" smtClean="0"/>
              <a:pPr/>
              <a:t>25/2/2025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E69E-DE43-491E-B2AF-BCB40D9050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0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52F1-34F2-4D6D-B27A-1BD81680FF5F}" type="datetimeFigureOut">
              <a:rPr lang="en-US" smtClean="0"/>
              <a:pPr/>
              <a:t>25/2/2025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E69E-DE43-491E-B2AF-BCB40D9050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1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52F1-34F2-4D6D-B27A-1BD81680FF5F}" type="datetimeFigureOut">
              <a:rPr lang="en-US" smtClean="0"/>
              <a:pPr/>
              <a:t>25/2/2025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E69E-DE43-491E-B2AF-BCB40D9050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71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852F1-34F2-4D6D-B27A-1BD81680FF5F}" type="datetimeFigureOut">
              <a:rPr lang="en-US" smtClean="0"/>
              <a:pPr/>
              <a:t>25/2/2025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2E69E-DE43-491E-B2AF-BCB40D9050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8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4EB5A2-5126-428B-8138-CDA4B58A21A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24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NGUYỄN THỊ ÁNH TUYÊT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581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Thao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29/3/2023</a:t>
            </a:r>
          </a:p>
          <a:p>
            <a:r>
              <a:rPr lang="en-US" dirty="0" err="1" smtClean="0"/>
              <a:t>Lớp</a:t>
            </a:r>
            <a:r>
              <a:rPr lang="en-US" smtClean="0"/>
              <a:t> 9A,tiết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613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57288" y="57150"/>
            <a:ext cx="6538913" cy="5139154"/>
            <a:chOff x="1157287" y="76200"/>
            <a:chExt cx="6538913" cy="6852204"/>
          </a:xfrm>
        </p:grpSpPr>
        <p:pic>
          <p:nvPicPr>
            <p:cNvPr id="1027" name="Picture 3" descr="C:\Users\FPTSHOP\Downloads\WP_20160301_007 (1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287" y="76200"/>
              <a:ext cx="6538913" cy="647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124200" y="6476999"/>
              <a:ext cx="3657600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BẢN ĐỒ DU LỊCH VIỆT NAM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86200" y="1003993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CÁT BÀ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9000" y="12573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SẦM SƠN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52800" y="14859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CỬA LÒ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48200" y="2260684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LĂNG CÔ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10684" y="3543300"/>
            <a:ext cx="1527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 TRANG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64560" y="4151478"/>
            <a:ext cx="1527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VŨNG TÀU</a:t>
            </a:r>
          </a:p>
        </p:txBody>
      </p:sp>
    </p:spTree>
    <p:extLst>
      <p:ext uri="{BB962C8B-B14F-4D97-AF65-F5344CB8AC3E}">
        <p14:creationId xmlns:p14="http://schemas.microsoft.com/office/powerpoint/2010/main" val="98666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114300"/>
            <a:ext cx="3048000" cy="1683782"/>
            <a:chOff x="152400" y="152400"/>
            <a:chExt cx="2819400" cy="2245043"/>
          </a:xfrm>
        </p:grpSpPr>
        <p:pic>
          <p:nvPicPr>
            <p:cNvPr id="2" name="Picture 2" descr="http://chantroimoitravel.com/hoavietphap/images/Angeln-In-Halong-Bay-Vietnam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52400"/>
              <a:ext cx="2819400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84914" y="1905000"/>
              <a:ext cx="255437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VỊNH HẠ LONG</a:t>
              </a:r>
            </a:p>
          </p:txBody>
        </p:sp>
      </p:grpSp>
      <p:pic>
        <p:nvPicPr>
          <p:cNvPr id="5" name="Picture 3" descr="image10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7331"/>
            <a:ext cx="2819400" cy="152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01538" y="1435324"/>
            <a:ext cx="3095767" cy="33855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b="1" dirty="0" err="1">
                <a:solidFill>
                  <a:srgbClr val="FFFF00"/>
                </a:solidFill>
                <a:latin typeface=".VnTimeH" pitchFamily="34" charset="0"/>
              </a:rPr>
              <a:t>Hßn</a:t>
            </a:r>
            <a:r>
              <a:rPr lang="en-US" sz="1600" b="1" dirty="0">
                <a:solidFill>
                  <a:srgbClr val="FFFF00"/>
                </a:solidFill>
                <a:latin typeface=".VnTimeH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.VnTimeH" pitchFamily="34" charset="0"/>
              </a:rPr>
              <a:t>Phô</a:t>
            </a:r>
            <a:r>
              <a:rPr lang="en-US" sz="1600" b="1" dirty="0">
                <a:solidFill>
                  <a:srgbClr val="FFFF00"/>
                </a:solidFill>
                <a:latin typeface=".VnTimeH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.VnTimeH" pitchFamily="34" charset="0"/>
              </a:rPr>
              <a:t>Tö</a:t>
            </a:r>
            <a:r>
              <a:rPr lang="en-US" sz="1600" b="1" dirty="0">
                <a:solidFill>
                  <a:srgbClr val="FFFF00"/>
                </a:solidFill>
                <a:latin typeface=".VnTimeH" pitchFamily="34" charset="0"/>
              </a:rPr>
              <a:t> –</a:t>
            </a:r>
            <a:r>
              <a:rPr lang="en-US" sz="1600" b="1" dirty="0" err="1">
                <a:solidFill>
                  <a:srgbClr val="FFFF00"/>
                </a:solidFill>
                <a:latin typeface=".VnTimeH" pitchFamily="34" charset="0"/>
              </a:rPr>
              <a:t>Kiªn</a:t>
            </a:r>
            <a:r>
              <a:rPr lang="en-US" sz="1600" b="1" dirty="0">
                <a:solidFill>
                  <a:srgbClr val="FFFF00"/>
                </a:solidFill>
                <a:latin typeface=".VnTimeH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.VnTimeH" pitchFamily="34" charset="0"/>
              </a:rPr>
              <a:t>Giang</a:t>
            </a:r>
            <a:endParaRPr lang="en-US" sz="1600" dirty="0">
              <a:solidFill>
                <a:srgbClr val="FFFF00"/>
              </a:solidFill>
              <a:latin typeface=".VnTime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48401" y="114300"/>
            <a:ext cx="2816989" cy="1675006"/>
            <a:chOff x="155575" y="1981200"/>
            <a:chExt cx="2206625" cy="1540593"/>
          </a:xfrm>
        </p:grpSpPr>
        <p:pic>
          <p:nvPicPr>
            <p:cNvPr id="8" name="Picture 2" descr="http://dulichtutuc.info/wp-content/uploads/2015/05/vui-he-tai-monkey-island-resort-tren-dao-khi-cat-b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1981200"/>
              <a:ext cx="2206625" cy="1419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68287" y="3182099"/>
              <a:ext cx="1981200" cy="33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ĐẢO CÁT BÀ</a:t>
              </a:r>
            </a:p>
          </p:txBody>
        </p:sp>
      </p:grpSp>
      <p:pic>
        <p:nvPicPr>
          <p:cNvPr id="10" name="Picture 6" descr="Đảo ngọc Phú Quố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71651"/>
            <a:ext cx="2801440" cy="154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71680" y="3046452"/>
            <a:ext cx="261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ĐẢO PHÚ QUỐC</a:t>
            </a:r>
          </a:p>
        </p:txBody>
      </p:sp>
      <p:pic>
        <p:nvPicPr>
          <p:cNvPr id="2050" name="Picture 2" descr="http://baochinhphu.vn/Uploaded_VGP/dangdinhnam/20130412/truong%20sa%20(7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71651"/>
            <a:ext cx="28194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nhatrangxanh.vn/uploads/shops/2013_07/images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71651"/>
            <a:ext cx="3048000" cy="154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7201" y="3086100"/>
            <a:ext cx="2142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VỊNH NHA TRANG</a:t>
            </a:r>
          </a:p>
        </p:txBody>
      </p:sp>
      <p:pic>
        <p:nvPicPr>
          <p:cNvPr id="19" name="Picture 10" descr="http://old2.baodatviet.vn/dataimages/201401/original/images1313822_ve_may_bay_di_con_dao_ba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604" y="3486150"/>
            <a:ext cx="2742996" cy="158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://vovworld.vn/Uploaded/maiphuong/2012_03_01/nha%20tu%20con%20dao_cop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110" y="3486150"/>
            <a:ext cx="2806891" cy="158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reviettours.com.vn/sites/default/files/admin-41/nha-tu-phu-quoc_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3486150"/>
            <a:ext cx="3048001" cy="158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51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alliancegroup.vn/Content/Images/FileUpload/userfiles/images/Images/kham%20pha%20ha%20long%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0" y="67608"/>
            <a:ext cx="2983315" cy="130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www.dulichvietnam.com.vn/data/thethaobien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469" y="67608"/>
            <a:ext cx="2769074" cy="130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http://media.lamsao.com/Resources/Data/News/Auto/trangbh/201408/32187f2b7ace88387e1d62449da07aa46354464984732539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759" y="1485900"/>
            <a:ext cx="2769784" cy="142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5" descr="ca-n%C3%B4-m%C5%A9i-n%C3%A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209" y="1509786"/>
            <a:ext cx="2660176" cy="140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http://media.xzone.vn/Upload/209/Nam_2012/Thang_2/Ngay_27/kietluan-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48" y="1509785"/>
            <a:ext cx="2983315" cy="140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WINDSUR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209" y="57150"/>
            <a:ext cx="2660176" cy="131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Resort Vinpearl - Nha Tra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02" y="3090862"/>
            <a:ext cx="2611840" cy="1595438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media.tinmoi.vn/2012/05/11/3_21_1336717251_11_1336642320-image00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752" y="3090862"/>
            <a:ext cx="2686334" cy="15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http://tringuyenseapark.com/wp-content/uploads/2014/03/l%C6%B0%E1%BB%9Bt-s%C3%B3n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2" y="3090862"/>
            <a:ext cx="2983314" cy="15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7271" y="48006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 SỐ LOẠI HÌNH DU LỊCH BIỂN – ĐẢO</a:t>
            </a:r>
          </a:p>
        </p:txBody>
      </p:sp>
    </p:spTree>
    <p:extLst>
      <p:ext uri="{BB962C8B-B14F-4D97-AF65-F5344CB8AC3E}">
        <p14:creationId xmlns:p14="http://schemas.microsoft.com/office/powerpoint/2010/main" val="67135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Một số hình ảnh biển ô nhiễ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390634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antri4.vcmedia.vn/a3HWDOlTcvMNT73KRccc/Image/2013/08/15-bb7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952" y="171450"/>
            <a:ext cx="4286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cco.binhdinh.gov.vn/uploads/news/2012_03/bi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952" y="2800351"/>
            <a:ext cx="4286250" cy="219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.khoahoc.tv/photos/image/2014/06/28/plastiglomerate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42" y="2800351"/>
            <a:ext cx="3932498" cy="219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7000" y="2387505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Ô NHIỄM BÃI BIỂN VÀ BIỂN</a:t>
            </a:r>
          </a:p>
        </p:txBody>
      </p:sp>
    </p:spTree>
    <p:extLst>
      <p:ext uri="{BB962C8B-B14F-4D97-AF65-F5344CB8AC3E}">
        <p14:creationId xmlns:p14="http://schemas.microsoft.com/office/powerpoint/2010/main" val="404724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124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682528"/>
              </p:ext>
            </p:extLst>
          </p:nvPr>
        </p:nvGraphicFramePr>
        <p:xfrm>
          <a:off x="228600" y="1028700"/>
          <a:ext cx="8839200" cy="2860869"/>
        </p:xfrm>
        <a:graphic>
          <a:graphicData uri="http://schemas.openxmlformats.org/drawingml/2006/table">
            <a:tbl>
              <a:tblPr/>
              <a:tblGrid>
                <a:gridCol w="6480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triển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ngành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Thuận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lợi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Khó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khăn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1-Vùng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rộng,nhiều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Bờ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cảnh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bãi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tắm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sạch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Vùng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bão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gió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mạnh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1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Hải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bờ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đang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cạn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kiệt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ô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nhiễm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 </a:t>
                      </a: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gư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6-Trình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lao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chưa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sở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lạc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7-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còn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hạn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chế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9737" name="Text Box 46"/>
          <p:cNvSpPr txBox="1">
            <a:spLocks noChangeArrowheads="1"/>
          </p:cNvSpPr>
          <p:nvPr/>
        </p:nvSpPr>
        <p:spPr bwMode="auto">
          <a:xfrm>
            <a:off x="685800" y="685800"/>
            <a:ext cx="807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 b="0">
              <a:latin typeface="Arial" pitchFamily="34" charset="0"/>
            </a:endParaRPr>
          </a:p>
        </p:txBody>
      </p:sp>
      <p:sp>
        <p:nvSpPr>
          <p:cNvPr id="88111" name="Text Box 47"/>
          <p:cNvSpPr txBox="1">
            <a:spLocks noChangeArrowheads="1"/>
          </p:cNvSpPr>
          <p:nvPr/>
        </p:nvSpPr>
        <p:spPr bwMode="auto">
          <a:xfrm>
            <a:off x="609600" y="433983"/>
            <a:ext cx="7315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0" dirty="0" err="1">
                <a:latin typeface="Times New Roman" pitchFamily="18" charset="0"/>
              </a:rPr>
              <a:t>Đánh</a:t>
            </a:r>
            <a:r>
              <a:rPr lang="en-US" b="0" dirty="0">
                <a:latin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</a:rPr>
              <a:t>dấu</a:t>
            </a:r>
            <a:r>
              <a:rPr lang="en-US" b="0" dirty="0">
                <a:latin typeface="Times New Roman" pitchFamily="18" charset="0"/>
              </a:rPr>
              <a:t> x </a:t>
            </a:r>
            <a:r>
              <a:rPr lang="en-US" b="0" dirty="0" err="1">
                <a:latin typeface="Times New Roman" pitchFamily="18" charset="0"/>
              </a:rPr>
              <a:t>vào</a:t>
            </a:r>
            <a:r>
              <a:rPr lang="en-US" b="0" dirty="0">
                <a:latin typeface="Times New Roman" pitchFamily="18" charset="0"/>
              </a:rPr>
              <a:t> ô </a:t>
            </a:r>
            <a:r>
              <a:rPr lang="en-US" b="0" dirty="0" err="1">
                <a:latin typeface="Times New Roman" pitchFamily="18" charset="0"/>
              </a:rPr>
              <a:t>bên</a:t>
            </a:r>
            <a:r>
              <a:rPr lang="en-US" b="0" dirty="0">
                <a:latin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</a:rPr>
              <a:t>cho</a:t>
            </a:r>
            <a:r>
              <a:rPr lang="en-US" b="0" dirty="0">
                <a:latin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</a:rPr>
              <a:t>phù</a:t>
            </a:r>
            <a:r>
              <a:rPr lang="en-US" b="0" dirty="0">
                <a:latin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</a:rPr>
              <a:t>hợp</a:t>
            </a:r>
            <a:endParaRPr lang="en-US" b="0" dirty="0">
              <a:latin typeface="Times New Roman" pitchFamily="18" charset="0"/>
            </a:endParaRPr>
          </a:p>
        </p:txBody>
      </p:sp>
      <p:sp>
        <p:nvSpPr>
          <p:cNvPr id="88112" name="Text Box 48"/>
          <p:cNvSpPr txBox="1">
            <a:spLocks noChangeArrowheads="1"/>
          </p:cNvSpPr>
          <p:nvPr/>
        </p:nvSpPr>
        <p:spPr bwMode="auto">
          <a:xfrm>
            <a:off x="7086600" y="1439466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dirty="0">
                <a:latin typeface="Times New Roman" pitchFamily="18" charset="0"/>
              </a:rPr>
              <a:t>x</a:t>
            </a:r>
          </a:p>
        </p:txBody>
      </p:sp>
      <p:sp>
        <p:nvSpPr>
          <p:cNvPr id="88113" name="Text Box 49"/>
          <p:cNvSpPr txBox="1">
            <a:spLocks noChangeArrowheads="1"/>
          </p:cNvSpPr>
          <p:nvPr/>
        </p:nvSpPr>
        <p:spPr bwMode="auto">
          <a:xfrm>
            <a:off x="7053618" y="182880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>
                <a:latin typeface="Times New Roman" pitchFamily="18" charset="0"/>
              </a:rPr>
              <a:t>x</a:t>
            </a:r>
          </a:p>
        </p:txBody>
      </p:sp>
      <p:sp>
        <p:nvSpPr>
          <p:cNvPr id="88114" name="Text Box 50"/>
          <p:cNvSpPr txBox="1">
            <a:spLocks noChangeArrowheads="1"/>
          </p:cNvSpPr>
          <p:nvPr/>
        </p:nvSpPr>
        <p:spPr bwMode="auto">
          <a:xfrm>
            <a:off x="8153400" y="211455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dirty="0">
                <a:latin typeface="Times New Roman" pitchFamily="18" charset="0"/>
              </a:rPr>
              <a:t>x</a:t>
            </a:r>
          </a:p>
        </p:txBody>
      </p:sp>
      <p:sp>
        <p:nvSpPr>
          <p:cNvPr id="88115" name="Text Box 51"/>
          <p:cNvSpPr txBox="1">
            <a:spLocks noChangeArrowheads="1"/>
          </p:cNvSpPr>
          <p:nvPr/>
        </p:nvSpPr>
        <p:spPr bwMode="auto">
          <a:xfrm>
            <a:off x="8153400" y="245745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>
                <a:latin typeface="Times New Roman" pitchFamily="18" charset="0"/>
              </a:rPr>
              <a:t>x</a:t>
            </a:r>
          </a:p>
        </p:txBody>
      </p:sp>
      <p:sp>
        <p:nvSpPr>
          <p:cNvPr id="88116" name="Text Box 52"/>
          <p:cNvSpPr txBox="1">
            <a:spLocks noChangeArrowheads="1"/>
          </p:cNvSpPr>
          <p:nvPr/>
        </p:nvSpPr>
        <p:spPr bwMode="auto">
          <a:xfrm>
            <a:off x="7086600" y="2846785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dirty="0">
                <a:latin typeface="Times New Roman" pitchFamily="18" charset="0"/>
              </a:rPr>
              <a:t>x</a:t>
            </a:r>
          </a:p>
        </p:txBody>
      </p:sp>
      <p:sp>
        <p:nvSpPr>
          <p:cNvPr id="88117" name="Text Box 53"/>
          <p:cNvSpPr txBox="1">
            <a:spLocks noChangeArrowheads="1"/>
          </p:cNvSpPr>
          <p:nvPr/>
        </p:nvSpPr>
        <p:spPr bwMode="auto">
          <a:xfrm>
            <a:off x="8153400" y="314325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>
                <a:latin typeface="Times New Roman" pitchFamily="18" charset="0"/>
              </a:rPr>
              <a:t>x</a:t>
            </a:r>
          </a:p>
        </p:txBody>
      </p:sp>
      <p:sp>
        <p:nvSpPr>
          <p:cNvPr id="88118" name="Text Box 54"/>
          <p:cNvSpPr txBox="1">
            <a:spLocks noChangeArrowheads="1"/>
          </p:cNvSpPr>
          <p:nvPr/>
        </p:nvSpPr>
        <p:spPr bwMode="auto">
          <a:xfrm>
            <a:off x="8153400" y="348615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>
                <a:latin typeface="Times New Roman" pitchFamily="18" charset="0"/>
              </a:rPr>
              <a:t>x</a:t>
            </a:r>
          </a:p>
        </p:txBody>
      </p:sp>
      <p:sp>
        <p:nvSpPr>
          <p:cNvPr id="13" name="Text Box 47"/>
          <p:cNvSpPr txBox="1">
            <a:spLocks noChangeArrowheads="1"/>
          </p:cNvSpPr>
          <p:nvPr/>
        </p:nvSpPr>
        <p:spPr bwMode="auto">
          <a:xfrm>
            <a:off x="609600" y="48726"/>
            <a:ext cx="7315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0" dirty="0">
                <a:latin typeface="Times New Roman" pitchFamily="18" charset="0"/>
              </a:rPr>
              <a:t>BÀI TẬP</a:t>
            </a:r>
          </a:p>
        </p:txBody>
      </p:sp>
    </p:spTree>
    <p:extLst>
      <p:ext uri="{BB962C8B-B14F-4D97-AF65-F5344CB8AC3E}">
        <p14:creationId xmlns:p14="http://schemas.microsoft.com/office/powerpoint/2010/main" val="401919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8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8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8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8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8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8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8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8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8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8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8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8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8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11" grpId="0" autoUpdateAnimBg="0"/>
      <p:bldP spid="88112" grpId="0" autoUpdateAnimBg="0"/>
      <p:bldP spid="88113" grpId="0" autoUpdateAnimBg="0"/>
      <p:bldP spid="88114" grpId="0" autoUpdateAnimBg="0"/>
      <p:bldP spid="88115" grpId="0" autoUpdateAnimBg="0"/>
      <p:bldP spid="88116" grpId="0" autoUpdateAnimBg="0"/>
      <p:bldP spid="88117" grpId="0" autoUpdateAnimBg="0"/>
      <p:bldP spid="88118" grpId="0" autoUpdateAnimBg="0"/>
      <p:bldP spid="1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61551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BÀI TẬP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66700" y="794743"/>
            <a:ext cx="86487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0" dirty="0">
                <a:latin typeface="Times New Roman" pitchFamily="18" charset="0"/>
              </a:rPr>
              <a:t>2- </a:t>
            </a:r>
            <a:r>
              <a:rPr lang="en-US" b="0" dirty="0" err="1">
                <a:latin typeface="Times New Roman" pitchFamily="18" charset="0"/>
              </a:rPr>
              <a:t>Hãy</a:t>
            </a:r>
            <a:r>
              <a:rPr lang="en-US" b="0" dirty="0">
                <a:latin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</a:rPr>
              <a:t>sắp</a:t>
            </a:r>
            <a:r>
              <a:rPr lang="en-US" b="0" dirty="0">
                <a:latin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</a:rPr>
              <a:t>xếp</a:t>
            </a:r>
            <a:r>
              <a:rPr lang="en-US" b="0" dirty="0">
                <a:latin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</a:rPr>
              <a:t>theo</a:t>
            </a:r>
            <a:r>
              <a:rPr lang="en-US" b="0" dirty="0">
                <a:latin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</a:rPr>
              <a:t>thứ</a:t>
            </a:r>
            <a:r>
              <a:rPr lang="en-US" b="0" dirty="0">
                <a:latin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</a:rPr>
              <a:t>tự</a:t>
            </a:r>
            <a:r>
              <a:rPr lang="en-US" b="0" dirty="0">
                <a:latin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</a:rPr>
              <a:t>từ</a:t>
            </a:r>
            <a:r>
              <a:rPr lang="en-US" b="0" dirty="0">
                <a:latin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</a:rPr>
              <a:t>bắc</a:t>
            </a:r>
            <a:r>
              <a:rPr lang="en-US" b="0" dirty="0">
                <a:latin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</a:rPr>
              <a:t>vào</a:t>
            </a:r>
            <a:r>
              <a:rPr lang="en-US" b="0" dirty="0">
                <a:latin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</a:rPr>
              <a:t>nam</a:t>
            </a:r>
            <a:r>
              <a:rPr lang="en-US" b="0" dirty="0">
                <a:latin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</a:rPr>
              <a:t>các</a:t>
            </a:r>
            <a:r>
              <a:rPr lang="en-US" b="0" dirty="0">
                <a:latin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</a:rPr>
              <a:t>đảo</a:t>
            </a:r>
            <a:r>
              <a:rPr lang="en-US" b="0" dirty="0">
                <a:latin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</a:rPr>
              <a:t>sau</a:t>
            </a:r>
            <a:r>
              <a:rPr lang="en-US" b="0" dirty="0">
                <a:latin typeface="Times New Roman" pitchFamily="18" charset="0"/>
              </a:rPr>
              <a:t>: </a:t>
            </a:r>
            <a:r>
              <a:rPr lang="en-US" b="0" dirty="0" err="1">
                <a:latin typeface="Times New Roman" pitchFamily="18" charset="0"/>
              </a:rPr>
              <a:t>Cát</a:t>
            </a:r>
            <a:r>
              <a:rPr lang="en-US" b="0" dirty="0">
                <a:latin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</a:rPr>
              <a:t>Bà</a:t>
            </a:r>
            <a:r>
              <a:rPr lang="en-US" b="0" dirty="0">
                <a:latin typeface="Times New Roman" pitchFamily="18" charset="0"/>
              </a:rPr>
              <a:t>, </a:t>
            </a:r>
            <a:r>
              <a:rPr lang="en-US" b="0" dirty="0" err="1">
                <a:latin typeface="Times New Roman" pitchFamily="18" charset="0"/>
              </a:rPr>
              <a:t>Cái</a:t>
            </a:r>
            <a:r>
              <a:rPr lang="en-US" b="0" dirty="0">
                <a:latin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</a:rPr>
              <a:t>Bầu,Côn</a:t>
            </a:r>
            <a:r>
              <a:rPr lang="en-US" b="0" dirty="0">
                <a:latin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</a:rPr>
              <a:t>Đảo,Lý</a:t>
            </a:r>
            <a:r>
              <a:rPr lang="en-US" b="0" dirty="0">
                <a:latin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</a:rPr>
              <a:t>Sơn,Phú</a:t>
            </a:r>
            <a:r>
              <a:rPr lang="en-US" b="0" dirty="0">
                <a:latin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</a:rPr>
              <a:t>Quý,Phú</a:t>
            </a:r>
            <a:r>
              <a:rPr lang="en-US" b="0" dirty="0">
                <a:latin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</a:rPr>
              <a:t>Quốc</a:t>
            </a:r>
            <a:r>
              <a:rPr lang="en-US" b="0" dirty="0">
                <a:latin typeface="Times New Roman" pitchFamily="18" charset="0"/>
              </a:rPr>
              <a:t>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7200" y="1901101"/>
            <a:ext cx="86868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dirty="0">
                <a:solidFill>
                  <a:srgbClr val="C00000"/>
                </a:solidFill>
                <a:latin typeface="Times New Roman" pitchFamily="18" charset="0"/>
              </a:rPr>
              <a:t>1…………………2……………… .3…………………….</a:t>
            </a:r>
          </a:p>
          <a:p>
            <a:pPr eaLnBrk="1" hangingPunct="1">
              <a:spcBef>
                <a:spcPct val="50000"/>
              </a:spcBef>
            </a:pPr>
            <a:r>
              <a:rPr lang="en-US" b="0" dirty="0">
                <a:solidFill>
                  <a:srgbClr val="C00000"/>
                </a:solidFill>
                <a:latin typeface="Times New Roman" pitchFamily="18" charset="0"/>
              </a:rPr>
              <a:t>4………………….5………………..6……………………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87450" y="1918960"/>
            <a:ext cx="190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dirty="0" err="1">
                <a:solidFill>
                  <a:srgbClr val="C00000"/>
                </a:solidFill>
                <a:latin typeface="Times New Roman" pitchFamily="18" charset="0"/>
              </a:rPr>
              <a:t>Cái</a:t>
            </a:r>
            <a:r>
              <a:rPr lang="en-US" b="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0" dirty="0" err="1">
                <a:solidFill>
                  <a:srgbClr val="C00000"/>
                </a:solidFill>
                <a:latin typeface="Times New Roman" pitchFamily="18" charset="0"/>
              </a:rPr>
              <a:t>Bầu</a:t>
            </a:r>
            <a:endParaRPr lang="en-US" b="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810000" y="1911816"/>
            <a:ext cx="167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>
                <a:solidFill>
                  <a:srgbClr val="C00000"/>
                </a:solidFill>
                <a:latin typeface="Times New Roman" pitchFamily="18" charset="0"/>
              </a:rPr>
              <a:t>Cát Bà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400800" y="1901100"/>
            <a:ext cx="167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>
                <a:solidFill>
                  <a:srgbClr val="C00000"/>
                </a:solidFill>
                <a:latin typeface="Times New Roman" pitchFamily="18" charset="0"/>
              </a:rPr>
              <a:t>Lý Sơn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400800" y="2369016"/>
            <a:ext cx="167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dirty="0" err="1">
                <a:solidFill>
                  <a:srgbClr val="C00000"/>
                </a:solidFill>
                <a:latin typeface="Times New Roman" pitchFamily="18" charset="0"/>
              </a:rPr>
              <a:t>Phú</a:t>
            </a:r>
            <a:r>
              <a:rPr lang="en-US" b="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0" dirty="0" err="1">
                <a:solidFill>
                  <a:srgbClr val="C00000"/>
                </a:solidFill>
                <a:latin typeface="Times New Roman" pitchFamily="18" charset="0"/>
              </a:rPr>
              <a:t>Quốc</a:t>
            </a:r>
            <a:endParaRPr lang="en-US" b="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733800" y="2358300"/>
            <a:ext cx="167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>
                <a:solidFill>
                  <a:srgbClr val="C00000"/>
                </a:solidFill>
                <a:latin typeface="Times New Roman" pitchFamily="18" charset="0"/>
              </a:rPr>
              <a:t>Côn Đảo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219200" y="2358300"/>
            <a:ext cx="167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>
                <a:solidFill>
                  <a:srgbClr val="C00000"/>
                </a:solidFill>
                <a:latin typeface="Times New Roman" pitchFamily="18" charset="0"/>
              </a:rPr>
              <a:t>Phú Quý</a:t>
            </a:r>
          </a:p>
        </p:txBody>
      </p:sp>
    </p:spTree>
    <p:extLst>
      <p:ext uri="{BB962C8B-B14F-4D97-AF65-F5344CB8AC3E}">
        <p14:creationId xmlns:p14="http://schemas.microsoft.com/office/powerpoint/2010/main" val="197667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/>
          </a:p>
        </p:txBody>
      </p:sp>
      <p:pic>
        <p:nvPicPr>
          <p:cNvPr id="29699" name="Picture 3" descr="Luoc do mot so dao va quan dao Vie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7187"/>
            <a:ext cx="480060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AutoShape 4"/>
          <p:cNvSpPr>
            <a:spLocks noChangeArrowheads="1"/>
          </p:cNvSpPr>
          <p:nvPr/>
        </p:nvSpPr>
        <p:spPr bwMode="auto">
          <a:xfrm>
            <a:off x="5148263" y="4192191"/>
            <a:ext cx="228600" cy="171450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1" name="AutoShape 5"/>
          <p:cNvSpPr>
            <a:spLocks noChangeArrowheads="1"/>
          </p:cNvSpPr>
          <p:nvPr/>
        </p:nvSpPr>
        <p:spPr bwMode="auto">
          <a:xfrm>
            <a:off x="7467600" y="4057650"/>
            <a:ext cx="228600" cy="171450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2" name="AutoShape 6"/>
          <p:cNvSpPr>
            <a:spLocks noChangeArrowheads="1"/>
          </p:cNvSpPr>
          <p:nvPr/>
        </p:nvSpPr>
        <p:spPr bwMode="auto">
          <a:xfrm>
            <a:off x="7581900" y="2711053"/>
            <a:ext cx="228600" cy="171450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3" name="AutoShape 7"/>
          <p:cNvSpPr>
            <a:spLocks noChangeArrowheads="1"/>
          </p:cNvSpPr>
          <p:nvPr/>
        </p:nvSpPr>
        <p:spPr bwMode="auto">
          <a:xfrm>
            <a:off x="6629400" y="1173112"/>
            <a:ext cx="228600" cy="171450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4" name="AutoShape 8"/>
          <p:cNvSpPr>
            <a:spLocks noChangeArrowheads="1"/>
          </p:cNvSpPr>
          <p:nvPr/>
        </p:nvSpPr>
        <p:spPr bwMode="auto">
          <a:xfrm>
            <a:off x="6877050" y="1033463"/>
            <a:ext cx="228600" cy="139649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6443664" y="844154"/>
            <a:ext cx="974725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§. C¸i BÇu</a:t>
            </a: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5905500" y="1020757"/>
            <a:ext cx="838200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§. </a:t>
            </a:r>
            <a:r>
              <a:rPr lang="en-US" sz="1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C¸t</a:t>
            </a:r>
            <a:r>
              <a:rPr lang="en-US" sz="1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Bµ</a:t>
            </a:r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7732594" y="2588419"/>
            <a:ext cx="914400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§. LÝ </a:t>
            </a:r>
            <a:r>
              <a:rPr lang="en-US" sz="1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S¬n</a:t>
            </a:r>
            <a:endParaRPr lang="en-US" sz="10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7780883" y="4051697"/>
            <a:ext cx="914400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§. Phó Quý</a:t>
            </a: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6516688" y="4462463"/>
            <a:ext cx="914400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C«n</a:t>
            </a:r>
            <a:r>
              <a:rPr lang="en-US" sz="1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§¶o</a:t>
            </a:r>
          </a:p>
        </p:txBody>
      </p:sp>
      <p:sp>
        <p:nvSpPr>
          <p:cNvPr id="106510" name="AutoShape 14"/>
          <p:cNvSpPr>
            <a:spLocks noChangeArrowheads="1"/>
          </p:cNvSpPr>
          <p:nvPr/>
        </p:nvSpPr>
        <p:spPr bwMode="auto">
          <a:xfrm>
            <a:off x="6372225" y="4624388"/>
            <a:ext cx="228600" cy="171450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Line 22"/>
          <p:cNvSpPr>
            <a:spLocks noChangeShapeType="1"/>
          </p:cNvSpPr>
          <p:nvPr/>
        </p:nvSpPr>
        <p:spPr bwMode="auto">
          <a:xfrm>
            <a:off x="4211638" y="681037"/>
            <a:ext cx="0" cy="44624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23"/>
          <p:cNvSpPr txBox="1">
            <a:spLocks noChangeArrowheads="1"/>
          </p:cNvSpPr>
          <p:nvPr/>
        </p:nvSpPr>
        <p:spPr bwMode="auto">
          <a:xfrm>
            <a:off x="2319338" y="44767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106526" name="Oval 30"/>
          <p:cNvSpPr>
            <a:spLocks noChangeArrowheads="1"/>
          </p:cNvSpPr>
          <p:nvPr/>
        </p:nvSpPr>
        <p:spPr bwMode="auto">
          <a:xfrm>
            <a:off x="8388350" y="2204324"/>
            <a:ext cx="755650" cy="519351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6527" name="Oval 31"/>
          <p:cNvSpPr>
            <a:spLocks noChangeArrowheads="1"/>
          </p:cNvSpPr>
          <p:nvPr/>
        </p:nvSpPr>
        <p:spPr bwMode="auto">
          <a:xfrm>
            <a:off x="8316914" y="4445675"/>
            <a:ext cx="827087" cy="519351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6528" name="AutoShape 32"/>
          <p:cNvSpPr>
            <a:spLocks noChangeArrowheads="1"/>
          </p:cNvSpPr>
          <p:nvPr/>
        </p:nvSpPr>
        <p:spPr bwMode="auto">
          <a:xfrm>
            <a:off x="6804025" y="1383506"/>
            <a:ext cx="228600" cy="171450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9" name="Text Box 33"/>
          <p:cNvSpPr txBox="1">
            <a:spLocks noChangeArrowheads="1"/>
          </p:cNvSpPr>
          <p:nvPr/>
        </p:nvSpPr>
        <p:spPr bwMode="auto">
          <a:xfrm>
            <a:off x="5795964" y="1437085"/>
            <a:ext cx="1081087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§. Bạch Long vĩ</a:t>
            </a:r>
          </a:p>
        </p:txBody>
      </p:sp>
      <p:sp>
        <p:nvSpPr>
          <p:cNvPr id="106530" name="Text Box 34"/>
          <p:cNvSpPr txBox="1">
            <a:spLocks noChangeArrowheads="1"/>
          </p:cNvSpPr>
          <p:nvPr/>
        </p:nvSpPr>
        <p:spPr bwMode="auto">
          <a:xfrm>
            <a:off x="4284663" y="4083844"/>
            <a:ext cx="914400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§ Phó Quèc</a:t>
            </a:r>
          </a:p>
        </p:txBody>
      </p:sp>
      <p:sp>
        <p:nvSpPr>
          <p:cNvPr id="106531" name="AutoShape 35"/>
          <p:cNvSpPr>
            <a:spLocks noChangeArrowheads="1"/>
          </p:cNvSpPr>
          <p:nvPr/>
        </p:nvSpPr>
        <p:spPr bwMode="auto">
          <a:xfrm>
            <a:off x="6732588" y="2193131"/>
            <a:ext cx="228600" cy="171450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2" name="AutoShape 36"/>
          <p:cNvSpPr>
            <a:spLocks noChangeArrowheads="1"/>
          </p:cNvSpPr>
          <p:nvPr/>
        </p:nvSpPr>
        <p:spPr bwMode="auto">
          <a:xfrm>
            <a:off x="4859338" y="4354116"/>
            <a:ext cx="196850" cy="165497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4" name="Text Box 38"/>
          <p:cNvSpPr txBox="1">
            <a:spLocks noChangeArrowheads="1"/>
          </p:cNvSpPr>
          <p:nvPr/>
        </p:nvSpPr>
        <p:spPr bwMode="auto">
          <a:xfrm>
            <a:off x="6961188" y="2095501"/>
            <a:ext cx="914400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§. </a:t>
            </a:r>
            <a:r>
              <a:rPr lang="en-US" sz="1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Cån</a:t>
            </a:r>
            <a:r>
              <a:rPr lang="en-US" sz="1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1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Cá</a:t>
            </a:r>
            <a:endParaRPr lang="en-US" sz="10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</p:txBody>
      </p:sp>
      <p:sp>
        <p:nvSpPr>
          <p:cNvPr id="106535" name="Text Box 39"/>
          <p:cNvSpPr txBox="1">
            <a:spLocks noChangeArrowheads="1"/>
          </p:cNvSpPr>
          <p:nvPr/>
        </p:nvSpPr>
        <p:spPr bwMode="auto">
          <a:xfrm>
            <a:off x="4427539" y="4516042"/>
            <a:ext cx="1081087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Q§ Thæ Chu</a:t>
            </a:r>
          </a:p>
        </p:txBody>
      </p:sp>
      <p:sp>
        <p:nvSpPr>
          <p:cNvPr id="106537" name="Text Box 41"/>
          <p:cNvSpPr txBox="1">
            <a:spLocks noChangeArrowheads="1"/>
          </p:cNvSpPr>
          <p:nvPr/>
        </p:nvSpPr>
        <p:spPr bwMode="auto">
          <a:xfrm>
            <a:off x="250826" y="627460"/>
            <a:ext cx="37449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</a:rPr>
              <a:t>Hãy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xác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định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các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đảo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và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quần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đảo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lớn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trên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lược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đồ</a:t>
            </a:r>
            <a:r>
              <a:rPr lang="en-US" sz="2800" b="1" i="1" dirty="0">
                <a:solidFill>
                  <a:srgbClr val="FF0000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100842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6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6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6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65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6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6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06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06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06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06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5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5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5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5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5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5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5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5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5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5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5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5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5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5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5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5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0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0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0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0650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0650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0650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06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06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06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06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06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06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0652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0652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065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9" dur="500"/>
                                        <p:tgtEl>
                                          <p:spTgt spid="106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06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06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06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0650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0650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065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06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06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06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0650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10650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065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06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06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06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10650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10650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065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06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06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06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106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06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7" dur="500"/>
                                        <p:tgtEl>
                                          <p:spTgt spid="106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0" dur="500"/>
                                        <p:tgtEl>
                                          <p:spTgt spid="106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3" dur="500"/>
                                        <p:tgtEl>
                                          <p:spTgt spid="106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 animBg="1"/>
      <p:bldP spid="106500" grpId="1" animBg="1"/>
      <p:bldP spid="106501" grpId="0" animBg="1"/>
      <p:bldP spid="106501" grpId="1" animBg="1"/>
      <p:bldP spid="106502" grpId="0" animBg="1"/>
      <p:bldP spid="106502" grpId="1" animBg="1"/>
      <p:bldP spid="106503" grpId="0" animBg="1"/>
      <p:bldP spid="106503" grpId="1" animBg="1"/>
      <p:bldP spid="106504" grpId="0" animBg="1"/>
      <p:bldP spid="106504" grpId="1" animBg="1"/>
      <p:bldP spid="106505" grpId="0" build="allAtOnce" animBg="1"/>
      <p:bldP spid="106505" grpId="1" build="allAtOnce" animBg="1"/>
      <p:bldP spid="106506" grpId="0" animBg="1"/>
      <p:bldP spid="106506" grpId="1" animBg="1"/>
      <p:bldP spid="106507" grpId="0" build="allAtOnce" animBg="1"/>
      <p:bldP spid="106507" grpId="1" build="allAtOnce" animBg="1"/>
      <p:bldP spid="106507" grpId="2" build="allAtOnce" animBg="1"/>
      <p:bldP spid="106508" grpId="0" animBg="1"/>
      <p:bldP spid="106508" grpId="1" animBg="1"/>
      <p:bldP spid="106509" grpId="0" build="allAtOnce" animBg="1"/>
      <p:bldP spid="106509" grpId="1" build="allAtOnce" animBg="1"/>
      <p:bldP spid="106510" grpId="0" animBg="1"/>
      <p:bldP spid="106510" grpId="1" animBg="1"/>
      <p:bldP spid="106526" grpId="0" animBg="1"/>
      <p:bldP spid="106526" grpId="1" animBg="1"/>
      <p:bldP spid="106527" grpId="0" animBg="1"/>
      <p:bldP spid="106527" grpId="1" animBg="1"/>
      <p:bldP spid="106528" grpId="0" animBg="1"/>
      <p:bldP spid="106528" grpId="1" animBg="1"/>
      <p:bldP spid="106529" grpId="0" build="allAtOnce" animBg="1"/>
      <p:bldP spid="106529" grpId="1" build="allAtOnce" animBg="1"/>
      <p:bldP spid="106530" grpId="0" animBg="1"/>
      <p:bldP spid="106530" grpId="1" animBg="1"/>
      <p:bldP spid="106531" grpId="0" animBg="1"/>
      <p:bldP spid="106531" grpId="1" animBg="1"/>
      <p:bldP spid="106532" grpId="0" animBg="1"/>
      <p:bldP spid="106532" grpId="1" animBg="1"/>
      <p:bldP spid="106534" grpId="0" animBg="1"/>
      <p:bldP spid="106534" grpId="1" animBg="1"/>
      <p:bldP spid="106535" grpId="0" animBg="1"/>
      <p:bldP spid="106535" grpId="1" animBg="1"/>
      <p:bldP spid="106537" grpId="0"/>
      <p:bldP spid="10653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2899171"/>
          </a:xfrm>
        </p:spPr>
        <p:txBody>
          <a:bodyPr>
            <a:normAutofit/>
          </a:bodyPr>
          <a:lstStyle/>
          <a:p>
            <a:r>
              <a:rPr lang="en-US" dirty="0" err="1" smtClean="0"/>
              <a:t>Tiết</a:t>
            </a:r>
            <a:r>
              <a:rPr lang="en-US" smtClean="0"/>
              <a:t> 48, BÀI 38: </a:t>
            </a:r>
            <a:r>
              <a:rPr lang="en-US" dirty="0" smtClean="0"/>
              <a:t>PHÁT TRIỂN TỔNG HỢP KINH TẾ VÀ BẢO VỆ TÀI NGUYÊN MÔI TRƯỜNG BIỂN ĐẢO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976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 noChangeArrowheads="1"/>
          </p:cNvPicPr>
          <p:nvPr/>
        </p:nvPicPr>
        <p:blipFill>
          <a:blip r:embed="rId2">
            <a:lum bright="-42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150"/>
            <a:ext cx="7467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8"/>
          <p:cNvSpPr>
            <a:spLocks/>
          </p:cNvSpPr>
          <p:nvPr/>
        </p:nvSpPr>
        <p:spPr bwMode="auto">
          <a:xfrm>
            <a:off x="2240290" y="608178"/>
            <a:ext cx="2255510" cy="2857626"/>
          </a:xfrm>
          <a:custGeom>
            <a:avLst/>
            <a:gdLst>
              <a:gd name="T0" fmla="*/ 2147483647 w 1374"/>
              <a:gd name="T1" fmla="*/ 35282191 h 3001"/>
              <a:gd name="T2" fmla="*/ 2101810313 w 1374"/>
              <a:gd name="T3" fmla="*/ 110886887 h 3001"/>
              <a:gd name="T4" fmla="*/ 1799391563 w 1374"/>
              <a:gd name="T5" fmla="*/ 352821912 h 3001"/>
              <a:gd name="T6" fmla="*/ 1648182188 w 1374"/>
              <a:gd name="T7" fmla="*/ 443547547 h 3001"/>
              <a:gd name="T8" fmla="*/ 1421368125 w 1374"/>
              <a:gd name="T9" fmla="*/ 730845389 h 3001"/>
              <a:gd name="T10" fmla="*/ 1209675000 w 1374"/>
              <a:gd name="T11" fmla="*/ 836691963 h 3001"/>
              <a:gd name="T12" fmla="*/ 1043344688 w 1374"/>
              <a:gd name="T13" fmla="*/ 987901354 h 3001"/>
              <a:gd name="T14" fmla="*/ 861893438 w 1374"/>
              <a:gd name="T15" fmla="*/ 1335682953 h 3001"/>
              <a:gd name="T16" fmla="*/ 1194554063 w 1374"/>
              <a:gd name="T17" fmla="*/ 1880036760 h 3001"/>
              <a:gd name="T18" fmla="*/ 1360884375 w 1374"/>
              <a:gd name="T19" fmla="*/ 2001004273 h 3001"/>
              <a:gd name="T20" fmla="*/ 1527214688 w 1374"/>
              <a:gd name="T21" fmla="*/ 2147483647 h 3001"/>
              <a:gd name="T22" fmla="*/ 1829633438 w 1374"/>
              <a:gd name="T23" fmla="*/ 2147483647 h 3001"/>
              <a:gd name="T24" fmla="*/ 1935480000 w 1374"/>
              <a:gd name="T25" fmla="*/ 2147483647 h 3001"/>
              <a:gd name="T26" fmla="*/ 1950600938 w 1374"/>
              <a:gd name="T27" fmla="*/ 2147483647 h 3001"/>
              <a:gd name="T28" fmla="*/ 2086689375 w 1374"/>
              <a:gd name="T29" fmla="*/ 2147483647 h 3001"/>
              <a:gd name="T30" fmla="*/ 2147483647 w 1374"/>
              <a:gd name="T31" fmla="*/ 2147483647 h 3001"/>
              <a:gd name="T32" fmla="*/ 2147483647 w 1374"/>
              <a:gd name="T33" fmla="*/ 2147483647 h 3001"/>
              <a:gd name="T34" fmla="*/ 2147483647 w 1374"/>
              <a:gd name="T35" fmla="*/ 2147483647 h 3001"/>
              <a:gd name="T36" fmla="*/ 2147483647 w 1374"/>
              <a:gd name="T37" fmla="*/ 2147483647 h 3001"/>
              <a:gd name="T38" fmla="*/ 2147483647 w 1374"/>
              <a:gd name="T39" fmla="*/ 2147483647 h 3001"/>
              <a:gd name="T40" fmla="*/ 2147483647 w 1374"/>
              <a:gd name="T41" fmla="*/ 2147483647 h 3001"/>
              <a:gd name="T42" fmla="*/ 2147483647 w 1374"/>
              <a:gd name="T43" fmla="*/ 2147483647 h 3001"/>
              <a:gd name="T44" fmla="*/ 2147483647 w 1374"/>
              <a:gd name="T45" fmla="*/ 2147483647 h 3001"/>
              <a:gd name="T46" fmla="*/ 2147483647 w 1374"/>
              <a:gd name="T47" fmla="*/ 2147483647 h 3001"/>
              <a:gd name="T48" fmla="*/ 2147483647 w 1374"/>
              <a:gd name="T49" fmla="*/ 2147483647 h 3001"/>
              <a:gd name="T50" fmla="*/ 2147483647 w 1374"/>
              <a:gd name="T51" fmla="*/ 2147483647 h 3001"/>
              <a:gd name="T52" fmla="*/ 2147483647 w 1374"/>
              <a:gd name="T53" fmla="*/ 2147483647 h 3001"/>
              <a:gd name="T54" fmla="*/ 1890117188 w 1374"/>
              <a:gd name="T55" fmla="*/ 2147483647 h 3001"/>
              <a:gd name="T56" fmla="*/ 1678424063 w 1374"/>
              <a:gd name="T57" fmla="*/ 2147483647 h 3001"/>
              <a:gd name="T58" fmla="*/ 1572577500 w 1374"/>
              <a:gd name="T59" fmla="*/ 2147483647 h 3001"/>
              <a:gd name="T60" fmla="*/ 1451610000 w 1374"/>
              <a:gd name="T61" fmla="*/ 2147483647 h 3001"/>
              <a:gd name="T62" fmla="*/ 1436489063 w 1374"/>
              <a:gd name="T63" fmla="*/ 2147483647 h 3001"/>
              <a:gd name="T64" fmla="*/ 1285279688 w 1374"/>
              <a:gd name="T65" fmla="*/ 2147483647 h 3001"/>
              <a:gd name="T66" fmla="*/ 1134070313 w 1374"/>
              <a:gd name="T67" fmla="*/ 2147483647 h 3001"/>
              <a:gd name="T68" fmla="*/ 861893438 w 1374"/>
              <a:gd name="T69" fmla="*/ 2147483647 h 3001"/>
              <a:gd name="T70" fmla="*/ 740925938 w 1374"/>
              <a:gd name="T71" fmla="*/ 2147483647 h 3001"/>
              <a:gd name="T72" fmla="*/ 619958438 w 1374"/>
              <a:gd name="T73" fmla="*/ 2147483647 h 3001"/>
              <a:gd name="T74" fmla="*/ 211693125 w 1374"/>
              <a:gd name="T75" fmla="*/ 2147483647 h 3001"/>
              <a:gd name="T76" fmla="*/ 226814063 w 1374"/>
              <a:gd name="T77" fmla="*/ 2147483647 h 3001"/>
              <a:gd name="T78" fmla="*/ 393144375 w 1374"/>
              <a:gd name="T79" fmla="*/ 2147483647 h 3001"/>
              <a:gd name="T80" fmla="*/ 211693125 w 1374"/>
              <a:gd name="T81" fmla="*/ 2147483647 h 3001"/>
              <a:gd name="T82" fmla="*/ 120967500 w 1374"/>
              <a:gd name="T83" fmla="*/ 2147483647 h 3001"/>
              <a:gd name="T84" fmla="*/ 45362813 w 1374"/>
              <a:gd name="T85" fmla="*/ 2147483647 h 3001"/>
              <a:gd name="T86" fmla="*/ 0 w 1374"/>
              <a:gd name="T87" fmla="*/ 2147483647 h 300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74"/>
              <a:gd name="T133" fmla="*/ 0 h 3001"/>
              <a:gd name="T134" fmla="*/ 1374 w 1374"/>
              <a:gd name="T135" fmla="*/ 3001 h 300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74" h="3001">
                <a:moveTo>
                  <a:pt x="954" y="2"/>
                </a:moveTo>
                <a:cubicBezTo>
                  <a:pt x="925" y="12"/>
                  <a:pt x="891" y="0"/>
                  <a:pt x="864" y="14"/>
                </a:cubicBezTo>
                <a:cubicBezTo>
                  <a:pt x="853" y="20"/>
                  <a:pt x="860" y="38"/>
                  <a:pt x="858" y="50"/>
                </a:cubicBezTo>
                <a:cubicBezTo>
                  <a:pt x="850" y="48"/>
                  <a:pt x="842" y="44"/>
                  <a:pt x="834" y="44"/>
                </a:cubicBezTo>
                <a:cubicBezTo>
                  <a:pt x="774" y="44"/>
                  <a:pt x="808" y="101"/>
                  <a:pt x="774" y="128"/>
                </a:cubicBezTo>
                <a:cubicBezTo>
                  <a:pt x="758" y="141"/>
                  <a:pt x="734" y="137"/>
                  <a:pt x="714" y="140"/>
                </a:cubicBezTo>
                <a:cubicBezTo>
                  <a:pt x="703" y="137"/>
                  <a:pt x="677" y="127"/>
                  <a:pt x="666" y="140"/>
                </a:cubicBezTo>
                <a:cubicBezTo>
                  <a:pt x="658" y="150"/>
                  <a:pt x="666" y="172"/>
                  <a:pt x="654" y="176"/>
                </a:cubicBezTo>
                <a:cubicBezTo>
                  <a:pt x="611" y="190"/>
                  <a:pt x="629" y="181"/>
                  <a:pt x="600" y="200"/>
                </a:cubicBezTo>
                <a:cubicBezTo>
                  <a:pt x="593" y="246"/>
                  <a:pt x="597" y="262"/>
                  <a:pt x="564" y="290"/>
                </a:cubicBezTo>
                <a:cubicBezTo>
                  <a:pt x="551" y="301"/>
                  <a:pt x="544" y="314"/>
                  <a:pt x="528" y="320"/>
                </a:cubicBezTo>
                <a:cubicBezTo>
                  <a:pt x="513" y="326"/>
                  <a:pt x="496" y="327"/>
                  <a:pt x="480" y="332"/>
                </a:cubicBezTo>
                <a:cubicBezTo>
                  <a:pt x="469" y="400"/>
                  <a:pt x="490" y="346"/>
                  <a:pt x="420" y="374"/>
                </a:cubicBezTo>
                <a:cubicBezTo>
                  <a:pt x="414" y="376"/>
                  <a:pt x="418" y="388"/>
                  <a:pt x="414" y="392"/>
                </a:cubicBezTo>
                <a:cubicBezTo>
                  <a:pt x="410" y="396"/>
                  <a:pt x="402" y="396"/>
                  <a:pt x="396" y="398"/>
                </a:cubicBezTo>
                <a:cubicBezTo>
                  <a:pt x="359" y="435"/>
                  <a:pt x="386" y="501"/>
                  <a:pt x="342" y="530"/>
                </a:cubicBezTo>
                <a:cubicBezTo>
                  <a:pt x="335" y="598"/>
                  <a:pt x="337" y="598"/>
                  <a:pt x="372" y="650"/>
                </a:cubicBezTo>
                <a:cubicBezTo>
                  <a:pt x="389" y="719"/>
                  <a:pt x="419" y="718"/>
                  <a:pt x="474" y="746"/>
                </a:cubicBezTo>
                <a:cubicBezTo>
                  <a:pt x="492" y="755"/>
                  <a:pt x="528" y="776"/>
                  <a:pt x="528" y="776"/>
                </a:cubicBezTo>
                <a:cubicBezTo>
                  <a:pt x="532" y="782"/>
                  <a:pt x="535" y="789"/>
                  <a:pt x="540" y="794"/>
                </a:cubicBezTo>
                <a:cubicBezTo>
                  <a:pt x="545" y="799"/>
                  <a:pt x="556" y="799"/>
                  <a:pt x="558" y="806"/>
                </a:cubicBezTo>
                <a:cubicBezTo>
                  <a:pt x="572" y="844"/>
                  <a:pt x="558" y="910"/>
                  <a:pt x="606" y="926"/>
                </a:cubicBezTo>
                <a:cubicBezTo>
                  <a:pt x="620" y="947"/>
                  <a:pt x="620" y="960"/>
                  <a:pt x="642" y="974"/>
                </a:cubicBezTo>
                <a:cubicBezTo>
                  <a:pt x="661" y="1003"/>
                  <a:pt x="697" y="1003"/>
                  <a:pt x="726" y="1022"/>
                </a:cubicBezTo>
                <a:cubicBezTo>
                  <a:pt x="728" y="1028"/>
                  <a:pt x="727" y="1036"/>
                  <a:pt x="732" y="1040"/>
                </a:cubicBezTo>
                <a:cubicBezTo>
                  <a:pt x="742" y="1047"/>
                  <a:pt x="768" y="1052"/>
                  <a:pt x="768" y="1052"/>
                </a:cubicBezTo>
                <a:cubicBezTo>
                  <a:pt x="764" y="1058"/>
                  <a:pt x="754" y="1063"/>
                  <a:pt x="756" y="1070"/>
                </a:cubicBezTo>
                <a:cubicBezTo>
                  <a:pt x="758" y="1076"/>
                  <a:pt x="768" y="1073"/>
                  <a:pt x="774" y="1076"/>
                </a:cubicBezTo>
                <a:cubicBezTo>
                  <a:pt x="787" y="1083"/>
                  <a:pt x="798" y="1092"/>
                  <a:pt x="810" y="1100"/>
                </a:cubicBezTo>
                <a:cubicBezTo>
                  <a:pt x="817" y="1105"/>
                  <a:pt x="823" y="1111"/>
                  <a:pt x="828" y="1118"/>
                </a:cubicBezTo>
                <a:cubicBezTo>
                  <a:pt x="833" y="1124"/>
                  <a:pt x="834" y="1131"/>
                  <a:pt x="840" y="1136"/>
                </a:cubicBezTo>
                <a:cubicBezTo>
                  <a:pt x="845" y="1140"/>
                  <a:pt x="852" y="1139"/>
                  <a:pt x="858" y="1142"/>
                </a:cubicBezTo>
                <a:cubicBezTo>
                  <a:pt x="871" y="1149"/>
                  <a:pt x="882" y="1158"/>
                  <a:pt x="894" y="1166"/>
                </a:cubicBezTo>
                <a:cubicBezTo>
                  <a:pt x="905" y="1173"/>
                  <a:pt x="919" y="1171"/>
                  <a:pt x="930" y="1178"/>
                </a:cubicBezTo>
                <a:cubicBezTo>
                  <a:pt x="953" y="1193"/>
                  <a:pt x="979" y="1199"/>
                  <a:pt x="1002" y="1214"/>
                </a:cubicBezTo>
                <a:cubicBezTo>
                  <a:pt x="1031" y="1258"/>
                  <a:pt x="1024" y="1243"/>
                  <a:pt x="1062" y="1268"/>
                </a:cubicBezTo>
                <a:cubicBezTo>
                  <a:pt x="1074" y="1303"/>
                  <a:pt x="1078" y="1339"/>
                  <a:pt x="1116" y="1352"/>
                </a:cubicBezTo>
                <a:cubicBezTo>
                  <a:pt x="1142" y="1391"/>
                  <a:pt x="1182" y="1400"/>
                  <a:pt x="1218" y="1424"/>
                </a:cubicBezTo>
                <a:cubicBezTo>
                  <a:pt x="1246" y="1465"/>
                  <a:pt x="1237" y="1446"/>
                  <a:pt x="1248" y="1478"/>
                </a:cubicBezTo>
                <a:cubicBezTo>
                  <a:pt x="1252" y="1532"/>
                  <a:pt x="1236" y="1570"/>
                  <a:pt x="1278" y="1598"/>
                </a:cubicBezTo>
                <a:cubicBezTo>
                  <a:pt x="1285" y="1635"/>
                  <a:pt x="1305" y="1686"/>
                  <a:pt x="1326" y="1718"/>
                </a:cubicBezTo>
                <a:cubicBezTo>
                  <a:pt x="1330" y="1780"/>
                  <a:pt x="1321" y="1801"/>
                  <a:pt x="1350" y="1844"/>
                </a:cubicBezTo>
                <a:cubicBezTo>
                  <a:pt x="1357" y="1957"/>
                  <a:pt x="1353" y="1918"/>
                  <a:pt x="1374" y="1982"/>
                </a:cubicBezTo>
                <a:cubicBezTo>
                  <a:pt x="1365" y="2025"/>
                  <a:pt x="1345" y="2027"/>
                  <a:pt x="1332" y="2066"/>
                </a:cubicBezTo>
                <a:cubicBezTo>
                  <a:pt x="1342" y="2137"/>
                  <a:pt x="1344" y="2085"/>
                  <a:pt x="1326" y="2126"/>
                </a:cubicBezTo>
                <a:cubicBezTo>
                  <a:pt x="1321" y="2138"/>
                  <a:pt x="1314" y="2162"/>
                  <a:pt x="1314" y="2162"/>
                </a:cubicBezTo>
                <a:cubicBezTo>
                  <a:pt x="1310" y="2190"/>
                  <a:pt x="1299" y="2214"/>
                  <a:pt x="1308" y="2240"/>
                </a:cubicBezTo>
                <a:cubicBezTo>
                  <a:pt x="1302" y="2298"/>
                  <a:pt x="1312" y="2303"/>
                  <a:pt x="1266" y="2318"/>
                </a:cubicBezTo>
                <a:cubicBezTo>
                  <a:pt x="1252" y="2361"/>
                  <a:pt x="1276" y="2370"/>
                  <a:pt x="1224" y="2360"/>
                </a:cubicBezTo>
                <a:cubicBezTo>
                  <a:pt x="1151" y="2375"/>
                  <a:pt x="1220" y="2352"/>
                  <a:pt x="1188" y="2384"/>
                </a:cubicBezTo>
                <a:cubicBezTo>
                  <a:pt x="1185" y="2387"/>
                  <a:pt x="1146" y="2396"/>
                  <a:pt x="1146" y="2396"/>
                </a:cubicBezTo>
                <a:cubicBezTo>
                  <a:pt x="1101" y="2441"/>
                  <a:pt x="1091" y="2432"/>
                  <a:pt x="1038" y="2450"/>
                </a:cubicBezTo>
                <a:cubicBezTo>
                  <a:pt x="1032" y="2456"/>
                  <a:pt x="1027" y="2464"/>
                  <a:pt x="1020" y="2468"/>
                </a:cubicBezTo>
                <a:cubicBezTo>
                  <a:pt x="1009" y="2474"/>
                  <a:pt x="984" y="2480"/>
                  <a:pt x="984" y="2480"/>
                </a:cubicBezTo>
                <a:cubicBezTo>
                  <a:pt x="1035" y="2514"/>
                  <a:pt x="936" y="2509"/>
                  <a:pt x="924" y="2510"/>
                </a:cubicBezTo>
                <a:cubicBezTo>
                  <a:pt x="864" y="2530"/>
                  <a:pt x="813" y="2554"/>
                  <a:pt x="750" y="2564"/>
                </a:cubicBezTo>
                <a:cubicBezTo>
                  <a:pt x="727" y="2580"/>
                  <a:pt x="717" y="2580"/>
                  <a:pt x="708" y="2552"/>
                </a:cubicBezTo>
                <a:cubicBezTo>
                  <a:pt x="694" y="2557"/>
                  <a:pt x="674" y="2552"/>
                  <a:pt x="666" y="2564"/>
                </a:cubicBezTo>
                <a:cubicBezTo>
                  <a:pt x="630" y="2622"/>
                  <a:pt x="687" y="2597"/>
                  <a:pt x="642" y="2612"/>
                </a:cubicBezTo>
                <a:cubicBezTo>
                  <a:pt x="651" y="2638"/>
                  <a:pt x="647" y="2645"/>
                  <a:pt x="624" y="2660"/>
                </a:cubicBezTo>
                <a:cubicBezTo>
                  <a:pt x="622" y="2674"/>
                  <a:pt x="628" y="2692"/>
                  <a:pt x="618" y="2702"/>
                </a:cubicBezTo>
                <a:cubicBezTo>
                  <a:pt x="608" y="2712"/>
                  <a:pt x="587" y="2699"/>
                  <a:pt x="576" y="2708"/>
                </a:cubicBezTo>
                <a:cubicBezTo>
                  <a:pt x="574" y="2710"/>
                  <a:pt x="587" y="2746"/>
                  <a:pt x="588" y="2750"/>
                </a:cubicBezTo>
                <a:cubicBezTo>
                  <a:pt x="582" y="2752"/>
                  <a:pt x="574" y="2752"/>
                  <a:pt x="570" y="2756"/>
                </a:cubicBezTo>
                <a:cubicBezTo>
                  <a:pt x="566" y="2760"/>
                  <a:pt x="570" y="2772"/>
                  <a:pt x="564" y="2774"/>
                </a:cubicBezTo>
                <a:cubicBezTo>
                  <a:pt x="547" y="2781"/>
                  <a:pt x="528" y="2778"/>
                  <a:pt x="510" y="2780"/>
                </a:cubicBezTo>
                <a:cubicBezTo>
                  <a:pt x="499" y="2777"/>
                  <a:pt x="473" y="2767"/>
                  <a:pt x="462" y="2780"/>
                </a:cubicBezTo>
                <a:cubicBezTo>
                  <a:pt x="454" y="2790"/>
                  <a:pt x="463" y="2815"/>
                  <a:pt x="450" y="2816"/>
                </a:cubicBezTo>
                <a:cubicBezTo>
                  <a:pt x="426" y="2818"/>
                  <a:pt x="402" y="2820"/>
                  <a:pt x="378" y="2822"/>
                </a:cubicBezTo>
                <a:cubicBezTo>
                  <a:pt x="363" y="2827"/>
                  <a:pt x="354" y="2828"/>
                  <a:pt x="342" y="2840"/>
                </a:cubicBezTo>
                <a:cubicBezTo>
                  <a:pt x="337" y="2845"/>
                  <a:pt x="336" y="2853"/>
                  <a:pt x="330" y="2858"/>
                </a:cubicBezTo>
                <a:cubicBezTo>
                  <a:pt x="320" y="2866"/>
                  <a:pt x="305" y="2869"/>
                  <a:pt x="294" y="2876"/>
                </a:cubicBezTo>
                <a:cubicBezTo>
                  <a:pt x="290" y="2882"/>
                  <a:pt x="288" y="2890"/>
                  <a:pt x="282" y="2894"/>
                </a:cubicBezTo>
                <a:cubicBezTo>
                  <a:pt x="271" y="2901"/>
                  <a:pt x="246" y="2906"/>
                  <a:pt x="246" y="2906"/>
                </a:cubicBezTo>
                <a:cubicBezTo>
                  <a:pt x="226" y="2936"/>
                  <a:pt x="221" y="2970"/>
                  <a:pt x="180" y="2978"/>
                </a:cubicBezTo>
                <a:cubicBezTo>
                  <a:pt x="164" y="2981"/>
                  <a:pt x="100" y="2999"/>
                  <a:pt x="84" y="3001"/>
                </a:cubicBezTo>
                <a:cubicBezTo>
                  <a:pt x="50" y="2993"/>
                  <a:pt x="105" y="2966"/>
                  <a:pt x="78" y="2948"/>
                </a:cubicBezTo>
                <a:cubicBezTo>
                  <a:pt x="84" y="2852"/>
                  <a:pt x="81" y="2874"/>
                  <a:pt x="90" y="2798"/>
                </a:cubicBezTo>
                <a:cubicBezTo>
                  <a:pt x="92" y="2777"/>
                  <a:pt x="92" y="2731"/>
                  <a:pt x="114" y="2714"/>
                </a:cubicBezTo>
                <a:cubicBezTo>
                  <a:pt x="118" y="2711"/>
                  <a:pt x="154" y="2702"/>
                  <a:pt x="156" y="2702"/>
                </a:cubicBezTo>
                <a:cubicBezTo>
                  <a:pt x="173" y="2651"/>
                  <a:pt x="153" y="2676"/>
                  <a:pt x="120" y="2654"/>
                </a:cubicBezTo>
                <a:cubicBezTo>
                  <a:pt x="108" y="2646"/>
                  <a:pt x="96" y="2638"/>
                  <a:pt x="84" y="2630"/>
                </a:cubicBezTo>
                <a:cubicBezTo>
                  <a:pt x="78" y="2626"/>
                  <a:pt x="66" y="2618"/>
                  <a:pt x="66" y="2618"/>
                </a:cubicBezTo>
                <a:cubicBezTo>
                  <a:pt x="60" y="2620"/>
                  <a:pt x="54" y="2621"/>
                  <a:pt x="48" y="2624"/>
                </a:cubicBezTo>
                <a:cubicBezTo>
                  <a:pt x="42" y="2627"/>
                  <a:pt x="36" y="2641"/>
                  <a:pt x="30" y="2636"/>
                </a:cubicBezTo>
                <a:cubicBezTo>
                  <a:pt x="20" y="2628"/>
                  <a:pt x="25" y="2611"/>
                  <a:pt x="18" y="2600"/>
                </a:cubicBezTo>
                <a:cubicBezTo>
                  <a:pt x="14" y="2594"/>
                  <a:pt x="9" y="2588"/>
                  <a:pt x="6" y="2582"/>
                </a:cubicBezTo>
                <a:cubicBezTo>
                  <a:pt x="3" y="2576"/>
                  <a:pt x="0" y="2564"/>
                  <a:pt x="0" y="2564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08496" y="4935751"/>
            <a:ext cx="2520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 ĐỒ HÀNH CHÍNH</a:t>
            </a:r>
          </a:p>
        </p:txBody>
      </p:sp>
    </p:spTree>
    <p:extLst>
      <p:ext uri="{BB962C8B-B14F-4D97-AF65-F5344CB8AC3E}">
        <p14:creationId xmlns:p14="http://schemas.microsoft.com/office/powerpoint/2010/main" val="417668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PTSHOP\Downloads\WP_20160228_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150"/>
            <a:ext cx="6172200" cy="2686050"/>
          </a:xfrm>
          <a:prstGeom prst="rect">
            <a:avLst/>
          </a:prstGeom>
          <a:ln w="38100" cap="sq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4821072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38.1: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pic>
        <p:nvPicPr>
          <p:cNvPr id="3" name="Picture 2" descr="C:\Users\FPTSHOP\Downloads\WP_20160305_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43212"/>
            <a:ext cx="6172200" cy="1957388"/>
          </a:xfrm>
          <a:prstGeom prst="rect">
            <a:avLst/>
          </a:prstGeom>
          <a:ln w="38100" cap="sq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819400" y="3347926"/>
            <a:ext cx="1219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59866" y="3457575"/>
            <a:ext cx="5546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14532" y="3575199"/>
            <a:ext cx="571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14532" y="3747976"/>
            <a:ext cx="29292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24" name="Straight Connector 1023"/>
          <p:cNvCxnSpPr/>
          <p:nvPr/>
        </p:nvCxnSpPr>
        <p:spPr>
          <a:xfrm>
            <a:off x="4038600" y="3943350"/>
            <a:ext cx="3505200" cy="412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27" name="Straight Connector 1026"/>
          <p:cNvCxnSpPr/>
          <p:nvPr/>
        </p:nvCxnSpPr>
        <p:spPr>
          <a:xfrm>
            <a:off x="2823832" y="4506875"/>
            <a:ext cx="4724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31" name="TextBox 1030"/>
          <p:cNvSpPr txBox="1"/>
          <p:nvPr/>
        </p:nvSpPr>
        <p:spPr>
          <a:xfrm>
            <a:off x="2743200" y="4327451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   H     Ề    M       L    Ụ    C      Đ   Ị     A</a:t>
            </a:r>
          </a:p>
        </p:txBody>
      </p:sp>
    </p:spTree>
    <p:extLst>
      <p:ext uri="{BB962C8B-B14F-4D97-AF65-F5344CB8AC3E}">
        <p14:creationId xmlns:p14="http://schemas.microsoft.com/office/powerpoint/2010/main" val="279569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71600" y="57150"/>
            <a:ext cx="6858000" cy="5112782"/>
            <a:chOff x="1371600" y="76200"/>
            <a:chExt cx="6858000" cy="6817043"/>
          </a:xfrm>
        </p:grpSpPr>
        <p:pic>
          <p:nvPicPr>
            <p:cNvPr id="4" name="Picture 3" descr="Luoc do mot so dao va quan dao Viet Na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76200"/>
              <a:ext cx="6172200" cy="6324600"/>
            </a:xfrm>
            <a:prstGeom prst="rect">
              <a:avLst/>
            </a:prstGeom>
            <a:noFill/>
            <a:ln w="9525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371600" y="6400800"/>
              <a:ext cx="6858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38.2.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Lược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đảo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quần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đảo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Nam</a:t>
              </a:r>
            </a:p>
          </p:txBody>
        </p:sp>
      </p:grpSp>
      <p:sp>
        <p:nvSpPr>
          <p:cNvPr id="8" name="AutoShape 59"/>
          <p:cNvSpPr>
            <a:spLocks noChangeArrowheads="1"/>
          </p:cNvSpPr>
          <p:nvPr/>
        </p:nvSpPr>
        <p:spPr bwMode="auto">
          <a:xfrm flipH="1">
            <a:off x="2609878" y="3856353"/>
            <a:ext cx="183193" cy="201297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9" name="AutoShape 59"/>
          <p:cNvSpPr>
            <a:spLocks noChangeArrowheads="1"/>
          </p:cNvSpPr>
          <p:nvPr/>
        </p:nvSpPr>
        <p:spPr bwMode="auto">
          <a:xfrm flipH="1">
            <a:off x="4419600" y="877933"/>
            <a:ext cx="183193" cy="187445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12" name="AutoShape 59"/>
          <p:cNvSpPr>
            <a:spLocks noChangeArrowheads="1"/>
          </p:cNvSpPr>
          <p:nvPr/>
        </p:nvSpPr>
        <p:spPr bwMode="auto">
          <a:xfrm>
            <a:off x="4843190" y="771695"/>
            <a:ext cx="132133" cy="99284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15" name="AutoShape 59"/>
          <p:cNvSpPr>
            <a:spLocks noChangeArrowheads="1"/>
          </p:cNvSpPr>
          <p:nvPr/>
        </p:nvSpPr>
        <p:spPr bwMode="auto">
          <a:xfrm>
            <a:off x="5715000" y="2428875"/>
            <a:ext cx="112434" cy="132587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17" name="AutoShape 59"/>
          <p:cNvSpPr>
            <a:spLocks noChangeArrowheads="1"/>
          </p:cNvSpPr>
          <p:nvPr/>
        </p:nvSpPr>
        <p:spPr bwMode="auto">
          <a:xfrm>
            <a:off x="5638800" y="3823273"/>
            <a:ext cx="112434" cy="132587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18" name="AutoShape 59"/>
          <p:cNvSpPr>
            <a:spLocks noChangeArrowheads="1"/>
          </p:cNvSpPr>
          <p:nvPr/>
        </p:nvSpPr>
        <p:spPr bwMode="auto">
          <a:xfrm>
            <a:off x="4288479" y="4286250"/>
            <a:ext cx="112434" cy="132587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19" name="AutoShape 59"/>
          <p:cNvSpPr>
            <a:spLocks noChangeArrowheads="1"/>
          </p:cNvSpPr>
          <p:nvPr/>
        </p:nvSpPr>
        <p:spPr bwMode="auto">
          <a:xfrm flipH="1">
            <a:off x="4861404" y="1085850"/>
            <a:ext cx="91596" cy="100649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20" name="AutoShape 59"/>
          <p:cNvSpPr>
            <a:spLocks noChangeArrowheads="1"/>
          </p:cNvSpPr>
          <p:nvPr/>
        </p:nvSpPr>
        <p:spPr bwMode="auto">
          <a:xfrm flipH="1">
            <a:off x="7239000" y="2000250"/>
            <a:ext cx="91596" cy="100649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21" name="AutoShape 59"/>
          <p:cNvSpPr>
            <a:spLocks noChangeArrowheads="1"/>
          </p:cNvSpPr>
          <p:nvPr/>
        </p:nvSpPr>
        <p:spPr bwMode="auto">
          <a:xfrm flipH="1">
            <a:off x="7330596" y="1949926"/>
            <a:ext cx="91596" cy="100649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22" name="AutoShape 59"/>
          <p:cNvSpPr>
            <a:spLocks noChangeArrowheads="1"/>
          </p:cNvSpPr>
          <p:nvPr/>
        </p:nvSpPr>
        <p:spPr bwMode="auto">
          <a:xfrm flipH="1">
            <a:off x="7378142" y="2044603"/>
            <a:ext cx="91596" cy="100649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23" name="AutoShape 59"/>
          <p:cNvSpPr>
            <a:spLocks noChangeArrowheads="1"/>
          </p:cNvSpPr>
          <p:nvPr/>
        </p:nvSpPr>
        <p:spPr bwMode="auto">
          <a:xfrm flipH="1">
            <a:off x="7272898" y="2007925"/>
            <a:ext cx="91596" cy="100649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24" name="AutoShape 59"/>
          <p:cNvSpPr>
            <a:spLocks noChangeArrowheads="1"/>
          </p:cNvSpPr>
          <p:nvPr/>
        </p:nvSpPr>
        <p:spPr bwMode="auto">
          <a:xfrm flipH="1">
            <a:off x="7147404" y="2048014"/>
            <a:ext cx="91596" cy="100649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25" name="AutoShape 59"/>
          <p:cNvSpPr>
            <a:spLocks noChangeArrowheads="1"/>
          </p:cNvSpPr>
          <p:nvPr/>
        </p:nvSpPr>
        <p:spPr bwMode="auto">
          <a:xfrm flipH="1">
            <a:off x="7189258" y="2000250"/>
            <a:ext cx="45719" cy="62259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26" name="AutoShape 59"/>
          <p:cNvSpPr>
            <a:spLocks noChangeArrowheads="1"/>
          </p:cNvSpPr>
          <p:nvPr/>
        </p:nvSpPr>
        <p:spPr bwMode="auto">
          <a:xfrm flipH="1">
            <a:off x="7066264" y="2145252"/>
            <a:ext cx="45798" cy="38378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35" name="AutoShape 59"/>
          <p:cNvSpPr>
            <a:spLocks noChangeArrowheads="1"/>
          </p:cNvSpPr>
          <p:nvPr/>
        </p:nvSpPr>
        <p:spPr bwMode="auto">
          <a:xfrm>
            <a:off x="7262480" y="4286250"/>
            <a:ext cx="56217" cy="99373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36" name="AutoShape 59"/>
          <p:cNvSpPr>
            <a:spLocks noChangeArrowheads="1"/>
          </p:cNvSpPr>
          <p:nvPr/>
        </p:nvSpPr>
        <p:spPr bwMode="auto">
          <a:xfrm>
            <a:off x="7216682" y="4286250"/>
            <a:ext cx="56217" cy="99373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37" name="AutoShape 59"/>
          <p:cNvSpPr>
            <a:spLocks noChangeArrowheads="1"/>
          </p:cNvSpPr>
          <p:nvPr/>
        </p:nvSpPr>
        <p:spPr bwMode="auto">
          <a:xfrm>
            <a:off x="7149069" y="4324155"/>
            <a:ext cx="56217" cy="99373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38" name="AutoShape 59"/>
          <p:cNvSpPr>
            <a:spLocks noChangeArrowheads="1"/>
          </p:cNvSpPr>
          <p:nvPr/>
        </p:nvSpPr>
        <p:spPr bwMode="auto">
          <a:xfrm>
            <a:off x="7367724" y="4286250"/>
            <a:ext cx="56217" cy="99373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39" name="AutoShape 59"/>
          <p:cNvSpPr>
            <a:spLocks noChangeArrowheads="1"/>
          </p:cNvSpPr>
          <p:nvPr/>
        </p:nvSpPr>
        <p:spPr bwMode="auto">
          <a:xfrm>
            <a:off x="7244603" y="4426674"/>
            <a:ext cx="56217" cy="99373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40" name="AutoShape 59"/>
          <p:cNvSpPr>
            <a:spLocks noChangeArrowheads="1"/>
          </p:cNvSpPr>
          <p:nvPr/>
        </p:nvSpPr>
        <p:spPr bwMode="auto">
          <a:xfrm>
            <a:off x="7441630" y="4385623"/>
            <a:ext cx="56217" cy="99373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41" name="AutoShape 59"/>
          <p:cNvSpPr>
            <a:spLocks noChangeArrowheads="1"/>
          </p:cNvSpPr>
          <p:nvPr/>
        </p:nvSpPr>
        <p:spPr bwMode="auto">
          <a:xfrm>
            <a:off x="7367723" y="4426674"/>
            <a:ext cx="56217" cy="99373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42" name="AutoShape 59"/>
          <p:cNvSpPr>
            <a:spLocks noChangeArrowheads="1"/>
          </p:cNvSpPr>
          <p:nvPr/>
        </p:nvSpPr>
        <p:spPr bwMode="auto">
          <a:xfrm>
            <a:off x="7067929" y="4400071"/>
            <a:ext cx="56217" cy="99373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43" name="AutoShape 59"/>
          <p:cNvSpPr>
            <a:spLocks noChangeArrowheads="1"/>
          </p:cNvSpPr>
          <p:nvPr/>
        </p:nvSpPr>
        <p:spPr bwMode="auto">
          <a:xfrm>
            <a:off x="7350034" y="4461806"/>
            <a:ext cx="56217" cy="99373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44" name="AutoShape 59"/>
          <p:cNvSpPr>
            <a:spLocks noChangeArrowheads="1"/>
          </p:cNvSpPr>
          <p:nvPr/>
        </p:nvSpPr>
        <p:spPr bwMode="auto">
          <a:xfrm>
            <a:off x="7508218" y="4420543"/>
            <a:ext cx="56217" cy="99373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45" name="AutoShape 59"/>
          <p:cNvSpPr>
            <a:spLocks noChangeArrowheads="1"/>
          </p:cNvSpPr>
          <p:nvPr/>
        </p:nvSpPr>
        <p:spPr bwMode="auto">
          <a:xfrm>
            <a:off x="6934201" y="4430991"/>
            <a:ext cx="56217" cy="99373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46" name="AutoShape 59"/>
          <p:cNvSpPr>
            <a:spLocks noChangeArrowheads="1"/>
          </p:cNvSpPr>
          <p:nvPr/>
        </p:nvSpPr>
        <p:spPr bwMode="auto">
          <a:xfrm flipH="1">
            <a:off x="5410201" y="2286001"/>
            <a:ext cx="45719" cy="34289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31" name="AutoShape 59"/>
          <p:cNvSpPr>
            <a:spLocks noChangeArrowheads="1"/>
          </p:cNvSpPr>
          <p:nvPr/>
        </p:nvSpPr>
        <p:spPr bwMode="auto">
          <a:xfrm>
            <a:off x="4752263" y="1912778"/>
            <a:ext cx="45719" cy="74295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32" name="AutoShape 59"/>
          <p:cNvSpPr>
            <a:spLocks noChangeArrowheads="1"/>
          </p:cNvSpPr>
          <p:nvPr/>
        </p:nvSpPr>
        <p:spPr bwMode="auto">
          <a:xfrm flipH="1">
            <a:off x="5105401" y="836690"/>
            <a:ext cx="45719" cy="34289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33" name="AutoShape 59"/>
          <p:cNvSpPr>
            <a:spLocks noChangeArrowheads="1"/>
          </p:cNvSpPr>
          <p:nvPr/>
        </p:nvSpPr>
        <p:spPr bwMode="auto">
          <a:xfrm flipH="1" flipV="1">
            <a:off x="3886201" y="1186499"/>
            <a:ext cx="45719" cy="81753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34" name="AutoShape 59"/>
          <p:cNvSpPr>
            <a:spLocks noChangeArrowheads="1"/>
          </p:cNvSpPr>
          <p:nvPr/>
        </p:nvSpPr>
        <p:spPr bwMode="auto">
          <a:xfrm flipH="1">
            <a:off x="4706772" y="915758"/>
            <a:ext cx="45719" cy="65094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47" name="AutoShape 59"/>
          <p:cNvSpPr>
            <a:spLocks noChangeArrowheads="1"/>
          </p:cNvSpPr>
          <p:nvPr/>
        </p:nvSpPr>
        <p:spPr bwMode="auto">
          <a:xfrm flipH="1">
            <a:off x="5463602" y="2279424"/>
            <a:ext cx="45719" cy="65094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48" name="AutoShape 59"/>
          <p:cNvSpPr>
            <a:spLocks noChangeArrowheads="1"/>
          </p:cNvSpPr>
          <p:nvPr/>
        </p:nvSpPr>
        <p:spPr bwMode="auto">
          <a:xfrm flipH="1">
            <a:off x="4909256" y="763251"/>
            <a:ext cx="73649" cy="65093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49" name="AutoShape 59"/>
          <p:cNvSpPr>
            <a:spLocks noChangeArrowheads="1"/>
          </p:cNvSpPr>
          <p:nvPr/>
        </p:nvSpPr>
        <p:spPr bwMode="auto">
          <a:xfrm flipH="1">
            <a:off x="5151231" y="728962"/>
            <a:ext cx="45719" cy="34289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50" name="AutoShape 59"/>
          <p:cNvSpPr>
            <a:spLocks noChangeArrowheads="1"/>
          </p:cNvSpPr>
          <p:nvPr/>
        </p:nvSpPr>
        <p:spPr bwMode="auto">
          <a:xfrm flipH="1">
            <a:off x="4321837" y="1714501"/>
            <a:ext cx="45719" cy="34289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51" name="AutoShape 59"/>
          <p:cNvSpPr>
            <a:spLocks noChangeArrowheads="1"/>
          </p:cNvSpPr>
          <p:nvPr/>
        </p:nvSpPr>
        <p:spPr bwMode="auto">
          <a:xfrm flipH="1">
            <a:off x="3868632" y="1307999"/>
            <a:ext cx="45719" cy="34289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52" name="AutoShape 59"/>
          <p:cNvSpPr>
            <a:spLocks noChangeArrowheads="1"/>
          </p:cNvSpPr>
          <p:nvPr/>
        </p:nvSpPr>
        <p:spPr bwMode="auto">
          <a:xfrm flipH="1">
            <a:off x="3886200" y="1271834"/>
            <a:ext cx="45719" cy="34289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56" name="AutoShape 59"/>
          <p:cNvSpPr>
            <a:spLocks noChangeArrowheads="1"/>
          </p:cNvSpPr>
          <p:nvPr/>
        </p:nvSpPr>
        <p:spPr bwMode="auto">
          <a:xfrm flipH="1">
            <a:off x="5974082" y="2971800"/>
            <a:ext cx="45719" cy="65094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57" name="AutoShape 59"/>
          <p:cNvSpPr>
            <a:spLocks noChangeArrowheads="1"/>
          </p:cNvSpPr>
          <p:nvPr/>
        </p:nvSpPr>
        <p:spPr bwMode="auto">
          <a:xfrm flipH="1">
            <a:off x="6019801" y="3036894"/>
            <a:ext cx="45719" cy="65094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58" name="AutoShape 59"/>
          <p:cNvSpPr>
            <a:spLocks noChangeArrowheads="1"/>
          </p:cNvSpPr>
          <p:nvPr/>
        </p:nvSpPr>
        <p:spPr bwMode="auto">
          <a:xfrm flipH="1">
            <a:off x="6045793" y="3101988"/>
            <a:ext cx="45719" cy="65094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59" name="AutoShape 59"/>
          <p:cNvSpPr>
            <a:spLocks noChangeArrowheads="1"/>
          </p:cNvSpPr>
          <p:nvPr/>
        </p:nvSpPr>
        <p:spPr bwMode="auto">
          <a:xfrm flipH="1">
            <a:off x="5988700" y="3314700"/>
            <a:ext cx="45719" cy="65094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61" name="AutoShape 59"/>
          <p:cNvSpPr>
            <a:spLocks noChangeArrowheads="1"/>
          </p:cNvSpPr>
          <p:nvPr/>
        </p:nvSpPr>
        <p:spPr bwMode="auto">
          <a:xfrm flipH="1">
            <a:off x="5593082" y="3657600"/>
            <a:ext cx="45719" cy="65094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62" name="AutoShape 59"/>
          <p:cNvSpPr>
            <a:spLocks noChangeArrowheads="1"/>
          </p:cNvSpPr>
          <p:nvPr/>
        </p:nvSpPr>
        <p:spPr bwMode="auto">
          <a:xfrm flipH="1">
            <a:off x="3092303" y="4090878"/>
            <a:ext cx="45719" cy="65094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65" name="AutoShape 59"/>
          <p:cNvSpPr>
            <a:spLocks noChangeArrowheads="1"/>
          </p:cNvSpPr>
          <p:nvPr/>
        </p:nvSpPr>
        <p:spPr bwMode="auto">
          <a:xfrm flipH="1">
            <a:off x="2539882" y="3960528"/>
            <a:ext cx="45719" cy="65094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66" name="AutoShape 59"/>
          <p:cNvSpPr>
            <a:spLocks noChangeArrowheads="1"/>
          </p:cNvSpPr>
          <p:nvPr/>
        </p:nvSpPr>
        <p:spPr bwMode="auto">
          <a:xfrm flipH="1">
            <a:off x="2518440" y="3926004"/>
            <a:ext cx="45719" cy="65094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67" name="AutoShape 59"/>
          <p:cNvSpPr>
            <a:spLocks noChangeArrowheads="1"/>
          </p:cNvSpPr>
          <p:nvPr/>
        </p:nvSpPr>
        <p:spPr bwMode="auto">
          <a:xfrm flipH="1">
            <a:off x="2678614" y="4106117"/>
            <a:ext cx="45719" cy="65094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68" name="AutoShape 59"/>
          <p:cNvSpPr>
            <a:spLocks noChangeArrowheads="1"/>
          </p:cNvSpPr>
          <p:nvPr/>
        </p:nvSpPr>
        <p:spPr bwMode="auto">
          <a:xfrm flipH="1">
            <a:off x="2564159" y="4073570"/>
            <a:ext cx="45719" cy="65094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69" name="AutoShape 59"/>
          <p:cNvSpPr>
            <a:spLocks noChangeArrowheads="1"/>
          </p:cNvSpPr>
          <p:nvPr/>
        </p:nvSpPr>
        <p:spPr bwMode="auto">
          <a:xfrm flipH="1">
            <a:off x="3002282" y="3895434"/>
            <a:ext cx="45719" cy="65094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70" name="AutoShape 59"/>
          <p:cNvSpPr>
            <a:spLocks noChangeArrowheads="1"/>
          </p:cNvSpPr>
          <p:nvPr/>
        </p:nvSpPr>
        <p:spPr bwMode="auto">
          <a:xfrm flipH="1">
            <a:off x="3276601" y="3992556"/>
            <a:ext cx="45719" cy="65094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  <p:sp>
        <p:nvSpPr>
          <p:cNvPr id="71" name="AutoShape 59"/>
          <p:cNvSpPr>
            <a:spLocks noChangeArrowheads="1"/>
          </p:cNvSpPr>
          <p:nvPr/>
        </p:nvSpPr>
        <p:spPr bwMode="auto">
          <a:xfrm flipH="1">
            <a:off x="3048001" y="4203758"/>
            <a:ext cx="45719" cy="65094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7523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31" grpId="0" animBg="1"/>
      <p:bldP spid="32" grpId="0" animBg="1"/>
      <p:bldP spid="33" grpId="0" animBg="1"/>
      <p:bldP spid="34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55879" y="351409"/>
            <a:ext cx="358140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714499"/>
            <a:ext cx="1905000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1736607"/>
            <a:ext cx="1905000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1" y="1730943"/>
            <a:ext cx="1981200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5171" y="1745204"/>
            <a:ext cx="1875430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676400" y="743824"/>
            <a:ext cx="1981200" cy="9706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791200" y="743824"/>
            <a:ext cx="1447800" cy="9927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10200" y="743824"/>
            <a:ext cx="0" cy="9706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886200" y="743824"/>
            <a:ext cx="0" cy="9706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8600" y="3885583"/>
            <a:ext cx="80772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38.3.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24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71600" y="92439"/>
            <a:ext cx="6361776" cy="5143395"/>
            <a:chOff x="1371600" y="123251"/>
            <a:chExt cx="6361776" cy="6857860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6488668"/>
              <a:ext cx="5410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Lược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lâm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nghiệp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Thủy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2002</a:t>
              </a:r>
            </a:p>
          </p:txBody>
        </p:sp>
        <p:pic>
          <p:nvPicPr>
            <p:cNvPr id="2050" name="Picture 2" descr="C:\Users\FPTSHOP\Downloads\WP_20160305_01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23251"/>
              <a:ext cx="6361776" cy="6365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110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14300"/>
            <a:ext cx="724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04157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81524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113220"/>
            <a:ext cx="87391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VN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761" y="3486151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621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533400" y="114300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Mét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sè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h×nh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¶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nh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vÒ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®¸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nh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b¾t,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nu«i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trång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vµ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chÕ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biÕn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h¶i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s¶n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: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§¸nh b¾t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H="1">
            <a:off x="6086902" y="628650"/>
            <a:ext cx="85299" cy="3946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H="1">
            <a:off x="2987676" y="628650"/>
            <a:ext cx="60325" cy="394096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276600" y="685800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Nu«i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trång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6324600" y="685800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ChÕ biÕn</a:t>
            </a:r>
          </a:p>
        </p:txBody>
      </p:sp>
      <p:pic>
        <p:nvPicPr>
          <p:cNvPr id="34826" name="Picture 10" descr="Picture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4" y="1143001"/>
            <a:ext cx="2846387" cy="177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2" descr="Picture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43001"/>
            <a:ext cx="2819400" cy="171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13" descr="Picture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14650"/>
            <a:ext cx="2819400" cy="168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2" name="Picture 16" descr="TCBT_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0" y="3003947"/>
            <a:ext cx="2817458" cy="156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7" descr="Sotaydulich_Doc_mien_dat_nuoc_Tiec_ca_tren_bien_Tay_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3024187"/>
            <a:ext cx="2862262" cy="157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3" descr="thuy s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1"/>
            <a:ext cx="2840039" cy="1771649"/>
          </a:xfrm>
          <a:prstGeom prst="rect">
            <a:avLst/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23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/>
      <p:bldP spid="23556" grpId="0" animBg="1"/>
      <p:bldP spid="23557" grpId="0" animBg="1"/>
      <p:bldP spid="34822" grpId="0"/>
      <p:bldP spid="348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556</Words>
  <Application>Microsoft Office PowerPoint</Application>
  <PresentationFormat>On-screen Show (16:9)</PresentationFormat>
  <Paragraphs>127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.VnTime</vt:lpstr>
      <vt:lpstr>.VnTimeH</vt:lpstr>
      <vt:lpstr>Arial</vt:lpstr>
      <vt:lpstr>Calibri</vt:lpstr>
      <vt:lpstr>Tahoma</vt:lpstr>
      <vt:lpstr>Times New Roman</vt:lpstr>
      <vt:lpstr>Wingdings</vt:lpstr>
      <vt:lpstr>Office Theme</vt:lpstr>
      <vt:lpstr>Default Design</vt:lpstr>
      <vt:lpstr>NGUYỄN THỊ ÁNH TUYÊT</vt:lpstr>
      <vt:lpstr>Tiết 48, BÀI 38: PHÁT TRIỂN TỔNG HỢP KINH TẾ VÀ BẢO VỆ TÀI NGUYÊN MÔI TRƯỜNG BIỂN ĐẢO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FPTSHOP</dc:creator>
  <cp:lastModifiedBy>Admin</cp:lastModifiedBy>
  <cp:revision>178</cp:revision>
  <dcterms:created xsi:type="dcterms:W3CDTF">2016-02-28T07:27:01Z</dcterms:created>
  <dcterms:modified xsi:type="dcterms:W3CDTF">2025-02-25T14:02:17Z</dcterms:modified>
</cp:coreProperties>
</file>