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345" r:id="rId3"/>
    <p:sldId id="365" r:id="rId4"/>
    <p:sldId id="366" r:id="rId5"/>
    <p:sldId id="367" r:id="rId6"/>
    <p:sldId id="326" r:id="rId7"/>
    <p:sldId id="368" r:id="rId8"/>
    <p:sldId id="369" r:id="rId9"/>
    <p:sldId id="370" r:id="rId10"/>
    <p:sldId id="258" r:id="rId11"/>
    <p:sldId id="346" r:id="rId12"/>
    <p:sldId id="335" r:id="rId13"/>
    <p:sldId id="371" r:id="rId14"/>
    <p:sldId id="364" r:id="rId15"/>
    <p:sldId id="372" r:id="rId16"/>
    <p:sldId id="276" r:id="rId17"/>
    <p:sldId id="3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8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28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51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036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68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35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71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109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68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2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77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7102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9976" y="126687"/>
            <a:ext cx="8287169" cy="584775"/>
          </a:xfrm>
          <a:prstGeom prst="rect">
            <a:avLst/>
          </a:prstGeom>
        </p:spPr>
        <p:txBody>
          <a:bodyPr wrap="square">
            <a:spAutoFit/>
          </a:bodyPr>
          <a:lstStyle/>
          <a:p>
            <a:r>
              <a:rPr lang="en-US" sz="3200" b="1" smtClean="0">
                <a:solidFill>
                  <a:srgbClr val="FF0000"/>
                </a:solidFill>
                <a:latin typeface="Times New Roman" panose="02020603050405020304" pitchFamily="18" charset="0"/>
                <a:cs typeface="Times New Roman" panose="02020603050405020304" pitchFamily="18" charset="0"/>
              </a:rPr>
              <a:t>TIẾT 26- BÀI 11. TAI NẠN ĐIỆN</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556591" y="2204357"/>
            <a:ext cx="10980752" cy="4442934"/>
          </a:xfrm>
          <a:prstGeom prst="rect">
            <a:avLst/>
          </a:prstGeom>
        </p:spPr>
      </p:pic>
      <p:sp>
        <p:nvSpPr>
          <p:cNvPr id="5" name="TextBox 4"/>
          <p:cNvSpPr txBox="1"/>
          <p:nvPr/>
        </p:nvSpPr>
        <p:spPr>
          <a:xfrm>
            <a:off x="6376307" y="1069521"/>
            <a:ext cx="5980021" cy="954107"/>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GV: Trần Thị Thanh</a:t>
            </a:r>
          </a:p>
          <a:p>
            <a:r>
              <a:rPr lang="en-US" sz="2800" smtClean="0">
                <a:solidFill>
                  <a:srgbClr val="FF0000"/>
                </a:solidFill>
                <a:latin typeface="Times New Roman" panose="02020603050405020304" pitchFamily="18" charset="0"/>
                <a:cs typeface="Times New Roman" panose="02020603050405020304" pitchFamily="18" charset="0"/>
              </a:rPr>
              <a:t>Ngày giảng: 8C- 23/02/2025</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11094098" cy="595474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5868956" cy="5954745"/>
          </a:xfrm>
          <a:prstGeom prst="rect">
            <a:avLst/>
          </a:prstGeom>
        </p:spPr>
      </p:pic>
      <p:sp>
        <p:nvSpPr>
          <p:cNvPr id="2" name="Rectangle 1"/>
          <p:cNvSpPr/>
          <p:nvPr/>
        </p:nvSpPr>
        <p:spPr>
          <a:xfrm>
            <a:off x="6096000" y="791288"/>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8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8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8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42784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2677886" y="2690336"/>
            <a:ext cx="8266922" cy="2246769"/>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2499048" y="1679510"/>
            <a:ext cx="7193903" cy="4886154"/>
          </a:xfrm>
          <a:prstGeom prst="rect">
            <a:avLst/>
          </a:prstGeom>
        </p:spPr>
      </p:pic>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474305" y="1679510"/>
            <a:ext cx="7193903" cy="4886154"/>
          </a:xfrm>
          <a:prstGeom prst="rect">
            <a:avLst/>
          </a:prstGeom>
        </p:spPr>
      </p:pic>
      <p:sp>
        <p:nvSpPr>
          <p:cNvPr id="2" name="Rectangle 1"/>
          <p:cNvSpPr/>
          <p:nvPr/>
        </p:nvSpPr>
        <p:spPr>
          <a:xfrm>
            <a:off x="7668208" y="1597195"/>
            <a:ext cx="4274737" cy="3539430"/>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Bài 2. a - 2 : Vi phạm khoảng cách bảo vệ an toàn lưới điện cao áp</a:t>
            </a:r>
          </a:p>
          <a:p>
            <a:r>
              <a:rPr lang="vi-VN" sz="2800" b="1">
                <a:solidFill>
                  <a:srgbClr val="0000FF"/>
                </a:solidFill>
                <a:latin typeface="Times New Roman" panose="02020603050405020304" pitchFamily="18" charset="0"/>
                <a:cs typeface="Times New Roman" panose="02020603050405020304" pitchFamily="18" charset="0"/>
              </a:rPr>
              <a:t>b - 3 : Đến gần vị trí dây dẫn có có điện bị rơi xuống đất</a:t>
            </a:r>
          </a:p>
          <a:p>
            <a:r>
              <a:rPr lang="vi-VN" sz="2800" b="1">
                <a:solidFill>
                  <a:srgbClr val="0000FF"/>
                </a:solidFill>
                <a:latin typeface="Times New Roman" panose="02020603050405020304" pitchFamily="18" charset="0"/>
                <a:cs typeface="Times New Roman" panose="02020603050405020304" pitchFamily="18" charset="0"/>
              </a:rPr>
              <a:t>c - 1 : Tiếp xúc trực tiếp vào vật mang điện</a:t>
            </a:r>
          </a:p>
        </p:txBody>
      </p:sp>
    </p:spTree>
    <p:extLst>
      <p:ext uri="{BB962C8B-B14F-4D97-AF65-F5344CB8AC3E}">
        <p14:creationId xmlns:p14="http://schemas.microsoft.com/office/powerpoint/2010/main" val="2521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 Hãy </a:t>
            </a:r>
            <a:r>
              <a:rPr lang="en-US" sz="2800" b="1">
                <a:latin typeface="Times New Roman" panose="02020603050405020304" pitchFamily="18" charset="0"/>
                <a:cs typeface="Times New Roman" panose="02020603050405020304" pitchFamily="18" charset="0"/>
              </a:rPr>
              <a:t>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Hãy quan sát và chỉ ra những điểm mất an toàn, có thể là nguyên nhân gây ra tai nạn điện ở nơi em sống.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 HS </a:t>
            </a:r>
            <a:r>
              <a:rPr lang="en-US" sz="2800" b="1">
                <a:latin typeface="Times New Roman" panose="02020603050405020304" pitchFamily="18" charset="0"/>
                <a:cs typeface="Times New Roman" panose="02020603050405020304" pitchFamily="18" charset="0"/>
              </a:rPr>
              <a:t>tham khảo các hình ảnh sau và vẽ tranh, áp phích.</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0917" y="1126874"/>
            <a:ext cx="5025484" cy="4443502"/>
          </a:xfrm>
          <a:prstGeom prst="rect">
            <a:avLst/>
          </a:prstGeom>
        </p:spPr>
      </p:pic>
      <p:pic>
        <p:nvPicPr>
          <p:cNvPr id="4" name="Picture 3"/>
          <p:cNvPicPr>
            <a:picLocks noChangeAspect="1"/>
          </p:cNvPicPr>
          <p:nvPr/>
        </p:nvPicPr>
        <p:blipFill>
          <a:blip r:embed="rId4"/>
          <a:stretch>
            <a:fillRect/>
          </a:stretch>
        </p:blipFill>
        <p:spPr>
          <a:xfrm>
            <a:off x="5759093" y="1169550"/>
            <a:ext cx="6330515" cy="4400826"/>
          </a:xfrm>
          <a:prstGeom prst="rect">
            <a:avLst/>
          </a:prstGeom>
        </p:spPr>
      </p:pic>
      <p:sp>
        <p:nvSpPr>
          <p:cNvPr id="5" name="Rectangle 4"/>
          <p:cNvSpPr/>
          <p:nvPr/>
        </p:nvSpPr>
        <p:spPr>
          <a:xfrm>
            <a:off x="267476" y="5691081"/>
            <a:ext cx="11924523"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 - Các cột điện cũ: hầu hết đều có quá nhiều dây điện khiến nhiều dây bị trùng xuống, mọi người dễ chạm phải</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673012" y="71562"/>
            <a:ext cx="639176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Tình huống trong Hình 11.1 có thể gây ra nguy hiểm gì với con người? Kể tên một số nguyên nhân gây tai nạn điện mà em biết.</a:t>
            </a:r>
          </a:p>
          <a:p>
            <a:r>
              <a:rPr lang="en-US" sz="2800" b="1" smtClean="0">
                <a:solidFill>
                  <a:srgbClr val="0000FF"/>
                </a:solidFill>
                <a:latin typeface="Times New Roman" panose="02020603050405020304" pitchFamily="18" charset="0"/>
                <a:cs typeface="Times New Roman" panose="02020603050405020304" pitchFamily="18" charset="0"/>
              </a:rPr>
              <a:t>.</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
        <p:nvSpPr>
          <p:cNvPr id="4" name="Rectangle 3"/>
          <p:cNvSpPr/>
          <p:nvPr/>
        </p:nvSpPr>
        <p:spPr>
          <a:xfrm>
            <a:off x="5917222" y="650632"/>
            <a:ext cx="5099540"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trong hình có thể gây ra giật điện dẫn tới thương nặng hoặc tử vong cho con người</a:t>
            </a:r>
          </a:p>
          <a:p>
            <a:r>
              <a:rPr lang="vi-VN" sz="2800">
                <a:solidFill>
                  <a:srgbClr val="FF0000"/>
                </a:solidFill>
                <a:latin typeface="Times New Roman" panose="02020603050405020304" pitchFamily="18" charset="0"/>
                <a:cs typeface="Times New Roman" panose="02020603050405020304" pitchFamily="18" charset="0"/>
              </a:rPr>
              <a:t>Một số nguyên nhân gây tai nạn điện: tiếp xúc trực tiếp với điện, dây điện bị rò rỉ, ...</a:t>
            </a:r>
          </a:p>
        </p:txBody>
      </p:sp>
    </p:spTree>
    <p:extLst>
      <p:ext uri="{BB962C8B-B14F-4D97-AF65-F5344CB8AC3E}">
        <p14:creationId xmlns:p14="http://schemas.microsoft.com/office/powerpoint/2010/main" val="29891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Tree>
    <p:extLst>
      <p:ext uri="{BB962C8B-B14F-4D97-AF65-F5344CB8AC3E}">
        <p14:creationId xmlns:p14="http://schemas.microsoft.com/office/powerpoint/2010/main" val="12439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
        <p:nvSpPr>
          <p:cNvPr id="2" name="Rectangle 1"/>
          <p:cNvSpPr/>
          <p:nvPr/>
        </p:nvSpPr>
        <p:spPr>
          <a:xfrm>
            <a:off x="6327531" y="2477143"/>
            <a:ext cx="4847492" cy="1384995"/>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Người trong hình </a:t>
            </a:r>
            <a:r>
              <a:rPr lang="vi-VN" sz="2800" smtClean="0">
                <a:latin typeface="Times New Roman" panose="02020603050405020304" pitchFamily="18" charset="0"/>
                <a:cs typeface="Times New Roman" panose="02020603050405020304" pitchFamily="18" charset="0"/>
              </a:rPr>
              <a:t>bị </a:t>
            </a:r>
            <a:r>
              <a:rPr lang="vi-VN" sz="2800">
                <a:latin typeface="Times New Roman" panose="02020603050405020304" pitchFamily="18" charset="0"/>
                <a:cs typeface="Times New Roman" panose="02020603050405020304" pitchFamily="18" charset="0"/>
              </a:rPr>
              <a:t>giật điện bởi </a:t>
            </a:r>
            <a:r>
              <a:rPr lang="en-US" sz="2800" smtClean="0">
                <a:latin typeface="Times New Roman" panose="02020603050405020304" pitchFamily="18" charset="0"/>
                <a:cs typeface="Times New Roman" panose="02020603050405020304" pitchFamily="18" charset="0"/>
              </a:rPr>
              <a:t>vì chạm phải vỏ máy giặt bị rò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8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tai nạn điện</a:t>
            </a:r>
          </a:p>
          <a:p>
            <a:r>
              <a:rPr lang="en-US" sz="2800">
                <a:latin typeface="Times New Roman" panose="02020603050405020304" pitchFamily="18" charset="0"/>
                <a:cs typeface="Times New Roman" panose="02020603050405020304" pitchFamily="18" charset="0"/>
              </a:rPr>
              <a:t>-Tai nạn điện là tai nạn xảy ra do tác động của dòng điện gây nguy hiểm đến sức khỏe và tính mạng của con người.</a:t>
            </a:r>
          </a:p>
          <a:p>
            <a:r>
              <a:rPr lang="en-US" sz="2800">
                <a:latin typeface="Times New Roman" panose="02020603050405020304" pitchFamily="18" charset="0"/>
                <a:cs typeface="Times New Roman" panose="02020603050405020304" pitchFamily="18" charset="0"/>
              </a:rPr>
              <a:t>- Tai nạn điện làm cho cơ thể con người bị tổn thương, bắp thịt co quắp, gây tê liệt tuần hoàn máu và hô hấp dẫn đến tử vong </a:t>
            </a: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Tree>
    <p:extLst>
      <p:ext uri="{BB962C8B-B14F-4D97-AF65-F5344CB8AC3E}">
        <p14:creationId xmlns:p14="http://schemas.microsoft.com/office/powerpoint/2010/main" val="13691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
        <p:nvSpPr>
          <p:cNvPr id="2" name="Rectangle 1"/>
          <p:cNvSpPr/>
          <p:nvPr/>
        </p:nvSpPr>
        <p:spPr>
          <a:xfrm>
            <a:off x="7818423" y="3121005"/>
            <a:ext cx="3890865"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Xe to để sai vị trí/độ cao nên đã bị chạm vào điện cao áp</a:t>
            </a:r>
          </a:p>
          <a:p>
            <a:r>
              <a:rPr lang="vi-VN" sz="2400">
                <a:solidFill>
                  <a:srgbClr val="FF0000"/>
                </a:solidFill>
                <a:latin typeface="Times New Roman" panose="02020603050405020304" pitchFamily="18" charset="0"/>
                <a:cs typeface="Times New Roman" panose="02020603050405020304" pitchFamily="18" charset="0"/>
              </a:rPr>
              <a:t>- Dây điện bị đứt và đất khu vực đó bị nhiễm điện</a:t>
            </a:r>
          </a:p>
          <a:p>
            <a:r>
              <a:rPr lang="vi-VN" sz="2400">
                <a:solidFill>
                  <a:srgbClr val="FF0000"/>
                </a:solidFill>
                <a:latin typeface="Times New Roman" panose="02020603050405020304" pitchFamily="18" charset="0"/>
                <a:cs typeface="Times New Roman" panose="02020603050405020304" pitchFamily="18" charset="0"/>
              </a:rPr>
              <a:t>- Chạm trực tiếp vào nguồn điện do dây điện bị hở/nứt</a:t>
            </a:r>
          </a:p>
          <a:p>
            <a:r>
              <a:rPr lang="vi-VN" sz="2400">
                <a:solidFill>
                  <a:srgbClr val="FF0000"/>
                </a:solidFill>
                <a:latin typeface="Times New Roman" panose="02020603050405020304" pitchFamily="18" charset="0"/>
                <a:cs typeface="Times New Roman" panose="02020603050405020304" pitchFamily="18" charset="0"/>
              </a:rPr>
              <a:t>2. Không nên, vì đây là hành vi vi phạm hàng lang an toàn lưới điện.</a:t>
            </a:r>
          </a:p>
        </p:txBody>
      </p:sp>
    </p:spTree>
    <p:extLst>
      <p:ext uri="{BB962C8B-B14F-4D97-AF65-F5344CB8AC3E}">
        <p14:creationId xmlns:p14="http://schemas.microsoft.com/office/powerpoint/2010/main" val="34164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Nguyên nhân gây tai nạn điện</a:t>
            </a:r>
          </a:p>
          <a:p>
            <a:r>
              <a:rPr lang="en-US" sz="2800">
                <a:latin typeface="Times New Roman" panose="02020603050405020304" pitchFamily="18" charset="0"/>
                <a:cs typeface="Times New Roman" panose="02020603050405020304" pitchFamily="18" charset="0"/>
              </a:rPr>
              <a:t>1.Tiếp xúc trực tiếp với vật mang điện</a:t>
            </a:r>
          </a:p>
          <a:p>
            <a:r>
              <a:rPr lang="en-US" sz="28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2800">
                <a:latin typeface="Times New Roman" panose="02020603050405020304" pitchFamily="18" charset="0"/>
                <a:cs typeface="Times New Roman" panose="02020603050405020304" pitchFamily="18" charset="0"/>
              </a:rPr>
              <a:t>- Chạm trực tiếp vào dây dẫn điện bị hở cách điện.</a:t>
            </a:r>
          </a:p>
          <a:p>
            <a:r>
              <a:rPr lang="en-US" sz="2800">
                <a:latin typeface="Times New Roman" panose="02020603050405020304" pitchFamily="18" charset="0"/>
                <a:cs typeface="Times New Roman" panose="02020603050405020304" pitchFamily="18" charset="0"/>
              </a:rPr>
              <a:t>- Chạm vào đồ dùng điện bị rò điện ra vỏ kim loại.</a:t>
            </a:r>
          </a:p>
          <a:p>
            <a:r>
              <a:rPr lang="en-US" sz="28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p>
          <a:p>
            <a:r>
              <a:rPr lang="en-US" sz="2800">
                <a:latin typeface="Times New Roman" panose="02020603050405020304" pitchFamily="18" charset="0"/>
                <a:cs typeface="Times New Roman" panose="02020603050405020304" pitchFamily="18" charset="0"/>
              </a:rPr>
              <a:t>2. Vi phạm khoảng cách an toàn với lưới điện cao áp và trạm biến áp.</a:t>
            </a:r>
          </a:p>
          <a:p>
            <a:r>
              <a:rPr lang="en-US" sz="2800">
                <a:latin typeface="Times New Roman" panose="02020603050405020304" pitchFamily="18" charset="0"/>
                <a:cs typeface="Times New Roman" panose="02020603050405020304" pitchFamily="18" charset="0"/>
              </a:rPr>
              <a:t>- Xây dựng các công trình vi phạm hành lang an toàn lưới điện</a:t>
            </a:r>
          </a:p>
          <a:p>
            <a:r>
              <a:rPr lang="en-US" sz="2800">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2800">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a:p>
            <a:r>
              <a:rPr lang="en-US" sz="2800">
                <a:latin typeface="Times New Roman" panose="02020603050405020304" pitchFamily="18" charset="0"/>
                <a:cs typeface="Times New Roman" panose="02020603050405020304" pitchFamily="18" charset="0"/>
              </a:rPr>
              <a:t>3. Đến gần dây dẫn điện bị đứt rơi xuống dưới đất.</a:t>
            </a: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2381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fade">
                                      <p:cBhvr>
                                        <p:cTn id="82" dur="1000"/>
                                        <p:tgtEl>
                                          <p:spTgt spid="4">
                                            <p:txEl>
                                              <p:pRg st="10" end="10"/>
                                            </p:txEl>
                                          </p:spTgt>
                                        </p:tgtEl>
                                      </p:cBhvr>
                                    </p:animEffect>
                                    <p:anim calcmode="lin" valueType="num">
                                      <p:cBhvr>
                                        <p:cTn id="8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TotalTime>
  <Words>968</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103</cp:revision>
  <dcterms:created xsi:type="dcterms:W3CDTF">2023-06-21T22:05:51Z</dcterms:created>
  <dcterms:modified xsi:type="dcterms:W3CDTF">2025-02-23T13:06:38Z</dcterms:modified>
</cp:coreProperties>
</file>