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5"/>
  </p:notesMasterIdLst>
  <p:sldIdLst>
    <p:sldId id="271" r:id="rId2"/>
    <p:sldId id="275" r:id="rId3"/>
    <p:sldId id="277" r:id="rId4"/>
    <p:sldId id="276" r:id="rId5"/>
    <p:sldId id="283" r:id="rId6"/>
    <p:sldId id="278" r:id="rId7"/>
    <p:sldId id="282" r:id="rId8"/>
    <p:sldId id="262" r:id="rId9"/>
    <p:sldId id="279" r:id="rId10"/>
    <p:sldId id="269" r:id="rId11"/>
    <p:sldId id="280" r:id="rId12"/>
    <p:sldId id="281"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05A"/>
    <a:srgbClr val="130759"/>
    <a:srgbClr val="AD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9B15-5938-4172-ACBC-9F4B76460F06}" type="datetimeFigureOut">
              <a:rPr lang="en-US" smtClean="0"/>
              <a:t>06-Apr-22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3D42F-B996-46F9-BDB3-1B6D9843F752}" type="slidenum">
              <a:rPr lang="en-US" smtClean="0"/>
              <a:t>‹#›</a:t>
            </a:fld>
            <a:endParaRPr lang="en-US"/>
          </a:p>
        </p:txBody>
      </p:sp>
    </p:spTree>
    <p:extLst>
      <p:ext uri="{BB962C8B-B14F-4D97-AF65-F5344CB8AC3E}">
        <p14:creationId xmlns:p14="http://schemas.microsoft.com/office/powerpoint/2010/main" val="69991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CAA41-7A2E-4FD8-A268-39B9DF3F59DB}" type="datetimeFigureOut">
              <a:rPr lang="en-US" smtClean="0"/>
              <a:t>06-Apr-22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6772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06-Apr-22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40480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06-Apr-22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99172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CAA41-7A2E-4FD8-A268-39B9DF3F59DB}" type="datetimeFigureOut">
              <a:rPr lang="en-US" smtClean="0"/>
              <a:t>06-Apr-22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7115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CAA41-7A2E-4FD8-A268-39B9DF3F59DB}" type="datetimeFigureOut">
              <a:rPr lang="en-US" smtClean="0"/>
              <a:t>06-Apr-22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7679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CAA41-7A2E-4FD8-A268-39B9DF3F59DB}" type="datetimeFigureOut">
              <a:rPr lang="en-US" smtClean="0"/>
              <a:t>06-Apr-22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5477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AA41-7A2E-4FD8-A268-39B9DF3F59DB}" type="datetimeFigureOut">
              <a:rPr lang="en-US" smtClean="0"/>
              <a:t>06-Apr-22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37170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CAA41-7A2E-4FD8-A268-39B9DF3F59DB}" type="datetimeFigureOut">
              <a:rPr lang="en-US" smtClean="0"/>
              <a:t>06-Apr-22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33718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CAA41-7A2E-4FD8-A268-39B9DF3F59DB}" type="datetimeFigureOut">
              <a:rPr lang="en-US" smtClean="0"/>
              <a:t>06-Apr-22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84604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06-Apr-22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4042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CAA41-7A2E-4FD8-A268-39B9DF3F59DB}" type="datetimeFigureOut">
              <a:rPr lang="en-US" smtClean="0"/>
              <a:t>06-Apr-22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D06FA-BE97-4AC9-9E9C-960CBD6F6D75}" type="slidenum">
              <a:rPr lang="en-US" smtClean="0"/>
              <a:t>‹#›</a:t>
            </a:fld>
            <a:endParaRPr lang="en-US"/>
          </a:p>
        </p:txBody>
      </p:sp>
    </p:spTree>
    <p:extLst>
      <p:ext uri="{BB962C8B-B14F-4D97-AF65-F5344CB8AC3E}">
        <p14:creationId xmlns:p14="http://schemas.microsoft.com/office/powerpoint/2010/main" val="116721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54000"/>
                <a:lumOff val="46000"/>
              </a:schemeClr>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A41-7A2E-4FD8-A268-39B9DF3F59DB}" type="datetimeFigureOut">
              <a:rPr lang="en-US" smtClean="0"/>
              <a:t>06-Apr-22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D06FA-BE97-4AC9-9E9C-960CBD6F6D75}" type="slidenum">
              <a:rPr lang="en-US" smtClean="0"/>
              <a:t>‹#›</a:t>
            </a:fld>
            <a:endParaRPr lang="en-US"/>
          </a:p>
        </p:txBody>
      </p:sp>
    </p:spTree>
    <p:extLst>
      <p:ext uri="{BB962C8B-B14F-4D97-AF65-F5344CB8AC3E}">
        <p14:creationId xmlns:p14="http://schemas.microsoft.com/office/powerpoint/2010/main" val="2652578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2860" y="5459559"/>
            <a:ext cx="8208498"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95" y="1488794"/>
            <a:ext cx="7977839" cy="3956663"/>
          </a:xfrm>
          <a:prstGeom prst="rect">
            <a:avLst/>
          </a:prstGeom>
        </p:spPr>
      </p:pic>
      <p:sp>
        <p:nvSpPr>
          <p:cNvPr id="6" name="Title 1"/>
          <p:cNvSpPr>
            <a:spLocks noGrp="1"/>
          </p:cNvSpPr>
          <p:nvPr>
            <p:ph type="title"/>
          </p:nvPr>
        </p:nvSpPr>
        <p:spPr>
          <a:xfrm>
            <a:off x="240895" y="219552"/>
            <a:ext cx="7886700" cy="1269241"/>
          </a:xfrm>
        </p:spPr>
        <p:txBody>
          <a:bodyPr>
            <a:normAutofit fontScale="90000"/>
          </a:bodyPr>
          <a:lstStyle/>
          <a:p>
            <a:pPr algn="ctr"/>
            <a:r>
              <a:rPr lang="en-US" b="1">
                <a:solidFill>
                  <a:srgbClr val="FF0000"/>
                </a:solidFill>
                <a:latin typeface="+mn-lt"/>
              </a:rPr>
              <a:t>BÀI 47: </a:t>
            </a:r>
            <a:r>
              <a:rPr lang="en-US" b="1" dirty="0">
                <a:solidFill>
                  <a:srgbClr val="FF0000"/>
                </a:solidFill>
                <a:latin typeface="+mn-lt"/>
              </a:rPr>
              <a:t/>
            </a:r>
            <a:br>
              <a:rPr lang="en-US" b="1" dirty="0">
                <a:solidFill>
                  <a:srgbClr val="FF0000"/>
                </a:solidFill>
                <a:latin typeface="+mn-lt"/>
              </a:rPr>
            </a:br>
            <a:r>
              <a:rPr lang="en-US" b="1" dirty="0">
                <a:solidFill>
                  <a:srgbClr val="FF0000"/>
                </a:solidFill>
                <a:latin typeface="+mn-lt"/>
              </a:rPr>
              <a:t>MỘT SỐ DẠNG NĂNG LƯỢNG</a:t>
            </a:r>
          </a:p>
        </p:txBody>
      </p:sp>
    </p:spTree>
    <p:extLst>
      <p:ext uri="{BB962C8B-B14F-4D97-AF65-F5344CB8AC3E}">
        <p14:creationId xmlns:p14="http://schemas.microsoft.com/office/powerpoint/2010/main" val="4132126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464" y="221226"/>
            <a:ext cx="2912891"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2533209" y="1139483"/>
            <a:ext cx="426251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NĂNG LƯỢNG</a:t>
            </a:r>
          </a:p>
        </p:txBody>
      </p:sp>
      <p:sp>
        <p:nvSpPr>
          <p:cNvPr id="3" name="Freeform 2"/>
          <p:cNvSpPr/>
          <p:nvPr/>
        </p:nvSpPr>
        <p:spPr>
          <a:xfrm>
            <a:off x="1055077" y="2025747"/>
            <a:ext cx="2395025"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338690" y="2011680"/>
            <a:ext cx="260604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99139" y="2039816"/>
            <a:ext cx="1772529"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12477" y="2011680"/>
            <a:ext cx="886265"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20308" y="2067952"/>
            <a:ext cx="31652"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431323" y="2053883"/>
            <a:ext cx="635348"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821702" y="1997612"/>
            <a:ext cx="1297745"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7484" y="3362179"/>
            <a:ext cx="1181914" cy="954107"/>
          </a:xfrm>
          <a:prstGeom prst="rect">
            <a:avLst/>
          </a:prstGeom>
          <a:noFill/>
        </p:spPr>
        <p:txBody>
          <a:bodyPr wrap="square" rtlCol="0">
            <a:spAutoFit/>
          </a:bodyPr>
          <a:lstStyle/>
          <a:p>
            <a:r>
              <a:rPr lang="en-US" sz="2800" b="1" dirty="0">
                <a:solidFill>
                  <a:srgbClr val="7030A0"/>
                </a:solidFill>
              </a:rPr>
              <a:t>ĐỘNG NĂNG</a:t>
            </a:r>
          </a:p>
        </p:txBody>
      </p:sp>
      <p:sp>
        <p:nvSpPr>
          <p:cNvPr id="36" name="TextBox 35"/>
          <p:cNvSpPr txBox="1"/>
          <p:nvPr/>
        </p:nvSpPr>
        <p:spPr>
          <a:xfrm>
            <a:off x="1171136" y="4754881"/>
            <a:ext cx="1382151" cy="1815882"/>
          </a:xfrm>
          <a:prstGeom prst="rect">
            <a:avLst/>
          </a:prstGeom>
          <a:noFill/>
        </p:spPr>
        <p:txBody>
          <a:bodyPr wrap="square" rtlCol="0">
            <a:spAutoFit/>
          </a:bodyPr>
          <a:lstStyle/>
          <a:p>
            <a:r>
              <a:rPr lang="en-US" sz="2800" b="1" dirty="0">
                <a:solidFill>
                  <a:srgbClr val="00B050"/>
                </a:solidFill>
              </a:rPr>
              <a:t>THẾ NĂNG HẤP DẪN</a:t>
            </a:r>
          </a:p>
        </p:txBody>
      </p:sp>
      <p:sp>
        <p:nvSpPr>
          <p:cNvPr id="37" name="TextBox 36"/>
          <p:cNvSpPr txBox="1"/>
          <p:nvPr/>
        </p:nvSpPr>
        <p:spPr>
          <a:xfrm>
            <a:off x="2395025" y="3264488"/>
            <a:ext cx="1740878" cy="1384995"/>
          </a:xfrm>
          <a:prstGeom prst="rect">
            <a:avLst/>
          </a:prstGeom>
          <a:noFill/>
        </p:spPr>
        <p:txBody>
          <a:bodyPr wrap="square" rtlCol="0">
            <a:spAutoFit/>
          </a:bodyPr>
          <a:lstStyle/>
          <a:p>
            <a:r>
              <a:rPr lang="en-US" sz="2800" b="1" dirty="0">
                <a:solidFill>
                  <a:srgbClr val="FF0000"/>
                </a:solidFill>
              </a:rPr>
              <a:t>NĂNG LƯỢNG HÓA HỌC</a:t>
            </a:r>
          </a:p>
        </p:txBody>
      </p:sp>
      <p:sp>
        <p:nvSpPr>
          <p:cNvPr id="38" name="TextBox 37"/>
          <p:cNvSpPr txBox="1"/>
          <p:nvPr/>
        </p:nvSpPr>
        <p:spPr>
          <a:xfrm>
            <a:off x="3265465" y="4754881"/>
            <a:ext cx="1492934"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4758397" y="3180863"/>
            <a:ext cx="1361049" cy="1815882"/>
          </a:xfrm>
          <a:prstGeom prst="rect">
            <a:avLst/>
          </a:prstGeom>
          <a:noFill/>
        </p:spPr>
        <p:txBody>
          <a:bodyPr wrap="square" rtlCol="0">
            <a:spAutoFit/>
          </a:bodyPr>
          <a:lstStyle/>
          <a:p>
            <a:r>
              <a:rPr lang="en-US" sz="2800" b="1" dirty="0">
                <a:solidFill>
                  <a:srgbClr val="C00000"/>
                </a:solidFill>
              </a:rPr>
              <a:t>NĂNG LƯỢNG ÁNH SÁNG</a:t>
            </a:r>
          </a:p>
        </p:txBody>
      </p:sp>
      <p:sp>
        <p:nvSpPr>
          <p:cNvPr id="40" name="TextBox 39"/>
          <p:cNvSpPr txBox="1"/>
          <p:nvPr/>
        </p:nvSpPr>
        <p:spPr>
          <a:xfrm>
            <a:off x="5808199" y="4841244"/>
            <a:ext cx="1300524" cy="1384995"/>
          </a:xfrm>
          <a:prstGeom prst="rect">
            <a:avLst/>
          </a:prstGeom>
          <a:noFill/>
        </p:spPr>
        <p:txBody>
          <a:bodyPr wrap="square" rtlCol="0">
            <a:spAutoFit/>
          </a:bodyPr>
          <a:lstStyle/>
          <a:p>
            <a:r>
              <a:rPr lang="en-US" sz="2800" b="1" dirty="0">
                <a:solidFill>
                  <a:schemeClr val="accent2">
                    <a:lumMod val="75000"/>
                  </a:schemeClr>
                </a:solidFill>
              </a:rPr>
              <a:t>NĂNG LƯỢNG ÂM </a:t>
            </a:r>
          </a:p>
        </p:txBody>
      </p:sp>
      <p:sp>
        <p:nvSpPr>
          <p:cNvPr id="41" name="TextBox 40"/>
          <p:cNvSpPr txBox="1"/>
          <p:nvPr/>
        </p:nvSpPr>
        <p:spPr>
          <a:xfrm>
            <a:off x="7501597" y="3462414"/>
            <a:ext cx="1391680" cy="1384995"/>
          </a:xfrm>
          <a:prstGeom prst="rect">
            <a:avLst/>
          </a:prstGeom>
          <a:noFill/>
        </p:spPr>
        <p:txBody>
          <a:bodyPr wrap="square" rtlCol="0">
            <a:spAutoFit/>
          </a:bodyPr>
          <a:lstStyle/>
          <a:p>
            <a:r>
              <a:rPr lang="en-US" sz="2800" b="1" dirty="0">
                <a:solidFill>
                  <a:srgbClr val="0070C0"/>
                </a:solidFill>
              </a:rPr>
              <a:t>NĂNG LƯỢNG NHIỆT</a:t>
            </a:r>
          </a:p>
        </p:txBody>
      </p:sp>
    </p:spTree>
    <p:extLst>
      <p:ext uri="{BB962C8B-B14F-4D97-AF65-F5344CB8AC3E}">
        <p14:creationId xmlns:p14="http://schemas.microsoft.com/office/powerpoint/2010/main" val="294632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293080"/>
              </p:ext>
            </p:extLst>
          </p:nvPr>
        </p:nvGraphicFramePr>
        <p:xfrm>
          <a:off x="191728" y="1448972"/>
          <a:ext cx="8857314" cy="5159270"/>
        </p:xfrm>
        <a:graphic>
          <a:graphicData uri="http://schemas.openxmlformats.org/drawingml/2006/table">
            <a:tbl>
              <a:tblPr firstRow="1" bandRow="1">
                <a:tableStyleId>{5DA37D80-6434-44D0-A028-1B22A696006F}</a:tableStyleId>
              </a:tblPr>
              <a:tblGrid>
                <a:gridCol w="2952438">
                  <a:extLst>
                    <a:ext uri="{9D8B030D-6E8A-4147-A177-3AD203B41FA5}">
                      <a16:colId xmlns="" xmlns:a16="http://schemas.microsoft.com/office/drawing/2014/main" val="20000"/>
                    </a:ext>
                  </a:extLst>
                </a:gridCol>
                <a:gridCol w="2952438">
                  <a:extLst>
                    <a:ext uri="{9D8B030D-6E8A-4147-A177-3AD203B41FA5}">
                      <a16:colId xmlns="" xmlns:a16="http://schemas.microsoft.com/office/drawing/2014/main" val="20001"/>
                    </a:ext>
                  </a:extLst>
                </a:gridCol>
                <a:gridCol w="2952438">
                  <a:extLst>
                    <a:ext uri="{9D8B030D-6E8A-4147-A177-3AD203B41FA5}">
                      <a16:colId xmlns="" xmlns:a16="http://schemas.microsoft.com/office/drawing/2014/main" val="20002"/>
                    </a:ext>
                  </a:extLst>
                </a:gridCol>
              </a:tblGrid>
              <a:tr h="1102499">
                <a:tc>
                  <a:txBody>
                    <a:bodyPr/>
                    <a:lstStyle/>
                    <a:p>
                      <a:pPr algn="ctr"/>
                      <a:r>
                        <a:rPr lang="en-US" sz="2800" dirty="0"/>
                        <a:t>VÍ</a:t>
                      </a:r>
                      <a:r>
                        <a:rPr lang="en-US" sz="2800" baseline="0" dirty="0"/>
                        <a:t> DỤ</a:t>
                      </a:r>
                      <a:endParaRPr lang="en-US" sz="2800" dirty="0"/>
                    </a:p>
                  </a:txBody>
                  <a:tcPr marL="68580" marR="68580" anchor="ctr"/>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p>
                  </a:txBody>
                  <a:tcPr marL="68580" marR="68580" anchor="ctr"/>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p>
                  </a:txBody>
                  <a:tcPr marL="68580" marR="68580" anchor="ctr"/>
                </a:tc>
                <a:extLst>
                  <a:ext uri="{0D108BD9-81ED-4DB2-BD59-A6C34878D82A}">
                    <a16:rowId xmlns="" xmlns:a16="http://schemas.microsoft.com/office/drawing/2014/main" val="10000"/>
                  </a:ext>
                </a:extLst>
              </a:tr>
              <a:tr h="1352257">
                <a:tc>
                  <a:txBody>
                    <a:bodyPr/>
                    <a:lstStyle/>
                    <a:p>
                      <a:endParaRPr lang="en-US" sz="2800" dirty="0"/>
                    </a:p>
                  </a:txBody>
                  <a:tcPr marL="68580" marR="68580"/>
                </a:tc>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3"/>
                  </a:ext>
                </a:extLst>
              </a:tr>
            </a:tbl>
          </a:graphicData>
        </a:graphic>
      </p:graphicFrame>
      <p:sp>
        <p:nvSpPr>
          <p:cNvPr id="5" name="TextBox 4"/>
          <p:cNvSpPr txBox="1"/>
          <p:nvPr/>
        </p:nvSpPr>
        <p:spPr>
          <a:xfrm>
            <a:off x="3101927" y="2954215"/>
            <a:ext cx="2859258" cy="523220"/>
          </a:xfrm>
          <a:prstGeom prst="rect">
            <a:avLst/>
          </a:prstGeom>
          <a:noFill/>
        </p:spPr>
        <p:txBody>
          <a:bodyPr wrap="square" rtlCol="0">
            <a:spAutoFit/>
          </a:bodyPr>
          <a:lstStyle/>
          <a:p>
            <a:r>
              <a:rPr lang="en-US" sz="2800" dirty="0" err="1">
                <a:solidFill>
                  <a:srgbClr val="FF0000"/>
                </a:solidFill>
              </a:rPr>
              <a:t>Ánh</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trời</a:t>
            </a:r>
            <a:endParaRPr lang="en-US" sz="2800" dirty="0">
              <a:solidFill>
                <a:srgbClr val="FF0000"/>
              </a:solidFill>
            </a:endParaRPr>
          </a:p>
        </p:txBody>
      </p:sp>
      <p:sp>
        <p:nvSpPr>
          <p:cNvPr id="6" name="TextBox 5"/>
          <p:cNvSpPr txBox="1"/>
          <p:nvPr/>
        </p:nvSpPr>
        <p:spPr>
          <a:xfrm>
            <a:off x="3205166" y="5842781"/>
            <a:ext cx="2859258"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điện</a:t>
            </a:r>
            <a:endParaRPr lang="en-US" sz="2800" dirty="0">
              <a:solidFill>
                <a:srgbClr val="FF0000"/>
              </a:solidFill>
            </a:endParaRPr>
          </a:p>
        </p:txBody>
      </p:sp>
      <p:sp>
        <p:nvSpPr>
          <p:cNvPr id="7" name="TextBox 6"/>
          <p:cNvSpPr txBox="1"/>
          <p:nvPr/>
        </p:nvSpPr>
        <p:spPr>
          <a:xfrm>
            <a:off x="3101927" y="4398498"/>
            <a:ext cx="2859258" cy="523220"/>
          </a:xfrm>
          <a:prstGeom prst="rect">
            <a:avLst/>
          </a:prstGeom>
          <a:noFill/>
        </p:spPr>
        <p:txBody>
          <a:bodyPr wrap="square" rtlCol="0">
            <a:spAutoFit/>
          </a:bodyPr>
          <a:lstStyle/>
          <a:p>
            <a:r>
              <a:rPr lang="en-US" sz="2800" dirty="0" err="1"/>
              <a:t>Thế</a:t>
            </a:r>
            <a:r>
              <a:rPr lang="en-US" sz="2800" dirty="0"/>
              <a:t> </a:t>
            </a:r>
            <a:r>
              <a:rPr lang="en-US" sz="2800" dirty="0" err="1"/>
              <a:t>năng</a:t>
            </a:r>
            <a:r>
              <a:rPr lang="en-US" sz="2800" dirty="0"/>
              <a:t> </a:t>
            </a:r>
            <a:r>
              <a:rPr lang="en-US" sz="2800" dirty="0" err="1"/>
              <a:t>hấp</a:t>
            </a:r>
            <a:r>
              <a:rPr lang="en-US" sz="2800" dirty="0"/>
              <a:t> </a:t>
            </a:r>
            <a:r>
              <a:rPr lang="en-US" sz="2800" dirty="0" err="1"/>
              <a:t>dẫn</a:t>
            </a:r>
            <a:endParaRPr lang="en-US" sz="2800" dirty="0"/>
          </a:p>
        </p:txBody>
      </p:sp>
      <p:sp>
        <p:nvSpPr>
          <p:cNvPr id="8" name="TextBox 7"/>
          <p:cNvSpPr txBox="1"/>
          <p:nvPr/>
        </p:nvSpPr>
        <p:spPr>
          <a:xfrm>
            <a:off x="6189785" y="4427860"/>
            <a:ext cx="2859258" cy="523220"/>
          </a:xfrm>
          <a:prstGeom prst="rect">
            <a:avLst/>
          </a:prstGeom>
          <a:noFill/>
        </p:spPr>
        <p:txBody>
          <a:bodyPr wrap="square" rtlCol="0">
            <a:spAutoFit/>
          </a:bodyPr>
          <a:lstStyle/>
          <a:p>
            <a:r>
              <a:rPr lang="en-US" sz="2800" dirty="0" err="1"/>
              <a:t>Động</a:t>
            </a:r>
            <a:r>
              <a:rPr lang="en-US" sz="2800" dirty="0"/>
              <a:t> </a:t>
            </a:r>
            <a:r>
              <a:rPr lang="en-US" sz="2800" dirty="0" err="1"/>
              <a:t>năng</a:t>
            </a:r>
            <a:endParaRPr lang="en-US" sz="2800" dirty="0"/>
          </a:p>
        </p:txBody>
      </p:sp>
      <p:sp>
        <p:nvSpPr>
          <p:cNvPr id="9" name="TextBox 8"/>
          <p:cNvSpPr txBox="1"/>
          <p:nvPr/>
        </p:nvSpPr>
        <p:spPr>
          <a:xfrm>
            <a:off x="6189785" y="2954216"/>
            <a:ext cx="2859258" cy="954107"/>
          </a:xfrm>
          <a:prstGeom prst="rect">
            <a:avLst/>
          </a:prstGeom>
          <a:noFill/>
        </p:spPr>
        <p:txBody>
          <a:bodyPr wrap="square" rtlCol="0">
            <a:spAutoFit/>
          </a:bodyPr>
          <a:lstStyle/>
          <a:p>
            <a:r>
              <a:rPr lang="en-US" sz="2800" dirty="0" err="1">
                <a:solidFill>
                  <a:srgbClr val="FF0000"/>
                </a:solidFill>
              </a:rPr>
              <a:t>Làm</a:t>
            </a:r>
            <a:r>
              <a:rPr lang="en-US" sz="2800" dirty="0">
                <a:solidFill>
                  <a:srgbClr val="FF0000"/>
                </a:solidFill>
              </a:rPr>
              <a:t> </a:t>
            </a:r>
            <a:r>
              <a:rPr lang="en-US" sz="2800" dirty="0" err="1">
                <a:solidFill>
                  <a:srgbClr val="FF0000"/>
                </a:solidFill>
              </a:rPr>
              <a:t>nóng</a:t>
            </a:r>
            <a:r>
              <a:rPr lang="en-US" sz="2800" dirty="0">
                <a:solidFill>
                  <a:srgbClr val="FF0000"/>
                </a:solidFill>
              </a:rPr>
              <a:t> </a:t>
            </a:r>
            <a:r>
              <a:rPr lang="en-US" sz="2800" dirty="0" err="1">
                <a:solidFill>
                  <a:srgbClr val="FF0000"/>
                </a:solidFill>
              </a:rPr>
              <a:t>quần</a:t>
            </a:r>
            <a:r>
              <a:rPr lang="en-US" sz="2800" dirty="0">
                <a:solidFill>
                  <a:srgbClr val="FF0000"/>
                </a:solidFill>
              </a:rPr>
              <a:t> </a:t>
            </a:r>
            <a:r>
              <a:rPr lang="en-US" sz="2800" dirty="0" err="1">
                <a:solidFill>
                  <a:srgbClr val="FF0000"/>
                </a:solidFill>
              </a:rPr>
              <a:t>áo</a:t>
            </a:r>
            <a:r>
              <a:rPr lang="en-US" sz="2800" dirty="0">
                <a:solidFill>
                  <a:srgbClr val="FF0000"/>
                </a:solidFill>
              </a:rPr>
              <a:t>, </a:t>
            </a:r>
            <a:r>
              <a:rPr lang="en-US" sz="2800" dirty="0" err="1">
                <a:solidFill>
                  <a:srgbClr val="FF0000"/>
                </a:solidFill>
              </a:rPr>
              <a:t>ấm</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khí</a:t>
            </a:r>
            <a:endParaRPr lang="en-US" sz="2800" dirty="0">
              <a:solidFill>
                <a:srgbClr val="FF0000"/>
              </a:solidFill>
            </a:endParaRPr>
          </a:p>
        </p:txBody>
      </p:sp>
      <p:sp>
        <p:nvSpPr>
          <p:cNvPr id="10" name="TextBox 9"/>
          <p:cNvSpPr txBox="1"/>
          <p:nvPr/>
        </p:nvSpPr>
        <p:spPr>
          <a:xfrm>
            <a:off x="6284742" y="5825932"/>
            <a:ext cx="2579039" cy="523220"/>
          </a:xfrm>
          <a:prstGeom prst="rect">
            <a:avLst/>
          </a:prstGeom>
          <a:noFill/>
        </p:spPr>
        <p:txBody>
          <a:bodyPr wrap="square" rtlCol="0">
            <a:spAutoFit/>
          </a:bodyPr>
          <a:lstStyle/>
          <a:p>
            <a:r>
              <a:rPr lang="en-US" sz="2800" err="1">
                <a:solidFill>
                  <a:srgbClr val="FF0000"/>
                </a:solidFill>
              </a:rPr>
              <a:t>Ánh</a:t>
            </a:r>
            <a:r>
              <a:rPr lang="en-US" sz="2800">
                <a:solidFill>
                  <a:srgbClr val="FF0000"/>
                </a:solidFill>
              </a:rPr>
              <a:t> </a:t>
            </a:r>
            <a:r>
              <a:rPr lang="en-US" sz="2800" smtClean="0">
                <a:solidFill>
                  <a:srgbClr val="FF0000"/>
                </a:solidFill>
              </a:rPr>
              <a:t>sáng, nhiệt</a:t>
            </a:r>
            <a:endParaRPr lang="en-US" sz="2800" dirty="0">
              <a:solidFill>
                <a:srgbClr val="FF0000"/>
              </a:solidFill>
            </a:endParaRPr>
          </a:p>
        </p:txBody>
      </p:sp>
      <p:sp>
        <p:nvSpPr>
          <p:cNvPr id="12" name="TextBox 11"/>
          <p:cNvSpPr txBox="1"/>
          <p:nvPr/>
        </p:nvSpPr>
        <p:spPr>
          <a:xfrm>
            <a:off x="242669" y="5842781"/>
            <a:ext cx="2859258" cy="523220"/>
          </a:xfrm>
          <a:prstGeom prst="rect">
            <a:avLst/>
          </a:prstGeom>
          <a:noFill/>
        </p:spPr>
        <p:txBody>
          <a:bodyPr wrap="square" rtlCol="0">
            <a:spAutoFit/>
          </a:bodyPr>
          <a:lstStyle/>
          <a:p>
            <a:r>
              <a:rPr lang="en-US" sz="2800" dirty="0">
                <a:solidFill>
                  <a:srgbClr val="FF0000"/>
                </a:solidFill>
              </a:rPr>
              <a:t>c. </a:t>
            </a:r>
            <a:r>
              <a:rPr lang="en-US" sz="2800" dirty="0" err="1">
                <a:solidFill>
                  <a:srgbClr val="FF0000"/>
                </a:solidFill>
              </a:rPr>
              <a:t>bật</a:t>
            </a:r>
            <a:r>
              <a:rPr lang="en-US" sz="2800" dirty="0">
                <a:solidFill>
                  <a:srgbClr val="FF0000"/>
                </a:solidFill>
              </a:rPr>
              <a:t> </a:t>
            </a:r>
            <a:r>
              <a:rPr lang="en-US" sz="2800" dirty="0" err="1">
                <a:solidFill>
                  <a:srgbClr val="FF0000"/>
                </a:solidFill>
              </a:rPr>
              <a:t>máy</a:t>
            </a:r>
            <a:r>
              <a:rPr lang="en-US" sz="2800" dirty="0">
                <a:solidFill>
                  <a:srgbClr val="FF0000"/>
                </a:solidFill>
              </a:rPr>
              <a:t> vi </a:t>
            </a:r>
            <a:r>
              <a:rPr lang="en-US" sz="2800" dirty="0" err="1">
                <a:solidFill>
                  <a:srgbClr val="FF0000"/>
                </a:solidFill>
              </a:rPr>
              <a:t>tính</a:t>
            </a:r>
            <a:endParaRPr lang="en-US" sz="2800" dirty="0">
              <a:solidFill>
                <a:srgbClr val="FF0000"/>
              </a:solidFill>
            </a:endParaRPr>
          </a:p>
        </p:txBody>
      </p:sp>
      <p:sp>
        <p:nvSpPr>
          <p:cNvPr id="13" name="TextBox 12"/>
          <p:cNvSpPr txBox="1"/>
          <p:nvPr/>
        </p:nvSpPr>
        <p:spPr>
          <a:xfrm>
            <a:off x="242669" y="4427860"/>
            <a:ext cx="2859258" cy="523220"/>
          </a:xfrm>
          <a:prstGeom prst="rect">
            <a:avLst/>
          </a:prstGeom>
          <a:noFill/>
        </p:spPr>
        <p:txBody>
          <a:bodyPr wrap="square" rtlCol="0">
            <a:spAutoFit/>
          </a:bodyPr>
          <a:lstStyle/>
          <a:p>
            <a:r>
              <a:rPr lang="en-US" sz="2800" dirty="0"/>
              <a:t>b. </a:t>
            </a:r>
            <a:r>
              <a:rPr lang="en-US" sz="2800" dirty="0" err="1"/>
              <a:t>Chơi</a:t>
            </a:r>
            <a:r>
              <a:rPr lang="en-US" sz="2800" dirty="0"/>
              <a:t> </a:t>
            </a:r>
            <a:r>
              <a:rPr lang="en-US" sz="2800" dirty="0" err="1"/>
              <a:t>cầu</a:t>
            </a:r>
            <a:r>
              <a:rPr lang="en-US" sz="2800" dirty="0"/>
              <a:t> </a:t>
            </a:r>
            <a:r>
              <a:rPr lang="en-US" sz="2800" dirty="0" err="1"/>
              <a:t>trượt</a:t>
            </a:r>
            <a:r>
              <a:rPr lang="en-US" sz="2800" dirty="0"/>
              <a:t> </a:t>
            </a:r>
          </a:p>
        </p:txBody>
      </p:sp>
      <p:sp>
        <p:nvSpPr>
          <p:cNvPr id="14" name="TextBox 13"/>
          <p:cNvSpPr txBox="1"/>
          <p:nvPr/>
        </p:nvSpPr>
        <p:spPr>
          <a:xfrm>
            <a:off x="242669" y="2738771"/>
            <a:ext cx="2859258" cy="954107"/>
          </a:xfrm>
          <a:prstGeom prst="rect">
            <a:avLst/>
          </a:prstGeom>
          <a:noFill/>
        </p:spPr>
        <p:txBody>
          <a:bodyPr wrap="square" rtlCol="0">
            <a:spAutoFit/>
          </a:bodyPr>
          <a:lstStyle/>
          <a:p>
            <a:r>
              <a:rPr lang="en-US" sz="2800" dirty="0">
                <a:solidFill>
                  <a:srgbClr val="FF0000"/>
                </a:solidFill>
              </a:rPr>
              <a:t>a. </a:t>
            </a:r>
            <a:r>
              <a:rPr lang="en-US" sz="2800" dirty="0" err="1">
                <a:solidFill>
                  <a:srgbClr val="FF0000"/>
                </a:solidFill>
              </a:rPr>
              <a:t>Đọc</a:t>
            </a:r>
            <a:r>
              <a:rPr lang="en-US" sz="2800" dirty="0">
                <a:solidFill>
                  <a:srgbClr val="FF0000"/>
                </a:solidFill>
              </a:rPr>
              <a:t> </a:t>
            </a:r>
            <a:r>
              <a:rPr lang="en-US" sz="2800" dirty="0" err="1">
                <a:solidFill>
                  <a:srgbClr val="FF0000"/>
                </a:solidFill>
              </a:rPr>
              <a:t>sách</a:t>
            </a:r>
            <a:r>
              <a:rPr lang="en-US" sz="2800" dirty="0">
                <a:solidFill>
                  <a:srgbClr val="FF0000"/>
                </a:solidFill>
              </a:rPr>
              <a:t> ở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endParaRPr lang="en-US" sz="2800" dirty="0">
              <a:solidFill>
                <a:srgbClr val="FF0000"/>
              </a:solidFill>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0344"/>
          </a:xfrm>
        </p:spPr>
        <p:txBody>
          <a:bodyPr/>
          <a:lstStyle/>
          <a:p>
            <a:pPr algn="ctr"/>
            <a:r>
              <a:rPr lang="en-US" b="1" dirty="0">
                <a:solidFill>
                  <a:srgbClr val="FF0000"/>
                </a:solidFill>
              </a:rPr>
              <a:t>VẬN DỤNG</a:t>
            </a:r>
          </a:p>
        </p:txBody>
      </p:sp>
      <p:sp>
        <p:nvSpPr>
          <p:cNvPr id="4" name="Rectangle 3"/>
          <p:cNvSpPr/>
          <p:nvPr/>
        </p:nvSpPr>
        <p:spPr>
          <a:xfrm>
            <a:off x="1120877" y="1353998"/>
            <a:ext cx="7388942" cy="3785652"/>
          </a:xfrm>
          <a:prstGeom prst="rect">
            <a:avLst/>
          </a:prstGeom>
        </p:spPr>
        <p:txBody>
          <a:bodyPr wrap="square">
            <a:spAutoFit/>
          </a:bodyPr>
          <a:lstStyle/>
          <a:p>
            <a:pPr>
              <a:lnSpc>
                <a:spcPct val="150000"/>
              </a:lnSpc>
            </a:pPr>
            <a:r>
              <a:rPr lang="en-US" sz="3200" b="1">
                <a:solidFill>
                  <a:srgbClr val="002060"/>
                </a:solidFill>
                <a:latin typeface="Times New Roman" panose="02020603050405020304" pitchFamily="18" charset="0"/>
                <a:cs typeface="Times New Roman" panose="02020603050405020304" pitchFamily="18" charset="0"/>
              </a:rPr>
              <a:t>GIAO NHIỆM VỤ VỀ NHÀ:</a:t>
            </a:r>
          </a:p>
          <a:p>
            <a:pPr lvl="0" algn="ctr">
              <a:lnSpc>
                <a:spcPct val="150000"/>
              </a:lnSpc>
            </a:pPr>
            <a:r>
              <a:rPr lang="en-US" sz="3200" b="1">
                <a:solidFill>
                  <a:srgbClr val="002060"/>
                </a:solidFill>
              </a:rPr>
              <a:t>Kể tên các dạng năng lượng đang tồn tại, đang chuyển hóa thành các dạng năng lượng khác trong lớp, trường học, trong cuộc sống.</a:t>
            </a:r>
            <a:endParaRPr lang="en-US" sz="3200" b="1" dirty="0">
              <a:solidFill>
                <a:srgbClr val="002060"/>
              </a:solidFill>
            </a:endParaRPr>
          </a:p>
        </p:txBody>
      </p:sp>
    </p:spTree>
    <p:extLst>
      <p:ext uri="{BB962C8B-B14F-4D97-AF65-F5344CB8AC3E}">
        <p14:creationId xmlns:p14="http://schemas.microsoft.com/office/powerpoint/2010/main" val="291599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090" y="685454"/>
            <a:ext cx="3283278" cy="644809"/>
          </a:xfrm>
        </p:spPr>
        <p:txBody>
          <a:bodyPr>
            <a:normAutofit fontScale="90000"/>
          </a:bodyPr>
          <a:lstStyle/>
          <a:p>
            <a:pPr algn="ctr"/>
            <a:r>
              <a:rPr lang="en-US" b="1" smtClean="0"/>
              <a:t>NHIỆM VỤ</a:t>
            </a:r>
            <a:endParaRPr lang="en-US" b="1" dirty="0"/>
          </a:p>
        </p:txBody>
      </p:sp>
      <p:sp>
        <p:nvSpPr>
          <p:cNvPr id="4" name="Rectangle 3"/>
          <p:cNvSpPr/>
          <p:nvPr/>
        </p:nvSpPr>
        <p:spPr>
          <a:xfrm>
            <a:off x="943897" y="1330263"/>
            <a:ext cx="7462684" cy="2232021"/>
          </a:xfrm>
          <a:prstGeom prst="rect">
            <a:avLst/>
          </a:prstGeom>
        </p:spPr>
        <p:txBody>
          <a:bodyPr wrap="square">
            <a:spAutoFit/>
          </a:bodyPr>
          <a:lstStyle/>
          <a:p>
            <a:pPr>
              <a:lnSpc>
                <a:spcPct val="150000"/>
              </a:lnSpc>
            </a:pPr>
            <a:r>
              <a:rPr lang="en-US" sz="3200" b="1"/>
              <a:t>Học bài, làm lại các bài tập đã chữa</a:t>
            </a:r>
          </a:p>
          <a:p>
            <a:pPr>
              <a:lnSpc>
                <a:spcPct val="150000"/>
              </a:lnSpc>
            </a:pPr>
            <a:r>
              <a:rPr lang="en-US" sz="3200" b="1"/>
              <a:t>Làm BTVN trong SBT: 47.1 đến 47.5</a:t>
            </a:r>
          </a:p>
          <a:p>
            <a:pPr>
              <a:lnSpc>
                <a:spcPct val="150000"/>
              </a:lnSpc>
            </a:pPr>
            <a:r>
              <a:rPr lang="en-US" sz="3200" b="1"/>
              <a:t>Nghiên cứu trước bài mới</a:t>
            </a:r>
            <a:endParaRPr lang="en-US" sz="3200" b="1" dirty="0"/>
          </a:p>
        </p:txBody>
      </p:sp>
    </p:spTree>
    <p:extLst>
      <p:ext uri="{BB962C8B-B14F-4D97-AF65-F5344CB8AC3E}">
        <p14:creationId xmlns:p14="http://schemas.microsoft.com/office/powerpoint/2010/main" val="384864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25" y="326038"/>
            <a:ext cx="7095130" cy="1080343"/>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NHẬN BIẾT NĂNG LƯỢNG</a:t>
            </a:r>
          </a:p>
        </p:txBody>
      </p:sp>
      <p:graphicFrame>
        <p:nvGraphicFramePr>
          <p:cNvPr id="4" name="Table 3"/>
          <p:cNvGraphicFramePr>
            <a:graphicFrameLocks noGrp="1"/>
          </p:cNvGraphicFramePr>
          <p:nvPr>
            <p:extLst>
              <p:ext uri="{D42A27DB-BD31-4B8C-83A1-F6EECF244321}">
                <p14:modId xmlns:p14="http://schemas.microsoft.com/office/powerpoint/2010/main" val="2920523635"/>
              </p:ext>
            </p:extLst>
          </p:nvPr>
        </p:nvGraphicFramePr>
        <p:xfrm>
          <a:off x="122828" y="1675007"/>
          <a:ext cx="8884694" cy="4535118"/>
        </p:xfrm>
        <a:graphic>
          <a:graphicData uri="http://schemas.openxmlformats.org/drawingml/2006/table">
            <a:tbl>
              <a:tblPr firstRow="1" bandRow="1">
                <a:tableStyleId>{5DA37D80-6434-44D0-A028-1B22A696006F}</a:tableStyleId>
              </a:tblPr>
              <a:tblGrid>
                <a:gridCol w="4442347">
                  <a:extLst>
                    <a:ext uri="{9D8B030D-6E8A-4147-A177-3AD203B41FA5}">
                      <a16:colId xmlns="" xmlns:a16="http://schemas.microsoft.com/office/drawing/2014/main" val="20000"/>
                    </a:ext>
                  </a:extLst>
                </a:gridCol>
                <a:gridCol w="4442347">
                  <a:extLst>
                    <a:ext uri="{9D8B030D-6E8A-4147-A177-3AD203B41FA5}">
                      <a16:colId xmlns="" xmlns:a16="http://schemas.microsoft.com/office/drawing/2014/main" val="20001"/>
                    </a:ext>
                  </a:extLst>
                </a:gridCol>
              </a:tblGrid>
              <a:tr h="647874">
                <a:tc>
                  <a:txBody>
                    <a:bodyPr/>
                    <a:lstStyle/>
                    <a:p>
                      <a:pPr algn="ctr"/>
                      <a:r>
                        <a:rPr lang="en-US" sz="3000" dirty="0"/>
                        <a:t>DẠNG</a:t>
                      </a:r>
                      <a:r>
                        <a:rPr lang="en-US" sz="3000" baseline="0" dirty="0"/>
                        <a:t> NĂNG LƯỢNG</a:t>
                      </a:r>
                      <a:endParaRPr lang="en-US" sz="3000" dirty="0">
                        <a:solidFill>
                          <a:srgbClr val="FF0000"/>
                        </a:solidFill>
                        <a:latin typeface="Times New Roman" panose="02020603050405020304" pitchFamily="18" charset="0"/>
                        <a:cs typeface="Times New Roman" panose="02020603050405020304" pitchFamily="18" charset="0"/>
                      </a:endParaRPr>
                    </a:p>
                  </a:txBody>
                  <a:tcPr marL="68580" marR="68580"/>
                </a:tc>
                <a:tc>
                  <a:txBody>
                    <a:bodyPr/>
                    <a:lstStyle/>
                    <a:p>
                      <a:pPr algn="ctr"/>
                      <a:r>
                        <a:rPr lang="en-US" sz="3000" dirty="0"/>
                        <a:t>NHẬN</a:t>
                      </a:r>
                      <a:r>
                        <a:rPr lang="en-US" sz="3000" baseline="0" dirty="0"/>
                        <a:t> BIẾT</a:t>
                      </a:r>
                      <a:endParaRPr lang="en-US" sz="3000" dirty="0">
                        <a:solidFill>
                          <a:srgbClr val="FF000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10000"/>
                  </a:ext>
                </a:extLst>
              </a:tr>
              <a:tr h="647874">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647874">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647874">
                <a:tc>
                  <a:txBody>
                    <a:bodyPr/>
                    <a:lstStyle/>
                    <a:p>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3"/>
                  </a:ext>
                </a:extLst>
              </a:tr>
              <a:tr h="647874">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4"/>
                  </a:ext>
                </a:extLst>
              </a:tr>
              <a:tr h="647874">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10005"/>
                  </a:ext>
                </a:extLst>
              </a:tr>
              <a:tr h="647874">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6"/>
                  </a:ext>
                </a:extLst>
              </a:tr>
            </a:tbl>
          </a:graphicData>
        </a:graphic>
      </p:graphicFrame>
      <p:sp>
        <p:nvSpPr>
          <p:cNvPr id="5" name="TextBox 4"/>
          <p:cNvSpPr txBox="1"/>
          <p:nvPr/>
        </p:nvSpPr>
        <p:spPr>
          <a:xfrm>
            <a:off x="167845" y="2370682"/>
            <a:ext cx="4226073"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sét</a:t>
            </a:r>
            <a:r>
              <a:rPr lang="en-US" sz="2800" dirty="0">
                <a:solidFill>
                  <a:srgbClr val="7030A0"/>
                </a:solidFill>
              </a:rPr>
              <a:t>, </a:t>
            </a:r>
            <a:r>
              <a:rPr lang="en-US" sz="2800" dirty="0" err="1">
                <a:solidFill>
                  <a:srgbClr val="7030A0"/>
                </a:solidFill>
              </a:rPr>
              <a:t>tia</a:t>
            </a:r>
            <a:r>
              <a:rPr lang="en-US" sz="2800" dirty="0">
                <a:solidFill>
                  <a:srgbClr val="7030A0"/>
                </a:solidFill>
              </a:rPr>
              <a:t> </a:t>
            </a:r>
            <a:r>
              <a:rPr lang="en-US" sz="2800" dirty="0" err="1">
                <a:solidFill>
                  <a:srgbClr val="7030A0"/>
                </a:solidFill>
              </a:rPr>
              <a:t>chớp</a:t>
            </a:r>
            <a:endParaRPr lang="en-US" sz="2800" dirty="0">
              <a:solidFill>
                <a:srgbClr val="7030A0"/>
              </a:solidFill>
            </a:endParaRPr>
          </a:p>
        </p:txBody>
      </p:sp>
      <p:sp>
        <p:nvSpPr>
          <p:cNvPr id="6" name="TextBox 5"/>
          <p:cNvSpPr txBox="1"/>
          <p:nvPr/>
        </p:nvSpPr>
        <p:spPr>
          <a:xfrm>
            <a:off x="167845" y="3000753"/>
            <a:ext cx="4350224"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pháo</a:t>
            </a:r>
            <a:r>
              <a:rPr lang="en-US" sz="2800" dirty="0">
                <a:solidFill>
                  <a:srgbClr val="FF0000"/>
                </a:solidFill>
              </a:rPr>
              <a:t> </a:t>
            </a:r>
            <a:r>
              <a:rPr lang="en-US" sz="2800" dirty="0" err="1">
                <a:solidFill>
                  <a:srgbClr val="FF0000"/>
                </a:solidFill>
              </a:rPr>
              <a:t>hoa</a:t>
            </a:r>
            <a:r>
              <a:rPr lang="en-US" sz="2800" dirty="0">
                <a:solidFill>
                  <a:srgbClr val="FF0000"/>
                </a:solidFill>
              </a:rPr>
              <a:t> </a:t>
            </a:r>
          </a:p>
        </p:txBody>
      </p:sp>
      <p:sp>
        <p:nvSpPr>
          <p:cNvPr id="7" name="TextBox 6"/>
          <p:cNvSpPr txBox="1"/>
          <p:nvPr/>
        </p:nvSpPr>
        <p:spPr>
          <a:xfrm>
            <a:off x="167844" y="3630824"/>
            <a:ext cx="4226073"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từ</a:t>
            </a:r>
            <a:r>
              <a:rPr lang="en-US" sz="2800" dirty="0">
                <a:solidFill>
                  <a:srgbClr val="7030A0"/>
                </a:solidFill>
              </a:rPr>
              <a:t> </a:t>
            </a:r>
            <a:r>
              <a:rPr lang="en-US" sz="2800" dirty="0" err="1">
                <a:solidFill>
                  <a:srgbClr val="7030A0"/>
                </a:solidFill>
              </a:rPr>
              <a:t>ánh</a:t>
            </a:r>
            <a:r>
              <a:rPr lang="en-US" sz="2800" dirty="0">
                <a:solidFill>
                  <a:srgbClr val="7030A0"/>
                </a:solidFill>
              </a:rPr>
              <a:t> </a:t>
            </a:r>
            <a:r>
              <a:rPr lang="en-US" sz="2800" dirty="0" err="1">
                <a:solidFill>
                  <a:srgbClr val="7030A0"/>
                </a:solidFill>
              </a:rPr>
              <a:t>sáng</a:t>
            </a:r>
            <a:r>
              <a:rPr lang="en-US" sz="2800" dirty="0">
                <a:solidFill>
                  <a:srgbClr val="7030A0"/>
                </a:solidFill>
              </a:rPr>
              <a:t> </a:t>
            </a:r>
          </a:p>
        </p:txBody>
      </p:sp>
      <p:sp>
        <p:nvSpPr>
          <p:cNvPr id="8" name="TextBox 7"/>
          <p:cNvSpPr txBox="1"/>
          <p:nvPr/>
        </p:nvSpPr>
        <p:spPr>
          <a:xfrm>
            <a:off x="167845" y="5025169"/>
            <a:ext cx="3449472" cy="523220"/>
          </a:xfrm>
          <a:prstGeom prst="rect">
            <a:avLst/>
          </a:prstGeom>
          <a:noFill/>
        </p:spPr>
        <p:txBody>
          <a:bodyPr wrap="square" rtlCol="0">
            <a:spAutoFit/>
          </a:bodyPr>
          <a:lstStyle/>
          <a:p>
            <a:r>
              <a:rPr lang="en-US" sz="2800" smtClean="0">
                <a:solidFill>
                  <a:srgbClr val="FF0000"/>
                </a:solidFill>
              </a:rPr>
              <a:t>Năng lượng nhiệt </a:t>
            </a:r>
            <a:endParaRPr lang="en-US" sz="2800" dirty="0">
              <a:solidFill>
                <a:srgbClr val="FF0000"/>
              </a:solidFill>
            </a:endParaRPr>
          </a:p>
        </p:txBody>
      </p:sp>
      <p:sp>
        <p:nvSpPr>
          <p:cNvPr id="9" name="TextBox 8"/>
          <p:cNvSpPr txBox="1"/>
          <p:nvPr/>
        </p:nvSpPr>
        <p:spPr>
          <a:xfrm>
            <a:off x="4601496" y="2346569"/>
            <a:ext cx="4542504" cy="523220"/>
          </a:xfrm>
          <a:prstGeom prst="rect">
            <a:avLst/>
          </a:prstGeom>
          <a:noFill/>
        </p:spPr>
        <p:txBody>
          <a:bodyPr wrap="square" rtlCol="0">
            <a:spAutoFit/>
          </a:bodyPr>
          <a:lstStyle/>
          <a:p>
            <a:r>
              <a:rPr lang="en-US" sz="2800" dirty="0" err="1">
                <a:solidFill>
                  <a:srgbClr val="FF0000"/>
                </a:solidFill>
              </a:rPr>
              <a:t>Phát</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phá</a:t>
            </a:r>
            <a:r>
              <a:rPr lang="en-US" sz="2800" dirty="0">
                <a:solidFill>
                  <a:srgbClr val="FF0000"/>
                </a:solidFill>
              </a:rPr>
              <a:t> </a:t>
            </a:r>
            <a:r>
              <a:rPr lang="en-US" sz="2800" dirty="0" err="1">
                <a:solidFill>
                  <a:srgbClr val="FF0000"/>
                </a:solidFill>
              </a:rPr>
              <a:t>hủy</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0" name="TextBox 9"/>
          <p:cNvSpPr txBox="1"/>
          <p:nvPr/>
        </p:nvSpPr>
        <p:spPr>
          <a:xfrm>
            <a:off x="4601496" y="3086668"/>
            <a:ext cx="3942497" cy="523220"/>
          </a:xfrm>
          <a:prstGeom prst="rect">
            <a:avLst/>
          </a:prstGeom>
          <a:noFill/>
        </p:spPr>
        <p:txBody>
          <a:bodyPr wrap="square" rtlCol="0">
            <a:spAutoFit/>
          </a:bodyPr>
          <a:lstStyle/>
          <a:p>
            <a:r>
              <a:rPr lang="en-US" sz="2800" dirty="0" err="1">
                <a:solidFill>
                  <a:srgbClr val="7030A0"/>
                </a:solidFill>
              </a:rPr>
              <a:t>Phát</a:t>
            </a:r>
            <a:r>
              <a:rPr lang="en-US" sz="2800" dirty="0">
                <a:solidFill>
                  <a:srgbClr val="7030A0"/>
                </a:solidFill>
              </a:rPr>
              <a:t> </a:t>
            </a:r>
            <a:r>
              <a:rPr lang="en-US" sz="2800" dirty="0" err="1">
                <a:solidFill>
                  <a:srgbClr val="7030A0"/>
                </a:solidFill>
              </a:rPr>
              <a:t>sáng</a:t>
            </a:r>
            <a:r>
              <a:rPr lang="en-US" sz="2800" dirty="0">
                <a:solidFill>
                  <a:srgbClr val="7030A0"/>
                </a:solidFill>
              </a:rPr>
              <a:t>, </a:t>
            </a:r>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tiếng</a:t>
            </a:r>
            <a:r>
              <a:rPr lang="en-US" sz="2800" dirty="0">
                <a:solidFill>
                  <a:srgbClr val="7030A0"/>
                </a:solidFill>
              </a:rPr>
              <a:t> </a:t>
            </a:r>
            <a:r>
              <a:rPr lang="en-US" sz="2800" dirty="0" err="1">
                <a:solidFill>
                  <a:srgbClr val="7030A0"/>
                </a:solidFill>
              </a:rPr>
              <a:t>nổ</a:t>
            </a:r>
            <a:endParaRPr lang="en-US" sz="2800" dirty="0">
              <a:solidFill>
                <a:srgbClr val="7030A0"/>
              </a:solidFill>
            </a:endParaRPr>
          </a:p>
        </p:txBody>
      </p:sp>
      <p:sp>
        <p:nvSpPr>
          <p:cNvPr id="11" name="TextBox 10"/>
          <p:cNvSpPr txBox="1"/>
          <p:nvPr/>
        </p:nvSpPr>
        <p:spPr>
          <a:xfrm>
            <a:off x="167844" y="4193792"/>
            <a:ext cx="4433651"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âm</a:t>
            </a:r>
            <a:r>
              <a:rPr lang="en-US" sz="2800" dirty="0">
                <a:solidFill>
                  <a:srgbClr val="FF0000"/>
                </a:solidFill>
              </a:rPr>
              <a:t> </a:t>
            </a:r>
            <a:r>
              <a:rPr lang="en-US" sz="2800" dirty="0" err="1">
                <a:solidFill>
                  <a:srgbClr val="FF0000"/>
                </a:solidFill>
              </a:rPr>
              <a:t>thanh</a:t>
            </a:r>
            <a:r>
              <a:rPr lang="en-US" sz="2800" dirty="0">
                <a:solidFill>
                  <a:srgbClr val="FF0000"/>
                </a:solidFill>
              </a:rPr>
              <a:t> </a:t>
            </a:r>
          </a:p>
        </p:txBody>
      </p:sp>
      <p:sp>
        <p:nvSpPr>
          <p:cNvPr id="12" name="TextBox 11"/>
          <p:cNvSpPr txBox="1"/>
          <p:nvPr/>
        </p:nvSpPr>
        <p:spPr>
          <a:xfrm>
            <a:off x="4601496" y="3756487"/>
            <a:ext cx="3942497" cy="523220"/>
          </a:xfrm>
          <a:prstGeom prst="rect">
            <a:avLst/>
          </a:prstGeom>
          <a:noFill/>
        </p:spPr>
        <p:txBody>
          <a:bodyPr wrap="square" rtlCol="0">
            <a:spAutoFit/>
          </a:bodyPr>
          <a:lstStyle/>
          <a:p>
            <a:r>
              <a:rPr lang="en-US" sz="2800" dirty="0" err="1">
                <a:solidFill>
                  <a:srgbClr val="FF0000"/>
                </a:solidFill>
              </a:rPr>
              <a:t>Chiếu</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vật</a:t>
            </a:r>
            <a:r>
              <a:rPr lang="en-US" sz="2800" dirty="0">
                <a:solidFill>
                  <a:srgbClr val="FF0000"/>
                </a:solidFill>
              </a:rPr>
              <a:t> </a:t>
            </a:r>
          </a:p>
        </p:txBody>
      </p:sp>
      <p:sp>
        <p:nvSpPr>
          <p:cNvPr id="13" name="TextBox 12"/>
          <p:cNvSpPr txBox="1"/>
          <p:nvPr/>
        </p:nvSpPr>
        <p:spPr>
          <a:xfrm>
            <a:off x="4601496" y="4293588"/>
            <a:ext cx="3942497" cy="523220"/>
          </a:xfrm>
          <a:prstGeom prst="rect">
            <a:avLst/>
          </a:prstGeom>
          <a:noFill/>
        </p:spPr>
        <p:txBody>
          <a:bodyPr wrap="square" rtlCol="0">
            <a:spAutoFit/>
          </a:bodyPr>
          <a:lstStyle/>
          <a:p>
            <a:r>
              <a:rPr lang="en-US" sz="2800" dirty="0" err="1">
                <a:solidFill>
                  <a:srgbClr val="7030A0"/>
                </a:solidFill>
              </a:rPr>
              <a:t>Tạo</a:t>
            </a:r>
            <a:r>
              <a:rPr lang="en-US" sz="2800" dirty="0">
                <a:solidFill>
                  <a:srgbClr val="7030A0"/>
                </a:solidFill>
              </a:rPr>
              <a:t> </a:t>
            </a:r>
            <a:r>
              <a:rPr lang="en-US" sz="2800" dirty="0" err="1">
                <a:solidFill>
                  <a:srgbClr val="7030A0"/>
                </a:solidFill>
              </a:rPr>
              <a:t>ra</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r>
              <a:rPr lang="en-US" sz="2800" dirty="0">
                <a:solidFill>
                  <a:srgbClr val="7030A0"/>
                </a:solidFill>
              </a:rPr>
              <a:t> </a:t>
            </a:r>
          </a:p>
        </p:txBody>
      </p:sp>
      <p:sp>
        <p:nvSpPr>
          <p:cNvPr id="14" name="TextBox 13"/>
          <p:cNvSpPr txBox="1"/>
          <p:nvPr/>
        </p:nvSpPr>
        <p:spPr>
          <a:xfrm>
            <a:off x="4601496" y="5033687"/>
            <a:ext cx="3449472" cy="523220"/>
          </a:xfrm>
          <a:prstGeom prst="rect">
            <a:avLst/>
          </a:prstGeom>
          <a:noFill/>
        </p:spPr>
        <p:txBody>
          <a:bodyPr wrap="square" rtlCol="0">
            <a:spAutoFit/>
          </a:bodyPr>
          <a:lstStyle/>
          <a:p>
            <a:r>
              <a:rPr lang="en-US" sz="2800" smtClean="0">
                <a:solidFill>
                  <a:srgbClr val="FF0000"/>
                </a:solidFill>
              </a:rPr>
              <a:t>Nóng sáng</a:t>
            </a:r>
            <a:endParaRPr lang="en-US" sz="2800" dirty="0">
              <a:solidFill>
                <a:srgbClr val="FF0000"/>
              </a:solidFill>
            </a:endParaRPr>
          </a:p>
        </p:txBody>
      </p:sp>
    </p:spTree>
    <p:extLst>
      <p:ext uri="{BB962C8B-B14F-4D97-AF65-F5344CB8AC3E}">
        <p14:creationId xmlns:p14="http://schemas.microsoft.com/office/powerpoint/2010/main" val="3018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46" y="218364"/>
            <a:ext cx="8708978" cy="1937982"/>
          </a:xfrm>
        </p:spPr>
        <p:txBody>
          <a:bodyPr>
            <a:normAutofit fontScale="90000"/>
          </a:bodyPr>
          <a:lstStyle/>
          <a:p>
            <a:pPr algn="just"/>
            <a:r>
              <a:rPr lang="en-US" sz="3200" b="1" dirty="0" err="1">
                <a:solidFill>
                  <a:srgbClr val="FF0000"/>
                </a:solidFill>
              </a:rPr>
              <a:t>Nhìn</a:t>
            </a:r>
            <a:r>
              <a:rPr lang="en-US" sz="3200" b="1" dirty="0">
                <a:solidFill>
                  <a:srgbClr val="FF0000"/>
                </a:solidFill>
              </a:rPr>
              <a:t> </a:t>
            </a:r>
            <a:r>
              <a:rPr lang="en-US" sz="3200" b="1" dirty="0" err="1">
                <a:solidFill>
                  <a:srgbClr val="FF0000"/>
                </a:solidFill>
              </a:rPr>
              <a:t>quanh</a:t>
            </a:r>
            <a:r>
              <a:rPr lang="en-US" sz="3200" b="1" dirty="0">
                <a:solidFill>
                  <a:srgbClr val="FF0000"/>
                </a:solidFill>
              </a:rPr>
              <a:t> </a:t>
            </a:r>
            <a:r>
              <a:rPr lang="en-US" sz="3200" b="1" dirty="0" err="1">
                <a:solidFill>
                  <a:srgbClr val="FF0000"/>
                </a:solidFill>
              </a:rPr>
              <a:t>phòng</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thứ</a:t>
            </a:r>
            <a:r>
              <a:rPr lang="en-US" sz="3200" b="1" dirty="0">
                <a:solidFill>
                  <a:srgbClr val="FF0000"/>
                </a:solidFill>
              </a:rPr>
              <a:t>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theo</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dạng</a:t>
            </a:r>
            <a:r>
              <a:rPr lang="en-US" sz="3200" b="1" dirty="0">
                <a:solidFill>
                  <a:srgbClr val="FF0000"/>
                </a:solidFill>
              </a:rPr>
              <a:t>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err="1">
                <a:solidFill>
                  <a:srgbClr val="FF0000"/>
                </a:solidFill>
              </a:rPr>
              <a:t>tương</a:t>
            </a:r>
            <a:r>
              <a:rPr lang="en-US" sz="3200" b="1">
                <a:solidFill>
                  <a:srgbClr val="FF0000"/>
                </a:solidFill>
              </a:rPr>
              <a:t> </a:t>
            </a:r>
            <a:r>
              <a:rPr lang="en-US" sz="3200" b="1" smtClean="0">
                <a:solidFill>
                  <a:srgbClr val="FF0000"/>
                </a:solidFill>
              </a:rPr>
              <a:t>ứng (</a:t>
            </a:r>
            <a:r>
              <a:rPr lang="en-US" sz="3200" b="1" dirty="0" err="1">
                <a:solidFill>
                  <a:srgbClr val="002060"/>
                </a:solidFill>
              </a:rPr>
              <a:t>điện</a:t>
            </a:r>
            <a:r>
              <a:rPr lang="en-US" sz="3200" b="1" dirty="0">
                <a:solidFill>
                  <a:srgbClr val="002060"/>
                </a:solidFill>
              </a:rPr>
              <a:t>, </a:t>
            </a:r>
            <a:r>
              <a:rPr lang="en-US" sz="3200" b="1" dirty="0" err="1">
                <a:solidFill>
                  <a:srgbClr val="002060"/>
                </a:solidFill>
              </a:rPr>
              <a:t>nhiệt</a:t>
            </a:r>
            <a:r>
              <a:rPr lang="en-US" sz="3200" b="1" dirty="0">
                <a:solidFill>
                  <a:srgbClr val="002060"/>
                </a:solidFill>
              </a:rPr>
              <a:t>, </a:t>
            </a:r>
            <a:r>
              <a:rPr lang="en-US" sz="3200" b="1" dirty="0" err="1">
                <a:solidFill>
                  <a:srgbClr val="002060"/>
                </a:solidFill>
              </a:rPr>
              <a:t>âm</a:t>
            </a:r>
            <a:r>
              <a:rPr lang="en-US" sz="3200" b="1" dirty="0">
                <a:solidFill>
                  <a:srgbClr val="002060"/>
                </a:solidFill>
              </a:rPr>
              <a:t> </a:t>
            </a:r>
            <a:r>
              <a:rPr lang="en-US" sz="3200" b="1" dirty="0" err="1">
                <a:solidFill>
                  <a:srgbClr val="002060"/>
                </a:solidFill>
              </a:rPr>
              <a:t>thanh</a:t>
            </a:r>
            <a:r>
              <a:rPr lang="en-US" sz="3200" b="1" dirty="0">
                <a:solidFill>
                  <a:srgbClr val="002060"/>
                </a:solidFill>
              </a:rPr>
              <a:t>, </a:t>
            </a:r>
            <a:r>
              <a:rPr lang="en-US" sz="3200" b="1" dirty="0" err="1">
                <a:solidFill>
                  <a:srgbClr val="002060"/>
                </a:solidFill>
              </a:rPr>
              <a:t>ánh</a:t>
            </a:r>
            <a:r>
              <a:rPr lang="en-US" sz="3200" b="1" dirty="0">
                <a:solidFill>
                  <a:srgbClr val="002060"/>
                </a:solidFill>
              </a:rPr>
              <a:t> </a:t>
            </a:r>
            <a:r>
              <a:rPr lang="en-US" sz="3200" b="1" dirty="0" err="1">
                <a:solidFill>
                  <a:srgbClr val="002060"/>
                </a:solidFill>
              </a:rPr>
              <a:t>sáng</a:t>
            </a:r>
            <a:r>
              <a:rPr lang="en-US" sz="3200" b="1" dirty="0">
                <a:solidFill>
                  <a:srgbClr val="FF0000"/>
                </a:solidFill>
              </a:rPr>
              <a:t>). </a:t>
            </a:r>
            <a:r>
              <a:rPr lang="en-US" sz="3200" b="1" dirty="0" err="1">
                <a:solidFill>
                  <a:srgbClr val="FF0000"/>
                </a:solidFill>
              </a:rPr>
              <a:t>Nêu</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gì</a:t>
            </a:r>
            <a:r>
              <a:rPr lang="en-US" sz="3200" b="1" dirty="0">
                <a:solidFill>
                  <a:srgbClr val="FF0000"/>
                </a:solidFill>
              </a:rPr>
              <a:t> </a:t>
            </a:r>
            <a:r>
              <a:rPr lang="en-US" sz="3200" b="1" dirty="0" err="1">
                <a:solidFill>
                  <a:srgbClr val="FF0000"/>
                </a:solidFill>
              </a:rPr>
              <a:t>đang</a:t>
            </a:r>
            <a:r>
              <a:rPr lang="en-US" sz="3200" b="1" dirty="0">
                <a:solidFill>
                  <a:srgbClr val="FF0000"/>
                </a:solidFill>
              </a:rPr>
              <a:t> </a:t>
            </a:r>
            <a:r>
              <a:rPr lang="en-US" sz="3200" b="1" dirty="0" err="1">
                <a:solidFill>
                  <a:srgbClr val="FF0000"/>
                </a:solidFill>
              </a:rPr>
              <a:t>xảy</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đó</a:t>
            </a:r>
            <a:r>
              <a:rPr lang="en-US" sz="3200" b="1" dirty="0">
                <a:solidFill>
                  <a:srgbClr val="FF0000"/>
                </a:solidFill>
              </a:rPr>
              <a:t>.</a:t>
            </a:r>
          </a:p>
        </p:txBody>
      </p:sp>
      <p:graphicFrame>
        <p:nvGraphicFramePr>
          <p:cNvPr id="4" name="Table 3"/>
          <p:cNvGraphicFramePr>
            <a:graphicFrameLocks noGrp="1"/>
          </p:cNvGraphicFramePr>
          <p:nvPr>
            <p:extLst>
              <p:ext uri="{D42A27DB-BD31-4B8C-83A1-F6EECF244321}">
                <p14:modId xmlns:p14="http://schemas.microsoft.com/office/powerpoint/2010/main" val="2626776133"/>
              </p:ext>
            </p:extLst>
          </p:nvPr>
        </p:nvGraphicFramePr>
        <p:xfrm>
          <a:off x="176980" y="2415653"/>
          <a:ext cx="8830544" cy="4442347"/>
        </p:xfrm>
        <a:graphic>
          <a:graphicData uri="http://schemas.openxmlformats.org/drawingml/2006/table">
            <a:tbl>
              <a:tblPr firstRow="1" bandRow="1">
                <a:tableStyleId>{5DA37D80-6434-44D0-A028-1B22A696006F}</a:tableStyleId>
              </a:tblPr>
              <a:tblGrid>
                <a:gridCol w="3660028">
                  <a:extLst>
                    <a:ext uri="{9D8B030D-6E8A-4147-A177-3AD203B41FA5}">
                      <a16:colId xmlns="" xmlns:a16="http://schemas.microsoft.com/office/drawing/2014/main" val="20000"/>
                    </a:ext>
                  </a:extLst>
                </a:gridCol>
                <a:gridCol w="5170516">
                  <a:extLst>
                    <a:ext uri="{9D8B030D-6E8A-4147-A177-3AD203B41FA5}">
                      <a16:colId xmlns="" xmlns:a16="http://schemas.microsoft.com/office/drawing/2014/main" val="20001"/>
                    </a:ext>
                  </a:extLst>
                </a:gridCol>
              </a:tblGrid>
              <a:tr h="634621">
                <a:tc>
                  <a:txBody>
                    <a:bodyPr/>
                    <a:lstStyle/>
                    <a:p>
                      <a:pPr algn="ctr"/>
                      <a:r>
                        <a:rPr lang="en-US" sz="2800" dirty="0"/>
                        <a:t>DẠNG</a:t>
                      </a:r>
                      <a:r>
                        <a:rPr lang="en-US" sz="2800" baseline="0" dirty="0"/>
                        <a:t> NĂNG LƯỢNG</a:t>
                      </a:r>
                      <a:endParaRPr lang="en-US" sz="2800" dirty="0">
                        <a:solidFill>
                          <a:srgbClr val="FF0000"/>
                        </a:solidFill>
                      </a:endParaRPr>
                    </a:p>
                  </a:txBody>
                  <a:tcPr marL="68580" marR="68580"/>
                </a:tc>
                <a:tc>
                  <a:txBody>
                    <a:bodyPr/>
                    <a:lstStyle/>
                    <a:p>
                      <a:pPr algn="ctr"/>
                      <a:r>
                        <a:rPr lang="en-US" sz="2800" dirty="0"/>
                        <a:t>VẬT</a:t>
                      </a:r>
                      <a:r>
                        <a:rPr lang="en-US" sz="2800" baseline="0" dirty="0"/>
                        <a:t> SỬ DỤNG NĂNG LƯỢNG</a:t>
                      </a:r>
                      <a:endParaRPr lang="en-US" sz="2800" dirty="0">
                        <a:solidFill>
                          <a:srgbClr val="FF0000"/>
                        </a:solidFill>
                      </a:endParaRPr>
                    </a:p>
                  </a:txBody>
                  <a:tcPr marL="68580" marR="68580"/>
                </a:tc>
                <a:extLst>
                  <a:ext uri="{0D108BD9-81ED-4DB2-BD59-A6C34878D82A}">
                    <a16:rowId xmlns="" xmlns:a16="http://schemas.microsoft.com/office/drawing/2014/main" val="10000"/>
                  </a:ext>
                </a:extLst>
              </a:tr>
              <a:tr h="634621">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634621">
                <a:tc>
                  <a:txBody>
                    <a:bodyPr/>
                    <a:lstStyle/>
                    <a:p>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2"/>
                  </a:ext>
                </a:extLst>
              </a:tr>
              <a:tr h="634621">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10003"/>
                  </a:ext>
                </a:extLst>
              </a:tr>
              <a:tr h="634621">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10004"/>
                  </a:ext>
                </a:extLst>
              </a:tr>
              <a:tr h="634621">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10005"/>
                  </a:ext>
                </a:extLst>
              </a:tr>
              <a:tr h="634621">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6"/>
                  </a:ext>
                </a:extLst>
              </a:tr>
            </a:tbl>
          </a:graphicData>
        </a:graphic>
      </p:graphicFrame>
      <p:sp>
        <p:nvSpPr>
          <p:cNvPr id="5" name="TextBox 4"/>
          <p:cNvSpPr txBox="1"/>
          <p:nvPr/>
        </p:nvSpPr>
        <p:spPr>
          <a:xfrm>
            <a:off x="298546" y="3800957"/>
            <a:ext cx="3562065"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nhiệt</a:t>
            </a:r>
            <a:endParaRPr lang="en-US" sz="2800" dirty="0">
              <a:solidFill>
                <a:srgbClr val="FF0000"/>
              </a:solidFill>
            </a:endParaRPr>
          </a:p>
        </p:txBody>
      </p:sp>
      <p:sp>
        <p:nvSpPr>
          <p:cNvPr id="6" name="TextBox 5"/>
          <p:cNvSpPr txBox="1"/>
          <p:nvPr/>
        </p:nvSpPr>
        <p:spPr>
          <a:xfrm>
            <a:off x="298546" y="3127611"/>
            <a:ext cx="3562065"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điện</a:t>
            </a:r>
            <a:endParaRPr lang="en-US" sz="2800" dirty="0">
              <a:solidFill>
                <a:srgbClr val="7030A0"/>
              </a:solidFill>
            </a:endParaRPr>
          </a:p>
        </p:txBody>
      </p:sp>
      <p:sp>
        <p:nvSpPr>
          <p:cNvPr id="7" name="TextBox 6"/>
          <p:cNvSpPr txBox="1"/>
          <p:nvPr/>
        </p:nvSpPr>
        <p:spPr>
          <a:xfrm>
            <a:off x="298546" y="4474303"/>
            <a:ext cx="3562065" cy="523220"/>
          </a:xfrm>
          <a:prstGeom prst="rect">
            <a:avLst/>
          </a:prstGeom>
          <a:noFill/>
        </p:spPr>
        <p:txBody>
          <a:bodyPr wrap="square" rtlCol="0">
            <a:spAutoFit/>
          </a:bodyPr>
          <a:lstStyle/>
          <a:p>
            <a:r>
              <a:rPr lang="en-US" sz="2800" dirty="0" err="1">
                <a:solidFill>
                  <a:srgbClr val="7030A0"/>
                </a:solidFill>
              </a:rPr>
              <a:t>Năng</a:t>
            </a:r>
            <a:r>
              <a:rPr lang="en-US" sz="2800" dirty="0">
                <a:solidFill>
                  <a:srgbClr val="7030A0"/>
                </a:solidFill>
              </a:rPr>
              <a:t> </a:t>
            </a:r>
            <a:r>
              <a:rPr lang="en-US" sz="2800" dirty="0" err="1">
                <a:solidFill>
                  <a:srgbClr val="7030A0"/>
                </a:solidFill>
              </a:rPr>
              <a:t>lượng</a:t>
            </a:r>
            <a:r>
              <a:rPr lang="en-US" sz="2800" dirty="0">
                <a:solidFill>
                  <a:srgbClr val="7030A0"/>
                </a:solidFill>
              </a:rPr>
              <a:t> </a:t>
            </a:r>
            <a:r>
              <a:rPr lang="en-US" sz="2800" dirty="0" err="1">
                <a:solidFill>
                  <a:srgbClr val="7030A0"/>
                </a:solidFill>
              </a:rPr>
              <a:t>âm</a:t>
            </a:r>
            <a:r>
              <a:rPr lang="en-US" sz="2800" dirty="0">
                <a:solidFill>
                  <a:srgbClr val="7030A0"/>
                </a:solidFill>
              </a:rPr>
              <a:t> </a:t>
            </a:r>
            <a:r>
              <a:rPr lang="en-US" sz="2800" dirty="0" err="1">
                <a:solidFill>
                  <a:srgbClr val="7030A0"/>
                </a:solidFill>
              </a:rPr>
              <a:t>thanh</a:t>
            </a:r>
            <a:endParaRPr lang="en-US" sz="2800" dirty="0">
              <a:solidFill>
                <a:srgbClr val="7030A0"/>
              </a:solidFill>
            </a:endParaRPr>
          </a:p>
        </p:txBody>
      </p:sp>
      <p:sp>
        <p:nvSpPr>
          <p:cNvPr id="8" name="TextBox 7"/>
          <p:cNvSpPr txBox="1"/>
          <p:nvPr/>
        </p:nvSpPr>
        <p:spPr>
          <a:xfrm>
            <a:off x="298546" y="5061296"/>
            <a:ext cx="3562065" cy="523220"/>
          </a:xfrm>
          <a:prstGeom prst="rect">
            <a:avLst/>
          </a:prstGeom>
          <a:noFill/>
        </p:spPr>
        <p:txBody>
          <a:bodyPr wrap="square" rtlCol="0">
            <a:spAutoFit/>
          </a:bodyPr>
          <a:lstStyle/>
          <a:p>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ánh</a:t>
            </a:r>
            <a:r>
              <a:rPr lang="en-US" sz="2800" dirty="0">
                <a:solidFill>
                  <a:srgbClr val="FF0000"/>
                </a:solidFill>
              </a:rPr>
              <a:t> </a:t>
            </a:r>
            <a:r>
              <a:rPr lang="en-US" sz="2800" dirty="0" err="1">
                <a:solidFill>
                  <a:srgbClr val="FF0000"/>
                </a:solidFill>
              </a:rPr>
              <a:t>sáng</a:t>
            </a:r>
            <a:endParaRPr lang="en-US" sz="2800" dirty="0">
              <a:solidFill>
                <a:srgbClr val="FF0000"/>
              </a:solidFill>
            </a:endParaRPr>
          </a:p>
        </p:txBody>
      </p:sp>
      <p:sp>
        <p:nvSpPr>
          <p:cNvPr id="9" name="TextBox 8"/>
          <p:cNvSpPr txBox="1"/>
          <p:nvPr/>
        </p:nvSpPr>
        <p:spPr>
          <a:xfrm>
            <a:off x="3967316" y="3098167"/>
            <a:ext cx="5040208" cy="523220"/>
          </a:xfrm>
          <a:prstGeom prst="rect">
            <a:avLst/>
          </a:prstGeom>
          <a:noFill/>
        </p:spPr>
        <p:txBody>
          <a:bodyPr wrap="square" rtlCol="0">
            <a:spAutoFit/>
          </a:bodyPr>
          <a:lstStyle/>
          <a:p>
            <a:r>
              <a:rPr lang="en-US" sz="2800" dirty="0" err="1">
                <a:solidFill>
                  <a:srgbClr val="7030A0"/>
                </a:solidFill>
              </a:rPr>
              <a:t>Quạt</a:t>
            </a:r>
            <a:r>
              <a:rPr lang="en-US" sz="2800" dirty="0">
                <a:solidFill>
                  <a:srgbClr val="7030A0"/>
                </a:solidFill>
              </a:rPr>
              <a:t> </a:t>
            </a:r>
            <a:r>
              <a:rPr lang="en-US" sz="2800" dirty="0" err="1">
                <a:solidFill>
                  <a:srgbClr val="7030A0"/>
                </a:solidFill>
              </a:rPr>
              <a:t>điện</a:t>
            </a:r>
            <a:r>
              <a:rPr lang="en-US" sz="2800" dirty="0">
                <a:solidFill>
                  <a:srgbClr val="7030A0"/>
                </a:solidFill>
              </a:rPr>
              <a:t>, </a:t>
            </a:r>
            <a:r>
              <a:rPr lang="en-US" sz="2800" dirty="0" err="1">
                <a:solidFill>
                  <a:srgbClr val="7030A0"/>
                </a:solidFill>
              </a:rPr>
              <a:t>bóng</a:t>
            </a:r>
            <a:r>
              <a:rPr lang="en-US" sz="2800" dirty="0">
                <a:solidFill>
                  <a:srgbClr val="7030A0"/>
                </a:solidFill>
              </a:rPr>
              <a:t> </a:t>
            </a:r>
            <a:r>
              <a:rPr lang="en-US" sz="2800" dirty="0" err="1">
                <a:solidFill>
                  <a:srgbClr val="7030A0"/>
                </a:solidFill>
              </a:rPr>
              <a:t>đèn</a:t>
            </a:r>
            <a:r>
              <a:rPr lang="en-US" sz="2800" dirty="0">
                <a:solidFill>
                  <a:srgbClr val="7030A0"/>
                </a:solidFill>
              </a:rPr>
              <a:t>, </a:t>
            </a:r>
            <a:r>
              <a:rPr lang="en-US" sz="2800" dirty="0" err="1">
                <a:solidFill>
                  <a:srgbClr val="7030A0"/>
                </a:solidFill>
              </a:rPr>
              <a:t>máy</a:t>
            </a:r>
            <a:r>
              <a:rPr lang="en-US" sz="2800" dirty="0">
                <a:solidFill>
                  <a:srgbClr val="7030A0"/>
                </a:solidFill>
              </a:rPr>
              <a:t> </a:t>
            </a:r>
            <a:r>
              <a:rPr lang="en-US" sz="2800" dirty="0" err="1">
                <a:solidFill>
                  <a:srgbClr val="7030A0"/>
                </a:solidFill>
              </a:rPr>
              <a:t>tính</a:t>
            </a:r>
            <a:r>
              <a:rPr lang="en-US" sz="2800" dirty="0">
                <a:solidFill>
                  <a:srgbClr val="7030A0"/>
                </a:solidFill>
              </a:rPr>
              <a:t>,…</a:t>
            </a:r>
          </a:p>
        </p:txBody>
      </p:sp>
      <p:sp>
        <p:nvSpPr>
          <p:cNvPr id="10" name="TextBox 9"/>
          <p:cNvSpPr txBox="1"/>
          <p:nvPr/>
        </p:nvSpPr>
        <p:spPr>
          <a:xfrm>
            <a:off x="3967316" y="3800957"/>
            <a:ext cx="5040208" cy="523220"/>
          </a:xfrm>
          <a:prstGeom prst="rect">
            <a:avLst/>
          </a:prstGeom>
          <a:noFill/>
        </p:spPr>
        <p:txBody>
          <a:bodyPr wrap="square" rtlCol="0">
            <a:spAutoFit/>
          </a:bodyPr>
          <a:lstStyle/>
          <a:p>
            <a:r>
              <a:rPr lang="en-US" sz="2800" dirty="0" err="1">
                <a:solidFill>
                  <a:srgbClr val="FF0000"/>
                </a:solidFill>
              </a:rPr>
              <a:t>Đèn</a:t>
            </a:r>
            <a:r>
              <a:rPr lang="en-US" sz="2800" dirty="0">
                <a:solidFill>
                  <a:srgbClr val="FF0000"/>
                </a:solidFill>
              </a:rPr>
              <a:t> </a:t>
            </a:r>
            <a:r>
              <a:rPr lang="en-US" sz="2800" err="1">
                <a:solidFill>
                  <a:srgbClr val="FF0000"/>
                </a:solidFill>
              </a:rPr>
              <a:t>đang</a:t>
            </a:r>
            <a:r>
              <a:rPr lang="en-US" sz="2800">
                <a:solidFill>
                  <a:srgbClr val="FF0000"/>
                </a:solidFill>
              </a:rPr>
              <a:t> </a:t>
            </a:r>
            <a:r>
              <a:rPr lang="en-US" sz="2800" smtClean="0">
                <a:solidFill>
                  <a:srgbClr val="FF0000"/>
                </a:solidFill>
              </a:rPr>
              <a:t>sáng, máy chiếu</a:t>
            </a:r>
            <a:endParaRPr lang="en-US" sz="2800" dirty="0">
              <a:solidFill>
                <a:srgbClr val="FF0000"/>
              </a:solidFill>
            </a:endParaRPr>
          </a:p>
        </p:txBody>
      </p:sp>
      <p:sp>
        <p:nvSpPr>
          <p:cNvPr id="11" name="TextBox 10"/>
          <p:cNvSpPr txBox="1"/>
          <p:nvPr/>
        </p:nvSpPr>
        <p:spPr>
          <a:xfrm>
            <a:off x="3967316" y="5061296"/>
            <a:ext cx="5176683" cy="523220"/>
          </a:xfrm>
          <a:prstGeom prst="rect">
            <a:avLst/>
          </a:prstGeom>
          <a:noFill/>
        </p:spPr>
        <p:txBody>
          <a:bodyPr wrap="square" rtlCol="0">
            <a:spAutoFit/>
          </a:bodyPr>
          <a:lstStyle/>
          <a:p>
            <a:r>
              <a:rPr lang="en-US" sz="2800" dirty="0" err="1">
                <a:solidFill>
                  <a:srgbClr val="FF0000"/>
                </a:solidFill>
              </a:rPr>
              <a:t>Bóng</a:t>
            </a:r>
            <a:r>
              <a:rPr lang="en-US" sz="2800" dirty="0">
                <a:solidFill>
                  <a:srgbClr val="FF0000"/>
                </a:solidFill>
              </a:rPr>
              <a:t> </a:t>
            </a:r>
            <a:r>
              <a:rPr lang="en-US" sz="2800" dirty="0" err="1">
                <a:solidFill>
                  <a:srgbClr val="FF0000"/>
                </a:solidFill>
              </a:rPr>
              <a:t>đèn</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chiếu</a:t>
            </a:r>
            <a:r>
              <a:rPr lang="en-US" sz="2800" dirty="0">
                <a:solidFill>
                  <a:srgbClr val="FF0000"/>
                </a:solidFill>
              </a:rPr>
              <a:t>, </a:t>
            </a:r>
            <a:r>
              <a:rPr lang="en-US" sz="2800" dirty="0" err="1">
                <a:solidFill>
                  <a:srgbClr val="FF0000"/>
                </a:solidFill>
              </a:rPr>
              <a:t>máy</a:t>
            </a:r>
            <a:r>
              <a:rPr lang="en-US" sz="2800" dirty="0">
                <a:solidFill>
                  <a:srgbClr val="FF0000"/>
                </a:solidFill>
              </a:rPr>
              <a:t> </a:t>
            </a:r>
            <a:r>
              <a:rPr lang="en-US" sz="2800" dirty="0" err="1">
                <a:solidFill>
                  <a:srgbClr val="FF0000"/>
                </a:solidFill>
              </a:rPr>
              <a:t>tính</a:t>
            </a:r>
            <a:r>
              <a:rPr lang="en-US" sz="2800" dirty="0">
                <a:solidFill>
                  <a:srgbClr val="FF0000"/>
                </a:solidFill>
              </a:rPr>
              <a:t>,…</a:t>
            </a:r>
          </a:p>
        </p:txBody>
      </p:sp>
      <p:sp>
        <p:nvSpPr>
          <p:cNvPr id="12" name="TextBox 11"/>
          <p:cNvSpPr txBox="1"/>
          <p:nvPr/>
        </p:nvSpPr>
        <p:spPr>
          <a:xfrm>
            <a:off x="3967316" y="4469808"/>
            <a:ext cx="3562065" cy="523220"/>
          </a:xfrm>
          <a:prstGeom prst="rect">
            <a:avLst/>
          </a:prstGeom>
          <a:noFill/>
        </p:spPr>
        <p:txBody>
          <a:bodyPr wrap="square" rtlCol="0">
            <a:spAutoFit/>
          </a:bodyPr>
          <a:lstStyle/>
          <a:p>
            <a:r>
              <a:rPr lang="en-US" sz="2800" dirty="0">
                <a:solidFill>
                  <a:srgbClr val="7030A0"/>
                </a:solidFill>
              </a:rPr>
              <a:t>Loa , tai </a:t>
            </a:r>
            <a:r>
              <a:rPr lang="en-US" sz="2800" dirty="0" err="1">
                <a:solidFill>
                  <a:srgbClr val="7030A0"/>
                </a:solidFill>
              </a:rPr>
              <a:t>nghe</a:t>
            </a:r>
            <a:r>
              <a:rPr lang="en-US" sz="2800" dirty="0">
                <a:solidFill>
                  <a:srgbClr val="7030A0"/>
                </a:solidFill>
              </a:rPr>
              <a:t>,…</a:t>
            </a:r>
          </a:p>
        </p:txBody>
      </p:sp>
    </p:spTree>
    <p:extLst>
      <p:ext uri="{BB962C8B-B14F-4D97-AF65-F5344CB8AC3E}">
        <p14:creationId xmlns:p14="http://schemas.microsoft.com/office/powerpoint/2010/main" val="828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5663" y="131854"/>
            <a:ext cx="657969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2" y="716629"/>
            <a:ext cx="8273845" cy="6027219"/>
          </a:xfrm>
          <a:prstGeom prst="rect">
            <a:avLst/>
          </a:prstGeom>
        </p:spPr>
      </p:pic>
    </p:spTree>
    <p:extLst>
      <p:ext uri="{BB962C8B-B14F-4D97-AF65-F5344CB8AC3E}">
        <p14:creationId xmlns:p14="http://schemas.microsoft.com/office/powerpoint/2010/main" val="2221332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5057" y="26036"/>
            <a:ext cx="668101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8" y="610811"/>
            <a:ext cx="8627807" cy="6178735"/>
          </a:xfrm>
          <a:prstGeom prst="rect">
            <a:avLst/>
          </a:prstGeom>
        </p:spPr>
      </p:pic>
    </p:spTree>
    <p:extLst>
      <p:ext uri="{BB962C8B-B14F-4D97-AF65-F5344CB8AC3E}">
        <p14:creationId xmlns:p14="http://schemas.microsoft.com/office/powerpoint/2010/main" val="2779869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1106911"/>
              </p:ext>
            </p:extLst>
          </p:nvPr>
        </p:nvGraphicFramePr>
        <p:xfrm>
          <a:off x="117987" y="736115"/>
          <a:ext cx="9026015" cy="6049566"/>
        </p:xfrm>
        <a:graphic>
          <a:graphicData uri="http://schemas.openxmlformats.org/drawingml/2006/table">
            <a:tbl>
              <a:tblPr firstRow="1" bandRow="1">
                <a:tableStyleId>{5DA37D80-6434-44D0-A028-1B22A696006F}</a:tableStyleId>
              </a:tblPr>
              <a:tblGrid>
                <a:gridCol w="3008671">
                  <a:extLst>
                    <a:ext uri="{9D8B030D-6E8A-4147-A177-3AD203B41FA5}">
                      <a16:colId xmlns="" xmlns:a16="http://schemas.microsoft.com/office/drawing/2014/main" val="20000"/>
                    </a:ext>
                  </a:extLst>
                </a:gridCol>
                <a:gridCol w="2457456">
                  <a:extLst>
                    <a:ext uri="{9D8B030D-6E8A-4147-A177-3AD203B41FA5}">
                      <a16:colId xmlns="" xmlns:a16="http://schemas.microsoft.com/office/drawing/2014/main" val="20001"/>
                    </a:ext>
                  </a:extLst>
                </a:gridCol>
                <a:gridCol w="3559888">
                  <a:extLst>
                    <a:ext uri="{9D8B030D-6E8A-4147-A177-3AD203B41FA5}">
                      <a16:colId xmlns="" xmlns:a16="http://schemas.microsoft.com/office/drawing/2014/main" val="20002"/>
                    </a:ext>
                  </a:extLst>
                </a:gridCol>
              </a:tblGrid>
              <a:tr h="532246">
                <a:tc>
                  <a:txBody>
                    <a:bodyPr/>
                    <a:lstStyle/>
                    <a:p>
                      <a:pPr algn="ctr"/>
                      <a:r>
                        <a:rPr lang="en-US" sz="2400" dirty="0"/>
                        <a:t>DẠNG</a:t>
                      </a:r>
                      <a:r>
                        <a:rPr lang="en-US" sz="2400" baseline="0" dirty="0"/>
                        <a:t> NĂNG LƯỢNG</a:t>
                      </a:r>
                      <a:endParaRPr lang="en-US" sz="2400" dirty="0">
                        <a:solidFill>
                          <a:srgbClr val="FF0000"/>
                        </a:solidFill>
                      </a:endParaRPr>
                    </a:p>
                  </a:txBody>
                  <a:tcPr marL="68580" marR="68580"/>
                </a:tc>
                <a:tc>
                  <a:txBody>
                    <a:bodyPr/>
                    <a:lstStyle/>
                    <a:p>
                      <a:pPr algn="ctr"/>
                      <a:r>
                        <a:rPr lang="en-US" sz="2400" dirty="0"/>
                        <a:t>NGUỒN</a:t>
                      </a:r>
                      <a:r>
                        <a:rPr lang="en-US" sz="2400" baseline="0" dirty="0"/>
                        <a:t> PHÁT</a:t>
                      </a:r>
                      <a:endParaRPr lang="en-US" sz="2400" dirty="0">
                        <a:solidFill>
                          <a:srgbClr val="FF0000"/>
                        </a:solidFill>
                      </a:endParaRPr>
                    </a:p>
                  </a:txBody>
                  <a:tcPr marL="68580" marR="68580"/>
                </a:tc>
                <a:tc>
                  <a:txBody>
                    <a:bodyPr/>
                    <a:lstStyle/>
                    <a:p>
                      <a:pPr algn="ctr"/>
                      <a:r>
                        <a:rPr lang="en-US" sz="2400" dirty="0"/>
                        <a:t>VÍ</a:t>
                      </a:r>
                      <a:r>
                        <a:rPr lang="en-US" sz="2400" baseline="0" dirty="0"/>
                        <a:t> DỤ (</a:t>
                      </a:r>
                      <a:r>
                        <a:rPr lang="en-US" sz="2400" baseline="0" dirty="0" err="1"/>
                        <a:t>khác</a:t>
                      </a:r>
                      <a:r>
                        <a:rPr lang="en-US" sz="2400" baseline="0" dirty="0"/>
                        <a:t> </a:t>
                      </a:r>
                      <a:r>
                        <a:rPr lang="en-US" sz="2400" baseline="0" dirty="0" err="1"/>
                        <a:t>sgk</a:t>
                      </a:r>
                      <a:r>
                        <a:rPr lang="en-US" sz="2400" baseline="0" dirty="0"/>
                        <a:t>)</a:t>
                      </a:r>
                      <a:endParaRPr lang="en-US" sz="2400" dirty="0">
                        <a:solidFill>
                          <a:srgbClr val="FF0000"/>
                        </a:solidFill>
                      </a:endParaRPr>
                    </a:p>
                  </a:txBody>
                  <a:tcPr marL="68580" marR="68580"/>
                </a:tc>
                <a:extLst>
                  <a:ext uri="{0D108BD9-81ED-4DB2-BD59-A6C34878D82A}">
                    <a16:rowId xmlns="" xmlns:a16="http://schemas.microsoft.com/office/drawing/2014/main" val="10000"/>
                  </a:ext>
                </a:extLst>
              </a:tr>
              <a:tr h="670670">
                <a:tc>
                  <a:txBody>
                    <a:bodyPr/>
                    <a:lstStyle/>
                    <a:p>
                      <a:pPr algn="ctr"/>
                      <a:r>
                        <a:rPr lang="en-US" sz="2800" dirty="0" err="1"/>
                        <a:t>Động</a:t>
                      </a:r>
                      <a:r>
                        <a:rPr lang="en-US" sz="2800" dirty="0"/>
                        <a:t> </a:t>
                      </a:r>
                      <a:r>
                        <a:rPr lang="en-US" sz="2800" dirty="0" err="1"/>
                        <a:t>năng</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670670">
                <a:tc>
                  <a:txBody>
                    <a:bodyPr/>
                    <a:lstStyle/>
                    <a:p>
                      <a:pPr algn="ctr"/>
                      <a:r>
                        <a:rPr lang="en-US" sz="2800" dirty="0" err="1"/>
                        <a:t>Thế</a:t>
                      </a:r>
                      <a:r>
                        <a:rPr lang="en-US" sz="2800" dirty="0"/>
                        <a:t> </a:t>
                      </a:r>
                      <a:r>
                        <a:rPr lang="en-US" sz="2800" dirty="0" err="1"/>
                        <a:t>năng</a:t>
                      </a:r>
                      <a:r>
                        <a:rPr lang="en-US" sz="2800" baseline="0" dirty="0"/>
                        <a:t> </a:t>
                      </a:r>
                      <a:r>
                        <a:rPr lang="en-US" sz="2800" baseline="0" dirty="0" err="1"/>
                        <a:t>hấp</a:t>
                      </a:r>
                      <a:r>
                        <a:rPr lang="en-US" sz="2800" baseline="0" dirty="0"/>
                        <a:t> </a:t>
                      </a:r>
                      <a:r>
                        <a:rPr lang="en-US" sz="2800" baseline="0" dirty="0" err="1"/>
                        <a:t>dẫn</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2"/>
                  </a:ext>
                </a:extLst>
              </a:tr>
              <a:tr h="922845">
                <a:tc>
                  <a:txBody>
                    <a:bodyPr/>
                    <a:lstStyle/>
                    <a:p>
                      <a:pPr algn="ctr"/>
                      <a:r>
                        <a:rPr lang="en-US" sz="2800" dirty="0" err="1"/>
                        <a:t>Năng</a:t>
                      </a:r>
                      <a:r>
                        <a:rPr lang="en-US" sz="2800" baseline="0" dirty="0"/>
                        <a:t> </a:t>
                      </a:r>
                      <a:r>
                        <a:rPr lang="en-US" sz="2800" baseline="0" dirty="0" err="1"/>
                        <a:t>lượng</a:t>
                      </a:r>
                      <a:r>
                        <a:rPr lang="en-US" sz="2800" baseline="0" dirty="0"/>
                        <a:t> </a:t>
                      </a:r>
                      <a:r>
                        <a:rPr lang="en-US" sz="2800" baseline="0" err="1"/>
                        <a:t>hóa</a:t>
                      </a:r>
                      <a:r>
                        <a:rPr lang="en-US" sz="2800" baseline="0"/>
                        <a:t> </a:t>
                      </a:r>
                      <a:r>
                        <a:rPr lang="en-US" sz="2800" baseline="0" smtClean="0"/>
                        <a:t>học (</a:t>
                      </a:r>
                      <a:r>
                        <a:rPr lang="en-US" sz="2800" baseline="0" dirty="0" err="1"/>
                        <a:t>hóa</a:t>
                      </a:r>
                      <a:r>
                        <a:rPr lang="en-US" sz="2800" baseline="0" dirty="0"/>
                        <a:t> </a:t>
                      </a:r>
                      <a:r>
                        <a:rPr lang="en-US" sz="2800" baseline="0" dirty="0" err="1"/>
                        <a:t>năng</a:t>
                      </a:r>
                      <a:r>
                        <a:rPr lang="en-US" sz="2800" baseline="0" dirty="0"/>
                        <a:t>)</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3"/>
                  </a:ext>
                </a:extLst>
              </a:tr>
              <a:tr h="670670">
                <a:tc>
                  <a:txBody>
                    <a:bodyPr/>
                    <a:lstStyle/>
                    <a:p>
                      <a:pPr algn="ctr"/>
                      <a:r>
                        <a:rPr lang="en-US" sz="2800" dirty="0" err="1"/>
                        <a:t>Năng</a:t>
                      </a:r>
                      <a:r>
                        <a:rPr lang="en-US" sz="2800" baseline="0" dirty="0"/>
                        <a:t> </a:t>
                      </a:r>
                      <a:r>
                        <a:rPr lang="en-US" sz="2800" baseline="0" dirty="0" err="1"/>
                        <a:t>lượng</a:t>
                      </a:r>
                      <a:r>
                        <a:rPr lang="en-US" sz="2800" baseline="0" dirty="0"/>
                        <a:t> </a:t>
                      </a:r>
                      <a:r>
                        <a:rPr lang="en-US" sz="2800" baseline="0" dirty="0" err="1"/>
                        <a:t>điện</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4"/>
                  </a:ext>
                </a:extLst>
              </a:tr>
              <a:tr h="922845">
                <a:tc>
                  <a:txBody>
                    <a:bodyPr/>
                    <a:lstStyle/>
                    <a:p>
                      <a:pPr algn="ctr"/>
                      <a:r>
                        <a:rPr lang="en-US" sz="2800" dirty="0" err="1"/>
                        <a:t>Năng</a:t>
                      </a:r>
                      <a:r>
                        <a:rPr lang="en-US" sz="2800" baseline="0" dirty="0"/>
                        <a:t> </a:t>
                      </a:r>
                      <a:r>
                        <a:rPr lang="en-US" sz="2800" baseline="0" dirty="0" err="1"/>
                        <a:t>lượng</a:t>
                      </a:r>
                      <a:r>
                        <a:rPr lang="en-US" sz="2800" baseline="0" dirty="0"/>
                        <a:t> </a:t>
                      </a:r>
                      <a:r>
                        <a:rPr lang="en-US" sz="2800" baseline="0" dirty="0" err="1"/>
                        <a:t>ánh</a:t>
                      </a:r>
                      <a:r>
                        <a:rPr lang="en-US" sz="2800" baseline="0" dirty="0"/>
                        <a:t> </a:t>
                      </a:r>
                      <a:r>
                        <a:rPr lang="en-US" sz="2800" baseline="0" dirty="0" err="1"/>
                        <a:t>sáng</a:t>
                      </a:r>
                      <a:r>
                        <a:rPr lang="en-US" sz="2800" baseline="0" dirty="0"/>
                        <a:t> (</a:t>
                      </a:r>
                      <a:r>
                        <a:rPr lang="en-US" sz="2800" baseline="0" dirty="0" err="1"/>
                        <a:t>Quang</a:t>
                      </a:r>
                      <a:r>
                        <a:rPr lang="en-US" sz="2800" baseline="0" dirty="0"/>
                        <a:t> </a:t>
                      </a:r>
                      <a:r>
                        <a:rPr lang="en-US" sz="2800" baseline="0" dirty="0" err="1"/>
                        <a:t>năng</a:t>
                      </a:r>
                      <a:r>
                        <a:rPr lang="en-US" sz="2800" baseline="0" dirty="0"/>
                        <a:t>)</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5"/>
                  </a:ext>
                </a:extLst>
              </a:tr>
              <a:tr h="670670">
                <a:tc>
                  <a:txBody>
                    <a:bodyPr/>
                    <a:lstStyle/>
                    <a:p>
                      <a:pPr algn="ctr"/>
                      <a:r>
                        <a:rPr lang="en-US" sz="2800" dirty="0" err="1"/>
                        <a:t>Năng</a:t>
                      </a:r>
                      <a:r>
                        <a:rPr lang="en-US" sz="2800" baseline="0" dirty="0"/>
                        <a:t> </a:t>
                      </a:r>
                      <a:r>
                        <a:rPr lang="en-US" sz="2800" baseline="0" dirty="0" err="1"/>
                        <a:t>lượng</a:t>
                      </a:r>
                      <a:r>
                        <a:rPr lang="en-US" sz="2800" baseline="0" dirty="0"/>
                        <a:t> </a:t>
                      </a:r>
                      <a:r>
                        <a:rPr lang="en-US" sz="2800" baseline="0" dirty="0" err="1"/>
                        <a:t>âm</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a:p>
                  </a:txBody>
                  <a:tcPr marL="68580" marR="68580"/>
                </a:tc>
                <a:extLst>
                  <a:ext uri="{0D108BD9-81ED-4DB2-BD59-A6C34878D82A}">
                    <a16:rowId xmlns="" xmlns:a16="http://schemas.microsoft.com/office/drawing/2014/main" val="10006"/>
                  </a:ext>
                </a:extLst>
              </a:tr>
              <a:tr h="922845">
                <a:tc>
                  <a:txBody>
                    <a:bodyPr/>
                    <a:lstStyle/>
                    <a:p>
                      <a:pPr algn="ctr"/>
                      <a:r>
                        <a:rPr lang="en-US" sz="2800" dirty="0" err="1"/>
                        <a:t>Năng</a:t>
                      </a:r>
                      <a:r>
                        <a:rPr lang="en-US" sz="2800" baseline="0" dirty="0"/>
                        <a:t> </a:t>
                      </a:r>
                      <a:r>
                        <a:rPr lang="en-US" sz="2800" baseline="0" dirty="0" err="1"/>
                        <a:t>lượng</a:t>
                      </a:r>
                      <a:r>
                        <a:rPr lang="en-US" sz="2800" baseline="0" dirty="0"/>
                        <a:t> </a:t>
                      </a:r>
                      <a:r>
                        <a:rPr lang="en-US" sz="2800" baseline="0" dirty="0" err="1"/>
                        <a:t>nhiệt</a:t>
                      </a:r>
                      <a:r>
                        <a:rPr lang="en-US" sz="2800" baseline="0" dirty="0"/>
                        <a:t> </a:t>
                      </a:r>
                    </a:p>
                    <a:p>
                      <a:pPr algn="ctr"/>
                      <a:r>
                        <a:rPr lang="en-US" sz="2800" baseline="0" dirty="0"/>
                        <a:t>(</a:t>
                      </a:r>
                      <a:r>
                        <a:rPr lang="en-US" sz="2800" baseline="0" dirty="0" err="1"/>
                        <a:t>Nhiệt</a:t>
                      </a:r>
                      <a:r>
                        <a:rPr lang="en-US" sz="2800" baseline="0" dirty="0"/>
                        <a:t> </a:t>
                      </a:r>
                      <a:r>
                        <a:rPr lang="en-US" sz="2800" baseline="0" dirty="0" err="1"/>
                        <a:t>năng</a:t>
                      </a:r>
                      <a:r>
                        <a:rPr lang="en-US" sz="2800" baseline="0" dirty="0"/>
                        <a:t>)</a:t>
                      </a:r>
                      <a:endParaRPr lang="en-US" sz="2800" dirty="0">
                        <a:solidFill>
                          <a:srgbClr val="7030A0"/>
                        </a:solidFill>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7"/>
                  </a:ext>
                </a:extLst>
              </a:tr>
            </a:tbl>
          </a:graphicData>
        </a:graphic>
      </p:graphicFrame>
      <p:sp>
        <p:nvSpPr>
          <p:cNvPr id="4" name="Title 3"/>
          <p:cNvSpPr txBox="1">
            <a:spLocks noGrp="1"/>
          </p:cNvSpPr>
          <p:nvPr>
            <p:ph type="title"/>
          </p:nvPr>
        </p:nvSpPr>
        <p:spPr>
          <a:xfrm>
            <a:off x="628650" y="200584"/>
            <a:ext cx="7886700" cy="535531"/>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CÁC DẠNG NĂNG LƯỢNG</a:t>
            </a:r>
          </a:p>
        </p:txBody>
      </p:sp>
      <p:sp>
        <p:nvSpPr>
          <p:cNvPr id="6" name="TextBox 5"/>
          <p:cNvSpPr txBox="1"/>
          <p:nvPr/>
        </p:nvSpPr>
        <p:spPr>
          <a:xfrm>
            <a:off x="3131827" y="1228627"/>
            <a:ext cx="2422773" cy="830997"/>
          </a:xfrm>
          <a:prstGeom prst="rect">
            <a:avLst/>
          </a:prstGeom>
          <a:noFill/>
        </p:spPr>
        <p:txBody>
          <a:bodyPr wrap="square" rtlCol="0">
            <a:spAutoFit/>
          </a:bodyPr>
          <a:lstStyle/>
          <a:p>
            <a:r>
              <a:rPr lang="en-US" sz="2400" dirty="0"/>
              <a:t>Do </a:t>
            </a:r>
            <a:r>
              <a:rPr lang="en-US" sz="2400" dirty="0" err="1"/>
              <a:t>vật</a:t>
            </a:r>
            <a:r>
              <a:rPr lang="en-US" sz="2400" dirty="0"/>
              <a:t> </a:t>
            </a:r>
            <a:r>
              <a:rPr lang="en-US" sz="2400" dirty="0" err="1"/>
              <a:t>chuyển</a:t>
            </a:r>
            <a:r>
              <a:rPr lang="en-US" sz="2400" dirty="0"/>
              <a:t> </a:t>
            </a:r>
            <a:r>
              <a:rPr lang="en-US" sz="2400" dirty="0" err="1"/>
              <a:t>động</a:t>
            </a:r>
            <a:endParaRPr lang="en-US" sz="2400" dirty="0"/>
          </a:p>
        </p:txBody>
      </p:sp>
      <p:sp>
        <p:nvSpPr>
          <p:cNvPr id="7" name="TextBox 6"/>
          <p:cNvSpPr txBox="1"/>
          <p:nvPr/>
        </p:nvSpPr>
        <p:spPr>
          <a:xfrm>
            <a:off x="3131827" y="2059624"/>
            <a:ext cx="2330240" cy="461665"/>
          </a:xfrm>
          <a:prstGeom prst="rect">
            <a:avLst/>
          </a:prstGeom>
          <a:noFill/>
        </p:spPr>
        <p:txBody>
          <a:bodyPr wrap="square" rtlCol="0">
            <a:spAutoFit/>
          </a:bodyPr>
          <a:lstStyle/>
          <a:p>
            <a:r>
              <a:rPr lang="en-US" sz="2400" dirty="0">
                <a:solidFill>
                  <a:srgbClr val="FF0000"/>
                </a:solidFill>
              </a:rPr>
              <a:t>Do </a:t>
            </a:r>
            <a:r>
              <a:rPr lang="en-US" sz="2400" dirty="0" err="1">
                <a:solidFill>
                  <a:srgbClr val="FF0000"/>
                </a:solidFill>
              </a:rPr>
              <a:t>vật</a:t>
            </a:r>
            <a:r>
              <a:rPr lang="en-US" sz="2400" dirty="0">
                <a:solidFill>
                  <a:srgbClr val="FF0000"/>
                </a:solidFill>
              </a:rPr>
              <a:t> ở </a:t>
            </a:r>
            <a:r>
              <a:rPr lang="en-US" sz="2400" dirty="0" err="1">
                <a:solidFill>
                  <a:srgbClr val="FF0000"/>
                </a:solidFill>
              </a:rPr>
              <a:t>trên</a:t>
            </a:r>
            <a:r>
              <a:rPr lang="en-US" sz="2400" dirty="0">
                <a:solidFill>
                  <a:srgbClr val="FF0000"/>
                </a:solidFill>
              </a:rPr>
              <a:t> </a:t>
            </a:r>
            <a:r>
              <a:rPr lang="en-US" sz="2400" dirty="0" err="1">
                <a:solidFill>
                  <a:srgbClr val="FF0000"/>
                </a:solidFill>
              </a:rPr>
              <a:t>cao</a:t>
            </a:r>
            <a:endParaRPr lang="en-US" sz="2400" dirty="0">
              <a:solidFill>
                <a:srgbClr val="FF0000"/>
              </a:solidFill>
            </a:endParaRPr>
          </a:p>
        </p:txBody>
      </p:sp>
      <p:sp>
        <p:nvSpPr>
          <p:cNvPr id="8" name="TextBox 7"/>
          <p:cNvSpPr txBox="1"/>
          <p:nvPr/>
        </p:nvSpPr>
        <p:spPr>
          <a:xfrm>
            <a:off x="3131827" y="2649316"/>
            <a:ext cx="2388362" cy="830997"/>
          </a:xfrm>
          <a:prstGeom prst="rect">
            <a:avLst/>
          </a:prstGeom>
          <a:noFill/>
        </p:spPr>
        <p:txBody>
          <a:bodyPr wrap="square" rtlCol="0">
            <a:spAutoFit/>
          </a:bodyPr>
          <a:lstStyle/>
          <a:p>
            <a:r>
              <a:rPr lang="en-US" sz="2400" dirty="0"/>
              <a:t>Do </a:t>
            </a:r>
            <a:r>
              <a:rPr lang="en-US" sz="2400" dirty="0" err="1"/>
              <a:t>phản</a:t>
            </a:r>
            <a:r>
              <a:rPr lang="en-US" sz="2400" dirty="0"/>
              <a:t> </a:t>
            </a:r>
            <a:r>
              <a:rPr lang="en-US" sz="2400" dirty="0" err="1"/>
              <a:t>ứng</a:t>
            </a:r>
            <a:r>
              <a:rPr lang="en-US" sz="2400" dirty="0"/>
              <a:t> </a:t>
            </a:r>
            <a:r>
              <a:rPr lang="en-US" sz="2400" dirty="0" err="1"/>
              <a:t>hóa</a:t>
            </a:r>
            <a:r>
              <a:rPr lang="en-US" sz="2400" dirty="0"/>
              <a:t> </a:t>
            </a:r>
            <a:r>
              <a:rPr lang="en-US" sz="2400" dirty="0" err="1"/>
              <a:t>học</a:t>
            </a:r>
            <a:endParaRPr lang="en-US" sz="2400" dirty="0"/>
          </a:p>
        </p:txBody>
      </p:sp>
      <p:sp>
        <p:nvSpPr>
          <p:cNvPr id="9" name="TextBox 8"/>
          <p:cNvSpPr txBox="1"/>
          <p:nvPr/>
        </p:nvSpPr>
        <p:spPr>
          <a:xfrm>
            <a:off x="5587906" y="2678811"/>
            <a:ext cx="3579980" cy="830997"/>
          </a:xfrm>
          <a:prstGeom prst="rect">
            <a:avLst/>
          </a:prstGeom>
          <a:noFill/>
        </p:spPr>
        <p:txBody>
          <a:bodyPr wrap="square" rtlCol="0">
            <a:spAutoFit/>
          </a:bodyPr>
          <a:lstStyle/>
          <a:p>
            <a:r>
              <a:rPr lang="en-US" sz="2400" dirty="0" err="1">
                <a:solidFill>
                  <a:srgbClr val="FF0000"/>
                </a:solidFill>
              </a:rPr>
              <a:t>Năng</a:t>
            </a:r>
            <a:r>
              <a:rPr lang="en-US" sz="2400" dirty="0">
                <a:solidFill>
                  <a:srgbClr val="FF0000"/>
                </a:solidFill>
              </a:rPr>
              <a:t> </a:t>
            </a:r>
            <a:r>
              <a:rPr lang="en-US" sz="2400" dirty="0" err="1">
                <a:solidFill>
                  <a:srgbClr val="FF0000"/>
                </a:solidFill>
              </a:rPr>
              <a:t>lượng</a:t>
            </a:r>
            <a:r>
              <a:rPr lang="en-US" sz="2400" dirty="0">
                <a:solidFill>
                  <a:srgbClr val="FF0000"/>
                </a:solidFill>
              </a:rPr>
              <a:t> </a:t>
            </a:r>
            <a:r>
              <a:rPr lang="en-US" sz="2400" dirty="0" err="1">
                <a:solidFill>
                  <a:srgbClr val="FF0000"/>
                </a:solidFill>
              </a:rPr>
              <a:t>lưu</a:t>
            </a:r>
            <a:r>
              <a:rPr lang="en-US" sz="2400" dirty="0">
                <a:solidFill>
                  <a:srgbClr val="FF0000"/>
                </a:solidFill>
              </a:rPr>
              <a:t> </a:t>
            </a:r>
            <a:r>
              <a:rPr lang="en-US" sz="2400" dirty="0" err="1">
                <a:solidFill>
                  <a:srgbClr val="FF0000"/>
                </a:solidFill>
              </a:rPr>
              <a:t>trữ</a:t>
            </a:r>
            <a:r>
              <a:rPr lang="en-US" sz="2400" dirty="0">
                <a:solidFill>
                  <a:srgbClr val="FF0000"/>
                </a:solidFill>
              </a:rPr>
              <a:t> </a:t>
            </a:r>
            <a:r>
              <a:rPr lang="en-US" sz="2400" dirty="0" err="1">
                <a:solidFill>
                  <a:srgbClr val="FF0000"/>
                </a:solidFill>
              </a:rPr>
              <a:t>trong</a:t>
            </a:r>
            <a:r>
              <a:rPr lang="en-US" sz="2400" dirty="0">
                <a:solidFill>
                  <a:srgbClr val="FF0000"/>
                </a:solidFill>
              </a:rPr>
              <a:t> pin, </a:t>
            </a:r>
            <a:r>
              <a:rPr lang="en-US" sz="2400" dirty="0" err="1">
                <a:solidFill>
                  <a:srgbClr val="FF0000"/>
                </a:solidFill>
              </a:rPr>
              <a:t>thuốc</a:t>
            </a:r>
            <a:r>
              <a:rPr lang="en-US" sz="2400" dirty="0">
                <a:solidFill>
                  <a:srgbClr val="FF0000"/>
                </a:solidFill>
              </a:rPr>
              <a:t> </a:t>
            </a:r>
            <a:r>
              <a:rPr lang="en-US" sz="2400" err="1">
                <a:solidFill>
                  <a:srgbClr val="FF0000"/>
                </a:solidFill>
              </a:rPr>
              <a:t>nổ</a:t>
            </a:r>
            <a:r>
              <a:rPr lang="en-US" sz="2400" smtClean="0">
                <a:solidFill>
                  <a:srgbClr val="FF0000"/>
                </a:solidFill>
              </a:rPr>
              <a:t>, ga , xăng, ….</a:t>
            </a:r>
            <a:endParaRPr lang="en-US" sz="2400" dirty="0">
              <a:solidFill>
                <a:srgbClr val="FF0000"/>
              </a:solidFill>
            </a:endParaRPr>
          </a:p>
        </p:txBody>
      </p:sp>
      <p:sp>
        <p:nvSpPr>
          <p:cNvPr id="10" name="TextBox 9"/>
          <p:cNvSpPr txBox="1"/>
          <p:nvPr/>
        </p:nvSpPr>
        <p:spPr>
          <a:xfrm>
            <a:off x="5587906" y="1937160"/>
            <a:ext cx="3556094" cy="830997"/>
          </a:xfrm>
          <a:prstGeom prst="rect">
            <a:avLst/>
          </a:prstGeom>
          <a:noFill/>
        </p:spPr>
        <p:txBody>
          <a:bodyPr wrap="square" rtlCol="0">
            <a:spAutoFit/>
          </a:bodyPr>
          <a:lstStyle/>
          <a:p>
            <a:r>
              <a:rPr lang="en-US" sz="2400" dirty="0" err="1"/>
              <a:t>Máy</a:t>
            </a:r>
            <a:r>
              <a:rPr lang="en-US" sz="2400" dirty="0"/>
              <a:t> bay, </a:t>
            </a:r>
            <a:r>
              <a:rPr lang="en-US" sz="2400" dirty="0" err="1"/>
              <a:t>bóng</a:t>
            </a:r>
            <a:r>
              <a:rPr lang="en-US" sz="2400" dirty="0"/>
              <a:t> </a:t>
            </a:r>
            <a:r>
              <a:rPr lang="en-US" sz="2400" dirty="0" err="1"/>
              <a:t>đèn</a:t>
            </a:r>
            <a:r>
              <a:rPr lang="en-US" sz="2400" dirty="0"/>
              <a:t> </a:t>
            </a:r>
            <a:r>
              <a:rPr lang="en-US" sz="2400" dirty="0" err="1"/>
              <a:t>trên</a:t>
            </a:r>
            <a:r>
              <a:rPr lang="en-US" sz="2400" dirty="0"/>
              <a:t> </a:t>
            </a:r>
            <a:r>
              <a:rPr lang="en-US" sz="2400" dirty="0" err="1"/>
              <a:t>cao</a:t>
            </a:r>
            <a:r>
              <a:rPr lang="en-US" sz="2400" dirty="0"/>
              <a:t>,…</a:t>
            </a:r>
          </a:p>
        </p:txBody>
      </p:sp>
      <p:sp>
        <p:nvSpPr>
          <p:cNvPr id="11" name="TextBox 10"/>
          <p:cNvSpPr txBox="1"/>
          <p:nvPr/>
        </p:nvSpPr>
        <p:spPr>
          <a:xfrm>
            <a:off x="5587906" y="1302367"/>
            <a:ext cx="3556946" cy="461665"/>
          </a:xfrm>
          <a:prstGeom prst="rect">
            <a:avLst/>
          </a:prstGeom>
          <a:noFill/>
        </p:spPr>
        <p:txBody>
          <a:bodyPr wrap="square" rtlCol="0">
            <a:spAutoFit/>
          </a:bodyPr>
          <a:lstStyle/>
          <a:p>
            <a:r>
              <a:rPr lang="en-US" sz="2400" dirty="0" err="1">
                <a:solidFill>
                  <a:srgbClr val="FF0000"/>
                </a:solidFill>
              </a:rPr>
              <a:t>Lá</a:t>
            </a:r>
            <a:r>
              <a:rPr lang="en-US" sz="2400" dirty="0">
                <a:solidFill>
                  <a:srgbClr val="FF0000"/>
                </a:solidFill>
              </a:rPr>
              <a:t> rung, </a:t>
            </a:r>
            <a:r>
              <a:rPr lang="en-US" sz="2400" dirty="0" err="1">
                <a:solidFill>
                  <a:srgbClr val="FF0000"/>
                </a:solidFill>
              </a:rPr>
              <a:t>nước</a:t>
            </a:r>
            <a:r>
              <a:rPr lang="en-US" sz="2400" dirty="0">
                <a:solidFill>
                  <a:srgbClr val="FF0000"/>
                </a:solidFill>
              </a:rPr>
              <a:t> </a:t>
            </a:r>
            <a:r>
              <a:rPr lang="en-US" sz="2400" dirty="0" err="1">
                <a:solidFill>
                  <a:srgbClr val="FF0000"/>
                </a:solidFill>
              </a:rPr>
              <a:t>chảy</a:t>
            </a:r>
            <a:r>
              <a:rPr lang="en-US" sz="2400" dirty="0">
                <a:solidFill>
                  <a:srgbClr val="FF0000"/>
                </a:solidFill>
              </a:rPr>
              <a:t>,…</a:t>
            </a:r>
          </a:p>
        </p:txBody>
      </p:sp>
      <p:sp>
        <p:nvSpPr>
          <p:cNvPr id="12" name="TextBox 11"/>
          <p:cNvSpPr txBox="1"/>
          <p:nvPr/>
        </p:nvSpPr>
        <p:spPr>
          <a:xfrm>
            <a:off x="3102331" y="3637779"/>
            <a:ext cx="2828498" cy="461665"/>
          </a:xfrm>
          <a:prstGeom prst="rect">
            <a:avLst/>
          </a:prstGeom>
          <a:noFill/>
        </p:spPr>
        <p:txBody>
          <a:bodyPr wrap="square" rtlCol="0">
            <a:spAutoFit/>
          </a:bodyPr>
          <a:lstStyle/>
          <a:p>
            <a:r>
              <a:rPr lang="en-US" sz="2400" dirty="0" err="1">
                <a:solidFill>
                  <a:srgbClr val="FF0000"/>
                </a:solidFill>
              </a:rPr>
              <a:t>Tạo</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bởi</a:t>
            </a:r>
            <a:r>
              <a:rPr lang="en-US" sz="2400" dirty="0">
                <a:solidFill>
                  <a:srgbClr val="FF0000"/>
                </a:solidFill>
              </a:rPr>
              <a:t> </a:t>
            </a:r>
            <a:r>
              <a:rPr lang="en-US" sz="2400" dirty="0" err="1">
                <a:solidFill>
                  <a:srgbClr val="FF0000"/>
                </a:solidFill>
              </a:rPr>
              <a:t>dòng</a:t>
            </a:r>
            <a:r>
              <a:rPr lang="en-US" sz="2400" dirty="0">
                <a:solidFill>
                  <a:srgbClr val="FF0000"/>
                </a:solidFill>
              </a:rPr>
              <a:t> </a:t>
            </a:r>
            <a:r>
              <a:rPr lang="en-US" sz="2400" dirty="0" err="1">
                <a:solidFill>
                  <a:srgbClr val="FF0000"/>
                </a:solidFill>
              </a:rPr>
              <a:t>điện</a:t>
            </a:r>
            <a:endParaRPr lang="en-US" sz="2400" dirty="0">
              <a:solidFill>
                <a:srgbClr val="FF0000"/>
              </a:solidFill>
            </a:endParaRPr>
          </a:p>
        </p:txBody>
      </p:sp>
      <p:sp>
        <p:nvSpPr>
          <p:cNvPr id="13" name="TextBox 12"/>
          <p:cNvSpPr txBox="1"/>
          <p:nvPr/>
        </p:nvSpPr>
        <p:spPr>
          <a:xfrm>
            <a:off x="3131827" y="4226238"/>
            <a:ext cx="2330240" cy="830997"/>
          </a:xfrm>
          <a:prstGeom prst="rect">
            <a:avLst/>
          </a:prstGeom>
          <a:noFill/>
        </p:spPr>
        <p:txBody>
          <a:bodyPr wrap="square" rtlCol="0">
            <a:spAutoFit/>
          </a:bodyPr>
          <a:lstStyle/>
          <a:p>
            <a:r>
              <a:rPr lang="en-US" sz="2400" dirty="0" err="1"/>
              <a:t>Phát</a:t>
            </a:r>
            <a:r>
              <a:rPr lang="en-US" sz="2400" dirty="0"/>
              <a:t> </a:t>
            </a:r>
            <a:r>
              <a:rPr lang="en-US" sz="2400" dirty="0" err="1"/>
              <a:t>ra</a:t>
            </a:r>
            <a:r>
              <a:rPr lang="en-US" sz="2400" dirty="0"/>
              <a:t> </a:t>
            </a:r>
            <a:r>
              <a:rPr lang="en-US" sz="2400" err="1"/>
              <a:t>từ</a:t>
            </a:r>
            <a:r>
              <a:rPr lang="en-US" sz="2400"/>
              <a:t> </a:t>
            </a:r>
            <a:r>
              <a:rPr lang="en-US" sz="2400" smtClean="0"/>
              <a:t>các </a:t>
            </a:r>
            <a:r>
              <a:rPr lang="en-US" sz="2400" dirty="0" err="1"/>
              <a:t>nguồn</a:t>
            </a:r>
            <a:r>
              <a:rPr lang="en-US" sz="2400" dirty="0"/>
              <a:t> </a:t>
            </a:r>
            <a:r>
              <a:rPr lang="en-US" sz="2400" dirty="0" err="1"/>
              <a:t>sáng</a:t>
            </a:r>
            <a:endParaRPr lang="en-US" sz="2400" dirty="0"/>
          </a:p>
        </p:txBody>
      </p:sp>
      <p:sp>
        <p:nvSpPr>
          <p:cNvPr id="14" name="TextBox 13"/>
          <p:cNvSpPr txBox="1"/>
          <p:nvPr/>
        </p:nvSpPr>
        <p:spPr>
          <a:xfrm>
            <a:off x="3131827" y="5152611"/>
            <a:ext cx="3174809" cy="830997"/>
          </a:xfrm>
          <a:prstGeom prst="rect">
            <a:avLst/>
          </a:prstGeom>
          <a:noFill/>
        </p:spPr>
        <p:txBody>
          <a:bodyPr wrap="square" rtlCol="0">
            <a:spAutoFit/>
          </a:bodyPr>
          <a:lstStyle/>
          <a:p>
            <a:r>
              <a:rPr lang="en-US" sz="2400" dirty="0" err="1">
                <a:solidFill>
                  <a:srgbClr val="FF0000"/>
                </a:solidFill>
              </a:rPr>
              <a:t>Lan</a:t>
            </a:r>
            <a:r>
              <a:rPr lang="en-US" sz="2400" dirty="0">
                <a:solidFill>
                  <a:srgbClr val="FF0000"/>
                </a:solidFill>
              </a:rPr>
              <a:t> </a:t>
            </a:r>
            <a:r>
              <a:rPr lang="en-US" sz="2400" dirty="0" err="1">
                <a:solidFill>
                  <a:srgbClr val="FF0000"/>
                </a:solidFill>
              </a:rPr>
              <a:t>truyền</a:t>
            </a:r>
            <a:r>
              <a:rPr lang="en-US" sz="2400" dirty="0">
                <a:solidFill>
                  <a:srgbClr val="FF0000"/>
                </a:solidFill>
              </a:rPr>
              <a:t> </a:t>
            </a:r>
            <a:r>
              <a:rPr lang="en-US" sz="2400" dirty="0" err="1">
                <a:solidFill>
                  <a:srgbClr val="FF0000"/>
                </a:solidFill>
              </a:rPr>
              <a:t>từ</a:t>
            </a:r>
            <a:r>
              <a:rPr lang="en-US" sz="2400" dirty="0">
                <a:solidFill>
                  <a:srgbClr val="FF0000"/>
                </a:solidFill>
              </a:rPr>
              <a:t> </a:t>
            </a:r>
          </a:p>
          <a:p>
            <a:r>
              <a:rPr lang="en-US" sz="2400" dirty="0" err="1">
                <a:solidFill>
                  <a:srgbClr val="FF0000"/>
                </a:solidFill>
              </a:rPr>
              <a:t>các</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âm</a:t>
            </a:r>
            <a:endParaRPr lang="en-US" sz="2400" dirty="0">
              <a:solidFill>
                <a:srgbClr val="FF0000"/>
              </a:solidFill>
            </a:endParaRPr>
          </a:p>
        </p:txBody>
      </p:sp>
      <p:sp>
        <p:nvSpPr>
          <p:cNvPr id="15" name="TextBox 14"/>
          <p:cNvSpPr txBox="1"/>
          <p:nvPr/>
        </p:nvSpPr>
        <p:spPr>
          <a:xfrm>
            <a:off x="3131827" y="5881741"/>
            <a:ext cx="2388362" cy="830997"/>
          </a:xfrm>
          <a:prstGeom prst="rect">
            <a:avLst/>
          </a:prstGeom>
          <a:noFill/>
        </p:spPr>
        <p:txBody>
          <a:bodyPr wrap="square" rtlCol="0">
            <a:spAutoFit/>
          </a:bodyPr>
          <a:lstStyle/>
          <a:p>
            <a:r>
              <a:rPr lang="en-US" sz="2400" dirty="0" err="1"/>
              <a:t>Sinh</a:t>
            </a:r>
            <a:r>
              <a:rPr lang="en-US" sz="2400" dirty="0"/>
              <a:t> </a:t>
            </a:r>
            <a:r>
              <a:rPr lang="en-US" sz="2400" dirty="0" err="1"/>
              <a:t>ra</a:t>
            </a:r>
            <a:r>
              <a:rPr lang="en-US" sz="2400" dirty="0"/>
              <a:t> </a:t>
            </a:r>
            <a:r>
              <a:rPr lang="en-US" sz="2400" dirty="0" err="1"/>
              <a:t>từ</a:t>
            </a:r>
            <a:r>
              <a:rPr lang="en-US" sz="2400" dirty="0"/>
              <a:t> </a:t>
            </a:r>
            <a:r>
              <a:rPr lang="en-US" sz="2400" dirty="0" err="1"/>
              <a:t>nguồn</a:t>
            </a:r>
            <a:r>
              <a:rPr lang="en-US" sz="2400" dirty="0"/>
              <a:t> </a:t>
            </a:r>
            <a:r>
              <a:rPr lang="en-US" sz="2400" dirty="0" err="1"/>
              <a:t>nhiệt</a:t>
            </a:r>
            <a:endParaRPr lang="en-US" sz="2400" dirty="0"/>
          </a:p>
        </p:txBody>
      </p:sp>
      <p:sp>
        <p:nvSpPr>
          <p:cNvPr id="16" name="TextBox 15"/>
          <p:cNvSpPr txBox="1"/>
          <p:nvPr/>
        </p:nvSpPr>
        <p:spPr>
          <a:xfrm>
            <a:off x="5587906" y="4372597"/>
            <a:ext cx="3132684" cy="461665"/>
          </a:xfrm>
          <a:prstGeom prst="rect">
            <a:avLst/>
          </a:prstGeom>
          <a:noFill/>
        </p:spPr>
        <p:txBody>
          <a:bodyPr wrap="square" rtlCol="0">
            <a:spAutoFit/>
          </a:bodyPr>
          <a:lstStyle/>
          <a:p>
            <a:r>
              <a:rPr lang="en-US" sz="2400" dirty="0" err="1">
                <a:solidFill>
                  <a:srgbClr val="FF0000"/>
                </a:solidFill>
              </a:rPr>
              <a:t>Ngọn</a:t>
            </a:r>
            <a:r>
              <a:rPr lang="en-US" sz="2400" dirty="0">
                <a:solidFill>
                  <a:srgbClr val="FF0000"/>
                </a:solidFill>
              </a:rPr>
              <a:t> </a:t>
            </a:r>
            <a:r>
              <a:rPr lang="en-US" sz="2400" dirty="0" err="1">
                <a:solidFill>
                  <a:srgbClr val="FF0000"/>
                </a:solidFill>
              </a:rPr>
              <a:t>lửa</a:t>
            </a:r>
            <a:r>
              <a:rPr lang="en-US" sz="2400" dirty="0">
                <a:solidFill>
                  <a:srgbClr val="FF0000"/>
                </a:solidFill>
              </a:rPr>
              <a:t>, </a:t>
            </a:r>
            <a:r>
              <a:rPr lang="en-US" sz="2400" dirty="0" err="1">
                <a:solidFill>
                  <a:srgbClr val="FF0000"/>
                </a:solidFill>
              </a:rPr>
              <a:t>đom</a:t>
            </a:r>
            <a:r>
              <a:rPr lang="en-US" sz="2400" dirty="0">
                <a:solidFill>
                  <a:srgbClr val="FF0000"/>
                </a:solidFill>
              </a:rPr>
              <a:t> </a:t>
            </a:r>
            <a:r>
              <a:rPr lang="en-US" sz="2400" dirty="0" err="1">
                <a:solidFill>
                  <a:srgbClr val="FF0000"/>
                </a:solidFill>
              </a:rPr>
              <a:t>đóm</a:t>
            </a:r>
            <a:r>
              <a:rPr lang="en-US" sz="2400" dirty="0">
                <a:solidFill>
                  <a:srgbClr val="FF0000"/>
                </a:solidFill>
              </a:rPr>
              <a:t>, ….</a:t>
            </a:r>
          </a:p>
        </p:txBody>
      </p:sp>
      <p:sp>
        <p:nvSpPr>
          <p:cNvPr id="17" name="TextBox 16"/>
          <p:cNvSpPr txBox="1"/>
          <p:nvPr/>
        </p:nvSpPr>
        <p:spPr>
          <a:xfrm>
            <a:off x="5587906" y="5182107"/>
            <a:ext cx="3356495" cy="461665"/>
          </a:xfrm>
          <a:prstGeom prst="rect">
            <a:avLst/>
          </a:prstGeom>
          <a:noFill/>
        </p:spPr>
        <p:txBody>
          <a:bodyPr wrap="square" rtlCol="0">
            <a:spAutoFit/>
          </a:bodyPr>
          <a:lstStyle/>
          <a:p>
            <a:r>
              <a:rPr lang="en-US" sz="2400" dirty="0" err="1"/>
              <a:t>Tiếng</a:t>
            </a:r>
            <a:r>
              <a:rPr lang="en-US" sz="2400" dirty="0"/>
              <a:t> </a:t>
            </a:r>
            <a:r>
              <a:rPr lang="en-US" sz="2400" dirty="0" err="1"/>
              <a:t>nổ</a:t>
            </a:r>
            <a:r>
              <a:rPr lang="en-US" sz="2400" dirty="0"/>
              <a:t>, </a:t>
            </a:r>
            <a:r>
              <a:rPr lang="en-US" sz="2400" dirty="0" err="1"/>
              <a:t>tiếng</a:t>
            </a:r>
            <a:r>
              <a:rPr lang="en-US" sz="2400" dirty="0"/>
              <a:t> </a:t>
            </a:r>
            <a:r>
              <a:rPr lang="en-US" sz="2400" dirty="0" err="1"/>
              <a:t>động</a:t>
            </a:r>
            <a:r>
              <a:rPr lang="en-US" sz="2400" dirty="0"/>
              <a:t>,…..</a:t>
            </a:r>
          </a:p>
        </p:txBody>
      </p:sp>
      <p:sp>
        <p:nvSpPr>
          <p:cNvPr id="18" name="TextBox 17"/>
          <p:cNvSpPr txBox="1"/>
          <p:nvPr/>
        </p:nvSpPr>
        <p:spPr>
          <a:xfrm>
            <a:off x="5587906" y="5888103"/>
            <a:ext cx="3356495" cy="830997"/>
          </a:xfrm>
          <a:prstGeom prst="rect">
            <a:avLst/>
          </a:prstGeom>
          <a:noFill/>
        </p:spPr>
        <p:txBody>
          <a:bodyPr wrap="square" rtlCol="0">
            <a:spAutoFit/>
          </a:bodyPr>
          <a:lstStyle/>
          <a:p>
            <a:r>
              <a:rPr lang="en-US" sz="2400" dirty="0" err="1">
                <a:solidFill>
                  <a:srgbClr val="FF0000"/>
                </a:solidFill>
              </a:rPr>
              <a:t>Ngọn</a:t>
            </a:r>
            <a:r>
              <a:rPr lang="en-US" sz="2400" dirty="0">
                <a:solidFill>
                  <a:srgbClr val="FF0000"/>
                </a:solidFill>
              </a:rPr>
              <a:t> </a:t>
            </a:r>
            <a:r>
              <a:rPr lang="en-US" sz="2400" dirty="0" err="1">
                <a:solidFill>
                  <a:srgbClr val="FF0000"/>
                </a:solidFill>
              </a:rPr>
              <a:t>lửa</a:t>
            </a:r>
            <a:r>
              <a:rPr lang="en-US" sz="2400" dirty="0">
                <a:solidFill>
                  <a:srgbClr val="FF0000"/>
                </a:solidFill>
              </a:rPr>
              <a:t>, </a:t>
            </a:r>
            <a:r>
              <a:rPr lang="en-US" sz="2400" dirty="0" err="1">
                <a:solidFill>
                  <a:srgbClr val="FF0000"/>
                </a:solidFill>
              </a:rPr>
              <a:t>sắt</a:t>
            </a:r>
            <a:r>
              <a:rPr lang="en-US" sz="2400" dirty="0">
                <a:solidFill>
                  <a:srgbClr val="FF0000"/>
                </a:solidFill>
              </a:rPr>
              <a:t> </a:t>
            </a:r>
            <a:r>
              <a:rPr lang="en-US" sz="2400" dirty="0" err="1">
                <a:solidFill>
                  <a:srgbClr val="FF0000"/>
                </a:solidFill>
              </a:rPr>
              <a:t>nóng</a:t>
            </a:r>
            <a:r>
              <a:rPr lang="en-US" sz="2400" dirty="0">
                <a:solidFill>
                  <a:srgbClr val="FF0000"/>
                </a:solidFill>
              </a:rPr>
              <a:t> </a:t>
            </a:r>
            <a:r>
              <a:rPr lang="en-US" sz="2400" dirty="0" err="1">
                <a:solidFill>
                  <a:srgbClr val="FF0000"/>
                </a:solidFill>
              </a:rPr>
              <a:t>chảy</a:t>
            </a:r>
            <a:r>
              <a:rPr lang="en-US" sz="2400" dirty="0">
                <a:solidFill>
                  <a:srgbClr val="FF0000"/>
                </a:solidFill>
              </a:rPr>
              <a:t>,…</a:t>
            </a:r>
          </a:p>
        </p:txBody>
      </p:sp>
      <p:sp>
        <p:nvSpPr>
          <p:cNvPr id="19" name="TextBox 18"/>
          <p:cNvSpPr txBox="1"/>
          <p:nvPr/>
        </p:nvSpPr>
        <p:spPr>
          <a:xfrm>
            <a:off x="5587906" y="3541600"/>
            <a:ext cx="3112404" cy="830997"/>
          </a:xfrm>
          <a:prstGeom prst="rect">
            <a:avLst/>
          </a:prstGeom>
          <a:noFill/>
        </p:spPr>
        <p:txBody>
          <a:bodyPr wrap="square" rtlCol="0">
            <a:spAutoFit/>
          </a:bodyPr>
          <a:lstStyle/>
          <a:p>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thiết</a:t>
            </a:r>
            <a:r>
              <a:rPr lang="en-US" sz="2400" dirty="0"/>
              <a:t> </a:t>
            </a:r>
            <a:r>
              <a:rPr lang="en-US" sz="2400" dirty="0" err="1"/>
              <a:t>bị</a:t>
            </a:r>
            <a:r>
              <a:rPr lang="en-US" sz="2400" dirty="0"/>
              <a:t> </a:t>
            </a:r>
            <a:r>
              <a:rPr lang="en-US" sz="2400" dirty="0" err="1"/>
              <a:t>chạy</a:t>
            </a:r>
            <a:r>
              <a:rPr lang="en-US" sz="2400" dirty="0"/>
              <a:t> </a:t>
            </a:r>
            <a:r>
              <a:rPr lang="en-US" sz="2400" dirty="0" err="1"/>
              <a:t>bằng</a:t>
            </a:r>
            <a:r>
              <a:rPr lang="en-US" sz="2400" dirty="0"/>
              <a:t> </a:t>
            </a:r>
            <a:r>
              <a:rPr lang="en-US" sz="2400" dirty="0" err="1"/>
              <a:t>điện</a:t>
            </a:r>
            <a:endParaRPr lang="en-US" sz="2400" dirty="0"/>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11" y="3971498"/>
            <a:ext cx="2958152" cy="28182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6" y="455144"/>
            <a:ext cx="4002207" cy="3169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811" y="3985146"/>
            <a:ext cx="2687263" cy="28182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74" y="415100"/>
            <a:ext cx="4436253" cy="3169748"/>
          </a:xfrm>
          <a:prstGeom prst="rect">
            <a:avLst/>
          </a:prstGeom>
        </p:spPr>
      </p:pic>
      <p:sp>
        <p:nvSpPr>
          <p:cNvPr id="10" name="TextBox 9"/>
          <p:cNvSpPr txBox="1"/>
          <p:nvPr/>
        </p:nvSpPr>
        <p:spPr>
          <a:xfrm>
            <a:off x="3193576" y="696035"/>
            <a:ext cx="450376" cy="707886"/>
          </a:xfrm>
          <a:prstGeom prst="rect">
            <a:avLst/>
          </a:prstGeom>
          <a:noFill/>
        </p:spPr>
        <p:txBody>
          <a:bodyPr wrap="square" rtlCol="0">
            <a:spAutoFit/>
          </a:bodyPr>
          <a:lstStyle/>
          <a:p>
            <a:r>
              <a:rPr lang="en-US" sz="4000" b="1" dirty="0" smtClean="0">
                <a:solidFill>
                  <a:srgbClr val="FF0000"/>
                </a:solidFill>
              </a:rPr>
              <a:t>1</a:t>
            </a:r>
            <a:endParaRPr lang="en-US" sz="4000" b="1" dirty="0">
              <a:solidFill>
                <a:srgbClr val="FF0000"/>
              </a:solidFill>
            </a:endParaRPr>
          </a:p>
        </p:txBody>
      </p:sp>
      <p:sp>
        <p:nvSpPr>
          <p:cNvPr id="11" name="TextBox 10"/>
          <p:cNvSpPr txBox="1"/>
          <p:nvPr/>
        </p:nvSpPr>
        <p:spPr>
          <a:xfrm>
            <a:off x="5989662" y="561832"/>
            <a:ext cx="450376" cy="707886"/>
          </a:xfrm>
          <a:prstGeom prst="rect">
            <a:avLst/>
          </a:prstGeom>
          <a:noFill/>
        </p:spPr>
        <p:txBody>
          <a:bodyPr wrap="square" rtlCol="0">
            <a:spAutoFit/>
          </a:bodyPr>
          <a:lstStyle/>
          <a:p>
            <a:r>
              <a:rPr lang="en-US" sz="4000" b="1" dirty="0">
                <a:solidFill>
                  <a:srgbClr val="FF0000"/>
                </a:solidFill>
              </a:rPr>
              <a:t>2</a:t>
            </a:r>
          </a:p>
        </p:txBody>
      </p:sp>
      <p:sp>
        <p:nvSpPr>
          <p:cNvPr id="12" name="TextBox 11"/>
          <p:cNvSpPr txBox="1"/>
          <p:nvPr/>
        </p:nvSpPr>
        <p:spPr>
          <a:xfrm>
            <a:off x="1863771" y="4233080"/>
            <a:ext cx="450376" cy="707886"/>
          </a:xfrm>
          <a:prstGeom prst="rect">
            <a:avLst/>
          </a:prstGeom>
          <a:noFill/>
        </p:spPr>
        <p:txBody>
          <a:bodyPr wrap="square" rtlCol="0">
            <a:spAutoFit/>
          </a:bodyPr>
          <a:lstStyle/>
          <a:p>
            <a:r>
              <a:rPr lang="en-US" sz="4000" b="1" dirty="0">
                <a:solidFill>
                  <a:srgbClr val="FF0000"/>
                </a:solidFill>
              </a:rPr>
              <a:t>3</a:t>
            </a:r>
          </a:p>
        </p:txBody>
      </p:sp>
      <p:sp>
        <p:nvSpPr>
          <p:cNvPr id="13" name="TextBox 12"/>
          <p:cNvSpPr txBox="1"/>
          <p:nvPr/>
        </p:nvSpPr>
        <p:spPr>
          <a:xfrm>
            <a:off x="4300751" y="5802572"/>
            <a:ext cx="450376" cy="707886"/>
          </a:xfrm>
          <a:prstGeom prst="rect">
            <a:avLst/>
          </a:prstGeom>
          <a:noFill/>
        </p:spPr>
        <p:txBody>
          <a:bodyPr wrap="square" rtlCol="0">
            <a:spAutoFit/>
          </a:bodyPr>
          <a:lstStyle/>
          <a:p>
            <a:r>
              <a:rPr lang="en-US" sz="4000" b="1" dirty="0">
                <a:solidFill>
                  <a:srgbClr val="FF0000"/>
                </a:solidFill>
              </a:rPr>
              <a:t>4</a:t>
            </a:r>
          </a:p>
        </p:txBody>
      </p:sp>
      <p:sp>
        <p:nvSpPr>
          <p:cNvPr id="15" name="TextBox 14"/>
          <p:cNvSpPr txBox="1"/>
          <p:nvPr/>
        </p:nvSpPr>
        <p:spPr>
          <a:xfrm>
            <a:off x="119417" y="1049978"/>
            <a:ext cx="2498394" cy="954107"/>
          </a:xfrm>
          <a:prstGeom prst="rect">
            <a:avLst/>
          </a:prstGeom>
          <a:noFill/>
        </p:spPr>
        <p:txBody>
          <a:bodyPr wrap="square" rtlCol="0">
            <a:spAutoFit/>
          </a:bodyPr>
          <a:lstStyle/>
          <a:p>
            <a:r>
              <a:rPr lang="en-US" sz="2800" dirty="0" err="1" smtClean="0">
                <a:solidFill>
                  <a:srgbClr val="FF0000"/>
                </a:solidFill>
              </a:rPr>
              <a:t>Năng</a:t>
            </a:r>
            <a:r>
              <a:rPr lang="en-US" sz="2800" dirty="0" smtClean="0">
                <a:solidFill>
                  <a:srgbClr val="FF0000"/>
                </a:solidFill>
              </a:rPr>
              <a:t>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ánh</a:t>
            </a:r>
            <a:r>
              <a:rPr lang="en-US" sz="2800" dirty="0" smtClean="0">
                <a:solidFill>
                  <a:srgbClr val="FF0000"/>
                </a:solidFill>
              </a:rPr>
              <a:t> </a:t>
            </a:r>
            <a:r>
              <a:rPr lang="en-US" sz="2800" dirty="0" err="1" smtClean="0">
                <a:solidFill>
                  <a:srgbClr val="FF0000"/>
                </a:solidFill>
              </a:rPr>
              <a:t>sáng</a:t>
            </a:r>
            <a:r>
              <a:rPr lang="en-US" sz="2800" dirty="0" smtClean="0">
                <a:solidFill>
                  <a:srgbClr val="FF0000"/>
                </a:solidFill>
              </a:rPr>
              <a:t> </a:t>
            </a:r>
            <a:endParaRPr lang="en-US" sz="2800" dirty="0">
              <a:solidFill>
                <a:srgbClr val="FF0000"/>
              </a:solidFill>
            </a:endParaRPr>
          </a:p>
        </p:txBody>
      </p:sp>
      <p:sp>
        <p:nvSpPr>
          <p:cNvPr id="16" name="TextBox 15"/>
          <p:cNvSpPr txBox="1"/>
          <p:nvPr/>
        </p:nvSpPr>
        <p:spPr>
          <a:xfrm>
            <a:off x="5390803" y="1269719"/>
            <a:ext cx="3100528" cy="1384995"/>
          </a:xfrm>
          <a:prstGeom prst="rect">
            <a:avLst/>
          </a:prstGeom>
          <a:noFill/>
        </p:spPr>
        <p:txBody>
          <a:bodyPr wrap="square" rtlCol="0">
            <a:spAutoFit/>
          </a:bodyPr>
          <a:lstStyle/>
          <a:p>
            <a:r>
              <a:rPr lang="en-US" sz="2800" b="1" dirty="0" err="1" smtClean="0">
                <a:solidFill>
                  <a:srgbClr val="C00000"/>
                </a:solidFill>
              </a:rPr>
              <a:t>Năng</a:t>
            </a:r>
            <a:r>
              <a:rPr lang="en-US" sz="2800" b="1" dirty="0" smtClean="0">
                <a:solidFill>
                  <a:srgbClr val="C00000"/>
                </a:solidFill>
              </a:rPr>
              <a:t> </a:t>
            </a:r>
            <a:r>
              <a:rPr lang="en-US" sz="2800" b="1" dirty="0" err="1" smtClean="0">
                <a:solidFill>
                  <a:srgbClr val="C00000"/>
                </a:solidFill>
              </a:rPr>
              <a:t>lượng</a:t>
            </a:r>
            <a:r>
              <a:rPr lang="en-US" sz="2800" b="1" dirty="0" smtClean="0">
                <a:solidFill>
                  <a:srgbClr val="C00000"/>
                </a:solidFill>
              </a:rPr>
              <a:t> </a:t>
            </a:r>
            <a:r>
              <a:rPr lang="en-US" sz="2800" b="1" dirty="0" err="1" smtClean="0">
                <a:solidFill>
                  <a:srgbClr val="C00000"/>
                </a:solidFill>
              </a:rPr>
              <a:t>ánh</a:t>
            </a:r>
            <a:r>
              <a:rPr lang="en-US" sz="2800" b="1" dirty="0" smtClean="0">
                <a:solidFill>
                  <a:srgbClr val="C00000"/>
                </a:solidFill>
              </a:rPr>
              <a:t> </a:t>
            </a:r>
            <a:r>
              <a:rPr lang="en-US" sz="2800" b="1" dirty="0" err="1" smtClean="0">
                <a:solidFill>
                  <a:srgbClr val="C00000"/>
                </a:solidFill>
              </a:rPr>
              <a:t>sáng</a:t>
            </a:r>
            <a:r>
              <a:rPr lang="en-US" sz="2800" b="1" dirty="0" smtClean="0">
                <a:solidFill>
                  <a:srgbClr val="C00000"/>
                </a:solidFill>
              </a:rPr>
              <a:t> (</a:t>
            </a:r>
            <a:r>
              <a:rPr lang="en-US" sz="2800" b="1" dirty="0" err="1" smtClean="0">
                <a:solidFill>
                  <a:srgbClr val="C00000"/>
                </a:solidFill>
              </a:rPr>
              <a:t>mặt</a:t>
            </a:r>
            <a:r>
              <a:rPr lang="en-US" sz="2800" b="1" dirty="0" smtClean="0">
                <a:solidFill>
                  <a:srgbClr val="C00000"/>
                </a:solidFill>
              </a:rPr>
              <a:t> </a:t>
            </a:r>
            <a:r>
              <a:rPr lang="en-US" sz="2800" b="1" dirty="0" err="1" smtClean="0">
                <a:solidFill>
                  <a:srgbClr val="C00000"/>
                </a:solidFill>
              </a:rPr>
              <a:t>trời</a:t>
            </a:r>
            <a:r>
              <a:rPr lang="en-US" sz="2800" b="1" dirty="0" smtClean="0">
                <a:solidFill>
                  <a:srgbClr val="C00000"/>
                </a:solidFill>
              </a:rPr>
              <a:t>) , </a:t>
            </a:r>
            <a:r>
              <a:rPr lang="en-US" sz="2800" b="1" dirty="0" err="1" smtClean="0">
                <a:solidFill>
                  <a:srgbClr val="C00000"/>
                </a:solidFill>
              </a:rPr>
              <a:t>năng</a:t>
            </a:r>
            <a:r>
              <a:rPr lang="en-US" sz="2800" b="1" dirty="0" smtClean="0">
                <a:solidFill>
                  <a:srgbClr val="C00000"/>
                </a:solidFill>
              </a:rPr>
              <a:t> </a:t>
            </a:r>
            <a:r>
              <a:rPr lang="en-US" sz="2800" b="1" dirty="0" err="1" smtClean="0">
                <a:solidFill>
                  <a:srgbClr val="C00000"/>
                </a:solidFill>
              </a:rPr>
              <a:t>lượng</a:t>
            </a:r>
            <a:r>
              <a:rPr lang="en-US" sz="2800" b="1" dirty="0" smtClean="0">
                <a:solidFill>
                  <a:srgbClr val="C00000"/>
                </a:solidFill>
              </a:rPr>
              <a:t> </a:t>
            </a:r>
            <a:r>
              <a:rPr lang="en-US" sz="2800" b="1" dirty="0" err="1" smtClean="0">
                <a:solidFill>
                  <a:srgbClr val="C00000"/>
                </a:solidFill>
              </a:rPr>
              <a:t>gió</a:t>
            </a:r>
            <a:endParaRPr lang="en-US" sz="2800" b="1" dirty="0">
              <a:solidFill>
                <a:srgbClr val="C00000"/>
              </a:solidFill>
            </a:endParaRPr>
          </a:p>
        </p:txBody>
      </p:sp>
      <p:sp>
        <p:nvSpPr>
          <p:cNvPr id="17" name="TextBox 16"/>
          <p:cNvSpPr txBox="1"/>
          <p:nvPr/>
        </p:nvSpPr>
        <p:spPr>
          <a:xfrm>
            <a:off x="413115" y="3956749"/>
            <a:ext cx="2498394" cy="523220"/>
          </a:xfrm>
          <a:prstGeom prst="rect">
            <a:avLst/>
          </a:prstGeom>
          <a:noFill/>
        </p:spPr>
        <p:txBody>
          <a:bodyPr wrap="square" rtlCol="0">
            <a:spAutoFit/>
          </a:bodyPr>
          <a:lstStyle/>
          <a:p>
            <a:r>
              <a:rPr lang="en-US" sz="2800" b="1" dirty="0" err="1" smtClean="0">
                <a:solidFill>
                  <a:srgbClr val="C00000"/>
                </a:solidFill>
              </a:rPr>
              <a:t>Năng</a:t>
            </a:r>
            <a:r>
              <a:rPr lang="en-US" sz="2800" b="1" dirty="0" smtClean="0">
                <a:solidFill>
                  <a:srgbClr val="C00000"/>
                </a:solidFill>
              </a:rPr>
              <a:t> </a:t>
            </a:r>
            <a:r>
              <a:rPr lang="en-US" sz="2800" b="1" dirty="0" err="1" smtClean="0">
                <a:solidFill>
                  <a:srgbClr val="C00000"/>
                </a:solidFill>
              </a:rPr>
              <a:t>lượng</a:t>
            </a:r>
            <a:r>
              <a:rPr lang="en-US" sz="2800" b="1" dirty="0" smtClean="0">
                <a:solidFill>
                  <a:srgbClr val="C00000"/>
                </a:solidFill>
              </a:rPr>
              <a:t> </a:t>
            </a:r>
            <a:r>
              <a:rPr lang="en-US" sz="2800" b="1" dirty="0" err="1" smtClean="0">
                <a:solidFill>
                  <a:srgbClr val="C00000"/>
                </a:solidFill>
              </a:rPr>
              <a:t>âm</a:t>
            </a:r>
            <a:endParaRPr lang="en-US" sz="2800" b="1" dirty="0">
              <a:solidFill>
                <a:srgbClr val="C00000"/>
              </a:solidFill>
            </a:endParaRPr>
          </a:p>
        </p:txBody>
      </p:sp>
      <p:sp>
        <p:nvSpPr>
          <p:cNvPr id="18" name="TextBox 17"/>
          <p:cNvSpPr txBox="1"/>
          <p:nvPr/>
        </p:nvSpPr>
        <p:spPr>
          <a:xfrm>
            <a:off x="3101811" y="4016481"/>
            <a:ext cx="2769509" cy="523220"/>
          </a:xfrm>
          <a:prstGeom prst="rect">
            <a:avLst/>
          </a:prstGeom>
          <a:noFill/>
        </p:spPr>
        <p:txBody>
          <a:bodyPr wrap="square" rtlCol="0">
            <a:spAutoFit/>
          </a:bodyPr>
          <a:lstStyle/>
          <a:p>
            <a:r>
              <a:rPr lang="en-US" sz="2800" b="1" dirty="0" err="1" smtClean="0">
                <a:solidFill>
                  <a:srgbClr val="C00000"/>
                </a:solidFill>
              </a:rPr>
              <a:t>Năng</a:t>
            </a:r>
            <a:r>
              <a:rPr lang="en-US" sz="2800" b="1" dirty="0" smtClean="0">
                <a:solidFill>
                  <a:srgbClr val="C00000"/>
                </a:solidFill>
              </a:rPr>
              <a:t> </a:t>
            </a:r>
            <a:r>
              <a:rPr lang="en-US" sz="2800" b="1" dirty="0" err="1" smtClean="0">
                <a:solidFill>
                  <a:srgbClr val="C00000"/>
                </a:solidFill>
              </a:rPr>
              <a:t>lượng</a:t>
            </a:r>
            <a:r>
              <a:rPr lang="en-US" sz="2800" b="1" dirty="0">
                <a:solidFill>
                  <a:srgbClr val="C00000"/>
                </a:solidFill>
              </a:rPr>
              <a:t> </a:t>
            </a:r>
            <a:r>
              <a:rPr lang="en-US" sz="2800" b="1" dirty="0" err="1" smtClean="0">
                <a:solidFill>
                  <a:srgbClr val="C00000"/>
                </a:solidFill>
              </a:rPr>
              <a:t>điện</a:t>
            </a:r>
            <a:endParaRPr lang="en-US" sz="2800" b="1" dirty="0">
              <a:solidFill>
                <a:srgbClr val="C00000"/>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957" y="3956749"/>
            <a:ext cx="3201764" cy="2831911"/>
          </a:xfrm>
          <a:prstGeom prst="rect">
            <a:avLst/>
          </a:prstGeom>
        </p:spPr>
      </p:pic>
      <p:sp>
        <p:nvSpPr>
          <p:cNvPr id="24" name="TextBox 23"/>
          <p:cNvSpPr txBox="1"/>
          <p:nvPr/>
        </p:nvSpPr>
        <p:spPr>
          <a:xfrm>
            <a:off x="5989662" y="3988883"/>
            <a:ext cx="2882408" cy="954107"/>
          </a:xfrm>
          <a:prstGeom prst="rect">
            <a:avLst/>
          </a:prstGeom>
          <a:noFill/>
        </p:spPr>
        <p:txBody>
          <a:bodyPr wrap="square" rtlCol="0">
            <a:spAutoFit/>
          </a:bodyPr>
          <a:lstStyle/>
          <a:p>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năng</a:t>
            </a:r>
            <a:r>
              <a:rPr lang="en-US" sz="2800" b="1" dirty="0" smtClean="0">
                <a:solidFill>
                  <a:srgbClr val="FF0000"/>
                </a:solidFill>
              </a:rPr>
              <a:t> </a:t>
            </a:r>
            <a:r>
              <a:rPr lang="en-US" sz="2800" b="1" dirty="0" err="1" smtClean="0">
                <a:solidFill>
                  <a:srgbClr val="FF0000"/>
                </a:solidFill>
              </a:rPr>
              <a:t>hấp</a:t>
            </a:r>
            <a:r>
              <a:rPr lang="en-US" sz="2800" b="1" dirty="0" smtClean="0">
                <a:solidFill>
                  <a:srgbClr val="FF0000"/>
                </a:solidFill>
              </a:rPr>
              <a:t> </a:t>
            </a:r>
            <a:r>
              <a:rPr lang="en-US" sz="2800" b="1" err="1" smtClean="0">
                <a:solidFill>
                  <a:srgbClr val="FF0000"/>
                </a:solidFill>
              </a:rPr>
              <a:t>dẫn</a:t>
            </a:r>
            <a:r>
              <a:rPr lang="en-US" sz="2800" b="1" smtClean="0">
                <a:solidFill>
                  <a:srgbClr val="FF0000"/>
                </a:solidFill>
              </a:rPr>
              <a:t> </a:t>
            </a:r>
            <a:r>
              <a:rPr lang="en-US" sz="2800" b="1" smtClean="0">
                <a:solidFill>
                  <a:srgbClr val="FF0000"/>
                </a:solidFill>
              </a:rPr>
              <a:t>- Động </a:t>
            </a:r>
            <a:r>
              <a:rPr lang="en-US" sz="2800" b="1" dirty="0" err="1" smtClean="0">
                <a:solidFill>
                  <a:srgbClr val="FF0000"/>
                </a:solidFill>
              </a:rPr>
              <a:t>năng</a:t>
            </a:r>
            <a:r>
              <a:rPr lang="en-US" sz="2800" b="1" dirty="0" smtClean="0">
                <a:solidFill>
                  <a:srgbClr val="FF0000"/>
                </a:solidFill>
              </a:rPr>
              <a:t> </a:t>
            </a:r>
            <a:endParaRPr lang="en-US" sz="2800" b="1" dirty="0">
              <a:solidFill>
                <a:srgbClr val="FF0000"/>
              </a:solidFill>
            </a:endParaRPr>
          </a:p>
        </p:txBody>
      </p:sp>
      <p:sp>
        <p:nvSpPr>
          <p:cNvPr id="25" name="TextBox 24"/>
          <p:cNvSpPr txBox="1"/>
          <p:nvPr/>
        </p:nvSpPr>
        <p:spPr>
          <a:xfrm>
            <a:off x="6129144" y="5041470"/>
            <a:ext cx="450376" cy="707886"/>
          </a:xfrm>
          <a:prstGeom prst="rect">
            <a:avLst/>
          </a:prstGeom>
          <a:noFill/>
        </p:spPr>
        <p:txBody>
          <a:bodyPr wrap="square" rtlCol="0">
            <a:spAutoFit/>
          </a:bodyPr>
          <a:lstStyle/>
          <a:p>
            <a:r>
              <a:rPr lang="en-US" sz="4000" b="1" dirty="0">
                <a:solidFill>
                  <a:srgbClr val="FF0000"/>
                </a:solidFill>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246" y="0"/>
            <a:ext cx="6828503" cy="6858000"/>
          </a:xfrm>
          <a:prstGeom prst="rect">
            <a:avLst/>
          </a:prstGeom>
        </p:spPr>
      </p:pic>
      <p:sp>
        <p:nvSpPr>
          <p:cNvPr id="5" name="TextBox 4"/>
          <p:cNvSpPr txBox="1"/>
          <p:nvPr/>
        </p:nvSpPr>
        <p:spPr>
          <a:xfrm>
            <a:off x="235975" y="304662"/>
            <a:ext cx="2094271" cy="5913157"/>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368" y="135376"/>
            <a:ext cx="8661155" cy="954107"/>
          </a:xfrm>
          <a:prstGeom prst="rect">
            <a:avLst/>
          </a:prstGeom>
          <a:noFill/>
        </p:spPr>
        <p:txBody>
          <a:bodyPr wrap="square" rtlCol="0">
            <a:spAutoFit/>
          </a:bodyPr>
          <a:lstStyle/>
          <a:p>
            <a:pPr algn="ctr"/>
            <a:r>
              <a:rPr lang="en-US" sz="2800" dirty="0" err="1">
                <a:solidFill>
                  <a:srgbClr val="FF0000"/>
                </a:solidFill>
              </a:rPr>
              <a:t>Hãy</a:t>
            </a:r>
            <a:r>
              <a:rPr lang="en-US" sz="2800" dirty="0">
                <a:solidFill>
                  <a:srgbClr val="FF0000"/>
                </a:solidFill>
              </a:rPr>
              <a:t> </a:t>
            </a:r>
            <a:r>
              <a:rPr lang="en-US" sz="2800" dirty="0" err="1">
                <a:solidFill>
                  <a:srgbClr val="FF0000"/>
                </a:solidFill>
              </a:rPr>
              <a:t>chọn</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dạng</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lượng</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ứng</a:t>
            </a:r>
            <a:r>
              <a:rPr lang="en-US" sz="2800" dirty="0">
                <a:solidFill>
                  <a:srgbClr val="FF0000"/>
                </a:solidFill>
              </a:rPr>
              <a:t> ở </a:t>
            </a:r>
            <a:r>
              <a:rPr lang="en-US" sz="2800" dirty="0" err="1">
                <a:solidFill>
                  <a:srgbClr val="FF0000"/>
                </a:solidFill>
              </a:rPr>
              <a:t>cột</a:t>
            </a:r>
            <a:r>
              <a:rPr lang="en-US" sz="2800" dirty="0">
                <a:solidFill>
                  <a:srgbClr val="FF0000"/>
                </a:solidFill>
              </a:rPr>
              <a:t> A </a:t>
            </a:r>
            <a:r>
              <a:rPr lang="en-US" sz="2800" dirty="0" err="1">
                <a:solidFill>
                  <a:srgbClr val="FF0000"/>
                </a:solidFill>
              </a:rPr>
              <a:t>phù</a:t>
            </a:r>
            <a:r>
              <a:rPr lang="en-US" sz="2800" dirty="0">
                <a:solidFill>
                  <a:srgbClr val="FF0000"/>
                </a:solidFill>
              </a:rPr>
              <a:t> </a:t>
            </a:r>
            <a:r>
              <a:rPr lang="en-US" sz="2800" dirty="0" err="1">
                <a:solidFill>
                  <a:srgbClr val="FF0000"/>
                </a:solidFill>
              </a:rPr>
              <a:t>hợp</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mô</a:t>
            </a:r>
            <a:r>
              <a:rPr lang="en-US" sz="2800" dirty="0">
                <a:solidFill>
                  <a:srgbClr val="FF0000"/>
                </a:solidFill>
              </a:rPr>
              <a:t> </a:t>
            </a:r>
            <a:r>
              <a:rPr lang="en-US" sz="2800" dirty="0" err="1">
                <a:solidFill>
                  <a:srgbClr val="FF0000"/>
                </a:solidFill>
              </a:rPr>
              <a:t>tả</a:t>
            </a:r>
            <a:r>
              <a:rPr lang="en-US" sz="2800" dirty="0">
                <a:solidFill>
                  <a:srgbClr val="FF0000"/>
                </a:solidFill>
              </a:rPr>
              <a:t> ở </a:t>
            </a:r>
            <a:r>
              <a:rPr lang="en-US" sz="2800" dirty="0" err="1">
                <a:solidFill>
                  <a:srgbClr val="FF0000"/>
                </a:solidFill>
              </a:rPr>
              <a:t>cột</a:t>
            </a:r>
            <a:r>
              <a:rPr lang="en-US" sz="2800" dirty="0">
                <a:solidFill>
                  <a:srgbClr val="FF0000"/>
                </a:solidFill>
              </a:rPr>
              <a:t> B</a:t>
            </a:r>
          </a:p>
        </p:txBody>
      </p:sp>
      <p:graphicFrame>
        <p:nvGraphicFramePr>
          <p:cNvPr id="3" name="Table 2"/>
          <p:cNvGraphicFramePr>
            <a:graphicFrameLocks noGrp="1"/>
          </p:cNvGraphicFramePr>
          <p:nvPr>
            <p:extLst>
              <p:ext uri="{D42A27DB-BD31-4B8C-83A1-F6EECF244321}">
                <p14:modId xmlns:p14="http://schemas.microsoft.com/office/powerpoint/2010/main" val="3482232294"/>
              </p:ext>
            </p:extLst>
          </p:nvPr>
        </p:nvGraphicFramePr>
        <p:xfrm>
          <a:off x="158384" y="1154906"/>
          <a:ext cx="8867633" cy="5420146"/>
        </p:xfrm>
        <a:graphic>
          <a:graphicData uri="http://schemas.openxmlformats.org/drawingml/2006/table">
            <a:tbl>
              <a:tblPr firstRow="1" bandRow="1">
                <a:tableStyleId>{5DA37D80-6434-44D0-A028-1B22A696006F}</a:tableStyleId>
              </a:tblPr>
              <a:tblGrid>
                <a:gridCol w="3236024">
                  <a:extLst>
                    <a:ext uri="{9D8B030D-6E8A-4147-A177-3AD203B41FA5}">
                      <a16:colId xmlns="" xmlns:a16="http://schemas.microsoft.com/office/drawing/2014/main" val="20000"/>
                    </a:ext>
                  </a:extLst>
                </a:gridCol>
                <a:gridCol w="5631609">
                  <a:extLst>
                    <a:ext uri="{9D8B030D-6E8A-4147-A177-3AD203B41FA5}">
                      <a16:colId xmlns="" xmlns:a16="http://schemas.microsoft.com/office/drawing/2014/main" val="20001"/>
                    </a:ext>
                  </a:extLst>
                </a:gridCol>
              </a:tblGrid>
              <a:tr h="423169">
                <a:tc>
                  <a:txBody>
                    <a:bodyPr/>
                    <a:lstStyle/>
                    <a:p>
                      <a:pPr algn="ctr"/>
                      <a:r>
                        <a:rPr lang="en-US" sz="2400" dirty="0"/>
                        <a:t>DẠNG</a:t>
                      </a:r>
                      <a:r>
                        <a:rPr lang="en-US" sz="2400" baseline="0" dirty="0"/>
                        <a:t> NĂNG LƯỢNG (A)</a:t>
                      </a:r>
                      <a:endParaRPr lang="en-US" sz="2400" dirty="0">
                        <a:solidFill>
                          <a:srgbClr val="FF0000"/>
                        </a:solidFill>
                      </a:endParaRPr>
                    </a:p>
                  </a:txBody>
                  <a:tcPr marL="68580" marR="68580"/>
                </a:tc>
                <a:tc>
                  <a:txBody>
                    <a:bodyPr/>
                    <a:lstStyle/>
                    <a:p>
                      <a:pPr algn="ctr"/>
                      <a:r>
                        <a:rPr lang="en-US" sz="2400" dirty="0"/>
                        <a:t>MÔ</a:t>
                      </a:r>
                      <a:r>
                        <a:rPr lang="en-US" sz="2400" baseline="0" dirty="0"/>
                        <a:t> TẢ (B)</a:t>
                      </a:r>
                      <a:endParaRPr lang="en-US" sz="2400" dirty="0">
                        <a:solidFill>
                          <a:srgbClr val="FF0000"/>
                        </a:solidFill>
                      </a:endParaRPr>
                    </a:p>
                  </a:txBody>
                  <a:tcPr marL="68580" marR="68580"/>
                </a:tc>
                <a:extLst>
                  <a:ext uri="{0D108BD9-81ED-4DB2-BD59-A6C34878D82A}">
                    <a16:rowId xmlns="" xmlns:a16="http://schemas.microsoft.com/office/drawing/2014/main" val="10000"/>
                  </a:ext>
                </a:extLst>
              </a:tr>
              <a:tr h="910363">
                <a:tc>
                  <a:txBody>
                    <a:bodyPr/>
                    <a:lstStyle/>
                    <a:p>
                      <a:r>
                        <a:rPr lang="en-US" sz="2400" dirty="0"/>
                        <a:t>1.Hóa</a:t>
                      </a:r>
                      <a:r>
                        <a:rPr lang="en-US" sz="2400" baseline="0" dirty="0"/>
                        <a:t> </a:t>
                      </a:r>
                      <a:r>
                        <a:rPr lang="en-US" sz="2400" baseline="0" dirty="0" err="1"/>
                        <a:t>năng</a:t>
                      </a:r>
                      <a:endParaRPr lang="en-US" sz="2400" dirty="0"/>
                    </a:p>
                  </a:txBody>
                  <a:tcPr marL="68580" marR="68580"/>
                </a:tc>
                <a:tc>
                  <a:txBody>
                    <a:bodyPr/>
                    <a:lstStyle/>
                    <a:p>
                      <a:r>
                        <a:rPr lang="en-US" sz="2400" dirty="0"/>
                        <a:t>a. </a:t>
                      </a:r>
                      <a:r>
                        <a:rPr lang="en-US" sz="2400" dirty="0" err="1"/>
                        <a:t>tỏa</a:t>
                      </a:r>
                      <a:r>
                        <a:rPr lang="en-US" sz="2400" baseline="0" dirty="0"/>
                        <a:t> </a:t>
                      </a:r>
                      <a:r>
                        <a:rPr lang="en-US" sz="2400" baseline="0" dirty="0" err="1"/>
                        <a:t>ra</a:t>
                      </a:r>
                      <a:r>
                        <a:rPr lang="en-US" sz="2400" baseline="0" dirty="0"/>
                        <a:t> </a:t>
                      </a:r>
                      <a:r>
                        <a:rPr lang="en-US" sz="2400" baseline="0" dirty="0" err="1"/>
                        <a:t>từ</a:t>
                      </a:r>
                      <a:r>
                        <a:rPr lang="en-US" sz="2400" baseline="0" dirty="0"/>
                        <a:t> </a:t>
                      </a:r>
                      <a:r>
                        <a:rPr lang="en-US" sz="2400" baseline="0" dirty="0" err="1"/>
                        <a:t>Mặt</a:t>
                      </a:r>
                      <a:r>
                        <a:rPr lang="en-US" sz="2400" baseline="0" dirty="0"/>
                        <a:t> </a:t>
                      </a:r>
                      <a:r>
                        <a:rPr lang="en-US" sz="2400" baseline="0" dirty="0" err="1"/>
                        <a:t>Trời</a:t>
                      </a:r>
                      <a:r>
                        <a:rPr lang="en-US" sz="2400" baseline="0" dirty="0"/>
                        <a:t>, </a:t>
                      </a:r>
                      <a:r>
                        <a:rPr lang="en-US" sz="2400" baseline="0" dirty="0" err="1"/>
                        <a:t>ngọn</a:t>
                      </a:r>
                      <a:r>
                        <a:rPr lang="en-US" sz="2400" baseline="0" dirty="0"/>
                        <a:t> </a:t>
                      </a:r>
                      <a:r>
                        <a:rPr lang="en-US" sz="2400" baseline="0" dirty="0" err="1"/>
                        <a:t>lửa</a:t>
                      </a:r>
                      <a:r>
                        <a:rPr lang="en-US" sz="2400" baseline="0" dirty="0"/>
                        <a:t>, </a:t>
                      </a:r>
                      <a:r>
                        <a:rPr lang="en-US" sz="2400" baseline="0" dirty="0" err="1"/>
                        <a:t>bóng</a:t>
                      </a:r>
                      <a:r>
                        <a:rPr lang="en-US" sz="2400" baseline="0" dirty="0"/>
                        <a:t> </a:t>
                      </a:r>
                      <a:r>
                        <a:rPr lang="en-US" sz="2400" baseline="0" dirty="0" err="1"/>
                        <a:t>đèn</a:t>
                      </a:r>
                      <a:r>
                        <a:rPr lang="en-US" sz="2400" baseline="0" dirty="0"/>
                        <a:t> </a:t>
                      </a:r>
                      <a:r>
                        <a:rPr lang="en-US" sz="2400" baseline="0" dirty="0" err="1"/>
                        <a:t>sợi</a:t>
                      </a:r>
                      <a:r>
                        <a:rPr lang="en-US" sz="2400" baseline="0" dirty="0"/>
                        <a:t> </a:t>
                      </a:r>
                      <a:r>
                        <a:rPr lang="en-US" sz="2400" baseline="0" dirty="0" err="1"/>
                        <a:t>đốt</a:t>
                      </a:r>
                      <a:endParaRPr lang="en-US" sz="2400" dirty="0"/>
                    </a:p>
                  </a:txBody>
                  <a:tcPr marL="68580" marR="68580"/>
                </a:tc>
                <a:extLst>
                  <a:ext uri="{0D108BD9-81ED-4DB2-BD59-A6C34878D82A}">
                    <a16:rowId xmlns="" xmlns:a16="http://schemas.microsoft.com/office/drawing/2014/main" val="10001"/>
                  </a:ext>
                </a:extLst>
              </a:tr>
              <a:tr h="910363">
                <a:tc>
                  <a:txBody>
                    <a:bodyPr/>
                    <a:lstStyle/>
                    <a:p>
                      <a:r>
                        <a:rPr lang="en-US" sz="2400" dirty="0"/>
                        <a:t>2. </a:t>
                      </a:r>
                      <a:r>
                        <a:rPr lang="en-US" sz="2400" dirty="0" err="1"/>
                        <a:t>Nhiệt</a:t>
                      </a:r>
                      <a:r>
                        <a:rPr lang="en-US" sz="2400" baseline="0" dirty="0"/>
                        <a:t> </a:t>
                      </a:r>
                      <a:r>
                        <a:rPr lang="en-US" sz="2400" baseline="0" dirty="0" err="1"/>
                        <a:t>năng</a:t>
                      </a:r>
                      <a:endParaRPr lang="en-US" sz="2400" dirty="0"/>
                    </a:p>
                  </a:txBody>
                  <a:tcPr marL="68580" marR="68580"/>
                </a:tc>
                <a:tc>
                  <a:txBody>
                    <a:bodyPr/>
                    <a:lstStyle/>
                    <a:p>
                      <a:r>
                        <a:rPr lang="en-US" sz="2400" dirty="0"/>
                        <a:t>b. </a:t>
                      </a:r>
                      <a:r>
                        <a:rPr lang="en-US" sz="2400" dirty="0" err="1"/>
                        <a:t>tạo</a:t>
                      </a:r>
                      <a:r>
                        <a:rPr lang="en-US" sz="2400" baseline="0" dirty="0"/>
                        <a:t> </a:t>
                      </a:r>
                      <a:r>
                        <a:rPr lang="en-US" sz="2400" baseline="0" dirty="0" err="1"/>
                        <a:t>ra</a:t>
                      </a:r>
                      <a:r>
                        <a:rPr lang="en-US" sz="2400" baseline="0" dirty="0"/>
                        <a:t> </a:t>
                      </a:r>
                      <a:r>
                        <a:rPr lang="en-US" sz="2400" baseline="0" dirty="0" err="1"/>
                        <a:t>từ</a:t>
                      </a:r>
                      <a:r>
                        <a:rPr lang="en-US" sz="2400" baseline="0" dirty="0"/>
                        <a:t> pin, </a:t>
                      </a:r>
                      <a:r>
                        <a:rPr lang="en-US" sz="2400" baseline="0" dirty="0" err="1"/>
                        <a:t>acquy</a:t>
                      </a:r>
                      <a:r>
                        <a:rPr lang="en-US" sz="2400" baseline="0" dirty="0"/>
                        <a:t>, </a:t>
                      </a:r>
                      <a:r>
                        <a:rPr lang="en-US" sz="2400" baseline="0" dirty="0" err="1"/>
                        <a:t>máy</a:t>
                      </a:r>
                      <a:r>
                        <a:rPr lang="en-US" sz="2400" baseline="0" dirty="0"/>
                        <a:t> </a:t>
                      </a:r>
                      <a:r>
                        <a:rPr lang="en-US" sz="2400" baseline="0" dirty="0" err="1"/>
                        <a:t>phát</a:t>
                      </a:r>
                      <a:r>
                        <a:rPr lang="en-US" sz="2400" baseline="0" dirty="0"/>
                        <a:t> </a:t>
                      </a:r>
                      <a:r>
                        <a:rPr lang="en-US" sz="2400" baseline="0" dirty="0" err="1"/>
                        <a:t>điện</a:t>
                      </a:r>
                      <a:r>
                        <a:rPr lang="en-US" sz="2400" baseline="0" dirty="0"/>
                        <a:t>, pin </a:t>
                      </a:r>
                      <a:r>
                        <a:rPr lang="en-US" sz="2400" baseline="0" dirty="0" err="1"/>
                        <a:t>mặt</a:t>
                      </a:r>
                      <a:r>
                        <a:rPr lang="en-US" sz="2400" baseline="0" dirty="0"/>
                        <a:t> </a:t>
                      </a:r>
                      <a:r>
                        <a:rPr lang="en-US" sz="2400" baseline="0" dirty="0" err="1"/>
                        <a:t>trời</a:t>
                      </a:r>
                      <a:r>
                        <a:rPr lang="en-US" sz="2400" baseline="0" dirty="0"/>
                        <a:t>, </a:t>
                      </a:r>
                      <a:r>
                        <a:rPr lang="en-US" sz="2400" baseline="0" dirty="0" err="1"/>
                        <a:t>thủy</a:t>
                      </a:r>
                      <a:r>
                        <a:rPr lang="en-US" sz="2400" baseline="0" dirty="0"/>
                        <a:t> </a:t>
                      </a:r>
                      <a:r>
                        <a:rPr lang="en-US" sz="2400" baseline="0" dirty="0" err="1"/>
                        <a:t>điện</a:t>
                      </a:r>
                      <a:r>
                        <a:rPr lang="en-US" sz="2400" baseline="0" dirty="0"/>
                        <a:t>, </a:t>
                      </a:r>
                      <a:r>
                        <a:rPr lang="en-US" sz="2400" baseline="0" dirty="0" err="1"/>
                        <a:t>sét</a:t>
                      </a:r>
                      <a:r>
                        <a:rPr lang="en-US" sz="2400" baseline="0" dirty="0"/>
                        <a:t>,…</a:t>
                      </a:r>
                      <a:endParaRPr lang="en-US" sz="2400" dirty="0">
                        <a:solidFill>
                          <a:srgbClr val="FF0000"/>
                        </a:solidFill>
                      </a:endParaRPr>
                    </a:p>
                  </a:txBody>
                  <a:tcPr marL="68580" marR="68580"/>
                </a:tc>
                <a:extLst>
                  <a:ext uri="{0D108BD9-81ED-4DB2-BD59-A6C34878D82A}">
                    <a16:rowId xmlns="" xmlns:a16="http://schemas.microsoft.com/office/drawing/2014/main" val="10002"/>
                  </a:ext>
                </a:extLst>
              </a:tr>
              <a:tr h="910363">
                <a:tc>
                  <a:txBody>
                    <a:bodyPr/>
                    <a:lstStyle/>
                    <a:p>
                      <a:r>
                        <a:rPr lang="en-US" sz="2400" dirty="0"/>
                        <a:t>3. </a:t>
                      </a:r>
                      <a:r>
                        <a:rPr lang="en-US" sz="2400" dirty="0" err="1"/>
                        <a:t>Năng</a:t>
                      </a:r>
                      <a:r>
                        <a:rPr lang="en-US" sz="2400" baseline="0" dirty="0"/>
                        <a:t> </a:t>
                      </a:r>
                      <a:r>
                        <a:rPr lang="en-US" sz="2400" baseline="0" dirty="0" err="1"/>
                        <a:t>lượng</a:t>
                      </a:r>
                      <a:r>
                        <a:rPr lang="en-US" sz="2400" baseline="0" dirty="0"/>
                        <a:t> </a:t>
                      </a:r>
                      <a:r>
                        <a:rPr lang="en-US" sz="2400" baseline="0" dirty="0" err="1"/>
                        <a:t>âm</a:t>
                      </a:r>
                      <a:endParaRPr lang="en-US" sz="2400" dirty="0"/>
                    </a:p>
                  </a:txBody>
                  <a:tcPr marL="68580" marR="68580"/>
                </a:tc>
                <a:tc>
                  <a:txBody>
                    <a:bodyPr/>
                    <a:lstStyle/>
                    <a:p>
                      <a:r>
                        <a:rPr lang="en-US" sz="2400" dirty="0"/>
                        <a:t>c. </a:t>
                      </a:r>
                      <a:r>
                        <a:rPr lang="en-US" sz="2400" dirty="0" err="1"/>
                        <a:t>Phát</a:t>
                      </a:r>
                      <a:r>
                        <a:rPr lang="en-US" sz="2400" baseline="0" dirty="0"/>
                        <a:t> </a:t>
                      </a:r>
                      <a:r>
                        <a:rPr lang="en-US" sz="2400" baseline="0" dirty="0" err="1"/>
                        <a:t>ra</a:t>
                      </a:r>
                      <a:r>
                        <a:rPr lang="en-US" sz="2400" baseline="0" dirty="0"/>
                        <a:t> </a:t>
                      </a:r>
                      <a:r>
                        <a:rPr lang="en-US" sz="2400" baseline="0" dirty="0" err="1"/>
                        <a:t>từ</a:t>
                      </a:r>
                      <a:r>
                        <a:rPr lang="en-US" sz="2400" baseline="0" dirty="0"/>
                        <a:t> </a:t>
                      </a:r>
                      <a:r>
                        <a:rPr lang="en-US" sz="2400" baseline="0" dirty="0" err="1"/>
                        <a:t>Mặt</a:t>
                      </a:r>
                      <a:r>
                        <a:rPr lang="en-US" sz="2400" baseline="0" dirty="0"/>
                        <a:t> </a:t>
                      </a:r>
                      <a:r>
                        <a:rPr lang="en-US" sz="2400" baseline="0" dirty="0" err="1"/>
                        <a:t>Trời</a:t>
                      </a:r>
                      <a:r>
                        <a:rPr lang="en-US" sz="2400" baseline="0" dirty="0"/>
                        <a:t>, </a:t>
                      </a:r>
                      <a:r>
                        <a:rPr lang="en-US" sz="2400" baseline="0" dirty="0" err="1"/>
                        <a:t>từ</a:t>
                      </a:r>
                      <a:r>
                        <a:rPr lang="en-US" sz="2400" baseline="0" dirty="0"/>
                        <a:t> </a:t>
                      </a:r>
                      <a:r>
                        <a:rPr lang="en-US" sz="2400" baseline="0" dirty="0" err="1"/>
                        <a:t>các</a:t>
                      </a:r>
                      <a:r>
                        <a:rPr lang="en-US" sz="2400" baseline="0" dirty="0"/>
                        <a:t> </a:t>
                      </a:r>
                      <a:r>
                        <a:rPr lang="en-US" sz="2400" baseline="0" dirty="0" err="1"/>
                        <a:t>phản</a:t>
                      </a:r>
                      <a:r>
                        <a:rPr lang="en-US" sz="2400" baseline="0" dirty="0"/>
                        <a:t> </a:t>
                      </a:r>
                      <a:r>
                        <a:rPr lang="en-US" sz="2400" baseline="0" dirty="0" err="1"/>
                        <a:t>ứng</a:t>
                      </a:r>
                      <a:r>
                        <a:rPr lang="en-US" sz="2400" baseline="0" dirty="0"/>
                        <a:t> </a:t>
                      </a:r>
                      <a:r>
                        <a:rPr lang="en-US" sz="2400" baseline="0" dirty="0" err="1"/>
                        <a:t>hóa</a:t>
                      </a:r>
                      <a:r>
                        <a:rPr lang="en-US" sz="2400" baseline="0" dirty="0"/>
                        <a:t> </a:t>
                      </a:r>
                      <a:r>
                        <a:rPr lang="en-US" sz="2400" baseline="0" dirty="0" err="1"/>
                        <a:t>học</a:t>
                      </a:r>
                      <a:r>
                        <a:rPr lang="en-US" sz="2400" baseline="0" dirty="0"/>
                        <a:t>, </a:t>
                      </a:r>
                      <a:r>
                        <a:rPr lang="en-US" sz="2400" baseline="0" dirty="0" err="1"/>
                        <a:t>từ</a:t>
                      </a:r>
                      <a:r>
                        <a:rPr lang="en-US" sz="2400" baseline="0" dirty="0"/>
                        <a:t> </a:t>
                      </a:r>
                      <a:r>
                        <a:rPr lang="en-US" sz="2400" baseline="0" dirty="0" err="1"/>
                        <a:t>một</a:t>
                      </a:r>
                      <a:r>
                        <a:rPr lang="en-US" sz="2400" baseline="0" dirty="0"/>
                        <a:t> </a:t>
                      </a:r>
                      <a:r>
                        <a:rPr lang="en-US" sz="2400" baseline="0" dirty="0" err="1"/>
                        <a:t>số</a:t>
                      </a:r>
                      <a:r>
                        <a:rPr lang="en-US" sz="2400" baseline="0" dirty="0"/>
                        <a:t> </a:t>
                      </a:r>
                      <a:r>
                        <a:rPr lang="en-US" sz="2400" baseline="0" dirty="0" err="1"/>
                        <a:t>loài</a:t>
                      </a:r>
                      <a:r>
                        <a:rPr lang="en-US" sz="2400" baseline="0" dirty="0"/>
                        <a:t> </a:t>
                      </a:r>
                      <a:r>
                        <a:rPr lang="en-US" sz="2400" baseline="0" dirty="0" err="1"/>
                        <a:t>động</a:t>
                      </a:r>
                      <a:r>
                        <a:rPr lang="en-US" sz="2400" baseline="0" dirty="0"/>
                        <a:t> </a:t>
                      </a:r>
                      <a:r>
                        <a:rPr lang="en-US" sz="2400" baseline="0" dirty="0" err="1"/>
                        <a:t>vật</a:t>
                      </a:r>
                      <a:r>
                        <a:rPr lang="en-US" sz="2400" baseline="0" dirty="0"/>
                        <a:t>,….</a:t>
                      </a:r>
                      <a:endParaRPr lang="en-US" sz="2400" dirty="0"/>
                    </a:p>
                  </a:txBody>
                  <a:tcPr marL="68580" marR="68580"/>
                </a:tc>
                <a:extLst>
                  <a:ext uri="{0D108BD9-81ED-4DB2-BD59-A6C34878D82A}">
                    <a16:rowId xmlns="" xmlns:a16="http://schemas.microsoft.com/office/drawing/2014/main" val="10003"/>
                  </a:ext>
                </a:extLst>
              </a:tr>
              <a:tr h="1321494">
                <a:tc>
                  <a:txBody>
                    <a:bodyPr/>
                    <a:lstStyle/>
                    <a:p>
                      <a:r>
                        <a:rPr lang="en-US" sz="2400" dirty="0"/>
                        <a:t>4. </a:t>
                      </a:r>
                      <a:r>
                        <a:rPr lang="en-US" sz="2400" dirty="0" err="1"/>
                        <a:t>Điện</a:t>
                      </a:r>
                      <a:r>
                        <a:rPr lang="en-US" sz="2400" baseline="0" dirty="0"/>
                        <a:t> </a:t>
                      </a:r>
                      <a:r>
                        <a:rPr lang="en-US" sz="2400" baseline="0" dirty="0" err="1"/>
                        <a:t>năng</a:t>
                      </a:r>
                      <a:endParaRPr lang="en-US" sz="2400" dirty="0"/>
                    </a:p>
                  </a:txBody>
                  <a:tcPr marL="68580" marR="68580"/>
                </a:tc>
                <a:tc>
                  <a:txBody>
                    <a:bodyPr/>
                    <a:lstStyle/>
                    <a:p>
                      <a:r>
                        <a:rPr lang="en-US" sz="2400" dirty="0"/>
                        <a:t>d. </a:t>
                      </a:r>
                      <a:r>
                        <a:rPr lang="en-US" sz="2400" dirty="0" err="1"/>
                        <a:t>Lưu</a:t>
                      </a:r>
                      <a:r>
                        <a:rPr lang="en-US" sz="2400" baseline="0" dirty="0"/>
                        <a:t> </a:t>
                      </a:r>
                      <a:r>
                        <a:rPr lang="en-US" sz="2400" baseline="0" dirty="0" err="1"/>
                        <a:t>trữ</a:t>
                      </a:r>
                      <a:r>
                        <a:rPr lang="en-US" sz="2400" baseline="0" dirty="0"/>
                        <a:t> </a:t>
                      </a:r>
                      <a:r>
                        <a:rPr lang="en-US" sz="2400" baseline="0" dirty="0" err="1"/>
                        <a:t>trong</a:t>
                      </a:r>
                      <a:r>
                        <a:rPr lang="en-US" sz="2400" baseline="0" dirty="0"/>
                        <a:t> </a:t>
                      </a:r>
                      <a:r>
                        <a:rPr lang="en-US" sz="2400" baseline="0" dirty="0" err="1"/>
                        <a:t>các</a:t>
                      </a:r>
                      <a:r>
                        <a:rPr lang="en-US" sz="2400" baseline="0" dirty="0"/>
                        <a:t> </a:t>
                      </a:r>
                      <a:r>
                        <a:rPr lang="en-US" sz="2400" baseline="0" dirty="0" err="1"/>
                        <a:t>hóa</a:t>
                      </a:r>
                      <a:r>
                        <a:rPr lang="en-US" sz="2400" baseline="0" dirty="0"/>
                        <a:t> </a:t>
                      </a:r>
                      <a:r>
                        <a:rPr lang="en-US" sz="2400" baseline="0" dirty="0" err="1"/>
                        <a:t>chất</a:t>
                      </a:r>
                      <a:r>
                        <a:rPr lang="en-US" sz="2400" baseline="0" dirty="0"/>
                        <a:t> </a:t>
                      </a:r>
                      <a:r>
                        <a:rPr lang="en-US" sz="2400" baseline="0" dirty="0" err="1"/>
                        <a:t>tạo</a:t>
                      </a:r>
                      <a:r>
                        <a:rPr lang="en-US" sz="2400" baseline="0" dirty="0"/>
                        <a:t> </a:t>
                      </a:r>
                      <a:r>
                        <a:rPr lang="en-US" sz="2400" baseline="0" dirty="0" err="1"/>
                        <a:t>thành</a:t>
                      </a:r>
                      <a:r>
                        <a:rPr lang="en-US" sz="2400" baseline="0" dirty="0"/>
                        <a:t> </a:t>
                      </a:r>
                      <a:r>
                        <a:rPr lang="en-US" sz="2400" baseline="0" dirty="0" err="1"/>
                        <a:t>vật</a:t>
                      </a:r>
                      <a:r>
                        <a:rPr lang="en-US" sz="2400" baseline="0" dirty="0"/>
                        <a:t> (</a:t>
                      </a:r>
                      <a:r>
                        <a:rPr lang="en-US" sz="2400" baseline="0" dirty="0" err="1"/>
                        <a:t>trong</a:t>
                      </a:r>
                      <a:r>
                        <a:rPr lang="en-US" sz="2400" baseline="0" dirty="0"/>
                        <a:t> </a:t>
                      </a:r>
                      <a:r>
                        <a:rPr lang="en-US" sz="2400" baseline="0" dirty="0" err="1"/>
                        <a:t>thực</a:t>
                      </a:r>
                      <a:r>
                        <a:rPr lang="en-US" sz="2400" baseline="0" dirty="0"/>
                        <a:t> </a:t>
                      </a:r>
                      <a:r>
                        <a:rPr lang="en-US" sz="2400" baseline="0" dirty="0" err="1"/>
                        <a:t>phẩm</a:t>
                      </a:r>
                      <a:r>
                        <a:rPr lang="en-US" sz="2400" baseline="0" dirty="0"/>
                        <a:t>, pin, </a:t>
                      </a:r>
                      <a:r>
                        <a:rPr lang="en-US" sz="2400" baseline="0" dirty="0" err="1"/>
                        <a:t>nến</a:t>
                      </a:r>
                      <a:r>
                        <a:rPr lang="en-US" sz="2400" baseline="0" dirty="0"/>
                        <a:t>, </a:t>
                      </a:r>
                      <a:r>
                        <a:rPr lang="en-US" sz="2400" baseline="0" dirty="0" err="1"/>
                        <a:t>diêm</a:t>
                      </a:r>
                      <a:r>
                        <a:rPr lang="en-US" sz="2400" baseline="0" dirty="0"/>
                        <a:t>,…..)</a:t>
                      </a:r>
                      <a:endParaRPr lang="en-US" sz="2400" dirty="0">
                        <a:solidFill>
                          <a:srgbClr val="FF0000"/>
                        </a:solidFill>
                      </a:endParaRPr>
                    </a:p>
                  </a:txBody>
                  <a:tcPr marL="68580" marR="68580"/>
                </a:tc>
                <a:extLst>
                  <a:ext uri="{0D108BD9-81ED-4DB2-BD59-A6C34878D82A}">
                    <a16:rowId xmlns="" xmlns:a16="http://schemas.microsoft.com/office/drawing/2014/main" val="10004"/>
                  </a:ext>
                </a:extLst>
              </a:tr>
              <a:tr h="910363">
                <a:tc>
                  <a:txBody>
                    <a:bodyPr/>
                    <a:lstStyle/>
                    <a:p>
                      <a:r>
                        <a:rPr lang="en-US" sz="2400" dirty="0"/>
                        <a:t>5. </a:t>
                      </a:r>
                      <a:r>
                        <a:rPr lang="en-US" sz="2400" dirty="0" err="1"/>
                        <a:t>Quang</a:t>
                      </a:r>
                      <a:r>
                        <a:rPr lang="en-US" sz="2400" dirty="0"/>
                        <a:t> </a:t>
                      </a:r>
                      <a:r>
                        <a:rPr lang="en-US" sz="2400" dirty="0" err="1"/>
                        <a:t>năng</a:t>
                      </a:r>
                      <a:endParaRPr lang="en-US" sz="2400" dirty="0"/>
                    </a:p>
                  </a:txBody>
                  <a:tcPr marL="68580" marR="68580"/>
                </a:tc>
                <a:tc>
                  <a:txBody>
                    <a:bodyPr/>
                    <a:lstStyle/>
                    <a:p>
                      <a:r>
                        <a:rPr lang="en-US" sz="2400" dirty="0"/>
                        <a:t>e. </a:t>
                      </a:r>
                      <a:r>
                        <a:rPr lang="en-US" sz="2400" dirty="0" err="1"/>
                        <a:t>được</a:t>
                      </a:r>
                      <a:r>
                        <a:rPr lang="en-US" sz="2400" baseline="0" dirty="0"/>
                        <a:t> </a:t>
                      </a:r>
                      <a:r>
                        <a:rPr lang="en-US" sz="2400" baseline="0" dirty="0" err="1"/>
                        <a:t>lan</a:t>
                      </a:r>
                      <a:r>
                        <a:rPr lang="en-US" sz="2400" baseline="0" dirty="0"/>
                        <a:t> </a:t>
                      </a:r>
                      <a:r>
                        <a:rPr lang="en-US" sz="2400" baseline="0" dirty="0" err="1"/>
                        <a:t>truyền</a:t>
                      </a:r>
                      <a:r>
                        <a:rPr lang="en-US" sz="2400" baseline="0" dirty="0"/>
                        <a:t> </a:t>
                      </a:r>
                      <a:r>
                        <a:rPr lang="en-US" sz="2400" baseline="0" dirty="0" err="1"/>
                        <a:t>từ</a:t>
                      </a:r>
                      <a:r>
                        <a:rPr lang="en-US" sz="2400" baseline="0" dirty="0"/>
                        <a:t> </a:t>
                      </a:r>
                      <a:r>
                        <a:rPr lang="en-US" sz="2400" baseline="0" dirty="0" err="1"/>
                        <a:t>một</a:t>
                      </a:r>
                      <a:r>
                        <a:rPr lang="en-US" sz="2400" baseline="0" dirty="0"/>
                        <a:t> </a:t>
                      </a:r>
                      <a:r>
                        <a:rPr lang="en-US" sz="2400" baseline="0" dirty="0" err="1"/>
                        <a:t>nguồn</a:t>
                      </a:r>
                      <a:r>
                        <a:rPr lang="en-US" sz="2400" baseline="0" dirty="0"/>
                        <a:t> </a:t>
                      </a:r>
                      <a:r>
                        <a:rPr lang="en-US" sz="2400" baseline="0" dirty="0" err="1"/>
                        <a:t>phát</a:t>
                      </a:r>
                      <a:r>
                        <a:rPr lang="en-US" sz="2400" baseline="0" dirty="0"/>
                        <a:t> </a:t>
                      </a:r>
                      <a:r>
                        <a:rPr lang="en-US" sz="2400" baseline="0" dirty="0" err="1"/>
                        <a:t>âm</a:t>
                      </a:r>
                      <a:r>
                        <a:rPr lang="en-US" sz="2400" baseline="0" dirty="0"/>
                        <a:t> (</a:t>
                      </a:r>
                      <a:r>
                        <a:rPr lang="en-US" sz="2400" baseline="0" dirty="0" err="1"/>
                        <a:t>dây</a:t>
                      </a:r>
                      <a:r>
                        <a:rPr lang="en-US" sz="2400" baseline="0" dirty="0"/>
                        <a:t> </a:t>
                      </a:r>
                      <a:r>
                        <a:rPr lang="en-US" sz="2400" baseline="0" dirty="0" err="1"/>
                        <a:t>đàn</a:t>
                      </a:r>
                      <a:r>
                        <a:rPr lang="en-US" sz="2400" baseline="0" dirty="0"/>
                        <a:t>, </a:t>
                      </a:r>
                      <a:r>
                        <a:rPr lang="en-US" sz="2400" baseline="0" dirty="0" err="1"/>
                        <a:t>mặt</a:t>
                      </a:r>
                      <a:r>
                        <a:rPr lang="en-US" sz="2400" baseline="0" dirty="0"/>
                        <a:t> </a:t>
                      </a:r>
                      <a:r>
                        <a:rPr lang="en-US" sz="2400" baseline="0" dirty="0" err="1"/>
                        <a:t>trống</a:t>
                      </a:r>
                      <a:r>
                        <a:rPr lang="en-US" sz="2400" baseline="0" dirty="0"/>
                        <a:t>,….)</a:t>
                      </a:r>
                      <a:endParaRPr lang="en-US" sz="2400" dirty="0"/>
                    </a:p>
                  </a:txBody>
                  <a:tcPr marL="68580" marR="68580"/>
                </a:tc>
                <a:extLst>
                  <a:ext uri="{0D108BD9-81ED-4DB2-BD59-A6C34878D82A}">
                    <a16:rowId xmlns="" xmlns:a16="http://schemas.microsoft.com/office/drawing/2014/main" val="10005"/>
                  </a:ext>
                </a:extLst>
              </a:tr>
            </a:tbl>
          </a:graphicData>
        </a:graphic>
      </p:graphicFrame>
      <p:cxnSp>
        <p:nvCxnSpPr>
          <p:cNvPr id="7" name="Straight Arrow Connector 6"/>
          <p:cNvCxnSpPr/>
          <p:nvPr/>
        </p:nvCxnSpPr>
        <p:spPr>
          <a:xfrm>
            <a:off x="1887984" y="1787418"/>
            <a:ext cx="1750326" cy="28114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02714" y="1917290"/>
            <a:ext cx="1387049" cy="11635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26428" y="3826755"/>
            <a:ext cx="1442442" cy="206919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56989" y="2840628"/>
            <a:ext cx="1781321" cy="17582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45614" y="3826755"/>
            <a:ext cx="1253232" cy="1992958"/>
          </a:xfrm>
          <a:prstGeom prst="straightConnector1">
            <a:avLst/>
          </a:prstGeom>
          <a:ln w="38100">
            <a:solidFill>
              <a:srgbClr val="06505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82766" y="2071450"/>
            <a:ext cx="1426944" cy="37482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919</TotalTime>
  <Words>677</Words>
  <Application>Microsoft Office PowerPoint</Application>
  <PresentationFormat>On-screen Show (4:3)</PresentationFormat>
  <Paragraphs>108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BÀI 47:  MỘT SỐ DẠNG NĂNG LƯỢNG</vt:lpstr>
      <vt:lpstr>NHẬN BIẾT NĂNG LƯỢNG</vt:lpstr>
      <vt:lpstr>Nhìn quanh phòng học của em để tìm ra những vật đang sử dụng năng lượng. Sắp xếp những thứ tìm theo các dạng năng lượng sử dụng tương ứng (điện, nhiệt, âm thanh, ánh sáng). Nêu những gì đang xảy ra đối với các vật đó.</vt:lpstr>
      <vt:lpstr>PowerPoint Presentation</vt:lpstr>
      <vt:lpstr>PowerPoint Presentation</vt:lpstr>
      <vt:lpstr>CÁC DẠNG NĂNG LƯỢNG</vt:lpstr>
      <vt:lpstr>PowerPoint Presentation</vt:lpstr>
      <vt:lpstr>PowerPoint Presentation</vt:lpstr>
      <vt:lpstr>PowerPoint Presentation</vt:lpstr>
      <vt:lpstr>LUYỆN TẬP</vt:lpstr>
      <vt:lpstr>SỰ CHUYỂN HÓA NĂNG LƯỢNG</vt:lpstr>
      <vt:lpstr>VẬN DỤNG</vt:lpstr>
      <vt:lpstr>NHIỆM VỤ</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Dang Le Phan Danh</cp:lastModifiedBy>
  <cp:revision>110</cp:revision>
  <dcterms:created xsi:type="dcterms:W3CDTF">2021-04-23T02:39:45Z</dcterms:created>
  <dcterms:modified xsi:type="dcterms:W3CDTF">2022-04-06T14:45:59Z</dcterms:modified>
</cp:coreProperties>
</file>