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8" r:id="rId3"/>
    <p:sldId id="259" r:id="rId4"/>
    <p:sldId id="260" r:id="rId5"/>
    <p:sldId id="261" r:id="rId6"/>
    <p:sldId id="262" r:id="rId7"/>
    <p:sldId id="346" r:id="rId8"/>
    <p:sldId id="347" r:id="rId9"/>
    <p:sldId id="348" r:id="rId10"/>
    <p:sldId id="263" r:id="rId11"/>
    <p:sldId id="264" r:id="rId12"/>
    <p:sldId id="265" r:id="rId13"/>
    <p:sldId id="266" r:id="rId14"/>
    <p:sldId id="267" r:id="rId15"/>
    <p:sldId id="268" r:id="rId16"/>
    <p:sldId id="349" r:id="rId17"/>
    <p:sldId id="270" r:id="rId18"/>
    <p:sldId id="271" r:id="rId19"/>
    <p:sldId id="350" r:id="rId20"/>
    <p:sldId id="351" r:id="rId21"/>
    <p:sldId id="352" r:id="rId22"/>
    <p:sldId id="272" r:id="rId23"/>
    <p:sldId id="275" r:id="rId24"/>
    <p:sldId id="276" r:id="rId25"/>
    <p:sldId id="273" r:id="rId26"/>
    <p:sldId id="353" r:id="rId27"/>
    <p:sldId id="279" r:id="rId28"/>
    <p:sldId id="280" r:id="rId29"/>
    <p:sldId id="281" r:id="rId30"/>
    <p:sldId id="282" r:id="rId31"/>
    <p:sldId id="354" r:id="rId32"/>
    <p:sldId id="283" r:id="rId33"/>
    <p:sldId id="355" r:id="rId34"/>
    <p:sldId id="284" r:id="rId35"/>
    <p:sldId id="356" r:id="rId36"/>
    <p:sldId id="285" r:id="rId37"/>
    <p:sldId id="286" r:id="rId38"/>
    <p:sldId id="287" r:id="rId39"/>
    <p:sldId id="288" r:id="rId40"/>
    <p:sldId id="357" r:id="rId41"/>
  </p:sldIdLst>
  <p:sldSz cx="12188825" cy="6858000"/>
  <p:notesSz cx="6858000" cy="9144000"/>
  <p:embeddedFontLst>
    <p:embeddedFont>
      <p:font typeface="Calibri" panose="020F0502020204030204" pitchFamily="34" charset="0"/>
      <p:regular r:id="rId42"/>
      <p:bold r:id="rId43"/>
      <p:italic r:id="rId44"/>
      <p:boldItalic r:id="rId45"/>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66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150" d="100"/>
          <a:sy n="150" d="100"/>
        </p:scale>
        <p:origin x="2886" y="126"/>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theme" Target="theme/theme1.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a:t>Click to edit Master title style</a:t>
            </a:r>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a:t>Click to edit Master title style</a:t>
            </a:r>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770449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1862021"/>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666" b="1" cap="all"/>
            </a:lvl1pPr>
          </a:lstStyle>
          <a:p>
            <a:r>
              <a:rPr lang="en-US"/>
              <a:t>Click to edit Master title style</a:t>
            </a:r>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33">
                <a:solidFill>
                  <a:schemeClr val="tx1">
                    <a:tint val="75000"/>
                  </a:schemeClr>
                </a:solidFill>
              </a:defRPr>
            </a:lvl1pPr>
            <a:lvl2pPr marL="304724" indent="0">
              <a:buNone/>
              <a:defRPr sz="1200">
                <a:solidFill>
                  <a:schemeClr val="tx1">
                    <a:tint val="75000"/>
                  </a:schemeClr>
                </a:solidFill>
              </a:defRPr>
            </a:lvl2pPr>
            <a:lvl3pPr marL="609448" indent="0">
              <a:buNone/>
              <a:defRPr sz="1066">
                <a:solidFill>
                  <a:schemeClr val="tx1">
                    <a:tint val="75000"/>
                  </a:schemeClr>
                </a:solidFill>
              </a:defRPr>
            </a:lvl3pPr>
            <a:lvl4pPr marL="914171" indent="0">
              <a:buNone/>
              <a:defRPr sz="933">
                <a:solidFill>
                  <a:schemeClr val="tx1">
                    <a:tint val="75000"/>
                  </a:schemeClr>
                </a:solidFill>
              </a:defRPr>
            </a:lvl4pPr>
            <a:lvl5pPr marL="1218895" indent="0">
              <a:buNone/>
              <a:defRPr sz="933">
                <a:solidFill>
                  <a:schemeClr val="tx1">
                    <a:tint val="75000"/>
                  </a:schemeClr>
                </a:solidFill>
              </a:defRPr>
            </a:lvl5pPr>
            <a:lvl6pPr marL="1523619" indent="0">
              <a:buNone/>
              <a:defRPr sz="933">
                <a:solidFill>
                  <a:schemeClr val="tx1">
                    <a:tint val="75000"/>
                  </a:schemeClr>
                </a:solidFill>
              </a:defRPr>
            </a:lvl6pPr>
            <a:lvl7pPr marL="1828343" indent="0">
              <a:buNone/>
              <a:defRPr sz="933">
                <a:solidFill>
                  <a:schemeClr val="tx1">
                    <a:tint val="75000"/>
                  </a:schemeClr>
                </a:solidFill>
              </a:defRPr>
            </a:lvl7pPr>
            <a:lvl8pPr marL="2133067" indent="0">
              <a:buNone/>
              <a:defRPr sz="933">
                <a:solidFill>
                  <a:schemeClr val="tx1">
                    <a:tint val="75000"/>
                  </a:schemeClr>
                </a:solidFill>
              </a:defRPr>
            </a:lvl8pPr>
            <a:lvl9pPr marL="2437790"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9549872"/>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21" y="1066800"/>
            <a:ext cx="2691699" cy="3017309"/>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7993" y="1066800"/>
            <a:ext cx="2691699" cy="3017309"/>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4737308"/>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33" b="1"/>
            </a:lvl2pPr>
            <a:lvl3pPr marL="609448" indent="0">
              <a:buNone/>
              <a:defRPr sz="1200" b="1"/>
            </a:lvl3pPr>
            <a:lvl4pPr marL="914171" indent="0">
              <a:buNone/>
              <a:defRPr sz="1066" b="1"/>
            </a:lvl4pPr>
            <a:lvl5pPr marL="1218895" indent="0">
              <a:buNone/>
              <a:defRPr sz="1066" b="1"/>
            </a:lvl5pPr>
            <a:lvl6pPr marL="1523619" indent="0">
              <a:buNone/>
              <a:defRPr sz="1066" b="1"/>
            </a:lvl6pPr>
            <a:lvl7pPr marL="1828343" indent="0">
              <a:buNone/>
              <a:defRPr sz="1066" b="1"/>
            </a:lvl7pPr>
            <a:lvl8pPr marL="2133067" indent="0">
              <a:buNone/>
              <a:defRPr sz="1066" b="1"/>
            </a:lvl8pPr>
            <a:lvl9pPr marL="2437790" indent="0">
              <a:buNone/>
              <a:defRPr sz="1066" b="1"/>
            </a:lvl9pPr>
          </a:lstStyle>
          <a:p>
            <a:pPr lvl="0"/>
            <a:r>
              <a:rPr lang="en-US"/>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33"/>
            </a:lvl2pPr>
            <a:lvl3pPr>
              <a:defRPr sz="1200"/>
            </a:lvl3pPr>
            <a:lvl4pPr>
              <a:defRPr sz="1066"/>
            </a:lvl4pPr>
            <a:lvl5pPr>
              <a:defRPr sz="1066"/>
            </a:lvl5pPr>
            <a:lvl6pPr>
              <a:defRPr sz="1066"/>
            </a:lvl6pPr>
            <a:lvl7pPr>
              <a:defRPr sz="1066"/>
            </a:lvl7pPr>
            <a:lvl8pPr>
              <a:defRPr sz="1066"/>
            </a:lvl8pPr>
            <a:lvl9pPr>
              <a:defRPr sz="10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33" b="1"/>
            </a:lvl2pPr>
            <a:lvl3pPr marL="609448" indent="0">
              <a:buNone/>
              <a:defRPr sz="1200" b="1"/>
            </a:lvl3pPr>
            <a:lvl4pPr marL="914171" indent="0">
              <a:buNone/>
              <a:defRPr sz="1066" b="1"/>
            </a:lvl4pPr>
            <a:lvl5pPr marL="1218895" indent="0">
              <a:buNone/>
              <a:defRPr sz="1066" b="1"/>
            </a:lvl5pPr>
            <a:lvl6pPr marL="1523619" indent="0">
              <a:buNone/>
              <a:defRPr sz="1066" b="1"/>
            </a:lvl6pPr>
            <a:lvl7pPr marL="1828343" indent="0">
              <a:buNone/>
              <a:defRPr sz="1066" b="1"/>
            </a:lvl7pPr>
            <a:lvl8pPr marL="2133067" indent="0">
              <a:buNone/>
              <a:defRPr sz="1066" b="1"/>
            </a:lvl8pPr>
            <a:lvl9pPr marL="2437790" indent="0">
              <a:buNone/>
              <a:defRPr sz="1066" b="1"/>
            </a:lvl9pPr>
          </a:lstStyle>
          <a:p>
            <a:pPr lvl="0"/>
            <a:r>
              <a:rPr lang="en-US"/>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33"/>
            </a:lvl2pPr>
            <a:lvl3pPr>
              <a:defRPr sz="1200"/>
            </a:lvl3pPr>
            <a:lvl4pPr>
              <a:defRPr sz="1066"/>
            </a:lvl4pPr>
            <a:lvl5pPr>
              <a:defRPr sz="1066"/>
            </a:lvl5pPr>
            <a:lvl6pPr>
              <a:defRPr sz="1066"/>
            </a:lvl6pPr>
            <a:lvl7pPr>
              <a:defRPr sz="1066"/>
            </a:lvl7pPr>
            <a:lvl8pPr>
              <a:defRPr sz="1066"/>
            </a:lvl8pPr>
            <a:lvl9pPr>
              <a:defRPr sz="10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4897635"/>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2291213"/>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1266509"/>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2746" y="182034"/>
            <a:ext cx="3406946" cy="3902075"/>
          </a:xfrm>
        </p:spPr>
        <p:txBody>
          <a:bodyPr/>
          <a:lstStyle>
            <a:lvl1pPr>
              <a:defRPr sz="2133"/>
            </a:lvl1pPr>
            <a:lvl2pPr>
              <a:defRPr sz="1866"/>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21" y="956734"/>
            <a:ext cx="2005020" cy="3127375"/>
          </a:xfrm>
        </p:spPr>
        <p:txBody>
          <a:bodyPr/>
          <a:lstStyle>
            <a:lvl1pPr marL="0" indent="0">
              <a:buNone/>
              <a:defRPr sz="933"/>
            </a:lvl1pPr>
            <a:lvl2pPr marL="304724" indent="0">
              <a:buNone/>
              <a:defRPr sz="800"/>
            </a:lvl2pPr>
            <a:lvl3pPr marL="609448" indent="0">
              <a:buNone/>
              <a:defRPr sz="667"/>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864752"/>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547" y="408517"/>
            <a:ext cx="3656648" cy="2743200"/>
          </a:xfrm>
        </p:spPr>
        <p:txBody>
          <a:bodyPr/>
          <a:lstStyle>
            <a:lvl1pPr marL="0" indent="0">
              <a:buNone/>
              <a:defRPr sz="2133"/>
            </a:lvl1pPr>
            <a:lvl2pPr marL="304724" indent="0">
              <a:buNone/>
              <a:defRPr sz="1866"/>
            </a:lvl2pPr>
            <a:lvl3pPr marL="609448" indent="0">
              <a:buNone/>
              <a:defRPr sz="1600"/>
            </a:lvl3pPr>
            <a:lvl4pPr marL="914171" indent="0">
              <a:buNone/>
              <a:defRPr sz="1333"/>
            </a:lvl4pPr>
            <a:lvl5pPr marL="1218895" indent="0">
              <a:buNone/>
              <a:defRPr sz="1333"/>
            </a:lvl5pPr>
            <a:lvl6pPr marL="1523619" indent="0">
              <a:buNone/>
              <a:defRPr sz="1333"/>
            </a:lvl6pPr>
            <a:lvl7pPr marL="1828343" indent="0">
              <a:buNone/>
              <a:defRPr sz="1333"/>
            </a:lvl7pPr>
            <a:lvl8pPr marL="2133067" indent="0">
              <a:buNone/>
              <a:defRPr sz="1333"/>
            </a:lvl8pPr>
            <a:lvl9pPr marL="2437790" indent="0">
              <a:buNone/>
              <a:defRPr sz="1333"/>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33"/>
            </a:lvl1pPr>
            <a:lvl2pPr marL="304724" indent="0">
              <a:buNone/>
              <a:defRPr sz="800"/>
            </a:lvl2pPr>
            <a:lvl3pPr marL="609448" indent="0">
              <a:buNone/>
              <a:defRPr sz="667"/>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8817005"/>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6865591"/>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4730818"/>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a:t>Click to edit Master title style</a:t>
            </a:r>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24/3/2023</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721" y="1066800"/>
            <a:ext cx="5484971"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20" y="4237567"/>
            <a:ext cx="1422030" cy="243417"/>
          </a:xfrm>
          <a:prstGeom prst="rect">
            <a:avLst/>
          </a:prstGeom>
        </p:spPr>
        <p:txBody>
          <a:bodyPr vert="horz" lIns="91440" tIns="45720" rIns="91440" bIns="45720"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24/3/2023</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91440" tIns="45720" rIns="91440" bIns="45720"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91440" tIns="45720" rIns="91440" bIns="45720"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249118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ctr" defTabSz="609448" rtl="0" eaLnBrk="1" latinLnBrk="0" hangingPunct="1">
        <a:spcBef>
          <a:spcPct val="0"/>
        </a:spcBef>
        <a:buNone/>
        <a:defRPr sz="2933"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33"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866"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33"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33"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36.jpeg"/></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10" Type="http://schemas.openxmlformats.org/officeDocument/2006/relationships/image" Target="../media/image9.svg"/><Relationship Id="rId4" Type="http://schemas.openxmlformats.org/officeDocument/2006/relationships/image" Target="../media/image17.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s/_rels/slide18.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14.svg"/><Relationship Id="rId2" Type="http://schemas.openxmlformats.org/officeDocument/2006/relationships/image" Target="../media/image48.png"/><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51.sv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18.xml"/><Relationship Id="rId5" Type="http://schemas.openxmlformats.org/officeDocument/2006/relationships/image" Target="../media/image14.sv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49.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56.sv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6.svg"/><Relationship Id="rId7" Type="http://schemas.openxmlformats.org/officeDocument/2006/relationships/image" Target="../media/image49.svg"/><Relationship Id="rId12" Type="http://schemas.openxmlformats.org/officeDocument/2006/relationships/image" Target="../media/image61.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60.svg"/><Relationship Id="rId5" Type="http://schemas.openxmlformats.org/officeDocument/2006/relationships/image" Target="../media/image54.sv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svg"/><Relationship Id="rId14"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5.png"/><Relationship Id="rId3" Type="http://schemas.openxmlformats.org/officeDocument/2006/relationships/image" Target="../media/image56.svg"/><Relationship Id="rId7" Type="http://schemas.openxmlformats.org/officeDocument/2006/relationships/image" Target="../media/image49.svg"/><Relationship Id="rId12" Type="http://schemas.openxmlformats.org/officeDocument/2006/relationships/image" Target="../media/image64.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60.svg"/><Relationship Id="rId5" Type="http://schemas.openxmlformats.org/officeDocument/2006/relationships/image" Target="../media/image54.svg"/><Relationship Id="rId15" Type="http://schemas.openxmlformats.org/officeDocument/2006/relationships/image" Target="../media/image51.sv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svg"/><Relationship Id="rId14"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14.svg"/><Relationship Id="rId3" Type="http://schemas.openxmlformats.org/officeDocument/2006/relationships/image" Target="../media/image56.svg"/><Relationship Id="rId7" Type="http://schemas.openxmlformats.org/officeDocument/2006/relationships/image" Target="../media/image49.svg"/><Relationship Id="rId12" Type="http://schemas.openxmlformats.org/officeDocument/2006/relationships/image" Target="../media/image13.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1.svg"/><Relationship Id="rId5" Type="http://schemas.openxmlformats.org/officeDocument/2006/relationships/image" Target="../media/image54.svg"/><Relationship Id="rId10" Type="http://schemas.openxmlformats.org/officeDocument/2006/relationships/image" Target="../media/image50.png"/><Relationship Id="rId4" Type="http://schemas.openxmlformats.org/officeDocument/2006/relationships/image" Target="../media/image53.png"/><Relationship Id="rId9" Type="http://schemas.openxmlformats.org/officeDocument/2006/relationships/image" Target="../media/image58.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13.png"/><Relationship Id="rId3" Type="http://schemas.openxmlformats.org/officeDocument/2006/relationships/image" Target="../media/image55.png"/><Relationship Id="rId7" Type="http://schemas.openxmlformats.org/officeDocument/2006/relationships/image" Target="../media/image48.png"/><Relationship Id="rId12"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39.pn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6.svg"/><Relationship Id="rId9" Type="http://schemas.openxmlformats.org/officeDocument/2006/relationships/image" Target="../media/image57.png"/><Relationship Id="rId14" Type="http://schemas.openxmlformats.org/officeDocument/2006/relationships/image" Target="../media/image14.svg"/></Relationships>
</file>

<file path=ppt/slides/_rels/slide2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6.svg"/><Relationship Id="rId7" Type="http://schemas.openxmlformats.org/officeDocument/2006/relationships/image" Target="../media/image49.svg"/><Relationship Id="rId12" Type="http://schemas.openxmlformats.org/officeDocument/2006/relationships/image" Target="../media/image69.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68.png"/><Relationship Id="rId5" Type="http://schemas.openxmlformats.org/officeDocument/2006/relationships/image" Target="../media/image54.svg"/><Relationship Id="rId10" Type="http://schemas.openxmlformats.org/officeDocument/2006/relationships/image" Target="../media/image39.png"/><Relationship Id="rId4" Type="http://schemas.openxmlformats.org/officeDocument/2006/relationships/image" Target="../media/image53.png"/><Relationship Id="rId9" Type="http://schemas.openxmlformats.org/officeDocument/2006/relationships/image" Target="../media/image58.svg"/></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29.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58.svg"/><Relationship Id="rId7" Type="http://schemas.openxmlformats.org/officeDocument/2006/relationships/image" Target="../media/image76.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31.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14.sv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14.sv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14.sv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14.svg"/><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83.jpeg"/></Relationships>
</file>

<file path=ppt/slides/_rels/slide36.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svg"/></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sv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svg"/><Relationship Id="rId18" Type="http://schemas.openxmlformats.org/officeDocument/2006/relationships/image" Target="../media/image29.sv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image" Target="../media/image15.png"/><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18.svg"/><Relationship Id="rId15" Type="http://schemas.openxmlformats.org/officeDocument/2006/relationships/image" Target="../media/image26.svg"/><Relationship Id="rId10" Type="http://schemas.openxmlformats.org/officeDocument/2006/relationships/image" Target="../media/image14.svg"/><Relationship Id="rId19" Type="http://schemas.openxmlformats.org/officeDocument/2006/relationships/image" Target="../media/image30.png"/><Relationship Id="rId4" Type="http://schemas.openxmlformats.org/officeDocument/2006/relationships/image" Target="../media/image17.png"/><Relationship Id="rId9" Type="http://schemas.openxmlformats.org/officeDocument/2006/relationships/image" Target="../media/image13.png"/><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svg"/><Relationship Id="rId18" Type="http://schemas.openxmlformats.org/officeDocument/2006/relationships/image" Target="../media/image29.sv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image" Target="../media/image15.png"/><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18.svg"/><Relationship Id="rId15" Type="http://schemas.openxmlformats.org/officeDocument/2006/relationships/image" Target="../media/image26.svg"/><Relationship Id="rId10" Type="http://schemas.openxmlformats.org/officeDocument/2006/relationships/image" Target="../media/image14.svg"/><Relationship Id="rId19" Type="http://schemas.openxmlformats.org/officeDocument/2006/relationships/image" Target="../media/image30.png"/><Relationship Id="rId4" Type="http://schemas.openxmlformats.org/officeDocument/2006/relationships/image" Target="../media/image17.png"/><Relationship Id="rId9" Type="http://schemas.openxmlformats.org/officeDocument/2006/relationships/image" Target="../media/image13.pn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20.sv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14.svg"/><Relationship Id="rId11" Type="http://schemas.openxmlformats.org/officeDocument/2006/relationships/image" Target="../media/image26.svg"/><Relationship Id="rId5" Type="http://schemas.openxmlformats.org/officeDocument/2006/relationships/image" Target="../media/image13.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svg"/><Relationship Id="rId14" Type="http://schemas.openxmlformats.org/officeDocument/2006/relationships/image" Target="../media/image29.svg"/></Relationships>
</file>

<file path=ppt/slides/_rels/slide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8.xml"/><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10" Type="http://schemas.openxmlformats.org/officeDocument/2006/relationships/image" Target="../media/image33.jpeg"/><Relationship Id="rId4" Type="http://schemas.openxmlformats.org/officeDocument/2006/relationships/image" Target="../media/image17.png"/><Relationship Id="rId9"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746097" y="792007"/>
            <a:ext cx="10229226" cy="0"/>
          </a:xfrm>
          <a:prstGeom prst="line">
            <a:avLst/>
          </a:prstGeom>
          <a:ln w="142875" cap="flat">
            <a:solidFill>
              <a:srgbClr val="237952"/>
            </a:solidFill>
            <a:prstDash val="solid"/>
            <a:headEnd type="none" w="sm" len="sm"/>
            <a:tailEnd type="none" w="sm" len="sm"/>
          </a:ln>
        </p:spPr>
      </p:sp>
      <p:grpSp>
        <p:nvGrpSpPr>
          <p:cNvPr id="3" name="Group 3"/>
          <p:cNvGrpSpPr/>
          <p:nvPr/>
        </p:nvGrpSpPr>
        <p:grpSpPr>
          <a:xfrm>
            <a:off x="686931" y="1474470"/>
            <a:ext cx="1113087" cy="266700"/>
            <a:chOff x="0" y="0"/>
            <a:chExt cx="2226753" cy="533400"/>
          </a:xfrm>
        </p:grpSpPr>
        <p:grpSp>
          <p:nvGrpSpPr>
            <p:cNvPr id="4" name="Group 4"/>
            <p:cNvGrpSpPr/>
            <p:nvPr/>
          </p:nvGrpSpPr>
          <p:grpSpPr>
            <a:xfrm>
              <a:off x="1693353" y="0"/>
              <a:ext cx="533400" cy="533400"/>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73204"/>
              </a:solidFill>
            </p:spPr>
          </p:sp>
        </p:grpSp>
        <p:grpSp>
          <p:nvGrpSpPr>
            <p:cNvPr id="6" name="Group 6"/>
            <p:cNvGrpSpPr/>
            <p:nvPr/>
          </p:nvGrpSpPr>
          <p:grpSpPr>
            <a:xfrm>
              <a:off x="846677" y="0"/>
              <a:ext cx="533400" cy="5334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73204"/>
              </a:solidFill>
            </p:spPr>
          </p:sp>
        </p:grpSp>
        <p:grpSp>
          <p:nvGrpSpPr>
            <p:cNvPr id="8" name="Group 8"/>
            <p:cNvGrpSpPr/>
            <p:nvPr/>
          </p:nvGrpSpPr>
          <p:grpSpPr>
            <a:xfrm>
              <a:off x="0" y="0"/>
              <a:ext cx="533400" cy="53340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73204"/>
              </a:solidFill>
            </p:spPr>
          </p:sp>
        </p:grpSp>
      </p:grpSp>
      <p:pic>
        <p:nvPicPr>
          <p:cNvPr id="10" name="Picture 10"/>
          <p:cNvPicPr>
            <a:picLocks noChangeAspect="1"/>
          </p:cNvPicPr>
          <p:nvPr/>
        </p:nvPicPr>
        <p:blipFill>
          <a:blip r:embed="rId2"/>
          <a:srcRect/>
          <a:stretch>
            <a:fillRect/>
          </a:stretch>
        </p:blipFill>
        <p:spPr>
          <a:xfrm rot="-3783459">
            <a:off x="6577052" y="696273"/>
            <a:ext cx="2882225" cy="2467263"/>
          </a:xfrm>
          <a:prstGeom prst="rect">
            <a:avLst/>
          </a:prstGeom>
        </p:spPr>
      </p:pic>
      <p:pic>
        <p:nvPicPr>
          <p:cNvPr id="11" name="Picture 11"/>
          <p:cNvPicPr>
            <a:picLocks noChangeAspect="1"/>
          </p:cNvPicPr>
          <p:nvPr/>
        </p:nvPicPr>
        <p:blipFill>
          <a:blip r:embed="rId3"/>
          <a:srcRect/>
          <a:stretch>
            <a:fillRect/>
          </a:stretch>
        </p:blipFill>
        <p:spPr>
          <a:xfrm rot="-5480251">
            <a:off x="9639243" y="1575644"/>
            <a:ext cx="3027781" cy="1494577"/>
          </a:xfrm>
          <a:prstGeom prst="rect">
            <a:avLst/>
          </a:prstGeom>
        </p:spPr>
      </p:pic>
      <p:grpSp>
        <p:nvGrpSpPr>
          <p:cNvPr id="12" name="Group 12"/>
          <p:cNvGrpSpPr/>
          <p:nvPr/>
        </p:nvGrpSpPr>
        <p:grpSpPr>
          <a:xfrm>
            <a:off x="7242793" y="1695913"/>
            <a:ext cx="4599743" cy="460094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9E265"/>
            </a:solidFill>
          </p:spPr>
        </p:sp>
      </p:grpSp>
      <p:grpSp>
        <p:nvGrpSpPr>
          <p:cNvPr id="14" name="Group 14"/>
          <p:cNvGrpSpPr>
            <a:grpSpLocks noChangeAspect="1"/>
          </p:cNvGrpSpPr>
          <p:nvPr/>
        </p:nvGrpSpPr>
        <p:grpSpPr>
          <a:xfrm>
            <a:off x="7476715" y="1929904"/>
            <a:ext cx="4131899" cy="4132959"/>
            <a:chOff x="0" y="0"/>
            <a:chExt cx="6350000" cy="6349975"/>
          </a:xfrm>
        </p:grpSpPr>
        <p:sp>
          <p:nvSpPr>
            <p:cNvPr id="15" name="Freeform 1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pic>
        <p:nvPicPr>
          <p:cNvPr id="16"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5621" y="2894444"/>
            <a:ext cx="3529681" cy="3535019"/>
          </a:xfrm>
          <a:prstGeom prst="rect">
            <a:avLst/>
          </a:prstGeom>
        </p:spPr>
      </p:pic>
      <p:sp>
        <p:nvSpPr>
          <p:cNvPr id="17" name="TextBox 17"/>
          <p:cNvSpPr txBox="1"/>
          <p:nvPr/>
        </p:nvSpPr>
        <p:spPr>
          <a:xfrm>
            <a:off x="685622" y="343698"/>
            <a:ext cx="1888534" cy="842218"/>
          </a:xfrm>
          <a:prstGeom prst="rect">
            <a:avLst/>
          </a:prstGeom>
        </p:spPr>
        <p:txBody>
          <a:bodyPr lIns="0" tIns="0" rIns="0" bIns="0" rtlCol="0" anchor="t">
            <a:spAutoFit/>
          </a:bodyPr>
          <a:lstStyle/>
          <a:p>
            <a:pPr>
              <a:lnSpc>
                <a:spcPts val="7278"/>
              </a:lnSpc>
            </a:pPr>
            <a:r>
              <a:rPr lang="vi-VN" sz="4800" b="1" dirty="0">
                <a:latin typeface="Arial" pitchFamily="34" charset="0"/>
              </a:rPr>
              <a:t>Bài 21</a:t>
            </a:r>
          </a:p>
        </p:txBody>
      </p:sp>
      <p:sp>
        <p:nvSpPr>
          <p:cNvPr id="18" name="TextBox 18"/>
          <p:cNvSpPr txBox="1"/>
          <p:nvPr/>
        </p:nvSpPr>
        <p:spPr>
          <a:xfrm>
            <a:off x="686931" y="1825000"/>
            <a:ext cx="6566124" cy="983090"/>
          </a:xfrm>
          <a:prstGeom prst="rect">
            <a:avLst/>
          </a:prstGeom>
        </p:spPr>
        <p:txBody>
          <a:bodyPr wrap="square" lIns="0" tIns="0" rIns="0" bIns="0" rtlCol="0" anchor="t">
            <a:spAutoFit/>
          </a:bodyPr>
          <a:lstStyle/>
          <a:p>
            <a:pPr>
              <a:lnSpc>
                <a:spcPts val="8397"/>
              </a:lnSpc>
              <a:spcBef>
                <a:spcPct val="0"/>
              </a:spcBef>
            </a:pPr>
            <a:r>
              <a:rPr lang="vi-VN" sz="6000" b="1" dirty="0">
                <a:solidFill>
                  <a:srgbClr val="C00000"/>
                </a:solidFill>
                <a:latin typeface="Arial" pitchFamily="34" charset="0"/>
              </a:rPr>
              <a:t>HÔ HẤP TẾ BÀO</a:t>
            </a:r>
          </a:p>
        </p:txBody>
      </p:sp>
      <p:pic>
        <p:nvPicPr>
          <p:cNvPr id="19" name="Picture 1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250399" flipH="1" flipV="1">
            <a:off x="3641144" y="-1546485"/>
            <a:ext cx="3953132" cy="2743200"/>
          </a:xfrm>
          <a:prstGeom prst="rect">
            <a:avLst/>
          </a:prstGeom>
        </p:spPr>
      </p:pic>
      <p:pic>
        <p:nvPicPr>
          <p:cNvPr id="20"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95308">
            <a:off x="4404271" y="3812461"/>
            <a:ext cx="2646776" cy="191610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7630">
            <a:off x="-3907917" y="3280754"/>
            <a:ext cx="5649974" cy="418207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34374" y="-685800"/>
            <a:ext cx="2742486" cy="27432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011547" y="-2057400"/>
            <a:ext cx="2742486" cy="2743200"/>
          </a:xfrm>
          <a:prstGeom prst="rect">
            <a:avLst/>
          </a:prstGeom>
        </p:spPr>
      </p:pic>
      <p:grpSp>
        <p:nvGrpSpPr>
          <p:cNvPr id="27" name="Group 27"/>
          <p:cNvGrpSpPr/>
          <p:nvPr/>
        </p:nvGrpSpPr>
        <p:grpSpPr>
          <a:xfrm>
            <a:off x="1903412" y="170082"/>
            <a:ext cx="8382000" cy="1134571"/>
            <a:chOff x="0" y="0"/>
            <a:chExt cx="21640800" cy="2003556"/>
          </a:xfrm>
        </p:grpSpPr>
        <p:grpSp>
          <p:nvGrpSpPr>
            <p:cNvPr id="28" name="Group 28"/>
            <p:cNvGrpSpPr/>
            <p:nvPr/>
          </p:nvGrpSpPr>
          <p:grpSpPr>
            <a:xfrm>
              <a:off x="0" y="0"/>
              <a:ext cx="21640800" cy="2003556"/>
              <a:chOff x="0" y="0"/>
              <a:chExt cx="5920967" cy="548177"/>
            </a:xfrm>
          </p:grpSpPr>
          <p:sp>
            <p:nvSpPr>
              <p:cNvPr id="29" name="Freeform 29"/>
              <p:cNvSpPr/>
              <p:nvPr/>
            </p:nvSpPr>
            <p:spPr>
              <a:xfrm>
                <a:off x="0" y="0"/>
                <a:ext cx="5920967" cy="548177"/>
              </a:xfrm>
              <a:custGeom>
                <a:avLst/>
                <a:gdLst/>
                <a:ahLst/>
                <a:cxnLst/>
                <a:rect l="l" t="t" r="r" b="b"/>
                <a:pathLst>
                  <a:path w="5920967" h="707996">
                    <a:moveTo>
                      <a:pt x="0" y="0"/>
                    </a:moveTo>
                    <a:lnTo>
                      <a:pt x="5920967" y="0"/>
                    </a:lnTo>
                    <a:lnTo>
                      <a:pt x="5920967" y="707996"/>
                    </a:lnTo>
                    <a:lnTo>
                      <a:pt x="0" y="707996"/>
                    </a:lnTo>
                    <a:close/>
                  </a:path>
                </a:pathLst>
              </a:custGeom>
              <a:solidFill>
                <a:srgbClr val="FFDE59"/>
              </a:solidFill>
            </p:spPr>
          </p:sp>
        </p:grpSp>
        <p:sp>
          <p:nvSpPr>
            <p:cNvPr id="30" name="TextBox 30"/>
            <p:cNvSpPr txBox="1"/>
            <p:nvPr/>
          </p:nvSpPr>
          <p:spPr>
            <a:xfrm>
              <a:off x="826595" y="212473"/>
              <a:ext cx="20420733" cy="1431124"/>
            </a:xfrm>
            <a:prstGeom prst="rect">
              <a:avLst/>
            </a:prstGeom>
          </p:spPr>
          <p:txBody>
            <a:bodyPr wrap="square" lIns="0" tIns="0" rIns="0" bIns="0" rtlCol="0" anchor="t">
              <a:spAutoFit/>
            </a:bodyPr>
            <a:lstStyle/>
            <a:p>
              <a:pPr algn="ctr">
                <a:lnSpc>
                  <a:spcPct val="120000"/>
                </a:lnSpc>
                <a:spcBef>
                  <a:spcPct val="0"/>
                </a:spcBef>
              </a:pPr>
              <a:r>
                <a:rPr lang="vi-VN" sz="2300" b="1" dirty="0">
                  <a:latin typeface="Arial" pitchFamily="34" charset="0"/>
                </a:rPr>
                <a:t>Dựa vào hình 21.2, viết phương trình tổng quát dạng chữ thể hiện quá trình hô hấp tế bào</a:t>
              </a:r>
            </a:p>
          </p:txBody>
        </p:sp>
      </p:grpSp>
      <p:pic>
        <p:nvPicPr>
          <p:cNvPr id="2050" name="Picture 2" descr="Aerobic Respiration. Cellular Respiration Stock Vector - Illustration of  oxidation, educational: 136719572">
            <a:extLst>
              <a:ext uri="{FF2B5EF4-FFF2-40B4-BE49-F238E27FC236}">
                <a16:creationId xmlns:a16="http://schemas.microsoft.com/office/drawing/2014/main" id="{7E8AE68E-7DBC-5908-8D8D-A60D21E8FB7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5418" b="3333"/>
          <a:stretch/>
        </p:blipFill>
        <p:spPr bwMode="auto">
          <a:xfrm>
            <a:off x="2513012" y="1500127"/>
            <a:ext cx="6858000" cy="48862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287455C-061D-490A-9C8D-9A38DB0A62C9}"/>
              </a:ext>
            </a:extLst>
          </p:cNvPr>
          <p:cNvSpPr txBox="1"/>
          <p:nvPr/>
        </p:nvSpPr>
        <p:spPr>
          <a:xfrm>
            <a:off x="3084512" y="6287808"/>
            <a:ext cx="5410200" cy="400110"/>
          </a:xfrm>
          <a:prstGeom prst="rect">
            <a:avLst/>
          </a:prstGeom>
          <a:noFill/>
        </p:spPr>
        <p:txBody>
          <a:bodyPr wrap="square" rtlCol="0">
            <a:spAutoFit/>
          </a:bodyPr>
          <a:lstStyle/>
          <a:p>
            <a:pPr algn="ctr"/>
            <a:r>
              <a:rPr lang="vi-VN" sz="2000" b="1" i="1" dirty="0"/>
              <a:t>Hình 21.2. </a:t>
            </a:r>
            <a:r>
              <a:rPr lang="vi-VN" sz="2000" i="1" dirty="0"/>
              <a:t>Sơ đồ thể hiện hô hấp ở tế bào</a:t>
            </a:r>
            <a:endParaRPr lang="en-US" sz="2000" i="1"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7630">
            <a:off x="-1594532" y="-3359371"/>
            <a:ext cx="5649974" cy="418207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34374" y="-685800"/>
            <a:ext cx="2742486" cy="27432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87182" y="-1809750"/>
            <a:ext cx="2742486" cy="2743200"/>
          </a:xfrm>
          <a:prstGeom prst="rect">
            <a:avLst/>
          </a:prstGeom>
        </p:spPr>
      </p:pic>
      <p:grpSp>
        <p:nvGrpSpPr>
          <p:cNvPr id="6" name="Group 6"/>
          <p:cNvGrpSpPr/>
          <p:nvPr/>
        </p:nvGrpSpPr>
        <p:grpSpPr>
          <a:xfrm>
            <a:off x="685621" y="1147545"/>
            <a:ext cx="11017280" cy="3275372"/>
            <a:chOff x="0" y="0"/>
            <a:chExt cx="6030271" cy="1792297"/>
          </a:xfrm>
        </p:grpSpPr>
        <p:sp>
          <p:nvSpPr>
            <p:cNvPr id="7" name="Freeform 7"/>
            <p:cNvSpPr/>
            <p:nvPr/>
          </p:nvSpPr>
          <p:spPr>
            <a:xfrm>
              <a:off x="0" y="0"/>
              <a:ext cx="6030271" cy="1792297"/>
            </a:xfrm>
            <a:custGeom>
              <a:avLst/>
              <a:gdLst/>
              <a:ahLst/>
              <a:cxnLst/>
              <a:rect l="l" t="t" r="r" b="b"/>
              <a:pathLst>
                <a:path w="6030271" h="1792297">
                  <a:moveTo>
                    <a:pt x="5905810" y="59690"/>
                  </a:moveTo>
                  <a:cubicBezTo>
                    <a:pt x="5941371" y="59690"/>
                    <a:pt x="5970581" y="88900"/>
                    <a:pt x="5970581" y="124460"/>
                  </a:cubicBezTo>
                  <a:lnTo>
                    <a:pt x="5970581" y="1667837"/>
                  </a:lnTo>
                  <a:cubicBezTo>
                    <a:pt x="5970581" y="1703397"/>
                    <a:pt x="5941371" y="1732607"/>
                    <a:pt x="5905810" y="1732607"/>
                  </a:cubicBezTo>
                  <a:lnTo>
                    <a:pt x="124460" y="1732607"/>
                  </a:lnTo>
                  <a:cubicBezTo>
                    <a:pt x="88900" y="1732607"/>
                    <a:pt x="59690" y="1703397"/>
                    <a:pt x="59690" y="1667837"/>
                  </a:cubicBezTo>
                  <a:lnTo>
                    <a:pt x="59690" y="124460"/>
                  </a:lnTo>
                  <a:cubicBezTo>
                    <a:pt x="59690" y="88900"/>
                    <a:pt x="88900" y="59690"/>
                    <a:pt x="124460" y="59690"/>
                  </a:cubicBezTo>
                  <a:lnTo>
                    <a:pt x="5905810" y="59690"/>
                  </a:lnTo>
                  <a:moveTo>
                    <a:pt x="5905810" y="0"/>
                  </a:moveTo>
                  <a:lnTo>
                    <a:pt x="124460" y="0"/>
                  </a:lnTo>
                  <a:cubicBezTo>
                    <a:pt x="55880" y="0"/>
                    <a:pt x="0" y="55880"/>
                    <a:pt x="0" y="124460"/>
                  </a:cubicBezTo>
                  <a:lnTo>
                    <a:pt x="0" y="1667837"/>
                  </a:lnTo>
                  <a:cubicBezTo>
                    <a:pt x="0" y="1736417"/>
                    <a:pt x="55880" y="1792297"/>
                    <a:pt x="124460" y="1792297"/>
                  </a:cubicBezTo>
                  <a:lnTo>
                    <a:pt x="5905811" y="1792297"/>
                  </a:lnTo>
                  <a:cubicBezTo>
                    <a:pt x="5974391" y="1792297"/>
                    <a:pt x="6030271" y="1736417"/>
                    <a:pt x="6030271" y="1667837"/>
                  </a:cubicBezTo>
                  <a:lnTo>
                    <a:pt x="6030271" y="124460"/>
                  </a:lnTo>
                  <a:cubicBezTo>
                    <a:pt x="6030271" y="55880"/>
                    <a:pt x="5974391" y="0"/>
                    <a:pt x="5905810" y="0"/>
                  </a:cubicBezTo>
                  <a:close/>
                </a:path>
              </a:pathLst>
            </a:custGeom>
            <a:solidFill>
              <a:srgbClr val="175029"/>
            </a:solidFill>
          </p:spPr>
        </p:sp>
      </p:grpSp>
      <p:sp>
        <p:nvSpPr>
          <p:cNvPr id="8" name="TextBox 8"/>
          <p:cNvSpPr txBox="1"/>
          <p:nvPr/>
        </p:nvSpPr>
        <p:spPr>
          <a:xfrm>
            <a:off x="984305" y="1374212"/>
            <a:ext cx="1320456" cy="384529"/>
          </a:xfrm>
          <a:prstGeom prst="rect">
            <a:avLst/>
          </a:prstGeom>
        </p:spPr>
        <p:txBody>
          <a:bodyPr lIns="0" tIns="0" rIns="0" bIns="0" rtlCol="0" anchor="t">
            <a:spAutoFit/>
          </a:bodyPr>
          <a:lstStyle/>
          <a:p>
            <a:pPr>
              <a:lnSpc>
                <a:spcPts val="3266"/>
              </a:lnSpc>
            </a:pPr>
            <a:r>
              <a:rPr lang="vi-VN" sz="2300" b="1">
                <a:solidFill>
                  <a:srgbClr val="000000"/>
                </a:solidFill>
                <a:latin typeface="Arial" pitchFamily="34" charset="0"/>
              </a:rPr>
              <a:t>Kết luận:</a:t>
            </a:r>
          </a:p>
        </p:txBody>
      </p:sp>
      <p:grpSp>
        <p:nvGrpSpPr>
          <p:cNvPr id="9" name="Group 9"/>
          <p:cNvGrpSpPr/>
          <p:nvPr/>
        </p:nvGrpSpPr>
        <p:grpSpPr>
          <a:xfrm>
            <a:off x="984306" y="1917700"/>
            <a:ext cx="10252677" cy="958777"/>
            <a:chOff x="1" y="-1"/>
            <a:chExt cx="20510694" cy="1917555"/>
          </a:xfrm>
        </p:grpSpPr>
        <p:grpSp>
          <p:nvGrpSpPr>
            <p:cNvPr id="10" name="Group 10"/>
            <p:cNvGrpSpPr>
              <a:grpSpLocks noChangeAspect="1"/>
            </p:cNvGrpSpPr>
            <p:nvPr/>
          </p:nvGrpSpPr>
          <p:grpSpPr>
            <a:xfrm rot="5400000">
              <a:off x="-128476" y="128476"/>
              <a:ext cx="1917555" cy="1660602"/>
              <a:chOff x="0" y="0"/>
              <a:chExt cx="6350000" cy="5499100"/>
            </a:xfrm>
          </p:grpSpPr>
          <p:sp>
            <p:nvSpPr>
              <p:cNvPr id="11" name="Freeform 11"/>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2" name="TextBox 12"/>
            <p:cNvSpPr txBox="1"/>
            <p:nvPr/>
          </p:nvSpPr>
          <p:spPr>
            <a:xfrm>
              <a:off x="1949525" y="125867"/>
              <a:ext cx="18561170" cy="1620831"/>
            </a:xfrm>
            <a:prstGeom prst="rect">
              <a:avLst/>
            </a:prstGeom>
          </p:spPr>
          <p:txBody>
            <a:bodyPr lIns="0" tIns="0" rIns="0" bIns="0" rtlCol="0" anchor="t">
              <a:spAutoFit/>
            </a:bodyPr>
            <a:lstStyle/>
            <a:p>
              <a:pPr algn="just">
                <a:lnSpc>
                  <a:spcPct val="120000"/>
                </a:lnSpc>
                <a:spcBef>
                  <a:spcPct val="0"/>
                </a:spcBef>
              </a:pPr>
              <a:r>
                <a:rPr lang="vi-VN" sz="2300" b="1">
                  <a:solidFill>
                    <a:srgbClr val="000000"/>
                  </a:solidFill>
                  <a:latin typeface="Arial" pitchFamily="34" charset="0"/>
                </a:rPr>
                <a:t>Trong quá trình này, tế bào sử dụng oxygen và thải ra carbon dioxide, nước</a:t>
              </a:r>
            </a:p>
          </p:txBody>
        </p:sp>
      </p:grpSp>
      <p:grpSp>
        <p:nvGrpSpPr>
          <p:cNvPr id="13" name="Group 13"/>
          <p:cNvGrpSpPr/>
          <p:nvPr/>
        </p:nvGrpSpPr>
        <p:grpSpPr>
          <a:xfrm>
            <a:off x="968075" y="3136827"/>
            <a:ext cx="10252677" cy="958777"/>
            <a:chOff x="1" y="-1"/>
            <a:chExt cx="20510694" cy="1917555"/>
          </a:xfrm>
        </p:grpSpPr>
        <p:grpSp>
          <p:nvGrpSpPr>
            <p:cNvPr id="14" name="Group 14"/>
            <p:cNvGrpSpPr>
              <a:grpSpLocks noChangeAspect="1"/>
            </p:cNvGrpSpPr>
            <p:nvPr/>
          </p:nvGrpSpPr>
          <p:grpSpPr>
            <a:xfrm rot="5400000">
              <a:off x="-128476" y="128476"/>
              <a:ext cx="1917555" cy="1660602"/>
              <a:chOff x="0" y="0"/>
              <a:chExt cx="6350000" cy="5499100"/>
            </a:xfrm>
          </p:grpSpPr>
          <p:sp>
            <p:nvSpPr>
              <p:cNvPr id="15" name="Freeform 15"/>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6" name="TextBox 16"/>
            <p:cNvSpPr txBox="1"/>
            <p:nvPr/>
          </p:nvSpPr>
          <p:spPr>
            <a:xfrm>
              <a:off x="1949525" y="492823"/>
              <a:ext cx="18561170" cy="769058"/>
            </a:xfrm>
            <a:prstGeom prst="rect">
              <a:avLst/>
            </a:prstGeom>
          </p:spPr>
          <p:txBody>
            <a:bodyPr lIns="0" tIns="0" rIns="0" bIns="0" rtlCol="0" anchor="t">
              <a:spAutoFit/>
            </a:bodyPr>
            <a:lstStyle/>
            <a:p>
              <a:pPr algn="just">
                <a:lnSpc>
                  <a:spcPts val="3266"/>
                </a:lnSpc>
                <a:spcBef>
                  <a:spcPct val="0"/>
                </a:spcBef>
              </a:pPr>
              <a:r>
                <a:rPr lang="vi-VN" sz="2300" b="1">
                  <a:solidFill>
                    <a:srgbClr val="000000"/>
                  </a:solidFill>
                  <a:latin typeface="Arial" pitchFamily="34" charset="0"/>
                </a:rPr>
                <a:t>Tất cả các tế bào trong cơ thể đều có quá trình hô hấp tế bào</a:t>
              </a:r>
            </a:p>
          </p:txBody>
        </p:sp>
      </p:grpSp>
      <p:grpSp>
        <p:nvGrpSpPr>
          <p:cNvPr id="17" name="Group 17"/>
          <p:cNvGrpSpPr/>
          <p:nvPr/>
        </p:nvGrpSpPr>
        <p:grpSpPr>
          <a:xfrm>
            <a:off x="244291" y="5361561"/>
            <a:ext cx="11700244" cy="1100587"/>
            <a:chOff x="0" y="0"/>
            <a:chExt cx="23406584" cy="2201173"/>
          </a:xfrm>
        </p:grpSpPr>
        <p:grpSp>
          <p:nvGrpSpPr>
            <p:cNvPr id="18" name="Group 18"/>
            <p:cNvGrpSpPr/>
            <p:nvPr/>
          </p:nvGrpSpPr>
          <p:grpSpPr>
            <a:xfrm>
              <a:off x="0" y="0"/>
              <a:ext cx="23406584" cy="2201173"/>
              <a:chOff x="0" y="0"/>
              <a:chExt cx="21247807" cy="1998160"/>
            </a:xfrm>
          </p:grpSpPr>
          <p:sp>
            <p:nvSpPr>
              <p:cNvPr id="19" name="Freeform 19"/>
              <p:cNvSpPr/>
              <p:nvPr/>
            </p:nvSpPr>
            <p:spPr>
              <a:xfrm>
                <a:off x="72390" y="72390"/>
                <a:ext cx="21103028" cy="1853380"/>
              </a:xfrm>
              <a:custGeom>
                <a:avLst/>
                <a:gdLst/>
                <a:ahLst/>
                <a:cxnLst/>
                <a:rect l="l" t="t" r="r" b="b"/>
                <a:pathLst>
                  <a:path w="21103028" h="1853380">
                    <a:moveTo>
                      <a:pt x="0" y="0"/>
                    </a:moveTo>
                    <a:lnTo>
                      <a:pt x="21103028" y="0"/>
                    </a:lnTo>
                    <a:lnTo>
                      <a:pt x="21103028" y="1853380"/>
                    </a:lnTo>
                    <a:lnTo>
                      <a:pt x="0" y="1853380"/>
                    </a:lnTo>
                    <a:lnTo>
                      <a:pt x="0" y="0"/>
                    </a:lnTo>
                    <a:close/>
                  </a:path>
                </a:pathLst>
              </a:custGeom>
              <a:solidFill>
                <a:srgbClr val="FFDE59"/>
              </a:solidFill>
            </p:spPr>
          </p:sp>
          <p:sp>
            <p:nvSpPr>
              <p:cNvPr id="20" name="Freeform 20"/>
              <p:cNvSpPr/>
              <p:nvPr/>
            </p:nvSpPr>
            <p:spPr>
              <a:xfrm>
                <a:off x="0" y="0"/>
                <a:ext cx="21247807" cy="1998160"/>
              </a:xfrm>
              <a:custGeom>
                <a:avLst/>
                <a:gdLst/>
                <a:ahLst/>
                <a:cxnLst/>
                <a:rect l="l" t="t" r="r" b="b"/>
                <a:pathLst>
                  <a:path w="21247807" h="1998160">
                    <a:moveTo>
                      <a:pt x="21103027" y="1853380"/>
                    </a:moveTo>
                    <a:lnTo>
                      <a:pt x="21247807" y="1853380"/>
                    </a:lnTo>
                    <a:lnTo>
                      <a:pt x="21247807" y="1998160"/>
                    </a:lnTo>
                    <a:lnTo>
                      <a:pt x="21103027" y="1998160"/>
                    </a:lnTo>
                    <a:lnTo>
                      <a:pt x="21103027" y="1853380"/>
                    </a:lnTo>
                    <a:close/>
                    <a:moveTo>
                      <a:pt x="0" y="144780"/>
                    </a:moveTo>
                    <a:lnTo>
                      <a:pt x="144780" y="144780"/>
                    </a:lnTo>
                    <a:lnTo>
                      <a:pt x="144780" y="1853380"/>
                    </a:lnTo>
                    <a:lnTo>
                      <a:pt x="0" y="1853380"/>
                    </a:lnTo>
                    <a:lnTo>
                      <a:pt x="0" y="144780"/>
                    </a:lnTo>
                    <a:close/>
                    <a:moveTo>
                      <a:pt x="0" y="1853380"/>
                    </a:moveTo>
                    <a:lnTo>
                      <a:pt x="144780" y="1853380"/>
                    </a:lnTo>
                    <a:lnTo>
                      <a:pt x="144780" y="1998160"/>
                    </a:lnTo>
                    <a:lnTo>
                      <a:pt x="0" y="1998160"/>
                    </a:lnTo>
                    <a:lnTo>
                      <a:pt x="0" y="1853380"/>
                    </a:lnTo>
                    <a:close/>
                    <a:moveTo>
                      <a:pt x="21103027" y="144780"/>
                    </a:moveTo>
                    <a:lnTo>
                      <a:pt x="21247807" y="144780"/>
                    </a:lnTo>
                    <a:lnTo>
                      <a:pt x="21247807" y="1853380"/>
                    </a:lnTo>
                    <a:lnTo>
                      <a:pt x="21103027" y="1853380"/>
                    </a:lnTo>
                    <a:lnTo>
                      <a:pt x="21103027" y="144780"/>
                    </a:lnTo>
                    <a:close/>
                    <a:moveTo>
                      <a:pt x="144780" y="1853380"/>
                    </a:moveTo>
                    <a:lnTo>
                      <a:pt x="21103027" y="1853380"/>
                    </a:lnTo>
                    <a:lnTo>
                      <a:pt x="21103027" y="1998160"/>
                    </a:lnTo>
                    <a:lnTo>
                      <a:pt x="144780" y="1998160"/>
                    </a:lnTo>
                    <a:lnTo>
                      <a:pt x="144780" y="1853380"/>
                    </a:lnTo>
                    <a:close/>
                    <a:moveTo>
                      <a:pt x="21103027" y="0"/>
                    </a:moveTo>
                    <a:lnTo>
                      <a:pt x="21247807" y="0"/>
                    </a:lnTo>
                    <a:lnTo>
                      <a:pt x="21247807" y="144780"/>
                    </a:lnTo>
                    <a:lnTo>
                      <a:pt x="21103027" y="144780"/>
                    </a:lnTo>
                    <a:lnTo>
                      <a:pt x="21103027" y="0"/>
                    </a:lnTo>
                    <a:close/>
                    <a:moveTo>
                      <a:pt x="0" y="0"/>
                    </a:moveTo>
                    <a:lnTo>
                      <a:pt x="144780" y="0"/>
                    </a:lnTo>
                    <a:lnTo>
                      <a:pt x="144780" y="144780"/>
                    </a:lnTo>
                    <a:lnTo>
                      <a:pt x="0" y="144780"/>
                    </a:lnTo>
                    <a:lnTo>
                      <a:pt x="0" y="0"/>
                    </a:lnTo>
                    <a:close/>
                    <a:moveTo>
                      <a:pt x="144780" y="0"/>
                    </a:moveTo>
                    <a:lnTo>
                      <a:pt x="21103027" y="0"/>
                    </a:lnTo>
                    <a:lnTo>
                      <a:pt x="21103027" y="144780"/>
                    </a:lnTo>
                    <a:lnTo>
                      <a:pt x="144780" y="144780"/>
                    </a:lnTo>
                    <a:lnTo>
                      <a:pt x="144780" y="0"/>
                    </a:lnTo>
                    <a:close/>
                  </a:path>
                </a:pathLst>
              </a:custGeom>
              <a:solidFill>
                <a:srgbClr val="C01E27"/>
              </a:solidFill>
            </p:spPr>
          </p:sp>
        </p:grpSp>
        <p:sp>
          <p:nvSpPr>
            <p:cNvPr id="21" name="TextBox 21"/>
            <p:cNvSpPr txBox="1"/>
            <p:nvPr/>
          </p:nvSpPr>
          <p:spPr>
            <a:xfrm>
              <a:off x="584926" y="648680"/>
              <a:ext cx="5341541" cy="769058"/>
            </a:xfrm>
            <a:prstGeom prst="rect">
              <a:avLst/>
            </a:prstGeom>
          </p:spPr>
          <p:txBody>
            <a:bodyPr lIns="0" tIns="0" rIns="0" bIns="0" rtlCol="0" anchor="t">
              <a:spAutoFit/>
            </a:bodyPr>
            <a:lstStyle/>
            <a:p>
              <a:pPr algn="ctr">
                <a:lnSpc>
                  <a:spcPts val="3266"/>
                </a:lnSpc>
              </a:pPr>
              <a:r>
                <a:rPr lang="vi-VN" sz="2300" b="1">
                  <a:solidFill>
                    <a:srgbClr val="000000"/>
                  </a:solidFill>
                  <a:latin typeface="Arial" pitchFamily="34" charset="0"/>
                </a:rPr>
                <a:t>Glucose + Oxygen </a:t>
              </a:r>
            </a:p>
          </p:txBody>
        </p:sp>
        <p:sp>
          <p:nvSpPr>
            <p:cNvPr id="22" name="AutoShape 22"/>
            <p:cNvSpPr/>
            <p:nvPr/>
          </p:nvSpPr>
          <p:spPr>
            <a:xfrm>
              <a:off x="5926467" y="1068836"/>
              <a:ext cx="1509728" cy="0"/>
            </a:xfrm>
            <a:prstGeom prst="line">
              <a:avLst/>
            </a:prstGeom>
            <a:ln w="127000" cap="flat">
              <a:solidFill>
                <a:srgbClr val="000000"/>
              </a:solidFill>
              <a:prstDash val="solid"/>
              <a:headEnd type="none" w="sm" len="sm"/>
              <a:tailEnd type="arrow" w="med" len="sm"/>
            </a:ln>
          </p:spPr>
        </p:sp>
        <p:sp>
          <p:nvSpPr>
            <p:cNvPr id="23" name="TextBox 23"/>
            <p:cNvSpPr txBox="1"/>
            <p:nvPr/>
          </p:nvSpPr>
          <p:spPr>
            <a:xfrm>
              <a:off x="7812039" y="712180"/>
              <a:ext cx="15009619" cy="769058"/>
            </a:xfrm>
            <a:prstGeom prst="rect">
              <a:avLst/>
            </a:prstGeom>
          </p:spPr>
          <p:txBody>
            <a:bodyPr lIns="0" tIns="0" rIns="0" bIns="0" rtlCol="0" anchor="t">
              <a:spAutoFit/>
            </a:bodyPr>
            <a:lstStyle/>
            <a:p>
              <a:pPr algn="ctr">
                <a:lnSpc>
                  <a:spcPts val="3266"/>
                </a:lnSpc>
              </a:pPr>
              <a:r>
                <a:rPr lang="vi-VN" sz="2300" b="1">
                  <a:solidFill>
                    <a:srgbClr val="000000"/>
                  </a:solidFill>
                  <a:latin typeface="Arial" pitchFamily="34" charset="0"/>
                </a:rPr>
                <a:t>Nước + Carbon dioxide + Năng lượng (ATP + Nhiệt)</a:t>
              </a:r>
            </a:p>
          </p:txBody>
        </p:sp>
      </p:grpSp>
      <p:grpSp>
        <p:nvGrpSpPr>
          <p:cNvPr id="24" name="Group 24"/>
          <p:cNvGrpSpPr/>
          <p:nvPr/>
        </p:nvGrpSpPr>
        <p:grpSpPr>
          <a:xfrm>
            <a:off x="244291" y="4578278"/>
            <a:ext cx="4842351" cy="599134"/>
            <a:chOff x="0" y="0"/>
            <a:chExt cx="9687226" cy="1198268"/>
          </a:xfrm>
        </p:grpSpPr>
        <p:grpSp>
          <p:nvGrpSpPr>
            <p:cNvPr id="25" name="Group 25"/>
            <p:cNvGrpSpPr/>
            <p:nvPr/>
          </p:nvGrpSpPr>
          <p:grpSpPr>
            <a:xfrm>
              <a:off x="0" y="0"/>
              <a:ext cx="1198268" cy="1198268"/>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01E27"/>
              </a:solidFill>
            </p:spPr>
          </p:sp>
        </p:grpSp>
        <p:sp>
          <p:nvSpPr>
            <p:cNvPr id="27" name="TextBox 27"/>
            <p:cNvSpPr txBox="1"/>
            <p:nvPr/>
          </p:nvSpPr>
          <p:spPr>
            <a:xfrm>
              <a:off x="1337969" y="178976"/>
              <a:ext cx="8349257" cy="769058"/>
            </a:xfrm>
            <a:prstGeom prst="rect">
              <a:avLst/>
            </a:prstGeom>
          </p:spPr>
          <p:txBody>
            <a:bodyPr lIns="0" tIns="0" rIns="0" bIns="0" rtlCol="0" anchor="t">
              <a:spAutoFit/>
            </a:bodyPr>
            <a:lstStyle/>
            <a:p>
              <a:pPr algn="just">
                <a:lnSpc>
                  <a:spcPts val="3266"/>
                </a:lnSpc>
                <a:spcBef>
                  <a:spcPct val="0"/>
                </a:spcBef>
              </a:pPr>
              <a:r>
                <a:rPr lang="vi-VN" sz="2300" b="1">
                  <a:solidFill>
                    <a:srgbClr val="000000"/>
                  </a:solidFill>
                  <a:latin typeface="Arial" pitchFamily="34" charset="0"/>
                </a:rPr>
                <a:t>Phương trình hô hấp tế bào:</a:t>
              </a:r>
            </a:p>
          </p:txBody>
        </p:sp>
      </p:grpSp>
      <p:sp>
        <p:nvSpPr>
          <p:cNvPr id="28" name="TextBox 5"/>
          <p:cNvSpPr txBox="1"/>
          <p:nvPr/>
        </p:nvSpPr>
        <p:spPr>
          <a:xfrm>
            <a:off x="685622" y="535517"/>
            <a:ext cx="2920239" cy="384529"/>
          </a:xfrm>
          <a:prstGeom prst="rect">
            <a:avLst/>
          </a:prstGeom>
        </p:spPr>
        <p:txBody>
          <a:bodyPr wrap="square" lIns="0" tIns="0" rIns="0" bIns="0" rtlCol="0" anchor="t">
            <a:spAutoFit/>
          </a:bodyPr>
          <a:lstStyle/>
          <a:p>
            <a:pPr algn="just">
              <a:lnSpc>
                <a:spcPts val="3266"/>
              </a:lnSpc>
            </a:pPr>
            <a:r>
              <a:rPr lang="vi-VN" sz="2300" b="1">
                <a:solidFill>
                  <a:srgbClr val="000000"/>
                </a:solidFill>
                <a:latin typeface="Arial" pitchFamily="34" charset="0"/>
              </a:rPr>
              <a:t>I. HÔ HẤP TẾ BÀO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7630">
            <a:off x="-1594532" y="-3359371"/>
            <a:ext cx="5649974" cy="418207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34374" y="-685800"/>
            <a:ext cx="2742486" cy="27432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87182" y="-1809750"/>
            <a:ext cx="2742486" cy="2743200"/>
          </a:xfrm>
          <a:prstGeom prst="rect">
            <a:avLst/>
          </a:prstGeom>
        </p:spPr>
      </p:pic>
      <p:grpSp>
        <p:nvGrpSpPr>
          <p:cNvPr id="5" name="Group 5"/>
          <p:cNvGrpSpPr/>
          <p:nvPr/>
        </p:nvGrpSpPr>
        <p:grpSpPr>
          <a:xfrm>
            <a:off x="685621" y="1147544"/>
            <a:ext cx="11017280" cy="2129055"/>
            <a:chOff x="0" y="0"/>
            <a:chExt cx="6030271" cy="1151263"/>
          </a:xfrm>
        </p:grpSpPr>
        <p:sp>
          <p:nvSpPr>
            <p:cNvPr id="6" name="Freeform 6"/>
            <p:cNvSpPr/>
            <p:nvPr/>
          </p:nvSpPr>
          <p:spPr>
            <a:xfrm>
              <a:off x="0" y="0"/>
              <a:ext cx="6030271" cy="1151263"/>
            </a:xfrm>
            <a:custGeom>
              <a:avLst/>
              <a:gdLst/>
              <a:ahLst/>
              <a:cxnLst/>
              <a:rect l="l" t="t" r="r" b="b"/>
              <a:pathLst>
                <a:path w="6030271" h="1151263">
                  <a:moveTo>
                    <a:pt x="5905810" y="59690"/>
                  </a:moveTo>
                  <a:cubicBezTo>
                    <a:pt x="5941371" y="59690"/>
                    <a:pt x="5970581" y="88900"/>
                    <a:pt x="5970581" y="124460"/>
                  </a:cubicBezTo>
                  <a:lnTo>
                    <a:pt x="5970581" y="1026803"/>
                  </a:lnTo>
                  <a:cubicBezTo>
                    <a:pt x="5970581" y="1062363"/>
                    <a:pt x="5941371" y="1091573"/>
                    <a:pt x="5905810" y="1091573"/>
                  </a:cubicBezTo>
                  <a:lnTo>
                    <a:pt x="124460" y="1091573"/>
                  </a:lnTo>
                  <a:cubicBezTo>
                    <a:pt x="88900" y="1091573"/>
                    <a:pt x="59690" y="1062363"/>
                    <a:pt x="59690" y="1026803"/>
                  </a:cubicBezTo>
                  <a:lnTo>
                    <a:pt x="59690" y="124460"/>
                  </a:lnTo>
                  <a:cubicBezTo>
                    <a:pt x="59690" y="88900"/>
                    <a:pt x="88900" y="59690"/>
                    <a:pt x="124460" y="59690"/>
                  </a:cubicBezTo>
                  <a:lnTo>
                    <a:pt x="5905810" y="59690"/>
                  </a:lnTo>
                  <a:moveTo>
                    <a:pt x="5905810" y="0"/>
                  </a:moveTo>
                  <a:lnTo>
                    <a:pt x="124460" y="0"/>
                  </a:lnTo>
                  <a:cubicBezTo>
                    <a:pt x="55880" y="0"/>
                    <a:pt x="0" y="55880"/>
                    <a:pt x="0" y="124460"/>
                  </a:cubicBezTo>
                  <a:lnTo>
                    <a:pt x="0" y="1026803"/>
                  </a:lnTo>
                  <a:cubicBezTo>
                    <a:pt x="0" y="1095383"/>
                    <a:pt x="55880" y="1151263"/>
                    <a:pt x="124460" y="1151263"/>
                  </a:cubicBezTo>
                  <a:lnTo>
                    <a:pt x="5905811" y="1151263"/>
                  </a:lnTo>
                  <a:cubicBezTo>
                    <a:pt x="5974391" y="1151263"/>
                    <a:pt x="6030271" y="1095383"/>
                    <a:pt x="6030271" y="1026803"/>
                  </a:cubicBezTo>
                  <a:lnTo>
                    <a:pt x="6030271" y="124460"/>
                  </a:lnTo>
                  <a:cubicBezTo>
                    <a:pt x="6030271" y="55880"/>
                    <a:pt x="5974391" y="0"/>
                    <a:pt x="5905810" y="0"/>
                  </a:cubicBezTo>
                  <a:close/>
                </a:path>
              </a:pathLst>
            </a:custGeom>
            <a:solidFill>
              <a:srgbClr val="175029"/>
            </a:solidFill>
          </p:spPr>
        </p:sp>
      </p:grpSp>
      <p:grpSp>
        <p:nvGrpSpPr>
          <p:cNvPr id="7" name="Group 7"/>
          <p:cNvGrpSpPr>
            <a:grpSpLocks noChangeAspect="1"/>
          </p:cNvGrpSpPr>
          <p:nvPr/>
        </p:nvGrpSpPr>
        <p:grpSpPr>
          <a:xfrm rot="5400000">
            <a:off x="919959" y="2032846"/>
            <a:ext cx="958777" cy="830085"/>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pic>
        <p:nvPicPr>
          <p:cNvPr id="9" name="Picture 9"/>
          <p:cNvPicPr>
            <a:picLocks noChangeAspect="1"/>
          </p:cNvPicPr>
          <p:nvPr/>
        </p:nvPicPr>
        <p:blipFill>
          <a:blip r:embed="rId8"/>
          <a:srcRect l="2648" t="2736" r="2648"/>
          <a:stretch>
            <a:fillRect/>
          </a:stretch>
        </p:blipFill>
        <p:spPr>
          <a:xfrm>
            <a:off x="685622" y="3352800"/>
            <a:ext cx="5270768" cy="2937503"/>
          </a:xfrm>
          <a:prstGeom prst="rect">
            <a:avLst/>
          </a:prstGeom>
        </p:spPr>
      </p:pic>
      <p:pic>
        <p:nvPicPr>
          <p:cNvPr id="10" name="Picture 10"/>
          <p:cNvPicPr>
            <a:picLocks noChangeAspect="1"/>
          </p:cNvPicPr>
          <p:nvPr/>
        </p:nvPicPr>
        <p:blipFill>
          <a:blip r:embed="rId9"/>
          <a:srcRect l="2736" t="25708" r="2736"/>
          <a:stretch>
            <a:fillRect/>
          </a:stretch>
        </p:blipFill>
        <p:spPr>
          <a:xfrm>
            <a:off x="6094413" y="3352800"/>
            <a:ext cx="5608488" cy="2937503"/>
          </a:xfrm>
          <a:prstGeom prst="rect">
            <a:avLst/>
          </a:prstGeom>
        </p:spPr>
      </p:pic>
      <p:sp>
        <p:nvSpPr>
          <p:cNvPr id="12" name="TextBox 12"/>
          <p:cNvSpPr txBox="1"/>
          <p:nvPr/>
        </p:nvSpPr>
        <p:spPr>
          <a:xfrm>
            <a:off x="984305" y="1468403"/>
            <a:ext cx="1320456" cy="384529"/>
          </a:xfrm>
          <a:prstGeom prst="rect">
            <a:avLst/>
          </a:prstGeom>
        </p:spPr>
        <p:txBody>
          <a:bodyPr lIns="0" tIns="0" rIns="0" bIns="0" rtlCol="0" anchor="t">
            <a:spAutoFit/>
          </a:bodyPr>
          <a:lstStyle/>
          <a:p>
            <a:pPr>
              <a:lnSpc>
                <a:spcPts val="3266"/>
              </a:lnSpc>
            </a:pPr>
            <a:r>
              <a:rPr lang="vi-VN" sz="2300" b="1">
                <a:solidFill>
                  <a:srgbClr val="000000"/>
                </a:solidFill>
                <a:latin typeface="Arial" pitchFamily="34" charset="0"/>
              </a:rPr>
              <a:t>Kết luận:</a:t>
            </a:r>
          </a:p>
        </p:txBody>
      </p:sp>
      <p:sp>
        <p:nvSpPr>
          <p:cNvPr id="13" name="TextBox 13"/>
          <p:cNvSpPr txBox="1"/>
          <p:nvPr/>
        </p:nvSpPr>
        <p:spPr>
          <a:xfrm>
            <a:off x="1958812" y="2020322"/>
            <a:ext cx="9306532" cy="810415"/>
          </a:xfrm>
          <a:prstGeom prst="rect">
            <a:avLst/>
          </a:prstGeom>
        </p:spPr>
        <p:txBody>
          <a:bodyPr lIns="0" tIns="0" rIns="0" bIns="0" rtlCol="0" anchor="t">
            <a:spAutoFit/>
          </a:bodyPr>
          <a:lstStyle/>
          <a:p>
            <a:pPr algn="just">
              <a:lnSpc>
                <a:spcPct val="120000"/>
              </a:lnSpc>
              <a:spcBef>
                <a:spcPct val="0"/>
              </a:spcBef>
            </a:pPr>
            <a:r>
              <a:rPr lang="vi-VN" sz="2300" b="1">
                <a:solidFill>
                  <a:srgbClr val="000000"/>
                </a:solidFill>
                <a:latin typeface="Arial" pitchFamily="34" charset="0"/>
              </a:rPr>
              <a:t>Tốc độ hô hấp tế bào nhanh hay chậm tùy thuộc vào nhu cầu năng lượng của tế bào</a:t>
            </a:r>
          </a:p>
        </p:txBody>
      </p:sp>
      <p:sp>
        <p:nvSpPr>
          <p:cNvPr id="14" name="TextBox 14"/>
          <p:cNvSpPr txBox="1"/>
          <p:nvPr/>
        </p:nvSpPr>
        <p:spPr>
          <a:xfrm>
            <a:off x="1531042" y="6317146"/>
            <a:ext cx="3750782" cy="384529"/>
          </a:xfrm>
          <a:prstGeom prst="rect">
            <a:avLst/>
          </a:prstGeom>
        </p:spPr>
        <p:txBody>
          <a:bodyPr wrap="square" lIns="0" tIns="0" rIns="0" bIns="0" rtlCol="0" anchor="t">
            <a:spAutoFit/>
          </a:bodyPr>
          <a:lstStyle/>
          <a:p>
            <a:pPr algn="ctr">
              <a:lnSpc>
                <a:spcPts val="3266"/>
              </a:lnSpc>
            </a:pPr>
            <a:r>
              <a:rPr lang="vi-VN" sz="2300" b="1">
                <a:solidFill>
                  <a:srgbClr val="000000"/>
                </a:solidFill>
                <a:latin typeface="Arial" pitchFamily="34" charset="0"/>
              </a:rPr>
              <a:t>Nhu cầu năng lượng cao</a:t>
            </a:r>
          </a:p>
        </p:txBody>
      </p:sp>
      <p:sp>
        <p:nvSpPr>
          <p:cNvPr id="15" name="TextBox 15"/>
          <p:cNvSpPr txBox="1"/>
          <p:nvPr/>
        </p:nvSpPr>
        <p:spPr>
          <a:xfrm>
            <a:off x="7117499" y="6317146"/>
            <a:ext cx="3927625" cy="384529"/>
          </a:xfrm>
          <a:prstGeom prst="rect">
            <a:avLst/>
          </a:prstGeom>
        </p:spPr>
        <p:txBody>
          <a:bodyPr wrap="square" lIns="0" tIns="0" rIns="0" bIns="0" rtlCol="0" anchor="t">
            <a:spAutoFit/>
          </a:bodyPr>
          <a:lstStyle/>
          <a:p>
            <a:pPr algn="ctr">
              <a:lnSpc>
                <a:spcPts val="3266"/>
              </a:lnSpc>
            </a:pPr>
            <a:r>
              <a:rPr lang="vi-VN" sz="2300" b="1">
                <a:solidFill>
                  <a:srgbClr val="000000"/>
                </a:solidFill>
                <a:latin typeface="Arial" pitchFamily="34" charset="0"/>
              </a:rPr>
              <a:t>Nhu cầu năng lượng thấp</a:t>
            </a:r>
          </a:p>
        </p:txBody>
      </p:sp>
      <p:sp>
        <p:nvSpPr>
          <p:cNvPr id="16" name="TextBox 5"/>
          <p:cNvSpPr txBox="1"/>
          <p:nvPr/>
        </p:nvSpPr>
        <p:spPr>
          <a:xfrm>
            <a:off x="685622" y="535517"/>
            <a:ext cx="2920239" cy="384529"/>
          </a:xfrm>
          <a:prstGeom prst="rect">
            <a:avLst/>
          </a:prstGeom>
        </p:spPr>
        <p:txBody>
          <a:bodyPr wrap="square" lIns="0" tIns="0" rIns="0" bIns="0" rtlCol="0" anchor="t">
            <a:spAutoFit/>
          </a:bodyPr>
          <a:lstStyle/>
          <a:p>
            <a:pPr algn="just">
              <a:lnSpc>
                <a:spcPts val="3266"/>
              </a:lnSpc>
            </a:pPr>
            <a:r>
              <a:rPr lang="vi-VN" sz="2300" b="1">
                <a:solidFill>
                  <a:srgbClr val="000000"/>
                </a:solidFill>
                <a:latin typeface="Arial" pitchFamily="34" charset="0"/>
              </a:rPr>
              <a:t>I. HÔ HẤP TẾ BÀO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7630">
            <a:off x="-1594532" y="-3359371"/>
            <a:ext cx="5649974" cy="418207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34374" y="-685800"/>
            <a:ext cx="2742486" cy="27432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87182" y="-1809750"/>
            <a:ext cx="2742486" cy="2743200"/>
          </a:xfrm>
          <a:prstGeom prst="rect">
            <a:avLst/>
          </a:prstGeom>
        </p:spPr>
      </p:pic>
      <p:grpSp>
        <p:nvGrpSpPr>
          <p:cNvPr id="5" name="Group 5"/>
          <p:cNvGrpSpPr/>
          <p:nvPr/>
        </p:nvGrpSpPr>
        <p:grpSpPr>
          <a:xfrm>
            <a:off x="685622" y="1147545"/>
            <a:ext cx="5847335" cy="2543221"/>
            <a:chOff x="0" y="0"/>
            <a:chExt cx="3200519" cy="1391661"/>
          </a:xfrm>
        </p:grpSpPr>
        <p:sp>
          <p:nvSpPr>
            <p:cNvPr id="6" name="Freeform 6"/>
            <p:cNvSpPr/>
            <p:nvPr/>
          </p:nvSpPr>
          <p:spPr>
            <a:xfrm>
              <a:off x="0" y="0"/>
              <a:ext cx="3200519" cy="1391661"/>
            </a:xfrm>
            <a:custGeom>
              <a:avLst/>
              <a:gdLst/>
              <a:ahLst/>
              <a:cxnLst/>
              <a:rect l="l" t="t" r="r" b="b"/>
              <a:pathLst>
                <a:path w="3200519" h="1391661">
                  <a:moveTo>
                    <a:pt x="3076059" y="59690"/>
                  </a:moveTo>
                  <a:cubicBezTo>
                    <a:pt x="3111619" y="59690"/>
                    <a:pt x="3140829" y="88900"/>
                    <a:pt x="3140829" y="124460"/>
                  </a:cubicBezTo>
                  <a:lnTo>
                    <a:pt x="3140829" y="1267201"/>
                  </a:lnTo>
                  <a:cubicBezTo>
                    <a:pt x="3140829" y="1302761"/>
                    <a:pt x="3111619" y="1331971"/>
                    <a:pt x="3076059" y="1331971"/>
                  </a:cubicBezTo>
                  <a:lnTo>
                    <a:pt x="124460" y="1331971"/>
                  </a:lnTo>
                  <a:cubicBezTo>
                    <a:pt x="88900" y="1331971"/>
                    <a:pt x="59690" y="1302761"/>
                    <a:pt x="59690" y="1267201"/>
                  </a:cubicBezTo>
                  <a:lnTo>
                    <a:pt x="59690" y="124460"/>
                  </a:lnTo>
                  <a:cubicBezTo>
                    <a:pt x="59690" y="88900"/>
                    <a:pt x="88900" y="59690"/>
                    <a:pt x="124460" y="59690"/>
                  </a:cubicBezTo>
                  <a:lnTo>
                    <a:pt x="3076059" y="59690"/>
                  </a:lnTo>
                  <a:moveTo>
                    <a:pt x="3076059" y="0"/>
                  </a:moveTo>
                  <a:lnTo>
                    <a:pt x="124460" y="0"/>
                  </a:lnTo>
                  <a:cubicBezTo>
                    <a:pt x="55880" y="0"/>
                    <a:pt x="0" y="55880"/>
                    <a:pt x="0" y="124460"/>
                  </a:cubicBezTo>
                  <a:lnTo>
                    <a:pt x="0" y="1267201"/>
                  </a:lnTo>
                  <a:cubicBezTo>
                    <a:pt x="0" y="1335781"/>
                    <a:pt x="55880" y="1391661"/>
                    <a:pt x="124460" y="1391661"/>
                  </a:cubicBezTo>
                  <a:lnTo>
                    <a:pt x="3076059" y="1391661"/>
                  </a:lnTo>
                  <a:cubicBezTo>
                    <a:pt x="3144639" y="1391661"/>
                    <a:pt x="3200519" y="1335781"/>
                    <a:pt x="3200519" y="1267201"/>
                  </a:cubicBezTo>
                  <a:lnTo>
                    <a:pt x="3200519" y="124460"/>
                  </a:lnTo>
                  <a:cubicBezTo>
                    <a:pt x="3200519" y="55880"/>
                    <a:pt x="3144639" y="0"/>
                    <a:pt x="3076059" y="0"/>
                  </a:cubicBezTo>
                  <a:close/>
                </a:path>
              </a:pathLst>
            </a:custGeom>
            <a:solidFill>
              <a:srgbClr val="175029"/>
            </a:solidFill>
          </p:spPr>
        </p:sp>
      </p:grpSp>
      <p:grpSp>
        <p:nvGrpSpPr>
          <p:cNvPr id="7" name="Group 7"/>
          <p:cNvGrpSpPr/>
          <p:nvPr/>
        </p:nvGrpSpPr>
        <p:grpSpPr>
          <a:xfrm>
            <a:off x="6676545" y="1147545"/>
            <a:ext cx="5186826" cy="5596740"/>
            <a:chOff x="0" y="0"/>
            <a:chExt cx="10376353" cy="11193480"/>
          </a:xfrm>
        </p:grpSpPr>
        <p:pic>
          <p:nvPicPr>
            <p:cNvPr id="8" name="Picture 8"/>
            <p:cNvPicPr>
              <a:picLocks noChangeAspect="1"/>
            </p:cNvPicPr>
            <p:nvPr/>
          </p:nvPicPr>
          <p:blipFill>
            <a:blip r:embed="rId8"/>
            <a:srcRect/>
            <a:stretch>
              <a:fillRect/>
            </a:stretch>
          </p:blipFill>
          <p:spPr>
            <a:xfrm>
              <a:off x="0" y="0"/>
              <a:ext cx="10376353" cy="10376353"/>
            </a:xfrm>
            <a:prstGeom prst="rect">
              <a:avLst/>
            </a:prstGeom>
          </p:spPr>
        </p:pic>
        <p:grpSp>
          <p:nvGrpSpPr>
            <p:cNvPr id="9" name="Group 9"/>
            <p:cNvGrpSpPr>
              <a:grpSpLocks noChangeAspect="1"/>
            </p:cNvGrpSpPr>
            <p:nvPr/>
          </p:nvGrpSpPr>
          <p:grpSpPr>
            <a:xfrm>
              <a:off x="1105960" y="7111264"/>
              <a:ext cx="4082217" cy="4082217"/>
              <a:chOff x="0" y="0"/>
              <a:chExt cx="6355080" cy="6355080"/>
            </a:xfrm>
          </p:grpSpPr>
          <p:sp>
            <p:nvSpPr>
              <p:cNvPr id="10" name="Freeform 10"/>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B3346"/>
              </a:solidFill>
            </p:spPr>
          </p:sp>
        </p:grpSp>
      </p:grpSp>
      <p:sp>
        <p:nvSpPr>
          <p:cNvPr id="12" name="TextBox 12"/>
          <p:cNvSpPr txBox="1"/>
          <p:nvPr/>
        </p:nvSpPr>
        <p:spPr>
          <a:xfrm>
            <a:off x="984305" y="1468403"/>
            <a:ext cx="1320456" cy="384529"/>
          </a:xfrm>
          <a:prstGeom prst="rect">
            <a:avLst/>
          </a:prstGeom>
        </p:spPr>
        <p:txBody>
          <a:bodyPr lIns="0" tIns="0" rIns="0" bIns="0" rtlCol="0" anchor="t">
            <a:spAutoFit/>
          </a:bodyPr>
          <a:lstStyle/>
          <a:p>
            <a:pPr>
              <a:lnSpc>
                <a:spcPts val="3266"/>
              </a:lnSpc>
            </a:pPr>
            <a:r>
              <a:rPr lang="vi-VN" sz="2300" b="1">
                <a:solidFill>
                  <a:srgbClr val="000000"/>
                </a:solidFill>
                <a:latin typeface="Arial" pitchFamily="34" charset="0"/>
              </a:rPr>
              <a:t>Kết luận:</a:t>
            </a:r>
          </a:p>
        </p:txBody>
      </p:sp>
      <p:grpSp>
        <p:nvGrpSpPr>
          <p:cNvPr id="13" name="Group 13"/>
          <p:cNvGrpSpPr/>
          <p:nvPr/>
        </p:nvGrpSpPr>
        <p:grpSpPr>
          <a:xfrm>
            <a:off x="984306" y="2024063"/>
            <a:ext cx="5265427" cy="1274195"/>
            <a:chOff x="1" y="-66675"/>
            <a:chExt cx="10533598" cy="2548390"/>
          </a:xfrm>
        </p:grpSpPr>
        <p:grpSp>
          <p:nvGrpSpPr>
            <p:cNvPr id="14" name="Group 14"/>
            <p:cNvGrpSpPr>
              <a:grpSpLocks noChangeAspect="1"/>
            </p:cNvGrpSpPr>
            <p:nvPr/>
          </p:nvGrpSpPr>
          <p:grpSpPr>
            <a:xfrm rot="5400000">
              <a:off x="-128476" y="128476"/>
              <a:ext cx="1917555" cy="1660602"/>
              <a:chOff x="0" y="0"/>
              <a:chExt cx="6350000" cy="5499100"/>
            </a:xfrm>
          </p:grpSpPr>
          <p:sp>
            <p:nvSpPr>
              <p:cNvPr id="15" name="Freeform 15"/>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6" name="TextBox 16"/>
            <p:cNvSpPr txBox="1"/>
            <p:nvPr/>
          </p:nvSpPr>
          <p:spPr>
            <a:xfrm>
              <a:off x="1949521" y="-66675"/>
              <a:ext cx="8584078" cy="2548390"/>
            </a:xfrm>
            <a:prstGeom prst="rect">
              <a:avLst/>
            </a:prstGeom>
          </p:spPr>
          <p:txBody>
            <a:bodyPr lIns="0" tIns="0" rIns="0" bIns="0" rtlCol="0" anchor="t">
              <a:spAutoFit/>
            </a:bodyPr>
            <a:lstStyle/>
            <a:p>
              <a:pPr algn="just">
                <a:lnSpc>
                  <a:spcPct val="120000"/>
                </a:lnSpc>
                <a:spcBef>
                  <a:spcPct val="0"/>
                </a:spcBef>
              </a:pPr>
              <a:r>
                <a:rPr lang="vi-VN" sz="2300" b="1" dirty="0">
                  <a:solidFill>
                    <a:srgbClr val="000000"/>
                  </a:solidFill>
                  <a:latin typeface="Arial" pitchFamily="34" charset="0"/>
                </a:rPr>
                <a:t>Hô hấp tế bào diễn ra trong một bào quan của tế bào được gọi là </a:t>
              </a:r>
              <a:r>
                <a:rPr lang="vi-VN" sz="2300" b="1" dirty="0">
                  <a:solidFill>
                    <a:srgbClr val="C00000"/>
                  </a:solidFill>
                  <a:latin typeface="Arial" pitchFamily="34" charset="0"/>
                </a:rPr>
                <a:t>ti thể</a:t>
              </a:r>
            </a:p>
          </p:txBody>
        </p:sp>
      </p:grpSp>
      <p:pic>
        <p:nvPicPr>
          <p:cNvPr id="17" name="Picture 1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95308">
            <a:off x="1510065" y="3725828"/>
            <a:ext cx="4198448" cy="3039419"/>
          </a:xfrm>
          <a:prstGeom prst="rect">
            <a:avLst/>
          </a:prstGeom>
        </p:spPr>
      </p:pic>
      <p:sp>
        <p:nvSpPr>
          <p:cNvPr id="18" name="TextBox 5"/>
          <p:cNvSpPr txBox="1"/>
          <p:nvPr/>
        </p:nvSpPr>
        <p:spPr>
          <a:xfrm>
            <a:off x="685622" y="535517"/>
            <a:ext cx="2920239" cy="384529"/>
          </a:xfrm>
          <a:prstGeom prst="rect">
            <a:avLst/>
          </a:prstGeom>
        </p:spPr>
        <p:txBody>
          <a:bodyPr wrap="square" lIns="0" tIns="0" rIns="0" bIns="0" rtlCol="0" anchor="t">
            <a:spAutoFit/>
          </a:bodyPr>
          <a:lstStyle/>
          <a:p>
            <a:pPr algn="just">
              <a:lnSpc>
                <a:spcPts val="3266"/>
              </a:lnSpc>
            </a:pPr>
            <a:r>
              <a:rPr lang="vi-VN" sz="2300" b="1">
                <a:solidFill>
                  <a:srgbClr val="000000"/>
                </a:solidFill>
                <a:latin typeface="Arial" pitchFamily="34" charset="0"/>
              </a:rPr>
              <a:t>I. HÔ HẤP TẾ BÀO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7630">
            <a:off x="-1594532" y="-3359371"/>
            <a:ext cx="5649974" cy="418207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34374" y="-685800"/>
            <a:ext cx="2742486" cy="27432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87182" y="-1809750"/>
            <a:ext cx="2742486" cy="2743200"/>
          </a:xfrm>
          <a:prstGeom prst="rect">
            <a:avLst/>
          </a:prstGeom>
        </p:spPr>
      </p:pic>
      <p:grpSp>
        <p:nvGrpSpPr>
          <p:cNvPr id="5" name="Group 5"/>
          <p:cNvGrpSpPr/>
          <p:nvPr/>
        </p:nvGrpSpPr>
        <p:grpSpPr>
          <a:xfrm>
            <a:off x="685622" y="1106351"/>
            <a:ext cx="10817582" cy="1293843"/>
            <a:chOff x="0" y="0"/>
            <a:chExt cx="21640800" cy="2587685"/>
          </a:xfrm>
        </p:grpSpPr>
        <p:grpSp>
          <p:nvGrpSpPr>
            <p:cNvPr id="6" name="Group 6"/>
            <p:cNvGrpSpPr/>
            <p:nvPr/>
          </p:nvGrpSpPr>
          <p:grpSpPr>
            <a:xfrm>
              <a:off x="0" y="0"/>
              <a:ext cx="21640800" cy="2587685"/>
              <a:chOff x="0" y="0"/>
              <a:chExt cx="5920967" cy="707996"/>
            </a:xfrm>
          </p:grpSpPr>
          <p:sp>
            <p:nvSpPr>
              <p:cNvPr id="7" name="Freeform 7"/>
              <p:cNvSpPr/>
              <p:nvPr/>
            </p:nvSpPr>
            <p:spPr>
              <a:xfrm>
                <a:off x="0" y="0"/>
                <a:ext cx="5920967" cy="707996"/>
              </a:xfrm>
              <a:custGeom>
                <a:avLst/>
                <a:gdLst/>
                <a:ahLst/>
                <a:cxnLst/>
                <a:rect l="l" t="t" r="r" b="b"/>
                <a:pathLst>
                  <a:path w="5920967" h="707996">
                    <a:moveTo>
                      <a:pt x="0" y="0"/>
                    </a:moveTo>
                    <a:lnTo>
                      <a:pt x="5920967" y="0"/>
                    </a:lnTo>
                    <a:lnTo>
                      <a:pt x="5920967" y="707996"/>
                    </a:lnTo>
                    <a:lnTo>
                      <a:pt x="0" y="707996"/>
                    </a:lnTo>
                    <a:close/>
                  </a:path>
                </a:pathLst>
              </a:custGeom>
              <a:solidFill>
                <a:srgbClr val="FFDE59"/>
              </a:solidFill>
            </p:spPr>
          </p:sp>
        </p:grpSp>
        <p:sp>
          <p:nvSpPr>
            <p:cNvPr id="8" name="TextBox 8"/>
            <p:cNvSpPr txBox="1"/>
            <p:nvPr/>
          </p:nvSpPr>
          <p:spPr>
            <a:xfrm>
              <a:off x="1052096" y="460936"/>
              <a:ext cx="19536608" cy="1620829"/>
            </a:xfrm>
            <a:prstGeom prst="rect">
              <a:avLst/>
            </a:prstGeom>
          </p:spPr>
          <p:txBody>
            <a:bodyPr lIns="0" tIns="0" rIns="0" bIns="0" rtlCol="0" anchor="t">
              <a:spAutoFit/>
            </a:bodyPr>
            <a:lstStyle/>
            <a:p>
              <a:pPr>
                <a:lnSpc>
                  <a:spcPct val="120000"/>
                </a:lnSpc>
                <a:spcBef>
                  <a:spcPct val="0"/>
                </a:spcBef>
              </a:pPr>
              <a:r>
                <a:rPr lang="vi-VN" sz="2300" b="1">
                  <a:solidFill>
                    <a:srgbClr val="000000"/>
                  </a:solidFill>
                  <a:latin typeface="Arial" pitchFamily="34" charset="0"/>
                </a:rPr>
                <a:t>Vì sao sau khi chạy, cơ thể nóng dần lên, toát mồ hôi và nhịp thở tăng lên</a:t>
              </a:r>
            </a:p>
          </p:txBody>
        </p:sp>
      </p:grpSp>
      <p:pic>
        <p:nvPicPr>
          <p:cNvPr id="9" name="Picture 9"/>
          <p:cNvPicPr>
            <a:picLocks noChangeAspect="1"/>
          </p:cNvPicPr>
          <p:nvPr/>
        </p:nvPicPr>
        <p:blipFill>
          <a:blip r:embed="rId8"/>
          <a:srcRect l="4545" r="4545"/>
          <a:stretch>
            <a:fillRect/>
          </a:stretch>
        </p:blipFill>
        <p:spPr>
          <a:xfrm>
            <a:off x="844910" y="2571643"/>
            <a:ext cx="5249503" cy="3848207"/>
          </a:xfrm>
          <a:prstGeom prst="rect">
            <a:avLst/>
          </a:prstGeom>
        </p:spPr>
      </p:pic>
      <p:pic>
        <p:nvPicPr>
          <p:cNvPr id="10" name="Picture 10"/>
          <p:cNvPicPr>
            <a:picLocks noChangeAspect="1"/>
          </p:cNvPicPr>
          <p:nvPr/>
        </p:nvPicPr>
        <p:blipFill>
          <a:blip r:embed="rId9"/>
          <a:srcRect l="4402" r="4402"/>
          <a:stretch>
            <a:fillRect/>
          </a:stretch>
        </p:blipFill>
        <p:spPr>
          <a:xfrm>
            <a:off x="6240486" y="2571643"/>
            <a:ext cx="5262718" cy="3848207"/>
          </a:xfrm>
          <a:prstGeom prst="rect">
            <a:avLst/>
          </a:prstGeom>
        </p:spPr>
      </p:pic>
      <p:sp>
        <p:nvSpPr>
          <p:cNvPr id="12" name="TextBox 5"/>
          <p:cNvSpPr txBox="1"/>
          <p:nvPr/>
        </p:nvSpPr>
        <p:spPr>
          <a:xfrm>
            <a:off x="685622" y="535517"/>
            <a:ext cx="2920239" cy="384529"/>
          </a:xfrm>
          <a:prstGeom prst="rect">
            <a:avLst/>
          </a:prstGeom>
        </p:spPr>
        <p:txBody>
          <a:bodyPr wrap="square" lIns="0" tIns="0" rIns="0" bIns="0" rtlCol="0" anchor="t">
            <a:spAutoFit/>
          </a:bodyPr>
          <a:lstStyle/>
          <a:p>
            <a:pPr algn="just">
              <a:lnSpc>
                <a:spcPts val="3266"/>
              </a:lnSpc>
            </a:pPr>
            <a:r>
              <a:rPr lang="vi-VN" sz="2300" b="1">
                <a:solidFill>
                  <a:srgbClr val="000000"/>
                </a:solidFill>
                <a:latin typeface="Arial" pitchFamily="34" charset="0"/>
              </a:rPr>
              <a:t>I. HÔ HẤP TẾ BÀO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7630">
            <a:off x="-1594532" y="-3359371"/>
            <a:ext cx="5649974" cy="418207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34374" y="-685800"/>
            <a:ext cx="2742486" cy="27432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87182" y="-1809750"/>
            <a:ext cx="2742486" cy="2743200"/>
          </a:xfrm>
          <a:prstGeom prst="rect">
            <a:avLst/>
          </a:prstGeom>
        </p:spPr>
      </p:pic>
      <p:grpSp>
        <p:nvGrpSpPr>
          <p:cNvPr id="5" name="Group 5"/>
          <p:cNvGrpSpPr/>
          <p:nvPr/>
        </p:nvGrpSpPr>
        <p:grpSpPr>
          <a:xfrm>
            <a:off x="685622" y="1106351"/>
            <a:ext cx="10817582" cy="1293843"/>
            <a:chOff x="0" y="0"/>
            <a:chExt cx="21640800" cy="2587685"/>
          </a:xfrm>
        </p:grpSpPr>
        <p:grpSp>
          <p:nvGrpSpPr>
            <p:cNvPr id="6" name="Group 6"/>
            <p:cNvGrpSpPr/>
            <p:nvPr/>
          </p:nvGrpSpPr>
          <p:grpSpPr>
            <a:xfrm>
              <a:off x="0" y="0"/>
              <a:ext cx="21640800" cy="2587685"/>
              <a:chOff x="0" y="0"/>
              <a:chExt cx="5920967" cy="707996"/>
            </a:xfrm>
          </p:grpSpPr>
          <p:sp>
            <p:nvSpPr>
              <p:cNvPr id="7" name="Freeform 7"/>
              <p:cNvSpPr/>
              <p:nvPr/>
            </p:nvSpPr>
            <p:spPr>
              <a:xfrm>
                <a:off x="0" y="0"/>
                <a:ext cx="5920967" cy="707996"/>
              </a:xfrm>
              <a:custGeom>
                <a:avLst/>
                <a:gdLst/>
                <a:ahLst/>
                <a:cxnLst/>
                <a:rect l="l" t="t" r="r" b="b"/>
                <a:pathLst>
                  <a:path w="5920967" h="707996">
                    <a:moveTo>
                      <a:pt x="0" y="0"/>
                    </a:moveTo>
                    <a:lnTo>
                      <a:pt x="5920967" y="0"/>
                    </a:lnTo>
                    <a:lnTo>
                      <a:pt x="5920967" y="707996"/>
                    </a:lnTo>
                    <a:lnTo>
                      <a:pt x="0" y="707996"/>
                    </a:lnTo>
                    <a:close/>
                  </a:path>
                </a:pathLst>
              </a:custGeom>
              <a:solidFill>
                <a:srgbClr val="FFDE59"/>
              </a:solidFill>
            </p:spPr>
          </p:sp>
        </p:grpSp>
        <p:sp>
          <p:nvSpPr>
            <p:cNvPr id="8" name="TextBox 8"/>
            <p:cNvSpPr txBox="1"/>
            <p:nvPr/>
          </p:nvSpPr>
          <p:spPr>
            <a:xfrm>
              <a:off x="1052096" y="460936"/>
              <a:ext cx="19536608" cy="1620829"/>
            </a:xfrm>
            <a:prstGeom prst="rect">
              <a:avLst/>
            </a:prstGeom>
          </p:spPr>
          <p:txBody>
            <a:bodyPr lIns="0" tIns="0" rIns="0" bIns="0" rtlCol="0" anchor="t">
              <a:spAutoFit/>
            </a:bodyPr>
            <a:lstStyle/>
            <a:p>
              <a:pPr>
                <a:lnSpc>
                  <a:spcPct val="120000"/>
                </a:lnSpc>
                <a:spcBef>
                  <a:spcPct val="0"/>
                </a:spcBef>
              </a:pPr>
              <a:r>
                <a:rPr lang="vi-VN" sz="2300" b="1">
                  <a:solidFill>
                    <a:srgbClr val="000000"/>
                  </a:solidFill>
                  <a:latin typeface="Arial" pitchFamily="34" charset="0"/>
                </a:rPr>
                <a:t>Vì sao sau khi chạy, cơ thể nóng dần lên, toát mồ hôi và nhịp thở tăng lên</a:t>
              </a:r>
            </a:p>
          </p:txBody>
        </p:sp>
      </p:grpSp>
      <p:sp>
        <p:nvSpPr>
          <p:cNvPr id="12" name="TextBox 5"/>
          <p:cNvSpPr txBox="1"/>
          <p:nvPr/>
        </p:nvSpPr>
        <p:spPr>
          <a:xfrm>
            <a:off x="685622" y="535517"/>
            <a:ext cx="2920239" cy="384529"/>
          </a:xfrm>
          <a:prstGeom prst="rect">
            <a:avLst/>
          </a:prstGeom>
        </p:spPr>
        <p:txBody>
          <a:bodyPr wrap="square" lIns="0" tIns="0" rIns="0" bIns="0" rtlCol="0" anchor="t">
            <a:spAutoFit/>
          </a:bodyPr>
          <a:lstStyle/>
          <a:p>
            <a:pPr algn="just">
              <a:lnSpc>
                <a:spcPts val="3266"/>
              </a:lnSpc>
            </a:pPr>
            <a:r>
              <a:rPr lang="vi-VN" sz="2300" b="1">
                <a:solidFill>
                  <a:srgbClr val="000000"/>
                </a:solidFill>
                <a:latin typeface="Arial" pitchFamily="34" charset="0"/>
              </a:rPr>
              <a:t>I. HÔ HẤP TẾ BÀO</a:t>
            </a:r>
          </a:p>
        </p:txBody>
      </p:sp>
      <p:grpSp>
        <p:nvGrpSpPr>
          <p:cNvPr id="16" name="Group 15">
            <a:extLst>
              <a:ext uri="{FF2B5EF4-FFF2-40B4-BE49-F238E27FC236}">
                <a16:creationId xmlns:a16="http://schemas.microsoft.com/office/drawing/2014/main" id="{A28ACDD3-DE6C-9479-62ED-D751636201A0}"/>
              </a:ext>
            </a:extLst>
          </p:cNvPr>
          <p:cNvGrpSpPr/>
          <p:nvPr/>
        </p:nvGrpSpPr>
        <p:grpSpPr>
          <a:xfrm>
            <a:off x="657938" y="2683993"/>
            <a:ext cx="10817582" cy="3869207"/>
            <a:chOff x="657938" y="2683993"/>
            <a:chExt cx="10817582" cy="3869207"/>
          </a:xfrm>
        </p:grpSpPr>
        <p:sp>
          <p:nvSpPr>
            <p:cNvPr id="11" name="Rectangle: Rounded Corners 10">
              <a:extLst>
                <a:ext uri="{FF2B5EF4-FFF2-40B4-BE49-F238E27FC236}">
                  <a16:creationId xmlns:a16="http://schemas.microsoft.com/office/drawing/2014/main" id="{AD33D66F-42C6-2165-54D2-16DA87C78F5A}"/>
                </a:ext>
              </a:extLst>
            </p:cNvPr>
            <p:cNvSpPr/>
            <p:nvPr/>
          </p:nvSpPr>
          <p:spPr>
            <a:xfrm>
              <a:off x="657938" y="3276600"/>
              <a:ext cx="10817582" cy="3276600"/>
            </a:xfrm>
            <a:prstGeom prst="roundRect">
              <a:avLst>
                <a:gd name="adj" fmla="val 6915"/>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Aft>
                  <a:spcPts val="600"/>
                </a:spcAft>
              </a:pPr>
              <a:r>
                <a:rPr lang="vi-VN" sz="2400" b="1" i="0" dirty="0">
                  <a:solidFill>
                    <a:schemeClr val="tx1"/>
                  </a:solidFill>
                  <a:effectLst/>
                </a:rPr>
                <a:t>Cơ thể của chúng ta luôn diễn ra quá trình trao đổi chất và năng lượng. </a:t>
              </a:r>
            </a:p>
            <a:p>
              <a:pPr algn="just">
                <a:lnSpc>
                  <a:spcPct val="130000"/>
                </a:lnSpc>
                <a:spcAft>
                  <a:spcPts val="600"/>
                </a:spcAft>
              </a:pPr>
              <a:r>
                <a:rPr lang="vi-VN" sz="2400" b="1" i="0" dirty="0">
                  <a:solidFill>
                    <a:schemeClr val="tx1"/>
                  </a:solidFill>
                  <a:effectLst/>
                </a:rPr>
                <a:t>Khi chạy quá trình này diễn ra nhanh hơn, năng lượng và nhiệt tạo ra nhiều hơn, khiến cơ thể nóng lên,cơ thể cần một lượng lớn oxygen để chuyển hóa năng lượng nên nhịp thở và nhịp tim tăng lên, cơ thể toát mồ hôi, nhiệt năng cũng một phần thoát ra ngoài từ đó, giúp điều hòa thân nhiệt.</a:t>
              </a:r>
              <a:endParaRPr lang="en-US" sz="2400" b="1" dirty="0">
                <a:solidFill>
                  <a:schemeClr val="tx1"/>
                </a:solidFill>
              </a:endParaRPr>
            </a:p>
          </p:txBody>
        </p:sp>
        <p:sp>
          <p:nvSpPr>
            <p:cNvPr id="13" name="Rectangle: Top Corners Rounded 12">
              <a:extLst>
                <a:ext uri="{FF2B5EF4-FFF2-40B4-BE49-F238E27FC236}">
                  <a16:creationId xmlns:a16="http://schemas.microsoft.com/office/drawing/2014/main" id="{54BE5A8D-CCFB-CB0F-CE0A-204C6B916038}"/>
                </a:ext>
              </a:extLst>
            </p:cNvPr>
            <p:cNvSpPr/>
            <p:nvPr/>
          </p:nvSpPr>
          <p:spPr>
            <a:xfrm>
              <a:off x="1015286" y="2683993"/>
              <a:ext cx="2438400" cy="568247"/>
            </a:xfrm>
            <a:prstGeom prst="round2Same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t>TRẢ LỜI</a:t>
              </a:r>
              <a:endParaRPr lang="en-US" sz="2800" b="1" dirty="0"/>
            </a:p>
          </p:txBody>
        </p:sp>
        <p:cxnSp>
          <p:nvCxnSpPr>
            <p:cNvPr id="15" name="Straight Connector 14">
              <a:extLst>
                <a:ext uri="{FF2B5EF4-FFF2-40B4-BE49-F238E27FC236}">
                  <a16:creationId xmlns:a16="http://schemas.microsoft.com/office/drawing/2014/main" id="{EF249F3B-A347-6762-6004-99AC1D0A8FD5}"/>
                </a:ext>
              </a:extLst>
            </p:cNvPr>
            <p:cNvCxnSpPr/>
            <p:nvPr/>
          </p:nvCxnSpPr>
          <p:spPr>
            <a:xfrm>
              <a:off x="1015286" y="3252240"/>
              <a:ext cx="6374526"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663066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7630">
            <a:off x="-1594532" y="-3359371"/>
            <a:ext cx="5649974" cy="418207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34374" y="-685800"/>
            <a:ext cx="2742486" cy="27432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87182" y="-1809750"/>
            <a:ext cx="2742486" cy="2743200"/>
          </a:xfrm>
          <a:prstGeom prst="rect">
            <a:avLst/>
          </a:prstGeom>
        </p:spPr>
      </p:pic>
      <p:grpSp>
        <p:nvGrpSpPr>
          <p:cNvPr id="5" name="Group 5"/>
          <p:cNvGrpSpPr/>
          <p:nvPr/>
        </p:nvGrpSpPr>
        <p:grpSpPr>
          <a:xfrm>
            <a:off x="685622" y="1983156"/>
            <a:ext cx="10817582" cy="3057130"/>
            <a:chOff x="0" y="0"/>
            <a:chExt cx="5920967" cy="1672874"/>
          </a:xfrm>
        </p:grpSpPr>
        <p:sp>
          <p:nvSpPr>
            <p:cNvPr id="6" name="Freeform 6"/>
            <p:cNvSpPr/>
            <p:nvPr/>
          </p:nvSpPr>
          <p:spPr>
            <a:xfrm>
              <a:off x="0" y="0"/>
              <a:ext cx="5920967" cy="1672874"/>
            </a:xfrm>
            <a:custGeom>
              <a:avLst/>
              <a:gdLst/>
              <a:ahLst/>
              <a:cxnLst/>
              <a:rect l="l" t="t" r="r" b="b"/>
              <a:pathLst>
                <a:path w="5920967" h="1672874">
                  <a:moveTo>
                    <a:pt x="5796507" y="59690"/>
                  </a:moveTo>
                  <a:cubicBezTo>
                    <a:pt x="5832067" y="59690"/>
                    <a:pt x="5861277" y="88900"/>
                    <a:pt x="5861277" y="124460"/>
                  </a:cubicBezTo>
                  <a:lnTo>
                    <a:pt x="5861277" y="1548414"/>
                  </a:lnTo>
                  <a:cubicBezTo>
                    <a:pt x="5861277" y="1583974"/>
                    <a:pt x="5832067" y="1613184"/>
                    <a:pt x="5796507" y="1613184"/>
                  </a:cubicBezTo>
                  <a:lnTo>
                    <a:pt x="124460" y="1613184"/>
                  </a:lnTo>
                  <a:cubicBezTo>
                    <a:pt x="88900" y="1613184"/>
                    <a:pt x="59690" y="1583974"/>
                    <a:pt x="59690" y="1548414"/>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1548414"/>
                  </a:lnTo>
                  <a:cubicBezTo>
                    <a:pt x="0" y="1616994"/>
                    <a:pt x="55880" y="1672874"/>
                    <a:pt x="124460" y="1672874"/>
                  </a:cubicBezTo>
                  <a:lnTo>
                    <a:pt x="5796507" y="1672874"/>
                  </a:lnTo>
                  <a:cubicBezTo>
                    <a:pt x="5865087" y="1672874"/>
                    <a:pt x="5920967" y="1616994"/>
                    <a:pt x="5920967" y="1548414"/>
                  </a:cubicBezTo>
                  <a:lnTo>
                    <a:pt x="5920967" y="124460"/>
                  </a:lnTo>
                  <a:cubicBezTo>
                    <a:pt x="5920967" y="55880"/>
                    <a:pt x="5865087" y="0"/>
                    <a:pt x="5796507" y="0"/>
                  </a:cubicBezTo>
                  <a:close/>
                </a:path>
              </a:pathLst>
            </a:custGeom>
            <a:solidFill>
              <a:srgbClr val="1F6632"/>
            </a:solidFill>
          </p:spPr>
        </p:sp>
      </p:grpSp>
      <p:grpSp>
        <p:nvGrpSpPr>
          <p:cNvPr id="7" name="Group 7"/>
          <p:cNvGrpSpPr/>
          <p:nvPr/>
        </p:nvGrpSpPr>
        <p:grpSpPr>
          <a:xfrm>
            <a:off x="685622" y="1512852"/>
            <a:ext cx="2921601" cy="940608"/>
            <a:chOff x="0" y="-1"/>
            <a:chExt cx="5844725" cy="1881214"/>
          </a:xfrm>
        </p:grpSpPr>
        <p:grpSp>
          <p:nvGrpSpPr>
            <p:cNvPr id="8" name="Group 8"/>
            <p:cNvGrpSpPr/>
            <p:nvPr/>
          </p:nvGrpSpPr>
          <p:grpSpPr>
            <a:xfrm rot="5400000">
              <a:off x="1981756" y="-1981756"/>
              <a:ext cx="1881213" cy="5844724"/>
              <a:chOff x="0" y="0"/>
              <a:chExt cx="660400" cy="2051791"/>
            </a:xfrm>
          </p:grpSpPr>
          <p:sp>
            <p:nvSpPr>
              <p:cNvPr id="9" name="Freeform 9"/>
              <p:cNvSpPr/>
              <p:nvPr/>
            </p:nvSpPr>
            <p:spPr>
              <a:xfrm>
                <a:off x="0" y="0"/>
                <a:ext cx="660400" cy="2051791"/>
              </a:xfrm>
              <a:custGeom>
                <a:avLst/>
                <a:gdLst/>
                <a:ahLst/>
                <a:cxnLst/>
                <a:rect l="l" t="t" r="r" b="b"/>
                <a:pathLst>
                  <a:path w="660400" h="2051791">
                    <a:moveTo>
                      <a:pt x="220252" y="2032722"/>
                    </a:moveTo>
                    <a:cubicBezTo>
                      <a:pt x="254109" y="2044236"/>
                      <a:pt x="292600" y="2051791"/>
                      <a:pt x="330378" y="2051791"/>
                    </a:cubicBezTo>
                    <a:cubicBezTo>
                      <a:pt x="368157" y="2051791"/>
                      <a:pt x="404509" y="2045314"/>
                      <a:pt x="438009" y="2033800"/>
                    </a:cubicBezTo>
                    <a:cubicBezTo>
                      <a:pt x="438723" y="2033441"/>
                      <a:pt x="439435" y="2033441"/>
                      <a:pt x="440148" y="2033081"/>
                    </a:cubicBezTo>
                    <a:cubicBezTo>
                      <a:pt x="565955" y="1987026"/>
                      <a:pt x="658618" y="1865412"/>
                      <a:pt x="660400" y="1695768"/>
                    </a:cubicBezTo>
                    <a:lnTo>
                      <a:pt x="660400" y="0"/>
                    </a:lnTo>
                    <a:lnTo>
                      <a:pt x="0" y="0"/>
                    </a:lnTo>
                    <a:lnTo>
                      <a:pt x="0" y="1694509"/>
                    </a:lnTo>
                    <a:cubicBezTo>
                      <a:pt x="1782" y="1866131"/>
                      <a:pt x="93019" y="1987746"/>
                      <a:pt x="220252" y="2032722"/>
                    </a:cubicBezTo>
                    <a:close/>
                  </a:path>
                </a:pathLst>
              </a:custGeom>
              <a:solidFill>
                <a:srgbClr val="A6D95B"/>
              </a:solidFill>
            </p:spPr>
          </p:sp>
          <p:sp>
            <p:nvSpPr>
              <p:cNvPr id="10" name="TextBox 10"/>
              <p:cNvSpPr txBox="1"/>
              <p:nvPr/>
            </p:nvSpPr>
            <p:spPr>
              <a:xfrm>
                <a:off x="0" y="-38100"/>
                <a:ext cx="660400" cy="723900"/>
              </a:xfrm>
              <a:prstGeom prst="rect">
                <a:avLst/>
              </a:prstGeom>
            </p:spPr>
            <p:txBody>
              <a:bodyPr lIns="50800" tIns="50800" rIns="50800" bIns="50800" rtlCol="0" anchor="ctr"/>
              <a:lstStyle/>
              <a:p>
                <a:pPr algn="ctr">
                  <a:lnSpc>
                    <a:spcPts val="1772"/>
                  </a:lnSpc>
                  <a:spcBef>
                    <a:spcPct val="0"/>
                  </a:spcBef>
                </a:pPr>
                <a:endParaRPr lang="vi-VN" b="1">
                  <a:latin typeface="Arial" pitchFamily="34" charset="0"/>
                </a:endParaRPr>
              </a:p>
            </p:txBody>
          </p:sp>
        </p:grpSp>
        <p:sp>
          <p:nvSpPr>
            <p:cNvPr id="11" name="TextBox 11"/>
            <p:cNvSpPr txBox="1"/>
            <p:nvPr/>
          </p:nvSpPr>
          <p:spPr>
            <a:xfrm>
              <a:off x="2278548" y="520448"/>
              <a:ext cx="3056534" cy="769057"/>
            </a:xfrm>
            <a:prstGeom prst="rect">
              <a:avLst/>
            </a:prstGeom>
          </p:spPr>
          <p:txBody>
            <a:bodyPr lIns="0" tIns="0" rIns="0" bIns="0" rtlCol="0" anchor="t">
              <a:spAutoFit/>
            </a:bodyPr>
            <a:lstStyle/>
            <a:p>
              <a:pPr>
                <a:lnSpc>
                  <a:spcPts val="3266"/>
                </a:lnSpc>
              </a:pPr>
              <a:r>
                <a:rPr lang="vi-VN" sz="2300" b="1">
                  <a:solidFill>
                    <a:srgbClr val="000000"/>
                  </a:solidFill>
                  <a:latin typeface="Arial" pitchFamily="34" charset="0"/>
                </a:rPr>
                <a:t>Em có biết</a:t>
              </a:r>
            </a:p>
          </p:txBody>
        </p:sp>
        <p:grpSp>
          <p:nvGrpSpPr>
            <p:cNvPr id="12" name="Group 12"/>
            <p:cNvGrpSpPr/>
            <p:nvPr/>
          </p:nvGrpSpPr>
          <p:grpSpPr>
            <a:xfrm>
              <a:off x="0" y="0"/>
              <a:ext cx="1881213" cy="1881213"/>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E59"/>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1772"/>
                  </a:lnSpc>
                  <a:spcBef>
                    <a:spcPct val="0"/>
                  </a:spcBef>
                </a:pPr>
                <a:endParaRPr lang="vi-VN" b="1">
                  <a:latin typeface="Arial" pitchFamily="34" charset="0"/>
                </a:endParaRPr>
              </a:p>
            </p:txBody>
          </p:sp>
        </p:grpSp>
        <p:pic>
          <p:nvPicPr>
            <p:cNvPr id="15" name="Picture 15"/>
            <p:cNvPicPr>
              <a:picLocks noChangeAspect="1"/>
            </p:cNvPicPr>
            <p:nvPr/>
          </p:nvPicPr>
          <p:blipFill>
            <a:blip r:embed="rId8"/>
            <a:srcRect/>
            <a:stretch>
              <a:fillRect/>
            </a:stretch>
          </p:blipFill>
          <p:spPr>
            <a:xfrm>
              <a:off x="223780" y="245765"/>
              <a:ext cx="1433653" cy="1243694"/>
            </a:xfrm>
            <a:prstGeom prst="rect">
              <a:avLst/>
            </a:prstGeom>
          </p:spPr>
        </p:pic>
      </p:grpSp>
      <p:grpSp>
        <p:nvGrpSpPr>
          <p:cNvPr id="17" name="Group 17"/>
          <p:cNvGrpSpPr/>
          <p:nvPr/>
        </p:nvGrpSpPr>
        <p:grpSpPr>
          <a:xfrm>
            <a:off x="952321" y="2806171"/>
            <a:ext cx="10034862" cy="1683923"/>
            <a:chOff x="1" y="-66675"/>
            <a:chExt cx="20074953" cy="3367846"/>
          </a:xfrm>
        </p:grpSpPr>
        <p:grpSp>
          <p:nvGrpSpPr>
            <p:cNvPr id="18" name="Group 18"/>
            <p:cNvGrpSpPr>
              <a:grpSpLocks noChangeAspect="1"/>
            </p:cNvGrpSpPr>
            <p:nvPr/>
          </p:nvGrpSpPr>
          <p:grpSpPr>
            <a:xfrm rot="5400000">
              <a:off x="-128476" y="761432"/>
              <a:ext cx="1917555" cy="1660602"/>
              <a:chOff x="0" y="0"/>
              <a:chExt cx="6350000" cy="5499100"/>
            </a:xfrm>
          </p:grpSpPr>
          <p:sp>
            <p:nvSpPr>
              <p:cNvPr id="19" name="Freeform 19"/>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20" name="TextBox 20"/>
            <p:cNvSpPr txBox="1"/>
            <p:nvPr/>
          </p:nvSpPr>
          <p:spPr>
            <a:xfrm>
              <a:off x="1993911" y="-66675"/>
              <a:ext cx="18081043" cy="3367846"/>
            </a:xfrm>
            <a:prstGeom prst="rect">
              <a:avLst/>
            </a:prstGeom>
          </p:spPr>
          <p:txBody>
            <a:bodyPr lIns="0" tIns="0" rIns="0" bIns="0" rtlCol="0" anchor="t">
              <a:spAutoFit/>
            </a:bodyPr>
            <a:lstStyle/>
            <a:p>
              <a:pPr algn="just">
                <a:lnSpc>
                  <a:spcPct val="120000"/>
                </a:lnSpc>
                <a:spcBef>
                  <a:spcPct val="0"/>
                </a:spcBef>
              </a:pPr>
              <a:r>
                <a:rPr lang="vi-VN" sz="2300" b="1">
                  <a:solidFill>
                    <a:srgbClr val="000000"/>
                  </a:solidFill>
                  <a:latin typeface="Arial" pitchFamily="34" charset="0"/>
                </a:rPr>
                <a:t>Hô hấp có vai trò quan trọng với sự sống của sinh vật. Các sinh vật có thể tồn tại nhiều ngày mà không có tức ăn và một vài ngày nếu không có nước, nhưng không thể tồn tại hơn một vài phút nếu quá trình hô hấp ngừng lại</a:t>
              </a:r>
            </a:p>
          </p:txBody>
        </p:sp>
      </p:grpSp>
      <p:sp>
        <p:nvSpPr>
          <p:cNvPr id="21" name="TextBox 5"/>
          <p:cNvSpPr txBox="1"/>
          <p:nvPr/>
        </p:nvSpPr>
        <p:spPr>
          <a:xfrm>
            <a:off x="685622" y="535517"/>
            <a:ext cx="2920239" cy="384529"/>
          </a:xfrm>
          <a:prstGeom prst="rect">
            <a:avLst/>
          </a:prstGeom>
        </p:spPr>
        <p:txBody>
          <a:bodyPr wrap="square" lIns="0" tIns="0" rIns="0" bIns="0" rtlCol="0" anchor="t">
            <a:spAutoFit/>
          </a:bodyPr>
          <a:lstStyle/>
          <a:p>
            <a:pPr algn="just">
              <a:lnSpc>
                <a:spcPts val="3266"/>
              </a:lnSpc>
            </a:pPr>
            <a:r>
              <a:rPr lang="vi-VN" sz="2300" b="1">
                <a:solidFill>
                  <a:srgbClr val="000000"/>
                </a:solidFill>
                <a:latin typeface="Arial" pitchFamily="34" charset="0"/>
              </a:rPr>
              <a:t>I. HÔ HẤP TẾ BÀO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90793" y="414330"/>
            <a:ext cx="1607239" cy="1607657"/>
            <a:chOff x="0" y="0"/>
            <a:chExt cx="3215315" cy="3215315"/>
          </a:xfrm>
        </p:grpSpPr>
        <p:grpSp>
          <p:nvGrpSpPr>
            <p:cNvPr id="3" name="Group 3"/>
            <p:cNvGrpSpPr/>
            <p:nvPr/>
          </p:nvGrpSpPr>
          <p:grpSpPr>
            <a:xfrm>
              <a:off x="0" y="0"/>
              <a:ext cx="3215315" cy="3215315"/>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F6632"/>
              </a:solidFill>
            </p:spPr>
          </p:sp>
        </p:grpSp>
        <p:grpSp>
          <p:nvGrpSpPr>
            <p:cNvPr id="5" name="Group 5"/>
            <p:cNvGrpSpPr>
              <a:grpSpLocks noChangeAspect="1"/>
            </p:cNvGrpSpPr>
            <p:nvPr/>
          </p:nvGrpSpPr>
          <p:grpSpPr>
            <a:xfrm>
              <a:off x="998623" y="546784"/>
              <a:ext cx="1218069" cy="2121747"/>
              <a:chOff x="0" y="0"/>
              <a:chExt cx="1958340" cy="3411220"/>
            </a:xfrm>
          </p:grpSpPr>
          <p:sp>
            <p:nvSpPr>
              <p:cNvPr id="6" name="Freeform 6"/>
              <p:cNvSpPr/>
              <p:nvPr/>
            </p:nvSpPr>
            <p:spPr>
              <a:xfrm>
                <a:off x="0" y="0"/>
                <a:ext cx="1958340" cy="3411220"/>
              </a:xfrm>
              <a:custGeom>
                <a:avLst/>
                <a:gdLst/>
                <a:ahLst/>
                <a:cxnLst/>
                <a:rect l="l" t="t" r="r" b="b"/>
                <a:pathLst>
                  <a:path w="1958340" h="3411220">
                    <a:moveTo>
                      <a:pt x="999490" y="2647950"/>
                    </a:moveTo>
                    <a:cubicBezTo>
                      <a:pt x="1065530" y="2567940"/>
                      <a:pt x="1136650" y="2482850"/>
                      <a:pt x="1214120" y="2392680"/>
                    </a:cubicBezTo>
                    <a:cubicBezTo>
                      <a:pt x="1292860" y="2299970"/>
                      <a:pt x="1375410" y="2199640"/>
                      <a:pt x="1459230" y="2092960"/>
                    </a:cubicBezTo>
                    <a:cubicBezTo>
                      <a:pt x="1545590" y="1983740"/>
                      <a:pt x="1624330" y="1868170"/>
                      <a:pt x="1695450" y="1746250"/>
                    </a:cubicBezTo>
                    <a:cubicBezTo>
                      <a:pt x="1767840" y="1623060"/>
                      <a:pt x="1827530" y="1492250"/>
                      <a:pt x="1873250" y="1357630"/>
                    </a:cubicBezTo>
                    <a:cubicBezTo>
                      <a:pt x="1921510" y="1219200"/>
                      <a:pt x="1945640" y="1071880"/>
                      <a:pt x="1945640" y="922020"/>
                    </a:cubicBezTo>
                    <a:cubicBezTo>
                      <a:pt x="1945640" y="764540"/>
                      <a:pt x="1921510" y="624840"/>
                      <a:pt x="1873250" y="509270"/>
                    </a:cubicBezTo>
                    <a:cubicBezTo>
                      <a:pt x="1824990" y="392430"/>
                      <a:pt x="1756410" y="293370"/>
                      <a:pt x="1671320" y="217170"/>
                    </a:cubicBezTo>
                    <a:cubicBezTo>
                      <a:pt x="1586230" y="143510"/>
                      <a:pt x="1485900" y="87630"/>
                      <a:pt x="1371600" y="52070"/>
                    </a:cubicBezTo>
                    <a:cubicBezTo>
                      <a:pt x="1261110" y="17780"/>
                      <a:pt x="1144270" y="0"/>
                      <a:pt x="1021080" y="0"/>
                    </a:cubicBezTo>
                    <a:cubicBezTo>
                      <a:pt x="891540" y="0"/>
                      <a:pt x="765810" y="20320"/>
                      <a:pt x="647700" y="59690"/>
                    </a:cubicBezTo>
                    <a:cubicBezTo>
                      <a:pt x="527050" y="100330"/>
                      <a:pt x="417830" y="165100"/>
                      <a:pt x="325120" y="252730"/>
                    </a:cubicBezTo>
                    <a:cubicBezTo>
                      <a:pt x="232410" y="340360"/>
                      <a:pt x="158750" y="453390"/>
                      <a:pt x="105410" y="586740"/>
                    </a:cubicBezTo>
                    <a:cubicBezTo>
                      <a:pt x="52070" y="720090"/>
                      <a:pt x="25400" y="878840"/>
                      <a:pt x="25400" y="1060450"/>
                    </a:cubicBezTo>
                    <a:cubicBezTo>
                      <a:pt x="25400" y="1122680"/>
                      <a:pt x="27940" y="1169670"/>
                      <a:pt x="33020" y="1206500"/>
                    </a:cubicBezTo>
                    <a:cubicBezTo>
                      <a:pt x="34290" y="1226820"/>
                      <a:pt x="36830" y="1247140"/>
                      <a:pt x="40640" y="1264920"/>
                    </a:cubicBezTo>
                    <a:lnTo>
                      <a:pt x="57150" y="1352550"/>
                    </a:lnTo>
                    <a:lnTo>
                      <a:pt x="800100" y="1352550"/>
                    </a:lnTo>
                    <a:lnTo>
                      <a:pt x="800100" y="1055370"/>
                    </a:lnTo>
                    <a:cubicBezTo>
                      <a:pt x="800100" y="998220"/>
                      <a:pt x="805180" y="943610"/>
                      <a:pt x="814070" y="892810"/>
                    </a:cubicBezTo>
                    <a:cubicBezTo>
                      <a:pt x="822960" y="847090"/>
                      <a:pt x="836930" y="807720"/>
                      <a:pt x="854710" y="774700"/>
                    </a:cubicBezTo>
                    <a:cubicBezTo>
                      <a:pt x="871220" y="745490"/>
                      <a:pt x="891540" y="723900"/>
                      <a:pt x="915670" y="707390"/>
                    </a:cubicBezTo>
                    <a:cubicBezTo>
                      <a:pt x="937260" y="693420"/>
                      <a:pt x="962660" y="687070"/>
                      <a:pt x="996950" y="687070"/>
                    </a:cubicBezTo>
                    <a:cubicBezTo>
                      <a:pt x="1031240" y="687070"/>
                      <a:pt x="1059180" y="693420"/>
                      <a:pt x="1078230" y="703580"/>
                    </a:cubicBezTo>
                    <a:cubicBezTo>
                      <a:pt x="1099820" y="716280"/>
                      <a:pt x="1116330" y="731520"/>
                      <a:pt x="1127760" y="750570"/>
                    </a:cubicBezTo>
                    <a:cubicBezTo>
                      <a:pt x="1141730" y="773430"/>
                      <a:pt x="1151890" y="798830"/>
                      <a:pt x="1158240" y="825500"/>
                    </a:cubicBezTo>
                    <a:cubicBezTo>
                      <a:pt x="1165860" y="857250"/>
                      <a:pt x="1168400" y="887730"/>
                      <a:pt x="1168400" y="916940"/>
                    </a:cubicBezTo>
                    <a:cubicBezTo>
                      <a:pt x="1168400" y="1010920"/>
                      <a:pt x="1153160" y="1102360"/>
                      <a:pt x="1123950" y="1184910"/>
                    </a:cubicBezTo>
                    <a:cubicBezTo>
                      <a:pt x="1093470" y="1272540"/>
                      <a:pt x="1052830" y="1357630"/>
                      <a:pt x="1002030" y="1440180"/>
                    </a:cubicBezTo>
                    <a:cubicBezTo>
                      <a:pt x="952500" y="1526540"/>
                      <a:pt x="892810" y="1609090"/>
                      <a:pt x="825500" y="1689100"/>
                    </a:cubicBezTo>
                    <a:cubicBezTo>
                      <a:pt x="756920" y="1771650"/>
                      <a:pt x="684530" y="1856740"/>
                      <a:pt x="612140" y="1939290"/>
                    </a:cubicBezTo>
                    <a:cubicBezTo>
                      <a:pt x="537210" y="2024380"/>
                      <a:pt x="463550" y="2113280"/>
                      <a:pt x="393700" y="2200910"/>
                    </a:cubicBezTo>
                    <a:cubicBezTo>
                      <a:pt x="320040" y="2292350"/>
                      <a:pt x="254000" y="2390140"/>
                      <a:pt x="196850" y="2490470"/>
                    </a:cubicBezTo>
                    <a:cubicBezTo>
                      <a:pt x="138430" y="2593340"/>
                      <a:pt x="90170" y="2702560"/>
                      <a:pt x="55880" y="2816860"/>
                    </a:cubicBezTo>
                    <a:cubicBezTo>
                      <a:pt x="19050" y="2934970"/>
                      <a:pt x="0" y="3061970"/>
                      <a:pt x="0" y="3194050"/>
                    </a:cubicBezTo>
                    <a:lnTo>
                      <a:pt x="0" y="3411220"/>
                    </a:lnTo>
                    <a:lnTo>
                      <a:pt x="1958340" y="3411220"/>
                    </a:lnTo>
                    <a:lnTo>
                      <a:pt x="1958340" y="2683510"/>
                    </a:lnTo>
                    <a:lnTo>
                      <a:pt x="971550" y="2683510"/>
                    </a:lnTo>
                    <a:cubicBezTo>
                      <a:pt x="980440" y="2672080"/>
                      <a:pt x="989330" y="2660650"/>
                      <a:pt x="999490" y="2647950"/>
                    </a:cubicBezTo>
                    <a:close/>
                  </a:path>
                </a:pathLst>
              </a:custGeom>
              <a:solidFill>
                <a:srgbClr val="FFFFFF"/>
              </a:solidFill>
            </p:spPr>
          </p:sp>
        </p:grpSp>
      </p:grpSp>
      <p:sp>
        <p:nvSpPr>
          <p:cNvPr id="7" name="TextBox 7"/>
          <p:cNvSpPr txBox="1"/>
          <p:nvPr/>
        </p:nvSpPr>
        <p:spPr>
          <a:xfrm>
            <a:off x="685622" y="2310496"/>
            <a:ext cx="10817582" cy="2936188"/>
          </a:xfrm>
          <a:prstGeom prst="rect">
            <a:avLst/>
          </a:prstGeom>
        </p:spPr>
        <p:txBody>
          <a:bodyPr lIns="0" tIns="0" rIns="0" bIns="0" rtlCol="0" anchor="t">
            <a:spAutoFit/>
          </a:bodyPr>
          <a:lstStyle/>
          <a:p>
            <a:pPr algn="ctr">
              <a:lnSpc>
                <a:spcPct val="120000"/>
              </a:lnSpc>
            </a:pPr>
            <a:r>
              <a:rPr lang="en-US" sz="5300" b="1">
                <a:solidFill>
                  <a:srgbClr val="000000"/>
                </a:solidFill>
                <a:latin typeface="Arial" pitchFamily="34" charset="0"/>
              </a:rPr>
              <a:t>MỐI QUAN HỆ HAI CHIỀU GIỮA TỔNG HỢP VÀ PHÂN GIẢI </a:t>
            </a:r>
          </a:p>
          <a:p>
            <a:pPr algn="ctr">
              <a:lnSpc>
                <a:spcPct val="120000"/>
              </a:lnSpc>
            </a:pPr>
            <a:r>
              <a:rPr lang="en-US" sz="5300" b="1">
                <a:solidFill>
                  <a:srgbClr val="000000"/>
                </a:solidFill>
                <a:latin typeface="Arial" pitchFamily="34" charset="0"/>
              </a:rPr>
              <a:t>CHẤT HỮU CƠ Ở TẾ BÀO</a:t>
            </a:r>
          </a:p>
        </p:txBody>
      </p:sp>
      <p:grpSp>
        <p:nvGrpSpPr>
          <p:cNvPr id="8" name="Group 8"/>
          <p:cNvGrpSpPr/>
          <p:nvPr/>
        </p:nvGrpSpPr>
        <p:grpSpPr>
          <a:xfrm rot="-5400000">
            <a:off x="840969" y="-2403245"/>
            <a:ext cx="3657077" cy="4806489"/>
            <a:chOff x="0" y="0"/>
            <a:chExt cx="3374390" cy="4436110"/>
          </a:xfrm>
        </p:grpSpPr>
        <p:sp>
          <p:nvSpPr>
            <p:cNvPr id="9" name="Freeform 9"/>
            <p:cNvSpPr/>
            <p:nvPr/>
          </p:nvSpPr>
          <p:spPr>
            <a:xfrm>
              <a:off x="-59690" y="0"/>
              <a:ext cx="1205230" cy="4436110"/>
            </a:xfrm>
            <a:custGeom>
              <a:avLst/>
              <a:gdLst/>
              <a:ahLst/>
              <a:cxnLst/>
              <a:rect l="l" t="t" r="r" b="b"/>
              <a:pathLst>
                <a:path w="1205230" h="4436110">
                  <a:moveTo>
                    <a:pt x="720090" y="2504440"/>
                  </a:moveTo>
                  <a:cubicBezTo>
                    <a:pt x="1205230" y="1358900"/>
                    <a:pt x="641350" y="843280"/>
                    <a:pt x="461010" y="548640"/>
                  </a:cubicBezTo>
                  <a:cubicBezTo>
                    <a:pt x="195580" y="115570"/>
                    <a:pt x="262890" y="0"/>
                    <a:pt x="262890" y="0"/>
                  </a:cubicBezTo>
                  <a:lnTo>
                    <a:pt x="59690" y="0"/>
                  </a:lnTo>
                  <a:cubicBezTo>
                    <a:pt x="119380" y="441960"/>
                    <a:pt x="1139190" y="1212850"/>
                    <a:pt x="678180" y="2147570"/>
                  </a:cubicBezTo>
                  <a:cubicBezTo>
                    <a:pt x="0" y="3520440"/>
                    <a:pt x="516890" y="4436110"/>
                    <a:pt x="516890" y="4436110"/>
                  </a:cubicBezTo>
                  <a:lnTo>
                    <a:pt x="745490" y="4436110"/>
                  </a:lnTo>
                  <a:cubicBezTo>
                    <a:pt x="745490" y="4436110"/>
                    <a:pt x="185420" y="3768090"/>
                    <a:pt x="720090" y="2504440"/>
                  </a:cubicBezTo>
                  <a:lnTo>
                    <a:pt x="720090" y="2504440"/>
                  </a:lnTo>
                  <a:close/>
                </a:path>
              </a:pathLst>
            </a:custGeom>
            <a:solidFill>
              <a:srgbClr val="3D7089"/>
            </a:solidFill>
          </p:spPr>
        </p:sp>
        <p:sp>
          <p:nvSpPr>
            <p:cNvPr id="10" name="Freeform 10"/>
            <p:cNvSpPr/>
            <p:nvPr/>
          </p:nvSpPr>
          <p:spPr>
            <a:xfrm>
              <a:off x="125730" y="0"/>
              <a:ext cx="1019810" cy="4436110"/>
            </a:xfrm>
            <a:custGeom>
              <a:avLst/>
              <a:gdLst/>
              <a:ahLst/>
              <a:cxnLst/>
              <a:rect l="l" t="t" r="r" b="b"/>
              <a:pathLst>
                <a:path w="1019810" h="4436110">
                  <a:moveTo>
                    <a:pt x="511810" y="3030220"/>
                  </a:moveTo>
                  <a:cubicBezTo>
                    <a:pt x="892810" y="1957070"/>
                    <a:pt x="1009650" y="1464310"/>
                    <a:pt x="585470" y="820420"/>
                  </a:cubicBezTo>
                  <a:cubicBezTo>
                    <a:pt x="212090" y="254000"/>
                    <a:pt x="264160" y="0"/>
                    <a:pt x="264160" y="0"/>
                  </a:cubicBezTo>
                  <a:lnTo>
                    <a:pt x="77470" y="0"/>
                  </a:lnTo>
                  <a:cubicBezTo>
                    <a:pt x="77470" y="0"/>
                    <a:pt x="10160" y="115570"/>
                    <a:pt x="275590" y="548640"/>
                  </a:cubicBezTo>
                  <a:cubicBezTo>
                    <a:pt x="455930" y="843280"/>
                    <a:pt x="1019810" y="1358900"/>
                    <a:pt x="534670" y="2504440"/>
                  </a:cubicBezTo>
                  <a:cubicBezTo>
                    <a:pt x="0" y="3766820"/>
                    <a:pt x="558800" y="4434840"/>
                    <a:pt x="558800" y="4434840"/>
                  </a:cubicBezTo>
                  <a:lnTo>
                    <a:pt x="830580" y="4434840"/>
                  </a:lnTo>
                  <a:cubicBezTo>
                    <a:pt x="830580" y="4436110"/>
                    <a:pt x="264160" y="3724910"/>
                    <a:pt x="511810" y="3030220"/>
                  </a:cubicBezTo>
                  <a:close/>
                </a:path>
              </a:pathLst>
            </a:custGeom>
            <a:solidFill>
              <a:srgbClr val="41657C"/>
            </a:solidFill>
          </p:spPr>
        </p:sp>
        <p:sp>
          <p:nvSpPr>
            <p:cNvPr id="11" name="Freeform 11"/>
            <p:cNvSpPr/>
            <p:nvPr/>
          </p:nvSpPr>
          <p:spPr>
            <a:xfrm>
              <a:off x="337820" y="0"/>
              <a:ext cx="3035300" cy="4436110"/>
            </a:xfrm>
            <a:custGeom>
              <a:avLst/>
              <a:gdLst/>
              <a:ahLst/>
              <a:cxnLst/>
              <a:rect l="l" t="t" r="r" b="b"/>
              <a:pathLst>
                <a:path w="3035300" h="4436110">
                  <a:moveTo>
                    <a:pt x="1898650" y="0"/>
                  </a:moveTo>
                  <a:lnTo>
                    <a:pt x="50800" y="0"/>
                  </a:lnTo>
                  <a:cubicBezTo>
                    <a:pt x="50800" y="0"/>
                    <a:pt x="0" y="254000"/>
                    <a:pt x="372110" y="820420"/>
                  </a:cubicBezTo>
                  <a:cubicBezTo>
                    <a:pt x="795020" y="1463040"/>
                    <a:pt x="679450" y="1957070"/>
                    <a:pt x="298450" y="3030220"/>
                  </a:cubicBezTo>
                  <a:cubicBezTo>
                    <a:pt x="52070" y="3724910"/>
                    <a:pt x="618490" y="4436110"/>
                    <a:pt x="618490" y="4436110"/>
                  </a:cubicBezTo>
                  <a:lnTo>
                    <a:pt x="3035300" y="4436110"/>
                  </a:lnTo>
                  <a:lnTo>
                    <a:pt x="3035300" y="0"/>
                  </a:lnTo>
                  <a:lnTo>
                    <a:pt x="1898650" y="0"/>
                  </a:lnTo>
                  <a:close/>
                </a:path>
              </a:pathLst>
            </a:custGeom>
            <a:solidFill>
              <a:srgbClr val="6993AC"/>
            </a:solidFill>
          </p:spPr>
        </p:sp>
      </p:grpSp>
      <p:grpSp>
        <p:nvGrpSpPr>
          <p:cNvPr id="12" name="Group 12"/>
          <p:cNvGrpSpPr/>
          <p:nvPr/>
        </p:nvGrpSpPr>
        <p:grpSpPr>
          <a:xfrm rot="-5400000">
            <a:off x="7624518" y="-2403245"/>
            <a:ext cx="3657077" cy="4806489"/>
            <a:chOff x="0" y="0"/>
            <a:chExt cx="3374390" cy="4436110"/>
          </a:xfrm>
        </p:grpSpPr>
        <p:sp>
          <p:nvSpPr>
            <p:cNvPr id="13" name="Freeform 13"/>
            <p:cNvSpPr/>
            <p:nvPr/>
          </p:nvSpPr>
          <p:spPr>
            <a:xfrm>
              <a:off x="-59690" y="0"/>
              <a:ext cx="1205230" cy="4436110"/>
            </a:xfrm>
            <a:custGeom>
              <a:avLst/>
              <a:gdLst/>
              <a:ahLst/>
              <a:cxnLst/>
              <a:rect l="l" t="t" r="r" b="b"/>
              <a:pathLst>
                <a:path w="1205230" h="4436110">
                  <a:moveTo>
                    <a:pt x="720090" y="2504440"/>
                  </a:moveTo>
                  <a:cubicBezTo>
                    <a:pt x="1205230" y="1358900"/>
                    <a:pt x="641350" y="843280"/>
                    <a:pt x="461010" y="548640"/>
                  </a:cubicBezTo>
                  <a:cubicBezTo>
                    <a:pt x="195580" y="115570"/>
                    <a:pt x="262890" y="0"/>
                    <a:pt x="262890" y="0"/>
                  </a:cubicBezTo>
                  <a:lnTo>
                    <a:pt x="59690" y="0"/>
                  </a:lnTo>
                  <a:cubicBezTo>
                    <a:pt x="119380" y="441960"/>
                    <a:pt x="1139190" y="1212850"/>
                    <a:pt x="678180" y="2147570"/>
                  </a:cubicBezTo>
                  <a:cubicBezTo>
                    <a:pt x="0" y="3520440"/>
                    <a:pt x="516890" y="4436110"/>
                    <a:pt x="516890" y="4436110"/>
                  </a:cubicBezTo>
                  <a:lnTo>
                    <a:pt x="745490" y="4436110"/>
                  </a:lnTo>
                  <a:cubicBezTo>
                    <a:pt x="745490" y="4436110"/>
                    <a:pt x="185420" y="3768090"/>
                    <a:pt x="720090" y="2504440"/>
                  </a:cubicBezTo>
                  <a:lnTo>
                    <a:pt x="720090" y="2504440"/>
                  </a:lnTo>
                  <a:close/>
                </a:path>
              </a:pathLst>
            </a:custGeom>
            <a:solidFill>
              <a:srgbClr val="961213"/>
            </a:solidFill>
          </p:spPr>
        </p:sp>
        <p:sp>
          <p:nvSpPr>
            <p:cNvPr id="14" name="Freeform 14"/>
            <p:cNvSpPr/>
            <p:nvPr/>
          </p:nvSpPr>
          <p:spPr>
            <a:xfrm>
              <a:off x="125730" y="0"/>
              <a:ext cx="1019810" cy="4436110"/>
            </a:xfrm>
            <a:custGeom>
              <a:avLst/>
              <a:gdLst/>
              <a:ahLst/>
              <a:cxnLst/>
              <a:rect l="l" t="t" r="r" b="b"/>
              <a:pathLst>
                <a:path w="1019810" h="4436110">
                  <a:moveTo>
                    <a:pt x="511810" y="3030220"/>
                  </a:moveTo>
                  <a:cubicBezTo>
                    <a:pt x="892810" y="1957070"/>
                    <a:pt x="1009650" y="1464310"/>
                    <a:pt x="585470" y="820420"/>
                  </a:cubicBezTo>
                  <a:cubicBezTo>
                    <a:pt x="212090" y="254000"/>
                    <a:pt x="264160" y="0"/>
                    <a:pt x="264160" y="0"/>
                  </a:cubicBezTo>
                  <a:lnTo>
                    <a:pt x="77470" y="0"/>
                  </a:lnTo>
                  <a:cubicBezTo>
                    <a:pt x="77470" y="0"/>
                    <a:pt x="10160" y="115570"/>
                    <a:pt x="275590" y="548640"/>
                  </a:cubicBezTo>
                  <a:cubicBezTo>
                    <a:pt x="455930" y="843280"/>
                    <a:pt x="1019810" y="1358900"/>
                    <a:pt x="534670" y="2504440"/>
                  </a:cubicBezTo>
                  <a:cubicBezTo>
                    <a:pt x="0" y="3766820"/>
                    <a:pt x="558800" y="4434840"/>
                    <a:pt x="558800" y="4434840"/>
                  </a:cubicBezTo>
                  <a:lnTo>
                    <a:pt x="830580" y="4434840"/>
                  </a:lnTo>
                  <a:cubicBezTo>
                    <a:pt x="830580" y="4436110"/>
                    <a:pt x="264160" y="3724910"/>
                    <a:pt x="511810" y="3030220"/>
                  </a:cubicBezTo>
                  <a:close/>
                </a:path>
              </a:pathLst>
            </a:custGeom>
            <a:solidFill>
              <a:srgbClr val="B2372C"/>
            </a:solidFill>
          </p:spPr>
        </p:sp>
        <p:sp>
          <p:nvSpPr>
            <p:cNvPr id="15" name="Freeform 15"/>
            <p:cNvSpPr/>
            <p:nvPr/>
          </p:nvSpPr>
          <p:spPr>
            <a:xfrm>
              <a:off x="337820" y="0"/>
              <a:ext cx="3035300" cy="4436110"/>
            </a:xfrm>
            <a:custGeom>
              <a:avLst/>
              <a:gdLst/>
              <a:ahLst/>
              <a:cxnLst/>
              <a:rect l="l" t="t" r="r" b="b"/>
              <a:pathLst>
                <a:path w="3035300" h="4436110">
                  <a:moveTo>
                    <a:pt x="1898650" y="0"/>
                  </a:moveTo>
                  <a:lnTo>
                    <a:pt x="50800" y="0"/>
                  </a:lnTo>
                  <a:cubicBezTo>
                    <a:pt x="50800" y="0"/>
                    <a:pt x="0" y="254000"/>
                    <a:pt x="372110" y="820420"/>
                  </a:cubicBezTo>
                  <a:cubicBezTo>
                    <a:pt x="795020" y="1463040"/>
                    <a:pt x="679450" y="1957070"/>
                    <a:pt x="298450" y="3030220"/>
                  </a:cubicBezTo>
                  <a:cubicBezTo>
                    <a:pt x="52070" y="3724910"/>
                    <a:pt x="618490" y="4436110"/>
                    <a:pt x="618490" y="4436110"/>
                  </a:cubicBezTo>
                  <a:lnTo>
                    <a:pt x="3035300" y="4436110"/>
                  </a:lnTo>
                  <a:lnTo>
                    <a:pt x="3035300" y="0"/>
                  </a:lnTo>
                  <a:lnTo>
                    <a:pt x="1898650" y="0"/>
                  </a:lnTo>
                  <a:close/>
                </a:path>
              </a:pathLst>
            </a:custGeom>
            <a:solidFill>
              <a:srgbClr val="E36C57"/>
            </a:solidFill>
          </p:spPr>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756932" y="3966117"/>
            <a:ext cx="2571080" cy="2743200"/>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66264" y="4520828"/>
            <a:ext cx="2062114" cy="2188489"/>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081813" y="-153442"/>
            <a:ext cx="2742486" cy="2743200"/>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71729" y="219276"/>
            <a:ext cx="1982266" cy="199776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503203" y="4358662"/>
            <a:ext cx="2742486" cy="2742486"/>
          </a:xfrm>
          <a:prstGeom prst="rect">
            <a:avLst/>
          </a:prstGeom>
        </p:spPr>
      </p:pic>
      <p:grpSp>
        <p:nvGrpSpPr>
          <p:cNvPr id="7" name="Group 7"/>
          <p:cNvGrpSpPr/>
          <p:nvPr/>
        </p:nvGrpSpPr>
        <p:grpSpPr>
          <a:xfrm>
            <a:off x="685621" y="1337694"/>
            <a:ext cx="10817582" cy="1166185"/>
            <a:chOff x="0" y="0"/>
            <a:chExt cx="21640800" cy="2332977"/>
          </a:xfrm>
        </p:grpSpPr>
        <p:grpSp>
          <p:nvGrpSpPr>
            <p:cNvPr id="8" name="Group 8"/>
            <p:cNvGrpSpPr/>
            <p:nvPr/>
          </p:nvGrpSpPr>
          <p:grpSpPr>
            <a:xfrm>
              <a:off x="0" y="0"/>
              <a:ext cx="21640800" cy="2332977"/>
              <a:chOff x="0" y="0"/>
              <a:chExt cx="5920967" cy="638307"/>
            </a:xfrm>
          </p:grpSpPr>
          <p:sp>
            <p:nvSpPr>
              <p:cNvPr id="9" name="Freeform 9"/>
              <p:cNvSpPr/>
              <p:nvPr/>
            </p:nvSpPr>
            <p:spPr>
              <a:xfrm>
                <a:off x="0" y="0"/>
                <a:ext cx="5920967" cy="638307"/>
              </a:xfrm>
              <a:custGeom>
                <a:avLst/>
                <a:gdLst/>
                <a:ahLst/>
                <a:cxnLst/>
                <a:rect l="l" t="t" r="r" b="b"/>
                <a:pathLst>
                  <a:path w="5920967" h="638307">
                    <a:moveTo>
                      <a:pt x="0" y="0"/>
                    </a:moveTo>
                    <a:lnTo>
                      <a:pt x="5920967" y="0"/>
                    </a:lnTo>
                    <a:lnTo>
                      <a:pt x="5920967" y="638307"/>
                    </a:lnTo>
                    <a:lnTo>
                      <a:pt x="0" y="638307"/>
                    </a:lnTo>
                    <a:close/>
                  </a:path>
                </a:pathLst>
              </a:custGeom>
              <a:solidFill>
                <a:srgbClr val="FFDE59"/>
              </a:solidFill>
            </p:spPr>
          </p:sp>
        </p:grpSp>
        <p:sp>
          <p:nvSpPr>
            <p:cNvPr id="10" name="TextBox 10"/>
            <p:cNvSpPr txBox="1"/>
            <p:nvPr/>
          </p:nvSpPr>
          <p:spPr>
            <a:xfrm>
              <a:off x="851326" y="354846"/>
              <a:ext cx="19566810" cy="1644598"/>
            </a:xfrm>
            <a:prstGeom prst="rect">
              <a:avLst/>
            </a:prstGeom>
          </p:spPr>
          <p:txBody>
            <a:bodyPr lIns="0" tIns="0" rIns="0" bIns="0" rtlCol="0" anchor="t">
              <a:spAutoFit/>
            </a:bodyPr>
            <a:lstStyle/>
            <a:p>
              <a:pPr>
                <a:lnSpc>
                  <a:spcPct val="120000"/>
                </a:lnSpc>
                <a:spcBef>
                  <a:spcPct val="0"/>
                </a:spcBef>
              </a:pPr>
              <a:r>
                <a:rPr lang="vi-VN" sz="2333" b="1" dirty="0">
                  <a:solidFill>
                    <a:srgbClr val="000000"/>
                  </a:solidFill>
                  <a:latin typeface="Arial" pitchFamily="34" charset="0"/>
                </a:rPr>
                <a:t>Quan sát hình, hãy cho biết quá trình tổng hợp và phân giải chất hữu cơ trong tế bào sẽ có mối quan hệ với nhau như thế nào?</a:t>
              </a:r>
            </a:p>
          </p:txBody>
        </p:sp>
      </p:grpSp>
      <p:grpSp>
        <p:nvGrpSpPr>
          <p:cNvPr id="11" name="Group 11"/>
          <p:cNvGrpSpPr/>
          <p:nvPr/>
        </p:nvGrpSpPr>
        <p:grpSpPr>
          <a:xfrm>
            <a:off x="846816" y="2943894"/>
            <a:ext cx="10495193" cy="3360723"/>
            <a:chOff x="0" y="0"/>
            <a:chExt cx="20995855" cy="6723198"/>
          </a:xfrm>
        </p:grpSpPr>
        <p:grpSp>
          <p:nvGrpSpPr>
            <p:cNvPr id="12" name="Group 12"/>
            <p:cNvGrpSpPr/>
            <p:nvPr/>
          </p:nvGrpSpPr>
          <p:grpSpPr>
            <a:xfrm>
              <a:off x="0" y="2391141"/>
              <a:ext cx="6640050" cy="1979229"/>
              <a:chOff x="0" y="0"/>
              <a:chExt cx="6027641" cy="1796686"/>
            </a:xfrm>
          </p:grpSpPr>
          <p:sp>
            <p:nvSpPr>
              <p:cNvPr id="13" name="Freeform 13"/>
              <p:cNvSpPr/>
              <p:nvPr/>
            </p:nvSpPr>
            <p:spPr>
              <a:xfrm>
                <a:off x="72390" y="72390"/>
                <a:ext cx="5882862" cy="1651906"/>
              </a:xfrm>
              <a:custGeom>
                <a:avLst/>
                <a:gdLst/>
                <a:ahLst/>
                <a:cxnLst/>
                <a:rect l="l" t="t" r="r" b="b"/>
                <a:pathLst>
                  <a:path w="5882862" h="1651906">
                    <a:moveTo>
                      <a:pt x="0" y="0"/>
                    </a:moveTo>
                    <a:lnTo>
                      <a:pt x="5882862" y="0"/>
                    </a:lnTo>
                    <a:lnTo>
                      <a:pt x="5882862" y="1651906"/>
                    </a:lnTo>
                    <a:lnTo>
                      <a:pt x="0" y="1651906"/>
                    </a:lnTo>
                    <a:lnTo>
                      <a:pt x="0" y="0"/>
                    </a:lnTo>
                    <a:close/>
                  </a:path>
                </a:pathLst>
              </a:custGeom>
              <a:solidFill>
                <a:srgbClr val="FFDB78"/>
              </a:solidFill>
            </p:spPr>
          </p:sp>
          <p:sp>
            <p:nvSpPr>
              <p:cNvPr id="14" name="Freeform 14"/>
              <p:cNvSpPr/>
              <p:nvPr/>
            </p:nvSpPr>
            <p:spPr>
              <a:xfrm>
                <a:off x="0" y="0"/>
                <a:ext cx="6027641" cy="1796686"/>
              </a:xfrm>
              <a:custGeom>
                <a:avLst/>
                <a:gdLst/>
                <a:ahLst/>
                <a:cxnLst/>
                <a:rect l="l" t="t" r="r" b="b"/>
                <a:pathLst>
                  <a:path w="6027641" h="1796686">
                    <a:moveTo>
                      <a:pt x="5882861" y="1651906"/>
                    </a:moveTo>
                    <a:lnTo>
                      <a:pt x="6027641" y="1651906"/>
                    </a:lnTo>
                    <a:lnTo>
                      <a:pt x="6027641" y="1796686"/>
                    </a:lnTo>
                    <a:lnTo>
                      <a:pt x="5882861" y="1796686"/>
                    </a:lnTo>
                    <a:lnTo>
                      <a:pt x="5882861" y="1651906"/>
                    </a:lnTo>
                    <a:close/>
                    <a:moveTo>
                      <a:pt x="0" y="144780"/>
                    </a:moveTo>
                    <a:lnTo>
                      <a:pt x="144780" y="144780"/>
                    </a:lnTo>
                    <a:lnTo>
                      <a:pt x="144780" y="1651906"/>
                    </a:lnTo>
                    <a:lnTo>
                      <a:pt x="0" y="1651906"/>
                    </a:lnTo>
                    <a:lnTo>
                      <a:pt x="0" y="144780"/>
                    </a:lnTo>
                    <a:close/>
                    <a:moveTo>
                      <a:pt x="0" y="1651906"/>
                    </a:moveTo>
                    <a:lnTo>
                      <a:pt x="144780" y="1651906"/>
                    </a:lnTo>
                    <a:lnTo>
                      <a:pt x="144780" y="1796686"/>
                    </a:lnTo>
                    <a:lnTo>
                      <a:pt x="0" y="1796686"/>
                    </a:lnTo>
                    <a:lnTo>
                      <a:pt x="0" y="1651906"/>
                    </a:lnTo>
                    <a:close/>
                    <a:moveTo>
                      <a:pt x="5882861" y="144780"/>
                    </a:moveTo>
                    <a:lnTo>
                      <a:pt x="6027641" y="144780"/>
                    </a:lnTo>
                    <a:lnTo>
                      <a:pt x="6027641" y="1651906"/>
                    </a:lnTo>
                    <a:lnTo>
                      <a:pt x="5882861" y="1651906"/>
                    </a:lnTo>
                    <a:lnTo>
                      <a:pt x="5882861" y="144780"/>
                    </a:lnTo>
                    <a:close/>
                    <a:moveTo>
                      <a:pt x="144780" y="1651906"/>
                    </a:moveTo>
                    <a:lnTo>
                      <a:pt x="5882861" y="1651906"/>
                    </a:lnTo>
                    <a:lnTo>
                      <a:pt x="5882861" y="1796686"/>
                    </a:lnTo>
                    <a:lnTo>
                      <a:pt x="144780" y="1796686"/>
                    </a:lnTo>
                    <a:lnTo>
                      <a:pt x="144780" y="1651906"/>
                    </a:lnTo>
                    <a:close/>
                    <a:moveTo>
                      <a:pt x="5882861" y="0"/>
                    </a:moveTo>
                    <a:lnTo>
                      <a:pt x="6027641" y="0"/>
                    </a:lnTo>
                    <a:lnTo>
                      <a:pt x="6027641" y="144780"/>
                    </a:lnTo>
                    <a:lnTo>
                      <a:pt x="5882861" y="144780"/>
                    </a:lnTo>
                    <a:lnTo>
                      <a:pt x="5882861" y="0"/>
                    </a:lnTo>
                    <a:close/>
                    <a:moveTo>
                      <a:pt x="0" y="0"/>
                    </a:moveTo>
                    <a:lnTo>
                      <a:pt x="144780" y="0"/>
                    </a:lnTo>
                    <a:lnTo>
                      <a:pt x="144780" y="144780"/>
                    </a:lnTo>
                    <a:lnTo>
                      <a:pt x="0" y="144780"/>
                    </a:lnTo>
                    <a:lnTo>
                      <a:pt x="0" y="0"/>
                    </a:lnTo>
                    <a:close/>
                    <a:moveTo>
                      <a:pt x="144780" y="0"/>
                    </a:moveTo>
                    <a:lnTo>
                      <a:pt x="5882861" y="0"/>
                    </a:lnTo>
                    <a:lnTo>
                      <a:pt x="5882861" y="144780"/>
                    </a:lnTo>
                    <a:lnTo>
                      <a:pt x="144780" y="144780"/>
                    </a:lnTo>
                    <a:lnTo>
                      <a:pt x="144780" y="0"/>
                    </a:lnTo>
                    <a:close/>
                  </a:path>
                </a:pathLst>
              </a:custGeom>
              <a:solidFill>
                <a:srgbClr val="961213"/>
              </a:solidFill>
            </p:spPr>
          </p:sp>
        </p:grpSp>
        <p:sp>
          <p:nvSpPr>
            <p:cNvPr id="15" name="TextBox 15"/>
            <p:cNvSpPr txBox="1"/>
            <p:nvPr/>
          </p:nvSpPr>
          <p:spPr>
            <a:xfrm>
              <a:off x="355108" y="2978542"/>
              <a:ext cx="5929829" cy="725773"/>
            </a:xfrm>
            <a:prstGeom prst="rect">
              <a:avLst/>
            </a:prstGeom>
          </p:spPr>
          <p:txBody>
            <a:bodyPr lIns="0" tIns="0" rIns="0" bIns="0" rtlCol="0" anchor="t">
              <a:spAutoFit/>
            </a:bodyPr>
            <a:lstStyle/>
            <a:p>
              <a:pPr algn="ctr">
                <a:lnSpc>
                  <a:spcPts val="3100"/>
                </a:lnSpc>
              </a:pPr>
              <a:r>
                <a:rPr lang="vi-VN" sz="2214" b="1" dirty="0">
                  <a:solidFill>
                    <a:srgbClr val="000000"/>
                  </a:solidFill>
                  <a:latin typeface="Arial" pitchFamily="34" charset="0"/>
                </a:rPr>
                <a:t>Các chất đơn giản</a:t>
              </a:r>
            </a:p>
          </p:txBody>
        </p:sp>
        <p:grpSp>
          <p:nvGrpSpPr>
            <p:cNvPr id="16" name="Group 16"/>
            <p:cNvGrpSpPr/>
            <p:nvPr/>
          </p:nvGrpSpPr>
          <p:grpSpPr>
            <a:xfrm>
              <a:off x="14355805" y="1999344"/>
              <a:ext cx="6640050" cy="2762822"/>
              <a:chOff x="0" y="0"/>
              <a:chExt cx="6027641" cy="2508009"/>
            </a:xfrm>
          </p:grpSpPr>
          <p:sp>
            <p:nvSpPr>
              <p:cNvPr id="17" name="Freeform 17"/>
              <p:cNvSpPr/>
              <p:nvPr/>
            </p:nvSpPr>
            <p:spPr>
              <a:xfrm>
                <a:off x="72390" y="72390"/>
                <a:ext cx="5882862" cy="2363229"/>
              </a:xfrm>
              <a:custGeom>
                <a:avLst/>
                <a:gdLst/>
                <a:ahLst/>
                <a:cxnLst/>
                <a:rect l="l" t="t" r="r" b="b"/>
                <a:pathLst>
                  <a:path w="5882862" h="2363229">
                    <a:moveTo>
                      <a:pt x="0" y="0"/>
                    </a:moveTo>
                    <a:lnTo>
                      <a:pt x="5882862" y="0"/>
                    </a:lnTo>
                    <a:lnTo>
                      <a:pt x="5882862" y="2363229"/>
                    </a:lnTo>
                    <a:lnTo>
                      <a:pt x="0" y="2363229"/>
                    </a:lnTo>
                    <a:lnTo>
                      <a:pt x="0" y="0"/>
                    </a:lnTo>
                    <a:close/>
                  </a:path>
                </a:pathLst>
              </a:custGeom>
              <a:solidFill>
                <a:srgbClr val="C9E265"/>
              </a:solidFill>
            </p:spPr>
          </p:sp>
          <p:sp>
            <p:nvSpPr>
              <p:cNvPr id="18" name="Freeform 18"/>
              <p:cNvSpPr/>
              <p:nvPr/>
            </p:nvSpPr>
            <p:spPr>
              <a:xfrm>
                <a:off x="0" y="0"/>
                <a:ext cx="6027641" cy="2508009"/>
              </a:xfrm>
              <a:custGeom>
                <a:avLst/>
                <a:gdLst/>
                <a:ahLst/>
                <a:cxnLst/>
                <a:rect l="l" t="t" r="r" b="b"/>
                <a:pathLst>
                  <a:path w="6027641" h="2508009">
                    <a:moveTo>
                      <a:pt x="5882861" y="2363229"/>
                    </a:moveTo>
                    <a:lnTo>
                      <a:pt x="6027641" y="2363229"/>
                    </a:lnTo>
                    <a:lnTo>
                      <a:pt x="6027641" y="2508009"/>
                    </a:lnTo>
                    <a:lnTo>
                      <a:pt x="5882861" y="2508009"/>
                    </a:lnTo>
                    <a:lnTo>
                      <a:pt x="5882861" y="2363229"/>
                    </a:lnTo>
                    <a:close/>
                    <a:moveTo>
                      <a:pt x="0" y="144780"/>
                    </a:moveTo>
                    <a:lnTo>
                      <a:pt x="144780" y="144780"/>
                    </a:lnTo>
                    <a:lnTo>
                      <a:pt x="144780" y="2363229"/>
                    </a:lnTo>
                    <a:lnTo>
                      <a:pt x="0" y="2363229"/>
                    </a:lnTo>
                    <a:lnTo>
                      <a:pt x="0" y="144780"/>
                    </a:lnTo>
                    <a:close/>
                    <a:moveTo>
                      <a:pt x="0" y="2363229"/>
                    </a:moveTo>
                    <a:lnTo>
                      <a:pt x="144780" y="2363229"/>
                    </a:lnTo>
                    <a:lnTo>
                      <a:pt x="144780" y="2508009"/>
                    </a:lnTo>
                    <a:lnTo>
                      <a:pt x="0" y="2508009"/>
                    </a:lnTo>
                    <a:lnTo>
                      <a:pt x="0" y="2363229"/>
                    </a:lnTo>
                    <a:close/>
                    <a:moveTo>
                      <a:pt x="5882861" y="144780"/>
                    </a:moveTo>
                    <a:lnTo>
                      <a:pt x="6027641" y="144780"/>
                    </a:lnTo>
                    <a:lnTo>
                      <a:pt x="6027641" y="2363229"/>
                    </a:lnTo>
                    <a:lnTo>
                      <a:pt x="5882861" y="2363229"/>
                    </a:lnTo>
                    <a:lnTo>
                      <a:pt x="5882861" y="144780"/>
                    </a:lnTo>
                    <a:close/>
                    <a:moveTo>
                      <a:pt x="144780" y="2363229"/>
                    </a:moveTo>
                    <a:lnTo>
                      <a:pt x="5882861" y="2363229"/>
                    </a:lnTo>
                    <a:lnTo>
                      <a:pt x="5882861" y="2508009"/>
                    </a:lnTo>
                    <a:lnTo>
                      <a:pt x="144780" y="2508009"/>
                    </a:lnTo>
                    <a:lnTo>
                      <a:pt x="144780" y="2363229"/>
                    </a:lnTo>
                    <a:close/>
                    <a:moveTo>
                      <a:pt x="5882861" y="0"/>
                    </a:moveTo>
                    <a:lnTo>
                      <a:pt x="6027641" y="0"/>
                    </a:lnTo>
                    <a:lnTo>
                      <a:pt x="6027641" y="144780"/>
                    </a:lnTo>
                    <a:lnTo>
                      <a:pt x="5882861" y="144780"/>
                    </a:lnTo>
                    <a:lnTo>
                      <a:pt x="5882861" y="0"/>
                    </a:lnTo>
                    <a:close/>
                    <a:moveTo>
                      <a:pt x="0" y="0"/>
                    </a:moveTo>
                    <a:lnTo>
                      <a:pt x="144780" y="0"/>
                    </a:lnTo>
                    <a:lnTo>
                      <a:pt x="144780" y="144780"/>
                    </a:lnTo>
                    <a:lnTo>
                      <a:pt x="0" y="144780"/>
                    </a:lnTo>
                    <a:lnTo>
                      <a:pt x="0" y="0"/>
                    </a:lnTo>
                    <a:close/>
                    <a:moveTo>
                      <a:pt x="144780" y="0"/>
                    </a:moveTo>
                    <a:lnTo>
                      <a:pt x="5882861" y="0"/>
                    </a:lnTo>
                    <a:lnTo>
                      <a:pt x="5882861" y="144780"/>
                    </a:lnTo>
                    <a:lnTo>
                      <a:pt x="144780" y="144780"/>
                    </a:lnTo>
                    <a:lnTo>
                      <a:pt x="144780" y="0"/>
                    </a:lnTo>
                    <a:close/>
                  </a:path>
                </a:pathLst>
              </a:custGeom>
              <a:solidFill>
                <a:srgbClr val="175029"/>
              </a:solidFill>
            </p:spPr>
          </p:sp>
        </p:grpSp>
        <p:sp>
          <p:nvSpPr>
            <p:cNvPr id="19" name="TextBox 19"/>
            <p:cNvSpPr txBox="1"/>
            <p:nvPr/>
          </p:nvSpPr>
          <p:spPr>
            <a:xfrm>
              <a:off x="14710916" y="2586746"/>
              <a:ext cx="5929829" cy="1521068"/>
            </a:xfrm>
            <a:prstGeom prst="rect">
              <a:avLst/>
            </a:prstGeom>
          </p:spPr>
          <p:txBody>
            <a:bodyPr lIns="0" tIns="0" rIns="0" bIns="0" rtlCol="0" anchor="t">
              <a:spAutoFit/>
            </a:bodyPr>
            <a:lstStyle/>
            <a:p>
              <a:pPr algn="ctr">
                <a:lnSpc>
                  <a:spcPts val="3100"/>
                </a:lnSpc>
              </a:pPr>
              <a:r>
                <a:rPr lang="vi-VN" sz="2214" b="1" dirty="0">
                  <a:solidFill>
                    <a:srgbClr val="000000"/>
                  </a:solidFill>
                  <a:latin typeface="Arial" pitchFamily="34" charset="0"/>
                </a:rPr>
                <a:t>Các chất hữu cơ</a:t>
              </a:r>
            </a:p>
            <a:p>
              <a:pPr algn="ctr">
                <a:lnSpc>
                  <a:spcPts val="3100"/>
                </a:lnSpc>
              </a:pPr>
              <a:r>
                <a:rPr lang="vi-VN" sz="2214" b="1" dirty="0">
                  <a:solidFill>
                    <a:srgbClr val="000000"/>
                  </a:solidFill>
                  <a:latin typeface="Arial" pitchFamily="34" charset="0"/>
                </a:rPr>
                <a:t>phức tạp</a:t>
              </a:r>
            </a:p>
          </p:txBody>
        </p:sp>
        <p:sp>
          <p:nvSpPr>
            <p:cNvPr id="20" name="AutoShape 20"/>
            <p:cNvSpPr/>
            <p:nvPr/>
          </p:nvSpPr>
          <p:spPr>
            <a:xfrm>
              <a:off x="6640050" y="2946117"/>
              <a:ext cx="7715755" cy="0"/>
            </a:xfrm>
            <a:prstGeom prst="line">
              <a:avLst/>
            </a:prstGeom>
            <a:ln w="127000" cap="flat">
              <a:solidFill>
                <a:srgbClr val="961213"/>
              </a:solidFill>
              <a:prstDash val="solid"/>
              <a:headEnd type="none" w="sm" len="sm"/>
              <a:tailEnd type="arrow" w="med" len="sm"/>
            </a:ln>
          </p:spPr>
        </p:sp>
        <p:sp>
          <p:nvSpPr>
            <p:cNvPr id="21" name="AutoShape 21"/>
            <p:cNvSpPr/>
            <p:nvPr/>
          </p:nvSpPr>
          <p:spPr>
            <a:xfrm>
              <a:off x="6640050" y="3688394"/>
              <a:ext cx="7715755" cy="0"/>
            </a:xfrm>
            <a:prstGeom prst="line">
              <a:avLst/>
            </a:prstGeom>
            <a:ln w="127000" cap="flat">
              <a:solidFill>
                <a:srgbClr val="000000"/>
              </a:solidFill>
              <a:prstDash val="solid"/>
              <a:headEnd type="arrow" w="med" len="sm"/>
              <a:tailEnd type="none" w="sm" len="sm"/>
            </a:ln>
          </p:spPr>
        </p:sp>
        <p:pic>
          <p:nvPicPr>
            <p:cNvPr id="2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76930" y="0"/>
              <a:ext cx="2255773" cy="2352828"/>
            </a:xfrm>
            <a:prstGeom prst="rect">
              <a:avLst/>
            </a:prstGeom>
          </p:spPr>
        </p:pic>
        <p:pic>
          <p:nvPicPr>
            <p:cNvPr id="23" name="Picture 2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9161749" y="1420216"/>
              <a:ext cx="807133" cy="1865223"/>
            </a:xfrm>
            <a:prstGeom prst="rect">
              <a:avLst/>
            </a:prstGeom>
          </p:spPr>
        </p:pic>
        <p:sp>
          <p:nvSpPr>
            <p:cNvPr id="24" name="TextBox 24"/>
            <p:cNvSpPr txBox="1"/>
            <p:nvPr/>
          </p:nvSpPr>
          <p:spPr>
            <a:xfrm>
              <a:off x="10900293" y="1932670"/>
              <a:ext cx="2957972" cy="771181"/>
            </a:xfrm>
            <a:prstGeom prst="rect">
              <a:avLst/>
            </a:prstGeom>
          </p:spPr>
          <p:txBody>
            <a:bodyPr wrap="square" lIns="0" tIns="0" rIns="0" bIns="0" rtlCol="0" anchor="t">
              <a:spAutoFit/>
            </a:bodyPr>
            <a:lstStyle/>
            <a:p>
              <a:pPr algn="ctr">
                <a:lnSpc>
                  <a:spcPts val="3266"/>
                </a:lnSpc>
              </a:pPr>
              <a:r>
                <a:rPr lang="vi-VN" sz="2333" b="1" dirty="0">
                  <a:solidFill>
                    <a:srgbClr val="000000"/>
                  </a:solidFill>
                  <a:latin typeface="Arial" pitchFamily="34" charset="0"/>
                </a:rPr>
                <a:t>Tổng hợp</a:t>
              </a:r>
            </a:p>
          </p:txBody>
        </p:sp>
        <p:sp>
          <p:nvSpPr>
            <p:cNvPr id="25" name="TextBox 25"/>
            <p:cNvSpPr txBox="1"/>
            <p:nvPr/>
          </p:nvSpPr>
          <p:spPr>
            <a:xfrm>
              <a:off x="10938195" y="3988523"/>
              <a:ext cx="2717404" cy="771181"/>
            </a:xfrm>
            <a:prstGeom prst="rect">
              <a:avLst/>
            </a:prstGeom>
          </p:spPr>
          <p:txBody>
            <a:bodyPr lIns="0" tIns="0" rIns="0" bIns="0" rtlCol="0" anchor="t">
              <a:spAutoFit/>
            </a:bodyPr>
            <a:lstStyle/>
            <a:p>
              <a:pPr algn="ctr">
                <a:lnSpc>
                  <a:spcPts val="3266"/>
                </a:lnSpc>
              </a:pPr>
              <a:r>
                <a:rPr lang="vi-VN" sz="2333" b="1" dirty="0">
                  <a:solidFill>
                    <a:srgbClr val="000000"/>
                  </a:solidFill>
                  <a:latin typeface="Arial" pitchFamily="34" charset="0"/>
                </a:rPr>
                <a:t>Phân giải</a:t>
              </a:r>
            </a:p>
          </p:txBody>
        </p:sp>
        <p:pic>
          <p:nvPicPr>
            <p:cNvPr id="26" name="Picture 2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76930" y="4370370"/>
              <a:ext cx="2255773" cy="2352828"/>
            </a:xfrm>
            <a:prstGeom prst="rect">
              <a:avLst/>
            </a:prstGeom>
          </p:spPr>
        </p:pic>
        <p:pic>
          <p:nvPicPr>
            <p:cNvPr id="27" name="Picture 2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flipV="1">
              <a:off x="9161749" y="3526155"/>
              <a:ext cx="807133" cy="1865223"/>
            </a:xfrm>
            <a:prstGeom prst="rect">
              <a:avLst/>
            </a:prstGeom>
          </p:spPr>
        </p:pic>
      </p:grpSp>
      <p:sp>
        <p:nvSpPr>
          <p:cNvPr id="28" name="TextBox 28"/>
          <p:cNvSpPr txBox="1"/>
          <p:nvPr/>
        </p:nvSpPr>
        <p:spPr>
          <a:xfrm>
            <a:off x="685621" y="312304"/>
            <a:ext cx="11046123" cy="939424"/>
          </a:xfrm>
          <a:prstGeom prst="rect">
            <a:avLst/>
          </a:prstGeom>
        </p:spPr>
        <p:txBody>
          <a:bodyPr wrap="square" lIns="0" tIns="0" rIns="0" bIns="0" rtlCol="0" anchor="t">
            <a:spAutoFit/>
          </a:bodyPr>
          <a:lstStyle/>
          <a:p>
            <a:pPr algn="just">
              <a:lnSpc>
                <a:spcPct val="120000"/>
              </a:lnSpc>
              <a:spcBef>
                <a:spcPct val="0"/>
              </a:spcBef>
            </a:pPr>
            <a:r>
              <a:rPr lang="vi-VN" sz="2666" b="1" dirty="0">
                <a:solidFill>
                  <a:srgbClr val="000000"/>
                </a:solidFill>
                <a:latin typeface="Arial" pitchFamily="34" charset="0"/>
              </a:rPr>
              <a:t>II. MỐI QUAN HỆ HAI CHIỀU GIỮA TỔNG HỢP VÀ PHÂN GIẢI CHẤT HỮU CƠ Ở TẾ BÀO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685621" y="1384061"/>
            <a:ext cx="11061657" cy="2200260"/>
            <a:chOff x="0" y="0"/>
            <a:chExt cx="6054560" cy="1204305"/>
          </a:xfrm>
        </p:grpSpPr>
        <p:sp>
          <p:nvSpPr>
            <p:cNvPr id="9" name="Freeform 9"/>
            <p:cNvSpPr/>
            <p:nvPr/>
          </p:nvSpPr>
          <p:spPr>
            <a:xfrm>
              <a:off x="0" y="0"/>
              <a:ext cx="6054560" cy="1204305"/>
            </a:xfrm>
            <a:custGeom>
              <a:avLst/>
              <a:gdLst/>
              <a:ahLst/>
              <a:cxnLst/>
              <a:rect l="l" t="t" r="r" b="b"/>
              <a:pathLst>
                <a:path w="6054560" h="1204305">
                  <a:moveTo>
                    <a:pt x="5930100" y="59690"/>
                  </a:moveTo>
                  <a:cubicBezTo>
                    <a:pt x="5965660" y="59690"/>
                    <a:pt x="5994870" y="88900"/>
                    <a:pt x="5994870" y="124460"/>
                  </a:cubicBezTo>
                  <a:lnTo>
                    <a:pt x="5994870" y="1079845"/>
                  </a:lnTo>
                  <a:cubicBezTo>
                    <a:pt x="5994870" y="1115405"/>
                    <a:pt x="5965660" y="1144615"/>
                    <a:pt x="5930100" y="1144615"/>
                  </a:cubicBezTo>
                  <a:lnTo>
                    <a:pt x="124460" y="1144615"/>
                  </a:lnTo>
                  <a:cubicBezTo>
                    <a:pt x="88900" y="1144615"/>
                    <a:pt x="59690" y="1115405"/>
                    <a:pt x="59690" y="1079845"/>
                  </a:cubicBezTo>
                  <a:lnTo>
                    <a:pt x="59690" y="124460"/>
                  </a:lnTo>
                  <a:cubicBezTo>
                    <a:pt x="59690" y="88900"/>
                    <a:pt x="88900" y="59690"/>
                    <a:pt x="124460" y="59690"/>
                  </a:cubicBezTo>
                  <a:lnTo>
                    <a:pt x="5930100" y="59690"/>
                  </a:lnTo>
                  <a:moveTo>
                    <a:pt x="5930100" y="0"/>
                  </a:moveTo>
                  <a:lnTo>
                    <a:pt x="124460" y="0"/>
                  </a:lnTo>
                  <a:cubicBezTo>
                    <a:pt x="55880" y="0"/>
                    <a:pt x="0" y="55880"/>
                    <a:pt x="0" y="124460"/>
                  </a:cubicBezTo>
                  <a:lnTo>
                    <a:pt x="0" y="1079845"/>
                  </a:lnTo>
                  <a:cubicBezTo>
                    <a:pt x="0" y="1148425"/>
                    <a:pt x="55880" y="1204305"/>
                    <a:pt x="124460" y="1204305"/>
                  </a:cubicBezTo>
                  <a:lnTo>
                    <a:pt x="5930100" y="1204305"/>
                  </a:lnTo>
                  <a:cubicBezTo>
                    <a:pt x="5998680" y="1204305"/>
                    <a:pt x="6054560" y="1148425"/>
                    <a:pt x="6054560" y="1079845"/>
                  </a:cubicBezTo>
                  <a:lnTo>
                    <a:pt x="6054560" y="124460"/>
                  </a:lnTo>
                  <a:cubicBezTo>
                    <a:pt x="6054560" y="55880"/>
                    <a:pt x="5998680" y="0"/>
                    <a:pt x="5930100" y="0"/>
                  </a:cubicBezTo>
                  <a:close/>
                </a:path>
              </a:pathLst>
            </a:custGeom>
            <a:solidFill>
              <a:srgbClr val="175029"/>
            </a:solidFill>
          </p:spPr>
        </p:sp>
      </p:grpSp>
      <p:grpSp>
        <p:nvGrpSpPr>
          <p:cNvPr id="10" name="Group 10"/>
          <p:cNvGrpSpPr>
            <a:grpSpLocks noChangeAspect="1"/>
          </p:cNvGrpSpPr>
          <p:nvPr/>
        </p:nvGrpSpPr>
        <p:grpSpPr>
          <a:xfrm rot="5400000">
            <a:off x="897350" y="2269024"/>
            <a:ext cx="958528" cy="830085"/>
            <a:chOff x="0" y="0"/>
            <a:chExt cx="6350000" cy="5499100"/>
          </a:xfrm>
        </p:grpSpPr>
        <p:sp>
          <p:nvSpPr>
            <p:cNvPr id="11" name="Freeform 11"/>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2" name="TextBox 12"/>
          <p:cNvSpPr txBox="1"/>
          <p:nvPr/>
        </p:nvSpPr>
        <p:spPr>
          <a:xfrm>
            <a:off x="1324269" y="1749638"/>
            <a:ext cx="1846011" cy="385490"/>
          </a:xfrm>
          <a:prstGeom prst="rect">
            <a:avLst/>
          </a:prstGeom>
        </p:spPr>
        <p:txBody>
          <a:bodyPr wrap="square" lIns="0" tIns="0" rIns="0" bIns="0" rtlCol="0" anchor="t">
            <a:spAutoFit/>
          </a:bodyPr>
          <a:lstStyle/>
          <a:p>
            <a:pPr>
              <a:lnSpc>
                <a:spcPts val="3266"/>
              </a:lnSpc>
            </a:pPr>
            <a:r>
              <a:rPr lang="vi-VN" sz="2333" b="1" dirty="0">
                <a:solidFill>
                  <a:srgbClr val="C00000"/>
                </a:solidFill>
                <a:latin typeface="Arial" pitchFamily="34" charset="0"/>
              </a:rPr>
              <a:t>Trả lời:</a:t>
            </a:r>
          </a:p>
        </p:txBody>
      </p:sp>
      <p:sp>
        <p:nvSpPr>
          <p:cNvPr id="13" name="TextBox 13"/>
          <p:cNvSpPr txBox="1"/>
          <p:nvPr/>
        </p:nvSpPr>
        <p:spPr>
          <a:xfrm>
            <a:off x="1958812" y="2256611"/>
            <a:ext cx="9544392" cy="822085"/>
          </a:xfrm>
          <a:prstGeom prst="rect">
            <a:avLst/>
          </a:prstGeom>
        </p:spPr>
        <p:txBody>
          <a:bodyPr lIns="0" tIns="0" rIns="0" bIns="0" rtlCol="0" anchor="t">
            <a:spAutoFit/>
          </a:bodyPr>
          <a:lstStyle/>
          <a:p>
            <a:pPr algn="just">
              <a:lnSpc>
                <a:spcPct val="120000"/>
              </a:lnSpc>
              <a:spcBef>
                <a:spcPct val="0"/>
              </a:spcBef>
            </a:pPr>
            <a:r>
              <a:rPr lang="vi-VN" sz="2333" b="1" dirty="0">
                <a:solidFill>
                  <a:srgbClr val="000000"/>
                </a:solidFill>
                <a:latin typeface="Arial" pitchFamily="34" charset="0"/>
              </a:rPr>
              <a:t>Tổng hợp và phân giải các chất trong tế bào là </a:t>
            </a:r>
            <a:r>
              <a:rPr lang="vi-VN" sz="2333" b="1" dirty="0">
                <a:solidFill>
                  <a:srgbClr val="0070C0"/>
                </a:solidFill>
                <a:latin typeface="Arial" pitchFamily="34" charset="0"/>
              </a:rPr>
              <a:t>hai quá trình có biểu hiện trái ngược nhưng có mối quan hệ mật thiết với nhau</a:t>
            </a:r>
          </a:p>
        </p:txBody>
      </p:sp>
      <p:grpSp>
        <p:nvGrpSpPr>
          <p:cNvPr id="14" name="Group 14"/>
          <p:cNvGrpSpPr/>
          <p:nvPr/>
        </p:nvGrpSpPr>
        <p:grpSpPr>
          <a:xfrm>
            <a:off x="1389850" y="3755283"/>
            <a:ext cx="9409125" cy="3012947"/>
            <a:chOff x="0" y="0"/>
            <a:chExt cx="18823152" cy="6027464"/>
          </a:xfrm>
        </p:grpSpPr>
        <p:grpSp>
          <p:nvGrpSpPr>
            <p:cNvPr id="15" name="Group 15"/>
            <p:cNvGrpSpPr/>
            <p:nvPr/>
          </p:nvGrpSpPr>
          <p:grpSpPr>
            <a:xfrm>
              <a:off x="0" y="2143700"/>
              <a:ext cx="5952921" cy="1774414"/>
              <a:chOff x="0" y="0"/>
              <a:chExt cx="6027641" cy="1796686"/>
            </a:xfrm>
          </p:grpSpPr>
          <p:sp>
            <p:nvSpPr>
              <p:cNvPr id="16" name="Freeform 16"/>
              <p:cNvSpPr/>
              <p:nvPr/>
            </p:nvSpPr>
            <p:spPr>
              <a:xfrm>
                <a:off x="72390" y="72390"/>
                <a:ext cx="5882862" cy="1651906"/>
              </a:xfrm>
              <a:custGeom>
                <a:avLst/>
                <a:gdLst/>
                <a:ahLst/>
                <a:cxnLst/>
                <a:rect l="l" t="t" r="r" b="b"/>
                <a:pathLst>
                  <a:path w="5882862" h="1651906">
                    <a:moveTo>
                      <a:pt x="0" y="0"/>
                    </a:moveTo>
                    <a:lnTo>
                      <a:pt x="5882862" y="0"/>
                    </a:lnTo>
                    <a:lnTo>
                      <a:pt x="5882862" y="1651906"/>
                    </a:lnTo>
                    <a:lnTo>
                      <a:pt x="0" y="1651906"/>
                    </a:lnTo>
                    <a:lnTo>
                      <a:pt x="0" y="0"/>
                    </a:lnTo>
                    <a:close/>
                  </a:path>
                </a:pathLst>
              </a:custGeom>
              <a:solidFill>
                <a:srgbClr val="FFDB78"/>
              </a:solidFill>
            </p:spPr>
          </p:sp>
          <p:sp>
            <p:nvSpPr>
              <p:cNvPr id="17" name="Freeform 17"/>
              <p:cNvSpPr/>
              <p:nvPr/>
            </p:nvSpPr>
            <p:spPr>
              <a:xfrm>
                <a:off x="0" y="0"/>
                <a:ext cx="6027641" cy="1796686"/>
              </a:xfrm>
              <a:custGeom>
                <a:avLst/>
                <a:gdLst/>
                <a:ahLst/>
                <a:cxnLst/>
                <a:rect l="l" t="t" r="r" b="b"/>
                <a:pathLst>
                  <a:path w="6027641" h="1796686">
                    <a:moveTo>
                      <a:pt x="5882861" y="1651906"/>
                    </a:moveTo>
                    <a:lnTo>
                      <a:pt x="6027641" y="1651906"/>
                    </a:lnTo>
                    <a:lnTo>
                      <a:pt x="6027641" y="1796686"/>
                    </a:lnTo>
                    <a:lnTo>
                      <a:pt x="5882861" y="1796686"/>
                    </a:lnTo>
                    <a:lnTo>
                      <a:pt x="5882861" y="1651906"/>
                    </a:lnTo>
                    <a:close/>
                    <a:moveTo>
                      <a:pt x="0" y="144780"/>
                    </a:moveTo>
                    <a:lnTo>
                      <a:pt x="144780" y="144780"/>
                    </a:lnTo>
                    <a:lnTo>
                      <a:pt x="144780" y="1651906"/>
                    </a:lnTo>
                    <a:lnTo>
                      <a:pt x="0" y="1651906"/>
                    </a:lnTo>
                    <a:lnTo>
                      <a:pt x="0" y="144780"/>
                    </a:lnTo>
                    <a:close/>
                    <a:moveTo>
                      <a:pt x="0" y="1651906"/>
                    </a:moveTo>
                    <a:lnTo>
                      <a:pt x="144780" y="1651906"/>
                    </a:lnTo>
                    <a:lnTo>
                      <a:pt x="144780" y="1796686"/>
                    </a:lnTo>
                    <a:lnTo>
                      <a:pt x="0" y="1796686"/>
                    </a:lnTo>
                    <a:lnTo>
                      <a:pt x="0" y="1651906"/>
                    </a:lnTo>
                    <a:close/>
                    <a:moveTo>
                      <a:pt x="5882861" y="144780"/>
                    </a:moveTo>
                    <a:lnTo>
                      <a:pt x="6027641" y="144780"/>
                    </a:lnTo>
                    <a:lnTo>
                      <a:pt x="6027641" y="1651906"/>
                    </a:lnTo>
                    <a:lnTo>
                      <a:pt x="5882861" y="1651906"/>
                    </a:lnTo>
                    <a:lnTo>
                      <a:pt x="5882861" y="144780"/>
                    </a:lnTo>
                    <a:close/>
                    <a:moveTo>
                      <a:pt x="144780" y="1651906"/>
                    </a:moveTo>
                    <a:lnTo>
                      <a:pt x="5882861" y="1651906"/>
                    </a:lnTo>
                    <a:lnTo>
                      <a:pt x="5882861" y="1796686"/>
                    </a:lnTo>
                    <a:lnTo>
                      <a:pt x="144780" y="1796686"/>
                    </a:lnTo>
                    <a:lnTo>
                      <a:pt x="144780" y="1651906"/>
                    </a:lnTo>
                    <a:close/>
                    <a:moveTo>
                      <a:pt x="5882861" y="0"/>
                    </a:moveTo>
                    <a:lnTo>
                      <a:pt x="6027641" y="0"/>
                    </a:lnTo>
                    <a:lnTo>
                      <a:pt x="6027641" y="144780"/>
                    </a:lnTo>
                    <a:lnTo>
                      <a:pt x="5882861" y="144780"/>
                    </a:lnTo>
                    <a:lnTo>
                      <a:pt x="5882861" y="0"/>
                    </a:lnTo>
                    <a:close/>
                    <a:moveTo>
                      <a:pt x="0" y="0"/>
                    </a:moveTo>
                    <a:lnTo>
                      <a:pt x="144780" y="0"/>
                    </a:lnTo>
                    <a:lnTo>
                      <a:pt x="144780" y="144780"/>
                    </a:lnTo>
                    <a:lnTo>
                      <a:pt x="0" y="144780"/>
                    </a:lnTo>
                    <a:lnTo>
                      <a:pt x="0" y="0"/>
                    </a:lnTo>
                    <a:close/>
                    <a:moveTo>
                      <a:pt x="144780" y="0"/>
                    </a:moveTo>
                    <a:lnTo>
                      <a:pt x="5882861" y="0"/>
                    </a:lnTo>
                    <a:lnTo>
                      <a:pt x="5882861" y="144780"/>
                    </a:lnTo>
                    <a:lnTo>
                      <a:pt x="144780" y="144780"/>
                    </a:lnTo>
                    <a:lnTo>
                      <a:pt x="144780" y="0"/>
                    </a:lnTo>
                    <a:close/>
                  </a:path>
                </a:pathLst>
              </a:custGeom>
              <a:solidFill>
                <a:srgbClr val="961213"/>
              </a:solidFill>
            </p:spPr>
          </p:sp>
        </p:grpSp>
        <p:sp>
          <p:nvSpPr>
            <p:cNvPr id="18" name="TextBox 18"/>
            <p:cNvSpPr txBox="1"/>
            <p:nvPr/>
          </p:nvSpPr>
          <p:spPr>
            <a:xfrm>
              <a:off x="318363" y="2672940"/>
              <a:ext cx="5316196" cy="654581"/>
            </a:xfrm>
            <a:prstGeom prst="rect">
              <a:avLst/>
            </a:prstGeom>
          </p:spPr>
          <p:txBody>
            <a:bodyPr lIns="0" tIns="0" rIns="0" bIns="0" rtlCol="0" anchor="t">
              <a:spAutoFit/>
            </a:bodyPr>
            <a:lstStyle/>
            <a:p>
              <a:pPr algn="ctr">
                <a:lnSpc>
                  <a:spcPts val="2779"/>
                </a:lnSpc>
              </a:pPr>
              <a:r>
                <a:rPr lang="vi-VN" sz="1985" b="1">
                  <a:solidFill>
                    <a:srgbClr val="000000"/>
                  </a:solidFill>
                  <a:latin typeface="Arial" pitchFamily="34" charset="0"/>
                </a:rPr>
                <a:t>Các chất đơn giản</a:t>
              </a:r>
            </a:p>
          </p:txBody>
        </p:sp>
        <p:grpSp>
          <p:nvGrpSpPr>
            <p:cNvPr id="19" name="Group 19"/>
            <p:cNvGrpSpPr/>
            <p:nvPr/>
          </p:nvGrpSpPr>
          <p:grpSpPr>
            <a:xfrm>
              <a:off x="12870231" y="1792447"/>
              <a:ext cx="5952921" cy="2476919"/>
              <a:chOff x="0" y="0"/>
              <a:chExt cx="6027641" cy="2508009"/>
            </a:xfrm>
          </p:grpSpPr>
          <p:sp>
            <p:nvSpPr>
              <p:cNvPr id="20" name="Freeform 20"/>
              <p:cNvSpPr/>
              <p:nvPr/>
            </p:nvSpPr>
            <p:spPr>
              <a:xfrm>
                <a:off x="72390" y="72390"/>
                <a:ext cx="5882862" cy="2363229"/>
              </a:xfrm>
              <a:custGeom>
                <a:avLst/>
                <a:gdLst/>
                <a:ahLst/>
                <a:cxnLst/>
                <a:rect l="l" t="t" r="r" b="b"/>
                <a:pathLst>
                  <a:path w="5882862" h="2363229">
                    <a:moveTo>
                      <a:pt x="0" y="0"/>
                    </a:moveTo>
                    <a:lnTo>
                      <a:pt x="5882862" y="0"/>
                    </a:lnTo>
                    <a:lnTo>
                      <a:pt x="5882862" y="2363229"/>
                    </a:lnTo>
                    <a:lnTo>
                      <a:pt x="0" y="2363229"/>
                    </a:lnTo>
                    <a:lnTo>
                      <a:pt x="0" y="0"/>
                    </a:lnTo>
                    <a:close/>
                  </a:path>
                </a:pathLst>
              </a:custGeom>
              <a:solidFill>
                <a:srgbClr val="C9E265"/>
              </a:solidFill>
            </p:spPr>
          </p:sp>
          <p:sp>
            <p:nvSpPr>
              <p:cNvPr id="21" name="Freeform 21"/>
              <p:cNvSpPr/>
              <p:nvPr/>
            </p:nvSpPr>
            <p:spPr>
              <a:xfrm>
                <a:off x="0" y="0"/>
                <a:ext cx="6027641" cy="2508009"/>
              </a:xfrm>
              <a:custGeom>
                <a:avLst/>
                <a:gdLst/>
                <a:ahLst/>
                <a:cxnLst/>
                <a:rect l="l" t="t" r="r" b="b"/>
                <a:pathLst>
                  <a:path w="6027641" h="2508009">
                    <a:moveTo>
                      <a:pt x="5882861" y="2363229"/>
                    </a:moveTo>
                    <a:lnTo>
                      <a:pt x="6027641" y="2363229"/>
                    </a:lnTo>
                    <a:lnTo>
                      <a:pt x="6027641" y="2508009"/>
                    </a:lnTo>
                    <a:lnTo>
                      <a:pt x="5882861" y="2508009"/>
                    </a:lnTo>
                    <a:lnTo>
                      <a:pt x="5882861" y="2363229"/>
                    </a:lnTo>
                    <a:close/>
                    <a:moveTo>
                      <a:pt x="0" y="144780"/>
                    </a:moveTo>
                    <a:lnTo>
                      <a:pt x="144780" y="144780"/>
                    </a:lnTo>
                    <a:lnTo>
                      <a:pt x="144780" y="2363229"/>
                    </a:lnTo>
                    <a:lnTo>
                      <a:pt x="0" y="2363229"/>
                    </a:lnTo>
                    <a:lnTo>
                      <a:pt x="0" y="144780"/>
                    </a:lnTo>
                    <a:close/>
                    <a:moveTo>
                      <a:pt x="0" y="2363229"/>
                    </a:moveTo>
                    <a:lnTo>
                      <a:pt x="144780" y="2363229"/>
                    </a:lnTo>
                    <a:lnTo>
                      <a:pt x="144780" y="2508009"/>
                    </a:lnTo>
                    <a:lnTo>
                      <a:pt x="0" y="2508009"/>
                    </a:lnTo>
                    <a:lnTo>
                      <a:pt x="0" y="2363229"/>
                    </a:lnTo>
                    <a:close/>
                    <a:moveTo>
                      <a:pt x="5882861" y="144780"/>
                    </a:moveTo>
                    <a:lnTo>
                      <a:pt x="6027641" y="144780"/>
                    </a:lnTo>
                    <a:lnTo>
                      <a:pt x="6027641" y="2363229"/>
                    </a:lnTo>
                    <a:lnTo>
                      <a:pt x="5882861" y="2363229"/>
                    </a:lnTo>
                    <a:lnTo>
                      <a:pt x="5882861" y="144780"/>
                    </a:lnTo>
                    <a:close/>
                    <a:moveTo>
                      <a:pt x="144780" y="2363229"/>
                    </a:moveTo>
                    <a:lnTo>
                      <a:pt x="5882861" y="2363229"/>
                    </a:lnTo>
                    <a:lnTo>
                      <a:pt x="5882861" y="2508009"/>
                    </a:lnTo>
                    <a:lnTo>
                      <a:pt x="144780" y="2508009"/>
                    </a:lnTo>
                    <a:lnTo>
                      <a:pt x="144780" y="2363229"/>
                    </a:lnTo>
                    <a:close/>
                    <a:moveTo>
                      <a:pt x="5882861" y="0"/>
                    </a:moveTo>
                    <a:lnTo>
                      <a:pt x="6027641" y="0"/>
                    </a:lnTo>
                    <a:lnTo>
                      <a:pt x="6027641" y="144780"/>
                    </a:lnTo>
                    <a:lnTo>
                      <a:pt x="5882861" y="144780"/>
                    </a:lnTo>
                    <a:lnTo>
                      <a:pt x="5882861" y="0"/>
                    </a:lnTo>
                    <a:close/>
                    <a:moveTo>
                      <a:pt x="0" y="0"/>
                    </a:moveTo>
                    <a:lnTo>
                      <a:pt x="144780" y="0"/>
                    </a:lnTo>
                    <a:lnTo>
                      <a:pt x="144780" y="144780"/>
                    </a:lnTo>
                    <a:lnTo>
                      <a:pt x="0" y="144780"/>
                    </a:lnTo>
                    <a:lnTo>
                      <a:pt x="0" y="0"/>
                    </a:lnTo>
                    <a:close/>
                    <a:moveTo>
                      <a:pt x="144780" y="0"/>
                    </a:moveTo>
                    <a:lnTo>
                      <a:pt x="5882861" y="0"/>
                    </a:lnTo>
                    <a:lnTo>
                      <a:pt x="5882861" y="144780"/>
                    </a:lnTo>
                    <a:lnTo>
                      <a:pt x="144780" y="144780"/>
                    </a:lnTo>
                    <a:lnTo>
                      <a:pt x="144780" y="0"/>
                    </a:lnTo>
                    <a:close/>
                  </a:path>
                </a:pathLst>
              </a:custGeom>
              <a:solidFill>
                <a:srgbClr val="175029"/>
              </a:solidFill>
            </p:spPr>
          </p:sp>
        </p:grpSp>
        <p:sp>
          <p:nvSpPr>
            <p:cNvPr id="22" name="TextBox 22"/>
            <p:cNvSpPr txBox="1"/>
            <p:nvPr/>
          </p:nvSpPr>
          <p:spPr>
            <a:xfrm>
              <a:off x="13188593" y="2321689"/>
              <a:ext cx="5316196" cy="1372914"/>
            </a:xfrm>
            <a:prstGeom prst="rect">
              <a:avLst/>
            </a:prstGeom>
          </p:spPr>
          <p:txBody>
            <a:bodyPr lIns="0" tIns="0" rIns="0" bIns="0" rtlCol="0" anchor="t">
              <a:spAutoFit/>
            </a:bodyPr>
            <a:lstStyle/>
            <a:p>
              <a:pPr algn="ctr">
                <a:lnSpc>
                  <a:spcPts val="2779"/>
                </a:lnSpc>
              </a:pPr>
              <a:r>
                <a:rPr lang="vi-VN" sz="1985" b="1">
                  <a:solidFill>
                    <a:srgbClr val="000000"/>
                  </a:solidFill>
                  <a:latin typeface="Arial" pitchFamily="34" charset="0"/>
                </a:rPr>
                <a:t>Các chất hữu cơ</a:t>
              </a:r>
            </a:p>
            <a:p>
              <a:pPr algn="ctr">
                <a:lnSpc>
                  <a:spcPts val="2779"/>
                </a:lnSpc>
              </a:pPr>
              <a:r>
                <a:rPr lang="vi-VN" sz="1985" b="1">
                  <a:solidFill>
                    <a:srgbClr val="000000"/>
                  </a:solidFill>
                  <a:latin typeface="Arial" pitchFamily="34" charset="0"/>
                </a:rPr>
                <a:t>phức tạp</a:t>
              </a:r>
            </a:p>
          </p:txBody>
        </p:sp>
        <p:sp>
          <p:nvSpPr>
            <p:cNvPr id="23" name="AutoShape 23"/>
            <p:cNvSpPr/>
            <p:nvPr/>
          </p:nvSpPr>
          <p:spPr>
            <a:xfrm>
              <a:off x="5952921" y="2641246"/>
              <a:ext cx="6917310" cy="0"/>
            </a:xfrm>
            <a:prstGeom prst="line">
              <a:avLst/>
            </a:prstGeom>
            <a:ln w="113858" cap="flat">
              <a:solidFill>
                <a:srgbClr val="961213"/>
              </a:solidFill>
              <a:prstDash val="solid"/>
              <a:headEnd type="none" w="sm" len="sm"/>
              <a:tailEnd type="arrow" w="med" len="sm"/>
            </a:ln>
          </p:spPr>
        </p:sp>
        <p:sp>
          <p:nvSpPr>
            <p:cNvPr id="24" name="AutoShape 24"/>
            <p:cNvSpPr/>
            <p:nvPr/>
          </p:nvSpPr>
          <p:spPr>
            <a:xfrm>
              <a:off x="5952921" y="3306710"/>
              <a:ext cx="6917310" cy="0"/>
            </a:xfrm>
            <a:prstGeom prst="line">
              <a:avLst/>
            </a:prstGeom>
            <a:ln w="113858" cap="flat">
              <a:solidFill>
                <a:srgbClr val="000000"/>
              </a:solidFill>
              <a:prstDash val="solid"/>
              <a:headEnd type="arrow" w="med" len="sm"/>
              <a:tailEnd type="none" w="sm" len="sm"/>
            </a:ln>
          </p:spPr>
        </p:sp>
        <p:pic>
          <p:nvPicPr>
            <p:cNvPr id="25"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717030" y="0"/>
              <a:ext cx="2022341" cy="2109351"/>
            </a:xfrm>
            <a:prstGeom prst="rect">
              <a:avLst/>
            </a:prstGeom>
          </p:spPr>
        </p:pic>
        <p:pic>
          <p:nvPicPr>
            <p:cNvPr id="26" name="Picture 2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8213669" y="1273248"/>
              <a:ext cx="723609" cy="1672206"/>
            </a:xfrm>
            <a:prstGeom prst="rect">
              <a:avLst/>
            </a:prstGeom>
          </p:spPr>
        </p:pic>
        <p:sp>
          <p:nvSpPr>
            <p:cNvPr id="27" name="TextBox 27"/>
            <p:cNvSpPr txBox="1"/>
            <p:nvPr/>
          </p:nvSpPr>
          <p:spPr>
            <a:xfrm>
              <a:off x="9411575" y="1735296"/>
              <a:ext cx="2470179" cy="680107"/>
            </a:xfrm>
            <a:prstGeom prst="rect">
              <a:avLst/>
            </a:prstGeom>
          </p:spPr>
          <p:txBody>
            <a:bodyPr lIns="0" tIns="0" rIns="0" bIns="0" rtlCol="0" anchor="t">
              <a:spAutoFit/>
            </a:bodyPr>
            <a:lstStyle/>
            <a:p>
              <a:pPr algn="ctr">
                <a:lnSpc>
                  <a:spcPts val="2927"/>
                </a:lnSpc>
              </a:pPr>
              <a:r>
                <a:rPr lang="vi-VN" sz="2091" b="1" dirty="0">
                  <a:solidFill>
                    <a:srgbClr val="000000"/>
                  </a:solidFill>
                  <a:latin typeface="Arial" pitchFamily="34" charset="0"/>
                </a:rPr>
                <a:t>Tổng hợp</a:t>
              </a:r>
            </a:p>
          </p:txBody>
        </p:sp>
        <p:sp>
          <p:nvSpPr>
            <p:cNvPr id="28" name="TextBox 28"/>
            <p:cNvSpPr txBox="1"/>
            <p:nvPr/>
          </p:nvSpPr>
          <p:spPr>
            <a:xfrm>
              <a:off x="9806284" y="3578406"/>
              <a:ext cx="2436200" cy="680107"/>
            </a:xfrm>
            <a:prstGeom prst="rect">
              <a:avLst/>
            </a:prstGeom>
          </p:spPr>
          <p:txBody>
            <a:bodyPr lIns="0" tIns="0" rIns="0" bIns="0" rtlCol="0" anchor="t">
              <a:spAutoFit/>
            </a:bodyPr>
            <a:lstStyle/>
            <a:p>
              <a:pPr algn="ctr">
                <a:lnSpc>
                  <a:spcPts val="2927"/>
                </a:lnSpc>
              </a:pPr>
              <a:r>
                <a:rPr lang="vi-VN" sz="2091" b="1">
                  <a:solidFill>
                    <a:srgbClr val="000000"/>
                  </a:solidFill>
                  <a:latin typeface="Arial" pitchFamily="34" charset="0"/>
                </a:rPr>
                <a:t>Phân giải</a:t>
              </a:r>
            </a:p>
          </p:txBody>
        </p:sp>
        <p:pic>
          <p:nvPicPr>
            <p:cNvPr id="29" name="Picture 2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717030" y="3918113"/>
              <a:ext cx="2022341" cy="2109351"/>
            </a:xfrm>
            <a:prstGeom prst="rect">
              <a:avLst/>
            </a:prstGeom>
          </p:spPr>
        </p:pic>
        <p:pic>
          <p:nvPicPr>
            <p:cNvPr id="30" name="Picture 3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flipV="1">
              <a:off x="8213669" y="3161260"/>
              <a:ext cx="723609" cy="1672206"/>
            </a:xfrm>
            <a:prstGeom prst="rect">
              <a:avLst/>
            </a:prstGeom>
          </p:spPr>
        </p:pic>
      </p:grpSp>
      <p:sp>
        <p:nvSpPr>
          <p:cNvPr id="31" name="TextBox 28"/>
          <p:cNvSpPr txBox="1"/>
          <p:nvPr/>
        </p:nvSpPr>
        <p:spPr>
          <a:xfrm>
            <a:off x="673432" y="298731"/>
            <a:ext cx="11073845" cy="939424"/>
          </a:xfrm>
          <a:prstGeom prst="rect">
            <a:avLst/>
          </a:prstGeom>
        </p:spPr>
        <p:txBody>
          <a:bodyPr wrap="square" lIns="0" tIns="0" rIns="0" bIns="0" rtlCol="0" anchor="t">
            <a:spAutoFit/>
          </a:bodyPr>
          <a:lstStyle/>
          <a:p>
            <a:pPr algn="just">
              <a:lnSpc>
                <a:spcPct val="120000"/>
              </a:lnSpc>
              <a:spcBef>
                <a:spcPct val="0"/>
              </a:spcBef>
            </a:pPr>
            <a:r>
              <a:rPr lang="vi-VN" sz="2666" b="1" dirty="0">
                <a:solidFill>
                  <a:srgbClr val="000000"/>
                </a:solidFill>
                <a:latin typeface="Arial" pitchFamily="34" charset="0"/>
              </a:rPr>
              <a:t>II. MỐI QUAN HỆ HAI CHIỀU GIỮA TỔNG HỢP VÀ PHÂN GIẢI CHẤT HỮU CƠ Ở TẾ BÀO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21799" y="2712589"/>
            <a:ext cx="10881405" cy="1432823"/>
            <a:chOff x="0" y="0"/>
            <a:chExt cx="21768479" cy="2865647"/>
          </a:xfrm>
        </p:grpSpPr>
        <p:grpSp>
          <p:nvGrpSpPr>
            <p:cNvPr id="3" name="Group 3"/>
            <p:cNvGrpSpPr/>
            <p:nvPr/>
          </p:nvGrpSpPr>
          <p:grpSpPr>
            <a:xfrm rot="-5400000">
              <a:off x="9451416" y="-9451416"/>
              <a:ext cx="2865647" cy="21768479"/>
              <a:chOff x="0" y="0"/>
              <a:chExt cx="2354580" cy="17886233"/>
            </a:xfrm>
          </p:grpSpPr>
          <p:sp>
            <p:nvSpPr>
              <p:cNvPr id="4" name="Freeform 4"/>
              <p:cNvSpPr/>
              <p:nvPr/>
            </p:nvSpPr>
            <p:spPr>
              <a:xfrm>
                <a:off x="0" y="0"/>
                <a:ext cx="2353310" cy="17886234"/>
              </a:xfrm>
              <a:custGeom>
                <a:avLst/>
                <a:gdLst/>
                <a:ahLst/>
                <a:cxnLst/>
                <a:rect l="l" t="t" r="r" b="b"/>
                <a:pathLst>
                  <a:path w="2353310" h="17886234">
                    <a:moveTo>
                      <a:pt x="784860" y="17818923"/>
                    </a:moveTo>
                    <a:cubicBezTo>
                      <a:pt x="905510" y="17859563"/>
                      <a:pt x="1042670" y="17886234"/>
                      <a:pt x="1177290" y="17886234"/>
                    </a:cubicBezTo>
                    <a:cubicBezTo>
                      <a:pt x="1311910" y="17886234"/>
                      <a:pt x="1441450" y="17863373"/>
                      <a:pt x="1560830" y="17822734"/>
                    </a:cubicBezTo>
                    <a:cubicBezTo>
                      <a:pt x="1563370" y="17821463"/>
                      <a:pt x="1565910" y="17821463"/>
                      <a:pt x="1568450" y="17820193"/>
                    </a:cubicBezTo>
                    <a:cubicBezTo>
                      <a:pt x="2016760" y="17657634"/>
                      <a:pt x="2346960" y="17228373"/>
                      <a:pt x="2353310" y="16680517"/>
                    </a:cubicBezTo>
                    <a:lnTo>
                      <a:pt x="2353310" y="0"/>
                    </a:lnTo>
                    <a:lnTo>
                      <a:pt x="0" y="0"/>
                    </a:lnTo>
                    <a:lnTo>
                      <a:pt x="0" y="16667694"/>
                    </a:lnTo>
                    <a:cubicBezTo>
                      <a:pt x="6350" y="17230913"/>
                      <a:pt x="331470" y="17660173"/>
                      <a:pt x="784860" y="17818923"/>
                    </a:cubicBezTo>
                    <a:close/>
                  </a:path>
                </a:pathLst>
              </a:custGeom>
              <a:solidFill>
                <a:srgbClr val="A6D95B"/>
              </a:solidFill>
            </p:spPr>
          </p:sp>
        </p:grpSp>
        <p:sp>
          <p:nvSpPr>
            <p:cNvPr id="5" name="TextBox 5"/>
            <p:cNvSpPr txBox="1"/>
            <p:nvPr/>
          </p:nvSpPr>
          <p:spPr>
            <a:xfrm>
              <a:off x="127679" y="662780"/>
              <a:ext cx="1676044" cy="1308050"/>
            </a:xfrm>
            <a:prstGeom prst="rect">
              <a:avLst/>
            </a:prstGeom>
          </p:spPr>
          <p:txBody>
            <a:bodyPr lIns="0" tIns="0" rIns="0" bIns="0" rtlCol="0" anchor="t">
              <a:spAutoFit/>
            </a:bodyPr>
            <a:lstStyle/>
            <a:p>
              <a:pPr>
                <a:lnSpc>
                  <a:spcPct val="120000"/>
                </a:lnSpc>
              </a:pPr>
              <a:r>
                <a:rPr lang="vi-VN" sz="3900" b="1">
                  <a:solidFill>
                    <a:srgbClr val="FFFFFF"/>
                  </a:solidFill>
                  <a:latin typeface="Arial" pitchFamily="34" charset="0"/>
                </a:rPr>
                <a:t>02</a:t>
              </a:r>
            </a:p>
          </p:txBody>
        </p:sp>
        <p:sp>
          <p:nvSpPr>
            <p:cNvPr id="6" name="TextBox 6"/>
            <p:cNvSpPr txBox="1"/>
            <p:nvPr/>
          </p:nvSpPr>
          <p:spPr>
            <a:xfrm>
              <a:off x="1803724" y="366022"/>
              <a:ext cx="16202916" cy="2114043"/>
            </a:xfrm>
            <a:prstGeom prst="rect">
              <a:avLst/>
            </a:prstGeom>
          </p:spPr>
          <p:txBody>
            <a:bodyPr lIns="0" tIns="0" rIns="0" bIns="0" rtlCol="0" anchor="t">
              <a:spAutoFit/>
            </a:bodyPr>
            <a:lstStyle/>
            <a:p>
              <a:pPr algn="just">
                <a:lnSpc>
                  <a:spcPct val="120000"/>
                </a:lnSpc>
                <a:spcBef>
                  <a:spcPct val="0"/>
                </a:spcBef>
              </a:pPr>
              <a:r>
                <a:rPr lang="vi-VN" sz="3000" b="1" dirty="0">
                  <a:latin typeface="Arial" pitchFamily="34" charset="0"/>
                </a:rPr>
                <a:t>MỐI QUAN HỆ HAI CHIỀU GIỮA TỔNG HỢP </a:t>
              </a:r>
            </a:p>
            <a:p>
              <a:pPr algn="just">
                <a:lnSpc>
                  <a:spcPct val="120000"/>
                </a:lnSpc>
                <a:spcBef>
                  <a:spcPct val="0"/>
                </a:spcBef>
              </a:pPr>
              <a:r>
                <a:rPr lang="vi-VN" sz="3000" b="1" dirty="0">
                  <a:latin typeface="Arial" pitchFamily="34" charset="0"/>
                </a:rPr>
                <a:t>VÀ PHÂN GIẢI CHẤT HỮU CƠ Ở TẾ BÀO</a:t>
              </a:r>
            </a:p>
          </p:txBody>
        </p:sp>
      </p:grpSp>
      <p:sp>
        <p:nvSpPr>
          <p:cNvPr id="7" name="AutoShape 7"/>
          <p:cNvSpPr/>
          <p:nvPr/>
        </p:nvSpPr>
        <p:spPr>
          <a:xfrm>
            <a:off x="5031523" y="590550"/>
            <a:ext cx="10229226" cy="0"/>
          </a:xfrm>
          <a:prstGeom prst="line">
            <a:avLst/>
          </a:prstGeom>
          <a:ln w="142875" cap="flat">
            <a:solidFill>
              <a:srgbClr val="237952"/>
            </a:solidFill>
            <a:prstDash val="solid"/>
            <a:headEnd type="none" w="sm" len="sm"/>
            <a:tailEnd type="none" w="sm" len="sm"/>
          </a:ln>
        </p:spPr>
      </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9524">
            <a:off x="8441750" y="-432859"/>
            <a:ext cx="3953132" cy="2743200"/>
          </a:xfrm>
          <a:prstGeom prst="rect">
            <a:avLst/>
          </a:prstGeom>
        </p:spPr>
      </p:pic>
      <p:sp>
        <p:nvSpPr>
          <p:cNvPr id="9" name="TextBox 9"/>
          <p:cNvSpPr txBox="1"/>
          <p:nvPr/>
        </p:nvSpPr>
        <p:spPr>
          <a:xfrm>
            <a:off x="322825" y="416367"/>
            <a:ext cx="5256390" cy="557140"/>
          </a:xfrm>
          <a:prstGeom prst="rect">
            <a:avLst/>
          </a:prstGeom>
        </p:spPr>
        <p:txBody>
          <a:bodyPr wrap="square" lIns="0" tIns="0" rIns="0" bIns="0" rtlCol="0" anchor="t">
            <a:spAutoFit/>
          </a:bodyPr>
          <a:lstStyle/>
          <a:p>
            <a:pPr>
              <a:lnSpc>
                <a:spcPts val="4666"/>
              </a:lnSpc>
            </a:pPr>
            <a:r>
              <a:rPr lang="vi-VN" sz="3600" b="1">
                <a:solidFill>
                  <a:srgbClr val="C00000"/>
                </a:solidFill>
                <a:latin typeface="Arial" pitchFamily="34" charset="0"/>
              </a:rPr>
              <a:t>NỘI DUNG BÀI HỌC</a:t>
            </a:r>
          </a:p>
        </p:txBody>
      </p:sp>
      <p:grpSp>
        <p:nvGrpSpPr>
          <p:cNvPr id="10" name="Group 10"/>
          <p:cNvGrpSpPr/>
          <p:nvPr/>
        </p:nvGrpSpPr>
        <p:grpSpPr>
          <a:xfrm>
            <a:off x="685622" y="1414039"/>
            <a:ext cx="4345901" cy="655372"/>
            <a:chOff x="0" y="-171450"/>
            <a:chExt cx="8694065" cy="1310744"/>
          </a:xfrm>
        </p:grpSpPr>
        <p:sp>
          <p:nvSpPr>
            <p:cNvPr id="11" name="TextBox 11"/>
            <p:cNvSpPr txBox="1"/>
            <p:nvPr/>
          </p:nvSpPr>
          <p:spPr>
            <a:xfrm>
              <a:off x="0" y="-171450"/>
              <a:ext cx="1676044" cy="1310744"/>
            </a:xfrm>
            <a:prstGeom prst="rect">
              <a:avLst/>
            </a:prstGeom>
          </p:spPr>
          <p:txBody>
            <a:bodyPr lIns="0" tIns="0" rIns="0" bIns="0" rtlCol="0" anchor="t">
              <a:spAutoFit/>
            </a:bodyPr>
            <a:lstStyle/>
            <a:p>
              <a:pPr>
                <a:lnSpc>
                  <a:spcPts val="5598"/>
                </a:lnSpc>
              </a:pPr>
              <a:r>
                <a:rPr lang="vi-VN" sz="4000" b="1">
                  <a:solidFill>
                    <a:srgbClr val="3B758C"/>
                  </a:solidFill>
                  <a:latin typeface="Arial" pitchFamily="34" charset="0"/>
                </a:rPr>
                <a:t>01</a:t>
              </a:r>
            </a:p>
          </p:txBody>
        </p:sp>
        <p:sp>
          <p:nvSpPr>
            <p:cNvPr id="12" name="TextBox 12"/>
            <p:cNvSpPr txBox="1"/>
            <p:nvPr/>
          </p:nvSpPr>
          <p:spPr>
            <a:xfrm>
              <a:off x="1676044" y="69824"/>
              <a:ext cx="7018021" cy="982962"/>
            </a:xfrm>
            <a:prstGeom prst="rect">
              <a:avLst/>
            </a:prstGeom>
          </p:spPr>
          <p:txBody>
            <a:bodyPr wrap="square" lIns="0" tIns="0" rIns="0" bIns="0" rtlCol="0" anchor="t">
              <a:spAutoFit/>
            </a:bodyPr>
            <a:lstStyle/>
            <a:p>
              <a:pPr>
                <a:lnSpc>
                  <a:spcPts val="4198"/>
                </a:lnSpc>
                <a:spcBef>
                  <a:spcPct val="0"/>
                </a:spcBef>
              </a:pPr>
              <a:r>
                <a:rPr lang="vi-VN" sz="3000" b="1" dirty="0">
                  <a:latin typeface="Arial" pitchFamily="34" charset="0"/>
                </a:rPr>
                <a:t>HÔ HẤP TẾ BÀO</a:t>
              </a:r>
            </a:p>
          </p:txBody>
        </p:sp>
      </p:grpSp>
      <p:grpSp>
        <p:nvGrpSpPr>
          <p:cNvPr id="13" name="Group 13"/>
          <p:cNvGrpSpPr/>
          <p:nvPr/>
        </p:nvGrpSpPr>
        <p:grpSpPr>
          <a:xfrm>
            <a:off x="624161" y="4809625"/>
            <a:ext cx="10648662" cy="1057021"/>
            <a:chOff x="0" y="-546169"/>
            <a:chExt cx="21302870" cy="2114044"/>
          </a:xfrm>
        </p:grpSpPr>
        <p:sp>
          <p:nvSpPr>
            <p:cNvPr id="14" name="TextBox 14"/>
            <p:cNvSpPr txBox="1"/>
            <p:nvPr/>
          </p:nvSpPr>
          <p:spPr>
            <a:xfrm>
              <a:off x="0" y="-171451"/>
              <a:ext cx="1761975" cy="1341523"/>
            </a:xfrm>
            <a:prstGeom prst="rect">
              <a:avLst/>
            </a:prstGeom>
          </p:spPr>
          <p:txBody>
            <a:bodyPr lIns="0" tIns="0" rIns="0" bIns="0" rtlCol="0" anchor="t">
              <a:spAutoFit/>
            </a:bodyPr>
            <a:lstStyle/>
            <a:p>
              <a:pPr>
                <a:lnSpc>
                  <a:spcPct val="120000"/>
                </a:lnSpc>
              </a:pPr>
              <a:r>
                <a:rPr lang="vi-VN" sz="4000" b="1">
                  <a:solidFill>
                    <a:srgbClr val="3B758C"/>
                  </a:solidFill>
                  <a:latin typeface="Arial" pitchFamily="34" charset="0"/>
                </a:rPr>
                <a:t>03</a:t>
              </a:r>
            </a:p>
          </p:txBody>
        </p:sp>
        <p:sp>
          <p:nvSpPr>
            <p:cNvPr id="15" name="TextBox 15"/>
            <p:cNvSpPr txBox="1"/>
            <p:nvPr/>
          </p:nvSpPr>
          <p:spPr>
            <a:xfrm>
              <a:off x="1896200" y="-546169"/>
              <a:ext cx="19406670" cy="2114044"/>
            </a:xfrm>
            <a:prstGeom prst="rect">
              <a:avLst/>
            </a:prstGeom>
          </p:spPr>
          <p:txBody>
            <a:bodyPr lIns="0" tIns="0" rIns="0" bIns="0" rtlCol="0" anchor="t">
              <a:spAutoFit/>
            </a:bodyPr>
            <a:lstStyle/>
            <a:p>
              <a:pPr algn="just">
                <a:lnSpc>
                  <a:spcPct val="120000"/>
                </a:lnSpc>
              </a:pPr>
              <a:r>
                <a:rPr lang="vi-VN" sz="3000" b="1" dirty="0">
                  <a:latin typeface="Arial" pitchFamily="34" charset="0"/>
                </a:rPr>
                <a:t>THÍ NGHIỆM VỀ HÔ HẤP TẾ BÀO CẦN OXYGEN </a:t>
              </a:r>
            </a:p>
            <a:p>
              <a:pPr algn="just">
                <a:lnSpc>
                  <a:spcPct val="120000"/>
                </a:lnSpc>
                <a:spcBef>
                  <a:spcPct val="0"/>
                </a:spcBef>
              </a:pPr>
              <a:r>
                <a:rPr lang="vi-VN" sz="3000" b="1" dirty="0">
                  <a:latin typeface="Arial" pitchFamily="34" charset="0"/>
                </a:rPr>
                <a:t>Ở HẠT NẢY MẦM</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A11AED53-72FF-917D-54A5-2FC4F5BF5F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780"/>
          <a:stretch/>
        </p:blipFill>
        <p:spPr bwMode="auto">
          <a:xfrm>
            <a:off x="0" y="132125"/>
            <a:ext cx="12188825" cy="63230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DAC2339-D5DA-9553-578A-BD35CA00C3E2}"/>
              </a:ext>
            </a:extLst>
          </p:cNvPr>
          <p:cNvSpPr txBox="1"/>
          <p:nvPr/>
        </p:nvSpPr>
        <p:spPr>
          <a:xfrm>
            <a:off x="1522412" y="6055028"/>
            <a:ext cx="9372600" cy="400110"/>
          </a:xfrm>
          <a:prstGeom prst="rect">
            <a:avLst/>
          </a:prstGeom>
          <a:noFill/>
        </p:spPr>
        <p:txBody>
          <a:bodyPr wrap="square">
            <a:spAutoFit/>
          </a:bodyPr>
          <a:lstStyle/>
          <a:p>
            <a:pPr algn="ctr"/>
            <a:r>
              <a:rPr lang="vi-VN" sz="2000" b="1" i="1" dirty="0">
                <a:solidFill>
                  <a:srgbClr val="212529"/>
                </a:solidFill>
                <a:effectLst/>
              </a:rPr>
              <a:t>Hình 21.3. </a:t>
            </a:r>
            <a:r>
              <a:rPr lang="vi-VN" sz="2000" b="0" i="1" dirty="0">
                <a:solidFill>
                  <a:srgbClr val="212529"/>
                </a:solidFill>
                <a:effectLst/>
              </a:rPr>
              <a:t>Sơ đồ mối quan hệ giữa tổng hợp và phân giải chất hữu cơ ở tế bào</a:t>
            </a:r>
            <a:endParaRPr lang="en-US" sz="2000" dirty="0"/>
          </a:p>
        </p:txBody>
      </p:sp>
    </p:spTree>
    <p:extLst>
      <p:ext uri="{BB962C8B-B14F-4D97-AF65-F5344CB8AC3E}">
        <p14:creationId xmlns:p14="http://schemas.microsoft.com/office/powerpoint/2010/main" val="1996833451"/>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87776" y="-860796"/>
            <a:ext cx="4273398" cy="3093191"/>
          </a:xfrm>
          <a:prstGeom prst="rect">
            <a:avLst/>
          </a:prstGeom>
        </p:spPr>
      </p:pic>
      <p:grpSp>
        <p:nvGrpSpPr>
          <p:cNvPr id="7" name="Group 7"/>
          <p:cNvGrpSpPr/>
          <p:nvPr/>
        </p:nvGrpSpPr>
        <p:grpSpPr>
          <a:xfrm>
            <a:off x="940643" y="1685033"/>
            <a:ext cx="10817582" cy="1201934"/>
            <a:chOff x="0" y="0"/>
            <a:chExt cx="21640800" cy="2403868"/>
          </a:xfrm>
        </p:grpSpPr>
        <p:grpSp>
          <p:nvGrpSpPr>
            <p:cNvPr id="8" name="Group 8"/>
            <p:cNvGrpSpPr/>
            <p:nvPr/>
          </p:nvGrpSpPr>
          <p:grpSpPr>
            <a:xfrm>
              <a:off x="0" y="0"/>
              <a:ext cx="21640800" cy="2403868"/>
              <a:chOff x="0" y="0"/>
              <a:chExt cx="5920967" cy="657703"/>
            </a:xfrm>
          </p:grpSpPr>
          <p:sp>
            <p:nvSpPr>
              <p:cNvPr id="9" name="Freeform 9"/>
              <p:cNvSpPr/>
              <p:nvPr/>
            </p:nvSpPr>
            <p:spPr>
              <a:xfrm>
                <a:off x="0" y="0"/>
                <a:ext cx="5920967" cy="657703"/>
              </a:xfrm>
              <a:custGeom>
                <a:avLst/>
                <a:gdLst/>
                <a:ahLst/>
                <a:cxnLst/>
                <a:rect l="l" t="t" r="r" b="b"/>
                <a:pathLst>
                  <a:path w="5920967" h="657703">
                    <a:moveTo>
                      <a:pt x="0" y="0"/>
                    </a:moveTo>
                    <a:lnTo>
                      <a:pt x="5920967" y="0"/>
                    </a:lnTo>
                    <a:lnTo>
                      <a:pt x="5920967" y="657703"/>
                    </a:lnTo>
                    <a:lnTo>
                      <a:pt x="0" y="657703"/>
                    </a:lnTo>
                    <a:close/>
                  </a:path>
                </a:pathLst>
              </a:custGeom>
              <a:solidFill>
                <a:srgbClr val="FFDE59"/>
              </a:solidFill>
            </p:spPr>
          </p:sp>
        </p:grpSp>
        <p:sp>
          <p:nvSpPr>
            <p:cNvPr id="10" name="TextBox 10"/>
            <p:cNvSpPr txBox="1"/>
            <p:nvPr/>
          </p:nvSpPr>
          <p:spPr>
            <a:xfrm>
              <a:off x="682676" y="333580"/>
              <a:ext cx="20275452" cy="1620830"/>
            </a:xfrm>
            <a:prstGeom prst="rect">
              <a:avLst/>
            </a:prstGeom>
          </p:spPr>
          <p:txBody>
            <a:bodyPr lIns="0" tIns="0" rIns="0" bIns="0" rtlCol="0" anchor="t">
              <a:spAutoFit/>
            </a:bodyPr>
            <a:lstStyle/>
            <a:p>
              <a:pPr algn="just">
                <a:lnSpc>
                  <a:spcPct val="120000"/>
                </a:lnSpc>
                <a:spcBef>
                  <a:spcPct val="0"/>
                </a:spcBef>
              </a:pPr>
              <a:r>
                <a:rPr lang="vi-VN" sz="2300" b="1" dirty="0">
                  <a:solidFill>
                    <a:srgbClr val="000000"/>
                  </a:solidFill>
                  <a:latin typeface="Arial" pitchFamily="34" charset="0"/>
                </a:rPr>
                <a:t>Quan sát hình 21.3, cho biết vì sao quá trình phân giải và tổng hợp chất hữu cơ trái ngược nhau nhưng lại có quan hệ chặt chẽ với nhau</a:t>
              </a:r>
            </a:p>
          </p:txBody>
        </p:sp>
      </p:grpSp>
      <p:sp>
        <p:nvSpPr>
          <p:cNvPr id="30" name="TextBox 29">
            <a:extLst>
              <a:ext uri="{FF2B5EF4-FFF2-40B4-BE49-F238E27FC236}">
                <a16:creationId xmlns:a16="http://schemas.microsoft.com/office/drawing/2014/main" id="{BF3CCFD6-2A70-9665-2D87-6774AB5EC912}"/>
              </a:ext>
            </a:extLst>
          </p:cNvPr>
          <p:cNvSpPr txBox="1"/>
          <p:nvPr/>
        </p:nvSpPr>
        <p:spPr>
          <a:xfrm>
            <a:off x="954296" y="4081768"/>
            <a:ext cx="10817581" cy="1670949"/>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just">
              <a:lnSpc>
                <a:spcPct val="130000"/>
              </a:lnSpc>
              <a:spcAft>
                <a:spcPts val="600"/>
              </a:spcAft>
              <a:defRPr sz="2400" b="1" i="0">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vi-VN" i="1" dirty="0">
                <a:solidFill>
                  <a:schemeClr val="tx1"/>
                </a:solidFill>
              </a:rPr>
              <a:t>Quá trình tổng hợp tạo chất hữu cơ là nguyên liệu cho quá trình phân giải trong hô hấp tế bào. Quá trình hô hấp tế bào phân giải các chất hữu cơ giải phóng năng lượng cung cấp cho quá trình tổng hợp. </a:t>
            </a:r>
            <a:endParaRPr lang="en-US" i="1" dirty="0">
              <a:solidFill>
                <a:schemeClr val="tx1"/>
              </a:solidFill>
            </a:endParaRPr>
          </a:p>
        </p:txBody>
      </p:sp>
      <p:sp>
        <p:nvSpPr>
          <p:cNvPr id="31" name="TextBox 28">
            <a:extLst>
              <a:ext uri="{FF2B5EF4-FFF2-40B4-BE49-F238E27FC236}">
                <a16:creationId xmlns:a16="http://schemas.microsoft.com/office/drawing/2014/main" id="{A2458B7A-5241-191F-9C8A-425176DF9B65}"/>
              </a:ext>
            </a:extLst>
          </p:cNvPr>
          <p:cNvSpPr txBox="1"/>
          <p:nvPr/>
        </p:nvSpPr>
        <p:spPr>
          <a:xfrm>
            <a:off x="673432" y="298731"/>
            <a:ext cx="11073845" cy="939424"/>
          </a:xfrm>
          <a:prstGeom prst="rect">
            <a:avLst/>
          </a:prstGeom>
        </p:spPr>
        <p:txBody>
          <a:bodyPr wrap="square" lIns="0" tIns="0" rIns="0" bIns="0" rtlCol="0" anchor="t">
            <a:spAutoFit/>
          </a:bodyPr>
          <a:lstStyle/>
          <a:p>
            <a:pPr algn="just">
              <a:lnSpc>
                <a:spcPct val="120000"/>
              </a:lnSpc>
              <a:spcBef>
                <a:spcPct val="0"/>
              </a:spcBef>
            </a:pPr>
            <a:r>
              <a:rPr lang="vi-VN" sz="2666" b="1" dirty="0">
                <a:solidFill>
                  <a:srgbClr val="000000"/>
                </a:solidFill>
                <a:latin typeface="Arial" pitchFamily="34" charset="0"/>
              </a:rPr>
              <a:t>II. MỐI QUAN HỆ HAI CHIỀU GIỮA TỔNG HỢP VÀ PHÂN GIẢI CHẤT HỮU CƠ Ở TẾ BÀO</a:t>
            </a:r>
          </a:p>
        </p:txBody>
      </p:sp>
      <p:pic>
        <p:nvPicPr>
          <p:cNvPr id="32" name="Picture 2">
            <a:extLst>
              <a:ext uri="{FF2B5EF4-FFF2-40B4-BE49-F238E27FC236}">
                <a16:creationId xmlns:a16="http://schemas.microsoft.com/office/drawing/2014/main" id="{85CFA68A-B005-36CE-2427-5A43686D8E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99186" y="5730504"/>
            <a:ext cx="6589891" cy="4877790"/>
          </a:xfrm>
          <a:prstGeom prst="rect">
            <a:avLst/>
          </a:prstGeom>
        </p:spPr>
      </p:pic>
      <p:pic>
        <p:nvPicPr>
          <p:cNvPr id="33" name="Picture 5">
            <a:extLst>
              <a:ext uri="{FF2B5EF4-FFF2-40B4-BE49-F238E27FC236}">
                <a16:creationId xmlns:a16="http://schemas.microsoft.com/office/drawing/2014/main" id="{2D17A6D6-8B6E-F133-DB2D-C397DF830C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99124" y="4693630"/>
            <a:ext cx="2742486" cy="2743200"/>
          </a:xfrm>
          <a:prstGeom prst="rect">
            <a:avLst/>
          </a:prstGeom>
        </p:spPr>
      </p:pic>
      <p:sp>
        <p:nvSpPr>
          <p:cNvPr id="34" name="TextBox 33">
            <a:extLst>
              <a:ext uri="{FF2B5EF4-FFF2-40B4-BE49-F238E27FC236}">
                <a16:creationId xmlns:a16="http://schemas.microsoft.com/office/drawing/2014/main" id="{A62F12A1-D772-649D-DFA2-52445C689018}"/>
              </a:ext>
            </a:extLst>
          </p:cNvPr>
          <p:cNvSpPr txBox="1"/>
          <p:nvPr/>
        </p:nvSpPr>
        <p:spPr>
          <a:xfrm>
            <a:off x="4418012" y="3200400"/>
            <a:ext cx="3200400" cy="461665"/>
          </a:xfrm>
          <a:prstGeom prst="rect">
            <a:avLst/>
          </a:prstGeom>
          <a:noFill/>
        </p:spPr>
        <p:txBody>
          <a:bodyPr wrap="square" rtlCol="0">
            <a:spAutoFit/>
          </a:bodyPr>
          <a:lstStyle/>
          <a:p>
            <a:pPr algn="ctr"/>
            <a:r>
              <a:rPr lang="vi-VN" sz="2400" b="1" dirty="0">
                <a:solidFill>
                  <a:srgbClr val="C00000"/>
                </a:solidFill>
              </a:rPr>
              <a:t>TRẢ LỜI</a:t>
            </a:r>
            <a:endParaRPr lang="en-US" sz="2400" b="1" dirty="0">
              <a:solidFill>
                <a:srgbClr val="C00000"/>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99186" y="5730504"/>
            <a:ext cx="6589891" cy="4877790"/>
          </a:xfrm>
          <a:prstGeom prst="rect">
            <a:avLst/>
          </a:prstGeom>
        </p:spPr>
      </p:pic>
      <p:grpSp>
        <p:nvGrpSpPr>
          <p:cNvPr id="3" name="Group 3"/>
          <p:cNvGrpSpPr/>
          <p:nvPr/>
        </p:nvGrpSpPr>
        <p:grpSpPr>
          <a:xfrm>
            <a:off x="1012216" y="1789223"/>
            <a:ext cx="10490987" cy="2081405"/>
            <a:chOff x="0" y="0"/>
            <a:chExt cx="5742206" cy="1138953"/>
          </a:xfrm>
        </p:grpSpPr>
        <p:sp>
          <p:nvSpPr>
            <p:cNvPr id="4" name="Freeform 4"/>
            <p:cNvSpPr/>
            <p:nvPr/>
          </p:nvSpPr>
          <p:spPr>
            <a:xfrm>
              <a:off x="0" y="0"/>
              <a:ext cx="5742206" cy="1138953"/>
            </a:xfrm>
            <a:custGeom>
              <a:avLst/>
              <a:gdLst/>
              <a:ahLst/>
              <a:cxnLst/>
              <a:rect l="l" t="t" r="r" b="b"/>
              <a:pathLst>
                <a:path w="5742206" h="1138953">
                  <a:moveTo>
                    <a:pt x="5617746" y="59690"/>
                  </a:moveTo>
                  <a:cubicBezTo>
                    <a:pt x="5653306" y="59690"/>
                    <a:pt x="5682516" y="88900"/>
                    <a:pt x="5682516" y="124460"/>
                  </a:cubicBezTo>
                  <a:lnTo>
                    <a:pt x="5682516" y="1014493"/>
                  </a:lnTo>
                  <a:cubicBezTo>
                    <a:pt x="5682516" y="1050053"/>
                    <a:pt x="5653306" y="1079263"/>
                    <a:pt x="5617746" y="1079263"/>
                  </a:cubicBezTo>
                  <a:lnTo>
                    <a:pt x="124460" y="1079263"/>
                  </a:lnTo>
                  <a:cubicBezTo>
                    <a:pt x="88900" y="1079263"/>
                    <a:pt x="59690" y="1050053"/>
                    <a:pt x="59690" y="1014493"/>
                  </a:cubicBezTo>
                  <a:lnTo>
                    <a:pt x="59690" y="124460"/>
                  </a:lnTo>
                  <a:cubicBezTo>
                    <a:pt x="59690" y="88900"/>
                    <a:pt x="88900" y="59690"/>
                    <a:pt x="124460" y="59690"/>
                  </a:cubicBezTo>
                  <a:lnTo>
                    <a:pt x="5617746" y="59690"/>
                  </a:lnTo>
                  <a:moveTo>
                    <a:pt x="5617746" y="0"/>
                  </a:moveTo>
                  <a:lnTo>
                    <a:pt x="124460" y="0"/>
                  </a:lnTo>
                  <a:cubicBezTo>
                    <a:pt x="55880" y="0"/>
                    <a:pt x="0" y="55880"/>
                    <a:pt x="0" y="124460"/>
                  </a:cubicBezTo>
                  <a:lnTo>
                    <a:pt x="0" y="1014493"/>
                  </a:lnTo>
                  <a:cubicBezTo>
                    <a:pt x="0" y="1083073"/>
                    <a:pt x="55880" y="1138953"/>
                    <a:pt x="124460" y="1138953"/>
                  </a:cubicBezTo>
                  <a:lnTo>
                    <a:pt x="5617746" y="1138953"/>
                  </a:lnTo>
                  <a:cubicBezTo>
                    <a:pt x="5686327" y="1138953"/>
                    <a:pt x="5742206" y="1083073"/>
                    <a:pt x="5742206" y="1014493"/>
                  </a:cubicBezTo>
                  <a:lnTo>
                    <a:pt x="5742206" y="124460"/>
                  </a:lnTo>
                  <a:cubicBezTo>
                    <a:pt x="5742206" y="55880"/>
                    <a:pt x="5686326" y="0"/>
                    <a:pt x="5617746" y="0"/>
                  </a:cubicBezTo>
                  <a:close/>
                </a:path>
              </a:pathLst>
            </a:custGeom>
            <a:solidFill>
              <a:srgbClr val="175029"/>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7630">
            <a:off x="8323987" y="-2951830"/>
            <a:ext cx="5649974" cy="418207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87776" y="-860796"/>
            <a:ext cx="4273398" cy="309319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503203" y="4358904"/>
            <a:ext cx="2742486" cy="274320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74317">
            <a:off x="7296701" y="-2094854"/>
            <a:ext cx="2743200" cy="2742486"/>
          </a:xfrm>
          <a:prstGeom prst="rect">
            <a:avLst/>
          </a:prstGeom>
        </p:spPr>
      </p:pic>
      <p:grpSp>
        <p:nvGrpSpPr>
          <p:cNvPr id="9" name="Group 9"/>
          <p:cNvGrpSpPr/>
          <p:nvPr/>
        </p:nvGrpSpPr>
        <p:grpSpPr>
          <a:xfrm>
            <a:off x="685621" y="1223776"/>
            <a:ext cx="4149859" cy="1130895"/>
            <a:chOff x="0" y="0"/>
            <a:chExt cx="8301880" cy="2261790"/>
          </a:xfrm>
        </p:grpSpPr>
        <p:grpSp>
          <p:nvGrpSpPr>
            <p:cNvPr id="10" name="Group 10"/>
            <p:cNvGrpSpPr/>
            <p:nvPr/>
          </p:nvGrpSpPr>
          <p:grpSpPr>
            <a:xfrm rot="5400000">
              <a:off x="3185044" y="-2855045"/>
              <a:ext cx="1931791" cy="8301880"/>
              <a:chOff x="0" y="0"/>
              <a:chExt cx="2354580" cy="10118816"/>
            </a:xfrm>
          </p:grpSpPr>
          <p:sp>
            <p:nvSpPr>
              <p:cNvPr id="11" name="Freeform 11"/>
              <p:cNvSpPr/>
              <p:nvPr/>
            </p:nvSpPr>
            <p:spPr>
              <a:xfrm>
                <a:off x="0" y="0"/>
                <a:ext cx="2353310" cy="10118816"/>
              </a:xfrm>
              <a:custGeom>
                <a:avLst/>
                <a:gdLst/>
                <a:ahLst/>
                <a:cxnLst/>
                <a:rect l="l" t="t" r="r" b="b"/>
                <a:pathLst>
                  <a:path w="2353310" h="10118816">
                    <a:moveTo>
                      <a:pt x="784860" y="10051506"/>
                    </a:moveTo>
                    <a:cubicBezTo>
                      <a:pt x="905510" y="10092146"/>
                      <a:pt x="1042670" y="10118816"/>
                      <a:pt x="1177290" y="10118816"/>
                    </a:cubicBezTo>
                    <a:cubicBezTo>
                      <a:pt x="1311910" y="10118816"/>
                      <a:pt x="1441450" y="10095956"/>
                      <a:pt x="1560830" y="10055316"/>
                    </a:cubicBezTo>
                    <a:cubicBezTo>
                      <a:pt x="1563370" y="10054046"/>
                      <a:pt x="1565910" y="10054046"/>
                      <a:pt x="1568450" y="10052776"/>
                    </a:cubicBezTo>
                    <a:cubicBezTo>
                      <a:pt x="2016760" y="9890216"/>
                      <a:pt x="2346960" y="9460956"/>
                      <a:pt x="2353310" y="8936999"/>
                    </a:cubicBezTo>
                    <a:lnTo>
                      <a:pt x="2353310" y="0"/>
                    </a:lnTo>
                    <a:lnTo>
                      <a:pt x="0" y="0"/>
                    </a:lnTo>
                    <a:lnTo>
                      <a:pt x="0" y="8930152"/>
                    </a:lnTo>
                    <a:cubicBezTo>
                      <a:pt x="6350" y="9463496"/>
                      <a:pt x="331470" y="9892756"/>
                      <a:pt x="784860" y="10051506"/>
                    </a:cubicBezTo>
                    <a:close/>
                  </a:path>
                </a:pathLst>
              </a:custGeom>
              <a:solidFill>
                <a:srgbClr val="FFDE59"/>
              </a:solidFill>
            </p:spPr>
          </p:sp>
        </p:grpSp>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7433" y="0"/>
              <a:ext cx="1636350" cy="2135530"/>
            </a:xfrm>
            <a:prstGeom prst="rect">
              <a:avLst/>
            </a:prstGeom>
          </p:spPr>
        </p:pic>
        <p:sp>
          <p:nvSpPr>
            <p:cNvPr id="13" name="TextBox 13"/>
            <p:cNvSpPr txBox="1"/>
            <p:nvPr/>
          </p:nvSpPr>
          <p:spPr>
            <a:xfrm>
              <a:off x="2246815" y="875736"/>
              <a:ext cx="5339755" cy="769058"/>
            </a:xfrm>
            <a:prstGeom prst="rect">
              <a:avLst/>
            </a:prstGeom>
          </p:spPr>
          <p:txBody>
            <a:bodyPr lIns="0" tIns="0" rIns="0" bIns="0" rtlCol="0" anchor="t">
              <a:spAutoFit/>
            </a:bodyPr>
            <a:lstStyle/>
            <a:p>
              <a:pPr>
                <a:lnSpc>
                  <a:spcPts val="3266"/>
                </a:lnSpc>
              </a:pPr>
              <a:r>
                <a:rPr lang="vi-VN" sz="2300" b="1">
                  <a:solidFill>
                    <a:srgbClr val="000000"/>
                  </a:solidFill>
                  <a:latin typeface="Arial" pitchFamily="34" charset="0"/>
                </a:rPr>
                <a:t>Tổng hợp các chất</a:t>
              </a:r>
            </a:p>
          </p:txBody>
        </p:sp>
      </p:grpSp>
      <p:sp>
        <p:nvSpPr>
          <p:cNvPr id="15" name="TextBox 15"/>
          <p:cNvSpPr txBox="1"/>
          <p:nvPr/>
        </p:nvSpPr>
        <p:spPr>
          <a:xfrm>
            <a:off x="1280090" y="2595483"/>
            <a:ext cx="9955240" cy="807722"/>
          </a:xfrm>
          <a:prstGeom prst="rect">
            <a:avLst/>
          </a:prstGeom>
        </p:spPr>
        <p:txBody>
          <a:bodyPr lIns="0" tIns="0" rIns="0" bIns="0" rtlCol="0" anchor="t">
            <a:spAutoFit/>
          </a:bodyPr>
          <a:lstStyle/>
          <a:p>
            <a:pPr algn="just">
              <a:lnSpc>
                <a:spcPts val="3266"/>
              </a:lnSpc>
              <a:spcBef>
                <a:spcPct val="0"/>
              </a:spcBef>
            </a:pPr>
            <a:r>
              <a:rPr lang="vi-VN" sz="2300" b="1">
                <a:solidFill>
                  <a:srgbClr val="000000"/>
                </a:solidFill>
                <a:latin typeface="Arial" pitchFamily="34" charset="0"/>
              </a:rPr>
              <a:t>Quá trình tổng hợp tạo chất hữu cơ (những phân tử có kích thước lớn) là nguyên liệu cho phân giải trong hô hấp tế bào</a:t>
            </a:r>
          </a:p>
        </p:txBody>
      </p:sp>
      <p:grpSp>
        <p:nvGrpSpPr>
          <p:cNvPr id="16" name="Group 16"/>
          <p:cNvGrpSpPr/>
          <p:nvPr/>
        </p:nvGrpSpPr>
        <p:grpSpPr>
          <a:xfrm>
            <a:off x="1012216" y="4156378"/>
            <a:ext cx="2796657" cy="2172130"/>
            <a:chOff x="0" y="0"/>
            <a:chExt cx="5594770" cy="4344260"/>
          </a:xfrm>
        </p:grpSpPr>
        <p:pic>
          <p:nvPicPr>
            <p:cNvPr id="17" name="Picture 17"/>
            <p:cNvPicPr>
              <a:picLocks noChangeAspect="1"/>
            </p:cNvPicPr>
            <p:nvPr/>
          </p:nvPicPr>
          <p:blipFill>
            <a:blip r:embed="rId12"/>
            <a:srcRect l="9942"/>
            <a:stretch>
              <a:fillRect/>
            </a:stretch>
          </p:blipFill>
          <p:spPr>
            <a:xfrm>
              <a:off x="0" y="0"/>
              <a:ext cx="5594770" cy="3451376"/>
            </a:xfrm>
            <a:prstGeom prst="rect">
              <a:avLst/>
            </a:prstGeom>
          </p:spPr>
        </p:pic>
        <p:sp>
          <p:nvSpPr>
            <p:cNvPr id="18" name="TextBox 18"/>
            <p:cNvSpPr txBox="1"/>
            <p:nvPr/>
          </p:nvSpPr>
          <p:spPr>
            <a:xfrm>
              <a:off x="1773944" y="3575202"/>
              <a:ext cx="2046883" cy="769058"/>
            </a:xfrm>
            <a:prstGeom prst="rect">
              <a:avLst/>
            </a:prstGeom>
          </p:spPr>
          <p:txBody>
            <a:bodyPr lIns="0" tIns="0" rIns="0" bIns="0" rtlCol="0" anchor="t">
              <a:spAutoFit/>
            </a:bodyPr>
            <a:lstStyle/>
            <a:p>
              <a:pPr algn="ctr">
                <a:lnSpc>
                  <a:spcPts val="3266"/>
                </a:lnSpc>
              </a:pPr>
              <a:r>
                <a:rPr lang="vi-VN" sz="2300" b="1">
                  <a:solidFill>
                    <a:srgbClr val="000000"/>
                  </a:solidFill>
                  <a:latin typeface="Arial" pitchFamily="34" charset="0"/>
                </a:rPr>
                <a:t>Protein</a:t>
              </a:r>
            </a:p>
          </p:txBody>
        </p:sp>
      </p:grpSp>
      <p:grpSp>
        <p:nvGrpSpPr>
          <p:cNvPr id="19" name="Group 19"/>
          <p:cNvGrpSpPr/>
          <p:nvPr/>
        </p:nvGrpSpPr>
        <p:grpSpPr>
          <a:xfrm>
            <a:off x="4277219" y="4156378"/>
            <a:ext cx="3634387" cy="2172130"/>
            <a:chOff x="0" y="0"/>
            <a:chExt cx="7270668" cy="4344259"/>
          </a:xfrm>
        </p:grpSpPr>
        <p:pic>
          <p:nvPicPr>
            <p:cNvPr id="20" name="Picture 20"/>
            <p:cNvPicPr>
              <a:picLocks noChangeAspect="1"/>
            </p:cNvPicPr>
            <p:nvPr/>
          </p:nvPicPr>
          <p:blipFill>
            <a:blip r:embed="rId13"/>
            <a:srcRect t="9746" b="5737"/>
            <a:stretch>
              <a:fillRect/>
            </a:stretch>
          </p:blipFill>
          <p:spPr>
            <a:xfrm>
              <a:off x="0" y="0"/>
              <a:ext cx="7270668" cy="3451376"/>
            </a:xfrm>
            <a:prstGeom prst="rect">
              <a:avLst/>
            </a:prstGeom>
          </p:spPr>
        </p:pic>
        <p:sp>
          <p:nvSpPr>
            <p:cNvPr id="21" name="TextBox 21"/>
            <p:cNvSpPr txBox="1"/>
            <p:nvPr/>
          </p:nvSpPr>
          <p:spPr>
            <a:xfrm>
              <a:off x="2953403" y="3575201"/>
              <a:ext cx="1697930" cy="769058"/>
            </a:xfrm>
            <a:prstGeom prst="rect">
              <a:avLst/>
            </a:prstGeom>
          </p:spPr>
          <p:txBody>
            <a:bodyPr wrap="square" lIns="0" tIns="0" rIns="0" bIns="0" rtlCol="0" anchor="t">
              <a:spAutoFit/>
            </a:bodyPr>
            <a:lstStyle/>
            <a:p>
              <a:pPr algn="ctr">
                <a:lnSpc>
                  <a:spcPts val="3266"/>
                </a:lnSpc>
              </a:pPr>
              <a:r>
                <a:rPr lang="vi-VN" sz="2300" b="1">
                  <a:solidFill>
                    <a:srgbClr val="000000"/>
                  </a:solidFill>
                  <a:latin typeface="Arial" pitchFamily="34" charset="0"/>
                </a:rPr>
                <a:t>Lipid</a:t>
              </a:r>
            </a:p>
          </p:txBody>
        </p:sp>
      </p:grpSp>
      <p:grpSp>
        <p:nvGrpSpPr>
          <p:cNvPr id="22" name="Group 22"/>
          <p:cNvGrpSpPr/>
          <p:nvPr/>
        </p:nvGrpSpPr>
        <p:grpSpPr>
          <a:xfrm>
            <a:off x="8275683" y="4156378"/>
            <a:ext cx="2237924" cy="2172130"/>
            <a:chOff x="0" y="0"/>
            <a:chExt cx="4477015" cy="4344259"/>
          </a:xfrm>
        </p:grpSpPr>
        <p:pic>
          <p:nvPicPr>
            <p:cNvPr id="23" name="Picture 23"/>
            <p:cNvPicPr>
              <a:picLocks noChangeAspect="1"/>
            </p:cNvPicPr>
            <p:nvPr/>
          </p:nvPicPr>
          <p:blipFill>
            <a:blip r:embed="rId14"/>
            <a:srcRect l="19790" t="12963" r="15799" b="28713"/>
            <a:stretch>
              <a:fillRect/>
            </a:stretch>
          </p:blipFill>
          <p:spPr>
            <a:xfrm>
              <a:off x="201160" y="0"/>
              <a:ext cx="3811500" cy="3451376"/>
            </a:xfrm>
            <a:prstGeom prst="rect">
              <a:avLst/>
            </a:prstGeom>
          </p:spPr>
        </p:pic>
        <p:sp>
          <p:nvSpPr>
            <p:cNvPr id="24" name="TextBox 24"/>
            <p:cNvSpPr txBox="1"/>
            <p:nvPr/>
          </p:nvSpPr>
          <p:spPr>
            <a:xfrm>
              <a:off x="0" y="3575201"/>
              <a:ext cx="4477015" cy="769058"/>
            </a:xfrm>
            <a:prstGeom prst="rect">
              <a:avLst/>
            </a:prstGeom>
          </p:spPr>
          <p:txBody>
            <a:bodyPr wrap="square" lIns="0" tIns="0" rIns="0" bIns="0" rtlCol="0" anchor="t">
              <a:spAutoFit/>
            </a:bodyPr>
            <a:lstStyle/>
            <a:p>
              <a:pPr algn="ctr">
                <a:lnSpc>
                  <a:spcPts val="3266"/>
                </a:lnSpc>
              </a:pPr>
              <a:r>
                <a:rPr lang="vi-VN" sz="2300" b="1">
                  <a:solidFill>
                    <a:srgbClr val="000000"/>
                  </a:solidFill>
                  <a:latin typeface="Arial" pitchFamily="34" charset="0"/>
                </a:rPr>
                <a:t>Carbonhydrate</a:t>
              </a:r>
            </a:p>
          </p:txBody>
        </p:sp>
      </p:grpSp>
      <p:sp>
        <p:nvSpPr>
          <p:cNvPr id="25" name="TextBox 28"/>
          <p:cNvSpPr txBox="1"/>
          <p:nvPr/>
        </p:nvSpPr>
        <p:spPr>
          <a:xfrm>
            <a:off x="685622" y="311492"/>
            <a:ext cx="7088524" cy="810415"/>
          </a:xfrm>
          <a:prstGeom prst="rect">
            <a:avLst/>
          </a:prstGeom>
        </p:spPr>
        <p:txBody>
          <a:bodyPr lIns="0" tIns="0" rIns="0" bIns="0" rtlCol="0" anchor="t">
            <a:spAutoFit/>
          </a:bodyPr>
          <a:lstStyle/>
          <a:p>
            <a:pPr algn="ctr">
              <a:lnSpc>
                <a:spcPct val="120000"/>
              </a:lnSpc>
              <a:spcBef>
                <a:spcPct val="0"/>
              </a:spcBef>
            </a:pPr>
            <a:r>
              <a:rPr lang="vi-VN" sz="2300" b="1">
                <a:solidFill>
                  <a:srgbClr val="000000"/>
                </a:solidFill>
                <a:latin typeface="Arial" pitchFamily="34" charset="0"/>
              </a:rPr>
              <a:t>II. MỐI QUAN HỆ HAI CHIỀU GIỮA TỔNG HỢP VÀ </a:t>
            </a:r>
          </a:p>
          <a:p>
            <a:pPr>
              <a:lnSpc>
                <a:spcPct val="120000"/>
              </a:lnSpc>
              <a:spcBef>
                <a:spcPct val="0"/>
              </a:spcBef>
            </a:pPr>
            <a:r>
              <a:rPr lang="vi-VN" sz="2300" b="1">
                <a:solidFill>
                  <a:srgbClr val="000000"/>
                </a:solidFill>
                <a:latin typeface="Arial" pitchFamily="34" charset="0"/>
              </a:rPr>
              <a:t>PHÂN GIẢI CHẤT HỮU CƠ Ở TẾ BÀO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99186" y="5730504"/>
            <a:ext cx="6589891" cy="4877790"/>
          </a:xfrm>
          <a:prstGeom prst="rect">
            <a:avLst/>
          </a:prstGeom>
        </p:spPr>
      </p:pic>
      <p:grpSp>
        <p:nvGrpSpPr>
          <p:cNvPr id="3" name="Group 3"/>
          <p:cNvGrpSpPr/>
          <p:nvPr/>
        </p:nvGrpSpPr>
        <p:grpSpPr>
          <a:xfrm>
            <a:off x="1012216" y="1789223"/>
            <a:ext cx="10490987" cy="1992627"/>
            <a:chOff x="0" y="0"/>
            <a:chExt cx="5742206" cy="1090374"/>
          </a:xfrm>
        </p:grpSpPr>
        <p:sp>
          <p:nvSpPr>
            <p:cNvPr id="4" name="Freeform 4"/>
            <p:cNvSpPr/>
            <p:nvPr/>
          </p:nvSpPr>
          <p:spPr>
            <a:xfrm>
              <a:off x="0" y="0"/>
              <a:ext cx="5742206" cy="1090374"/>
            </a:xfrm>
            <a:custGeom>
              <a:avLst/>
              <a:gdLst/>
              <a:ahLst/>
              <a:cxnLst/>
              <a:rect l="l" t="t" r="r" b="b"/>
              <a:pathLst>
                <a:path w="5742206" h="1090374">
                  <a:moveTo>
                    <a:pt x="5617746" y="59690"/>
                  </a:moveTo>
                  <a:cubicBezTo>
                    <a:pt x="5653306" y="59690"/>
                    <a:pt x="5682516" y="88900"/>
                    <a:pt x="5682516" y="124460"/>
                  </a:cubicBezTo>
                  <a:lnTo>
                    <a:pt x="5682516" y="965914"/>
                  </a:lnTo>
                  <a:cubicBezTo>
                    <a:pt x="5682516" y="1001474"/>
                    <a:pt x="5653306" y="1030684"/>
                    <a:pt x="5617746" y="1030684"/>
                  </a:cubicBezTo>
                  <a:lnTo>
                    <a:pt x="124460" y="1030684"/>
                  </a:lnTo>
                  <a:cubicBezTo>
                    <a:pt x="88900" y="1030684"/>
                    <a:pt x="59690" y="1001474"/>
                    <a:pt x="59690" y="965914"/>
                  </a:cubicBezTo>
                  <a:lnTo>
                    <a:pt x="59690" y="124460"/>
                  </a:lnTo>
                  <a:cubicBezTo>
                    <a:pt x="59690" y="88900"/>
                    <a:pt x="88900" y="59690"/>
                    <a:pt x="124460" y="59690"/>
                  </a:cubicBezTo>
                  <a:lnTo>
                    <a:pt x="5617746" y="59690"/>
                  </a:lnTo>
                  <a:moveTo>
                    <a:pt x="5617746" y="0"/>
                  </a:moveTo>
                  <a:lnTo>
                    <a:pt x="124460" y="0"/>
                  </a:lnTo>
                  <a:cubicBezTo>
                    <a:pt x="55880" y="0"/>
                    <a:pt x="0" y="55880"/>
                    <a:pt x="0" y="124460"/>
                  </a:cubicBezTo>
                  <a:lnTo>
                    <a:pt x="0" y="965914"/>
                  </a:lnTo>
                  <a:cubicBezTo>
                    <a:pt x="0" y="1034494"/>
                    <a:pt x="55880" y="1090374"/>
                    <a:pt x="124460" y="1090374"/>
                  </a:cubicBezTo>
                  <a:lnTo>
                    <a:pt x="5617746" y="1090374"/>
                  </a:lnTo>
                  <a:cubicBezTo>
                    <a:pt x="5686327" y="1090374"/>
                    <a:pt x="5742206" y="1034494"/>
                    <a:pt x="5742206" y="965914"/>
                  </a:cubicBezTo>
                  <a:lnTo>
                    <a:pt x="5742206" y="124460"/>
                  </a:lnTo>
                  <a:cubicBezTo>
                    <a:pt x="5742206" y="55880"/>
                    <a:pt x="5686326" y="0"/>
                    <a:pt x="5617746" y="0"/>
                  </a:cubicBezTo>
                  <a:close/>
                </a:path>
              </a:pathLst>
            </a:custGeom>
            <a:solidFill>
              <a:srgbClr val="175029"/>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7630">
            <a:off x="8323987" y="-2951830"/>
            <a:ext cx="5649974" cy="418207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87776" y="-860796"/>
            <a:ext cx="4273398" cy="309319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503203" y="4358904"/>
            <a:ext cx="2742486" cy="274320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74317">
            <a:off x="7296701" y="-2094854"/>
            <a:ext cx="2743200" cy="2742486"/>
          </a:xfrm>
          <a:prstGeom prst="rect">
            <a:avLst/>
          </a:prstGeom>
        </p:spPr>
      </p:pic>
      <p:grpSp>
        <p:nvGrpSpPr>
          <p:cNvPr id="9" name="Group 9"/>
          <p:cNvGrpSpPr/>
          <p:nvPr/>
        </p:nvGrpSpPr>
        <p:grpSpPr>
          <a:xfrm>
            <a:off x="685621" y="1223776"/>
            <a:ext cx="4149859" cy="1130895"/>
            <a:chOff x="0" y="0"/>
            <a:chExt cx="8301880" cy="2261790"/>
          </a:xfrm>
        </p:grpSpPr>
        <p:grpSp>
          <p:nvGrpSpPr>
            <p:cNvPr id="10" name="Group 10"/>
            <p:cNvGrpSpPr/>
            <p:nvPr/>
          </p:nvGrpSpPr>
          <p:grpSpPr>
            <a:xfrm rot="5400000">
              <a:off x="3185044" y="-2855045"/>
              <a:ext cx="1931791" cy="8301880"/>
              <a:chOff x="0" y="0"/>
              <a:chExt cx="2354580" cy="10118816"/>
            </a:xfrm>
          </p:grpSpPr>
          <p:sp>
            <p:nvSpPr>
              <p:cNvPr id="11" name="Freeform 11"/>
              <p:cNvSpPr/>
              <p:nvPr/>
            </p:nvSpPr>
            <p:spPr>
              <a:xfrm>
                <a:off x="0" y="0"/>
                <a:ext cx="2353310" cy="10118816"/>
              </a:xfrm>
              <a:custGeom>
                <a:avLst/>
                <a:gdLst/>
                <a:ahLst/>
                <a:cxnLst/>
                <a:rect l="l" t="t" r="r" b="b"/>
                <a:pathLst>
                  <a:path w="2353310" h="10118816">
                    <a:moveTo>
                      <a:pt x="784860" y="10051506"/>
                    </a:moveTo>
                    <a:cubicBezTo>
                      <a:pt x="905510" y="10092146"/>
                      <a:pt x="1042670" y="10118816"/>
                      <a:pt x="1177290" y="10118816"/>
                    </a:cubicBezTo>
                    <a:cubicBezTo>
                      <a:pt x="1311910" y="10118816"/>
                      <a:pt x="1441450" y="10095956"/>
                      <a:pt x="1560830" y="10055316"/>
                    </a:cubicBezTo>
                    <a:cubicBezTo>
                      <a:pt x="1563370" y="10054046"/>
                      <a:pt x="1565910" y="10054046"/>
                      <a:pt x="1568450" y="10052776"/>
                    </a:cubicBezTo>
                    <a:cubicBezTo>
                      <a:pt x="2016760" y="9890216"/>
                      <a:pt x="2346960" y="9460956"/>
                      <a:pt x="2353310" y="8936999"/>
                    </a:cubicBezTo>
                    <a:lnTo>
                      <a:pt x="2353310" y="0"/>
                    </a:lnTo>
                    <a:lnTo>
                      <a:pt x="0" y="0"/>
                    </a:lnTo>
                    <a:lnTo>
                      <a:pt x="0" y="8930152"/>
                    </a:lnTo>
                    <a:cubicBezTo>
                      <a:pt x="6350" y="9463496"/>
                      <a:pt x="331470" y="9892756"/>
                      <a:pt x="784860" y="10051506"/>
                    </a:cubicBezTo>
                    <a:close/>
                  </a:path>
                </a:pathLst>
              </a:custGeom>
              <a:solidFill>
                <a:srgbClr val="FFDE59"/>
              </a:solidFill>
            </p:spPr>
          </p:sp>
        </p:grpSp>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7433" y="0"/>
              <a:ext cx="1636350" cy="2135530"/>
            </a:xfrm>
            <a:prstGeom prst="rect">
              <a:avLst/>
            </a:prstGeom>
          </p:spPr>
        </p:pic>
        <p:sp>
          <p:nvSpPr>
            <p:cNvPr id="13" name="TextBox 13"/>
            <p:cNvSpPr txBox="1"/>
            <p:nvPr/>
          </p:nvSpPr>
          <p:spPr>
            <a:xfrm>
              <a:off x="2246815" y="875736"/>
              <a:ext cx="6055063" cy="769058"/>
            </a:xfrm>
            <a:prstGeom prst="rect">
              <a:avLst/>
            </a:prstGeom>
          </p:spPr>
          <p:txBody>
            <a:bodyPr lIns="0" tIns="0" rIns="0" bIns="0" rtlCol="0" anchor="t">
              <a:spAutoFit/>
            </a:bodyPr>
            <a:lstStyle/>
            <a:p>
              <a:pPr>
                <a:lnSpc>
                  <a:spcPts val="3266"/>
                </a:lnSpc>
              </a:pPr>
              <a:r>
                <a:rPr lang="vi-VN" sz="2300" b="1">
                  <a:latin typeface="Arial" pitchFamily="34" charset="0"/>
                </a:rPr>
                <a:t>Phân giải các chất</a:t>
              </a:r>
            </a:p>
          </p:txBody>
        </p:sp>
      </p:grpSp>
      <p:pic>
        <p:nvPicPr>
          <p:cNvPr id="14" name="Picture 14"/>
          <p:cNvPicPr>
            <a:picLocks noChangeAspect="1"/>
          </p:cNvPicPr>
          <p:nvPr/>
        </p:nvPicPr>
        <p:blipFill>
          <a:blip r:embed="rId12"/>
          <a:srcRect/>
          <a:stretch>
            <a:fillRect/>
          </a:stretch>
        </p:blipFill>
        <p:spPr>
          <a:xfrm>
            <a:off x="1039329" y="3989293"/>
            <a:ext cx="3190554" cy="2182907"/>
          </a:xfrm>
          <a:prstGeom prst="rect">
            <a:avLst/>
          </a:prstGeom>
        </p:spPr>
      </p:pic>
      <p:pic>
        <p:nvPicPr>
          <p:cNvPr id="15" name="Picture 15"/>
          <p:cNvPicPr>
            <a:picLocks noChangeAspect="1"/>
          </p:cNvPicPr>
          <p:nvPr/>
        </p:nvPicPr>
        <p:blipFill>
          <a:blip r:embed="rId13"/>
          <a:srcRect/>
          <a:stretch>
            <a:fillRect/>
          </a:stretch>
        </p:blipFill>
        <p:spPr>
          <a:xfrm>
            <a:off x="4451907" y="3989293"/>
            <a:ext cx="2366392" cy="2182907"/>
          </a:xfrm>
          <a:prstGeom prst="rect">
            <a:avLst/>
          </a:prstGeom>
        </p:spPr>
      </p:pic>
      <p:pic>
        <p:nvPicPr>
          <p:cNvPr id="16" name="Picture 1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046397" y="3989293"/>
            <a:ext cx="2092318" cy="2182907"/>
          </a:xfrm>
          <a:prstGeom prst="rect">
            <a:avLst/>
          </a:prstGeom>
        </p:spPr>
      </p:pic>
      <p:sp>
        <p:nvSpPr>
          <p:cNvPr id="18" name="TextBox 18"/>
          <p:cNvSpPr txBox="1"/>
          <p:nvPr/>
        </p:nvSpPr>
        <p:spPr>
          <a:xfrm>
            <a:off x="1368844" y="2595483"/>
            <a:ext cx="9777731" cy="810415"/>
          </a:xfrm>
          <a:prstGeom prst="rect">
            <a:avLst/>
          </a:prstGeom>
        </p:spPr>
        <p:txBody>
          <a:bodyPr lIns="0" tIns="0" rIns="0" bIns="0" rtlCol="0" anchor="t">
            <a:spAutoFit/>
          </a:bodyPr>
          <a:lstStyle/>
          <a:p>
            <a:pPr algn="just">
              <a:lnSpc>
                <a:spcPct val="120000"/>
              </a:lnSpc>
              <a:spcBef>
                <a:spcPct val="0"/>
              </a:spcBef>
            </a:pPr>
            <a:r>
              <a:rPr lang="vi-VN" sz="2300" b="1">
                <a:latin typeface="Arial" pitchFamily="34" charset="0"/>
              </a:rPr>
              <a:t>Quá trình hô hấp tế bào phân giải các chất hữu cơ giải phóng năng lượng</a:t>
            </a:r>
          </a:p>
        </p:txBody>
      </p:sp>
      <p:sp>
        <p:nvSpPr>
          <p:cNvPr id="19" name="TextBox 19"/>
          <p:cNvSpPr txBox="1"/>
          <p:nvPr/>
        </p:nvSpPr>
        <p:spPr>
          <a:xfrm>
            <a:off x="2980301" y="6282094"/>
            <a:ext cx="2860178" cy="384529"/>
          </a:xfrm>
          <a:prstGeom prst="rect">
            <a:avLst/>
          </a:prstGeom>
        </p:spPr>
        <p:txBody>
          <a:bodyPr wrap="square" lIns="0" tIns="0" rIns="0" bIns="0" rtlCol="0" anchor="t">
            <a:spAutoFit/>
          </a:bodyPr>
          <a:lstStyle/>
          <a:p>
            <a:pPr algn="ctr">
              <a:lnSpc>
                <a:spcPts val="3266"/>
              </a:lnSpc>
            </a:pPr>
            <a:r>
              <a:rPr lang="vi-VN" sz="2300" b="1">
                <a:latin typeface="Arial" pitchFamily="34" charset="0"/>
              </a:rPr>
              <a:t>Các chất đơn giản</a:t>
            </a:r>
          </a:p>
        </p:txBody>
      </p:sp>
      <p:sp>
        <p:nvSpPr>
          <p:cNvPr id="20" name="TextBox 20"/>
          <p:cNvSpPr txBox="1"/>
          <p:nvPr/>
        </p:nvSpPr>
        <p:spPr>
          <a:xfrm>
            <a:off x="8270545" y="6282094"/>
            <a:ext cx="1868170" cy="384529"/>
          </a:xfrm>
          <a:prstGeom prst="rect">
            <a:avLst/>
          </a:prstGeom>
        </p:spPr>
        <p:txBody>
          <a:bodyPr wrap="square" lIns="0" tIns="0" rIns="0" bIns="0" rtlCol="0" anchor="t">
            <a:spAutoFit/>
          </a:bodyPr>
          <a:lstStyle/>
          <a:p>
            <a:pPr algn="ctr">
              <a:lnSpc>
                <a:spcPts val="3266"/>
              </a:lnSpc>
            </a:pPr>
            <a:r>
              <a:rPr lang="vi-VN" sz="2300" b="1">
                <a:latin typeface="Arial" pitchFamily="34" charset="0"/>
              </a:rPr>
              <a:t>Năng lượng</a:t>
            </a:r>
          </a:p>
        </p:txBody>
      </p:sp>
      <p:sp>
        <p:nvSpPr>
          <p:cNvPr id="21" name="TextBox 28"/>
          <p:cNvSpPr txBox="1"/>
          <p:nvPr/>
        </p:nvSpPr>
        <p:spPr>
          <a:xfrm>
            <a:off x="685622" y="311492"/>
            <a:ext cx="7088524" cy="810415"/>
          </a:xfrm>
          <a:prstGeom prst="rect">
            <a:avLst/>
          </a:prstGeom>
        </p:spPr>
        <p:txBody>
          <a:bodyPr lIns="0" tIns="0" rIns="0" bIns="0" rtlCol="0" anchor="t">
            <a:spAutoFit/>
          </a:bodyPr>
          <a:lstStyle/>
          <a:p>
            <a:pPr algn="ctr">
              <a:lnSpc>
                <a:spcPct val="120000"/>
              </a:lnSpc>
              <a:spcBef>
                <a:spcPct val="0"/>
              </a:spcBef>
            </a:pPr>
            <a:r>
              <a:rPr lang="vi-VN" sz="2300" b="1">
                <a:latin typeface="Arial" pitchFamily="34" charset="0"/>
              </a:rPr>
              <a:t>II. MỐI QUAN HỆ HAI CHIỀU GIỮA TỔNG HỢP VÀ </a:t>
            </a:r>
          </a:p>
          <a:p>
            <a:pPr>
              <a:lnSpc>
                <a:spcPct val="120000"/>
              </a:lnSpc>
              <a:spcBef>
                <a:spcPct val="0"/>
              </a:spcBef>
            </a:pPr>
            <a:r>
              <a:rPr lang="vi-VN" sz="2300" b="1">
                <a:latin typeface="Arial" pitchFamily="34" charset="0"/>
              </a:rPr>
              <a:t>PHÂN GIẢI CHẤT HỮU CƠ Ở TẾ BÀO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99186" y="5730504"/>
            <a:ext cx="6589891" cy="487779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7630">
            <a:off x="8323987" y="-2951830"/>
            <a:ext cx="5649974" cy="418207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87776" y="-860796"/>
            <a:ext cx="4273398" cy="309319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503203" y="4358904"/>
            <a:ext cx="2742486" cy="27432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74317">
            <a:off x="7296701" y="-2094854"/>
            <a:ext cx="2743200" cy="2742486"/>
          </a:xfrm>
          <a:prstGeom prst="rect">
            <a:avLst/>
          </a:prstGeom>
        </p:spPr>
      </p:pic>
      <p:grpSp>
        <p:nvGrpSpPr>
          <p:cNvPr id="7" name="Group 7"/>
          <p:cNvGrpSpPr/>
          <p:nvPr/>
        </p:nvGrpSpPr>
        <p:grpSpPr>
          <a:xfrm>
            <a:off x="685622" y="1337150"/>
            <a:ext cx="10817582" cy="1201934"/>
            <a:chOff x="0" y="0"/>
            <a:chExt cx="21640800" cy="2403868"/>
          </a:xfrm>
        </p:grpSpPr>
        <p:grpSp>
          <p:nvGrpSpPr>
            <p:cNvPr id="8" name="Group 8"/>
            <p:cNvGrpSpPr/>
            <p:nvPr/>
          </p:nvGrpSpPr>
          <p:grpSpPr>
            <a:xfrm>
              <a:off x="0" y="0"/>
              <a:ext cx="21640800" cy="2403868"/>
              <a:chOff x="0" y="0"/>
              <a:chExt cx="5920967" cy="657703"/>
            </a:xfrm>
          </p:grpSpPr>
          <p:sp>
            <p:nvSpPr>
              <p:cNvPr id="9" name="Freeform 9"/>
              <p:cNvSpPr/>
              <p:nvPr/>
            </p:nvSpPr>
            <p:spPr>
              <a:xfrm>
                <a:off x="0" y="0"/>
                <a:ext cx="5920967" cy="657703"/>
              </a:xfrm>
              <a:custGeom>
                <a:avLst/>
                <a:gdLst/>
                <a:ahLst/>
                <a:cxnLst/>
                <a:rect l="l" t="t" r="r" b="b"/>
                <a:pathLst>
                  <a:path w="5920967" h="657703">
                    <a:moveTo>
                      <a:pt x="0" y="0"/>
                    </a:moveTo>
                    <a:lnTo>
                      <a:pt x="5920967" y="0"/>
                    </a:lnTo>
                    <a:lnTo>
                      <a:pt x="5920967" y="657703"/>
                    </a:lnTo>
                    <a:lnTo>
                      <a:pt x="0" y="657703"/>
                    </a:lnTo>
                    <a:close/>
                  </a:path>
                </a:pathLst>
              </a:custGeom>
              <a:solidFill>
                <a:srgbClr val="FFDE59"/>
              </a:solidFill>
            </p:spPr>
          </p:sp>
        </p:grpSp>
        <p:sp>
          <p:nvSpPr>
            <p:cNvPr id="10" name="TextBox 10"/>
            <p:cNvSpPr txBox="1"/>
            <p:nvPr/>
          </p:nvSpPr>
          <p:spPr>
            <a:xfrm>
              <a:off x="682676" y="333580"/>
              <a:ext cx="20275452" cy="1620830"/>
            </a:xfrm>
            <a:prstGeom prst="rect">
              <a:avLst/>
            </a:prstGeom>
          </p:spPr>
          <p:txBody>
            <a:bodyPr lIns="0" tIns="0" rIns="0" bIns="0" rtlCol="0" anchor="t">
              <a:spAutoFit/>
            </a:bodyPr>
            <a:lstStyle/>
            <a:p>
              <a:pPr algn="just">
                <a:lnSpc>
                  <a:spcPct val="120000"/>
                </a:lnSpc>
                <a:spcBef>
                  <a:spcPct val="0"/>
                </a:spcBef>
              </a:pPr>
              <a:r>
                <a:rPr lang="vi-VN" sz="2300" b="1">
                  <a:solidFill>
                    <a:srgbClr val="000000"/>
                  </a:solidFill>
                  <a:latin typeface="Arial" pitchFamily="34" charset="0"/>
                </a:rPr>
                <a:t>Dựa vào hình, lập bảng so sánh sự khác nhau giữa quá trình tổng hợp và phân giải chất hữu cơ</a:t>
              </a:r>
            </a:p>
          </p:txBody>
        </p:sp>
      </p:grpSp>
      <p:grpSp>
        <p:nvGrpSpPr>
          <p:cNvPr id="11" name="Group 11"/>
          <p:cNvGrpSpPr/>
          <p:nvPr/>
        </p:nvGrpSpPr>
        <p:grpSpPr>
          <a:xfrm>
            <a:off x="846817" y="2943767"/>
            <a:ext cx="10495193" cy="3361599"/>
            <a:chOff x="0" y="0"/>
            <a:chExt cx="20995855" cy="6723198"/>
          </a:xfrm>
        </p:grpSpPr>
        <p:grpSp>
          <p:nvGrpSpPr>
            <p:cNvPr id="12" name="Group 12"/>
            <p:cNvGrpSpPr/>
            <p:nvPr/>
          </p:nvGrpSpPr>
          <p:grpSpPr>
            <a:xfrm>
              <a:off x="0" y="2391141"/>
              <a:ext cx="6640050" cy="1979229"/>
              <a:chOff x="0" y="0"/>
              <a:chExt cx="6027641" cy="1796686"/>
            </a:xfrm>
          </p:grpSpPr>
          <p:sp>
            <p:nvSpPr>
              <p:cNvPr id="13" name="Freeform 13"/>
              <p:cNvSpPr/>
              <p:nvPr/>
            </p:nvSpPr>
            <p:spPr>
              <a:xfrm>
                <a:off x="72390" y="72390"/>
                <a:ext cx="5882862" cy="1651906"/>
              </a:xfrm>
              <a:custGeom>
                <a:avLst/>
                <a:gdLst/>
                <a:ahLst/>
                <a:cxnLst/>
                <a:rect l="l" t="t" r="r" b="b"/>
                <a:pathLst>
                  <a:path w="5882862" h="1651906">
                    <a:moveTo>
                      <a:pt x="0" y="0"/>
                    </a:moveTo>
                    <a:lnTo>
                      <a:pt x="5882862" y="0"/>
                    </a:lnTo>
                    <a:lnTo>
                      <a:pt x="5882862" y="1651906"/>
                    </a:lnTo>
                    <a:lnTo>
                      <a:pt x="0" y="1651906"/>
                    </a:lnTo>
                    <a:lnTo>
                      <a:pt x="0" y="0"/>
                    </a:lnTo>
                    <a:close/>
                  </a:path>
                </a:pathLst>
              </a:custGeom>
              <a:solidFill>
                <a:srgbClr val="FFDB78"/>
              </a:solidFill>
            </p:spPr>
          </p:sp>
          <p:sp>
            <p:nvSpPr>
              <p:cNvPr id="14" name="Freeform 14"/>
              <p:cNvSpPr/>
              <p:nvPr/>
            </p:nvSpPr>
            <p:spPr>
              <a:xfrm>
                <a:off x="0" y="0"/>
                <a:ext cx="6027641" cy="1796686"/>
              </a:xfrm>
              <a:custGeom>
                <a:avLst/>
                <a:gdLst/>
                <a:ahLst/>
                <a:cxnLst/>
                <a:rect l="l" t="t" r="r" b="b"/>
                <a:pathLst>
                  <a:path w="6027641" h="1796686">
                    <a:moveTo>
                      <a:pt x="5882861" y="1651906"/>
                    </a:moveTo>
                    <a:lnTo>
                      <a:pt x="6027641" y="1651906"/>
                    </a:lnTo>
                    <a:lnTo>
                      <a:pt x="6027641" y="1796686"/>
                    </a:lnTo>
                    <a:lnTo>
                      <a:pt x="5882861" y="1796686"/>
                    </a:lnTo>
                    <a:lnTo>
                      <a:pt x="5882861" y="1651906"/>
                    </a:lnTo>
                    <a:close/>
                    <a:moveTo>
                      <a:pt x="0" y="144780"/>
                    </a:moveTo>
                    <a:lnTo>
                      <a:pt x="144780" y="144780"/>
                    </a:lnTo>
                    <a:lnTo>
                      <a:pt x="144780" y="1651906"/>
                    </a:lnTo>
                    <a:lnTo>
                      <a:pt x="0" y="1651906"/>
                    </a:lnTo>
                    <a:lnTo>
                      <a:pt x="0" y="144780"/>
                    </a:lnTo>
                    <a:close/>
                    <a:moveTo>
                      <a:pt x="0" y="1651906"/>
                    </a:moveTo>
                    <a:lnTo>
                      <a:pt x="144780" y="1651906"/>
                    </a:lnTo>
                    <a:lnTo>
                      <a:pt x="144780" y="1796686"/>
                    </a:lnTo>
                    <a:lnTo>
                      <a:pt x="0" y="1796686"/>
                    </a:lnTo>
                    <a:lnTo>
                      <a:pt x="0" y="1651906"/>
                    </a:lnTo>
                    <a:close/>
                    <a:moveTo>
                      <a:pt x="5882861" y="144780"/>
                    </a:moveTo>
                    <a:lnTo>
                      <a:pt x="6027641" y="144780"/>
                    </a:lnTo>
                    <a:lnTo>
                      <a:pt x="6027641" y="1651906"/>
                    </a:lnTo>
                    <a:lnTo>
                      <a:pt x="5882861" y="1651906"/>
                    </a:lnTo>
                    <a:lnTo>
                      <a:pt x="5882861" y="144780"/>
                    </a:lnTo>
                    <a:close/>
                    <a:moveTo>
                      <a:pt x="144780" y="1651906"/>
                    </a:moveTo>
                    <a:lnTo>
                      <a:pt x="5882861" y="1651906"/>
                    </a:lnTo>
                    <a:lnTo>
                      <a:pt x="5882861" y="1796686"/>
                    </a:lnTo>
                    <a:lnTo>
                      <a:pt x="144780" y="1796686"/>
                    </a:lnTo>
                    <a:lnTo>
                      <a:pt x="144780" y="1651906"/>
                    </a:lnTo>
                    <a:close/>
                    <a:moveTo>
                      <a:pt x="5882861" y="0"/>
                    </a:moveTo>
                    <a:lnTo>
                      <a:pt x="6027641" y="0"/>
                    </a:lnTo>
                    <a:lnTo>
                      <a:pt x="6027641" y="144780"/>
                    </a:lnTo>
                    <a:lnTo>
                      <a:pt x="5882861" y="144780"/>
                    </a:lnTo>
                    <a:lnTo>
                      <a:pt x="5882861" y="0"/>
                    </a:lnTo>
                    <a:close/>
                    <a:moveTo>
                      <a:pt x="0" y="0"/>
                    </a:moveTo>
                    <a:lnTo>
                      <a:pt x="144780" y="0"/>
                    </a:lnTo>
                    <a:lnTo>
                      <a:pt x="144780" y="144780"/>
                    </a:lnTo>
                    <a:lnTo>
                      <a:pt x="0" y="144780"/>
                    </a:lnTo>
                    <a:lnTo>
                      <a:pt x="0" y="0"/>
                    </a:lnTo>
                    <a:close/>
                    <a:moveTo>
                      <a:pt x="144780" y="0"/>
                    </a:moveTo>
                    <a:lnTo>
                      <a:pt x="5882861" y="0"/>
                    </a:lnTo>
                    <a:lnTo>
                      <a:pt x="5882861" y="144780"/>
                    </a:lnTo>
                    <a:lnTo>
                      <a:pt x="144780" y="144780"/>
                    </a:lnTo>
                    <a:lnTo>
                      <a:pt x="144780" y="0"/>
                    </a:lnTo>
                    <a:close/>
                  </a:path>
                </a:pathLst>
              </a:custGeom>
              <a:solidFill>
                <a:srgbClr val="961213"/>
              </a:solidFill>
            </p:spPr>
          </p:sp>
        </p:grpSp>
        <p:sp>
          <p:nvSpPr>
            <p:cNvPr id="15" name="TextBox 15"/>
            <p:cNvSpPr txBox="1"/>
            <p:nvPr/>
          </p:nvSpPr>
          <p:spPr>
            <a:xfrm>
              <a:off x="355110" y="2978542"/>
              <a:ext cx="5929831" cy="724686"/>
            </a:xfrm>
            <a:prstGeom prst="rect">
              <a:avLst/>
            </a:prstGeom>
          </p:spPr>
          <p:txBody>
            <a:bodyPr lIns="0" tIns="0" rIns="0" bIns="0" rtlCol="0" anchor="t">
              <a:spAutoFit/>
            </a:bodyPr>
            <a:lstStyle/>
            <a:p>
              <a:pPr algn="ctr">
                <a:lnSpc>
                  <a:spcPts val="3100"/>
                </a:lnSpc>
              </a:pPr>
              <a:r>
                <a:rPr lang="vi-VN" sz="2200" b="1" i="1">
                  <a:solidFill>
                    <a:srgbClr val="000000"/>
                  </a:solidFill>
                  <a:latin typeface="Arial" pitchFamily="34" charset="0"/>
                </a:rPr>
                <a:t>Các chất đơn giản</a:t>
              </a:r>
            </a:p>
          </p:txBody>
        </p:sp>
        <p:grpSp>
          <p:nvGrpSpPr>
            <p:cNvPr id="16" name="Group 16"/>
            <p:cNvGrpSpPr/>
            <p:nvPr/>
          </p:nvGrpSpPr>
          <p:grpSpPr>
            <a:xfrm>
              <a:off x="14355805" y="1999344"/>
              <a:ext cx="6640050" cy="2762822"/>
              <a:chOff x="0" y="0"/>
              <a:chExt cx="6027641" cy="2508009"/>
            </a:xfrm>
          </p:grpSpPr>
          <p:sp>
            <p:nvSpPr>
              <p:cNvPr id="17" name="Freeform 17"/>
              <p:cNvSpPr/>
              <p:nvPr/>
            </p:nvSpPr>
            <p:spPr>
              <a:xfrm>
                <a:off x="72390" y="72390"/>
                <a:ext cx="5882862" cy="2363229"/>
              </a:xfrm>
              <a:custGeom>
                <a:avLst/>
                <a:gdLst/>
                <a:ahLst/>
                <a:cxnLst/>
                <a:rect l="l" t="t" r="r" b="b"/>
                <a:pathLst>
                  <a:path w="5882862" h="2363229">
                    <a:moveTo>
                      <a:pt x="0" y="0"/>
                    </a:moveTo>
                    <a:lnTo>
                      <a:pt x="5882862" y="0"/>
                    </a:lnTo>
                    <a:lnTo>
                      <a:pt x="5882862" y="2363229"/>
                    </a:lnTo>
                    <a:lnTo>
                      <a:pt x="0" y="2363229"/>
                    </a:lnTo>
                    <a:lnTo>
                      <a:pt x="0" y="0"/>
                    </a:lnTo>
                    <a:close/>
                  </a:path>
                </a:pathLst>
              </a:custGeom>
              <a:solidFill>
                <a:srgbClr val="C9E265"/>
              </a:solidFill>
            </p:spPr>
          </p:sp>
          <p:sp>
            <p:nvSpPr>
              <p:cNvPr id="18" name="Freeform 18"/>
              <p:cNvSpPr/>
              <p:nvPr/>
            </p:nvSpPr>
            <p:spPr>
              <a:xfrm>
                <a:off x="0" y="0"/>
                <a:ext cx="6027641" cy="2508009"/>
              </a:xfrm>
              <a:custGeom>
                <a:avLst/>
                <a:gdLst/>
                <a:ahLst/>
                <a:cxnLst/>
                <a:rect l="l" t="t" r="r" b="b"/>
                <a:pathLst>
                  <a:path w="6027641" h="2508009">
                    <a:moveTo>
                      <a:pt x="5882861" y="2363229"/>
                    </a:moveTo>
                    <a:lnTo>
                      <a:pt x="6027641" y="2363229"/>
                    </a:lnTo>
                    <a:lnTo>
                      <a:pt x="6027641" y="2508009"/>
                    </a:lnTo>
                    <a:lnTo>
                      <a:pt x="5882861" y="2508009"/>
                    </a:lnTo>
                    <a:lnTo>
                      <a:pt x="5882861" y="2363229"/>
                    </a:lnTo>
                    <a:close/>
                    <a:moveTo>
                      <a:pt x="0" y="144780"/>
                    </a:moveTo>
                    <a:lnTo>
                      <a:pt x="144780" y="144780"/>
                    </a:lnTo>
                    <a:lnTo>
                      <a:pt x="144780" y="2363229"/>
                    </a:lnTo>
                    <a:lnTo>
                      <a:pt x="0" y="2363229"/>
                    </a:lnTo>
                    <a:lnTo>
                      <a:pt x="0" y="144780"/>
                    </a:lnTo>
                    <a:close/>
                    <a:moveTo>
                      <a:pt x="0" y="2363229"/>
                    </a:moveTo>
                    <a:lnTo>
                      <a:pt x="144780" y="2363229"/>
                    </a:lnTo>
                    <a:lnTo>
                      <a:pt x="144780" y="2508009"/>
                    </a:lnTo>
                    <a:lnTo>
                      <a:pt x="0" y="2508009"/>
                    </a:lnTo>
                    <a:lnTo>
                      <a:pt x="0" y="2363229"/>
                    </a:lnTo>
                    <a:close/>
                    <a:moveTo>
                      <a:pt x="5882861" y="144780"/>
                    </a:moveTo>
                    <a:lnTo>
                      <a:pt x="6027641" y="144780"/>
                    </a:lnTo>
                    <a:lnTo>
                      <a:pt x="6027641" y="2363229"/>
                    </a:lnTo>
                    <a:lnTo>
                      <a:pt x="5882861" y="2363229"/>
                    </a:lnTo>
                    <a:lnTo>
                      <a:pt x="5882861" y="144780"/>
                    </a:lnTo>
                    <a:close/>
                    <a:moveTo>
                      <a:pt x="144780" y="2363229"/>
                    </a:moveTo>
                    <a:lnTo>
                      <a:pt x="5882861" y="2363229"/>
                    </a:lnTo>
                    <a:lnTo>
                      <a:pt x="5882861" y="2508009"/>
                    </a:lnTo>
                    <a:lnTo>
                      <a:pt x="144780" y="2508009"/>
                    </a:lnTo>
                    <a:lnTo>
                      <a:pt x="144780" y="2363229"/>
                    </a:lnTo>
                    <a:close/>
                    <a:moveTo>
                      <a:pt x="5882861" y="0"/>
                    </a:moveTo>
                    <a:lnTo>
                      <a:pt x="6027641" y="0"/>
                    </a:lnTo>
                    <a:lnTo>
                      <a:pt x="6027641" y="144780"/>
                    </a:lnTo>
                    <a:lnTo>
                      <a:pt x="5882861" y="144780"/>
                    </a:lnTo>
                    <a:lnTo>
                      <a:pt x="5882861" y="0"/>
                    </a:lnTo>
                    <a:close/>
                    <a:moveTo>
                      <a:pt x="0" y="0"/>
                    </a:moveTo>
                    <a:lnTo>
                      <a:pt x="144780" y="0"/>
                    </a:lnTo>
                    <a:lnTo>
                      <a:pt x="144780" y="144780"/>
                    </a:lnTo>
                    <a:lnTo>
                      <a:pt x="0" y="144780"/>
                    </a:lnTo>
                    <a:lnTo>
                      <a:pt x="0" y="0"/>
                    </a:lnTo>
                    <a:close/>
                    <a:moveTo>
                      <a:pt x="144780" y="0"/>
                    </a:moveTo>
                    <a:lnTo>
                      <a:pt x="5882861" y="0"/>
                    </a:lnTo>
                    <a:lnTo>
                      <a:pt x="5882861" y="144780"/>
                    </a:lnTo>
                    <a:lnTo>
                      <a:pt x="144780" y="144780"/>
                    </a:lnTo>
                    <a:lnTo>
                      <a:pt x="144780" y="0"/>
                    </a:lnTo>
                    <a:close/>
                  </a:path>
                </a:pathLst>
              </a:custGeom>
              <a:solidFill>
                <a:srgbClr val="175029"/>
              </a:solidFill>
            </p:spPr>
          </p:sp>
        </p:grpSp>
        <p:sp>
          <p:nvSpPr>
            <p:cNvPr id="19" name="TextBox 19"/>
            <p:cNvSpPr txBox="1"/>
            <p:nvPr/>
          </p:nvSpPr>
          <p:spPr>
            <a:xfrm>
              <a:off x="14710916" y="2586746"/>
              <a:ext cx="5929829" cy="1519776"/>
            </a:xfrm>
            <a:prstGeom prst="rect">
              <a:avLst/>
            </a:prstGeom>
          </p:spPr>
          <p:txBody>
            <a:bodyPr lIns="0" tIns="0" rIns="0" bIns="0" rtlCol="0" anchor="t">
              <a:spAutoFit/>
            </a:bodyPr>
            <a:lstStyle/>
            <a:p>
              <a:pPr algn="ctr">
                <a:lnSpc>
                  <a:spcPts val="3100"/>
                </a:lnSpc>
              </a:pPr>
              <a:r>
                <a:rPr lang="vi-VN" sz="2200" b="1" i="1">
                  <a:solidFill>
                    <a:srgbClr val="000000"/>
                  </a:solidFill>
                  <a:latin typeface="Arial" pitchFamily="34" charset="0"/>
                </a:rPr>
                <a:t>Các chất hữu cơ</a:t>
              </a:r>
            </a:p>
            <a:p>
              <a:pPr algn="ctr">
                <a:lnSpc>
                  <a:spcPts val="3100"/>
                </a:lnSpc>
              </a:pPr>
              <a:r>
                <a:rPr lang="vi-VN" sz="2200" b="1" i="1">
                  <a:solidFill>
                    <a:srgbClr val="000000"/>
                  </a:solidFill>
                  <a:latin typeface="Arial" pitchFamily="34" charset="0"/>
                </a:rPr>
                <a:t>phức tạp</a:t>
              </a:r>
            </a:p>
          </p:txBody>
        </p:sp>
        <p:sp>
          <p:nvSpPr>
            <p:cNvPr id="20" name="AutoShape 20"/>
            <p:cNvSpPr/>
            <p:nvPr/>
          </p:nvSpPr>
          <p:spPr>
            <a:xfrm>
              <a:off x="6640050" y="2946117"/>
              <a:ext cx="7715755" cy="0"/>
            </a:xfrm>
            <a:prstGeom prst="line">
              <a:avLst/>
            </a:prstGeom>
            <a:ln w="127000" cap="flat">
              <a:solidFill>
                <a:srgbClr val="961213"/>
              </a:solidFill>
              <a:prstDash val="solid"/>
              <a:headEnd type="none" w="sm" len="sm"/>
              <a:tailEnd type="arrow" w="med" len="sm"/>
            </a:ln>
          </p:spPr>
        </p:sp>
        <p:sp>
          <p:nvSpPr>
            <p:cNvPr id="21" name="AutoShape 21"/>
            <p:cNvSpPr/>
            <p:nvPr/>
          </p:nvSpPr>
          <p:spPr>
            <a:xfrm>
              <a:off x="6640050" y="3688394"/>
              <a:ext cx="7715755" cy="0"/>
            </a:xfrm>
            <a:prstGeom prst="line">
              <a:avLst/>
            </a:prstGeom>
            <a:ln w="127000" cap="flat">
              <a:solidFill>
                <a:srgbClr val="000000"/>
              </a:solidFill>
              <a:prstDash val="solid"/>
              <a:headEnd type="arrow" w="med" len="sm"/>
              <a:tailEnd type="none" w="sm" len="sm"/>
            </a:ln>
          </p:spPr>
        </p:sp>
        <p:pic>
          <p:nvPicPr>
            <p:cNvPr id="22" name="Picture 2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376930" y="0"/>
              <a:ext cx="2255773" cy="2352828"/>
            </a:xfrm>
            <a:prstGeom prst="rect">
              <a:avLst/>
            </a:prstGeom>
          </p:spPr>
        </p:pic>
        <p:pic>
          <p:nvPicPr>
            <p:cNvPr id="23" name="Picture 2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400000">
              <a:off x="9161749" y="1420216"/>
              <a:ext cx="807133" cy="1865223"/>
            </a:xfrm>
            <a:prstGeom prst="rect">
              <a:avLst/>
            </a:prstGeom>
          </p:spPr>
        </p:pic>
        <p:sp>
          <p:nvSpPr>
            <p:cNvPr id="24" name="TextBox 24"/>
            <p:cNvSpPr txBox="1"/>
            <p:nvPr/>
          </p:nvSpPr>
          <p:spPr>
            <a:xfrm>
              <a:off x="10625358" y="1845566"/>
              <a:ext cx="2755306" cy="769058"/>
            </a:xfrm>
            <a:prstGeom prst="rect">
              <a:avLst/>
            </a:prstGeom>
          </p:spPr>
          <p:txBody>
            <a:bodyPr lIns="0" tIns="0" rIns="0" bIns="0" rtlCol="0" anchor="t">
              <a:spAutoFit/>
            </a:bodyPr>
            <a:lstStyle/>
            <a:p>
              <a:pPr algn="ctr">
                <a:lnSpc>
                  <a:spcPts val="3266"/>
                </a:lnSpc>
              </a:pPr>
              <a:r>
                <a:rPr lang="vi-VN" sz="2300" b="1" i="1" dirty="0">
                  <a:solidFill>
                    <a:srgbClr val="000000"/>
                  </a:solidFill>
                  <a:latin typeface="Arial" pitchFamily="34" charset="0"/>
                </a:rPr>
                <a:t>Tổng hợp</a:t>
              </a:r>
            </a:p>
          </p:txBody>
        </p:sp>
        <p:sp>
          <p:nvSpPr>
            <p:cNvPr id="25" name="TextBox 25"/>
            <p:cNvSpPr txBox="1"/>
            <p:nvPr/>
          </p:nvSpPr>
          <p:spPr>
            <a:xfrm>
              <a:off x="10938195" y="3988526"/>
              <a:ext cx="2717404" cy="769058"/>
            </a:xfrm>
            <a:prstGeom prst="rect">
              <a:avLst/>
            </a:prstGeom>
          </p:spPr>
          <p:txBody>
            <a:bodyPr lIns="0" tIns="0" rIns="0" bIns="0" rtlCol="0" anchor="t">
              <a:spAutoFit/>
            </a:bodyPr>
            <a:lstStyle/>
            <a:p>
              <a:pPr algn="ctr">
                <a:lnSpc>
                  <a:spcPts val="3266"/>
                </a:lnSpc>
              </a:pPr>
              <a:r>
                <a:rPr lang="vi-VN" sz="2300" b="1" i="1">
                  <a:solidFill>
                    <a:srgbClr val="000000"/>
                  </a:solidFill>
                  <a:latin typeface="Arial" pitchFamily="34" charset="0"/>
                </a:rPr>
                <a:t>Phân giải</a:t>
              </a:r>
            </a:p>
          </p:txBody>
        </p:sp>
        <p:pic>
          <p:nvPicPr>
            <p:cNvPr id="26" name="Picture 2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376930" y="4370370"/>
              <a:ext cx="2255773" cy="2352828"/>
            </a:xfrm>
            <a:prstGeom prst="rect">
              <a:avLst/>
            </a:prstGeom>
          </p:spPr>
        </p:pic>
        <p:pic>
          <p:nvPicPr>
            <p:cNvPr id="27" name="Picture 2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400000" flipV="1">
              <a:off x="9161749" y="3526155"/>
              <a:ext cx="807133" cy="1865223"/>
            </a:xfrm>
            <a:prstGeom prst="rect">
              <a:avLst/>
            </a:prstGeom>
          </p:spPr>
        </p:pic>
      </p:grpSp>
      <p:sp>
        <p:nvSpPr>
          <p:cNvPr id="29" name="TextBox 28"/>
          <p:cNvSpPr txBox="1"/>
          <p:nvPr/>
        </p:nvSpPr>
        <p:spPr>
          <a:xfrm>
            <a:off x="685622" y="311492"/>
            <a:ext cx="7088524" cy="810415"/>
          </a:xfrm>
          <a:prstGeom prst="rect">
            <a:avLst/>
          </a:prstGeom>
        </p:spPr>
        <p:txBody>
          <a:bodyPr lIns="0" tIns="0" rIns="0" bIns="0" rtlCol="0" anchor="t">
            <a:spAutoFit/>
          </a:bodyPr>
          <a:lstStyle/>
          <a:p>
            <a:pPr algn="ctr">
              <a:lnSpc>
                <a:spcPct val="120000"/>
              </a:lnSpc>
              <a:spcBef>
                <a:spcPct val="0"/>
              </a:spcBef>
            </a:pPr>
            <a:r>
              <a:rPr lang="vi-VN" sz="2300" b="1">
                <a:solidFill>
                  <a:srgbClr val="000000"/>
                </a:solidFill>
                <a:latin typeface="Arial" pitchFamily="34" charset="0"/>
              </a:rPr>
              <a:t>II. MỐI QUAN HỆ HAI CHIỀU GIỮA TỔNG HỢP VÀ </a:t>
            </a:r>
          </a:p>
          <a:p>
            <a:pPr>
              <a:lnSpc>
                <a:spcPct val="120000"/>
              </a:lnSpc>
              <a:spcBef>
                <a:spcPct val="0"/>
              </a:spcBef>
            </a:pPr>
            <a:r>
              <a:rPr lang="vi-VN" sz="2300" b="1">
                <a:solidFill>
                  <a:srgbClr val="000000"/>
                </a:solidFill>
                <a:latin typeface="Arial" pitchFamily="34" charset="0"/>
              </a:rPr>
              <a:t>PHÂN GIẢI CHẤT HỮU CƠ Ở TẾ BÀO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685622" y="1447800"/>
            <a:ext cx="10817582" cy="1201934"/>
            <a:chOff x="0" y="0"/>
            <a:chExt cx="21640800" cy="2403868"/>
          </a:xfrm>
        </p:grpSpPr>
        <p:grpSp>
          <p:nvGrpSpPr>
            <p:cNvPr id="8" name="Group 8"/>
            <p:cNvGrpSpPr/>
            <p:nvPr/>
          </p:nvGrpSpPr>
          <p:grpSpPr>
            <a:xfrm>
              <a:off x="0" y="0"/>
              <a:ext cx="21640800" cy="2403868"/>
              <a:chOff x="0" y="0"/>
              <a:chExt cx="5920967" cy="657703"/>
            </a:xfrm>
          </p:grpSpPr>
          <p:sp>
            <p:nvSpPr>
              <p:cNvPr id="9" name="Freeform 9"/>
              <p:cNvSpPr/>
              <p:nvPr/>
            </p:nvSpPr>
            <p:spPr>
              <a:xfrm>
                <a:off x="0" y="0"/>
                <a:ext cx="5920967" cy="657703"/>
              </a:xfrm>
              <a:custGeom>
                <a:avLst/>
                <a:gdLst/>
                <a:ahLst/>
                <a:cxnLst/>
                <a:rect l="l" t="t" r="r" b="b"/>
                <a:pathLst>
                  <a:path w="5920967" h="657703">
                    <a:moveTo>
                      <a:pt x="0" y="0"/>
                    </a:moveTo>
                    <a:lnTo>
                      <a:pt x="5920967" y="0"/>
                    </a:lnTo>
                    <a:lnTo>
                      <a:pt x="5920967" y="657703"/>
                    </a:lnTo>
                    <a:lnTo>
                      <a:pt x="0" y="657703"/>
                    </a:lnTo>
                    <a:close/>
                  </a:path>
                </a:pathLst>
              </a:custGeom>
              <a:solidFill>
                <a:srgbClr val="FFDE59"/>
              </a:solidFill>
            </p:spPr>
          </p:sp>
        </p:grpSp>
        <p:sp>
          <p:nvSpPr>
            <p:cNvPr id="10" name="TextBox 10"/>
            <p:cNvSpPr txBox="1"/>
            <p:nvPr/>
          </p:nvSpPr>
          <p:spPr>
            <a:xfrm>
              <a:off x="682676" y="333580"/>
              <a:ext cx="20275452" cy="1620830"/>
            </a:xfrm>
            <a:prstGeom prst="rect">
              <a:avLst/>
            </a:prstGeom>
          </p:spPr>
          <p:txBody>
            <a:bodyPr lIns="0" tIns="0" rIns="0" bIns="0" rtlCol="0" anchor="t">
              <a:spAutoFit/>
            </a:bodyPr>
            <a:lstStyle/>
            <a:p>
              <a:pPr algn="just">
                <a:lnSpc>
                  <a:spcPct val="120000"/>
                </a:lnSpc>
                <a:spcBef>
                  <a:spcPct val="0"/>
                </a:spcBef>
              </a:pPr>
              <a:r>
                <a:rPr lang="vi-VN" sz="2300" b="1">
                  <a:solidFill>
                    <a:srgbClr val="000000"/>
                  </a:solidFill>
                  <a:latin typeface="Arial" pitchFamily="34" charset="0"/>
                </a:rPr>
                <a:t>Dựa vào hình, lập bảng so sánh sự khác nhau giữa quá trình tổng hợp và phân giải chất hữu cơ</a:t>
              </a:r>
            </a:p>
          </p:txBody>
        </p:sp>
      </p:grpSp>
      <p:sp>
        <p:nvSpPr>
          <p:cNvPr id="29" name="TextBox 28"/>
          <p:cNvSpPr txBox="1"/>
          <p:nvPr/>
        </p:nvSpPr>
        <p:spPr>
          <a:xfrm>
            <a:off x="685622" y="311492"/>
            <a:ext cx="10817582" cy="810415"/>
          </a:xfrm>
          <a:prstGeom prst="rect">
            <a:avLst/>
          </a:prstGeom>
        </p:spPr>
        <p:txBody>
          <a:bodyPr wrap="square" lIns="0" tIns="0" rIns="0" bIns="0" rtlCol="0" anchor="t">
            <a:spAutoFit/>
          </a:bodyPr>
          <a:lstStyle>
            <a:defPPr>
              <a:defRPr lang="en-US"/>
            </a:defPPr>
            <a:lvl1pPr algn="just">
              <a:lnSpc>
                <a:spcPct val="120000"/>
              </a:lnSpc>
              <a:spcBef>
                <a:spcPct val="0"/>
              </a:spcBef>
              <a:defRPr sz="2666" b="1">
                <a:solidFill>
                  <a:srgbClr val="000000"/>
                </a:solidFill>
                <a:latin typeface="Arial" pitchFamily="34" charset="0"/>
              </a:defRPr>
            </a:lvl1pPr>
          </a:lstStyle>
          <a:p>
            <a:r>
              <a:rPr lang="vi-VN" dirty="0"/>
              <a:t>II. MỐI QUAN HỆ HAI CHIỀU GIỮA TỔNG HỢP VÀ PHÂN GIẢI CHẤT HỮU CƠ Ở TẾ BÀO</a:t>
            </a:r>
          </a:p>
        </p:txBody>
      </p:sp>
      <p:graphicFrame>
        <p:nvGraphicFramePr>
          <p:cNvPr id="28" name="Table 27">
            <a:extLst>
              <a:ext uri="{FF2B5EF4-FFF2-40B4-BE49-F238E27FC236}">
                <a16:creationId xmlns:a16="http://schemas.microsoft.com/office/drawing/2014/main" id="{E7DDF4D1-D190-B2B6-7F45-FAA6AD54C1F2}"/>
              </a:ext>
            </a:extLst>
          </p:cNvPr>
          <p:cNvGraphicFramePr>
            <a:graphicFrameLocks noGrp="1"/>
          </p:cNvGraphicFramePr>
          <p:nvPr>
            <p:extLst>
              <p:ext uri="{D42A27DB-BD31-4B8C-83A1-F6EECF244321}">
                <p14:modId xmlns:p14="http://schemas.microsoft.com/office/powerpoint/2010/main" val="667836908"/>
              </p:ext>
            </p:extLst>
          </p:nvPr>
        </p:nvGraphicFramePr>
        <p:xfrm>
          <a:off x="685622" y="3124200"/>
          <a:ext cx="10817582" cy="2867660"/>
        </p:xfrm>
        <a:graphic>
          <a:graphicData uri="http://schemas.openxmlformats.org/drawingml/2006/table">
            <a:tbl>
              <a:tblPr>
                <a:tableStyleId>{35758FB7-9AC5-4552-8A53-C91805E547FA}</a:tableStyleId>
              </a:tblPr>
              <a:tblGrid>
                <a:gridCol w="5408791">
                  <a:extLst>
                    <a:ext uri="{9D8B030D-6E8A-4147-A177-3AD203B41FA5}">
                      <a16:colId xmlns:a16="http://schemas.microsoft.com/office/drawing/2014/main" val="2823933088"/>
                    </a:ext>
                  </a:extLst>
                </a:gridCol>
                <a:gridCol w="5408791">
                  <a:extLst>
                    <a:ext uri="{9D8B030D-6E8A-4147-A177-3AD203B41FA5}">
                      <a16:colId xmlns:a16="http://schemas.microsoft.com/office/drawing/2014/main" val="1387730762"/>
                    </a:ext>
                  </a:extLst>
                </a:gridCol>
              </a:tblGrid>
              <a:tr h="822968">
                <a:tc>
                  <a:txBody>
                    <a:bodyPr/>
                    <a:lstStyle/>
                    <a:p>
                      <a:pPr algn="ctr" fontAlgn="t">
                        <a:lnSpc>
                          <a:spcPct val="120000"/>
                        </a:lnSpc>
                        <a:spcAft>
                          <a:spcPts val="600"/>
                        </a:spcAft>
                      </a:pPr>
                      <a:r>
                        <a:rPr lang="vi-VN" sz="2400" b="1" dirty="0">
                          <a:solidFill>
                            <a:schemeClr val="tx1"/>
                          </a:solidFill>
                          <a:effectLst/>
                        </a:rPr>
                        <a:t>Qúa trình tổng hợp chất hữu cơ</a:t>
                      </a:r>
                    </a:p>
                  </a:txBody>
                  <a:tcPr marL="31750" marR="31750" marT="31750" marB="31750" anchor="ctr"/>
                </a:tc>
                <a:tc>
                  <a:txBody>
                    <a:bodyPr/>
                    <a:lstStyle/>
                    <a:p>
                      <a:pPr algn="ctr" fontAlgn="t">
                        <a:lnSpc>
                          <a:spcPct val="120000"/>
                        </a:lnSpc>
                        <a:spcAft>
                          <a:spcPts val="600"/>
                        </a:spcAft>
                      </a:pPr>
                      <a:r>
                        <a:rPr lang="vi-VN" sz="2400" b="1">
                          <a:solidFill>
                            <a:schemeClr val="tx1"/>
                          </a:solidFill>
                          <a:effectLst/>
                        </a:rPr>
                        <a:t>Phân giải chất hữu cơ</a:t>
                      </a:r>
                    </a:p>
                  </a:txBody>
                  <a:tcPr marL="31750" marR="31750" marT="31750" marB="31750" anchor="ctr"/>
                </a:tc>
                <a:extLst>
                  <a:ext uri="{0D108BD9-81ED-4DB2-BD59-A6C34878D82A}">
                    <a16:rowId xmlns:a16="http://schemas.microsoft.com/office/drawing/2014/main" val="3701197677"/>
                  </a:ext>
                </a:extLst>
              </a:tr>
              <a:tr h="2044692">
                <a:tc>
                  <a:txBody>
                    <a:bodyPr/>
                    <a:lstStyle/>
                    <a:p>
                      <a:pPr marL="342900" indent="-342900" algn="l" fontAlgn="t">
                        <a:lnSpc>
                          <a:spcPct val="120000"/>
                        </a:lnSpc>
                        <a:spcAft>
                          <a:spcPts val="600"/>
                        </a:spcAft>
                        <a:buFont typeface="Wingdings" panose="05000000000000000000" pitchFamily="2" charset="2"/>
                        <a:buChar char="§"/>
                      </a:pPr>
                      <a:r>
                        <a:rPr lang="vi-VN" sz="2400" b="1" dirty="0">
                          <a:solidFill>
                            <a:schemeClr val="tx1"/>
                          </a:solidFill>
                          <a:effectLst/>
                        </a:rPr>
                        <a:t>Nguyên liệu: carbon dioxide, nước, ATP (năng lượng)</a:t>
                      </a:r>
                    </a:p>
                    <a:p>
                      <a:pPr marL="342900" indent="-342900" algn="l" fontAlgn="t">
                        <a:lnSpc>
                          <a:spcPct val="120000"/>
                        </a:lnSpc>
                        <a:spcAft>
                          <a:spcPts val="600"/>
                        </a:spcAft>
                        <a:buFont typeface="Wingdings" panose="05000000000000000000" pitchFamily="2" charset="2"/>
                        <a:buChar char="§"/>
                      </a:pPr>
                      <a:r>
                        <a:rPr lang="vi-VN" sz="2400" b="1" dirty="0">
                          <a:solidFill>
                            <a:schemeClr val="tx1"/>
                          </a:solidFill>
                          <a:effectLst/>
                        </a:rPr>
                        <a:t>Sản phẩm: Oxygen, glucose</a:t>
                      </a:r>
                    </a:p>
                  </a:txBody>
                  <a:tcPr marL="31750" marR="31750" marT="31750" marB="31750" anchor="ctr"/>
                </a:tc>
                <a:tc>
                  <a:txBody>
                    <a:bodyPr/>
                    <a:lstStyle/>
                    <a:p>
                      <a:pPr marL="342900" indent="-342900" algn="l" fontAlgn="t">
                        <a:lnSpc>
                          <a:spcPct val="120000"/>
                        </a:lnSpc>
                        <a:spcAft>
                          <a:spcPts val="600"/>
                        </a:spcAft>
                        <a:buFont typeface="Wingdings" panose="05000000000000000000" pitchFamily="2" charset="2"/>
                        <a:buChar char="§"/>
                      </a:pPr>
                      <a:r>
                        <a:rPr lang="vi-VN" sz="2400" b="1" dirty="0">
                          <a:solidFill>
                            <a:schemeClr val="tx1"/>
                          </a:solidFill>
                          <a:effectLst/>
                        </a:rPr>
                        <a:t>Nguyên liệu: oxygen, glucose</a:t>
                      </a:r>
                    </a:p>
                    <a:p>
                      <a:pPr marL="342900" indent="-342900" algn="l" fontAlgn="t">
                        <a:lnSpc>
                          <a:spcPct val="120000"/>
                        </a:lnSpc>
                        <a:spcAft>
                          <a:spcPts val="600"/>
                        </a:spcAft>
                        <a:buFont typeface="Wingdings" panose="05000000000000000000" pitchFamily="2" charset="2"/>
                        <a:buChar char="§"/>
                      </a:pPr>
                      <a:r>
                        <a:rPr lang="vi-VN" sz="2400" b="1" dirty="0">
                          <a:solidFill>
                            <a:schemeClr val="tx1"/>
                          </a:solidFill>
                          <a:effectLst/>
                        </a:rPr>
                        <a:t>Sản phẩm: Carbon dioxide, nước, ATP (năng lượng)</a:t>
                      </a:r>
                    </a:p>
                  </a:txBody>
                  <a:tcPr marL="31750" marR="31750" marT="31750" marB="31750" anchor="ctr"/>
                </a:tc>
                <a:extLst>
                  <a:ext uri="{0D108BD9-81ED-4DB2-BD59-A6C34878D82A}">
                    <a16:rowId xmlns:a16="http://schemas.microsoft.com/office/drawing/2014/main" val="847203888"/>
                  </a:ext>
                </a:extLst>
              </a:tr>
            </a:tbl>
          </a:graphicData>
        </a:graphic>
      </p:graphicFrame>
    </p:spTree>
    <p:extLst>
      <p:ext uri="{BB962C8B-B14F-4D97-AF65-F5344CB8AC3E}">
        <p14:creationId xmlns:p14="http://schemas.microsoft.com/office/powerpoint/2010/main" val="1940846129"/>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2178" t="8578" b="8578"/>
          <a:stretch>
            <a:fillRect/>
          </a:stretch>
        </p:blipFill>
        <p:spPr>
          <a:xfrm>
            <a:off x="8048517" y="4358904"/>
            <a:ext cx="3454687" cy="2420298"/>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99186" y="5730504"/>
            <a:ext cx="6589891" cy="487779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47630">
            <a:off x="8323987" y="-2951830"/>
            <a:ext cx="5649974" cy="418207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87776" y="-860796"/>
            <a:ext cx="4273398" cy="3093191"/>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503203" y="4358904"/>
            <a:ext cx="2742486" cy="274320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774317">
            <a:off x="7296701" y="-2094854"/>
            <a:ext cx="2743200" cy="2742486"/>
          </a:xfrm>
          <a:prstGeom prst="rect">
            <a:avLst/>
          </a:prstGeom>
        </p:spPr>
      </p:pic>
      <p:grpSp>
        <p:nvGrpSpPr>
          <p:cNvPr id="8" name="Group 8"/>
          <p:cNvGrpSpPr/>
          <p:nvPr/>
        </p:nvGrpSpPr>
        <p:grpSpPr>
          <a:xfrm>
            <a:off x="685622" y="1364715"/>
            <a:ext cx="10817582" cy="2706242"/>
            <a:chOff x="0" y="-1"/>
            <a:chExt cx="21640800" cy="5412483"/>
          </a:xfrm>
        </p:grpSpPr>
        <p:grpSp>
          <p:nvGrpSpPr>
            <p:cNvPr id="9" name="Group 9"/>
            <p:cNvGrpSpPr/>
            <p:nvPr/>
          </p:nvGrpSpPr>
          <p:grpSpPr>
            <a:xfrm>
              <a:off x="0" y="940606"/>
              <a:ext cx="21640800" cy="4471876"/>
              <a:chOff x="0" y="0"/>
              <a:chExt cx="5920967" cy="1223514"/>
            </a:xfrm>
          </p:grpSpPr>
          <p:sp>
            <p:nvSpPr>
              <p:cNvPr id="10" name="Freeform 10"/>
              <p:cNvSpPr/>
              <p:nvPr/>
            </p:nvSpPr>
            <p:spPr>
              <a:xfrm>
                <a:off x="0" y="0"/>
                <a:ext cx="5920967" cy="1223514"/>
              </a:xfrm>
              <a:custGeom>
                <a:avLst/>
                <a:gdLst/>
                <a:ahLst/>
                <a:cxnLst/>
                <a:rect l="l" t="t" r="r" b="b"/>
                <a:pathLst>
                  <a:path w="5920967" h="1223514">
                    <a:moveTo>
                      <a:pt x="5796507" y="59690"/>
                    </a:moveTo>
                    <a:cubicBezTo>
                      <a:pt x="5832067" y="59690"/>
                      <a:pt x="5861277" y="88900"/>
                      <a:pt x="5861277" y="124460"/>
                    </a:cubicBezTo>
                    <a:lnTo>
                      <a:pt x="5861277" y="1099054"/>
                    </a:lnTo>
                    <a:cubicBezTo>
                      <a:pt x="5861277" y="1134614"/>
                      <a:pt x="5832067" y="1163824"/>
                      <a:pt x="5796507" y="1163824"/>
                    </a:cubicBezTo>
                    <a:lnTo>
                      <a:pt x="124460" y="1163824"/>
                    </a:lnTo>
                    <a:cubicBezTo>
                      <a:pt x="88900" y="1163824"/>
                      <a:pt x="59690" y="1134614"/>
                      <a:pt x="59690" y="1099054"/>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1099054"/>
                    </a:lnTo>
                    <a:cubicBezTo>
                      <a:pt x="0" y="1167634"/>
                      <a:pt x="55880" y="1223514"/>
                      <a:pt x="124460" y="1223514"/>
                    </a:cubicBezTo>
                    <a:lnTo>
                      <a:pt x="5796507" y="1223514"/>
                    </a:lnTo>
                    <a:cubicBezTo>
                      <a:pt x="5865087" y="1223514"/>
                      <a:pt x="5920967" y="1167634"/>
                      <a:pt x="5920967" y="1099054"/>
                    </a:cubicBezTo>
                    <a:lnTo>
                      <a:pt x="5920967" y="124460"/>
                    </a:lnTo>
                    <a:cubicBezTo>
                      <a:pt x="5920967" y="55880"/>
                      <a:pt x="5865087" y="0"/>
                      <a:pt x="5796507" y="0"/>
                    </a:cubicBezTo>
                    <a:close/>
                  </a:path>
                </a:pathLst>
              </a:custGeom>
              <a:solidFill>
                <a:srgbClr val="1F6632"/>
              </a:solidFill>
            </p:spPr>
          </p:sp>
        </p:grpSp>
        <p:grpSp>
          <p:nvGrpSpPr>
            <p:cNvPr id="11" name="Group 11"/>
            <p:cNvGrpSpPr/>
            <p:nvPr/>
          </p:nvGrpSpPr>
          <p:grpSpPr>
            <a:xfrm rot="5400000">
              <a:off x="2604579" y="-2604579"/>
              <a:ext cx="1881213" cy="7090370"/>
              <a:chOff x="0" y="0"/>
              <a:chExt cx="660400" cy="2489075"/>
            </a:xfrm>
          </p:grpSpPr>
          <p:sp>
            <p:nvSpPr>
              <p:cNvPr id="12" name="Freeform 12"/>
              <p:cNvSpPr/>
              <p:nvPr/>
            </p:nvSpPr>
            <p:spPr>
              <a:xfrm>
                <a:off x="0" y="0"/>
                <a:ext cx="660400" cy="2489075"/>
              </a:xfrm>
              <a:custGeom>
                <a:avLst/>
                <a:gdLst/>
                <a:ahLst/>
                <a:cxnLst/>
                <a:rect l="l" t="t" r="r" b="b"/>
                <a:pathLst>
                  <a:path w="660400" h="2489075">
                    <a:moveTo>
                      <a:pt x="220252" y="2470006"/>
                    </a:moveTo>
                    <a:cubicBezTo>
                      <a:pt x="254109" y="2481520"/>
                      <a:pt x="292600" y="2489075"/>
                      <a:pt x="330378" y="2489075"/>
                    </a:cubicBezTo>
                    <a:cubicBezTo>
                      <a:pt x="368157" y="2489075"/>
                      <a:pt x="404509" y="2482598"/>
                      <a:pt x="438009" y="2471084"/>
                    </a:cubicBezTo>
                    <a:cubicBezTo>
                      <a:pt x="438723" y="2470725"/>
                      <a:pt x="439435" y="2470725"/>
                      <a:pt x="440148" y="2470365"/>
                    </a:cubicBezTo>
                    <a:cubicBezTo>
                      <a:pt x="565955" y="2424310"/>
                      <a:pt x="658618" y="2302696"/>
                      <a:pt x="660400" y="2123338"/>
                    </a:cubicBezTo>
                    <a:lnTo>
                      <a:pt x="660400" y="0"/>
                    </a:lnTo>
                    <a:lnTo>
                      <a:pt x="0" y="0"/>
                    </a:lnTo>
                    <a:lnTo>
                      <a:pt x="0" y="2121763"/>
                    </a:lnTo>
                    <a:cubicBezTo>
                      <a:pt x="1782" y="2303415"/>
                      <a:pt x="93019" y="2425030"/>
                      <a:pt x="220252" y="2470006"/>
                    </a:cubicBezTo>
                    <a:close/>
                  </a:path>
                </a:pathLst>
              </a:custGeom>
              <a:solidFill>
                <a:srgbClr val="A6D95B"/>
              </a:solidFill>
            </p:spPr>
          </p:sp>
          <p:sp>
            <p:nvSpPr>
              <p:cNvPr id="13" name="TextBox 13"/>
              <p:cNvSpPr txBox="1"/>
              <p:nvPr/>
            </p:nvSpPr>
            <p:spPr>
              <a:xfrm>
                <a:off x="0" y="-38100"/>
                <a:ext cx="660400" cy="723900"/>
              </a:xfrm>
              <a:prstGeom prst="rect">
                <a:avLst/>
              </a:prstGeom>
            </p:spPr>
            <p:txBody>
              <a:bodyPr lIns="50800" tIns="50800" rIns="50800" bIns="50800" rtlCol="0" anchor="ctr"/>
              <a:lstStyle/>
              <a:p>
                <a:pPr algn="ctr">
                  <a:lnSpc>
                    <a:spcPts val="1772"/>
                  </a:lnSpc>
                  <a:spcBef>
                    <a:spcPct val="0"/>
                  </a:spcBef>
                </a:pPr>
                <a:endParaRPr lang="vi-VN" b="1">
                  <a:latin typeface="Arial" pitchFamily="34" charset="0"/>
                </a:endParaRPr>
              </a:p>
            </p:txBody>
          </p:sp>
        </p:grpSp>
        <p:sp>
          <p:nvSpPr>
            <p:cNvPr id="14" name="TextBox 14"/>
            <p:cNvSpPr txBox="1"/>
            <p:nvPr/>
          </p:nvSpPr>
          <p:spPr>
            <a:xfrm>
              <a:off x="2278547" y="520449"/>
              <a:ext cx="5300098" cy="769058"/>
            </a:xfrm>
            <a:prstGeom prst="rect">
              <a:avLst/>
            </a:prstGeom>
          </p:spPr>
          <p:txBody>
            <a:bodyPr lIns="0" tIns="0" rIns="0" bIns="0" rtlCol="0" anchor="t">
              <a:spAutoFit/>
            </a:bodyPr>
            <a:lstStyle/>
            <a:p>
              <a:pPr>
                <a:lnSpc>
                  <a:spcPts val="3266"/>
                </a:lnSpc>
              </a:pPr>
              <a:r>
                <a:rPr lang="vi-VN" sz="2300" b="1">
                  <a:latin typeface="Arial" pitchFamily="34" charset="0"/>
                </a:rPr>
                <a:t>Tìm hiểu thêm</a:t>
              </a:r>
            </a:p>
          </p:txBody>
        </p:sp>
        <p:grpSp>
          <p:nvGrpSpPr>
            <p:cNvPr id="15" name="Group 15"/>
            <p:cNvGrpSpPr/>
            <p:nvPr/>
          </p:nvGrpSpPr>
          <p:grpSpPr>
            <a:xfrm>
              <a:off x="0" y="0"/>
              <a:ext cx="1881213" cy="1881213"/>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E59"/>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1772"/>
                  </a:lnSpc>
                  <a:spcBef>
                    <a:spcPct val="0"/>
                  </a:spcBef>
                </a:pPr>
                <a:endParaRPr lang="vi-VN" b="1">
                  <a:latin typeface="Arial" pitchFamily="34" charset="0"/>
                </a:endParaRPr>
              </a:p>
            </p:txBody>
          </p:sp>
        </p:grpSp>
        <p:pic>
          <p:nvPicPr>
            <p:cNvPr id="18" name="Picture 18"/>
            <p:cNvPicPr>
              <a:picLocks noChangeAspect="1"/>
            </p:cNvPicPr>
            <p:nvPr/>
          </p:nvPicPr>
          <p:blipFill>
            <a:blip r:embed="rId11"/>
            <a:srcRect/>
            <a:stretch>
              <a:fillRect/>
            </a:stretch>
          </p:blipFill>
          <p:spPr>
            <a:xfrm>
              <a:off x="223780" y="245765"/>
              <a:ext cx="1433653" cy="1243694"/>
            </a:xfrm>
            <a:prstGeom prst="rect">
              <a:avLst/>
            </a:prstGeom>
          </p:spPr>
        </p:pic>
      </p:grpSp>
      <p:grpSp>
        <p:nvGrpSpPr>
          <p:cNvPr id="19" name="Group 19"/>
          <p:cNvGrpSpPr/>
          <p:nvPr/>
        </p:nvGrpSpPr>
        <p:grpSpPr>
          <a:xfrm>
            <a:off x="1039433" y="2647986"/>
            <a:ext cx="10012674" cy="958777"/>
            <a:chOff x="1" y="-1"/>
            <a:chExt cx="20030564" cy="1917555"/>
          </a:xfrm>
        </p:grpSpPr>
        <p:grpSp>
          <p:nvGrpSpPr>
            <p:cNvPr id="20" name="Group 20"/>
            <p:cNvGrpSpPr>
              <a:grpSpLocks noChangeAspect="1"/>
            </p:cNvGrpSpPr>
            <p:nvPr/>
          </p:nvGrpSpPr>
          <p:grpSpPr>
            <a:xfrm rot="5400000">
              <a:off x="-128476" y="128476"/>
              <a:ext cx="1917555" cy="1660602"/>
              <a:chOff x="0" y="0"/>
              <a:chExt cx="6350000" cy="5499100"/>
            </a:xfrm>
          </p:grpSpPr>
          <p:sp>
            <p:nvSpPr>
              <p:cNvPr id="21" name="Freeform 21"/>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22" name="TextBox 22"/>
            <p:cNvSpPr txBox="1"/>
            <p:nvPr/>
          </p:nvSpPr>
          <p:spPr>
            <a:xfrm>
              <a:off x="1949523" y="125869"/>
              <a:ext cx="18081042" cy="1620831"/>
            </a:xfrm>
            <a:prstGeom prst="rect">
              <a:avLst/>
            </a:prstGeom>
          </p:spPr>
          <p:txBody>
            <a:bodyPr lIns="0" tIns="0" rIns="0" bIns="0" rtlCol="0" anchor="t">
              <a:spAutoFit/>
            </a:bodyPr>
            <a:lstStyle/>
            <a:p>
              <a:pPr algn="just">
                <a:lnSpc>
                  <a:spcPct val="120000"/>
                </a:lnSpc>
                <a:spcBef>
                  <a:spcPct val="0"/>
                </a:spcBef>
              </a:pPr>
              <a:r>
                <a:rPr lang="vi-VN" sz="2300" b="1">
                  <a:latin typeface="Arial" pitchFamily="34" charset="0"/>
                </a:rPr>
                <a:t>Số lượng ti thể trong mỗi tế bào có thể biến động mạnh tùy thuộc vào từng cơ thể sống, loại mô, loại tế bào</a:t>
              </a:r>
            </a:p>
          </p:txBody>
        </p:sp>
      </p:grpSp>
      <p:pic>
        <p:nvPicPr>
          <p:cNvPr id="23" name="Picture 23"/>
          <p:cNvPicPr>
            <a:picLocks noChangeAspect="1"/>
          </p:cNvPicPr>
          <p:nvPr/>
        </p:nvPicPr>
        <p:blipFill>
          <a:blip r:embed="rId12"/>
          <a:srcRect/>
          <a:stretch>
            <a:fillRect/>
          </a:stretch>
        </p:blipFill>
        <p:spPr>
          <a:xfrm>
            <a:off x="4229884" y="4358904"/>
            <a:ext cx="3631771" cy="2420298"/>
          </a:xfrm>
          <a:prstGeom prst="rect">
            <a:avLst/>
          </a:prstGeom>
        </p:spPr>
      </p:pic>
      <p:sp>
        <p:nvSpPr>
          <p:cNvPr id="25" name="TextBox 25"/>
          <p:cNvSpPr txBox="1"/>
          <p:nvPr/>
        </p:nvSpPr>
        <p:spPr>
          <a:xfrm>
            <a:off x="685621" y="4314454"/>
            <a:ext cx="3527773" cy="1274195"/>
          </a:xfrm>
          <a:prstGeom prst="rect">
            <a:avLst/>
          </a:prstGeom>
        </p:spPr>
        <p:txBody>
          <a:bodyPr wrap="square" lIns="0" tIns="0" rIns="0" bIns="0" rtlCol="0" anchor="t">
            <a:spAutoFit/>
          </a:bodyPr>
          <a:lstStyle/>
          <a:p>
            <a:pPr algn="just">
              <a:lnSpc>
                <a:spcPct val="120000"/>
              </a:lnSpc>
              <a:spcBef>
                <a:spcPct val="0"/>
              </a:spcBef>
            </a:pPr>
            <a:r>
              <a:rPr lang="vi-VN" sz="2300" b="1" dirty="0">
                <a:latin typeface="Arial" pitchFamily="34" charset="0"/>
              </a:rPr>
              <a:t>Ví dụ, trong tế bào gan ở người có khi có tới hơn 2 000 tỉ thể</a:t>
            </a:r>
          </a:p>
        </p:txBody>
      </p:sp>
      <p:pic>
        <p:nvPicPr>
          <p:cNvPr id="26" name="Picture 2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5400000">
            <a:off x="2854535" y="5139711"/>
            <a:ext cx="820983" cy="1896737"/>
          </a:xfrm>
          <a:prstGeom prst="rect">
            <a:avLst/>
          </a:prstGeom>
        </p:spPr>
      </p:pic>
      <p:sp>
        <p:nvSpPr>
          <p:cNvPr id="27" name="TextBox 28"/>
          <p:cNvSpPr txBox="1"/>
          <p:nvPr/>
        </p:nvSpPr>
        <p:spPr>
          <a:xfrm>
            <a:off x="685622" y="311492"/>
            <a:ext cx="7088524" cy="810415"/>
          </a:xfrm>
          <a:prstGeom prst="rect">
            <a:avLst/>
          </a:prstGeom>
        </p:spPr>
        <p:txBody>
          <a:bodyPr lIns="0" tIns="0" rIns="0" bIns="0" rtlCol="0" anchor="t">
            <a:spAutoFit/>
          </a:bodyPr>
          <a:lstStyle/>
          <a:p>
            <a:pPr algn="ctr">
              <a:lnSpc>
                <a:spcPct val="120000"/>
              </a:lnSpc>
              <a:spcBef>
                <a:spcPct val="0"/>
              </a:spcBef>
            </a:pPr>
            <a:r>
              <a:rPr lang="vi-VN" sz="2300" b="1">
                <a:latin typeface="Arial" pitchFamily="34" charset="0"/>
              </a:rPr>
              <a:t>II. MỐI QUAN HỆ HAI CHIỀU GIỮA TỔNG HỢP VÀ </a:t>
            </a:r>
          </a:p>
          <a:p>
            <a:pPr>
              <a:lnSpc>
                <a:spcPct val="120000"/>
              </a:lnSpc>
              <a:spcBef>
                <a:spcPct val="0"/>
              </a:spcBef>
            </a:pPr>
            <a:r>
              <a:rPr lang="vi-VN" sz="2300" b="1">
                <a:latin typeface="Arial" pitchFamily="34" charset="0"/>
              </a:rPr>
              <a:t>PHÂN GIẢI CHẤT HỮU CƠ Ở TẾ BÀO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99186" y="5730504"/>
            <a:ext cx="6589891" cy="4877790"/>
          </a:xfrm>
          <a:prstGeom prst="rect">
            <a:avLst/>
          </a:prstGeom>
        </p:spPr>
      </p:pic>
      <p:grpSp>
        <p:nvGrpSpPr>
          <p:cNvPr id="3" name="Group 3"/>
          <p:cNvGrpSpPr/>
          <p:nvPr/>
        </p:nvGrpSpPr>
        <p:grpSpPr>
          <a:xfrm>
            <a:off x="685622" y="1835020"/>
            <a:ext cx="10817582" cy="2523885"/>
            <a:chOff x="0" y="0"/>
            <a:chExt cx="5920967" cy="1381080"/>
          </a:xfrm>
        </p:grpSpPr>
        <p:sp>
          <p:nvSpPr>
            <p:cNvPr id="4" name="Freeform 4"/>
            <p:cNvSpPr/>
            <p:nvPr/>
          </p:nvSpPr>
          <p:spPr>
            <a:xfrm>
              <a:off x="0" y="0"/>
              <a:ext cx="5920967" cy="1381080"/>
            </a:xfrm>
            <a:custGeom>
              <a:avLst/>
              <a:gdLst/>
              <a:ahLst/>
              <a:cxnLst/>
              <a:rect l="l" t="t" r="r" b="b"/>
              <a:pathLst>
                <a:path w="5920967" h="1381080">
                  <a:moveTo>
                    <a:pt x="5796507" y="59690"/>
                  </a:moveTo>
                  <a:cubicBezTo>
                    <a:pt x="5832067" y="59690"/>
                    <a:pt x="5861277" y="88900"/>
                    <a:pt x="5861277" y="124460"/>
                  </a:cubicBezTo>
                  <a:lnTo>
                    <a:pt x="5861277" y="1256620"/>
                  </a:lnTo>
                  <a:cubicBezTo>
                    <a:pt x="5861277" y="1292180"/>
                    <a:pt x="5832067" y="1321390"/>
                    <a:pt x="5796507" y="1321390"/>
                  </a:cubicBezTo>
                  <a:lnTo>
                    <a:pt x="124460" y="1321390"/>
                  </a:lnTo>
                  <a:cubicBezTo>
                    <a:pt x="88900" y="1321390"/>
                    <a:pt x="59690" y="1292180"/>
                    <a:pt x="59690" y="1256620"/>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1256620"/>
                  </a:lnTo>
                  <a:cubicBezTo>
                    <a:pt x="0" y="1325200"/>
                    <a:pt x="55880" y="1381080"/>
                    <a:pt x="124460" y="1381080"/>
                  </a:cubicBezTo>
                  <a:lnTo>
                    <a:pt x="5796507" y="1381080"/>
                  </a:lnTo>
                  <a:cubicBezTo>
                    <a:pt x="5865087" y="1381080"/>
                    <a:pt x="5920967" y="1325200"/>
                    <a:pt x="5920967" y="1256620"/>
                  </a:cubicBezTo>
                  <a:lnTo>
                    <a:pt x="5920967" y="124460"/>
                  </a:lnTo>
                  <a:cubicBezTo>
                    <a:pt x="5920967" y="55880"/>
                    <a:pt x="5865087" y="0"/>
                    <a:pt x="5796507" y="0"/>
                  </a:cubicBezTo>
                  <a:close/>
                </a:path>
              </a:pathLst>
            </a:custGeom>
            <a:solidFill>
              <a:srgbClr val="1F6632"/>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7630">
            <a:off x="8323987" y="-2951830"/>
            <a:ext cx="5649974" cy="418207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87776" y="-860796"/>
            <a:ext cx="4273398" cy="309319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503203" y="4358904"/>
            <a:ext cx="2742486" cy="274320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74317">
            <a:off x="7296701" y="-2094854"/>
            <a:ext cx="2743200" cy="2742486"/>
          </a:xfrm>
          <a:prstGeom prst="rect">
            <a:avLst/>
          </a:prstGeom>
        </p:spPr>
      </p:pic>
      <p:grpSp>
        <p:nvGrpSpPr>
          <p:cNvPr id="10" name="Group 10"/>
          <p:cNvGrpSpPr/>
          <p:nvPr/>
        </p:nvGrpSpPr>
        <p:grpSpPr>
          <a:xfrm>
            <a:off x="994514" y="2445886"/>
            <a:ext cx="10154460" cy="1683923"/>
            <a:chOff x="1" y="-66675"/>
            <a:chExt cx="20314209" cy="3367846"/>
          </a:xfrm>
        </p:grpSpPr>
        <p:grpSp>
          <p:nvGrpSpPr>
            <p:cNvPr id="11" name="Group 11"/>
            <p:cNvGrpSpPr>
              <a:grpSpLocks noChangeAspect="1"/>
            </p:cNvGrpSpPr>
            <p:nvPr/>
          </p:nvGrpSpPr>
          <p:grpSpPr>
            <a:xfrm rot="5400000">
              <a:off x="-128476" y="729156"/>
              <a:ext cx="1917555" cy="1660602"/>
              <a:chOff x="0" y="0"/>
              <a:chExt cx="6350000" cy="5499100"/>
            </a:xfrm>
          </p:grpSpPr>
          <p:sp>
            <p:nvSpPr>
              <p:cNvPr id="12" name="Freeform 12"/>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3" name="TextBox 13"/>
            <p:cNvSpPr txBox="1"/>
            <p:nvPr/>
          </p:nvSpPr>
          <p:spPr>
            <a:xfrm>
              <a:off x="2233167" y="-66675"/>
              <a:ext cx="18081043" cy="3367846"/>
            </a:xfrm>
            <a:prstGeom prst="rect">
              <a:avLst/>
            </a:prstGeom>
          </p:spPr>
          <p:txBody>
            <a:bodyPr lIns="0" tIns="0" rIns="0" bIns="0" rtlCol="0" anchor="t">
              <a:spAutoFit/>
            </a:bodyPr>
            <a:lstStyle/>
            <a:p>
              <a:pPr algn="just">
                <a:lnSpc>
                  <a:spcPct val="120000"/>
                </a:lnSpc>
                <a:spcBef>
                  <a:spcPct val="0"/>
                </a:spcBef>
              </a:pPr>
              <a:r>
                <a:rPr lang="vi-VN" sz="2300" b="1">
                  <a:solidFill>
                    <a:srgbClr val="000000"/>
                  </a:solidFill>
                  <a:latin typeface="Arial" pitchFamily="34" charset="0"/>
                </a:rPr>
                <a:t>Ti thể tạo ra phần lướn loại phân tử giàu năng lượng là adenosine triphosphate (ATP), một nguồn năng lượng hóa học cug cấp cho hầu hết các hoạt động của tế bào. Chính vì vậy, ti thể còn được gọi là “nhà máy năng lượng của tế bào”</a:t>
              </a:r>
            </a:p>
          </p:txBody>
        </p:sp>
      </p:grpSp>
      <p:grpSp>
        <p:nvGrpSpPr>
          <p:cNvPr id="14" name="Group 14"/>
          <p:cNvGrpSpPr/>
          <p:nvPr/>
        </p:nvGrpSpPr>
        <p:grpSpPr>
          <a:xfrm>
            <a:off x="685622" y="1364715"/>
            <a:ext cx="3788336" cy="940608"/>
            <a:chOff x="0" y="-1"/>
            <a:chExt cx="7578645" cy="1881214"/>
          </a:xfrm>
        </p:grpSpPr>
        <p:grpSp>
          <p:nvGrpSpPr>
            <p:cNvPr id="15" name="Group 15"/>
            <p:cNvGrpSpPr/>
            <p:nvPr/>
          </p:nvGrpSpPr>
          <p:grpSpPr>
            <a:xfrm rot="5400000">
              <a:off x="2604579" y="-2604579"/>
              <a:ext cx="1881213" cy="7090370"/>
              <a:chOff x="0" y="0"/>
              <a:chExt cx="660400" cy="2489075"/>
            </a:xfrm>
          </p:grpSpPr>
          <p:sp>
            <p:nvSpPr>
              <p:cNvPr id="16" name="Freeform 16"/>
              <p:cNvSpPr/>
              <p:nvPr/>
            </p:nvSpPr>
            <p:spPr>
              <a:xfrm>
                <a:off x="0" y="0"/>
                <a:ext cx="660400" cy="2489075"/>
              </a:xfrm>
              <a:custGeom>
                <a:avLst/>
                <a:gdLst/>
                <a:ahLst/>
                <a:cxnLst/>
                <a:rect l="l" t="t" r="r" b="b"/>
                <a:pathLst>
                  <a:path w="660400" h="2489075">
                    <a:moveTo>
                      <a:pt x="220252" y="2470006"/>
                    </a:moveTo>
                    <a:cubicBezTo>
                      <a:pt x="254109" y="2481520"/>
                      <a:pt x="292600" y="2489075"/>
                      <a:pt x="330378" y="2489075"/>
                    </a:cubicBezTo>
                    <a:cubicBezTo>
                      <a:pt x="368157" y="2489075"/>
                      <a:pt x="404509" y="2482598"/>
                      <a:pt x="438009" y="2471084"/>
                    </a:cubicBezTo>
                    <a:cubicBezTo>
                      <a:pt x="438723" y="2470725"/>
                      <a:pt x="439435" y="2470725"/>
                      <a:pt x="440148" y="2470365"/>
                    </a:cubicBezTo>
                    <a:cubicBezTo>
                      <a:pt x="565955" y="2424310"/>
                      <a:pt x="658618" y="2302696"/>
                      <a:pt x="660400" y="2123338"/>
                    </a:cubicBezTo>
                    <a:lnTo>
                      <a:pt x="660400" y="0"/>
                    </a:lnTo>
                    <a:lnTo>
                      <a:pt x="0" y="0"/>
                    </a:lnTo>
                    <a:lnTo>
                      <a:pt x="0" y="2121763"/>
                    </a:lnTo>
                    <a:cubicBezTo>
                      <a:pt x="1782" y="2303415"/>
                      <a:pt x="93019" y="2425030"/>
                      <a:pt x="220252" y="2470006"/>
                    </a:cubicBezTo>
                    <a:close/>
                  </a:path>
                </a:pathLst>
              </a:custGeom>
              <a:solidFill>
                <a:srgbClr val="A6D95B"/>
              </a:solidFill>
            </p:spPr>
          </p:sp>
          <p:sp>
            <p:nvSpPr>
              <p:cNvPr id="17" name="TextBox 17"/>
              <p:cNvSpPr txBox="1"/>
              <p:nvPr/>
            </p:nvSpPr>
            <p:spPr>
              <a:xfrm>
                <a:off x="0" y="-38100"/>
                <a:ext cx="660400" cy="723900"/>
              </a:xfrm>
              <a:prstGeom prst="rect">
                <a:avLst/>
              </a:prstGeom>
            </p:spPr>
            <p:txBody>
              <a:bodyPr lIns="50800" tIns="50800" rIns="50800" bIns="50800" rtlCol="0" anchor="ctr"/>
              <a:lstStyle/>
              <a:p>
                <a:pPr algn="ctr">
                  <a:lnSpc>
                    <a:spcPts val="1772"/>
                  </a:lnSpc>
                  <a:spcBef>
                    <a:spcPct val="0"/>
                  </a:spcBef>
                </a:pPr>
                <a:endParaRPr lang="vi-VN" b="1">
                  <a:latin typeface="Arial" pitchFamily="34" charset="0"/>
                </a:endParaRPr>
              </a:p>
            </p:txBody>
          </p:sp>
        </p:grpSp>
        <p:sp>
          <p:nvSpPr>
            <p:cNvPr id="18" name="TextBox 18"/>
            <p:cNvSpPr txBox="1"/>
            <p:nvPr/>
          </p:nvSpPr>
          <p:spPr>
            <a:xfrm>
              <a:off x="2278547" y="520448"/>
              <a:ext cx="5300098" cy="769057"/>
            </a:xfrm>
            <a:prstGeom prst="rect">
              <a:avLst/>
            </a:prstGeom>
          </p:spPr>
          <p:txBody>
            <a:bodyPr lIns="0" tIns="0" rIns="0" bIns="0" rtlCol="0" anchor="t">
              <a:spAutoFit/>
            </a:bodyPr>
            <a:lstStyle/>
            <a:p>
              <a:pPr>
                <a:lnSpc>
                  <a:spcPts val="3266"/>
                </a:lnSpc>
              </a:pPr>
              <a:r>
                <a:rPr lang="vi-VN" sz="2300" b="1">
                  <a:solidFill>
                    <a:srgbClr val="000000"/>
                  </a:solidFill>
                  <a:latin typeface="Arial" pitchFamily="34" charset="0"/>
                </a:rPr>
                <a:t>Tìm hiểu thêm</a:t>
              </a:r>
            </a:p>
          </p:txBody>
        </p:sp>
        <p:grpSp>
          <p:nvGrpSpPr>
            <p:cNvPr id="19" name="Group 19"/>
            <p:cNvGrpSpPr/>
            <p:nvPr/>
          </p:nvGrpSpPr>
          <p:grpSpPr>
            <a:xfrm>
              <a:off x="0" y="0"/>
              <a:ext cx="1881213" cy="188121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E59"/>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1772"/>
                  </a:lnSpc>
                  <a:spcBef>
                    <a:spcPct val="0"/>
                  </a:spcBef>
                </a:pPr>
                <a:endParaRPr lang="vi-VN" b="1">
                  <a:latin typeface="Arial" pitchFamily="34" charset="0"/>
                </a:endParaRPr>
              </a:p>
            </p:txBody>
          </p:sp>
        </p:grpSp>
        <p:pic>
          <p:nvPicPr>
            <p:cNvPr id="22" name="Picture 22"/>
            <p:cNvPicPr>
              <a:picLocks noChangeAspect="1"/>
            </p:cNvPicPr>
            <p:nvPr/>
          </p:nvPicPr>
          <p:blipFill>
            <a:blip r:embed="rId10"/>
            <a:srcRect/>
            <a:stretch>
              <a:fillRect/>
            </a:stretch>
          </p:blipFill>
          <p:spPr>
            <a:xfrm>
              <a:off x="223780" y="245765"/>
              <a:ext cx="1433653" cy="1243694"/>
            </a:xfrm>
            <a:prstGeom prst="rect">
              <a:avLst/>
            </a:prstGeom>
          </p:spPr>
        </p:pic>
      </p:grpSp>
      <p:pic>
        <p:nvPicPr>
          <p:cNvPr id="23" name="Picture 23"/>
          <p:cNvPicPr>
            <a:picLocks noChangeAspect="1"/>
          </p:cNvPicPr>
          <p:nvPr/>
        </p:nvPicPr>
        <p:blipFill>
          <a:blip r:embed="rId11"/>
          <a:srcRect/>
          <a:stretch>
            <a:fillRect/>
          </a:stretch>
        </p:blipFill>
        <p:spPr>
          <a:xfrm>
            <a:off x="2039897" y="4454154"/>
            <a:ext cx="3290159" cy="2327646"/>
          </a:xfrm>
          <a:prstGeom prst="rect">
            <a:avLst/>
          </a:prstGeom>
        </p:spPr>
      </p:pic>
      <p:pic>
        <p:nvPicPr>
          <p:cNvPr id="24" name="Picture 24"/>
          <p:cNvPicPr>
            <a:picLocks noChangeAspect="1"/>
          </p:cNvPicPr>
          <p:nvPr/>
        </p:nvPicPr>
        <p:blipFill>
          <a:blip r:embed="rId12"/>
          <a:srcRect l="36221"/>
          <a:stretch>
            <a:fillRect/>
          </a:stretch>
        </p:blipFill>
        <p:spPr>
          <a:xfrm>
            <a:off x="5085940" y="5049415"/>
            <a:ext cx="4174272" cy="1391167"/>
          </a:xfrm>
          <a:prstGeom prst="rect">
            <a:avLst/>
          </a:prstGeom>
        </p:spPr>
      </p:pic>
      <p:sp>
        <p:nvSpPr>
          <p:cNvPr id="25" name="TextBox 28"/>
          <p:cNvSpPr txBox="1"/>
          <p:nvPr/>
        </p:nvSpPr>
        <p:spPr>
          <a:xfrm>
            <a:off x="685622" y="311492"/>
            <a:ext cx="7088524" cy="810415"/>
          </a:xfrm>
          <a:prstGeom prst="rect">
            <a:avLst/>
          </a:prstGeom>
        </p:spPr>
        <p:txBody>
          <a:bodyPr lIns="0" tIns="0" rIns="0" bIns="0" rtlCol="0" anchor="t">
            <a:spAutoFit/>
          </a:bodyPr>
          <a:lstStyle/>
          <a:p>
            <a:pPr algn="ctr">
              <a:lnSpc>
                <a:spcPct val="120000"/>
              </a:lnSpc>
              <a:spcBef>
                <a:spcPct val="0"/>
              </a:spcBef>
            </a:pPr>
            <a:r>
              <a:rPr lang="vi-VN" sz="2300" b="1">
                <a:solidFill>
                  <a:srgbClr val="000000"/>
                </a:solidFill>
                <a:latin typeface="Arial" pitchFamily="34" charset="0"/>
              </a:rPr>
              <a:t>II. MỐI QUAN HỆ HAI CHIỀU GIỮA TỔNG HỢP VÀ </a:t>
            </a:r>
          </a:p>
          <a:p>
            <a:pPr>
              <a:lnSpc>
                <a:spcPct val="120000"/>
              </a:lnSpc>
              <a:spcBef>
                <a:spcPct val="0"/>
              </a:spcBef>
            </a:pPr>
            <a:r>
              <a:rPr lang="vi-VN" sz="2300" b="1">
                <a:solidFill>
                  <a:srgbClr val="000000"/>
                </a:solidFill>
                <a:latin typeface="Arial" pitchFamily="34" charset="0"/>
              </a:rPr>
              <a:t>PHÂN GIẢI CHẤT HỮU CƠ Ở TẾ BÀO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90793" y="303358"/>
            <a:ext cx="1607239" cy="1607657"/>
            <a:chOff x="0" y="0"/>
            <a:chExt cx="3215315" cy="3215315"/>
          </a:xfrm>
        </p:grpSpPr>
        <p:grpSp>
          <p:nvGrpSpPr>
            <p:cNvPr id="3" name="Group 3"/>
            <p:cNvGrpSpPr/>
            <p:nvPr/>
          </p:nvGrpSpPr>
          <p:grpSpPr>
            <a:xfrm>
              <a:off x="0" y="0"/>
              <a:ext cx="3215315" cy="3215315"/>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F6632"/>
              </a:solidFill>
            </p:spPr>
          </p:sp>
        </p:grpSp>
        <p:grpSp>
          <p:nvGrpSpPr>
            <p:cNvPr id="5" name="Group 5"/>
            <p:cNvGrpSpPr>
              <a:grpSpLocks noChangeAspect="1"/>
            </p:cNvGrpSpPr>
            <p:nvPr/>
          </p:nvGrpSpPr>
          <p:grpSpPr>
            <a:xfrm>
              <a:off x="951165" y="466841"/>
              <a:ext cx="1312984" cy="2281633"/>
              <a:chOff x="0" y="0"/>
              <a:chExt cx="1995170" cy="3467100"/>
            </a:xfrm>
          </p:grpSpPr>
          <p:sp>
            <p:nvSpPr>
              <p:cNvPr id="6" name="Freeform 6"/>
              <p:cNvSpPr/>
              <p:nvPr/>
            </p:nvSpPr>
            <p:spPr>
              <a:xfrm>
                <a:off x="0" y="0"/>
                <a:ext cx="1995170" cy="3467100"/>
              </a:xfrm>
              <a:custGeom>
                <a:avLst/>
                <a:gdLst/>
                <a:ahLst/>
                <a:cxnLst/>
                <a:rect l="l" t="t" r="r" b="b"/>
                <a:pathLst>
                  <a:path w="1995170" h="3467100">
                    <a:moveTo>
                      <a:pt x="1851660" y="1901190"/>
                    </a:moveTo>
                    <a:cubicBezTo>
                      <a:pt x="1805940" y="1827530"/>
                      <a:pt x="1750060" y="1762760"/>
                      <a:pt x="1685290" y="1711960"/>
                    </a:cubicBezTo>
                    <a:cubicBezTo>
                      <a:pt x="1667510" y="1697990"/>
                      <a:pt x="1649730" y="1685290"/>
                      <a:pt x="1631950" y="1672590"/>
                    </a:cubicBezTo>
                    <a:cubicBezTo>
                      <a:pt x="1644650" y="1662430"/>
                      <a:pt x="1657350" y="1652270"/>
                      <a:pt x="1668780" y="1640840"/>
                    </a:cubicBezTo>
                    <a:cubicBezTo>
                      <a:pt x="1724660" y="1591310"/>
                      <a:pt x="1774190" y="1532890"/>
                      <a:pt x="1813560" y="1466850"/>
                    </a:cubicBezTo>
                    <a:cubicBezTo>
                      <a:pt x="1852930" y="1402080"/>
                      <a:pt x="1884680" y="1328420"/>
                      <a:pt x="1907540" y="1245870"/>
                    </a:cubicBezTo>
                    <a:cubicBezTo>
                      <a:pt x="1930400" y="1164590"/>
                      <a:pt x="1941830" y="1071880"/>
                      <a:pt x="1941830" y="970280"/>
                    </a:cubicBezTo>
                    <a:cubicBezTo>
                      <a:pt x="1941830" y="817880"/>
                      <a:pt x="1918970" y="680720"/>
                      <a:pt x="1874520" y="561340"/>
                    </a:cubicBezTo>
                    <a:cubicBezTo>
                      <a:pt x="1828800" y="439420"/>
                      <a:pt x="1762760" y="336550"/>
                      <a:pt x="1677670" y="252730"/>
                    </a:cubicBezTo>
                    <a:cubicBezTo>
                      <a:pt x="1592580" y="168910"/>
                      <a:pt x="1490980" y="105410"/>
                      <a:pt x="1374140" y="62230"/>
                    </a:cubicBezTo>
                    <a:cubicBezTo>
                      <a:pt x="1259840" y="20320"/>
                      <a:pt x="1132840" y="0"/>
                      <a:pt x="994410" y="0"/>
                    </a:cubicBezTo>
                    <a:cubicBezTo>
                      <a:pt x="862330" y="0"/>
                      <a:pt x="735330" y="22860"/>
                      <a:pt x="621030" y="68580"/>
                    </a:cubicBezTo>
                    <a:cubicBezTo>
                      <a:pt x="504190" y="115570"/>
                      <a:pt x="403860" y="181610"/>
                      <a:pt x="320040" y="267970"/>
                    </a:cubicBezTo>
                    <a:cubicBezTo>
                      <a:pt x="234950" y="353060"/>
                      <a:pt x="170180" y="457200"/>
                      <a:pt x="123190" y="576580"/>
                    </a:cubicBezTo>
                    <a:cubicBezTo>
                      <a:pt x="77470" y="694690"/>
                      <a:pt x="54610" y="826770"/>
                      <a:pt x="54610" y="971550"/>
                    </a:cubicBezTo>
                    <a:lnTo>
                      <a:pt x="54610" y="1206500"/>
                    </a:lnTo>
                    <a:lnTo>
                      <a:pt x="825500" y="1206500"/>
                    </a:lnTo>
                    <a:lnTo>
                      <a:pt x="825500" y="1010920"/>
                    </a:lnTo>
                    <a:cubicBezTo>
                      <a:pt x="825500" y="854710"/>
                      <a:pt x="855980" y="778510"/>
                      <a:pt x="881380" y="740410"/>
                    </a:cubicBezTo>
                    <a:cubicBezTo>
                      <a:pt x="910590" y="697230"/>
                      <a:pt x="946150" y="678180"/>
                      <a:pt x="1002030" y="678180"/>
                    </a:cubicBezTo>
                    <a:cubicBezTo>
                      <a:pt x="1054100" y="678180"/>
                      <a:pt x="1090930" y="695960"/>
                      <a:pt x="1120140" y="735330"/>
                    </a:cubicBezTo>
                    <a:cubicBezTo>
                      <a:pt x="1144270" y="768350"/>
                      <a:pt x="1173480" y="839470"/>
                      <a:pt x="1173480" y="993140"/>
                    </a:cubicBezTo>
                    <a:cubicBezTo>
                      <a:pt x="1173480" y="1064260"/>
                      <a:pt x="1167130" y="1126490"/>
                      <a:pt x="1153160" y="1178560"/>
                    </a:cubicBezTo>
                    <a:cubicBezTo>
                      <a:pt x="1140460" y="1228090"/>
                      <a:pt x="1123950" y="1267460"/>
                      <a:pt x="1103630" y="1297940"/>
                    </a:cubicBezTo>
                    <a:cubicBezTo>
                      <a:pt x="1087120" y="1323340"/>
                      <a:pt x="1068070" y="1342390"/>
                      <a:pt x="1046480" y="1353820"/>
                    </a:cubicBezTo>
                    <a:cubicBezTo>
                      <a:pt x="1026160" y="1365250"/>
                      <a:pt x="1004570" y="1370330"/>
                      <a:pt x="980440" y="1370330"/>
                    </a:cubicBezTo>
                    <a:lnTo>
                      <a:pt x="715010" y="1370330"/>
                    </a:lnTo>
                    <a:lnTo>
                      <a:pt x="715010" y="2048510"/>
                    </a:lnTo>
                    <a:lnTo>
                      <a:pt x="970280" y="2048510"/>
                    </a:lnTo>
                    <a:cubicBezTo>
                      <a:pt x="1005840" y="2048510"/>
                      <a:pt x="1040130" y="2053590"/>
                      <a:pt x="1071880" y="2065020"/>
                    </a:cubicBezTo>
                    <a:cubicBezTo>
                      <a:pt x="1098550" y="2073910"/>
                      <a:pt x="1122680" y="2090420"/>
                      <a:pt x="1144270" y="2113280"/>
                    </a:cubicBezTo>
                    <a:cubicBezTo>
                      <a:pt x="1167130" y="2137410"/>
                      <a:pt x="1186180" y="2174240"/>
                      <a:pt x="1200150" y="2222500"/>
                    </a:cubicBezTo>
                    <a:cubicBezTo>
                      <a:pt x="1216660" y="2275840"/>
                      <a:pt x="1224280" y="2346960"/>
                      <a:pt x="1224280" y="2434590"/>
                    </a:cubicBezTo>
                    <a:cubicBezTo>
                      <a:pt x="1224280" y="2564130"/>
                      <a:pt x="1201420" y="2661920"/>
                      <a:pt x="1156970" y="2716530"/>
                    </a:cubicBezTo>
                    <a:cubicBezTo>
                      <a:pt x="1117600" y="2766060"/>
                      <a:pt x="1066800" y="2788920"/>
                      <a:pt x="1000760" y="2788920"/>
                    </a:cubicBezTo>
                    <a:cubicBezTo>
                      <a:pt x="900430" y="2788920"/>
                      <a:pt x="858520" y="2745740"/>
                      <a:pt x="835660" y="2713990"/>
                    </a:cubicBezTo>
                    <a:cubicBezTo>
                      <a:pt x="792480" y="2651760"/>
                      <a:pt x="770890" y="2556510"/>
                      <a:pt x="770890" y="2430780"/>
                    </a:cubicBezTo>
                    <a:lnTo>
                      <a:pt x="770890" y="2226310"/>
                    </a:lnTo>
                    <a:lnTo>
                      <a:pt x="0" y="2226310"/>
                    </a:lnTo>
                    <a:lnTo>
                      <a:pt x="0" y="2416810"/>
                    </a:lnTo>
                    <a:cubicBezTo>
                      <a:pt x="0" y="2571750"/>
                      <a:pt x="21590" y="2713990"/>
                      <a:pt x="66040" y="2840990"/>
                    </a:cubicBezTo>
                    <a:cubicBezTo>
                      <a:pt x="110490" y="2970530"/>
                      <a:pt x="176530" y="3083560"/>
                      <a:pt x="262890" y="3176270"/>
                    </a:cubicBezTo>
                    <a:cubicBezTo>
                      <a:pt x="349250" y="3270250"/>
                      <a:pt x="457200" y="3342640"/>
                      <a:pt x="584200" y="3393440"/>
                    </a:cubicBezTo>
                    <a:cubicBezTo>
                      <a:pt x="707390" y="3441700"/>
                      <a:pt x="850900" y="3467100"/>
                      <a:pt x="1009650" y="3467100"/>
                    </a:cubicBezTo>
                    <a:cubicBezTo>
                      <a:pt x="1150620" y="3467100"/>
                      <a:pt x="1282700" y="3444240"/>
                      <a:pt x="1402080" y="3398520"/>
                    </a:cubicBezTo>
                    <a:cubicBezTo>
                      <a:pt x="1524000" y="3352800"/>
                      <a:pt x="1629410" y="3284220"/>
                      <a:pt x="1717040" y="3196590"/>
                    </a:cubicBezTo>
                    <a:cubicBezTo>
                      <a:pt x="1804670" y="3108960"/>
                      <a:pt x="1873250" y="3001010"/>
                      <a:pt x="1922780" y="2876550"/>
                    </a:cubicBezTo>
                    <a:cubicBezTo>
                      <a:pt x="1971040" y="2753360"/>
                      <a:pt x="1995170" y="2613660"/>
                      <a:pt x="1995170" y="2461260"/>
                    </a:cubicBezTo>
                    <a:cubicBezTo>
                      <a:pt x="1995170" y="2348230"/>
                      <a:pt x="1982470" y="2244090"/>
                      <a:pt x="1958340" y="2151380"/>
                    </a:cubicBezTo>
                    <a:cubicBezTo>
                      <a:pt x="1932940" y="2058670"/>
                      <a:pt x="1897380" y="1973580"/>
                      <a:pt x="1851660" y="1901190"/>
                    </a:cubicBezTo>
                    <a:close/>
                  </a:path>
                </a:pathLst>
              </a:custGeom>
              <a:solidFill>
                <a:srgbClr val="FFFFFF"/>
              </a:solidFill>
            </p:spPr>
          </p:sp>
        </p:grpSp>
      </p:grpSp>
      <p:grpSp>
        <p:nvGrpSpPr>
          <p:cNvPr id="7" name="Group 7"/>
          <p:cNvGrpSpPr/>
          <p:nvPr/>
        </p:nvGrpSpPr>
        <p:grpSpPr>
          <a:xfrm>
            <a:off x="685621" y="-2390394"/>
            <a:ext cx="3496669" cy="3497580"/>
            <a:chOff x="0" y="0"/>
            <a:chExt cx="1913890" cy="1913890"/>
          </a:xfrm>
        </p:grpSpPr>
        <p:sp>
          <p:nvSpPr>
            <p:cNvPr id="8" name="Freeform 8"/>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237952"/>
            </a:solidFill>
          </p:spPr>
        </p:sp>
      </p:grpSp>
      <p:grpSp>
        <p:nvGrpSpPr>
          <p:cNvPr id="9" name="Group 9"/>
          <p:cNvGrpSpPr/>
          <p:nvPr/>
        </p:nvGrpSpPr>
        <p:grpSpPr>
          <a:xfrm>
            <a:off x="8006535" y="-2390394"/>
            <a:ext cx="3496669" cy="3497580"/>
            <a:chOff x="0" y="0"/>
            <a:chExt cx="1913890" cy="1913890"/>
          </a:xfrm>
        </p:grpSpPr>
        <p:sp>
          <p:nvSpPr>
            <p:cNvPr id="10" name="Freeform 10"/>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237952"/>
            </a:solidFill>
          </p:spPr>
        </p:sp>
      </p:grpSp>
      <p:grpSp>
        <p:nvGrpSpPr>
          <p:cNvPr id="11" name="Group 11"/>
          <p:cNvGrpSpPr/>
          <p:nvPr/>
        </p:nvGrpSpPr>
        <p:grpSpPr>
          <a:xfrm>
            <a:off x="1754173" y="427226"/>
            <a:ext cx="1359568" cy="1359922"/>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7ED957"/>
            </a:solidFill>
          </p:spPr>
        </p:sp>
      </p:grpSp>
      <p:grpSp>
        <p:nvGrpSpPr>
          <p:cNvPr id="13" name="Group 13"/>
          <p:cNvGrpSpPr/>
          <p:nvPr/>
        </p:nvGrpSpPr>
        <p:grpSpPr>
          <a:xfrm>
            <a:off x="9075086" y="427226"/>
            <a:ext cx="1359568" cy="1359922"/>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7ED957"/>
            </a:solidFill>
          </p:spPr>
        </p:sp>
      </p:grpSp>
      <p:pic>
        <p:nvPicPr>
          <p:cNvPr id="15" name="Picture 15"/>
          <p:cNvPicPr>
            <a:picLocks noChangeAspect="1"/>
          </p:cNvPicPr>
          <p:nvPr/>
        </p:nvPicPr>
        <p:blipFill>
          <a:blip r:embed="rId2"/>
          <a:srcRect l="7304" r="7304"/>
          <a:stretch>
            <a:fillRect/>
          </a:stretch>
        </p:blipFill>
        <p:spPr>
          <a:xfrm>
            <a:off x="685621" y="3928201"/>
            <a:ext cx="3496669" cy="2728921"/>
          </a:xfrm>
          <a:prstGeom prst="rect">
            <a:avLst/>
          </a:prstGeom>
        </p:spPr>
      </p:pic>
      <p:pic>
        <p:nvPicPr>
          <p:cNvPr id="16" name="Picture 16"/>
          <p:cNvPicPr>
            <a:picLocks noChangeAspect="1"/>
          </p:cNvPicPr>
          <p:nvPr/>
        </p:nvPicPr>
        <p:blipFill>
          <a:blip r:embed="rId3"/>
          <a:srcRect l="7292" r="7292"/>
          <a:stretch>
            <a:fillRect/>
          </a:stretch>
        </p:blipFill>
        <p:spPr>
          <a:xfrm>
            <a:off x="4359692" y="3928201"/>
            <a:ext cx="3497626" cy="2728921"/>
          </a:xfrm>
          <a:prstGeom prst="rect">
            <a:avLst/>
          </a:prstGeom>
        </p:spPr>
      </p:pic>
      <p:pic>
        <p:nvPicPr>
          <p:cNvPr id="17" name="Picture 17"/>
          <p:cNvPicPr>
            <a:picLocks noChangeAspect="1"/>
          </p:cNvPicPr>
          <p:nvPr/>
        </p:nvPicPr>
        <p:blipFill>
          <a:blip r:embed="rId4"/>
          <a:srcRect l="7384" r="7384"/>
          <a:stretch>
            <a:fillRect/>
          </a:stretch>
        </p:blipFill>
        <p:spPr>
          <a:xfrm>
            <a:off x="8006535" y="3928201"/>
            <a:ext cx="3496669" cy="2728921"/>
          </a:xfrm>
          <a:prstGeom prst="rect">
            <a:avLst/>
          </a:prstGeom>
        </p:spPr>
      </p:pic>
      <p:sp>
        <p:nvSpPr>
          <p:cNvPr id="18" name="TextBox 18"/>
          <p:cNvSpPr txBox="1"/>
          <p:nvPr/>
        </p:nvSpPr>
        <p:spPr>
          <a:xfrm>
            <a:off x="685621" y="1875368"/>
            <a:ext cx="10817582" cy="1957459"/>
          </a:xfrm>
          <a:prstGeom prst="rect">
            <a:avLst/>
          </a:prstGeom>
        </p:spPr>
        <p:txBody>
          <a:bodyPr lIns="0" tIns="0" rIns="0" bIns="0" rtlCol="0" anchor="t">
            <a:spAutoFit/>
          </a:bodyPr>
          <a:lstStyle/>
          <a:p>
            <a:pPr algn="ctr">
              <a:lnSpc>
                <a:spcPct val="120000"/>
              </a:lnSpc>
            </a:pPr>
            <a:r>
              <a:rPr lang="en-US" sz="5300" b="1">
                <a:solidFill>
                  <a:srgbClr val="000000"/>
                </a:solidFill>
                <a:latin typeface="Arial" pitchFamily="34" charset="0"/>
              </a:rPr>
              <a:t>THÍ NGHIỆM VỀ HÔ HẤP TẾ BÀO CẦN OXYGEN Ở HẠT NẢY MẦM</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4595" y="-769869"/>
            <a:ext cx="16357783" cy="1919333"/>
            <a:chOff x="0" y="0"/>
            <a:chExt cx="19002433" cy="2229061"/>
          </a:xfrm>
        </p:grpSpPr>
        <p:sp>
          <p:nvSpPr>
            <p:cNvPr id="3" name="Freeform 3"/>
            <p:cNvSpPr/>
            <p:nvPr/>
          </p:nvSpPr>
          <p:spPr>
            <a:xfrm>
              <a:off x="0" y="0"/>
              <a:ext cx="19002432" cy="2229061"/>
            </a:xfrm>
            <a:custGeom>
              <a:avLst/>
              <a:gdLst/>
              <a:ahLst/>
              <a:cxnLst/>
              <a:rect l="l" t="t" r="r" b="b"/>
              <a:pathLst>
                <a:path w="19002432" h="2229061">
                  <a:moveTo>
                    <a:pt x="18877973" y="2229060"/>
                  </a:moveTo>
                  <a:lnTo>
                    <a:pt x="124460" y="2229060"/>
                  </a:lnTo>
                  <a:cubicBezTo>
                    <a:pt x="55880" y="2229060"/>
                    <a:pt x="0" y="2173181"/>
                    <a:pt x="0" y="2104601"/>
                  </a:cubicBezTo>
                  <a:lnTo>
                    <a:pt x="0" y="124460"/>
                  </a:lnTo>
                  <a:cubicBezTo>
                    <a:pt x="0" y="55880"/>
                    <a:pt x="55880" y="0"/>
                    <a:pt x="124460" y="0"/>
                  </a:cubicBezTo>
                  <a:lnTo>
                    <a:pt x="18877973" y="0"/>
                  </a:lnTo>
                  <a:cubicBezTo>
                    <a:pt x="18946552" y="0"/>
                    <a:pt x="19002432" y="55880"/>
                    <a:pt x="19002432" y="124460"/>
                  </a:cubicBezTo>
                  <a:lnTo>
                    <a:pt x="19002432" y="2104601"/>
                  </a:lnTo>
                  <a:cubicBezTo>
                    <a:pt x="19002432" y="2173181"/>
                    <a:pt x="18946552" y="2229061"/>
                    <a:pt x="18877973" y="2229061"/>
                  </a:cubicBezTo>
                  <a:close/>
                </a:path>
              </a:pathLst>
            </a:custGeom>
            <a:solidFill>
              <a:srgbClr val="DCE775"/>
            </a:solidFill>
          </p:spPr>
        </p:sp>
      </p:grpSp>
      <p:sp>
        <p:nvSpPr>
          <p:cNvPr id="4" name="TextBox 4"/>
          <p:cNvSpPr txBox="1"/>
          <p:nvPr/>
        </p:nvSpPr>
        <p:spPr>
          <a:xfrm>
            <a:off x="685622" y="464609"/>
            <a:ext cx="9979600" cy="384529"/>
          </a:xfrm>
          <a:prstGeom prst="rect">
            <a:avLst/>
          </a:prstGeom>
        </p:spPr>
        <p:txBody>
          <a:bodyPr wrap="square" lIns="0" tIns="0" rIns="0" bIns="0" rtlCol="0" anchor="t">
            <a:spAutoFit/>
          </a:bodyPr>
          <a:lstStyle/>
          <a:p>
            <a:pPr algn="just">
              <a:lnSpc>
                <a:spcPts val="3266"/>
              </a:lnSpc>
              <a:spcBef>
                <a:spcPct val="0"/>
              </a:spcBef>
            </a:pPr>
            <a:r>
              <a:rPr lang="vi-VN" sz="2300" b="1" dirty="0">
                <a:solidFill>
                  <a:srgbClr val="000000"/>
                </a:solidFill>
                <a:latin typeface="Arial" pitchFamily="34" charset="0"/>
              </a:rPr>
              <a:t>III. THÍ NGHIỆM VỀ HÔ HẤP TẾ BÀO CẦN OXYGEN Ở HẠT NẢY MẦM</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774317">
            <a:off x="10020977" y="-1768908"/>
            <a:ext cx="2743200" cy="274248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774317">
            <a:off x="11866282" y="-1525205"/>
            <a:ext cx="2743200" cy="2742486"/>
          </a:xfrm>
          <a:prstGeom prst="rect">
            <a:avLst/>
          </a:prstGeom>
        </p:spPr>
      </p:pic>
      <p:grpSp>
        <p:nvGrpSpPr>
          <p:cNvPr id="8" name="Group 8"/>
          <p:cNvGrpSpPr/>
          <p:nvPr/>
        </p:nvGrpSpPr>
        <p:grpSpPr>
          <a:xfrm>
            <a:off x="685621" y="1304188"/>
            <a:ext cx="2886562" cy="958777"/>
            <a:chOff x="1" y="-1"/>
            <a:chExt cx="5774627" cy="1917555"/>
          </a:xfrm>
        </p:grpSpPr>
        <p:grpSp>
          <p:nvGrpSpPr>
            <p:cNvPr id="9" name="Group 9"/>
            <p:cNvGrpSpPr>
              <a:grpSpLocks noChangeAspect="1"/>
            </p:cNvGrpSpPr>
            <p:nvPr/>
          </p:nvGrpSpPr>
          <p:grpSpPr>
            <a:xfrm rot="5400000">
              <a:off x="-128476" y="128476"/>
              <a:ext cx="1917555" cy="1660602"/>
              <a:chOff x="0" y="0"/>
              <a:chExt cx="6350000" cy="5499100"/>
            </a:xfrm>
          </p:grpSpPr>
          <p:sp>
            <p:nvSpPr>
              <p:cNvPr id="10" name="Freeform 1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1" name="TextBox 11"/>
            <p:cNvSpPr txBox="1"/>
            <p:nvPr/>
          </p:nvSpPr>
          <p:spPr>
            <a:xfrm>
              <a:off x="1950611" y="538617"/>
              <a:ext cx="3824017" cy="769058"/>
            </a:xfrm>
            <a:prstGeom prst="rect">
              <a:avLst/>
            </a:prstGeom>
          </p:spPr>
          <p:txBody>
            <a:bodyPr lIns="0" tIns="0" rIns="0" bIns="0" rtlCol="0" anchor="t">
              <a:spAutoFit/>
            </a:bodyPr>
            <a:lstStyle/>
            <a:p>
              <a:pPr algn="just">
                <a:lnSpc>
                  <a:spcPts val="3266"/>
                </a:lnSpc>
                <a:spcBef>
                  <a:spcPct val="0"/>
                </a:spcBef>
              </a:pPr>
              <a:r>
                <a:rPr lang="vi-VN" sz="2300" b="1" dirty="0">
                  <a:solidFill>
                    <a:srgbClr val="000000"/>
                  </a:solidFill>
                  <a:latin typeface="Arial" pitchFamily="34" charset="0"/>
                </a:rPr>
                <a:t>Chuẩn bị:</a:t>
              </a:r>
            </a:p>
          </p:txBody>
        </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180251" y="3939113"/>
            <a:ext cx="1165556" cy="2590800"/>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220610" y="3939113"/>
            <a:ext cx="2840386" cy="2620939"/>
          </a:xfrm>
          <a:prstGeom prst="rect">
            <a:avLst/>
          </a:prstGeom>
        </p:spPr>
      </p:pic>
      <p:sp>
        <p:nvSpPr>
          <p:cNvPr id="14" name="TextBox 14"/>
          <p:cNvSpPr txBox="1"/>
          <p:nvPr/>
        </p:nvSpPr>
        <p:spPr>
          <a:xfrm>
            <a:off x="685622" y="2485216"/>
            <a:ext cx="7744685" cy="384529"/>
          </a:xfrm>
          <a:prstGeom prst="rect">
            <a:avLst/>
          </a:prstGeom>
        </p:spPr>
        <p:txBody>
          <a:bodyPr lIns="0" tIns="0" rIns="0" bIns="0" rtlCol="0" anchor="t">
            <a:spAutoFit/>
          </a:bodyPr>
          <a:lstStyle/>
          <a:p>
            <a:pPr algn="just">
              <a:lnSpc>
                <a:spcPts val="3266"/>
              </a:lnSpc>
              <a:spcBef>
                <a:spcPct val="0"/>
              </a:spcBef>
            </a:pPr>
            <a:r>
              <a:rPr lang="vi-VN" sz="2300" b="1" dirty="0">
                <a:solidFill>
                  <a:srgbClr val="000000"/>
                </a:solidFill>
                <a:latin typeface="Arial" pitchFamily="34" charset="0"/>
              </a:rPr>
              <a:t>Mẫu vật: 100 g hạt đậu (hạt lúa, hạt ngô,…) nảy mầm</a:t>
            </a:r>
          </a:p>
        </p:txBody>
      </p:sp>
      <p:sp>
        <p:nvSpPr>
          <p:cNvPr id="15" name="TextBox 15"/>
          <p:cNvSpPr txBox="1"/>
          <p:nvPr/>
        </p:nvSpPr>
        <p:spPr>
          <a:xfrm>
            <a:off x="685622" y="2991099"/>
            <a:ext cx="10817582" cy="810415"/>
          </a:xfrm>
          <a:prstGeom prst="rect">
            <a:avLst/>
          </a:prstGeom>
        </p:spPr>
        <p:txBody>
          <a:bodyPr lIns="0" tIns="0" rIns="0" bIns="0" rtlCol="0" anchor="t">
            <a:spAutoFit/>
          </a:bodyPr>
          <a:lstStyle/>
          <a:p>
            <a:pPr algn="just">
              <a:lnSpc>
                <a:spcPct val="120000"/>
              </a:lnSpc>
              <a:spcBef>
                <a:spcPct val="0"/>
              </a:spcBef>
            </a:pPr>
            <a:r>
              <a:rPr lang="vi-VN" sz="2300" b="1" dirty="0">
                <a:solidFill>
                  <a:srgbClr val="000000"/>
                </a:solidFill>
                <a:latin typeface="Arial" pitchFamily="34" charset="0"/>
              </a:rPr>
              <a:t>Dụng cụ: bình thủy tinh dung tích 1 lít, nắp đậy, que kim loại có giá đỡ nến, hai cây nến nhỏ, bật lửa hoặc diêm</a:t>
            </a:r>
          </a:p>
        </p:txBody>
      </p:sp>
      <p:pic>
        <p:nvPicPr>
          <p:cNvPr id="1026" name="Picture 2" descr="Seven ways to eat more seeds - Heart Foundati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8062" y="3954182"/>
            <a:ext cx="3478894" cy="2609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1000"/>
                                        <p:tgtEl>
                                          <p:spTgt spid="1026"/>
                                        </p:tgtEl>
                                      </p:cBhvr>
                                    </p:animEffect>
                                    <p:anim calcmode="lin" valueType="num">
                                      <p:cBhvr>
                                        <p:cTn id="36" dur="1000" fill="hold"/>
                                        <p:tgtEl>
                                          <p:spTgt spid="1026"/>
                                        </p:tgtEl>
                                        <p:attrNameLst>
                                          <p:attrName>ppt_x</p:attrName>
                                        </p:attrNameLst>
                                      </p:cBhvr>
                                      <p:tavLst>
                                        <p:tav tm="0">
                                          <p:val>
                                            <p:strVal val="#ppt_x"/>
                                          </p:val>
                                        </p:tav>
                                        <p:tav tm="100000">
                                          <p:val>
                                            <p:strVal val="#ppt_x"/>
                                          </p:val>
                                        </p:tav>
                                      </p:tavLst>
                                    </p:anim>
                                    <p:anim calcmode="lin" valueType="num">
                                      <p:cBhvr>
                                        <p:cTn id="37" dur="1000" fill="hold"/>
                                        <p:tgtEl>
                                          <p:spTgt spid="1026"/>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621" y="325552"/>
            <a:ext cx="1607239" cy="1607657"/>
            <a:chOff x="0" y="0"/>
            <a:chExt cx="3215315" cy="3215315"/>
          </a:xfrm>
        </p:grpSpPr>
        <p:grpSp>
          <p:nvGrpSpPr>
            <p:cNvPr id="3" name="Group 3"/>
            <p:cNvGrpSpPr/>
            <p:nvPr/>
          </p:nvGrpSpPr>
          <p:grpSpPr>
            <a:xfrm>
              <a:off x="0" y="0"/>
              <a:ext cx="3215315" cy="3215315"/>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F6632"/>
              </a:solidFill>
            </p:spPr>
          </p:sp>
        </p:grpSp>
        <p:grpSp>
          <p:nvGrpSpPr>
            <p:cNvPr id="5" name="Group 5"/>
            <p:cNvGrpSpPr>
              <a:grpSpLocks noChangeAspect="1"/>
            </p:cNvGrpSpPr>
            <p:nvPr/>
          </p:nvGrpSpPr>
          <p:grpSpPr>
            <a:xfrm>
              <a:off x="980391" y="587191"/>
              <a:ext cx="1254532" cy="2040933"/>
              <a:chOff x="0" y="0"/>
              <a:chExt cx="2062480" cy="3355340"/>
            </a:xfrm>
          </p:grpSpPr>
          <p:sp>
            <p:nvSpPr>
              <p:cNvPr id="6" name="Freeform 6"/>
              <p:cNvSpPr/>
              <p:nvPr/>
            </p:nvSpPr>
            <p:spPr>
              <a:xfrm>
                <a:off x="0" y="0"/>
                <a:ext cx="2062480" cy="3355340"/>
              </a:xfrm>
              <a:custGeom>
                <a:avLst/>
                <a:gdLst/>
                <a:ahLst/>
                <a:cxnLst/>
                <a:rect l="l" t="t" r="r" b="b"/>
                <a:pathLst>
                  <a:path w="2062480" h="3355340">
                    <a:moveTo>
                      <a:pt x="1436370" y="0"/>
                    </a:moveTo>
                    <a:lnTo>
                      <a:pt x="1033780" y="0"/>
                    </a:lnTo>
                    <a:lnTo>
                      <a:pt x="1007110" y="17780"/>
                    </a:lnTo>
                    <a:cubicBezTo>
                      <a:pt x="941070" y="60960"/>
                      <a:pt x="866140" y="101600"/>
                      <a:pt x="786130" y="138430"/>
                    </a:cubicBezTo>
                    <a:cubicBezTo>
                      <a:pt x="704850" y="176530"/>
                      <a:pt x="621030" y="210820"/>
                      <a:pt x="537210" y="241300"/>
                    </a:cubicBezTo>
                    <a:cubicBezTo>
                      <a:pt x="454660" y="270510"/>
                      <a:pt x="373380" y="295910"/>
                      <a:pt x="295910" y="314960"/>
                    </a:cubicBezTo>
                    <a:cubicBezTo>
                      <a:pt x="219710" y="334010"/>
                      <a:pt x="151130" y="346710"/>
                      <a:pt x="93980" y="354330"/>
                    </a:cubicBezTo>
                    <a:lnTo>
                      <a:pt x="0" y="365760"/>
                    </a:lnTo>
                    <a:lnTo>
                      <a:pt x="0" y="935990"/>
                    </a:lnTo>
                    <a:lnTo>
                      <a:pt x="687070" y="935990"/>
                    </a:lnTo>
                    <a:lnTo>
                      <a:pt x="687070" y="2677160"/>
                    </a:lnTo>
                    <a:lnTo>
                      <a:pt x="3810" y="2677160"/>
                    </a:lnTo>
                    <a:lnTo>
                      <a:pt x="3810" y="3355340"/>
                    </a:lnTo>
                    <a:lnTo>
                      <a:pt x="2062480" y="3355340"/>
                    </a:lnTo>
                    <a:lnTo>
                      <a:pt x="2062480" y="2677160"/>
                    </a:lnTo>
                    <a:lnTo>
                      <a:pt x="1436370" y="2677160"/>
                    </a:lnTo>
                    <a:lnTo>
                      <a:pt x="1436370" y="0"/>
                    </a:lnTo>
                    <a:close/>
                  </a:path>
                </a:pathLst>
              </a:custGeom>
              <a:solidFill>
                <a:srgbClr val="FFFFFF"/>
              </a:solidFill>
            </p:spPr>
          </p:sp>
        </p:grpSp>
      </p:grpSp>
      <p:pic>
        <p:nvPicPr>
          <p:cNvPr id="7" name="Picture 7"/>
          <p:cNvPicPr>
            <a:picLocks noChangeAspect="1"/>
          </p:cNvPicPr>
          <p:nvPr/>
        </p:nvPicPr>
        <p:blipFill>
          <a:blip r:embed="rId2"/>
          <a:srcRect/>
          <a:stretch>
            <a:fillRect/>
          </a:stretch>
        </p:blipFill>
        <p:spPr>
          <a:xfrm>
            <a:off x="5237547" y="1680021"/>
            <a:ext cx="6736514" cy="4492179"/>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622" y="2593032"/>
            <a:ext cx="4272520" cy="3579168"/>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flipH="1">
            <a:off x="3878687" y="1893487"/>
            <a:ext cx="820983" cy="1896737"/>
          </a:xfrm>
          <a:prstGeom prst="rect">
            <a:avLst/>
          </a:prstGeom>
        </p:spPr>
      </p:pic>
      <p:sp>
        <p:nvSpPr>
          <p:cNvPr id="10" name="TextBox 10"/>
          <p:cNvSpPr txBox="1"/>
          <p:nvPr/>
        </p:nvSpPr>
        <p:spPr>
          <a:xfrm>
            <a:off x="2562092" y="622440"/>
            <a:ext cx="6731887" cy="961802"/>
          </a:xfrm>
          <a:prstGeom prst="rect">
            <a:avLst/>
          </a:prstGeom>
        </p:spPr>
        <p:txBody>
          <a:bodyPr wrap="square" lIns="0" tIns="0" rIns="0" bIns="0" rtlCol="0" anchor="t">
            <a:spAutoFit/>
          </a:bodyPr>
          <a:lstStyle/>
          <a:p>
            <a:pPr algn="just">
              <a:lnSpc>
                <a:spcPts val="7465"/>
              </a:lnSpc>
            </a:pPr>
            <a:r>
              <a:rPr lang="en-US" sz="5300" b="1">
                <a:solidFill>
                  <a:srgbClr val="000000"/>
                </a:solidFill>
                <a:latin typeface="Arial" pitchFamily="34" charset="0"/>
              </a:rPr>
              <a:t>HÔ HẤP TẾ BÀO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4595" y="-769869"/>
            <a:ext cx="16357783" cy="1919333"/>
            <a:chOff x="0" y="0"/>
            <a:chExt cx="19002433" cy="2229061"/>
          </a:xfrm>
        </p:grpSpPr>
        <p:sp>
          <p:nvSpPr>
            <p:cNvPr id="3" name="Freeform 3"/>
            <p:cNvSpPr/>
            <p:nvPr/>
          </p:nvSpPr>
          <p:spPr>
            <a:xfrm>
              <a:off x="0" y="0"/>
              <a:ext cx="19002432" cy="2229061"/>
            </a:xfrm>
            <a:custGeom>
              <a:avLst/>
              <a:gdLst/>
              <a:ahLst/>
              <a:cxnLst/>
              <a:rect l="l" t="t" r="r" b="b"/>
              <a:pathLst>
                <a:path w="19002432" h="2229061">
                  <a:moveTo>
                    <a:pt x="18877973" y="2229060"/>
                  </a:moveTo>
                  <a:lnTo>
                    <a:pt x="124460" y="2229060"/>
                  </a:lnTo>
                  <a:cubicBezTo>
                    <a:pt x="55880" y="2229060"/>
                    <a:pt x="0" y="2173181"/>
                    <a:pt x="0" y="2104601"/>
                  </a:cubicBezTo>
                  <a:lnTo>
                    <a:pt x="0" y="124460"/>
                  </a:lnTo>
                  <a:cubicBezTo>
                    <a:pt x="0" y="55880"/>
                    <a:pt x="55880" y="0"/>
                    <a:pt x="124460" y="0"/>
                  </a:cubicBezTo>
                  <a:lnTo>
                    <a:pt x="18877973" y="0"/>
                  </a:lnTo>
                  <a:cubicBezTo>
                    <a:pt x="18946552" y="0"/>
                    <a:pt x="19002432" y="55880"/>
                    <a:pt x="19002432" y="124460"/>
                  </a:cubicBezTo>
                  <a:lnTo>
                    <a:pt x="19002432" y="2104601"/>
                  </a:lnTo>
                  <a:cubicBezTo>
                    <a:pt x="19002432" y="2173181"/>
                    <a:pt x="18946552" y="2229061"/>
                    <a:pt x="18877973" y="2229061"/>
                  </a:cubicBezTo>
                  <a:close/>
                </a:path>
              </a:pathLst>
            </a:custGeom>
            <a:solidFill>
              <a:srgbClr val="DCE775"/>
            </a:solidFill>
          </p:spPr>
        </p:sp>
      </p:grpSp>
      <p:sp>
        <p:nvSpPr>
          <p:cNvPr id="4" name="TextBox 4"/>
          <p:cNvSpPr txBox="1"/>
          <p:nvPr/>
        </p:nvSpPr>
        <p:spPr>
          <a:xfrm>
            <a:off x="685622" y="464609"/>
            <a:ext cx="9979600" cy="384529"/>
          </a:xfrm>
          <a:prstGeom prst="rect">
            <a:avLst/>
          </a:prstGeom>
        </p:spPr>
        <p:txBody>
          <a:bodyPr wrap="square" lIns="0" tIns="0" rIns="0" bIns="0" rtlCol="0" anchor="t">
            <a:spAutoFit/>
          </a:bodyPr>
          <a:lstStyle/>
          <a:p>
            <a:pPr algn="just">
              <a:lnSpc>
                <a:spcPts val="3266"/>
              </a:lnSpc>
              <a:spcBef>
                <a:spcPct val="0"/>
              </a:spcBef>
            </a:pPr>
            <a:r>
              <a:rPr lang="vi-VN" sz="2300" b="1" dirty="0">
                <a:solidFill>
                  <a:srgbClr val="000000"/>
                </a:solidFill>
                <a:latin typeface="Arial" pitchFamily="34" charset="0"/>
              </a:rPr>
              <a:t>III. THÍ NGHIỆM VỀ HÔ HẤP TẾ BÀO CẦN OXYGEN Ở HẠT NẢY MẦM</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774317">
            <a:off x="10020977" y="-1768908"/>
            <a:ext cx="2743200" cy="274248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774317">
            <a:off x="11866282" y="-1525205"/>
            <a:ext cx="2743200" cy="2742486"/>
          </a:xfrm>
          <a:prstGeom prst="rect">
            <a:avLst/>
          </a:prstGeom>
        </p:spPr>
      </p:pic>
      <p:grpSp>
        <p:nvGrpSpPr>
          <p:cNvPr id="8" name="Group 8"/>
          <p:cNvGrpSpPr/>
          <p:nvPr/>
        </p:nvGrpSpPr>
        <p:grpSpPr>
          <a:xfrm>
            <a:off x="685621" y="1304188"/>
            <a:ext cx="2886562" cy="958777"/>
            <a:chOff x="1" y="-1"/>
            <a:chExt cx="5774627" cy="1917555"/>
          </a:xfrm>
        </p:grpSpPr>
        <p:grpSp>
          <p:nvGrpSpPr>
            <p:cNvPr id="9" name="Group 9"/>
            <p:cNvGrpSpPr>
              <a:grpSpLocks noChangeAspect="1"/>
            </p:cNvGrpSpPr>
            <p:nvPr/>
          </p:nvGrpSpPr>
          <p:grpSpPr>
            <a:xfrm rot="5400000">
              <a:off x="-128476" y="128476"/>
              <a:ext cx="1917555" cy="1660602"/>
              <a:chOff x="0" y="0"/>
              <a:chExt cx="6350000" cy="5499100"/>
            </a:xfrm>
          </p:grpSpPr>
          <p:sp>
            <p:nvSpPr>
              <p:cNvPr id="10" name="Freeform 1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1" name="TextBox 11"/>
            <p:cNvSpPr txBox="1"/>
            <p:nvPr/>
          </p:nvSpPr>
          <p:spPr>
            <a:xfrm>
              <a:off x="1950611" y="538617"/>
              <a:ext cx="3824017" cy="769058"/>
            </a:xfrm>
            <a:prstGeom prst="rect">
              <a:avLst/>
            </a:prstGeom>
          </p:spPr>
          <p:txBody>
            <a:bodyPr lIns="0" tIns="0" rIns="0" bIns="0" rtlCol="0" anchor="t">
              <a:spAutoFit/>
            </a:bodyPr>
            <a:lstStyle/>
            <a:p>
              <a:pPr algn="just">
                <a:lnSpc>
                  <a:spcPts val="3266"/>
                </a:lnSpc>
                <a:spcBef>
                  <a:spcPct val="0"/>
                </a:spcBef>
              </a:pPr>
              <a:r>
                <a:rPr lang="vi-VN" sz="2300" b="1" dirty="0">
                  <a:solidFill>
                    <a:srgbClr val="000000"/>
                  </a:solidFill>
                  <a:latin typeface="Arial" pitchFamily="34" charset="0"/>
                </a:rPr>
                <a:t>Chuẩn bị:</a:t>
              </a:r>
            </a:p>
          </p:txBody>
        </p:sp>
      </p:grpSp>
      <p:sp>
        <p:nvSpPr>
          <p:cNvPr id="15" name="TextBox 15"/>
          <p:cNvSpPr txBox="1"/>
          <p:nvPr/>
        </p:nvSpPr>
        <p:spPr>
          <a:xfrm>
            <a:off x="730632" y="2407978"/>
            <a:ext cx="10817582" cy="810415"/>
          </a:xfrm>
          <a:prstGeom prst="rect">
            <a:avLst/>
          </a:prstGeom>
        </p:spPr>
        <p:txBody>
          <a:bodyPr lIns="0" tIns="0" rIns="0" bIns="0" rtlCol="0" anchor="t">
            <a:spAutoFit/>
          </a:bodyPr>
          <a:lstStyle/>
          <a:p>
            <a:pPr algn="just">
              <a:lnSpc>
                <a:spcPct val="120000"/>
              </a:lnSpc>
              <a:spcBef>
                <a:spcPct val="0"/>
              </a:spcBef>
            </a:pPr>
            <a:r>
              <a:rPr lang="vi-VN" sz="2300" b="1" dirty="0">
                <a:solidFill>
                  <a:srgbClr val="000000"/>
                </a:solidFill>
                <a:latin typeface="Arial" pitchFamily="34" charset="0"/>
              </a:rPr>
              <a:t>Dụng cụ: bình thủy tinh dung tích 1 lít, nắp đậy, que kim loại có giá đỡ nến, hai cây nến nhỏ, bật lửa hoặc diêm</a:t>
            </a:r>
          </a:p>
        </p:txBody>
      </p:sp>
      <p:pic>
        <p:nvPicPr>
          <p:cNvPr id="7170" name="Picture 2">
            <a:extLst>
              <a:ext uri="{FF2B5EF4-FFF2-40B4-BE49-F238E27FC236}">
                <a16:creationId xmlns:a16="http://schemas.microsoft.com/office/drawing/2014/main" id="{6666C57A-F665-F21E-E072-123E82EAF0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6235"/>
          <a:stretch/>
        </p:blipFill>
        <p:spPr bwMode="auto">
          <a:xfrm>
            <a:off x="756228" y="3222984"/>
            <a:ext cx="10668000" cy="30318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4570EDD-5157-5963-C825-36B727678593}"/>
              </a:ext>
            </a:extLst>
          </p:cNvPr>
          <p:cNvSpPr txBox="1"/>
          <p:nvPr/>
        </p:nvSpPr>
        <p:spPr>
          <a:xfrm>
            <a:off x="212872" y="6254844"/>
            <a:ext cx="2895600" cy="338554"/>
          </a:xfrm>
          <a:prstGeom prst="rect">
            <a:avLst/>
          </a:prstGeom>
          <a:noFill/>
        </p:spPr>
        <p:txBody>
          <a:bodyPr wrap="square" rtlCol="0">
            <a:spAutoFit/>
          </a:bodyPr>
          <a:lstStyle/>
          <a:p>
            <a:pPr algn="ctr"/>
            <a:r>
              <a:rPr lang="vi-VN" sz="1600" b="1" i="1" dirty="0"/>
              <a:t>Bình thủy tinh 1 lít có nắp</a:t>
            </a:r>
            <a:endParaRPr lang="en-US" sz="1600" b="1" i="1" dirty="0"/>
          </a:p>
        </p:txBody>
      </p:sp>
      <p:sp>
        <p:nvSpPr>
          <p:cNvPr id="18" name="TextBox 17">
            <a:extLst>
              <a:ext uri="{FF2B5EF4-FFF2-40B4-BE49-F238E27FC236}">
                <a16:creationId xmlns:a16="http://schemas.microsoft.com/office/drawing/2014/main" id="{273B6AA1-9512-1C5D-1FA4-0452D4A30719}"/>
              </a:ext>
            </a:extLst>
          </p:cNvPr>
          <p:cNvSpPr txBox="1"/>
          <p:nvPr/>
        </p:nvSpPr>
        <p:spPr>
          <a:xfrm>
            <a:off x="3108472" y="6259435"/>
            <a:ext cx="2895600" cy="338554"/>
          </a:xfrm>
          <a:prstGeom prst="rect">
            <a:avLst/>
          </a:prstGeom>
          <a:noFill/>
        </p:spPr>
        <p:txBody>
          <a:bodyPr wrap="square" rtlCol="0">
            <a:spAutoFit/>
          </a:bodyPr>
          <a:lstStyle/>
          <a:p>
            <a:pPr algn="ctr"/>
            <a:r>
              <a:rPr lang="vi-VN" sz="1600" b="1" i="1" dirty="0"/>
              <a:t>Que kim loại có giá đỡ nến</a:t>
            </a:r>
            <a:endParaRPr lang="en-US" sz="1600" b="1" i="1" dirty="0"/>
          </a:p>
        </p:txBody>
      </p:sp>
      <p:sp>
        <p:nvSpPr>
          <p:cNvPr id="19" name="TextBox 18">
            <a:extLst>
              <a:ext uri="{FF2B5EF4-FFF2-40B4-BE49-F238E27FC236}">
                <a16:creationId xmlns:a16="http://schemas.microsoft.com/office/drawing/2014/main" id="{8DBB7DDC-FE82-B80B-4285-567325A9451F}"/>
              </a:ext>
            </a:extLst>
          </p:cNvPr>
          <p:cNvSpPr txBox="1"/>
          <p:nvPr/>
        </p:nvSpPr>
        <p:spPr>
          <a:xfrm>
            <a:off x="6052018" y="6254844"/>
            <a:ext cx="2023594" cy="338554"/>
          </a:xfrm>
          <a:prstGeom prst="rect">
            <a:avLst/>
          </a:prstGeom>
          <a:noFill/>
        </p:spPr>
        <p:txBody>
          <a:bodyPr wrap="square" rtlCol="0">
            <a:spAutoFit/>
          </a:bodyPr>
          <a:lstStyle/>
          <a:p>
            <a:pPr algn="ctr"/>
            <a:r>
              <a:rPr lang="vi-VN" sz="1600" b="1" i="1" dirty="0"/>
              <a:t>Nến </a:t>
            </a:r>
            <a:endParaRPr lang="en-US" sz="1600" b="1" i="1" dirty="0"/>
          </a:p>
        </p:txBody>
      </p:sp>
      <p:sp>
        <p:nvSpPr>
          <p:cNvPr id="20" name="TextBox 19">
            <a:extLst>
              <a:ext uri="{FF2B5EF4-FFF2-40B4-BE49-F238E27FC236}">
                <a16:creationId xmlns:a16="http://schemas.microsoft.com/office/drawing/2014/main" id="{8D707936-B6BF-0740-441D-4D7994ECD596}"/>
              </a:ext>
            </a:extLst>
          </p:cNvPr>
          <p:cNvSpPr txBox="1"/>
          <p:nvPr/>
        </p:nvSpPr>
        <p:spPr>
          <a:xfrm>
            <a:off x="8995564" y="6254844"/>
            <a:ext cx="2023594" cy="338554"/>
          </a:xfrm>
          <a:prstGeom prst="rect">
            <a:avLst/>
          </a:prstGeom>
          <a:noFill/>
        </p:spPr>
        <p:txBody>
          <a:bodyPr wrap="square" rtlCol="0">
            <a:spAutoFit/>
          </a:bodyPr>
          <a:lstStyle/>
          <a:p>
            <a:pPr algn="ctr"/>
            <a:r>
              <a:rPr lang="vi-VN" sz="1600" b="1" i="1" dirty="0"/>
              <a:t>Diêm </a:t>
            </a:r>
            <a:endParaRPr lang="en-US" sz="1600" b="1" i="1" dirty="0"/>
          </a:p>
        </p:txBody>
      </p:sp>
    </p:spTree>
    <p:extLst>
      <p:ext uri="{BB962C8B-B14F-4D97-AF65-F5344CB8AC3E}">
        <p14:creationId xmlns:p14="http://schemas.microsoft.com/office/powerpoint/2010/main" val="443284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4595" y="-769869"/>
            <a:ext cx="16357783" cy="1919333"/>
            <a:chOff x="0" y="0"/>
            <a:chExt cx="19002433" cy="2229061"/>
          </a:xfrm>
        </p:grpSpPr>
        <p:sp>
          <p:nvSpPr>
            <p:cNvPr id="3" name="Freeform 3"/>
            <p:cNvSpPr/>
            <p:nvPr/>
          </p:nvSpPr>
          <p:spPr>
            <a:xfrm>
              <a:off x="0" y="0"/>
              <a:ext cx="19002432" cy="2229061"/>
            </a:xfrm>
            <a:custGeom>
              <a:avLst/>
              <a:gdLst/>
              <a:ahLst/>
              <a:cxnLst/>
              <a:rect l="l" t="t" r="r" b="b"/>
              <a:pathLst>
                <a:path w="19002432" h="2229061">
                  <a:moveTo>
                    <a:pt x="18877973" y="2229060"/>
                  </a:moveTo>
                  <a:lnTo>
                    <a:pt x="124460" y="2229060"/>
                  </a:lnTo>
                  <a:cubicBezTo>
                    <a:pt x="55880" y="2229060"/>
                    <a:pt x="0" y="2173181"/>
                    <a:pt x="0" y="2104601"/>
                  </a:cubicBezTo>
                  <a:lnTo>
                    <a:pt x="0" y="124460"/>
                  </a:lnTo>
                  <a:cubicBezTo>
                    <a:pt x="0" y="55880"/>
                    <a:pt x="55880" y="0"/>
                    <a:pt x="124460" y="0"/>
                  </a:cubicBezTo>
                  <a:lnTo>
                    <a:pt x="18877973" y="0"/>
                  </a:lnTo>
                  <a:cubicBezTo>
                    <a:pt x="18946552" y="0"/>
                    <a:pt x="19002432" y="55880"/>
                    <a:pt x="19002432" y="124460"/>
                  </a:cubicBezTo>
                  <a:lnTo>
                    <a:pt x="19002432" y="2104601"/>
                  </a:lnTo>
                  <a:cubicBezTo>
                    <a:pt x="19002432" y="2173181"/>
                    <a:pt x="18946552" y="2229061"/>
                    <a:pt x="18877973" y="2229061"/>
                  </a:cubicBezTo>
                  <a:close/>
                </a:path>
              </a:pathLst>
            </a:custGeom>
            <a:solidFill>
              <a:srgbClr val="DCE775"/>
            </a:solidFill>
          </p:spPr>
        </p:sp>
      </p:grpSp>
      <p:sp>
        <p:nvSpPr>
          <p:cNvPr id="4" name="TextBox 4"/>
          <p:cNvSpPr txBox="1"/>
          <p:nvPr/>
        </p:nvSpPr>
        <p:spPr>
          <a:xfrm>
            <a:off x="685621" y="464609"/>
            <a:ext cx="10131961" cy="384529"/>
          </a:xfrm>
          <a:prstGeom prst="rect">
            <a:avLst/>
          </a:prstGeom>
        </p:spPr>
        <p:txBody>
          <a:bodyPr wrap="square" lIns="0" tIns="0" rIns="0" bIns="0" rtlCol="0" anchor="t">
            <a:spAutoFit/>
          </a:bodyPr>
          <a:lstStyle/>
          <a:p>
            <a:pPr algn="just">
              <a:lnSpc>
                <a:spcPts val="3266"/>
              </a:lnSpc>
              <a:spcBef>
                <a:spcPct val="0"/>
              </a:spcBef>
            </a:pPr>
            <a:r>
              <a:rPr lang="vi-VN" sz="2300" b="1" dirty="0">
                <a:solidFill>
                  <a:srgbClr val="000000"/>
                </a:solidFill>
                <a:latin typeface="Arial" pitchFamily="34" charset="0"/>
              </a:rPr>
              <a:t>III. THÍ NGHIỆM VỀ HÔ HẤP TẾ BÀO CẦN OXYGEN Ở HẠT NẢY MẦM</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774317">
            <a:off x="10020977" y="-1768908"/>
            <a:ext cx="2743200" cy="274248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774317">
            <a:off x="11866282" y="-1525205"/>
            <a:ext cx="2743200" cy="2742486"/>
          </a:xfrm>
          <a:prstGeom prst="rect">
            <a:avLst/>
          </a:prstGeom>
        </p:spPr>
      </p:pic>
      <p:grpSp>
        <p:nvGrpSpPr>
          <p:cNvPr id="7" name="Group 7"/>
          <p:cNvGrpSpPr/>
          <p:nvPr/>
        </p:nvGrpSpPr>
        <p:grpSpPr>
          <a:xfrm>
            <a:off x="685621" y="1304188"/>
            <a:ext cx="2886562" cy="958777"/>
            <a:chOff x="1" y="-1"/>
            <a:chExt cx="5774627" cy="1917555"/>
          </a:xfrm>
        </p:grpSpPr>
        <p:grpSp>
          <p:nvGrpSpPr>
            <p:cNvPr id="8" name="Group 8"/>
            <p:cNvGrpSpPr>
              <a:grpSpLocks noChangeAspect="1"/>
            </p:cNvGrpSpPr>
            <p:nvPr/>
          </p:nvGrpSpPr>
          <p:grpSpPr>
            <a:xfrm rot="5400000">
              <a:off x="-128476" y="128476"/>
              <a:ext cx="1917555" cy="1660602"/>
              <a:chOff x="0" y="0"/>
              <a:chExt cx="6350000" cy="5499100"/>
            </a:xfrm>
          </p:grpSpPr>
          <p:sp>
            <p:nvSpPr>
              <p:cNvPr id="9" name="Freeform 9"/>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0" name="TextBox 10"/>
            <p:cNvSpPr txBox="1"/>
            <p:nvPr/>
          </p:nvSpPr>
          <p:spPr>
            <a:xfrm>
              <a:off x="1950611" y="538617"/>
              <a:ext cx="3824017" cy="769058"/>
            </a:xfrm>
            <a:prstGeom prst="rect">
              <a:avLst/>
            </a:prstGeom>
          </p:spPr>
          <p:txBody>
            <a:bodyPr lIns="0" tIns="0" rIns="0" bIns="0" rtlCol="0" anchor="t">
              <a:spAutoFit/>
            </a:bodyPr>
            <a:lstStyle/>
            <a:p>
              <a:pPr algn="just">
                <a:lnSpc>
                  <a:spcPts val="3266"/>
                </a:lnSpc>
                <a:spcBef>
                  <a:spcPct val="0"/>
                </a:spcBef>
              </a:pPr>
              <a:r>
                <a:rPr lang="vi-VN" sz="2300" b="1" dirty="0">
                  <a:solidFill>
                    <a:srgbClr val="000000"/>
                  </a:solidFill>
                  <a:latin typeface="Arial" pitchFamily="34" charset="0"/>
                </a:rPr>
                <a:t>Tiến hành</a:t>
              </a:r>
            </a:p>
          </p:txBody>
        </p:sp>
      </p:gr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912819" y="3856919"/>
            <a:ext cx="835739" cy="1930828"/>
          </a:xfrm>
          <a:prstGeom prst="rect">
            <a:avLst/>
          </a:prstGeom>
        </p:spPr>
      </p:pic>
      <p:pic>
        <p:nvPicPr>
          <p:cNvPr id="8194" name="Picture 2">
            <a:extLst>
              <a:ext uri="{FF2B5EF4-FFF2-40B4-BE49-F238E27FC236}">
                <a16:creationId xmlns:a16="http://schemas.microsoft.com/office/drawing/2014/main" id="{36B3D25D-531C-C519-A89D-DCBDD03A49E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914" t="14495" r="8389"/>
          <a:stretch/>
        </p:blipFill>
        <p:spPr bwMode="auto">
          <a:xfrm>
            <a:off x="5020020" y="1655128"/>
            <a:ext cx="7085193" cy="4894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2">
            <a:extLst>
              <a:ext uri="{FF2B5EF4-FFF2-40B4-BE49-F238E27FC236}">
                <a16:creationId xmlns:a16="http://schemas.microsoft.com/office/drawing/2014/main" id="{AFE2D18D-AF44-A7CD-441C-9B630398A45F}"/>
              </a:ext>
            </a:extLst>
          </p:cNvPr>
          <p:cNvSpPr txBox="1"/>
          <p:nvPr/>
        </p:nvSpPr>
        <p:spPr>
          <a:xfrm>
            <a:off x="577502" y="2431259"/>
            <a:ext cx="4369627" cy="1527149"/>
          </a:xfrm>
          <a:prstGeom prst="rect">
            <a:avLst/>
          </a:prstGeom>
        </p:spPr>
        <p:txBody>
          <a:bodyPr wrap="square" lIns="0" tIns="0" rIns="0" bIns="0" rtlCol="0" anchor="t">
            <a:spAutoFit/>
          </a:bodyPr>
          <a:lstStyle/>
          <a:p>
            <a:pPr algn="just">
              <a:lnSpc>
                <a:spcPct val="150000"/>
              </a:lnSpc>
              <a:spcBef>
                <a:spcPct val="0"/>
              </a:spcBef>
            </a:pPr>
            <a:r>
              <a:rPr lang="vi-VN" sz="2300" b="1" dirty="0">
                <a:solidFill>
                  <a:srgbClr val="000000"/>
                </a:solidFill>
                <a:latin typeface="Arial" pitchFamily="34" charset="0"/>
              </a:rPr>
              <a:t>Chia sổ hạt đậu thành hai phần (mỗi phần 50 g). Cho mỗi phần vào bình A và bình B</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8194"/>
                                        </p:tgtEl>
                                        <p:attrNameLst>
                                          <p:attrName>style.visibility</p:attrName>
                                        </p:attrNameLst>
                                      </p:cBhvr>
                                      <p:to>
                                        <p:strVal val="visible"/>
                                      </p:to>
                                    </p:set>
                                    <p:animEffect transition="in" filter="fade">
                                      <p:cBhvr>
                                        <p:cTn id="26" dur="1000"/>
                                        <p:tgtEl>
                                          <p:spTgt spid="8194"/>
                                        </p:tgtEl>
                                      </p:cBhvr>
                                    </p:animEffect>
                                    <p:anim calcmode="lin" valueType="num">
                                      <p:cBhvr>
                                        <p:cTn id="27" dur="1000" fill="hold"/>
                                        <p:tgtEl>
                                          <p:spTgt spid="8194"/>
                                        </p:tgtEl>
                                        <p:attrNameLst>
                                          <p:attrName>ppt_x</p:attrName>
                                        </p:attrNameLst>
                                      </p:cBhvr>
                                      <p:tavLst>
                                        <p:tav tm="0">
                                          <p:val>
                                            <p:strVal val="#ppt_x"/>
                                          </p:val>
                                        </p:tav>
                                        <p:tav tm="100000">
                                          <p:val>
                                            <p:strVal val="#ppt_x"/>
                                          </p:val>
                                        </p:tav>
                                      </p:tavLst>
                                    </p:anim>
                                    <p:anim calcmode="lin" valueType="num">
                                      <p:cBhvr>
                                        <p:cTn id="28"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4595" y="-769869"/>
            <a:ext cx="16357783" cy="1919333"/>
            <a:chOff x="0" y="0"/>
            <a:chExt cx="19002433" cy="2229061"/>
          </a:xfrm>
        </p:grpSpPr>
        <p:sp>
          <p:nvSpPr>
            <p:cNvPr id="3" name="Freeform 3"/>
            <p:cNvSpPr/>
            <p:nvPr/>
          </p:nvSpPr>
          <p:spPr>
            <a:xfrm>
              <a:off x="0" y="0"/>
              <a:ext cx="19002432" cy="2229061"/>
            </a:xfrm>
            <a:custGeom>
              <a:avLst/>
              <a:gdLst/>
              <a:ahLst/>
              <a:cxnLst/>
              <a:rect l="l" t="t" r="r" b="b"/>
              <a:pathLst>
                <a:path w="19002432" h="2229061">
                  <a:moveTo>
                    <a:pt x="18877973" y="2229060"/>
                  </a:moveTo>
                  <a:lnTo>
                    <a:pt x="124460" y="2229060"/>
                  </a:lnTo>
                  <a:cubicBezTo>
                    <a:pt x="55880" y="2229060"/>
                    <a:pt x="0" y="2173181"/>
                    <a:pt x="0" y="2104601"/>
                  </a:cubicBezTo>
                  <a:lnTo>
                    <a:pt x="0" y="124460"/>
                  </a:lnTo>
                  <a:cubicBezTo>
                    <a:pt x="0" y="55880"/>
                    <a:pt x="55880" y="0"/>
                    <a:pt x="124460" y="0"/>
                  </a:cubicBezTo>
                  <a:lnTo>
                    <a:pt x="18877973" y="0"/>
                  </a:lnTo>
                  <a:cubicBezTo>
                    <a:pt x="18946552" y="0"/>
                    <a:pt x="19002432" y="55880"/>
                    <a:pt x="19002432" y="124460"/>
                  </a:cubicBezTo>
                  <a:lnTo>
                    <a:pt x="19002432" y="2104601"/>
                  </a:lnTo>
                  <a:cubicBezTo>
                    <a:pt x="19002432" y="2173181"/>
                    <a:pt x="18946552" y="2229061"/>
                    <a:pt x="18877973" y="2229061"/>
                  </a:cubicBezTo>
                  <a:close/>
                </a:path>
              </a:pathLst>
            </a:custGeom>
            <a:solidFill>
              <a:srgbClr val="DCE775"/>
            </a:solidFill>
          </p:spPr>
        </p:sp>
      </p:grpSp>
      <p:sp>
        <p:nvSpPr>
          <p:cNvPr id="4" name="TextBox 4"/>
          <p:cNvSpPr txBox="1"/>
          <p:nvPr/>
        </p:nvSpPr>
        <p:spPr>
          <a:xfrm>
            <a:off x="685621" y="464609"/>
            <a:ext cx="10131961" cy="384529"/>
          </a:xfrm>
          <a:prstGeom prst="rect">
            <a:avLst/>
          </a:prstGeom>
        </p:spPr>
        <p:txBody>
          <a:bodyPr wrap="square" lIns="0" tIns="0" rIns="0" bIns="0" rtlCol="0" anchor="t">
            <a:spAutoFit/>
          </a:bodyPr>
          <a:lstStyle/>
          <a:p>
            <a:pPr algn="just">
              <a:lnSpc>
                <a:spcPts val="3266"/>
              </a:lnSpc>
              <a:spcBef>
                <a:spcPct val="0"/>
              </a:spcBef>
            </a:pPr>
            <a:r>
              <a:rPr lang="vi-VN" sz="2300" b="1" dirty="0">
                <a:solidFill>
                  <a:srgbClr val="000000"/>
                </a:solidFill>
                <a:latin typeface="Arial" pitchFamily="34" charset="0"/>
              </a:rPr>
              <a:t>III. THÍ NGHIỆM VỀ HÔ HẤP TẾ BÀO CẦN OXYGEN Ở HẠT NẢY MẦM</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774317">
            <a:off x="10020977" y="-1768908"/>
            <a:ext cx="2743200" cy="274248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774317">
            <a:off x="11866282" y="-1525205"/>
            <a:ext cx="2743200" cy="2742486"/>
          </a:xfrm>
          <a:prstGeom prst="rect">
            <a:avLst/>
          </a:prstGeom>
        </p:spPr>
      </p:pic>
      <p:grpSp>
        <p:nvGrpSpPr>
          <p:cNvPr id="7" name="Group 7"/>
          <p:cNvGrpSpPr/>
          <p:nvPr/>
        </p:nvGrpSpPr>
        <p:grpSpPr>
          <a:xfrm>
            <a:off x="685621" y="1304188"/>
            <a:ext cx="2886562" cy="958777"/>
            <a:chOff x="1" y="-1"/>
            <a:chExt cx="5774627" cy="1917555"/>
          </a:xfrm>
        </p:grpSpPr>
        <p:grpSp>
          <p:nvGrpSpPr>
            <p:cNvPr id="8" name="Group 8"/>
            <p:cNvGrpSpPr>
              <a:grpSpLocks noChangeAspect="1"/>
            </p:cNvGrpSpPr>
            <p:nvPr/>
          </p:nvGrpSpPr>
          <p:grpSpPr>
            <a:xfrm rot="5400000">
              <a:off x="-128476" y="128476"/>
              <a:ext cx="1917555" cy="1660602"/>
              <a:chOff x="0" y="0"/>
              <a:chExt cx="6350000" cy="5499100"/>
            </a:xfrm>
          </p:grpSpPr>
          <p:sp>
            <p:nvSpPr>
              <p:cNvPr id="9" name="Freeform 9"/>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0" name="TextBox 10"/>
            <p:cNvSpPr txBox="1"/>
            <p:nvPr/>
          </p:nvSpPr>
          <p:spPr>
            <a:xfrm>
              <a:off x="1950611" y="538617"/>
              <a:ext cx="3824017" cy="769058"/>
            </a:xfrm>
            <a:prstGeom prst="rect">
              <a:avLst/>
            </a:prstGeom>
          </p:spPr>
          <p:txBody>
            <a:bodyPr lIns="0" tIns="0" rIns="0" bIns="0" rtlCol="0" anchor="t">
              <a:spAutoFit/>
            </a:bodyPr>
            <a:lstStyle/>
            <a:p>
              <a:pPr algn="just">
                <a:lnSpc>
                  <a:spcPts val="3266"/>
                </a:lnSpc>
                <a:spcBef>
                  <a:spcPct val="0"/>
                </a:spcBef>
              </a:pPr>
              <a:r>
                <a:rPr lang="vi-VN" sz="2300" b="1" dirty="0">
                  <a:solidFill>
                    <a:srgbClr val="000000"/>
                  </a:solidFill>
                  <a:latin typeface="Arial" pitchFamily="34" charset="0"/>
                </a:rPr>
                <a:t>Tiến hành</a:t>
              </a:r>
            </a:p>
          </p:txBody>
        </p:sp>
      </p:grpSp>
      <p:sp>
        <p:nvSpPr>
          <p:cNvPr id="13" name="TextBox 13"/>
          <p:cNvSpPr txBox="1"/>
          <p:nvPr/>
        </p:nvSpPr>
        <p:spPr>
          <a:xfrm>
            <a:off x="1660672" y="2448423"/>
            <a:ext cx="5246017" cy="996235"/>
          </a:xfrm>
          <a:prstGeom prst="rect">
            <a:avLst/>
          </a:prstGeom>
        </p:spPr>
        <p:txBody>
          <a:bodyPr lIns="0" tIns="0" rIns="0" bIns="0" rtlCol="0" anchor="t">
            <a:spAutoFit/>
          </a:bodyPr>
          <a:lstStyle/>
          <a:p>
            <a:pPr algn="just">
              <a:lnSpc>
                <a:spcPct val="150000"/>
              </a:lnSpc>
              <a:spcBef>
                <a:spcPct val="0"/>
              </a:spcBef>
            </a:pPr>
            <a:r>
              <a:rPr lang="vi-VN" sz="2300" b="1" dirty="0">
                <a:solidFill>
                  <a:srgbClr val="000000"/>
                </a:solidFill>
                <a:latin typeface="Arial" pitchFamily="34" charset="0"/>
              </a:rPr>
              <a:t>Đổ nước sôi vào bình B để làm chết hạt, chắc bỏ nước</a:t>
            </a:r>
          </a:p>
        </p:txBody>
      </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5609272" y="3186255"/>
            <a:ext cx="835739" cy="1930828"/>
          </a:xfrm>
          <a:prstGeom prst="rect">
            <a:avLst/>
          </a:prstGeom>
        </p:spPr>
      </p:pic>
      <p:pic>
        <p:nvPicPr>
          <p:cNvPr id="9218" name="Picture 2">
            <a:extLst>
              <a:ext uri="{FF2B5EF4-FFF2-40B4-BE49-F238E27FC236}">
                <a16:creationId xmlns:a16="http://schemas.microsoft.com/office/drawing/2014/main" id="{90CF7C47-4865-4EBC-4A89-C75D820DC64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808"/>
          <a:stretch/>
        </p:blipFill>
        <p:spPr bwMode="auto">
          <a:xfrm>
            <a:off x="7228322" y="1304188"/>
            <a:ext cx="3876675" cy="5401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2794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218"/>
                                        </p:tgtEl>
                                        <p:attrNameLst>
                                          <p:attrName>style.visibility</p:attrName>
                                        </p:attrNameLst>
                                      </p:cBhvr>
                                      <p:to>
                                        <p:strVal val="visible"/>
                                      </p:to>
                                    </p:set>
                                    <p:anim calcmode="lin" valueType="num">
                                      <p:cBhvr additive="base">
                                        <p:cTn id="15" dur="500" fill="hold"/>
                                        <p:tgtEl>
                                          <p:spTgt spid="9218"/>
                                        </p:tgtEl>
                                        <p:attrNameLst>
                                          <p:attrName>ppt_x</p:attrName>
                                        </p:attrNameLst>
                                      </p:cBhvr>
                                      <p:tavLst>
                                        <p:tav tm="0">
                                          <p:val>
                                            <p:strVal val="#ppt_x"/>
                                          </p:val>
                                        </p:tav>
                                        <p:tav tm="100000">
                                          <p:val>
                                            <p:strVal val="#ppt_x"/>
                                          </p:val>
                                        </p:tav>
                                      </p:tavLst>
                                    </p:anim>
                                    <p:anim calcmode="lin" valueType="num">
                                      <p:cBhvr additive="base">
                                        <p:cTn id="16"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4595" y="-769869"/>
            <a:ext cx="16357783" cy="1919333"/>
            <a:chOff x="0" y="0"/>
            <a:chExt cx="19002433" cy="2229061"/>
          </a:xfrm>
        </p:grpSpPr>
        <p:sp>
          <p:nvSpPr>
            <p:cNvPr id="3" name="Freeform 3"/>
            <p:cNvSpPr/>
            <p:nvPr/>
          </p:nvSpPr>
          <p:spPr>
            <a:xfrm>
              <a:off x="0" y="0"/>
              <a:ext cx="19002432" cy="2229061"/>
            </a:xfrm>
            <a:custGeom>
              <a:avLst/>
              <a:gdLst/>
              <a:ahLst/>
              <a:cxnLst/>
              <a:rect l="l" t="t" r="r" b="b"/>
              <a:pathLst>
                <a:path w="19002432" h="2229061">
                  <a:moveTo>
                    <a:pt x="18877973" y="2229060"/>
                  </a:moveTo>
                  <a:lnTo>
                    <a:pt x="124460" y="2229060"/>
                  </a:lnTo>
                  <a:cubicBezTo>
                    <a:pt x="55880" y="2229060"/>
                    <a:pt x="0" y="2173181"/>
                    <a:pt x="0" y="2104601"/>
                  </a:cubicBezTo>
                  <a:lnTo>
                    <a:pt x="0" y="124460"/>
                  </a:lnTo>
                  <a:cubicBezTo>
                    <a:pt x="0" y="55880"/>
                    <a:pt x="55880" y="0"/>
                    <a:pt x="124460" y="0"/>
                  </a:cubicBezTo>
                  <a:lnTo>
                    <a:pt x="18877973" y="0"/>
                  </a:lnTo>
                  <a:cubicBezTo>
                    <a:pt x="18946552" y="0"/>
                    <a:pt x="19002432" y="55880"/>
                    <a:pt x="19002432" y="124460"/>
                  </a:cubicBezTo>
                  <a:lnTo>
                    <a:pt x="19002432" y="2104601"/>
                  </a:lnTo>
                  <a:cubicBezTo>
                    <a:pt x="19002432" y="2173181"/>
                    <a:pt x="18946552" y="2229061"/>
                    <a:pt x="18877973" y="2229061"/>
                  </a:cubicBezTo>
                  <a:close/>
                </a:path>
              </a:pathLst>
            </a:custGeom>
            <a:solidFill>
              <a:srgbClr val="DCE775"/>
            </a:solidFill>
          </p:spPr>
        </p:sp>
      </p:grpSp>
      <p:sp>
        <p:nvSpPr>
          <p:cNvPr id="4" name="TextBox 4"/>
          <p:cNvSpPr txBox="1"/>
          <p:nvPr/>
        </p:nvSpPr>
        <p:spPr>
          <a:xfrm>
            <a:off x="685621" y="464609"/>
            <a:ext cx="10182748" cy="384529"/>
          </a:xfrm>
          <a:prstGeom prst="rect">
            <a:avLst/>
          </a:prstGeom>
        </p:spPr>
        <p:txBody>
          <a:bodyPr wrap="square" lIns="0" tIns="0" rIns="0" bIns="0" rtlCol="0" anchor="t">
            <a:spAutoFit/>
          </a:bodyPr>
          <a:lstStyle/>
          <a:p>
            <a:pPr algn="just">
              <a:lnSpc>
                <a:spcPts val="3266"/>
              </a:lnSpc>
              <a:spcBef>
                <a:spcPct val="0"/>
              </a:spcBef>
            </a:pPr>
            <a:r>
              <a:rPr lang="vi-VN" sz="2300" b="1" dirty="0">
                <a:solidFill>
                  <a:srgbClr val="000000"/>
                </a:solidFill>
                <a:latin typeface="Arial" pitchFamily="34" charset="0"/>
              </a:rPr>
              <a:t>III. THÍ NGHIỆM VỀ HÔ HẤP TẾ BÀO CẦN OXYGEN Ở HẠT NẢY MẦM</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774317">
            <a:off x="10020977" y="-1768908"/>
            <a:ext cx="2743200" cy="274248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774317">
            <a:off x="11866282" y="-1525205"/>
            <a:ext cx="2743200" cy="2742486"/>
          </a:xfrm>
          <a:prstGeom prst="rect">
            <a:avLst/>
          </a:prstGeom>
        </p:spPr>
      </p:pic>
      <p:grpSp>
        <p:nvGrpSpPr>
          <p:cNvPr id="7" name="Group 7"/>
          <p:cNvGrpSpPr/>
          <p:nvPr/>
        </p:nvGrpSpPr>
        <p:grpSpPr>
          <a:xfrm>
            <a:off x="685621" y="1304188"/>
            <a:ext cx="2886562" cy="958777"/>
            <a:chOff x="1" y="-1"/>
            <a:chExt cx="5774627" cy="1917555"/>
          </a:xfrm>
        </p:grpSpPr>
        <p:grpSp>
          <p:nvGrpSpPr>
            <p:cNvPr id="8" name="Group 8"/>
            <p:cNvGrpSpPr>
              <a:grpSpLocks noChangeAspect="1"/>
            </p:cNvGrpSpPr>
            <p:nvPr/>
          </p:nvGrpSpPr>
          <p:grpSpPr>
            <a:xfrm rot="5400000">
              <a:off x="-128476" y="128476"/>
              <a:ext cx="1917555" cy="1660602"/>
              <a:chOff x="0" y="0"/>
              <a:chExt cx="6350000" cy="5499100"/>
            </a:xfrm>
          </p:grpSpPr>
          <p:sp>
            <p:nvSpPr>
              <p:cNvPr id="9" name="Freeform 9"/>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0" name="TextBox 10"/>
            <p:cNvSpPr txBox="1"/>
            <p:nvPr/>
          </p:nvSpPr>
          <p:spPr>
            <a:xfrm>
              <a:off x="1950611" y="538617"/>
              <a:ext cx="3824017" cy="769058"/>
            </a:xfrm>
            <a:prstGeom prst="rect">
              <a:avLst/>
            </a:prstGeom>
          </p:spPr>
          <p:txBody>
            <a:bodyPr lIns="0" tIns="0" rIns="0" bIns="0" rtlCol="0" anchor="t">
              <a:spAutoFit/>
            </a:bodyPr>
            <a:lstStyle/>
            <a:p>
              <a:pPr algn="just">
                <a:lnSpc>
                  <a:spcPts val="3266"/>
                </a:lnSpc>
                <a:spcBef>
                  <a:spcPct val="0"/>
                </a:spcBef>
              </a:pPr>
              <a:r>
                <a:rPr lang="vi-VN" sz="2300" b="1" dirty="0">
                  <a:solidFill>
                    <a:srgbClr val="000000"/>
                  </a:solidFill>
                  <a:latin typeface="Arial" pitchFamily="34" charset="0"/>
                </a:rPr>
                <a:t>Tiến hành</a:t>
              </a:r>
            </a:p>
          </p:txBody>
        </p:sp>
      </p:grpSp>
      <p:sp>
        <p:nvSpPr>
          <p:cNvPr id="12" name="TextBox 12"/>
          <p:cNvSpPr txBox="1"/>
          <p:nvPr/>
        </p:nvSpPr>
        <p:spPr>
          <a:xfrm>
            <a:off x="685621" y="2596091"/>
            <a:ext cx="4418190" cy="996235"/>
          </a:xfrm>
          <a:prstGeom prst="rect">
            <a:avLst/>
          </a:prstGeom>
        </p:spPr>
        <p:txBody>
          <a:bodyPr wrap="square" lIns="0" tIns="0" rIns="0" bIns="0" rtlCol="0" anchor="t">
            <a:spAutoFit/>
          </a:bodyPr>
          <a:lstStyle/>
          <a:p>
            <a:pPr algn="just">
              <a:lnSpc>
                <a:spcPct val="150000"/>
              </a:lnSpc>
              <a:spcBef>
                <a:spcPct val="0"/>
              </a:spcBef>
            </a:pPr>
            <a:r>
              <a:rPr lang="vi-VN" sz="2300" b="1" dirty="0">
                <a:solidFill>
                  <a:srgbClr val="000000"/>
                </a:solidFill>
                <a:latin typeface="Arial" pitchFamily="34" charset="0"/>
              </a:rPr>
              <a:t>Nút chặt các bình, để ở nhiệt độ phòng khoảng 1.5 – 2 giờ</a:t>
            </a:r>
          </a:p>
        </p:txBody>
      </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3070359" y="3431598"/>
            <a:ext cx="820983" cy="1896737"/>
          </a:xfrm>
          <a:prstGeom prst="rect">
            <a:avLst/>
          </a:prstGeom>
        </p:spPr>
      </p:pic>
      <p:pic>
        <p:nvPicPr>
          <p:cNvPr id="10242" name="Picture 2">
            <a:extLst>
              <a:ext uri="{FF2B5EF4-FFF2-40B4-BE49-F238E27FC236}">
                <a16:creationId xmlns:a16="http://schemas.microsoft.com/office/drawing/2014/main" id="{B6D10BBE-06A1-B38C-EC06-3CA4F91BDBC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73" r="7170"/>
          <a:stretch/>
        </p:blipFill>
        <p:spPr bwMode="auto">
          <a:xfrm>
            <a:off x="5415769" y="1304188"/>
            <a:ext cx="6733529" cy="52845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42"/>
                                        </p:tgtEl>
                                        <p:attrNameLst>
                                          <p:attrName>style.visibility</p:attrName>
                                        </p:attrNameLst>
                                      </p:cBhvr>
                                      <p:to>
                                        <p:strVal val="visible"/>
                                      </p:to>
                                    </p:set>
                                    <p:animEffect transition="in" filter="fade">
                                      <p:cBhvr>
                                        <p:cTn id="17" dur="1000"/>
                                        <p:tgtEl>
                                          <p:spTgt spid="10242"/>
                                        </p:tgtEl>
                                      </p:cBhvr>
                                    </p:animEffect>
                                    <p:anim calcmode="lin" valueType="num">
                                      <p:cBhvr>
                                        <p:cTn id="18" dur="1000" fill="hold"/>
                                        <p:tgtEl>
                                          <p:spTgt spid="10242"/>
                                        </p:tgtEl>
                                        <p:attrNameLst>
                                          <p:attrName>ppt_x</p:attrName>
                                        </p:attrNameLst>
                                      </p:cBhvr>
                                      <p:tavLst>
                                        <p:tav tm="0">
                                          <p:val>
                                            <p:strVal val="#ppt_x"/>
                                          </p:val>
                                        </p:tav>
                                        <p:tav tm="100000">
                                          <p:val>
                                            <p:strVal val="#ppt_x"/>
                                          </p:val>
                                        </p:tav>
                                      </p:tavLst>
                                    </p:anim>
                                    <p:anim calcmode="lin" valueType="num">
                                      <p:cBhvr>
                                        <p:cTn id="19"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4595" y="-769869"/>
            <a:ext cx="16357783" cy="1919333"/>
            <a:chOff x="0" y="0"/>
            <a:chExt cx="19002433" cy="2229061"/>
          </a:xfrm>
        </p:grpSpPr>
        <p:sp>
          <p:nvSpPr>
            <p:cNvPr id="3" name="Freeform 3"/>
            <p:cNvSpPr/>
            <p:nvPr/>
          </p:nvSpPr>
          <p:spPr>
            <a:xfrm>
              <a:off x="0" y="0"/>
              <a:ext cx="19002432" cy="2229061"/>
            </a:xfrm>
            <a:custGeom>
              <a:avLst/>
              <a:gdLst/>
              <a:ahLst/>
              <a:cxnLst/>
              <a:rect l="l" t="t" r="r" b="b"/>
              <a:pathLst>
                <a:path w="19002432" h="2229061">
                  <a:moveTo>
                    <a:pt x="18877973" y="2229060"/>
                  </a:moveTo>
                  <a:lnTo>
                    <a:pt x="124460" y="2229060"/>
                  </a:lnTo>
                  <a:cubicBezTo>
                    <a:pt x="55880" y="2229060"/>
                    <a:pt x="0" y="2173181"/>
                    <a:pt x="0" y="2104601"/>
                  </a:cubicBezTo>
                  <a:lnTo>
                    <a:pt x="0" y="124460"/>
                  </a:lnTo>
                  <a:cubicBezTo>
                    <a:pt x="0" y="55880"/>
                    <a:pt x="55880" y="0"/>
                    <a:pt x="124460" y="0"/>
                  </a:cubicBezTo>
                  <a:lnTo>
                    <a:pt x="18877973" y="0"/>
                  </a:lnTo>
                  <a:cubicBezTo>
                    <a:pt x="18946552" y="0"/>
                    <a:pt x="19002432" y="55880"/>
                    <a:pt x="19002432" y="124460"/>
                  </a:cubicBezTo>
                  <a:lnTo>
                    <a:pt x="19002432" y="2104601"/>
                  </a:lnTo>
                  <a:cubicBezTo>
                    <a:pt x="19002432" y="2173181"/>
                    <a:pt x="18946552" y="2229061"/>
                    <a:pt x="18877973" y="2229061"/>
                  </a:cubicBezTo>
                  <a:close/>
                </a:path>
              </a:pathLst>
            </a:custGeom>
            <a:solidFill>
              <a:srgbClr val="DCE775"/>
            </a:solidFill>
          </p:spPr>
        </p:sp>
      </p:grpSp>
      <p:sp>
        <p:nvSpPr>
          <p:cNvPr id="4" name="TextBox 4"/>
          <p:cNvSpPr txBox="1"/>
          <p:nvPr/>
        </p:nvSpPr>
        <p:spPr>
          <a:xfrm>
            <a:off x="685621" y="464609"/>
            <a:ext cx="10182748" cy="384529"/>
          </a:xfrm>
          <a:prstGeom prst="rect">
            <a:avLst/>
          </a:prstGeom>
        </p:spPr>
        <p:txBody>
          <a:bodyPr wrap="square" lIns="0" tIns="0" rIns="0" bIns="0" rtlCol="0" anchor="t">
            <a:spAutoFit/>
          </a:bodyPr>
          <a:lstStyle/>
          <a:p>
            <a:pPr algn="just">
              <a:lnSpc>
                <a:spcPts val="3266"/>
              </a:lnSpc>
              <a:spcBef>
                <a:spcPct val="0"/>
              </a:spcBef>
            </a:pPr>
            <a:r>
              <a:rPr lang="vi-VN" sz="2300" b="1" dirty="0">
                <a:solidFill>
                  <a:srgbClr val="000000"/>
                </a:solidFill>
                <a:latin typeface="Arial" pitchFamily="34" charset="0"/>
              </a:rPr>
              <a:t>III. THÍ NGHIỆM VỀ HÔ HẤP TẾ BÀO CẦN OXYGEN Ở HẠT NẢY MẦM</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774317">
            <a:off x="10020977" y="-1768908"/>
            <a:ext cx="2743200" cy="274248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774317">
            <a:off x="11866282" y="-1525205"/>
            <a:ext cx="2743200" cy="2742486"/>
          </a:xfrm>
          <a:prstGeom prst="rect">
            <a:avLst/>
          </a:prstGeom>
        </p:spPr>
      </p:pic>
      <p:grpSp>
        <p:nvGrpSpPr>
          <p:cNvPr id="7" name="Group 7"/>
          <p:cNvGrpSpPr/>
          <p:nvPr/>
        </p:nvGrpSpPr>
        <p:grpSpPr>
          <a:xfrm>
            <a:off x="685621" y="1304188"/>
            <a:ext cx="2886562" cy="958777"/>
            <a:chOff x="1" y="-1"/>
            <a:chExt cx="5774627" cy="1917555"/>
          </a:xfrm>
        </p:grpSpPr>
        <p:grpSp>
          <p:nvGrpSpPr>
            <p:cNvPr id="8" name="Group 8"/>
            <p:cNvGrpSpPr>
              <a:grpSpLocks noChangeAspect="1"/>
            </p:cNvGrpSpPr>
            <p:nvPr/>
          </p:nvGrpSpPr>
          <p:grpSpPr>
            <a:xfrm rot="5400000">
              <a:off x="-128476" y="128476"/>
              <a:ext cx="1917555" cy="1660602"/>
              <a:chOff x="0" y="0"/>
              <a:chExt cx="6350000" cy="5499100"/>
            </a:xfrm>
          </p:grpSpPr>
          <p:sp>
            <p:nvSpPr>
              <p:cNvPr id="9" name="Freeform 9"/>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0" name="TextBox 10"/>
            <p:cNvSpPr txBox="1"/>
            <p:nvPr/>
          </p:nvSpPr>
          <p:spPr>
            <a:xfrm>
              <a:off x="1950611" y="538617"/>
              <a:ext cx="3824017" cy="769058"/>
            </a:xfrm>
            <a:prstGeom prst="rect">
              <a:avLst/>
            </a:prstGeom>
          </p:spPr>
          <p:txBody>
            <a:bodyPr lIns="0" tIns="0" rIns="0" bIns="0" rtlCol="0" anchor="t">
              <a:spAutoFit/>
            </a:bodyPr>
            <a:lstStyle/>
            <a:p>
              <a:pPr algn="just">
                <a:lnSpc>
                  <a:spcPts val="3266"/>
                </a:lnSpc>
                <a:spcBef>
                  <a:spcPct val="0"/>
                </a:spcBef>
              </a:pPr>
              <a:r>
                <a:rPr lang="vi-VN" sz="2300" b="1" dirty="0">
                  <a:solidFill>
                    <a:srgbClr val="000000"/>
                  </a:solidFill>
                  <a:latin typeface="Arial" pitchFamily="34" charset="0"/>
                </a:rPr>
                <a:t>Tiến hành</a:t>
              </a:r>
            </a:p>
          </p:txBody>
        </p:sp>
      </p:gr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3279489" y="4336134"/>
            <a:ext cx="820983" cy="1896737"/>
          </a:xfrm>
          <a:prstGeom prst="rect">
            <a:avLst/>
          </a:prstGeom>
        </p:spPr>
      </p:pic>
      <p:pic>
        <p:nvPicPr>
          <p:cNvPr id="11266" name="Picture 2">
            <a:extLst>
              <a:ext uri="{FF2B5EF4-FFF2-40B4-BE49-F238E27FC236}">
                <a16:creationId xmlns:a16="http://schemas.microsoft.com/office/drawing/2014/main" id="{26A86F85-2880-BD84-2FAB-FF738868E2C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597"/>
          <a:stretch/>
        </p:blipFill>
        <p:spPr bwMode="auto">
          <a:xfrm>
            <a:off x="5560833" y="1935365"/>
            <a:ext cx="6627992" cy="43338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4">
            <a:extLst>
              <a:ext uri="{FF2B5EF4-FFF2-40B4-BE49-F238E27FC236}">
                <a16:creationId xmlns:a16="http://schemas.microsoft.com/office/drawing/2014/main" id="{FD632497-FEA1-D1A3-4288-B36DDF77E57B}"/>
              </a:ext>
            </a:extLst>
          </p:cNvPr>
          <p:cNvSpPr txBox="1"/>
          <p:nvPr/>
        </p:nvSpPr>
        <p:spPr>
          <a:xfrm>
            <a:off x="685620" y="2417689"/>
            <a:ext cx="5103991" cy="2058064"/>
          </a:xfrm>
          <a:prstGeom prst="rect">
            <a:avLst/>
          </a:prstGeom>
        </p:spPr>
        <p:txBody>
          <a:bodyPr wrap="square" lIns="0" tIns="0" rIns="0" bIns="0" rtlCol="0" anchor="t">
            <a:spAutoFit/>
          </a:bodyPr>
          <a:lstStyle/>
          <a:p>
            <a:pPr algn="just">
              <a:lnSpc>
                <a:spcPct val="150000"/>
              </a:lnSpc>
              <a:spcBef>
                <a:spcPct val="0"/>
              </a:spcBef>
            </a:pPr>
            <a:r>
              <a:rPr lang="vi-VN" sz="2300" b="1" dirty="0">
                <a:solidFill>
                  <a:srgbClr val="000000"/>
                </a:solidFill>
                <a:latin typeface="Arial" pitchFamily="34" charset="0"/>
              </a:rPr>
              <a:t>Mở nút bình, đưa nhanh que kim loại có cây nến đang cháy vào trong hai bình. Quan sát hiện tượng xảy ra với cây nến</a:t>
            </a:r>
          </a:p>
        </p:txBody>
      </p:sp>
    </p:spTree>
    <p:extLst>
      <p:ext uri="{BB962C8B-B14F-4D97-AF65-F5344CB8AC3E}">
        <p14:creationId xmlns:p14="http://schemas.microsoft.com/office/powerpoint/2010/main" val="3073838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1266"/>
                                        </p:tgtEl>
                                        <p:attrNameLst>
                                          <p:attrName>style.visibility</p:attrName>
                                        </p:attrNameLst>
                                      </p:cBhvr>
                                      <p:to>
                                        <p:strVal val="visible"/>
                                      </p:to>
                                    </p:set>
                                    <p:anim calcmode="lin" valueType="num">
                                      <p:cBhvr additive="base">
                                        <p:cTn id="18" dur="500" fill="hold"/>
                                        <p:tgtEl>
                                          <p:spTgt spid="11266"/>
                                        </p:tgtEl>
                                        <p:attrNameLst>
                                          <p:attrName>ppt_x</p:attrName>
                                        </p:attrNameLst>
                                      </p:cBhvr>
                                      <p:tavLst>
                                        <p:tav tm="0">
                                          <p:val>
                                            <p:strVal val="#ppt_x"/>
                                          </p:val>
                                        </p:tav>
                                        <p:tav tm="100000">
                                          <p:val>
                                            <p:strVal val="#ppt_x"/>
                                          </p:val>
                                        </p:tav>
                                      </p:tavLst>
                                    </p:anim>
                                    <p:anim calcmode="lin" valueType="num">
                                      <p:cBhvr additive="base">
                                        <p:cTn id="19"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4595" y="-769869"/>
            <a:ext cx="16357783" cy="1919333"/>
            <a:chOff x="0" y="0"/>
            <a:chExt cx="19002433" cy="2229061"/>
          </a:xfrm>
        </p:grpSpPr>
        <p:sp>
          <p:nvSpPr>
            <p:cNvPr id="3" name="Freeform 3"/>
            <p:cNvSpPr/>
            <p:nvPr/>
          </p:nvSpPr>
          <p:spPr>
            <a:xfrm>
              <a:off x="0" y="0"/>
              <a:ext cx="19002432" cy="2229061"/>
            </a:xfrm>
            <a:custGeom>
              <a:avLst/>
              <a:gdLst/>
              <a:ahLst/>
              <a:cxnLst/>
              <a:rect l="l" t="t" r="r" b="b"/>
              <a:pathLst>
                <a:path w="19002432" h="2229061">
                  <a:moveTo>
                    <a:pt x="18877973" y="2229060"/>
                  </a:moveTo>
                  <a:lnTo>
                    <a:pt x="124460" y="2229060"/>
                  </a:lnTo>
                  <a:cubicBezTo>
                    <a:pt x="55880" y="2229060"/>
                    <a:pt x="0" y="2173181"/>
                    <a:pt x="0" y="2104601"/>
                  </a:cubicBezTo>
                  <a:lnTo>
                    <a:pt x="0" y="124460"/>
                  </a:lnTo>
                  <a:cubicBezTo>
                    <a:pt x="0" y="55880"/>
                    <a:pt x="55880" y="0"/>
                    <a:pt x="124460" y="0"/>
                  </a:cubicBezTo>
                  <a:lnTo>
                    <a:pt x="18877973" y="0"/>
                  </a:lnTo>
                  <a:cubicBezTo>
                    <a:pt x="18946552" y="0"/>
                    <a:pt x="19002432" y="55880"/>
                    <a:pt x="19002432" y="124460"/>
                  </a:cubicBezTo>
                  <a:lnTo>
                    <a:pt x="19002432" y="2104601"/>
                  </a:lnTo>
                  <a:cubicBezTo>
                    <a:pt x="19002432" y="2173181"/>
                    <a:pt x="18946552" y="2229061"/>
                    <a:pt x="18877973" y="2229061"/>
                  </a:cubicBezTo>
                  <a:close/>
                </a:path>
              </a:pathLst>
            </a:custGeom>
            <a:solidFill>
              <a:srgbClr val="DCE775"/>
            </a:solidFill>
          </p:spPr>
        </p:sp>
      </p:grpSp>
      <p:sp>
        <p:nvSpPr>
          <p:cNvPr id="4" name="TextBox 4"/>
          <p:cNvSpPr txBox="1"/>
          <p:nvPr/>
        </p:nvSpPr>
        <p:spPr>
          <a:xfrm>
            <a:off x="685622" y="464609"/>
            <a:ext cx="10030387" cy="384529"/>
          </a:xfrm>
          <a:prstGeom prst="rect">
            <a:avLst/>
          </a:prstGeom>
        </p:spPr>
        <p:txBody>
          <a:bodyPr wrap="square" lIns="0" tIns="0" rIns="0" bIns="0" rtlCol="0" anchor="t">
            <a:spAutoFit/>
          </a:bodyPr>
          <a:lstStyle/>
          <a:p>
            <a:pPr algn="just">
              <a:lnSpc>
                <a:spcPts val="3266"/>
              </a:lnSpc>
              <a:spcBef>
                <a:spcPct val="0"/>
              </a:spcBef>
            </a:pPr>
            <a:r>
              <a:rPr lang="vi-VN" sz="2300" b="1" dirty="0">
                <a:solidFill>
                  <a:srgbClr val="000000"/>
                </a:solidFill>
                <a:latin typeface="Arial" pitchFamily="34" charset="0"/>
              </a:rPr>
              <a:t>III. THÍ NGHIỆM VỀ HÔ HẤP TẾ BÀO CẦN OXYGEN Ở HẠT NẢY MẦM</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774317">
            <a:off x="10020977" y="-1768908"/>
            <a:ext cx="2743200" cy="274248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774317">
            <a:off x="11866282" y="-1525205"/>
            <a:ext cx="2743200" cy="2742486"/>
          </a:xfrm>
          <a:prstGeom prst="rect">
            <a:avLst/>
          </a:prstGeom>
        </p:spPr>
      </p:pic>
      <p:grpSp>
        <p:nvGrpSpPr>
          <p:cNvPr id="7" name="Group 7"/>
          <p:cNvGrpSpPr/>
          <p:nvPr/>
        </p:nvGrpSpPr>
        <p:grpSpPr>
          <a:xfrm>
            <a:off x="685621" y="1304188"/>
            <a:ext cx="2886562" cy="958777"/>
            <a:chOff x="1" y="-1"/>
            <a:chExt cx="5774627" cy="1917555"/>
          </a:xfrm>
        </p:grpSpPr>
        <p:grpSp>
          <p:nvGrpSpPr>
            <p:cNvPr id="8" name="Group 8"/>
            <p:cNvGrpSpPr>
              <a:grpSpLocks noChangeAspect="1"/>
            </p:cNvGrpSpPr>
            <p:nvPr/>
          </p:nvGrpSpPr>
          <p:grpSpPr>
            <a:xfrm rot="5400000">
              <a:off x="-128476" y="128476"/>
              <a:ext cx="1917555" cy="1660602"/>
              <a:chOff x="0" y="0"/>
              <a:chExt cx="6350000" cy="5499100"/>
            </a:xfrm>
          </p:grpSpPr>
          <p:sp>
            <p:nvSpPr>
              <p:cNvPr id="9" name="Freeform 9"/>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0" name="TextBox 10"/>
            <p:cNvSpPr txBox="1"/>
            <p:nvPr/>
          </p:nvSpPr>
          <p:spPr>
            <a:xfrm>
              <a:off x="1950611" y="538617"/>
              <a:ext cx="3824017" cy="769058"/>
            </a:xfrm>
            <a:prstGeom prst="rect">
              <a:avLst/>
            </a:prstGeom>
          </p:spPr>
          <p:txBody>
            <a:bodyPr lIns="0" tIns="0" rIns="0" bIns="0" rtlCol="0" anchor="t">
              <a:spAutoFit/>
            </a:bodyPr>
            <a:lstStyle/>
            <a:p>
              <a:pPr algn="just">
                <a:lnSpc>
                  <a:spcPts val="3266"/>
                </a:lnSpc>
                <a:spcBef>
                  <a:spcPct val="0"/>
                </a:spcBef>
              </a:pPr>
              <a:r>
                <a:rPr lang="vi-VN" sz="2300" b="1" dirty="0">
                  <a:solidFill>
                    <a:srgbClr val="000000"/>
                  </a:solidFill>
                  <a:latin typeface="Arial" pitchFamily="34" charset="0"/>
                </a:rPr>
                <a:t>Thảo luận</a:t>
              </a:r>
            </a:p>
          </p:txBody>
        </p:sp>
      </p:grpSp>
      <p:pic>
        <p:nvPicPr>
          <p:cNvPr id="11" name="Picture 11"/>
          <p:cNvPicPr>
            <a:picLocks noChangeAspect="1"/>
          </p:cNvPicPr>
          <p:nvPr/>
        </p:nvPicPr>
        <p:blipFill>
          <a:blip r:embed="rId4"/>
          <a:srcRect l="264" r="264"/>
          <a:stretch>
            <a:fillRect/>
          </a:stretch>
        </p:blipFill>
        <p:spPr>
          <a:xfrm>
            <a:off x="6094413" y="1691824"/>
            <a:ext cx="5408791" cy="4831333"/>
          </a:xfrm>
          <a:prstGeom prst="rect">
            <a:avLst/>
          </a:prstGeom>
        </p:spPr>
      </p:pic>
      <p:sp>
        <p:nvSpPr>
          <p:cNvPr id="12" name="TextBox 12"/>
          <p:cNvSpPr txBox="1"/>
          <p:nvPr/>
        </p:nvSpPr>
        <p:spPr>
          <a:xfrm>
            <a:off x="685622" y="2447116"/>
            <a:ext cx="4753522" cy="385683"/>
          </a:xfrm>
          <a:prstGeom prst="rect">
            <a:avLst/>
          </a:prstGeom>
        </p:spPr>
        <p:txBody>
          <a:bodyPr lIns="0" tIns="0" rIns="0" bIns="0" rtlCol="0" anchor="t">
            <a:spAutoFit/>
          </a:bodyPr>
          <a:lstStyle/>
          <a:p>
            <a:pPr algn="just">
              <a:lnSpc>
                <a:spcPct val="120000"/>
              </a:lnSpc>
              <a:spcBef>
                <a:spcPct val="0"/>
              </a:spcBef>
            </a:pPr>
            <a:r>
              <a:rPr lang="vi-VN" sz="2300" b="1" dirty="0">
                <a:solidFill>
                  <a:srgbClr val="000000"/>
                </a:solidFill>
                <a:latin typeface="Arial" pitchFamily="34" charset="0"/>
              </a:rPr>
              <a:t>Vì sao lại sử dụng hạt nảy mầm?</a:t>
            </a:r>
          </a:p>
        </p:txBody>
      </p:sp>
      <p:sp>
        <p:nvSpPr>
          <p:cNvPr id="13" name="TextBox 13"/>
          <p:cNvSpPr txBox="1"/>
          <p:nvPr/>
        </p:nvSpPr>
        <p:spPr>
          <a:xfrm>
            <a:off x="685622" y="2952999"/>
            <a:ext cx="4814080" cy="1274195"/>
          </a:xfrm>
          <a:prstGeom prst="rect">
            <a:avLst/>
          </a:prstGeom>
        </p:spPr>
        <p:txBody>
          <a:bodyPr lIns="0" tIns="0" rIns="0" bIns="0" rtlCol="0" anchor="t">
            <a:spAutoFit/>
          </a:bodyPr>
          <a:lstStyle/>
          <a:p>
            <a:pPr algn="just">
              <a:lnSpc>
                <a:spcPct val="120000"/>
              </a:lnSpc>
              <a:spcBef>
                <a:spcPct val="0"/>
              </a:spcBef>
            </a:pPr>
            <a:r>
              <a:rPr lang="vi-VN" sz="2300" b="1" dirty="0">
                <a:solidFill>
                  <a:srgbClr val="000000"/>
                </a:solidFill>
                <a:latin typeface="Arial" pitchFamily="34" charset="0"/>
              </a:rPr>
              <a:t>Thí nghiệm đã chứng minh được điều gì? Và tại sao em kết luận như vậy</a:t>
            </a:r>
          </a:p>
        </p:txBody>
      </p:sp>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4328704" y="3647022"/>
            <a:ext cx="820983" cy="189673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4595" y="-769869"/>
            <a:ext cx="16357783" cy="1919333"/>
            <a:chOff x="0" y="0"/>
            <a:chExt cx="19002433" cy="2229061"/>
          </a:xfrm>
        </p:grpSpPr>
        <p:sp>
          <p:nvSpPr>
            <p:cNvPr id="3" name="Freeform 3"/>
            <p:cNvSpPr/>
            <p:nvPr/>
          </p:nvSpPr>
          <p:spPr>
            <a:xfrm>
              <a:off x="0" y="0"/>
              <a:ext cx="19002432" cy="2229061"/>
            </a:xfrm>
            <a:custGeom>
              <a:avLst/>
              <a:gdLst/>
              <a:ahLst/>
              <a:cxnLst/>
              <a:rect l="l" t="t" r="r" b="b"/>
              <a:pathLst>
                <a:path w="19002432" h="2229061">
                  <a:moveTo>
                    <a:pt x="18877973" y="2229060"/>
                  </a:moveTo>
                  <a:lnTo>
                    <a:pt x="124460" y="2229060"/>
                  </a:lnTo>
                  <a:cubicBezTo>
                    <a:pt x="55880" y="2229060"/>
                    <a:pt x="0" y="2173181"/>
                    <a:pt x="0" y="2104601"/>
                  </a:cubicBezTo>
                  <a:lnTo>
                    <a:pt x="0" y="124460"/>
                  </a:lnTo>
                  <a:cubicBezTo>
                    <a:pt x="0" y="55880"/>
                    <a:pt x="55880" y="0"/>
                    <a:pt x="124460" y="0"/>
                  </a:cubicBezTo>
                  <a:lnTo>
                    <a:pt x="18877973" y="0"/>
                  </a:lnTo>
                  <a:cubicBezTo>
                    <a:pt x="18946552" y="0"/>
                    <a:pt x="19002432" y="55880"/>
                    <a:pt x="19002432" y="124460"/>
                  </a:cubicBezTo>
                  <a:lnTo>
                    <a:pt x="19002432" y="2104601"/>
                  </a:lnTo>
                  <a:cubicBezTo>
                    <a:pt x="19002432" y="2173181"/>
                    <a:pt x="18946552" y="2229061"/>
                    <a:pt x="18877973" y="2229061"/>
                  </a:cubicBezTo>
                  <a:close/>
                </a:path>
              </a:pathLst>
            </a:custGeom>
            <a:solidFill>
              <a:srgbClr val="DCE775"/>
            </a:solidFill>
          </p:spPr>
        </p:sp>
      </p:grpSp>
      <p:sp>
        <p:nvSpPr>
          <p:cNvPr id="4" name="TextBox 4"/>
          <p:cNvSpPr txBox="1"/>
          <p:nvPr/>
        </p:nvSpPr>
        <p:spPr>
          <a:xfrm>
            <a:off x="685622" y="464609"/>
            <a:ext cx="10030387" cy="384529"/>
          </a:xfrm>
          <a:prstGeom prst="rect">
            <a:avLst/>
          </a:prstGeom>
        </p:spPr>
        <p:txBody>
          <a:bodyPr wrap="square" lIns="0" tIns="0" rIns="0" bIns="0" rtlCol="0" anchor="t">
            <a:spAutoFit/>
          </a:bodyPr>
          <a:lstStyle/>
          <a:p>
            <a:pPr algn="just">
              <a:lnSpc>
                <a:spcPts val="3266"/>
              </a:lnSpc>
              <a:spcBef>
                <a:spcPct val="0"/>
              </a:spcBef>
            </a:pPr>
            <a:r>
              <a:rPr lang="vi-VN" sz="2300" b="1">
                <a:solidFill>
                  <a:srgbClr val="000000"/>
                </a:solidFill>
                <a:latin typeface="Arial" pitchFamily="34" charset="0"/>
              </a:rPr>
              <a:t>III. THÍ NGHIỆM VỀ HÔ HẤP TẾ BÀO CẦN OXYGEN Ở HẠT NẢY MẦM</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774317">
            <a:off x="10020977" y="-1768908"/>
            <a:ext cx="2743200" cy="274248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774317">
            <a:off x="11866282" y="-1525205"/>
            <a:ext cx="2743200" cy="2742486"/>
          </a:xfrm>
          <a:prstGeom prst="rect">
            <a:avLst/>
          </a:prstGeom>
        </p:spPr>
      </p:pic>
      <p:grpSp>
        <p:nvGrpSpPr>
          <p:cNvPr id="7" name="Group 7"/>
          <p:cNvGrpSpPr/>
          <p:nvPr/>
        </p:nvGrpSpPr>
        <p:grpSpPr>
          <a:xfrm>
            <a:off x="685622" y="1304188"/>
            <a:ext cx="3596598" cy="733390"/>
            <a:chOff x="1" y="-1"/>
            <a:chExt cx="7195069" cy="1466781"/>
          </a:xfrm>
        </p:grpSpPr>
        <p:grpSp>
          <p:nvGrpSpPr>
            <p:cNvPr id="8" name="Group 8"/>
            <p:cNvGrpSpPr>
              <a:grpSpLocks noChangeAspect="1"/>
            </p:cNvGrpSpPr>
            <p:nvPr/>
          </p:nvGrpSpPr>
          <p:grpSpPr>
            <a:xfrm rot="5400000">
              <a:off x="-98274" y="98274"/>
              <a:ext cx="1466781" cy="1270232"/>
              <a:chOff x="0" y="0"/>
              <a:chExt cx="6350000" cy="5499100"/>
            </a:xfrm>
          </p:grpSpPr>
          <p:sp>
            <p:nvSpPr>
              <p:cNvPr id="9" name="Freeform 9"/>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0" name="TextBox 10"/>
            <p:cNvSpPr txBox="1"/>
            <p:nvPr/>
          </p:nvSpPr>
          <p:spPr>
            <a:xfrm>
              <a:off x="1595502" y="313231"/>
              <a:ext cx="5599568" cy="769059"/>
            </a:xfrm>
            <a:prstGeom prst="rect">
              <a:avLst/>
            </a:prstGeom>
          </p:spPr>
          <p:txBody>
            <a:bodyPr lIns="0" tIns="0" rIns="0" bIns="0" rtlCol="0" anchor="t">
              <a:spAutoFit/>
            </a:bodyPr>
            <a:lstStyle/>
            <a:p>
              <a:pPr algn="just">
                <a:lnSpc>
                  <a:spcPts val="3266"/>
                </a:lnSpc>
                <a:spcBef>
                  <a:spcPct val="0"/>
                </a:spcBef>
              </a:pPr>
              <a:r>
                <a:rPr lang="vi-VN" sz="2300" b="1">
                  <a:solidFill>
                    <a:srgbClr val="000000"/>
                  </a:solidFill>
                  <a:latin typeface="Arial" pitchFamily="34" charset="0"/>
                </a:rPr>
                <a:t>Báo cáo kết quả</a:t>
              </a:r>
            </a:p>
          </p:txBody>
        </p:sp>
      </p:grpSp>
      <p:grpSp>
        <p:nvGrpSpPr>
          <p:cNvPr id="11" name="Group 11"/>
          <p:cNvGrpSpPr/>
          <p:nvPr/>
        </p:nvGrpSpPr>
        <p:grpSpPr>
          <a:xfrm>
            <a:off x="685622" y="2189978"/>
            <a:ext cx="10817582" cy="4498783"/>
            <a:chOff x="0" y="0"/>
            <a:chExt cx="21640800" cy="8997565"/>
          </a:xfrm>
        </p:grpSpPr>
        <p:grpSp>
          <p:nvGrpSpPr>
            <p:cNvPr id="12" name="Group 12"/>
            <p:cNvGrpSpPr/>
            <p:nvPr/>
          </p:nvGrpSpPr>
          <p:grpSpPr>
            <a:xfrm>
              <a:off x="0" y="0"/>
              <a:ext cx="21640800" cy="8997565"/>
              <a:chOff x="0" y="0"/>
              <a:chExt cx="4274726" cy="1777297"/>
            </a:xfrm>
          </p:grpSpPr>
          <p:sp>
            <p:nvSpPr>
              <p:cNvPr id="13" name="Freeform 13"/>
              <p:cNvSpPr/>
              <p:nvPr/>
            </p:nvSpPr>
            <p:spPr>
              <a:xfrm>
                <a:off x="0" y="0"/>
                <a:ext cx="4274726" cy="1777297"/>
              </a:xfrm>
              <a:custGeom>
                <a:avLst/>
                <a:gdLst/>
                <a:ahLst/>
                <a:cxnLst/>
                <a:rect l="l" t="t" r="r" b="b"/>
                <a:pathLst>
                  <a:path w="4274726" h="1777297">
                    <a:moveTo>
                      <a:pt x="0" y="0"/>
                    </a:moveTo>
                    <a:lnTo>
                      <a:pt x="4274726" y="0"/>
                    </a:lnTo>
                    <a:lnTo>
                      <a:pt x="4274726" y="1777297"/>
                    </a:lnTo>
                    <a:lnTo>
                      <a:pt x="0" y="1777297"/>
                    </a:lnTo>
                    <a:close/>
                  </a:path>
                </a:pathLst>
              </a:custGeom>
              <a:solidFill>
                <a:schemeClr val="accent5">
                  <a:lumMod val="20000"/>
                  <a:lumOff val="80000"/>
                  <a:alpha val="49804"/>
                </a:schemeClr>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lang="vi-VN" b="1">
                  <a:latin typeface="Arial" pitchFamily="34" charset="0"/>
                </a:endParaRPr>
              </a:p>
            </p:txBody>
          </p:sp>
        </p:grpSp>
        <p:sp>
          <p:nvSpPr>
            <p:cNvPr id="15" name="TextBox 15"/>
            <p:cNvSpPr txBox="1"/>
            <p:nvPr/>
          </p:nvSpPr>
          <p:spPr>
            <a:xfrm>
              <a:off x="446798" y="203762"/>
              <a:ext cx="4613672" cy="769058"/>
            </a:xfrm>
            <a:prstGeom prst="rect">
              <a:avLst/>
            </a:prstGeom>
          </p:spPr>
          <p:txBody>
            <a:bodyPr lIns="0" tIns="0" rIns="0" bIns="0" rtlCol="0" anchor="t">
              <a:spAutoFit/>
            </a:bodyPr>
            <a:lstStyle/>
            <a:p>
              <a:pPr>
                <a:lnSpc>
                  <a:spcPts val="3266"/>
                </a:lnSpc>
              </a:pPr>
              <a:r>
                <a:rPr lang="vi-VN" sz="2300" b="1">
                  <a:solidFill>
                    <a:srgbClr val="000000"/>
                  </a:solidFill>
                  <a:latin typeface="Arial" pitchFamily="34" charset="0"/>
                </a:rPr>
                <a:t>Tên thí nghiệm:</a:t>
              </a:r>
            </a:p>
          </p:txBody>
        </p:sp>
        <p:sp>
          <p:nvSpPr>
            <p:cNvPr id="16" name="TextBox 16"/>
            <p:cNvSpPr txBox="1"/>
            <p:nvPr/>
          </p:nvSpPr>
          <p:spPr>
            <a:xfrm>
              <a:off x="446798" y="1126628"/>
              <a:ext cx="20200343" cy="769058"/>
            </a:xfrm>
            <a:prstGeom prst="rect">
              <a:avLst/>
            </a:prstGeom>
          </p:spPr>
          <p:txBody>
            <a:bodyPr lIns="0" tIns="0" rIns="0" bIns="0" rtlCol="0" anchor="t">
              <a:spAutoFit/>
            </a:bodyPr>
            <a:lstStyle/>
            <a:p>
              <a:pPr>
                <a:lnSpc>
                  <a:spcPts val="3266"/>
                </a:lnSpc>
              </a:pPr>
              <a:r>
                <a:rPr lang="vi-VN" sz="2300" b="1">
                  <a:solidFill>
                    <a:srgbClr val="000000"/>
                  </a:solidFill>
                  <a:latin typeface="Arial" pitchFamily="34" charset="0"/>
                </a:rPr>
                <a:t>Tên nhóm:.....................................................................................................</a:t>
              </a:r>
            </a:p>
          </p:txBody>
        </p:sp>
        <p:sp>
          <p:nvSpPr>
            <p:cNvPr id="17" name="TextBox 17"/>
            <p:cNvSpPr txBox="1"/>
            <p:nvPr/>
          </p:nvSpPr>
          <p:spPr>
            <a:xfrm>
              <a:off x="446798" y="2074896"/>
              <a:ext cx="20207883" cy="769058"/>
            </a:xfrm>
            <a:prstGeom prst="rect">
              <a:avLst/>
            </a:prstGeom>
          </p:spPr>
          <p:txBody>
            <a:bodyPr lIns="0" tIns="0" rIns="0" bIns="0" rtlCol="0" anchor="t">
              <a:spAutoFit/>
            </a:bodyPr>
            <a:lstStyle/>
            <a:p>
              <a:pPr>
                <a:lnSpc>
                  <a:spcPts val="3266"/>
                </a:lnSpc>
              </a:pPr>
              <a:r>
                <a:rPr lang="vi-VN" sz="2300" b="1">
                  <a:solidFill>
                    <a:srgbClr val="000000"/>
                  </a:solidFill>
                  <a:latin typeface="Arial" pitchFamily="34" charset="0"/>
                </a:rPr>
                <a:t>1. Mục đích thí nghiệm:...............................................................................</a:t>
              </a:r>
            </a:p>
          </p:txBody>
        </p:sp>
        <p:sp>
          <p:nvSpPr>
            <p:cNvPr id="18" name="TextBox 18"/>
            <p:cNvSpPr txBox="1"/>
            <p:nvPr/>
          </p:nvSpPr>
          <p:spPr>
            <a:xfrm>
              <a:off x="446798" y="3035862"/>
              <a:ext cx="20155099" cy="769058"/>
            </a:xfrm>
            <a:prstGeom prst="rect">
              <a:avLst/>
            </a:prstGeom>
          </p:spPr>
          <p:txBody>
            <a:bodyPr lIns="0" tIns="0" rIns="0" bIns="0" rtlCol="0" anchor="t">
              <a:spAutoFit/>
            </a:bodyPr>
            <a:lstStyle/>
            <a:p>
              <a:pPr>
                <a:lnSpc>
                  <a:spcPts val="3266"/>
                </a:lnSpc>
              </a:pPr>
              <a:r>
                <a:rPr lang="vi-VN" sz="2300" b="1">
                  <a:solidFill>
                    <a:srgbClr val="000000"/>
                  </a:solidFill>
                  <a:latin typeface="Arial" pitchFamily="34" charset="0"/>
                </a:rPr>
                <a:t>2. Chuẩn bị thí nghiệm:...............................................................................</a:t>
              </a:r>
            </a:p>
          </p:txBody>
        </p:sp>
        <p:sp>
          <p:nvSpPr>
            <p:cNvPr id="19" name="TextBox 19"/>
            <p:cNvSpPr txBox="1"/>
            <p:nvPr/>
          </p:nvSpPr>
          <p:spPr>
            <a:xfrm>
              <a:off x="1270233" y="4034928"/>
              <a:ext cx="19310351" cy="769058"/>
            </a:xfrm>
            <a:prstGeom prst="rect">
              <a:avLst/>
            </a:prstGeom>
          </p:spPr>
          <p:txBody>
            <a:bodyPr lIns="0" tIns="0" rIns="0" bIns="0" rtlCol="0" anchor="t">
              <a:spAutoFit/>
            </a:bodyPr>
            <a:lstStyle/>
            <a:p>
              <a:pPr>
                <a:lnSpc>
                  <a:spcPts val="3266"/>
                </a:lnSpc>
              </a:pPr>
              <a:r>
                <a:rPr lang="vi-VN" sz="2300" b="1">
                  <a:solidFill>
                    <a:srgbClr val="000000"/>
                  </a:solidFill>
                  <a:latin typeface="Arial" pitchFamily="34" charset="0"/>
                </a:rPr>
                <a:t>Mẫu vật:...................................................................................................</a:t>
              </a:r>
            </a:p>
          </p:txBody>
        </p:sp>
        <p:sp>
          <p:nvSpPr>
            <p:cNvPr id="20" name="TextBox 20"/>
            <p:cNvSpPr txBox="1"/>
            <p:nvPr/>
          </p:nvSpPr>
          <p:spPr>
            <a:xfrm>
              <a:off x="1270233" y="4868893"/>
              <a:ext cx="19329004" cy="769058"/>
            </a:xfrm>
            <a:prstGeom prst="rect">
              <a:avLst/>
            </a:prstGeom>
          </p:spPr>
          <p:txBody>
            <a:bodyPr lIns="0" tIns="0" rIns="0" bIns="0" rtlCol="0" anchor="t">
              <a:spAutoFit/>
            </a:bodyPr>
            <a:lstStyle/>
            <a:p>
              <a:pPr>
                <a:lnSpc>
                  <a:spcPts val="3266"/>
                </a:lnSpc>
              </a:pPr>
              <a:r>
                <a:rPr lang="vi-VN" sz="2300" b="1">
                  <a:solidFill>
                    <a:srgbClr val="000000"/>
                  </a:solidFill>
                  <a:latin typeface="Arial" pitchFamily="34" charset="0"/>
                </a:rPr>
                <a:t>Dụng cụ, hóa chất:..................................................................................</a:t>
              </a:r>
            </a:p>
          </p:txBody>
        </p:sp>
        <p:sp>
          <p:nvSpPr>
            <p:cNvPr id="21" name="TextBox 21"/>
            <p:cNvSpPr txBox="1"/>
            <p:nvPr/>
          </p:nvSpPr>
          <p:spPr>
            <a:xfrm>
              <a:off x="425485" y="5880661"/>
              <a:ext cx="20247769" cy="769058"/>
            </a:xfrm>
            <a:prstGeom prst="rect">
              <a:avLst/>
            </a:prstGeom>
          </p:spPr>
          <p:txBody>
            <a:bodyPr lIns="0" tIns="0" rIns="0" bIns="0" rtlCol="0" anchor="t">
              <a:spAutoFit/>
            </a:bodyPr>
            <a:lstStyle/>
            <a:p>
              <a:pPr>
                <a:lnSpc>
                  <a:spcPts val="3266"/>
                </a:lnSpc>
              </a:pPr>
              <a:r>
                <a:rPr lang="vi-VN" sz="2300" b="1">
                  <a:solidFill>
                    <a:srgbClr val="000000"/>
                  </a:solidFill>
                  <a:latin typeface="Arial" pitchFamily="34" charset="0"/>
                </a:rPr>
                <a:t>3. Các bước tiến hình:..................................................................................</a:t>
              </a:r>
            </a:p>
          </p:txBody>
        </p:sp>
        <p:sp>
          <p:nvSpPr>
            <p:cNvPr id="22" name="TextBox 22"/>
            <p:cNvSpPr txBox="1"/>
            <p:nvPr/>
          </p:nvSpPr>
          <p:spPr>
            <a:xfrm>
              <a:off x="446798" y="6879725"/>
              <a:ext cx="20253723" cy="769058"/>
            </a:xfrm>
            <a:prstGeom prst="rect">
              <a:avLst/>
            </a:prstGeom>
          </p:spPr>
          <p:txBody>
            <a:bodyPr lIns="0" tIns="0" rIns="0" bIns="0" rtlCol="0" anchor="t">
              <a:spAutoFit/>
            </a:bodyPr>
            <a:lstStyle/>
            <a:p>
              <a:pPr>
                <a:lnSpc>
                  <a:spcPts val="3266"/>
                </a:lnSpc>
              </a:pPr>
              <a:r>
                <a:rPr lang="vi-VN" sz="2300" b="1">
                  <a:solidFill>
                    <a:srgbClr val="000000"/>
                  </a:solidFill>
                  <a:latin typeface="Arial" pitchFamily="34" charset="0"/>
                </a:rPr>
                <a:t>4. Giải thích kết quả:....................................................................................</a:t>
              </a:r>
            </a:p>
          </p:txBody>
        </p:sp>
        <p:sp>
          <p:nvSpPr>
            <p:cNvPr id="23" name="TextBox 23"/>
            <p:cNvSpPr txBox="1"/>
            <p:nvPr/>
          </p:nvSpPr>
          <p:spPr>
            <a:xfrm>
              <a:off x="446798" y="7866093"/>
              <a:ext cx="20369609" cy="769058"/>
            </a:xfrm>
            <a:prstGeom prst="rect">
              <a:avLst/>
            </a:prstGeom>
          </p:spPr>
          <p:txBody>
            <a:bodyPr lIns="0" tIns="0" rIns="0" bIns="0" rtlCol="0" anchor="t">
              <a:spAutoFit/>
            </a:bodyPr>
            <a:lstStyle/>
            <a:p>
              <a:pPr>
                <a:lnSpc>
                  <a:spcPts val="3266"/>
                </a:lnSpc>
              </a:pPr>
              <a:r>
                <a:rPr lang="vi-VN" sz="2300" b="1">
                  <a:solidFill>
                    <a:srgbClr val="000000"/>
                  </a:solidFill>
                  <a:latin typeface="Arial" pitchFamily="34" charset="0"/>
                </a:rPr>
                <a:t>5. Kết luận:.....................................................................................................</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7502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9252" y="-188653"/>
            <a:ext cx="1949747" cy="1950255"/>
          </a:xfrm>
          <a:prstGeom prst="rect">
            <a:avLst/>
          </a:prstGeom>
        </p:spPr>
      </p:pic>
      <p:grpSp>
        <p:nvGrpSpPr>
          <p:cNvPr id="3" name="Group 3"/>
          <p:cNvGrpSpPr/>
          <p:nvPr/>
        </p:nvGrpSpPr>
        <p:grpSpPr>
          <a:xfrm>
            <a:off x="674371" y="1179254"/>
            <a:ext cx="10817582" cy="5406297"/>
            <a:chOff x="0" y="0"/>
            <a:chExt cx="5920967" cy="2958348"/>
          </a:xfrm>
        </p:grpSpPr>
        <p:sp>
          <p:nvSpPr>
            <p:cNvPr id="4" name="Freeform 4"/>
            <p:cNvSpPr/>
            <p:nvPr/>
          </p:nvSpPr>
          <p:spPr>
            <a:xfrm>
              <a:off x="0" y="0"/>
              <a:ext cx="5920967" cy="2958348"/>
            </a:xfrm>
            <a:custGeom>
              <a:avLst/>
              <a:gdLst/>
              <a:ahLst/>
              <a:cxnLst/>
              <a:rect l="l" t="t" r="r" b="b"/>
              <a:pathLst>
                <a:path w="5920967" h="2958348">
                  <a:moveTo>
                    <a:pt x="5796507" y="59690"/>
                  </a:moveTo>
                  <a:cubicBezTo>
                    <a:pt x="5832067" y="59690"/>
                    <a:pt x="5861277" y="88900"/>
                    <a:pt x="5861277" y="124460"/>
                  </a:cubicBezTo>
                  <a:lnTo>
                    <a:pt x="5861277" y="2833888"/>
                  </a:lnTo>
                  <a:cubicBezTo>
                    <a:pt x="5861277" y="2869448"/>
                    <a:pt x="5832067" y="2898658"/>
                    <a:pt x="5796507" y="2898658"/>
                  </a:cubicBezTo>
                  <a:lnTo>
                    <a:pt x="124460" y="2898658"/>
                  </a:lnTo>
                  <a:cubicBezTo>
                    <a:pt x="88900" y="2898658"/>
                    <a:pt x="59690" y="2869448"/>
                    <a:pt x="59690" y="2833888"/>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2833888"/>
                  </a:lnTo>
                  <a:cubicBezTo>
                    <a:pt x="0" y="2902468"/>
                    <a:pt x="55880" y="2958348"/>
                    <a:pt x="124460" y="2958348"/>
                  </a:cubicBezTo>
                  <a:lnTo>
                    <a:pt x="5796507" y="2958348"/>
                  </a:lnTo>
                  <a:cubicBezTo>
                    <a:pt x="5865087" y="2958348"/>
                    <a:pt x="5920967" y="2902468"/>
                    <a:pt x="5920967" y="2833888"/>
                  </a:cubicBezTo>
                  <a:lnTo>
                    <a:pt x="5920967" y="124460"/>
                  </a:lnTo>
                  <a:cubicBezTo>
                    <a:pt x="5920967" y="55880"/>
                    <a:pt x="5865087" y="0"/>
                    <a:pt x="5796507" y="0"/>
                  </a:cubicBezTo>
                  <a:close/>
                </a:path>
              </a:pathLst>
            </a:custGeom>
            <a:solidFill>
              <a:srgbClr val="FFFFFF"/>
            </a:solidFill>
          </p:spPr>
        </p:sp>
      </p:grpSp>
      <p:grpSp>
        <p:nvGrpSpPr>
          <p:cNvPr id="5" name="Group 5"/>
          <p:cNvGrpSpPr/>
          <p:nvPr/>
        </p:nvGrpSpPr>
        <p:grpSpPr>
          <a:xfrm>
            <a:off x="9167669" y="160597"/>
            <a:ext cx="2303793" cy="986907"/>
            <a:chOff x="0" y="-63500"/>
            <a:chExt cx="4608786" cy="1973814"/>
          </a:xfrm>
        </p:grpSpPr>
        <p:sp>
          <p:nvSpPr>
            <p:cNvPr id="6" name="AutoShape 6"/>
            <p:cNvSpPr/>
            <p:nvPr/>
          </p:nvSpPr>
          <p:spPr>
            <a:xfrm rot="-5400000">
              <a:off x="3621879" y="923407"/>
              <a:ext cx="1973814" cy="0"/>
            </a:xfrm>
            <a:prstGeom prst="line">
              <a:avLst/>
            </a:prstGeom>
            <a:ln w="127000" cap="flat">
              <a:solidFill>
                <a:srgbClr val="FFFFFF"/>
              </a:solidFill>
              <a:prstDash val="solid"/>
              <a:headEnd type="none" w="sm" len="sm"/>
              <a:tailEnd type="none" w="sm" len="sm"/>
            </a:ln>
          </p:spPr>
        </p:sp>
        <p:sp>
          <p:nvSpPr>
            <p:cNvPr id="7" name="TextBox 7"/>
            <p:cNvSpPr txBox="1"/>
            <p:nvPr/>
          </p:nvSpPr>
          <p:spPr>
            <a:xfrm>
              <a:off x="0" y="263008"/>
              <a:ext cx="4230291" cy="1310744"/>
            </a:xfrm>
            <a:prstGeom prst="rect">
              <a:avLst/>
            </a:prstGeom>
          </p:spPr>
          <p:txBody>
            <a:bodyPr lIns="0" tIns="0" rIns="0" bIns="0" rtlCol="0" anchor="t">
              <a:spAutoFit/>
            </a:bodyPr>
            <a:lstStyle/>
            <a:p>
              <a:pPr>
                <a:lnSpc>
                  <a:spcPts val="5599"/>
                </a:lnSpc>
              </a:pPr>
              <a:r>
                <a:rPr lang="vi-VN" sz="4000" b="1" dirty="0">
                  <a:solidFill>
                    <a:srgbClr val="FFFFFF"/>
                  </a:solidFill>
                  <a:latin typeface="Arial" pitchFamily="34" charset="0"/>
                </a:rPr>
                <a:t>TÓM LẠI</a:t>
              </a:r>
            </a:p>
          </p:txBody>
        </p:sp>
      </p:grpSp>
      <p:sp>
        <p:nvSpPr>
          <p:cNvPr id="8" name="TextBox 8"/>
          <p:cNvSpPr txBox="1"/>
          <p:nvPr/>
        </p:nvSpPr>
        <p:spPr>
          <a:xfrm>
            <a:off x="986125" y="1578691"/>
            <a:ext cx="10194076" cy="1274195"/>
          </a:xfrm>
          <a:prstGeom prst="rect">
            <a:avLst/>
          </a:prstGeom>
        </p:spPr>
        <p:txBody>
          <a:bodyPr lIns="0" tIns="0" rIns="0" bIns="0" rtlCol="0" anchor="t">
            <a:spAutoFit/>
          </a:bodyPr>
          <a:lstStyle/>
          <a:p>
            <a:pPr algn="just">
              <a:lnSpc>
                <a:spcPct val="120000"/>
              </a:lnSpc>
              <a:spcBef>
                <a:spcPct val="0"/>
              </a:spcBef>
            </a:pPr>
            <a:r>
              <a:rPr lang="vi-VN" sz="2300" b="1" dirty="0">
                <a:solidFill>
                  <a:srgbClr val="FFFFFF"/>
                </a:solidFill>
                <a:latin typeface="Arial" pitchFamily="34" charset="0"/>
              </a:rPr>
              <a:t>1. Hô hấp tế bào là quá trình tế bào phân giải chất hữu cơ giải phóng năng lượng cung cấp cho các hoạt động sống của cơ thể. Trong quá trình này, tế bào sử dụng oxygen và thải ra carbon dioxide, nước</a:t>
            </a:r>
          </a:p>
        </p:txBody>
      </p:sp>
      <p:sp>
        <p:nvSpPr>
          <p:cNvPr id="9" name="TextBox 9"/>
          <p:cNvSpPr txBox="1"/>
          <p:nvPr/>
        </p:nvSpPr>
        <p:spPr>
          <a:xfrm>
            <a:off x="986125" y="2880694"/>
            <a:ext cx="6138057" cy="807722"/>
          </a:xfrm>
          <a:prstGeom prst="rect">
            <a:avLst/>
          </a:prstGeom>
        </p:spPr>
        <p:txBody>
          <a:bodyPr lIns="0" tIns="0" rIns="0" bIns="0" rtlCol="0" anchor="t">
            <a:spAutoFit/>
          </a:bodyPr>
          <a:lstStyle/>
          <a:p>
            <a:pPr>
              <a:lnSpc>
                <a:spcPts val="3266"/>
              </a:lnSpc>
              <a:spcBef>
                <a:spcPct val="0"/>
              </a:spcBef>
            </a:pPr>
            <a:r>
              <a:rPr lang="vi-VN" sz="2300" b="1" dirty="0">
                <a:solidFill>
                  <a:srgbClr val="FFFFFF"/>
                </a:solidFill>
                <a:latin typeface="Arial" pitchFamily="34" charset="0"/>
              </a:rPr>
              <a:t>2. Phương trình hô hấp tổng quát dạng chữ:</a:t>
            </a:r>
          </a:p>
        </p:txBody>
      </p:sp>
      <p:grpSp>
        <p:nvGrpSpPr>
          <p:cNvPr id="10" name="Group 10"/>
          <p:cNvGrpSpPr/>
          <p:nvPr/>
        </p:nvGrpSpPr>
        <p:grpSpPr>
          <a:xfrm>
            <a:off x="233040" y="3399277"/>
            <a:ext cx="11700244" cy="1100587"/>
            <a:chOff x="0" y="0"/>
            <a:chExt cx="23406584" cy="2201173"/>
          </a:xfrm>
        </p:grpSpPr>
        <p:grpSp>
          <p:nvGrpSpPr>
            <p:cNvPr id="11" name="Group 11"/>
            <p:cNvGrpSpPr/>
            <p:nvPr/>
          </p:nvGrpSpPr>
          <p:grpSpPr>
            <a:xfrm>
              <a:off x="0" y="0"/>
              <a:ext cx="23406584" cy="2201173"/>
              <a:chOff x="0" y="0"/>
              <a:chExt cx="21247807" cy="1998160"/>
            </a:xfrm>
          </p:grpSpPr>
          <p:sp>
            <p:nvSpPr>
              <p:cNvPr id="12" name="Freeform 12"/>
              <p:cNvSpPr/>
              <p:nvPr/>
            </p:nvSpPr>
            <p:spPr>
              <a:xfrm>
                <a:off x="72390" y="72390"/>
                <a:ext cx="21103028" cy="1853380"/>
              </a:xfrm>
              <a:custGeom>
                <a:avLst/>
                <a:gdLst/>
                <a:ahLst/>
                <a:cxnLst/>
                <a:rect l="l" t="t" r="r" b="b"/>
                <a:pathLst>
                  <a:path w="21103028" h="1853380">
                    <a:moveTo>
                      <a:pt x="0" y="0"/>
                    </a:moveTo>
                    <a:lnTo>
                      <a:pt x="21103028" y="0"/>
                    </a:lnTo>
                    <a:lnTo>
                      <a:pt x="21103028" y="1853380"/>
                    </a:lnTo>
                    <a:lnTo>
                      <a:pt x="0" y="1853380"/>
                    </a:lnTo>
                    <a:lnTo>
                      <a:pt x="0" y="0"/>
                    </a:lnTo>
                    <a:close/>
                  </a:path>
                </a:pathLst>
              </a:custGeom>
              <a:solidFill>
                <a:srgbClr val="FFDE59"/>
              </a:solidFill>
            </p:spPr>
          </p:sp>
          <p:sp>
            <p:nvSpPr>
              <p:cNvPr id="13" name="Freeform 13"/>
              <p:cNvSpPr/>
              <p:nvPr/>
            </p:nvSpPr>
            <p:spPr>
              <a:xfrm>
                <a:off x="0" y="0"/>
                <a:ext cx="21247807" cy="1998160"/>
              </a:xfrm>
              <a:custGeom>
                <a:avLst/>
                <a:gdLst/>
                <a:ahLst/>
                <a:cxnLst/>
                <a:rect l="l" t="t" r="r" b="b"/>
                <a:pathLst>
                  <a:path w="21247807" h="1998160">
                    <a:moveTo>
                      <a:pt x="21103027" y="1853380"/>
                    </a:moveTo>
                    <a:lnTo>
                      <a:pt x="21247807" y="1853380"/>
                    </a:lnTo>
                    <a:lnTo>
                      <a:pt x="21247807" y="1998160"/>
                    </a:lnTo>
                    <a:lnTo>
                      <a:pt x="21103027" y="1998160"/>
                    </a:lnTo>
                    <a:lnTo>
                      <a:pt x="21103027" y="1853380"/>
                    </a:lnTo>
                    <a:close/>
                    <a:moveTo>
                      <a:pt x="0" y="144780"/>
                    </a:moveTo>
                    <a:lnTo>
                      <a:pt x="144780" y="144780"/>
                    </a:lnTo>
                    <a:lnTo>
                      <a:pt x="144780" y="1853380"/>
                    </a:lnTo>
                    <a:lnTo>
                      <a:pt x="0" y="1853380"/>
                    </a:lnTo>
                    <a:lnTo>
                      <a:pt x="0" y="144780"/>
                    </a:lnTo>
                    <a:close/>
                    <a:moveTo>
                      <a:pt x="0" y="1853380"/>
                    </a:moveTo>
                    <a:lnTo>
                      <a:pt x="144780" y="1853380"/>
                    </a:lnTo>
                    <a:lnTo>
                      <a:pt x="144780" y="1998160"/>
                    </a:lnTo>
                    <a:lnTo>
                      <a:pt x="0" y="1998160"/>
                    </a:lnTo>
                    <a:lnTo>
                      <a:pt x="0" y="1853380"/>
                    </a:lnTo>
                    <a:close/>
                    <a:moveTo>
                      <a:pt x="21103027" y="144780"/>
                    </a:moveTo>
                    <a:lnTo>
                      <a:pt x="21247807" y="144780"/>
                    </a:lnTo>
                    <a:lnTo>
                      <a:pt x="21247807" y="1853380"/>
                    </a:lnTo>
                    <a:lnTo>
                      <a:pt x="21103027" y="1853380"/>
                    </a:lnTo>
                    <a:lnTo>
                      <a:pt x="21103027" y="144780"/>
                    </a:lnTo>
                    <a:close/>
                    <a:moveTo>
                      <a:pt x="144780" y="1853380"/>
                    </a:moveTo>
                    <a:lnTo>
                      <a:pt x="21103027" y="1853380"/>
                    </a:lnTo>
                    <a:lnTo>
                      <a:pt x="21103027" y="1998160"/>
                    </a:lnTo>
                    <a:lnTo>
                      <a:pt x="144780" y="1998160"/>
                    </a:lnTo>
                    <a:lnTo>
                      <a:pt x="144780" y="1853380"/>
                    </a:lnTo>
                    <a:close/>
                    <a:moveTo>
                      <a:pt x="21103027" y="0"/>
                    </a:moveTo>
                    <a:lnTo>
                      <a:pt x="21247807" y="0"/>
                    </a:lnTo>
                    <a:lnTo>
                      <a:pt x="21247807" y="144780"/>
                    </a:lnTo>
                    <a:lnTo>
                      <a:pt x="21103027" y="144780"/>
                    </a:lnTo>
                    <a:lnTo>
                      <a:pt x="21103027" y="0"/>
                    </a:lnTo>
                    <a:close/>
                    <a:moveTo>
                      <a:pt x="0" y="0"/>
                    </a:moveTo>
                    <a:lnTo>
                      <a:pt x="144780" y="0"/>
                    </a:lnTo>
                    <a:lnTo>
                      <a:pt x="144780" y="144780"/>
                    </a:lnTo>
                    <a:lnTo>
                      <a:pt x="0" y="144780"/>
                    </a:lnTo>
                    <a:lnTo>
                      <a:pt x="0" y="0"/>
                    </a:lnTo>
                    <a:close/>
                    <a:moveTo>
                      <a:pt x="144780" y="0"/>
                    </a:moveTo>
                    <a:lnTo>
                      <a:pt x="21103027" y="0"/>
                    </a:lnTo>
                    <a:lnTo>
                      <a:pt x="21103027" y="144780"/>
                    </a:lnTo>
                    <a:lnTo>
                      <a:pt x="144780" y="144780"/>
                    </a:lnTo>
                    <a:lnTo>
                      <a:pt x="144780" y="0"/>
                    </a:lnTo>
                    <a:close/>
                  </a:path>
                </a:pathLst>
              </a:custGeom>
              <a:solidFill>
                <a:srgbClr val="C01E27"/>
              </a:solidFill>
            </p:spPr>
          </p:sp>
        </p:grpSp>
        <p:sp>
          <p:nvSpPr>
            <p:cNvPr id="14" name="TextBox 14"/>
            <p:cNvSpPr txBox="1"/>
            <p:nvPr/>
          </p:nvSpPr>
          <p:spPr>
            <a:xfrm>
              <a:off x="584926" y="648678"/>
              <a:ext cx="5341541" cy="769058"/>
            </a:xfrm>
            <a:prstGeom prst="rect">
              <a:avLst/>
            </a:prstGeom>
          </p:spPr>
          <p:txBody>
            <a:bodyPr lIns="0" tIns="0" rIns="0" bIns="0" rtlCol="0" anchor="t">
              <a:spAutoFit/>
            </a:bodyPr>
            <a:lstStyle/>
            <a:p>
              <a:pPr algn="ctr">
                <a:lnSpc>
                  <a:spcPts val="3266"/>
                </a:lnSpc>
              </a:pPr>
              <a:r>
                <a:rPr lang="vi-VN" sz="2300" b="1" dirty="0">
                  <a:solidFill>
                    <a:srgbClr val="000000"/>
                  </a:solidFill>
                  <a:latin typeface="Arial" pitchFamily="34" charset="0"/>
                </a:rPr>
                <a:t>Glucose + Oxygen </a:t>
              </a:r>
            </a:p>
          </p:txBody>
        </p:sp>
        <p:sp>
          <p:nvSpPr>
            <p:cNvPr id="15" name="AutoShape 15"/>
            <p:cNvSpPr/>
            <p:nvPr/>
          </p:nvSpPr>
          <p:spPr>
            <a:xfrm>
              <a:off x="5926467" y="1068836"/>
              <a:ext cx="1509728" cy="0"/>
            </a:xfrm>
            <a:prstGeom prst="line">
              <a:avLst/>
            </a:prstGeom>
            <a:ln w="127000" cap="flat">
              <a:solidFill>
                <a:srgbClr val="000000"/>
              </a:solidFill>
              <a:prstDash val="solid"/>
              <a:headEnd type="none" w="sm" len="sm"/>
              <a:tailEnd type="arrow" w="med" len="sm"/>
            </a:ln>
          </p:spPr>
        </p:sp>
        <p:sp>
          <p:nvSpPr>
            <p:cNvPr id="16" name="TextBox 16"/>
            <p:cNvSpPr txBox="1"/>
            <p:nvPr/>
          </p:nvSpPr>
          <p:spPr>
            <a:xfrm>
              <a:off x="7812039" y="712178"/>
              <a:ext cx="15009619" cy="769058"/>
            </a:xfrm>
            <a:prstGeom prst="rect">
              <a:avLst/>
            </a:prstGeom>
          </p:spPr>
          <p:txBody>
            <a:bodyPr lIns="0" tIns="0" rIns="0" bIns="0" rtlCol="0" anchor="t">
              <a:spAutoFit/>
            </a:bodyPr>
            <a:lstStyle/>
            <a:p>
              <a:pPr algn="ctr">
                <a:lnSpc>
                  <a:spcPts val="3266"/>
                </a:lnSpc>
              </a:pPr>
              <a:r>
                <a:rPr lang="vi-VN" sz="2300" b="1" dirty="0">
                  <a:solidFill>
                    <a:srgbClr val="000000"/>
                  </a:solidFill>
                  <a:latin typeface="Arial" pitchFamily="34" charset="0"/>
                </a:rPr>
                <a:t>Nước + Carbon dioxide + Năng lượng (ATP + Nhiệt)</a:t>
              </a:r>
            </a:p>
          </p:txBody>
        </p:sp>
      </p:grpSp>
      <p:sp>
        <p:nvSpPr>
          <p:cNvPr id="17" name="TextBox 17"/>
          <p:cNvSpPr txBox="1"/>
          <p:nvPr/>
        </p:nvSpPr>
        <p:spPr>
          <a:xfrm>
            <a:off x="986125" y="4576064"/>
            <a:ext cx="10216577" cy="1683923"/>
          </a:xfrm>
          <a:prstGeom prst="rect">
            <a:avLst/>
          </a:prstGeom>
        </p:spPr>
        <p:txBody>
          <a:bodyPr lIns="0" tIns="0" rIns="0" bIns="0" rtlCol="0" anchor="t">
            <a:spAutoFit/>
          </a:bodyPr>
          <a:lstStyle/>
          <a:p>
            <a:pPr algn="just">
              <a:lnSpc>
                <a:spcPct val="120000"/>
              </a:lnSpc>
              <a:spcBef>
                <a:spcPct val="0"/>
              </a:spcBef>
            </a:pPr>
            <a:r>
              <a:rPr lang="vi-VN" sz="2300" b="1" dirty="0">
                <a:solidFill>
                  <a:srgbClr val="FFFFFF"/>
                </a:solidFill>
                <a:latin typeface="Arial" pitchFamily="34" charset="0"/>
              </a:rPr>
              <a:t>3. Quá trình tổng hợp và phân giải chất hữu cơ ở tế bào có mối quan hệ hai chiều. Trong đó, quá trình tổng hợp tạo chất hữu cơ là nguyên liệu cho phân giải trong hô hấp tế bào; quá trình phân giải các chất hữu cơ giải phóng năng lượng cần cho quá trình tổng hợp</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EA88"/>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6514675" y="3526374"/>
            <a:ext cx="4702525" cy="2645826"/>
            <a:chOff x="0" y="0"/>
            <a:chExt cx="11289030" cy="6350000"/>
          </a:xfrm>
        </p:grpSpPr>
        <p:sp>
          <p:nvSpPr>
            <p:cNvPr id="3" name="Freeform 3"/>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2"/>
              <a:stretch>
                <a:fillRect t="-16673" b="-16673"/>
              </a:stretch>
            </a:blipFill>
          </p:spPr>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217200" y="270221"/>
            <a:ext cx="1288968" cy="2281953"/>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17342" y="270221"/>
            <a:ext cx="1288968" cy="2281953"/>
          </a:xfrm>
          <a:prstGeom prst="rect">
            <a:avLst/>
          </a:prstGeom>
        </p:spPr>
      </p:pic>
      <p:grpSp>
        <p:nvGrpSpPr>
          <p:cNvPr id="6" name="Group 6"/>
          <p:cNvGrpSpPr>
            <a:grpSpLocks noChangeAspect="1"/>
          </p:cNvGrpSpPr>
          <p:nvPr/>
        </p:nvGrpSpPr>
        <p:grpSpPr>
          <a:xfrm>
            <a:off x="971626" y="3526374"/>
            <a:ext cx="4702525" cy="2645826"/>
            <a:chOff x="0" y="0"/>
            <a:chExt cx="11289030" cy="6350000"/>
          </a:xfrm>
        </p:grpSpPr>
        <p:sp>
          <p:nvSpPr>
            <p:cNvPr id="7" name="Freeform 7"/>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t="-21118" b="-21118"/>
              </a:stretch>
            </a:blipFill>
          </p:spPr>
        </p:sp>
      </p:grpSp>
      <p:sp>
        <p:nvSpPr>
          <p:cNvPr id="8" name="TextBox 8"/>
          <p:cNvSpPr txBox="1"/>
          <p:nvPr/>
        </p:nvSpPr>
        <p:spPr>
          <a:xfrm>
            <a:off x="1529806" y="488950"/>
            <a:ext cx="9129213" cy="1515479"/>
          </a:xfrm>
          <a:prstGeom prst="rect">
            <a:avLst/>
          </a:prstGeom>
        </p:spPr>
        <p:txBody>
          <a:bodyPr lIns="0" tIns="0" rIns="0" bIns="0" rtlCol="0" anchor="ctr">
            <a:spAutoFit/>
          </a:bodyPr>
          <a:lstStyle/>
          <a:p>
            <a:pPr algn="ctr">
              <a:lnSpc>
                <a:spcPts val="14266"/>
              </a:lnSpc>
              <a:spcBef>
                <a:spcPct val="0"/>
              </a:spcBef>
            </a:pPr>
            <a:r>
              <a:rPr lang="vi-VN" sz="4800" b="1" dirty="0">
                <a:solidFill>
                  <a:srgbClr val="03501F"/>
                </a:solidFill>
                <a:latin typeface="Arial" pitchFamily="34" charset="0"/>
              </a:rPr>
              <a:t>CÁM ƠN CÁC EM LẮNG NGHE</a:t>
            </a:r>
            <a:endParaRPr lang="en-US" sz="4800" b="1" dirty="0">
              <a:solidFill>
                <a:srgbClr val="03501F"/>
              </a:solidFill>
              <a:latin typeface="Arial" pitchFamily="34" charset="0"/>
            </a:endParaRPr>
          </a:p>
        </p:txBody>
      </p:sp>
      <p:sp>
        <p:nvSpPr>
          <p:cNvPr id="9" name="AutoShape 9"/>
          <p:cNvSpPr/>
          <p:nvPr/>
        </p:nvSpPr>
        <p:spPr>
          <a:xfrm>
            <a:off x="2355158" y="2731419"/>
            <a:ext cx="7478510" cy="0"/>
          </a:xfrm>
          <a:prstGeom prst="line">
            <a:avLst/>
          </a:prstGeom>
          <a:ln w="95250" cap="flat">
            <a:solidFill>
              <a:srgbClr val="961213"/>
            </a:solidFill>
            <a:prstDash val="solid"/>
            <a:headEnd type="none" w="sm" len="sm"/>
            <a:tailEnd type="none" w="sm" len="sm"/>
          </a:ln>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EA88"/>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6514675" y="3526374"/>
            <a:ext cx="4702525" cy="2645826"/>
            <a:chOff x="0" y="0"/>
            <a:chExt cx="11289030" cy="6350000"/>
          </a:xfrm>
        </p:grpSpPr>
        <p:sp>
          <p:nvSpPr>
            <p:cNvPr id="3" name="Freeform 3"/>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2"/>
              <a:stretch>
                <a:fillRect t="-16673" b="-16673"/>
              </a:stretch>
            </a:blipFill>
          </p:spPr>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217200" y="270221"/>
            <a:ext cx="1288968" cy="2281953"/>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17342" y="270221"/>
            <a:ext cx="1288968" cy="2281953"/>
          </a:xfrm>
          <a:prstGeom prst="rect">
            <a:avLst/>
          </a:prstGeom>
        </p:spPr>
      </p:pic>
      <p:grpSp>
        <p:nvGrpSpPr>
          <p:cNvPr id="6" name="Group 6"/>
          <p:cNvGrpSpPr>
            <a:grpSpLocks noChangeAspect="1"/>
          </p:cNvGrpSpPr>
          <p:nvPr/>
        </p:nvGrpSpPr>
        <p:grpSpPr>
          <a:xfrm>
            <a:off x="971626" y="3526374"/>
            <a:ext cx="4702525" cy="2645826"/>
            <a:chOff x="0" y="0"/>
            <a:chExt cx="11289030" cy="6350000"/>
          </a:xfrm>
        </p:grpSpPr>
        <p:sp>
          <p:nvSpPr>
            <p:cNvPr id="7" name="Freeform 7"/>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t="-21118" b="-21118"/>
              </a:stretch>
            </a:blipFill>
          </p:spPr>
        </p:sp>
      </p:grpSp>
      <p:sp>
        <p:nvSpPr>
          <p:cNvPr id="8" name="TextBox 8"/>
          <p:cNvSpPr txBox="1"/>
          <p:nvPr/>
        </p:nvSpPr>
        <p:spPr>
          <a:xfrm>
            <a:off x="1529806" y="488950"/>
            <a:ext cx="9129213" cy="1515479"/>
          </a:xfrm>
          <a:prstGeom prst="rect">
            <a:avLst/>
          </a:prstGeom>
        </p:spPr>
        <p:txBody>
          <a:bodyPr lIns="0" tIns="0" rIns="0" bIns="0" rtlCol="0" anchor="ctr">
            <a:spAutoFit/>
          </a:bodyPr>
          <a:lstStyle/>
          <a:p>
            <a:pPr algn="ctr">
              <a:lnSpc>
                <a:spcPts val="14266"/>
              </a:lnSpc>
              <a:spcBef>
                <a:spcPct val="0"/>
              </a:spcBef>
            </a:pPr>
            <a:r>
              <a:rPr lang="vi-VN" sz="4800" b="1" dirty="0">
                <a:solidFill>
                  <a:srgbClr val="03501F"/>
                </a:solidFill>
                <a:latin typeface="Arial" pitchFamily="34" charset="0"/>
              </a:rPr>
              <a:t>CÁM ƠN CÁC EM LẮNG NGHE</a:t>
            </a:r>
            <a:endParaRPr lang="en-US" sz="4800" b="1" dirty="0">
              <a:solidFill>
                <a:srgbClr val="03501F"/>
              </a:solidFill>
              <a:latin typeface="Arial" pitchFamily="34" charset="0"/>
            </a:endParaRPr>
          </a:p>
        </p:txBody>
      </p:sp>
      <p:sp>
        <p:nvSpPr>
          <p:cNvPr id="9" name="AutoShape 9"/>
          <p:cNvSpPr/>
          <p:nvPr/>
        </p:nvSpPr>
        <p:spPr>
          <a:xfrm>
            <a:off x="2355158" y="2731419"/>
            <a:ext cx="7478510" cy="0"/>
          </a:xfrm>
          <a:prstGeom prst="line">
            <a:avLst/>
          </a:prstGeom>
          <a:ln w="95250" cap="flat">
            <a:solidFill>
              <a:srgbClr val="961213"/>
            </a:solidFill>
            <a:prstDash val="solid"/>
            <a:headEnd type="none" w="sm" len="sm"/>
            <a:tailEnd type="none" w="sm" len="sm"/>
          </a:ln>
        </p:spPr>
      </p:sp>
    </p:spTree>
    <p:extLst>
      <p:ext uri="{BB962C8B-B14F-4D97-AF65-F5344CB8AC3E}">
        <p14:creationId xmlns:p14="http://schemas.microsoft.com/office/powerpoint/2010/main" val="40886258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7630">
            <a:off x="-1594532" y="-3359371"/>
            <a:ext cx="5649974" cy="418207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34374" y="-685800"/>
            <a:ext cx="2742486" cy="27432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87182" y="-1809750"/>
            <a:ext cx="2742486" cy="2743200"/>
          </a:xfrm>
          <a:prstGeom prst="rect">
            <a:avLst/>
          </a:prstGeom>
        </p:spPr>
      </p:pic>
      <p:sp>
        <p:nvSpPr>
          <p:cNvPr id="5" name="TextBox 5"/>
          <p:cNvSpPr txBox="1"/>
          <p:nvPr/>
        </p:nvSpPr>
        <p:spPr>
          <a:xfrm>
            <a:off x="685622" y="535517"/>
            <a:ext cx="2920239" cy="384529"/>
          </a:xfrm>
          <a:prstGeom prst="rect">
            <a:avLst/>
          </a:prstGeom>
        </p:spPr>
        <p:txBody>
          <a:bodyPr wrap="square" lIns="0" tIns="0" rIns="0" bIns="0" rtlCol="0" anchor="t">
            <a:spAutoFit/>
          </a:bodyPr>
          <a:lstStyle/>
          <a:p>
            <a:pPr algn="just">
              <a:lnSpc>
                <a:spcPts val="3266"/>
              </a:lnSpc>
            </a:pPr>
            <a:r>
              <a:rPr lang="vi-VN" sz="2300" b="1">
                <a:solidFill>
                  <a:srgbClr val="000000"/>
                </a:solidFill>
                <a:latin typeface="Arial" pitchFamily="34" charset="0"/>
              </a:rPr>
              <a:t>I. HÔ HẤP TẾ BÀO</a:t>
            </a:r>
          </a:p>
        </p:txBody>
      </p:sp>
      <p:grpSp>
        <p:nvGrpSpPr>
          <p:cNvPr id="6" name="Group 6"/>
          <p:cNvGrpSpPr/>
          <p:nvPr/>
        </p:nvGrpSpPr>
        <p:grpSpPr>
          <a:xfrm>
            <a:off x="685622" y="1075099"/>
            <a:ext cx="12468874" cy="5457668"/>
            <a:chOff x="0" y="0"/>
            <a:chExt cx="24944244" cy="10915335"/>
          </a:xfrm>
        </p:grpSpPr>
        <p:pic>
          <p:nvPicPr>
            <p:cNvPr id="7" name="Picture 7"/>
            <p:cNvPicPr>
              <a:picLocks noChangeAspect="1"/>
            </p:cNvPicPr>
            <p:nvPr/>
          </p:nvPicPr>
          <p:blipFill>
            <a:blip r:embed="rId8"/>
            <a:srcRect l="8057" t="2685" r="6266" b="3581"/>
            <a:stretch>
              <a:fillRect/>
            </a:stretch>
          </p:blipFill>
          <p:spPr>
            <a:xfrm>
              <a:off x="0" y="2235918"/>
              <a:ext cx="7569799" cy="8281698"/>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330113" flipH="1">
              <a:off x="5833478" y="583601"/>
              <a:ext cx="2243108" cy="5183653"/>
            </a:xfrm>
            <a:prstGeom prst="rect">
              <a:avLst/>
            </a:prstGeom>
          </p:spPr>
        </p:pic>
        <p:pic>
          <p:nvPicPr>
            <p:cNvPr id="9" name="Picture 9"/>
            <p:cNvPicPr>
              <a:picLocks noChangeAspect="1"/>
            </p:cNvPicPr>
            <p:nvPr/>
          </p:nvPicPr>
          <p:blipFill>
            <a:blip r:embed="rId11"/>
            <a:srcRect t="18460" b="15226"/>
            <a:stretch>
              <a:fillRect/>
            </a:stretch>
          </p:blipFill>
          <p:spPr>
            <a:xfrm rot="3629976">
              <a:off x="10286465" y="4115078"/>
              <a:ext cx="7647212" cy="2851083"/>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590641" flipH="1">
              <a:off x="10419854" y="3639443"/>
              <a:ext cx="1133275" cy="2618914"/>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501780" y="5596703"/>
              <a:ext cx="1302067" cy="1330337"/>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590641" flipH="1">
              <a:off x="11843907" y="6595083"/>
              <a:ext cx="1133275" cy="2618914"/>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590641" flipH="1">
              <a:off x="14967486" y="1144332"/>
              <a:ext cx="1133275" cy="2618914"/>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590641" flipH="1">
              <a:off x="16116065" y="3014779"/>
              <a:ext cx="1133275" cy="2618914"/>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590641" flipH="1">
              <a:off x="17072466" y="5328688"/>
              <a:ext cx="1133275" cy="2618914"/>
            </a:xfrm>
            <a:prstGeom prst="rect">
              <a:avLst/>
            </a:prstGeom>
          </p:spPr>
        </p:pic>
        <p:pic>
          <p:nvPicPr>
            <p:cNvPr id="16" name="Picture 16"/>
            <p:cNvPicPr>
              <a:picLocks noChangeAspect="1"/>
            </p:cNvPicPr>
            <p:nvPr/>
          </p:nvPicPr>
          <p:blipFill>
            <a:blip r:embed="rId16"/>
            <a:srcRect l="19721" r="13193"/>
            <a:stretch>
              <a:fillRect/>
            </a:stretch>
          </p:blipFill>
          <p:spPr>
            <a:xfrm>
              <a:off x="9423175" y="8153829"/>
              <a:ext cx="2203989" cy="2053354"/>
            </a:xfrm>
            <a:prstGeom prst="rect">
              <a:avLst/>
            </a:prstGeom>
          </p:spPr>
        </p:pic>
        <p:pic>
          <p:nvPicPr>
            <p:cNvPr id="17" name="Picture 17"/>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6958177" y="0"/>
              <a:ext cx="1361853" cy="2453789"/>
            </a:xfrm>
            <a:prstGeom prst="rect">
              <a:avLst/>
            </a:prstGeom>
          </p:spPr>
        </p:pic>
        <p:pic>
          <p:nvPicPr>
            <p:cNvPr id="18" name="Picture 18"/>
            <p:cNvPicPr>
              <a:picLocks noChangeAspect="1"/>
            </p:cNvPicPr>
            <p:nvPr/>
          </p:nvPicPr>
          <p:blipFill>
            <a:blip r:embed="rId19"/>
            <a:srcRect/>
            <a:stretch>
              <a:fillRect/>
            </a:stretch>
          </p:blipFill>
          <p:spPr>
            <a:xfrm rot="1968488">
              <a:off x="18716978" y="2568265"/>
              <a:ext cx="2476996" cy="1857747"/>
            </a:xfrm>
            <a:prstGeom prst="rect">
              <a:avLst/>
            </a:prstGeom>
          </p:spPr>
        </p:pic>
        <p:grpSp>
          <p:nvGrpSpPr>
            <p:cNvPr id="19" name="Group 19"/>
            <p:cNvGrpSpPr>
              <a:grpSpLocks noChangeAspect="1"/>
            </p:cNvGrpSpPr>
            <p:nvPr/>
          </p:nvGrpSpPr>
          <p:grpSpPr>
            <a:xfrm>
              <a:off x="19130080" y="5246049"/>
              <a:ext cx="1055791" cy="2261435"/>
              <a:chOff x="0" y="0"/>
              <a:chExt cx="984250" cy="2108200"/>
            </a:xfrm>
          </p:grpSpPr>
          <p:sp>
            <p:nvSpPr>
              <p:cNvPr id="20" name="Freeform 20"/>
              <p:cNvSpPr/>
              <p:nvPr/>
            </p:nvSpPr>
            <p:spPr>
              <a:xfrm>
                <a:off x="-1270" y="-1270"/>
                <a:ext cx="990600" cy="2109470"/>
              </a:xfrm>
              <a:custGeom>
                <a:avLst/>
                <a:gdLst/>
                <a:ahLst/>
                <a:cxnLst/>
                <a:rect l="l" t="t" r="r" b="b"/>
                <a:pathLst>
                  <a:path w="990600" h="2109470">
                    <a:moveTo>
                      <a:pt x="704850" y="1270"/>
                    </a:moveTo>
                    <a:lnTo>
                      <a:pt x="184150" y="71120"/>
                    </a:lnTo>
                    <a:cubicBezTo>
                      <a:pt x="176530" y="72390"/>
                      <a:pt x="168910" y="78740"/>
                      <a:pt x="168910" y="86360"/>
                    </a:cubicBezTo>
                    <a:lnTo>
                      <a:pt x="1270" y="1202690"/>
                    </a:lnTo>
                    <a:cubicBezTo>
                      <a:pt x="0" y="1215390"/>
                      <a:pt x="10160" y="1225550"/>
                      <a:pt x="22860" y="1224280"/>
                    </a:cubicBezTo>
                    <a:lnTo>
                      <a:pt x="337820" y="1170940"/>
                    </a:lnTo>
                    <a:cubicBezTo>
                      <a:pt x="350520" y="1168400"/>
                      <a:pt x="361950" y="1181100"/>
                      <a:pt x="359410" y="1193800"/>
                    </a:cubicBezTo>
                    <a:lnTo>
                      <a:pt x="118110" y="2086610"/>
                    </a:lnTo>
                    <a:cubicBezTo>
                      <a:pt x="115570" y="2098040"/>
                      <a:pt x="123190" y="2109470"/>
                      <a:pt x="135890" y="2109470"/>
                    </a:cubicBezTo>
                    <a:cubicBezTo>
                      <a:pt x="142240" y="2109470"/>
                      <a:pt x="148590" y="2105660"/>
                      <a:pt x="152400" y="2100580"/>
                    </a:cubicBezTo>
                    <a:lnTo>
                      <a:pt x="982980" y="647700"/>
                    </a:lnTo>
                    <a:cubicBezTo>
                      <a:pt x="990600" y="633730"/>
                      <a:pt x="979170" y="617220"/>
                      <a:pt x="963930" y="619760"/>
                    </a:cubicBezTo>
                    <a:lnTo>
                      <a:pt x="532130" y="704850"/>
                    </a:lnTo>
                    <a:cubicBezTo>
                      <a:pt x="518160" y="707390"/>
                      <a:pt x="506730" y="694690"/>
                      <a:pt x="510540" y="680720"/>
                    </a:cubicBezTo>
                    <a:lnTo>
                      <a:pt x="725170" y="25400"/>
                    </a:lnTo>
                    <a:cubicBezTo>
                      <a:pt x="728980" y="12700"/>
                      <a:pt x="718820" y="0"/>
                      <a:pt x="704850" y="1270"/>
                    </a:cubicBezTo>
                    <a:close/>
                  </a:path>
                </a:pathLst>
              </a:custGeom>
              <a:solidFill>
                <a:srgbClr val="FF914D"/>
              </a:solidFill>
            </p:spPr>
          </p:sp>
        </p:grpSp>
        <p:sp>
          <p:nvSpPr>
            <p:cNvPr id="21" name="TextBox 21"/>
            <p:cNvSpPr txBox="1"/>
            <p:nvPr/>
          </p:nvSpPr>
          <p:spPr>
            <a:xfrm>
              <a:off x="8042943" y="7190061"/>
              <a:ext cx="2943549" cy="774828"/>
            </a:xfrm>
            <a:prstGeom prst="rect">
              <a:avLst/>
            </a:prstGeom>
          </p:spPr>
          <p:txBody>
            <a:bodyPr lIns="0" tIns="0" rIns="0" bIns="0" rtlCol="0" anchor="t">
              <a:spAutoFit/>
            </a:bodyPr>
            <a:lstStyle/>
            <a:p>
              <a:pPr>
                <a:lnSpc>
                  <a:spcPts val="3316"/>
                </a:lnSpc>
              </a:pPr>
              <a:r>
                <a:rPr lang="vi-VN" sz="2400" b="1">
                  <a:solidFill>
                    <a:srgbClr val="000000"/>
                  </a:solidFill>
                  <a:latin typeface="Arial" pitchFamily="34" charset="0"/>
                </a:rPr>
                <a:t>Glucose</a:t>
              </a:r>
            </a:p>
          </p:txBody>
        </p:sp>
        <p:sp>
          <p:nvSpPr>
            <p:cNvPr id="22" name="TextBox 22"/>
            <p:cNvSpPr txBox="1"/>
            <p:nvPr/>
          </p:nvSpPr>
          <p:spPr>
            <a:xfrm>
              <a:off x="9514718" y="10140507"/>
              <a:ext cx="3203308" cy="774828"/>
            </a:xfrm>
            <a:prstGeom prst="rect">
              <a:avLst/>
            </a:prstGeom>
          </p:spPr>
          <p:txBody>
            <a:bodyPr lIns="0" tIns="0" rIns="0" bIns="0" rtlCol="0" anchor="t">
              <a:spAutoFit/>
            </a:bodyPr>
            <a:lstStyle/>
            <a:p>
              <a:pPr>
                <a:lnSpc>
                  <a:spcPts val="3316"/>
                </a:lnSpc>
                <a:spcBef>
                  <a:spcPct val="0"/>
                </a:spcBef>
              </a:pPr>
              <a:r>
                <a:rPr lang="vi-VN" sz="2400" b="1">
                  <a:solidFill>
                    <a:srgbClr val="000000"/>
                  </a:solidFill>
                  <a:latin typeface="Arial" pitchFamily="34" charset="0"/>
                </a:rPr>
                <a:t>Oxygen</a:t>
              </a:r>
            </a:p>
          </p:txBody>
        </p:sp>
        <p:sp>
          <p:nvSpPr>
            <p:cNvPr id="23" name="TextBox 23"/>
            <p:cNvSpPr txBox="1"/>
            <p:nvPr/>
          </p:nvSpPr>
          <p:spPr>
            <a:xfrm>
              <a:off x="18626389" y="678774"/>
              <a:ext cx="3138175" cy="774828"/>
            </a:xfrm>
            <a:prstGeom prst="rect">
              <a:avLst/>
            </a:prstGeom>
          </p:spPr>
          <p:txBody>
            <a:bodyPr lIns="0" tIns="0" rIns="0" bIns="0" rtlCol="0" anchor="t">
              <a:spAutoFit/>
            </a:bodyPr>
            <a:lstStyle/>
            <a:p>
              <a:pPr>
                <a:lnSpc>
                  <a:spcPts val="3316"/>
                </a:lnSpc>
              </a:pPr>
              <a:r>
                <a:rPr lang="vi-VN" sz="2400" b="1">
                  <a:solidFill>
                    <a:srgbClr val="000000"/>
                  </a:solidFill>
                  <a:latin typeface="Arial" pitchFamily="34" charset="0"/>
                </a:rPr>
                <a:t>Nước</a:t>
              </a:r>
            </a:p>
          </p:txBody>
        </p:sp>
        <p:sp>
          <p:nvSpPr>
            <p:cNvPr id="24" name="TextBox 24"/>
            <p:cNvSpPr txBox="1"/>
            <p:nvPr/>
          </p:nvSpPr>
          <p:spPr>
            <a:xfrm>
              <a:off x="18055176" y="4098556"/>
              <a:ext cx="6889068" cy="774828"/>
            </a:xfrm>
            <a:prstGeom prst="rect">
              <a:avLst/>
            </a:prstGeom>
          </p:spPr>
          <p:txBody>
            <a:bodyPr lIns="0" tIns="0" rIns="0" bIns="0" rtlCol="0" anchor="t">
              <a:spAutoFit/>
            </a:bodyPr>
            <a:lstStyle/>
            <a:p>
              <a:pPr>
                <a:lnSpc>
                  <a:spcPts val="3316"/>
                </a:lnSpc>
              </a:pPr>
              <a:r>
                <a:rPr lang="vi-VN" sz="2400" b="1">
                  <a:solidFill>
                    <a:srgbClr val="000000"/>
                  </a:solidFill>
                  <a:latin typeface="Arial" pitchFamily="34" charset="0"/>
                </a:rPr>
                <a:t>Carbon dioxide</a:t>
              </a:r>
            </a:p>
          </p:txBody>
        </p:sp>
        <p:sp>
          <p:nvSpPr>
            <p:cNvPr id="25" name="TextBox 25"/>
            <p:cNvSpPr txBox="1"/>
            <p:nvPr/>
          </p:nvSpPr>
          <p:spPr>
            <a:xfrm>
              <a:off x="18882978" y="7599293"/>
              <a:ext cx="2041852" cy="774828"/>
            </a:xfrm>
            <a:prstGeom prst="rect">
              <a:avLst/>
            </a:prstGeom>
          </p:spPr>
          <p:txBody>
            <a:bodyPr lIns="0" tIns="0" rIns="0" bIns="0" rtlCol="0" anchor="t">
              <a:spAutoFit/>
            </a:bodyPr>
            <a:lstStyle/>
            <a:p>
              <a:pPr>
                <a:lnSpc>
                  <a:spcPts val="3316"/>
                </a:lnSpc>
                <a:spcBef>
                  <a:spcPct val="0"/>
                </a:spcBef>
              </a:pPr>
              <a:r>
                <a:rPr lang="vi-VN" sz="2400" b="1">
                  <a:solidFill>
                    <a:srgbClr val="000000"/>
                  </a:solidFill>
                  <a:latin typeface="Arial" pitchFamily="34" charset="0"/>
                </a:rPr>
                <a:t>ATP</a:t>
              </a:r>
            </a:p>
          </p:txBody>
        </p:sp>
        <p:sp>
          <p:nvSpPr>
            <p:cNvPr id="26" name="TextBox 26"/>
            <p:cNvSpPr txBox="1"/>
            <p:nvPr/>
          </p:nvSpPr>
          <p:spPr>
            <a:xfrm>
              <a:off x="9562438" y="1810334"/>
              <a:ext cx="2848108" cy="774828"/>
            </a:xfrm>
            <a:prstGeom prst="rect">
              <a:avLst/>
            </a:prstGeom>
          </p:spPr>
          <p:txBody>
            <a:bodyPr lIns="0" tIns="0" rIns="0" bIns="0" rtlCol="0" anchor="t">
              <a:spAutoFit/>
            </a:bodyPr>
            <a:lstStyle/>
            <a:p>
              <a:pPr algn="ctr">
                <a:lnSpc>
                  <a:spcPts val="3316"/>
                </a:lnSpc>
              </a:pPr>
              <a:r>
                <a:rPr lang="vi-VN" sz="2400" b="1">
                  <a:solidFill>
                    <a:srgbClr val="000000"/>
                  </a:solidFill>
                  <a:latin typeface="Arial" pitchFamily="34" charset="0"/>
                </a:rPr>
                <a:t>Ti thể</a:t>
              </a:r>
            </a:p>
          </p:txBody>
        </p:sp>
      </p:grpSp>
      <p:grpSp>
        <p:nvGrpSpPr>
          <p:cNvPr id="27" name="Group 27"/>
          <p:cNvGrpSpPr/>
          <p:nvPr/>
        </p:nvGrpSpPr>
        <p:grpSpPr>
          <a:xfrm>
            <a:off x="685621" y="1135984"/>
            <a:ext cx="2408101" cy="753739"/>
            <a:chOff x="0" y="0"/>
            <a:chExt cx="4817456" cy="1507477"/>
          </a:xfrm>
        </p:grpSpPr>
        <p:grpSp>
          <p:nvGrpSpPr>
            <p:cNvPr id="28" name="Group 28"/>
            <p:cNvGrpSpPr/>
            <p:nvPr/>
          </p:nvGrpSpPr>
          <p:grpSpPr>
            <a:xfrm>
              <a:off x="0" y="0"/>
              <a:ext cx="4817456" cy="1507477"/>
              <a:chOff x="0" y="0"/>
              <a:chExt cx="1318066" cy="412449"/>
            </a:xfrm>
          </p:grpSpPr>
          <p:sp>
            <p:nvSpPr>
              <p:cNvPr id="29" name="Freeform 29"/>
              <p:cNvSpPr/>
              <p:nvPr/>
            </p:nvSpPr>
            <p:spPr>
              <a:xfrm>
                <a:off x="0" y="0"/>
                <a:ext cx="1318066" cy="412449"/>
              </a:xfrm>
              <a:custGeom>
                <a:avLst/>
                <a:gdLst/>
                <a:ahLst/>
                <a:cxnLst/>
                <a:rect l="l" t="t" r="r" b="b"/>
                <a:pathLst>
                  <a:path w="1318066" h="412449">
                    <a:moveTo>
                      <a:pt x="0" y="0"/>
                    </a:moveTo>
                    <a:lnTo>
                      <a:pt x="1318066" y="0"/>
                    </a:lnTo>
                    <a:lnTo>
                      <a:pt x="1318066" y="412449"/>
                    </a:lnTo>
                    <a:lnTo>
                      <a:pt x="0" y="412449"/>
                    </a:lnTo>
                    <a:close/>
                  </a:path>
                </a:pathLst>
              </a:custGeom>
              <a:solidFill>
                <a:srgbClr val="FFDE59"/>
              </a:solidFill>
            </p:spPr>
          </p:sp>
        </p:grpSp>
        <p:sp>
          <p:nvSpPr>
            <p:cNvPr id="30" name="TextBox 30"/>
            <p:cNvSpPr txBox="1"/>
            <p:nvPr/>
          </p:nvSpPr>
          <p:spPr>
            <a:xfrm>
              <a:off x="367046" y="354848"/>
              <a:ext cx="4355766" cy="769057"/>
            </a:xfrm>
            <a:prstGeom prst="rect">
              <a:avLst/>
            </a:prstGeom>
          </p:spPr>
          <p:txBody>
            <a:bodyPr lIns="0" tIns="0" rIns="0" bIns="0" rtlCol="0" anchor="t">
              <a:spAutoFit/>
            </a:bodyPr>
            <a:lstStyle/>
            <a:p>
              <a:pPr>
                <a:lnSpc>
                  <a:spcPts val="3266"/>
                </a:lnSpc>
                <a:spcBef>
                  <a:spcPct val="0"/>
                </a:spcBef>
              </a:pPr>
              <a:r>
                <a:rPr lang="vi-VN" sz="2300" b="1">
                  <a:solidFill>
                    <a:srgbClr val="000000"/>
                  </a:solidFill>
                  <a:latin typeface="Arial" pitchFamily="34" charset="0"/>
                </a:rPr>
                <a:t>Quan sát hình</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7630">
            <a:off x="-1594532" y="-3359371"/>
            <a:ext cx="5649974" cy="418207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34374" y="-685800"/>
            <a:ext cx="2742486" cy="27432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87182" y="-1809750"/>
            <a:ext cx="2742486" cy="2743200"/>
          </a:xfrm>
          <a:prstGeom prst="rect">
            <a:avLst/>
          </a:prstGeom>
        </p:spPr>
      </p:pic>
      <p:grpSp>
        <p:nvGrpSpPr>
          <p:cNvPr id="6" name="Group 6"/>
          <p:cNvGrpSpPr/>
          <p:nvPr/>
        </p:nvGrpSpPr>
        <p:grpSpPr>
          <a:xfrm>
            <a:off x="1372327" y="2400194"/>
            <a:ext cx="9444172" cy="4130015"/>
            <a:chOff x="0" y="0"/>
            <a:chExt cx="18893264" cy="8260031"/>
          </a:xfrm>
        </p:grpSpPr>
        <p:pic>
          <p:nvPicPr>
            <p:cNvPr id="7" name="Picture 7"/>
            <p:cNvPicPr>
              <a:picLocks noChangeAspect="1"/>
            </p:cNvPicPr>
            <p:nvPr/>
          </p:nvPicPr>
          <p:blipFill>
            <a:blip r:embed="rId8"/>
            <a:srcRect l="8057" t="2685" r="6266" b="3581"/>
            <a:stretch>
              <a:fillRect/>
            </a:stretch>
          </p:blipFill>
          <p:spPr>
            <a:xfrm>
              <a:off x="0" y="1693528"/>
              <a:ext cx="5733515" cy="6272722"/>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330113" flipH="1">
              <a:off x="4418392" y="442031"/>
              <a:ext cx="1698975" cy="3926202"/>
            </a:xfrm>
            <a:prstGeom prst="rect">
              <a:avLst/>
            </a:prstGeom>
          </p:spPr>
        </p:pic>
        <p:pic>
          <p:nvPicPr>
            <p:cNvPr id="9" name="Picture 9"/>
            <p:cNvPicPr>
              <a:picLocks noChangeAspect="1"/>
            </p:cNvPicPr>
            <p:nvPr/>
          </p:nvPicPr>
          <p:blipFill>
            <a:blip r:embed="rId11"/>
            <a:srcRect t="18460" b="15226"/>
            <a:stretch>
              <a:fillRect/>
            </a:stretch>
          </p:blipFill>
          <p:spPr>
            <a:xfrm rot="3629976">
              <a:off x="7791172" y="3116842"/>
              <a:ext cx="5792150" cy="2159467"/>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590641" flipH="1">
              <a:off x="7892203" y="2756586"/>
              <a:ext cx="858365" cy="1983617"/>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439417" y="4239054"/>
              <a:ext cx="986211" cy="1007623"/>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590641" flipH="1">
              <a:off x="8970809" y="4995247"/>
              <a:ext cx="858365" cy="1983617"/>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590641" flipH="1">
              <a:off x="11336671" y="866740"/>
              <a:ext cx="858365" cy="1983617"/>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590641" flipH="1">
              <a:off x="12206627" y="2283453"/>
              <a:ext cx="858365" cy="1983617"/>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590641" flipH="1">
              <a:off x="12931024" y="4036054"/>
              <a:ext cx="858365" cy="1983617"/>
            </a:xfrm>
            <a:prstGeom prst="rect">
              <a:avLst/>
            </a:prstGeom>
          </p:spPr>
        </p:pic>
        <p:pic>
          <p:nvPicPr>
            <p:cNvPr id="16" name="Picture 16"/>
            <p:cNvPicPr>
              <a:picLocks noChangeAspect="1"/>
            </p:cNvPicPr>
            <p:nvPr/>
          </p:nvPicPr>
          <p:blipFill>
            <a:blip r:embed="rId16"/>
            <a:srcRect l="19721" r="13193"/>
            <a:stretch>
              <a:fillRect/>
            </a:stretch>
          </p:blipFill>
          <p:spPr>
            <a:xfrm>
              <a:off x="7137300" y="6175871"/>
              <a:ext cx="1669345" cy="1555251"/>
            </a:xfrm>
            <a:prstGeom prst="rect">
              <a:avLst/>
            </a:prstGeom>
          </p:spPr>
        </p:pic>
        <p:pic>
          <p:nvPicPr>
            <p:cNvPr id="17" name="Picture 17"/>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2844459" y="0"/>
              <a:ext cx="1031494" cy="1858548"/>
            </a:xfrm>
            <a:prstGeom prst="rect">
              <a:avLst/>
            </a:prstGeom>
          </p:spPr>
        </p:pic>
        <p:pic>
          <p:nvPicPr>
            <p:cNvPr id="18" name="Picture 18"/>
            <p:cNvPicPr>
              <a:picLocks noChangeAspect="1"/>
            </p:cNvPicPr>
            <p:nvPr/>
          </p:nvPicPr>
          <p:blipFill>
            <a:blip r:embed="rId19"/>
            <a:srcRect/>
            <a:stretch>
              <a:fillRect/>
            </a:stretch>
          </p:blipFill>
          <p:spPr>
            <a:xfrm rot="1968488">
              <a:off x="14176610" y="1945255"/>
              <a:ext cx="1876126" cy="1407094"/>
            </a:xfrm>
            <a:prstGeom prst="rect">
              <a:avLst/>
            </a:prstGeom>
          </p:spPr>
        </p:pic>
        <p:grpSp>
          <p:nvGrpSpPr>
            <p:cNvPr id="19" name="Group 19"/>
            <p:cNvGrpSpPr>
              <a:grpSpLocks noChangeAspect="1"/>
            </p:cNvGrpSpPr>
            <p:nvPr/>
          </p:nvGrpSpPr>
          <p:grpSpPr>
            <a:xfrm>
              <a:off x="14489501" y="3973462"/>
              <a:ext cx="799677" cy="1712856"/>
              <a:chOff x="0" y="0"/>
              <a:chExt cx="984250" cy="2108200"/>
            </a:xfrm>
          </p:grpSpPr>
          <p:sp>
            <p:nvSpPr>
              <p:cNvPr id="20" name="Freeform 20"/>
              <p:cNvSpPr/>
              <p:nvPr/>
            </p:nvSpPr>
            <p:spPr>
              <a:xfrm>
                <a:off x="-1270" y="-1270"/>
                <a:ext cx="990600" cy="2109470"/>
              </a:xfrm>
              <a:custGeom>
                <a:avLst/>
                <a:gdLst/>
                <a:ahLst/>
                <a:cxnLst/>
                <a:rect l="l" t="t" r="r" b="b"/>
                <a:pathLst>
                  <a:path w="990600" h="2109470">
                    <a:moveTo>
                      <a:pt x="704850" y="1270"/>
                    </a:moveTo>
                    <a:lnTo>
                      <a:pt x="184150" y="71120"/>
                    </a:lnTo>
                    <a:cubicBezTo>
                      <a:pt x="176530" y="72390"/>
                      <a:pt x="168910" y="78740"/>
                      <a:pt x="168910" y="86360"/>
                    </a:cubicBezTo>
                    <a:lnTo>
                      <a:pt x="1270" y="1202690"/>
                    </a:lnTo>
                    <a:cubicBezTo>
                      <a:pt x="0" y="1215390"/>
                      <a:pt x="10160" y="1225550"/>
                      <a:pt x="22860" y="1224280"/>
                    </a:cubicBezTo>
                    <a:lnTo>
                      <a:pt x="337820" y="1170940"/>
                    </a:lnTo>
                    <a:cubicBezTo>
                      <a:pt x="350520" y="1168400"/>
                      <a:pt x="361950" y="1181100"/>
                      <a:pt x="359410" y="1193800"/>
                    </a:cubicBezTo>
                    <a:lnTo>
                      <a:pt x="118110" y="2086610"/>
                    </a:lnTo>
                    <a:cubicBezTo>
                      <a:pt x="115570" y="2098040"/>
                      <a:pt x="123190" y="2109470"/>
                      <a:pt x="135890" y="2109470"/>
                    </a:cubicBezTo>
                    <a:cubicBezTo>
                      <a:pt x="142240" y="2109470"/>
                      <a:pt x="148590" y="2105660"/>
                      <a:pt x="152400" y="2100580"/>
                    </a:cubicBezTo>
                    <a:lnTo>
                      <a:pt x="982980" y="647700"/>
                    </a:lnTo>
                    <a:cubicBezTo>
                      <a:pt x="990600" y="633730"/>
                      <a:pt x="979170" y="617220"/>
                      <a:pt x="963930" y="619760"/>
                    </a:cubicBezTo>
                    <a:lnTo>
                      <a:pt x="532130" y="704850"/>
                    </a:lnTo>
                    <a:cubicBezTo>
                      <a:pt x="518160" y="707390"/>
                      <a:pt x="506730" y="694690"/>
                      <a:pt x="510540" y="680720"/>
                    </a:cubicBezTo>
                    <a:lnTo>
                      <a:pt x="725170" y="25400"/>
                    </a:lnTo>
                    <a:cubicBezTo>
                      <a:pt x="728980" y="12700"/>
                      <a:pt x="718820" y="0"/>
                      <a:pt x="704850" y="1270"/>
                    </a:cubicBezTo>
                    <a:close/>
                  </a:path>
                </a:pathLst>
              </a:custGeom>
              <a:solidFill>
                <a:srgbClr val="FF914D"/>
              </a:solidFill>
            </p:spPr>
          </p:sp>
        </p:grpSp>
        <p:sp>
          <p:nvSpPr>
            <p:cNvPr id="21" name="TextBox 21"/>
            <p:cNvSpPr txBox="1"/>
            <p:nvPr/>
          </p:nvSpPr>
          <p:spPr>
            <a:xfrm>
              <a:off x="6091884" y="5439247"/>
              <a:ext cx="2229503" cy="586058"/>
            </a:xfrm>
            <a:prstGeom prst="rect">
              <a:avLst/>
            </a:prstGeom>
          </p:spPr>
          <p:txBody>
            <a:bodyPr lIns="0" tIns="0" rIns="0" bIns="0" rtlCol="0" anchor="t">
              <a:spAutoFit/>
            </a:bodyPr>
            <a:lstStyle/>
            <a:p>
              <a:pPr>
                <a:lnSpc>
                  <a:spcPts val="2511"/>
                </a:lnSpc>
              </a:pPr>
              <a:r>
                <a:rPr lang="vi-VN" sz="1800" b="1">
                  <a:solidFill>
                    <a:srgbClr val="000000"/>
                  </a:solidFill>
                  <a:latin typeface="Arial" pitchFamily="34" charset="0"/>
                </a:rPr>
                <a:t>Glucose</a:t>
              </a:r>
            </a:p>
          </p:txBody>
        </p:sp>
        <p:sp>
          <p:nvSpPr>
            <p:cNvPr id="22" name="TextBox 22"/>
            <p:cNvSpPr txBox="1"/>
            <p:nvPr/>
          </p:nvSpPr>
          <p:spPr>
            <a:xfrm>
              <a:off x="7206635" y="7673973"/>
              <a:ext cx="2426250" cy="586058"/>
            </a:xfrm>
            <a:prstGeom prst="rect">
              <a:avLst/>
            </a:prstGeom>
          </p:spPr>
          <p:txBody>
            <a:bodyPr lIns="0" tIns="0" rIns="0" bIns="0" rtlCol="0" anchor="t">
              <a:spAutoFit/>
            </a:bodyPr>
            <a:lstStyle/>
            <a:p>
              <a:pPr>
                <a:lnSpc>
                  <a:spcPts val="2511"/>
                </a:lnSpc>
                <a:spcBef>
                  <a:spcPct val="0"/>
                </a:spcBef>
              </a:pPr>
              <a:r>
                <a:rPr lang="vi-VN" sz="1800" b="1">
                  <a:solidFill>
                    <a:srgbClr val="000000"/>
                  </a:solidFill>
                  <a:latin typeface="Arial" pitchFamily="34" charset="0"/>
                </a:rPr>
                <a:t>Oxygen</a:t>
              </a:r>
            </a:p>
          </p:txBody>
        </p:sp>
        <p:sp>
          <p:nvSpPr>
            <p:cNvPr id="23" name="TextBox 23"/>
            <p:cNvSpPr txBox="1"/>
            <p:nvPr/>
          </p:nvSpPr>
          <p:spPr>
            <a:xfrm>
              <a:off x="14107996" y="507466"/>
              <a:ext cx="2376917" cy="586058"/>
            </a:xfrm>
            <a:prstGeom prst="rect">
              <a:avLst/>
            </a:prstGeom>
          </p:spPr>
          <p:txBody>
            <a:bodyPr lIns="0" tIns="0" rIns="0" bIns="0" rtlCol="0" anchor="t">
              <a:spAutoFit/>
            </a:bodyPr>
            <a:lstStyle/>
            <a:p>
              <a:pPr>
                <a:lnSpc>
                  <a:spcPts val="2511"/>
                </a:lnSpc>
              </a:pPr>
              <a:r>
                <a:rPr lang="vi-VN" sz="1800" b="1">
                  <a:solidFill>
                    <a:srgbClr val="000000"/>
                  </a:solidFill>
                  <a:latin typeface="Arial" pitchFamily="34" charset="0"/>
                </a:rPr>
                <a:t>Nước</a:t>
              </a:r>
            </a:p>
          </p:txBody>
        </p:sp>
        <p:sp>
          <p:nvSpPr>
            <p:cNvPr id="24" name="TextBox 24"/>
            <p:cNvSpPr txBox="1"/>
            <p:nvPr/>
          </p:nvSpPr>
          <p:spPr>
            <a:xfrm>
              <a:off x="13675347" y="3097678"/>
              <a:ext cx="5217917" cy="586058"/>
            </a:xfrm>
            <a:prstGeom prst="rect">
              <a:avLst/>
            </a:prstGeom>
          </p:spPr>
          <p:txBody>
            <a:bodyPr lIns="0" tIns="0" rIns="0" bIns="0" rtlCol="0" anchor="t">
              <a:spAutoFit/>
            </a:bodyPr>
            <a:lstStyle/>
            <a:p>
              <a:pPr>
                <a:lnSpc>
                  <a:spcPts val="2511"/>
                </a:lnSpc>
              </a:pPr>
              <a:r>
                <a:rPr lang="vi-VN" sz="1800" b="1">
                  <a:solidFill>
                    <a:srgbClr val="000000"/>
                  </a:solidFill>
                  <a:latin typeface="Arial" pitchFamily="34" charset="0"/>
                </a:rPr>
                <a:t>Carbon dioxide</a:t>
              </a:r>
            </a:p>
          </p:txBody>
        </p:sp>
        <p:sp>
          <p:nvSpPr>
            <p:cNvPr id="25" name="TextBox 25"/>
            <p:cNvSpPr txBox="1"/>
            <p:nvPr/>
          </p:nvSpPr>
          <p:spPr>
            <a:xfrm>
              <a:off x="14302340" y="5749209"/>
              <a:ext cx="1546537" cy="586058"/>
            </a:xfrm>
            <a:prstGeom prst="rect">
              <a:avLst/>
            </a:prstGeom>
          </p:spPr>
          <p:txBody>
            <a:bodyPr lIns="0" tIns="0" rIns="0" bIns="0" rtlCol="0" anchor="t">
              <a:spAutoFit/>
            </a:bodyPr>
            <a:lstStyle/>
            <a:p>
              <a:pPr>
                <a:lnSpc>
                  <a:spcPts val="2511"/>
                </a:lnSpc>
                <a:spcBef>
                  <a:spcPct val="0"/>
                </a:spcBef>
              </a:pPr>
              <a:r>
                <a:rPr lang="vi-VN" sz="1800" b="1">
                  <a:solidFill>
                    <a:srgbClr val="000000"/>
                  </a:solidFill>
                  <a:latin typeface="Arial" pitchFamily="34" charset="0"/>
                </a:rPr>
                <a:t>ATP</a:t>
              </a:r>
            </a:p>
          </p:txBody>
        </p:sp>
        <p:sp>
          <p:nvSpPr>
            <p:cNvPr id="26" name="TextBox 26"/>
            <p:cNvSpPr txBox="1"/>
            <p:nvPr/>
          </p:nvSpPr>
          <p:spPr>
            <a:xfrm>
              <a:off x="7242780" y="1364532"/>
              <a:ext cx="2157212" cy="586058"/>
            </a:xfrm>
            <a:prstGeom prst="rect">
              <a:avLst/>
            </a:prstGeom>
          </p:spPr>
          <p:txBody>
            <a:bodyPr lIns="0" tIns="0" rIns="0" bIns="0" rtlCol="0" anchor="t">
              <a:spAutoFit/>
            </a:bodyPr>
            <a:lstStyle/>
            <a:p>
              <a:pPr algn="ctr">
                <a:lnSpc>
                  <a:spcPts val="2511"/>
                </a:lnSpc>
              </a:pPr>
              <a:r>
                <a:rPr lang="vi-VN" sz="1800" b="1">
                  <a:solidFill>
                    <a:srgbClr val="000000"/>
                  </a:solidFill>
                  <a:latin typeface="Arial" pitchFamily="34" charset="0"/>
                </a:rPr>
                <a:t>Ti thể</a:t>
              </a:r>
            </a:p>
          </p:txBody>
        </p:sp>
      </p:grpSp>
      <p:grpSp>
        <p:nvGrpSpPr>
          <p:cNvPr id="27" name="Group 27"/>
          <p:cNvGrpSpPr/>
          <p:nvPr/>
        </p:nvGrpSpPr>
        <p:grpSpPr>
          <a:xfrm>
            <a:off x="844910" y="1106351"/>
            <a:ext cx="10817582" cy="951049"/>
            <a:chOff x="0" y="0"/>
            <a:chExt cx="21640800" cy="1902098"/>
          </a:xfrm>
        </p:grpSpPr>
        <p:grpSp>
          <p:nvGrpSpPr>
            <p:cNvPr id="28" name="Group 28"/>
            <p:cNvGrpSpPr/>
            <p:nvPr/>
          </p:nvGrpSpPr>
          <p:grpSpPr>
            <a:xfrm>
              <a:off x="0" y="0"/>
              <a:ext cx="21640800" cy="1902098"/>
              <a:chOff x="0" y="0"/>
              <a:chExt cx="5920967" cy="520418"/>
            </a:xfrm>
          </p:grpSpPr>
          <p:sp>
            <p:nvSpPr>
              <p:cNvPr id="29" name="Freeform 29"/>
              <p:cNvSpPr/>
              <p:nvPr/>
            </p:nvSpPr>
            <p:spPr>
              <a:xfrm>
                <a:off x="0" y="0"/>
                <a:ext cx="5920967" cy="520418"/>
              </a:xfrm>
              <a:custGeom>
                <a:avLst/>
                <a:gdLst/>
                <a:ahLst/>
                <a:cxnLst/>
                <a:rect l="l" t="t" r="r" b="b"/>
                <a:pathLst>
                  <a:path w="5920967" h="707996">
                    <a:moveTo>
                      <a:pt x="0" y="0"/>
                    </a:moveTo>
                    <a:lnTo>
                      <a:pt x="5920967" y="0"/>
                    </a:lnTo>
                    <a:lnTo>
                      <a:pt x="5920967" y="707996"/>
                    </a:lnTo>
                    <a:lnTo>
                      <a:pt x="0" y="707996"/>
                    </a:lnTo>
                    <a:close/>
                  </a:path>
                </a:pathLst>
              </a:custGeom>
              <a:solidFill>
                <a:srgbClr val="FFDE59"/>
              </a:solidFill>
            </p:spPr>
          </p:sp>
        </p:grpSp>
        <p:sp>
          <p:nvSpPr>
            <p:cNvPr id="30" name="TextBox 30"/>
            <p:cNvSpPr txBox="1"/>
            <p:nvPr/>
          </p:nvSpPr>
          <p:spPr>
            <a:xfrm>
              <a:off x="753224" y="460936"/>
              <a:ext cx="20134354" cy="769058"/>
            </a:xfrm>
            <a:prstGeom prst="rect">
              <a:avLst/>
            </a:prstGeom>
          </p:spPr>
          <p:txBody>
            <a:bodyPr lIns="0" tIns="0" rIns="0" bIns="0" rtlCol="0" anchor="t">
              <a:spAutoFit/>
            </a:bodyPr>
            <a:lstStyle/>
            <a:p>
              <a:pPr>
                <a:lnSpc>
                  <a:spcPts val="3266"/>
                </a:lnSpc>
                <a:spcBef>
                  <a:spcPct val="0"/>
                </a:spcBef>
              </a:pPr>
              <a:r>
                <a:rPr lang="vi-VN" sz="2300" b="1" dirty="0">
                  <a:solidFill>
                    <a:srgbClr val="000000"/>
                  </a:solidFill>
                  <a:latin typeface="Arial" pitchFamily="34" charset="0"/>
                </a:rPr>
                <a:t>Kể tên các chất tham gia vào quá trình hô hấp tế bào và sản phẩm tạo ra</a:t>
              </a:r>
            </a:p>
          </p:txBody>
        </p:sp>
      </p:grpSp>
      <p:sp>
        <p:nvSpPr>
          <p:cNvPr id="31" name="TextBox 5"/>
          <p:cNvSpPr txBox="1"/>
          <p:nvPr/>
        </p:nvSpPr>
        <p:spPr>
          <a:xfrm>
            <a:off x="685622" y="535517"/>
            <a:ext cx="2920239" cy="384529"/>
          </a:xfrm>
          <a:prstGeom prst="rect">
            <a:avLst/>
          </a:prstGeom>
        </p:spPr>
        <p:txBody>
          <a:bodyPr wrap="square" lIns="0" tIns="0" rIns="0" bIns="0" rtlCol="0" anchor="t">
            <a:spAutoFit/>
          </a:bodyPr>
          <a:lstStyle/>
          <a:p>
            <a:pPr algn="just">
              <a:lnSpc>
                <a:spcPts val="3266"/>
              </a:lnSpc>
            </a:pPr>
            <a:r>
              <a:rPr lang="vi-VN" sz="2300" b="1">
                <a:solidFill>
                  <a:srgbClr val="000000"/>
                </a:solidFill>
                <a:latin typeface="Arial" pitchFamily="34" charset="0"/>
              </a:rPr>
              <a:t>I. HÔ HẤP TẾ BÀO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987182" y="-1808386"/>
            <a:ext cx="2742486" cy="2742486"/>
          </a:xfrm>
          <a:prstGeom prst="rect">
            <a:avLst/>
          </a:prstGeom>
        </p:spPr>
      </p:pic>
      <p:grpSp>
        <p:nvGrpSpPr>
          <p:cNvPr id="5" name="Group 5"/>
          <p:cNvGrpSpPr/>
          <p:nvPr/>
        </p:nvGrpSpPr>
        <p:grpSpPr>
          <a:xfrm>
            <a:off x="636553" y="806323"/>
            <a:ext cx="11305464" cy="4928478"/>
            <a:chOff x="-98163" y="0"/>
            <a:chExt cx="22616818" cy="9859524"/>
          </a:xfrm>
        </p:grpSpPr>
        <p:pic>
          <p:nvPicPr>
            <p:cNvPr id="6" name="Picture 6"/>
            <p:cNvPicPr>
              <a:picLocks noChangeAspect="1"/>
            </p:cNvPicPr>
            <p:nvPr/>
          </p:nvPicPr>
          <p:blipFill>
            <a:blip r:embed="rId4"/>
            <a:srcRect l="8057" t="2685" r="6266" b="3581"/>
            <a:stretch>
              <a:fillRect/>
            </a:stretch>
          </p:blipFill>
          <p:spPr>
            <a:xfrm>
              <a:off x="-98163" y="1751432"/>
              <a:ext cx="6833708" cy="7476382"/>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330113" flipH="1">
              <a:off x="5266228" y="526851"/>
              <a:ext cx="2024987" cy="4679592"/>
            </a:xfrm>
            <a:prstGeom prst="rect">
              <a:avLst/>
            </a:prstGeom>
          </p:spPr>
        </p:pic>
        <p:pic>
          <p:nvPicPr>
            <p:cNvPr id="8" name="Picture 8"/>
            <p:cNvPicPr>
              <a:picLocks noChangeAspect="1"/>
            </p:cNvPicPr>
            <p:nvPr/>
          </p:nvPicPr>
          <p:blipFill>
            <a:blip r:embed="rId7"/>
            <a:srcRect t="18460" b="15226"/>
            <a:stretch>
              <a:fillRect/>
            </a:stretch>
          </p:blipFill>
          <p:spPr>
            <a:xfrm rot="3629976">
              <a:off x="9286205" y="3714926"/>
              <a:ext cx="6903594" cy="2573843"/>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590641" flipH="1">
              <a:off x="9406622" y="3285541"/>
              <a:ext cx="1023075" cy="2364249"/>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78832" y="4832137"/>
              <a:ext cx="1175453" cy="1200975"/>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590641" flipH="1">
              <a:off x="10692200" y="5953774"/>
              <a:ext cx="1023075" cy="2364249"/>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590641" flipH="1">
              <a:off x="13512041" y="1033056"/>
              <a:ext cx="1023075" cy="2364249"/>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590641" flipH="1">
              <a:off x="14548932" y="2721620"/>
              <a:ext cx="1023075" cy="2364249"/>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590641" flipH="1">
              <a:off x="15412331" y="4810524"/>
              <a:ext cx="1023075" cy="2364249"/>
            </a:xfrm>
            <a:prstGeom prst="rect">
              <a:avLst/>
            </a:prstGeom>
          </p:spPr>
        </p:pic>
        <p:pic>
          <p:nvPicPr>
            <p:cNvPr id="15" name="Picture 15"/>
            <p:cNvPicPr>
              <a:picLocks noChangeAspect="1"/>
            </p:cNvPicPr>
            <p:nvPr/>
          </p:nvPicPr>
          <p:blipFill>
            <a:blip r:embed="rId12"/>
            <a:srcRect l="19721" r="13193"/>
            <a:stretch>
              <a:fillRect/>
            </a:stretch>
          </p:blipFill>
          <p:spPr>
            <a:xfrm>
              <a:off x="8506861" y="7360947"/>
              <a:ext cx="1989672" cy="1853685"/>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309156" y="0"/>
              <a:ext cx="1229426" cy="2215181"/>
            </a:xfrm>
            <a:prstGeom prst="rect">
              <a:avLst/>
            </a:prstGeom>
          </p:spPr>
        </p:pic>
        <p:pic>
          <p:nvPicPr>
            <p:cNvPr id="17" name="Picture 17"/>
            <p:cNvPicPr>
              <a:picLocks noChangeAspect="1"/>
            </p:cNvPicPr>
            <p:nvPr/>
          </p:nvPicPr>
          <p:blipFill>
            <a:blip r:embed="rId15"/>
            <a:srcRect/>
            <a:stretch>
              <a:fillRect/>
            </a:stretch>
          </p:blipFill>
          <p:spPr>
            <a:xfrm rot="1968488">
              <a:off x="16896931" y="2318526"/>
              <a:ext cx="2236131" cy="1677099"/>
            </a:xfrm>
            <a:prstGeom prst="rect">
              <a:avLst/>
            </a:prstGeom>
          </p:spPr>
        </p:pic>
        <p:grpSp>
          <p:nvGrpSpPr>
            <p:cNvPr id="18" name="Group 18"/>
            <p:cNvGrpSpPr>
              <a:grpSpLocks noChangeAspect="1"/>
            </p:cNvGrpSpPr>
            <p:nvPr/>
          </p:nvGrpSpPr>
          <p:grpSpPr>
            <a:xfrm>
              <a:off x="17269862" y="4735921"/>
              <a:ext cx="953125" cy="2041532"/>
              <a:chOff x="0" y="0"/>
              <a:chExt cx="984250" cy="2108200"/>
            </a:xfrm>
          </p:grpSpPr>
          <p:sp>
            <p:nvSpPr>
              <p:cNvPr id="19" name="Freeform 19"/>
              <p:cNvSpPr/>
              <p:nvPr/>
            </p:nvSpPr>
            <p:spPr>
              <a:xfrm>
                <a:off x="-1270" y="-1270"/>
                <a:ext cx="990600" cy="2109470"/>
              </a:xfrm>
              <a:custGeom>
                <a:avLst/>
                <a:gdLst/>
                <a:ahLst/>
                <a:cxnLst/>
                <a:rect l="l" t="t" r="r" b="b"/>
                <a:pathLst>
                  <a:path w="990600" h="2109470">
                    <a:moveTo>
                      <a:pt x="704850" y="1270"/>
                    </a:moveTo>
                    <a:lnTo>
                      <a:pt x="184150" y="71120"/>
                    </a:lnTo>
                    <a:cubicBezTo>
                      <a:pt x="176530" y="72390"/>
                      <a:pt x="168910" y="78740"/>
                      <a:pt x="168910" y="86360"/>
                    </a:cubicBezTo>
                    <a:lnTo>
                      <a:pt x="1270" y="1202690"/>
                    </a:lnTo>
                    <a:cubicBezTo>
                      <a:pt x="0" y="1215390"/>
                      <a:pt x="10160" y="1225550"/>
                      <a:pt x="22860" y="1224280"/>
                    </a:cubicBezTo>
                    <a:lnTo>
                      <a:pt x="337820" y="1170940"/>
                    </a:lnTo>
                    <a:cubicBezTo>
                      <a:pt x="350520" y="1168400"/>
                      <a:pt x="361950" y="1181100"/>
                      <a:pt x="359410" y="1193800"/>
                    </a:cubicBezTo>
                    <a:lnTo>
                      <a:pt x="118110" y="2086610"/>
                    </a:lnTo>
                    <a:cubicBezTo>
                      <a:pt x="115570" y="2098040"/>
                      <a:pt x="123190" y="2109470"/>
                      <a:pt x="135890" y="2109470"/>
                    </a:cubicBezTo>
                    <a:cubicBezTo>
                      <a:pt x="142240" y="2109470"/>
                      <a:pt x="148590" y="2105660"/>
                      <a:pt x="152400" y="2100580"/>
                    </a:cubicBezTo>
                    <a:lnTo>
                      <a:pt x="982980" y="647700"/>
                    </a:lnTo>
                    <a:cubicBezTo>
                      <a:pt x="990600" y="633730"/>
                      <a:pt x="979170" y="617220"/>
                      <a:pt x="963930" y="619760"/>
                    </a:cubicBezTo>
                    <a:lnTo>
                      <a:pt x="532130" y="704850"/>
                    </a:lnTo>
                    <a:cubicBezTo>
                      <a:pt x="518160" y="707390"/>
                      <a:pt x="506730" y="694690"/>
                      <a:pt x="510540" y="680720"/>
                    </a:cubicBezTo>
                    <a:lnTo>
                      <a:pt x="725170" y="25400"/>
                    </a:lnTo>
                    <a:cubicBezTo>
                      <a:pt x="728980" y="12700"/>
                      <a:pt x="718820" y="0"/>
                      <a:pt x="704850" y="1270"/>
                    </a:cubicBezTo>
                    <a:close/>
                  </a:path>
                </a:pathLst>
              </a:custGeom>
              <a:solidFill>
                <a:srgbClr val="FF914D"/>
              </a:solidFill>
            </p:spPr>
          </p:sp>
        </p:grpSp>
        <p:sp>
          <p:nvSpPr>
            <p:cNvPr id="20" name="TextBox 20"/>
            <p:cNvSpPr txBox="1"/>
            <p:nvPr/>
          </p:nvSpPr>
          <p:spPr>
            <a:xfrm>
              <a:off x="7260841" y="6493937"/>
              <a:ext cx="2657316" cy="702043"/>
            </a:xfrm>
            <a:prstGeom prst="rect">
              <a:avLst/>
            </a:prstGeom>
          </p:spPr>
          <p:txBody>
            <a:bodyPr lIns="0" tIns="0" rIns="0" bIns="0" rtlCol="0" anchor="t">
              <a:spAutoFit/>
            </a:bodyPr>
            <a:lstStyle/>
            <a:p>
              <a:pPr>
                <a:lnSpc>
                  <a:spcPts val="2993"/>
                </a:lnSpc>
              </a:pPr>
              <a:r>
                <a:rPr lang="vi-VN" sz="2138" b="1" dirty="0">
                  <a:solidFill>
                    <a:srgbClr val="000000"/>
                  </a:solidFill>
                  <a:latin typeface="Arial" pitchFamily="34" charset="0"/>
                </a:rPr>
                <a:t>Glucose</a:t>
              </a:r>
            </a:p>
          </p:txBody>
        </p:sp>
        <p:sp>
          <p:nvSpPr>
            <p:cNvPr id="21" name="TextBox 21"/>
            <p:cNvSpPr txBox="1"/>
            <p:nvPr/>
          </p:nvSpPr>
          <p:spPr>
            <a:xfrm>
              <a:off x="8589501" y="9157481"/>
              <a:ext cx="2891817" cy="702043"/>
            </a:xfrm>
            <a:prstGeom prst="rect">
              <a:avLst/>
            </a:prstGeom>
          </p:spPr>
          <p:txBody>
            <a:bodyPr lIns="0" tIns="0" rIns="0" bIns="0" rtlCol="0" anchor="t">
              <a:spAutoFit/>
            </a:bodyPr>
            <a:lstStyle/>
            <a:p>
              <a:pPr>
                <a:lnSpc>
                  <a:spcPts val="2993"/>
                </a:lnSpc>
                <a:spcBef>
                  <a:spcPct val="0"/>
                </a:spcBef>
              </a:pPr>
              <a:r>
                <a:rPr lang="vi-VN" sz="2138" b="1" dirty="0">
                  <a:solidFill>
                    <a:srgbClr val="000000"/>
                  </a:solidFill>
                  <a:latin typeface="Arial" pitchFamily="34" charset="0"/>
                </a:rPr>
                <a:t>Oxygen</a:t>
              </a:r>
            </a:p>
          </p:txBody>
        </p:sp>
        <p:sp>
          <p:nvSpPr>
            <p:cNvPr id="22" name="TextBox 22"/>
            <p:cNvSpPr txBox="1"/>
            <p:nvPr/>
          </p:nvSpPr>
          <p:spPr>
            <a:xfrm>
              <a:off x="16815150" y="615810"/>
              <a:ext cx="2833020" cy="702043"/>
            </a:xfrm>
            <a:prstGeom prst="rect">
              <a:avLst/>
            </a:prstGeom>
          </p:spPr>
          <p:txBody>
            <a:bodyPr lIns="0" tIns="0" rIns="0" bIns="0" rtlCol="0" anchor="t">
              <a:spAutoFit/>
            </a:bodyPr>
            <a:lstStyle/>
            <a:p>
              <a:pPr>
                <a:lnSpc>
                  <a:spcPts val="2993"/>
                </a:lnSpc>
              </a:pPr>
              <a:r>
                <a:rPr lang="vi-VN" sz="2138" b="1" dirty="0">
                  <a:solidFill>
                    <a:srgbClr val="000000"/>
                  </a:solidFill>
                  <a:latin typeface="Arial" pitchFamily="34" charset="0"/>
                </a:rPr>
                <a:t>Nước</a:t>
              </a:r>
            </a:p>
          </p:txBody>
        </p:sp>
        <p:sp>
          <p:nvSpPr>
            <p:cNvPr id="23" name="TextBox 23"/>
            <p:cNvSpPr txBox="1"/>
            <p:nvPr/>
          </p:nvSpPr>
          <p:spPr>
            <a:xfrm>
              <a:off x="16299483" y="3703052"/>
              <a:ext cx="6219172" cy="702043"/>
            </a:xfrm>
            <a:prstGeom prst="rect">
              <a:avLst/>
            </a:prstGeom>
          </p:spPr>
          <p:txBody>
            <a:bodyPr lIns="0" tIns="0" rIns="0" bIns="0" rtlCol="0" anchor="t">
              <a:spAutoFit/>
            </a:bodyPr>
            <a:lstStyle/>
            <a:p>
              <a:pPr>
                <a:lnSpc>
                  <a:spcPts val="2993"/>
                </a:lnSpc>
              </a:pPr>
              <a:r>
                <a:rPr lang="vi-VN" sz="2138" b="1" dirty="0">
                  <a:solidFill>
                    <a:srgbClr val="000000"/>
                  </a:solidFill>
                  <a:latin typeface="Arial" pitchFamily="34" charset="0"/>
                </a:rPr>
                <a:t>Carbon dioxide</a:t>
              </a:r>
            </a:p>
          </p:txBody>
        </p:sp>
        <p:sp>
          <p:nvSpPr>
            <p:cNvPr id="24" name="TextBox 24"/>
            <p:cNvSpPr txBox="1"/>
            <p:nvPr/>
          </p:nvSpPr>
          <p:spPr>
            <a:xfrm>
              <a:off x="17046788" y="6863378"/>
              <a:ext cx="1843298" cy="702043"/>
            </a:xfrm>
            <a:prstGeom prst="rect">
              <a:avLst/>
            </a:prstGeom>
          </p:spPr>
          <p:txBody>
            <a:bodyPr lIns="0" tIns="0" rIns="0" bIns="0" rtlCol="0" anchor="t">
              <a:spAutoFit/>
            </a:bodyPr>
            <a:lstStyle/>
            <a:p>
              <a:pPr>
                <a:lnSpc>
                  <a:spcPts val="2993"/>
                </a:lnSpc>
                <a:spcBef>
                  <a:spcPct val="0"/>
                </a:spcBef>
              </a:pPr>
              <a:r>
                <a:rPr lang="vi-VN" sz="2138" b="1" dirty="0">
                  <a:solidFill>
                    <a:srgbClr val="000000"/>
                  </a:solidFill>
                  <a:latin typeface="Arial" pitchFamily="34" charset="0"/>
                </a:rPr>
                <a:t>ATP</a:t>
              </a:r>
            </a:p>
          </p:txBody>
        </p:sp>
        <p:sp>
          <p:nvSpPr>
            <p:cNvPr id="25" name="TextBox 25"/>
            <p:cNvSpPr txBox="1"/>
            <p:nvPr/>
          </p:nvSpPr>
          <p:spPr>
            <a:xfrm>
              <a:off x="8632583" y="1637336"/>
              <a:ext cx="2571156" cy="702043"/>
            </a:xfrm>
            <a:prstGeom prst="rect">
              <a:avLst/>
            </a:prstGeom>
          </p:spPr>
          <p:txBody>
            <a:bodyPr lIns="0" tIns="0" rIns="0" bIns="0" rtlCol="0" anchor="t">
              <a:spAutoFit/>
            </a:bodyPr>
            <a:lstStyle/>
            <a:p>
              <a:pPr algn="ctr">
                <a:lnSpc>
                  <a:spcPts val="2993"/>
                </a:lnSpc>
              </a:pPr>
              <a:r>
                <a:rPr lang="vi-VN" sz="2138" b="1" dirty="0">
                  <a:solidFill>
                    <a:srgbClr val="C00000"/>
                  </a:solidFill>
                  <a:latin typeface="Arial" pitchFamily="34" charset="0"/>
                </a:rPr>
                <a:t>Ti thể</a:t>
              </a:r>
            </a:p>
          </p:txBody>
        </p:sp>
      </p:grpSp>
      <p:sp>
        <p:nvSpPr>
          <p:cNvPr id="30" name="TextBox 30"/>
          <p:cNvSpPr txBox="1"/>
          <p:nvPr/>
        </p:nvSpPr>
        <p:spPr>
          <a:xfrm>
            <a:off x="685621" y="536270"/>
            <a:ext cx="3415964" cy="395236"/>
          </a:xfrm>
          <a:prstGeom prst="rect">
            <a:avLst/>
          </a:prstGeom>
        </p:spPr>
        <p:txBody>
          <a:bodyPr wrap="square" lIns="0" tIns="0" rIns="0" bIns="0" rtlCol="0" anchor="t">
            <a:spAutoFit/>
          </a:bodyPr>
          <a:lstStyle/>
          <a:p>
            <a:pPr algn="just">
              <a:lnSpc>
                <a:spcPts val="3266"/>
              </a:lnSpc>
            </a:pPr>
            <a:r>
              <a:rPr lang="vi-VN" sz="2666" b="1" dirty="0">
                <a:solidFill>
                  <a:srgbClr val="000000"/>
                </a:solidFill>
                <a:latin typeface="Arial" pitchFamily="34" charset="0"/>
              </a:rPr>
              <a:t>I. HÔ HẤP TẾ BÀO</a:t>
            </a:r>
          </a:p>
        </p:txBody>
      </p:sp>
      <p:sp>
        <p:nvSpPr>
          <p:cNvPr id="33" name="Oval 32">
            <a:extLst>
              <a:ext uri="{FF2B5EF4-FFF2-40B4-BE49-F238E27FC236}">
                <a16:creationId xmlns:a16="http://schemas.microsoft.com/office/drawing/2014/main" id="{539DE762-710C-FA61-BC89-A5F732999EB9}"/>
              </a:ext>
            </a:extLst>
          </p:cNvPr>
          <p:cNvSpPr/>
          <p:nvPr/>
        </p:nvSpPr>
        <p:spPr>
          <a:xfrm>
            <a:off x="4728777" y="5365712"/>
            <a:ext cx="1541824" cy="60033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4" name="Oval 33">
            <a:extLst>
              <a:ext uri="{FF2B5EF4-FFF2-40B4-BE49-F238E27FC236}">
                <a16:creationId xmlns:a16="http://schemas.microsoft.com/office/drawing/2014/main" id="{91F8A237-D6F5-825E-DF3A-0C31E9179438}"/>
              </a:ext>
            </a:extLst>
          </p:cNvPr>
          <p:cNvSpPr/>
          <p:nvPr/>
        </p:nvSpPr>
        <p:spPr>
          <a:xfrm>
            <a:off x="4131171" y="3921245"/>
            <a:ext cx="1541824" cy="60033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36" name="Straight Arrow Connector 35">
            <a:extLst>
              <a:ext uri="{FF2B5EF4-FFF2-40B4-BE49-F238E27FC236}">
                <a16:creationId xmlns:a16="http://schemas.microsoft.com/office/drawing/2014/main" id="{19672DCE-E501-C491-739F-7A9A758CC32A}"/>
              </a:ext>
            </a:extLst>
          </p:cNvPr>
          <p:cNvCxnSpPr>
            <a:cxnSpLocks/>
            <a:stCxn id="43" idx="3"/>
            <a:endCxn id="34" idx="4"/>
          </p:cNvCxnSpPr>
          <p:nvPr/>
        </p:nvCxnSpPr>
        <p:spPr>
          <a:xfrm flipV="1">
            <a:off x="3789825" y="4521576"/>
            <a:ext cx="1112259" cy="13660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68214C4-7B3E-36C6-BBA9-D7AF07122E1C}"/>
              </a:ext>
            </a:extLst>
          </p:cNvPr>
          <p:cNvCxnSpPr>
            <a:cxnSpLocks/>
            <a:stCxn id="43" idx="3"/>
          </p:cNvCxnSpPr>
          <p:nvPr/>
        </p:nvCxnSpPr>
        <p:spPr>
          <a:xfrm flipV="1">
            <a:off x="3789825" y="5652931"/>
            <a:ext cx="938952" cy="2347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Rounded Corners 42">
            <a:extLst>
              <a:ext uri="{FF2B5EF4-FFF2-40B4-BE49-F238E27FC236}">
                <a16:creationId xmlns:a16="http://schemas.microsoft.com/office/drawing/2014/main" id="{01BABE95-62E8-23AC-E823-5384FA9FB16D}"/>
              </a:ext>
            </a:extLst>
          </p:cNvPr>
          <p:cNvSpPr/>
          <p:nvPr/>
        </p:nvSpPr>
        <p:spPr>
          <a:xfrm>
            <a:off x="720474" y="5587487"/>
            <a:ext cx="3069350" cy="600332"/>
          </a:xfrm>
          <a:prstGeom prst="round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33" b="1" dirty="0">
                <a:solidFill>
                  <a:prstClr val="black"/>
                </a:solidFill>
                <a:latin typeface="Arial" panose="020B0604020202020204" pitchFamily="34" charset="0"/>
              </a:rPr>
              <a:t>Nguyên liệu tham gia</a:t>
            </a:r>
            <a:endParaRPr lang="en-US" sz="2133" b="1" dirty="0">
              <a:solidFill>
                <a:prstClr val="black"/>
              </a:solidFill>
              <a:latin typeface="Calibri"/>
            </a:endParaRPr>
          </a:p>
        </p:txBody>
      </p:sp>
      <p:sp>
        <p:nvSpPr>
          <p:cNvPr id="47" name="Rectangle: Rounded Corners 46">
            <a:extLst>
              <a:ext uri="{FF2B5EF4-FFF2-40B4-BE49-F238E27FC236}">
                <a16:creationId xmlns:a16="http://schemas.microsoft.com/office/drawing/2014/main" id="{36ABC745-7750-74CB-3494-8AF29E16A957}"/>
              </a:ext>
            </a:extLst>
          </p:cNvPr>
          <p:cNvSpPr/>
          <p:nvPr/>
        </p:nvSpPr>
        <p:spPr>
          <a:xfrm>
            <a:off x="8198466" y="536270"/>
            <a:ext cx="2742486" cy="4588851"/>
          </a:xfrm>
          <a:prstGeom prst="roundRect">
            <a:avLst>
              <a:gd name="adj" fmla="val 10000"/>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9" name="Rectangle: Rounded Corners 48">
            <a:extLst>
              <a:ext uri="{FF2B5EF4-FFF2-40B4-BE49-F238E27FC236}">
                <a16:creationId xmlns:a16="http://schemas.microsoft.com/office/drawing/2014/main" id="{E9680CC1-92F9-D839-DB82-4DA60DD054C4}"/>
              </a:ext>
            </a:extLst>
          </p:cNvPr>
          <p:cNvSpPr/>
          <p:nvPr/>
        </p:nvSpPr>
        <p:spPr>
          <a:xfrm>
            <a:off x="8022770" y="5246986"/>
            <a:ext cx="3069350" cy="600332"/>
          </a:xfrm>
          <a:prstGeom prst="roundRect">
            <a:avLst/>
          </a:prstGeom>
          <a:solidFill>
            <a:schemeClr val="accent5">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33" b="1" dirty="0">
                <a:solidFill>
                  <a:prstClr val="black"/>
                </a:solidFill>
                <a:latin typeface="Arial" panose="020B0604020202020204" pitchFamily="34" charset="0"/>
              </a:rPr>
              <a:t>Sản phẩm</a:t>
            </a:r>
            <a:endParaRPr lang="en-US" sz="2133" b="1" dirty="0">
              <a:solidFill>
                <a:prstClr val="black"/>
              </a:solidFill>
              <a:latin typeface="Calibri"/>
            </a:endParaRPr>
          </a:p>
        </p:txBody>
      </p:sp>
    </p:spTree>
    <p:extLst>
      <p:ext uri="{BB962C8B-B14F-4D97-AF65-F5344CB8AC3E}">
        <p14:creationId xmlns:p14="http://schemas.microsoft.com/office/powerpoint/2010/main" val="2515919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childTnLst>
                                </p:cTn>
                              </p:par>
                              <p:par>
                                <p:cTn id="20" presetID="53" presetClass="entr" presetSubtype="16"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animEffect transition="in" filter="fade">
                                      <p:cBhvr>
                                        <p:cTn id="24" dur="500"/>
                                        <p:tgtEl>
                                          <p:spTgt spid="3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500" fill="hold"/>
                                        <p:tgtEl>
                                          <p:spTgt spid="43"/>
                                        </p:tgtEl>
                                        <p:attrNameLst>
                                          <p:attrName>ppt_w</p:attrName>
                                        </p:attrNameLst>
                                      </p:cBhvr>
                                      <p:tavLst>
                                        <p:tav tm="0">
                                          <p:val>
                                            <p:fltVal val="0"/>
                                          </p:val>
                                        </p:tav>
                                        <p:tav tm="100000">
                                          <p:val>
                                            <p:strVal val="#ppt_w"/>
                                          </p:val>
                                        </p:tav>
                                      </p:tavLst>
                                    </p:anim>
                                    <p:anim calcmode="lin" valueType="num">
                                      <p:cBhvr>
                                        <p:cTn id="28" dur="500" fill="hold"/>
                                        <p:tgtEl>
                                          <p:spTgt spid="43"/>
                                        </p:tgtEl>
                                        <p:attrNameLst>
                                          <p:attrName>ppt_h</p:attrName>
                                        </p:attrNameLst>
                                      </p:cBhvr>
                                      <p:tavLst>
                                        <p:tav tm="0">
                                          <p:val>
                                            <p:fltVal val="0"/>
                                          </p:val>
                                        </p:tav>
                                        <p:tav tm="100000">
                                          <p:val>
                                            <p:strVal val="#ppt_h"/>
                                          </p:val>
                                        </p:tav>
                                      </p:tavLst>
                                    </p:anim>
                                    <p:animEffect transition="in" filter="fade">
                                      <p:cBhvr>
                                        <p:cTn id="29" dur="500"/>
                                        <p:tgtEl>
                                          <p:spTgt spid="4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49"/>
                                        </p:tgtEl>
                                        <p:attrNameLst>
                                          <p:attrName>style.visibility</p:attrName>
                                        </p:attrNameLst>
                                      </p:cBhvr>
                                      <p:to>
                                        <p:strVal val="visible"/>
                                      </p:to>
                                    </p:set>
                                    <p:anim calcmode="lin" valueType="num">
                                      <p:cBhvr>
                                        <p:cTn id="34" dur="500" fill="hold"/>
                                        <p:tgtEl>
                                          <p:spTgt spid="49"/>
                                        </p:tgtEl>
                                        <p:attrNameLst>
                                          <p:attrName>ppt_w</p:attrName>
                                        </p:attrNameLst>
                                      </p:cBhvr>
                                      <p:tavLst>
                                        <p:tav tm="0">
                                          <p:val>
                                            <p:fltVal val="0"/>
                                          </p:val>
                                        </p:tav>
                                        <p:tav tm="100000">
                                          <p:val>
                                            <p:strVal val="#ppt_w"/>
                                          </p:val>
                                        </p:tav>
                                      </p:tavLst>
                                    </p:anim>
                                    <p:anim calcmode="lin" valueType="num">
                                      <p:cBhvr>
                                        <p:cTn id="35" dur="500" fill="hold"/>
                                        <p:tgtEl>
                                          <p:spTgt spid="49"/>
                                        </p:tgtEl>
                                        <p:attrNameLst>
                                          <p:attrName>ppt_h</p:attrName>
                                        </p:attrNameLst>
                                      </p:cBhvr>
                                      <p:tavLst>
                                        <p:tav tm="0">
                                          <p:val>
                                            <p:fltVal val="0"/>
                                          </p:val>
                                        </p:tav>
                                        <p:tav tm="100000">
                                          <p:val>
                                            <p:strVal val="#ppt_h"/>
                                          </p:val>
                                        </p:tav>
                                      </p:tavLst>
                                    </p:anim>
                                    <p:animEffect transition="in" filter="fade">
                                      <p:cBhvr>
                                        <p:cTn id="36" dur="500"/>
                                        <p:tgtEl>
                                          <p:spTgt spid="49"/>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p:cTn id="39" dur="500" fill="hold"/>
                                        <p:tgtEl>
                                          <p:spTgt spid="47"/>
                                        </p:tgtEl>
                                        <p:attrNameLst>
                                          <p:attrName>ppt_w</p:attrName>
                                        </p:attrNameLst>
                                      </p:cBhvr>
                                      <p:tavLst>
                                        <p:tav tm="0">
                                          <p:val>
                                            <p:fltVal val="0"/>
                                          </p:val>
                                        </p:tav>
                                        <p:tav tm="100000">
                                          <p:val>
                                            <p:strVal val="#ppt_w"/>
                                          </p:val>
                                        </p:tav>
                                      </p:tavLst>
                                    </p:anim>
                                    <p:anim calcmode="lin" valueType="num">
                                      <p:cBhvr>
                                        <p:cTn id="40" dur="500" fill="hold"/>
                                        <p:tgtEl>
                                          <p:spTgt spid="47"/>
                                        </p:tgtEl>
                                        <p:attrNameLst>
                                          <p:attrName>ppt_h</p:attrName>
                                        </p:attrNameLst>
                                      </p:cBhvr>
                                      <p:tavLst>
                                        <p:tav tm="0">
                                          <p:val>
                                            <p:fltVal val="0"/>
                                          </p:val>
                                        </p:tav>
                                        <p:tav tm="100000">
                                          <p:val>
                                            <p:strVal val="#ppt_h"/>
                                          </p:val>
                                        </p:tav>
                                      </p:tavLst>
                                    </p:anim>
                                    <p:animEffect transition="in" filter="fade">
                                      <p:cBhvr>
                                        <p:cTn id="4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43" grpId="0" animBg="1"/>
      <p:bldP spid="47" grpId="0" animBg="1"/>
      <p:bldP spid="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987182" y="-1808386"/>
            <a:ext cx="2742486" cy="2742486"/>
          </a:xfrm>
          <a:prstGeom prst="rect">
            <a:avLst/>
          </a:prstGeom>
        </p:spPr>
      </p:pic>
      <p:sp>
        <p:nvSpPr>
          <p:cNvPr id="2" name="Rectangle: Rounded Corners 1">
            <a:extLst>
              <a:ext uri="{FF2B5EF4-FFF2-40B4-BE49-F238E27FC236}">
                <a16:creationId xmlns:a16="http://schemas.microsoft.com/office/drawing/2014/main" id="{FD1B5BFE-CD8E-76E9-6BEE-AE0861E37EB7}"/>
              </a:ext>
            </a:extLst>
          </p:cNvPr>
          <p:cNvSpPr/>
          <p:nvPr/>
        </p:nvSpPr>
        <p:spPr>
          <a:xfrm>
            <a:off x="760413" y="5480938"/>
            <a:ext cx="10666412" cy="1066800"/>
          </a:xfrm>
          <a:prstGeom prst="roundRect">
            <a:avLst/>
          </a:prstGeom>
          <a:solidFill>
            <a:schemeClr val="accent3">
              <a:lumMod val="20000"/>
              <a:lumOff val="8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rPr>
              <a:t>Từ hình trên em hãy hô hấp tế bào là gì?</a:t>
            </a:r>
            <a:endParaRPr lang="en-US" sz="3600" b="1" dirty="0">
              <a:solidFill>
                <a:schemeClr val="tx1"/>
              </a:solidFill>
            </a:endParaRPr>
          </a:p>
        </p:txBody>
      </p:sp>
      <p:grpSp>
        <p:nvGrpSpPr>
          <p:cNvPr id="26" name="Group 25">
            <a:extLst>
              <a:ext uri="{FF2B5EF4-FFF2-40B4-BE49-F238E27FC236}">
                <a16:creationId xmlns:a16="http://schemas.microsoft.com/office/drawing/2014/main" id="{A6070C1F-1524-EBEF-3F0A-7A62FB1FCCA1}"/>
              </a:ext>
            </a:extLst>
          </p:cNvPr>
          <p:cNvGrpSpPr/>
          <p:nvPr/>
        </p:nvGrpSpPr>
        <p:grpSpPr>
          <a:xfrm>
            <a:off x="1674812" y="152400"/>
            <a:ext cx="9601200" cy="5161624"/>
            <a:chOff x="1674812" y="152400"/>
            <a:chExt cx="9601200" cy="5161624"/>
          </a:xfrm>
        </p:grpSpPr>
        <p:pic>
          <p:nvPicPr>
            <p:cNvPr id="3074" name="Picture 2">
              <a:extLst>
                <a:ext uri="{FF2B5EF4-FFF2-40B4-BE49-F238E27FC236}">
                  <a16:creationId xmlns:a16="http://schemas.microsoft.com/office/drawing/2014/main" id="{7873A184-6507-4DB5-A831-87C3F2963A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429" b="4427"/>
            <a:stretch/>
          </p:blipFill>
          <p:spPr bwMode="auto">
            <a:xfrm>
              <a:off x="1674812" y="152400"/>
              <a:ext cx="9448800" cy="516162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B14F546-462E-4957-9EB0-92E223E4E056}"/>
                </a:ext>
              </a:extLst>
            </p:cNvPr>
            <p:cNvSpPr/>
            <p:nvPr/>
          </p:nvSpPr>
          <p:spPr>
            <a:xfrm>
              <a:off x="4570412" y="2590800"/>
              <a:ext cx="914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ysClr val="windowText" lastClr="000000"/>
                  </a:solidFill>
                </a:rPr>
                <a:t>Ti thể</a:t>
              </a:r>
              <a:endParaRPr lang="en-US" sz="2000" b="1" dirty="0">
                <a:solidFill>
                  <a:sysClr val="windowText" lastClr="000000"/>
                </a:solidFill>
              </a:endParaRPr>
            </a:p>
          </p:txBody>
        </p:sp>
        <p:sp>
          <p:nvSpPr>
            <p:cNvPr id="37" name="Rectangle 36">
              <a:extLst>
                <a:ext uri="{FF2B5EF4-FFF2-40B4-BE49-F238E27FC236}">
                  <a16:creationId xmlns:a16="http://schemas.microsoft.com/office/drawing/2014/main" id="{989D1A6C-9774-1744-12C7-C5634D4CE343}"/>
                </a:ext>
              </a:extLst>
            </p:cNvPr>
            <p:cNvSpPr/>
            <p:nvPr/>
          </p:nvSpPr>
          <p:spPr>
            <a:xfrm>
              <a:off x="10361612" y="2352212"/>
              <a:ext cx="914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ysClr val="windowText" lastClr="000000"/>
                  </a:solidFill>
                </a:rPr>
                <a:t>CO</a:t>
              </a:r>
              <a:r>
                <a:rPr lang="vi-VN" sz="2000" b="1" baseline="-25000" dirty="0">
                  <a:solidFill>
                    <a:sysClr val="windowText" lastClr="000000"/>
                  </a:solidFill>
                </a:rPr>
                <a:t>2</a:t>
              </a:r>
              <a:endParaRPr lang="en-US" sz="2000" b="1" dirty="0">
                <a:solidFill>
                  <a:sysClr val="windowText" lastClr="000000"/>
                </a:solidFill>
              </a:endParaRPr>
            </a:p>
          </p:txBody>
        </p:sp>
        <p:sp>
          <p:nvSpPr>
            <p:cNvPr id="39" name="Rectangle 38">
              <a:extLst>
                <a:ext uri="{FF2B5EF4-FFF2-40B4-BE49-F238E27FC236}">
                  <a16:creationId xmlns:a16="http://schemas.microsoft.com/office/drawing/2014/main" id="{615AA6C9-FAFB-76FB-C50B-35A795D52316}"/>
                </a:ext>
              </a:extLst>
            </p:cNvPr>
            <p:cNvSpPr/>
            <p:nvPr/>
          </p:nvSpPr>
          <p:spPr>
            <a:xfrm>
              <a:off x="10259816" y="3491326"/>
              <a:ext cx="914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ysClr val="windowText" lastClr="000000"/>
                  </a:solidFill>
                </a:rPr>
                <a:t>H</a:t>
              </a:r>
              <a:r>
                <a:rPr lang="vi-VN" sz="2000" b="1" baseline="-25000" dirty="0">
                  <a:solidFill>
                    <a:sysClr val="windowText" lastClr="000000"/>
                  </a:solidFill>
                </a:rPr>
                <a:t>2</a:t>
              </a:r>
              <a:r>
                <a:rPr lang="vi-VN" sz="2000" b="1" dirty="0">
                  <a:solidFill>
                    <a:sysClr val="windowText" lastClr="000000"/>
                  </a:solidFill>
                </a:rPr>
                <a:t>O</a:t>
              </a:r>
              <a:endParaRPr lang="en-US" sz="2000" b="1" dirty="0">
                <a:solidFill>
                  <a:sysClr val="windowText" lastClr="000000"/>
                </a:solidFill>
              </a:endParaRPr>
            </a:p>
          </p:txBody>
        </p:sp>
        <p:sp>
          <p:nvSpPr>
            <p:cNvPr id="40" name="Rectangle 39">
              <a:extLst>
                <a:ext uri="{FF2B5EF4-FFF2-40B4-BE49-F238E27FC236}">
                  <a16:creationId xmlns:a16="http://schemas.microsoft.com/office/drawing/2014/main" id="{6193E1C6-9E0F-28B4-2A56-010E04B73555}"/>
                </a:ext>
              </a:extLst>
            </p:cNvPr>
            <p:cNvSpPr/>
            <p:nvPr/>
          </p:nvSpPr>
          <p:spPr>
            <a:xfrm>
              <a:off x="9499172" y="1668628"/>
              <a:ext cx="914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ysClr val="windowText" lastClr="000000"/>
                  </a:solidFill>
                </a:rPr>
                <a:t>Nhiệt</a:t>
              </a:r>
              <a:endParaRPr lang="en-US" sz="2000" b="1" dirty="0">
                <a:solidFill>
                  <a:sysClr val="windowText" lastClr="000000"/>
                </a:solidFill>
              </a:endParaRPr>
            </a:p>
          </p:txBody>
        </p:sp>
        <p:sp>
          <p:nvSpPr>
            <p:cNvPr id="41" name="Rectangle 40">
              <a:extLst>
                <a:ext uri="{FF2B5EF4-FFF2-40B4-BE49-F238E27FC236}">
                  <a16:creationId xmlns:a16="http://schemas.microsoft.com/office/drawing/2014/main" id="{5634B504-524D-ADE5-044E-99ACF5AEB243}"/>
                </a:ext>
              </a:extLst>
            </p:cNvPr>
            <p:cNvSpPr/>
            <p:nvPr/>
          </p:nvSpPr>
          <p:spPr>
            <a:xfrm>
              <a:off x="9345416" y="1204171"/>
              <a:ext cx="914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ysClr val="windowText" lastClr="000000"/>
                  </a:solidFill>
                </a:rPr>
                <a:t>ATP</a:t>
              </a:r>
              <a:endParaRPr lang="en-US" sz="2000" b="1" dirty="0">
                <a:solidFill>
                  <a:sysClr val="windowText" lastClr="000000"/>
                </a:solidFill>
              </a:endParaRPr>
            </a:p>
          </p:txBody>
        </p:sp>
        <p:sp>
          <p:nvSpPr>
            <p:cNvPr id="42" name="Rectangle 41">
              <a:extLst>
                <a:ext uri="{FF2B5EF4-FFF2-40B4-BE49-F238E27FC236}">
                  <a16:creationId xmlns:a16="http://schemas.microsoft.com/office/drawing/2014/main" id="{BF263140-44E5-A709-8FF3-ABB65464D586}"/>
                </a:ext>
              </a:extLst>
            </p:cNvPr>
            <p:cNvSpPr/>
            <p:nvPr/>
          </p:nvSpPr>
          <p:spPr>
            <a:xfrm>
              <a:off x="8305938" y="521728"/>
              <a:ext cx="1370886" cy="379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ysClr val="windowText" lastClr="000000"/>
                  </a:solidFill>
                </a:rPr>
                <a:t>Glucose </a:t>
              </a:r>
              <a:endParaRPr lang="en-US" sz="2000" b="1" dirty="0">
                <a:solidFill>
                  <a:sysClr val="windowText" lastClr="000000"/>
                </a:solidFill>
              </a:endParaRPr>
            </a:p>
          </p:txBody>
        </p:sp>
        <p:sp>
          <p:nvSpPr>
            <p:cNvPr id="44" name="Rectangle 43">
              <a:extLst>
                <a:ext uri="{FF2B5EF4-FFF2-40B4-BE49-F238E27FC236}">
                  <a16:creationId xmlns:a16="http://schemas.microsoft.com/office/drawing/2014/main" id="{6FBA4324-28F3-1A69-E855-68492CF77F6F}"/>
                </a:ext>
              </a:extLst>
            </p:cNvPr>
            <p:cNvSpPr/>
            <p:nvPr/>
          </p:nvSpPr>
          <p:spPr>
            <a:xfrm>
              <a:off x="6551612" y="310262"/>
              <a:ext cx="1370886" cy="379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ysClr val="windowText" lastClr="000000"/>
                  </a:solidFill>
                </a:rPr>
                <a:t>O</a:t>
              </a:r>
              <a:r>
                <a:rPr lang="vi-VN" sz="2000" b="1" baseline="-25000" dirty="0">
                  <a:solidFill>
                    <a:sysClr val="windowText" lastClr="000000"/>
                  </a:solidFill>
                </a:rPr>
                <a:t>2</a:t>
              </a:r>
              <a:endParaRPr lang="en-US" sz="2000" b="1" dirty="0">
                <a:solidFill>
                  <a:sysClr val="windowText" lastClr="000000"/>
                </a:solidFill>
              </a:endParaRPr>
            </a:p>
          </p:txBody>
        </p:sp>
      </p:grpSp>
      <p:sp>
        <p:nvSpPr>
          <p:cNvPr id="45" name="TextBox 30">
            <a:extLst>
              <a:ext uri="{FF2B5EF4-FFF2-40B4-BE49-F238E27FC236}">
                <a16:creationId xmlns:a16="http://schemas.microsoft.com/office/drawing/2014/main" id="{5A0A24AE-F0AC-0E49-6A7E-B3734A8EA15C}"/>
              </a:ext>
            </a:extLst>
          </p:cNvPr>
          <p:cNvSpPr txBox="1"/>
          <p:nvPr/>
        </p:nvSpPr>
        <p:spPr>
          <a:xfrm>
            <a:off x="455612" y="324110"/>
            <a:ext cx="3415964" cy="395236"/>
          </a:xfrm>
          <a:prstGeom prst="rect">
            <a:avLst/>
          </a:prstGeom>
        </p:spPr>
        <p:txBody>
          <a:bodyPr wrap="square" lIns="0" tIns="0" rIns="0" bIns="0" rtlCol="0" anchor="t">
            <a:spAutoFit/>
          </a:bodyPr>
          <a:lstStyle/>
          <a:p>
            <a:pPr algn="just">
              <a:lnSpc>
                <a:spcPts val="3266"/>
              </a:lnSpc>
            </a:pPr>
            <a:r>
              <a:rPr lang="vi-VN" sz="2666" b="1" dirty="0">
                <a:solidFill>
                  <a:srgbClr val="000000"/>
                </a:solidFill>
                <a:latin typeface="Arial" pitchFamily="34" charset="0"/>
              </a:rPr>
              <a:t>I. HÔ HẤP TẾ BÀO</a:t>
            </a:r>
          </a:p>
        </p:txBody>
      </p:sp>
    </p:spTree>
    <p:extLst>
      <p:ext uri="{BB962C8B-B14F-4D97-AF65-F5344CB8AC3E}">
        <p14:creationId xmlns:p14="http://schemas.microsoft.com/office/powerpoint/2010/main" val="39114693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ấu trúc và chức năng của tế bào bình thường | Vinmec">
            <a:extLst>
              <a:ext uri="{FF2B5EF4-FFF2-40B4-BE49-F238E27FC236}">
                <a16:creationId xmlns:a16="http://schemas.microsoft.com/office/drawing/2014/main" id="{7B5195D5-58AF-D87E-464E-3D14EE704D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730"/>
          <a:stretch/>
        </p:blipFill>
        <p:spPr bwMode="auto">
          <a:xfrm>
            <a:off x="3604776" y="-16912"/>
            <a:ext cx="86200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7885306C-1AA5-0F4D-ADD5-DCBD11D5A0D7}"/>
              </a:ext>
            </a:extLst>
          </p:cNvPr>
          <p:cNvGrpSpPr/>
          <p:nvPr/>
        </p:nvGrpSpPr>
        <p:grpSpPr>
          <a:xfrm>
            <a:off x="150812" y="228600"/>
            <a:ext cx="4653280" cy="3657600"/>
            <a:chOff x="227012" y="228600"/>
            <a:chExt cx="4653280" cy="3657600"/>
          </a:xfrm>
        </p:grpSpPr>
        <p:sp>
          <p:nvSpPr>
            <p:cNvPr id="2" name="Rectangle 1">
              <a:extLst>
                <a:ext uri="{FF2B5EF4-FFF2-40B4-BE49-F238E27FC236}">
                  <a16:creationId xmlns:a16="http://schemas.microsoft.com/office/drawing/2014/main" id="{CFF35DA5-51DD-BDCF-A952-5573187A2F6F}"/>
                </a:ext>
              </a:extLst>
            </p:cNvPr>
            <p:cNvSpPr/>
            <p:nvPr/>
          </p:nvSpPr>
          <p:spPr>
            <a:xfrm>
              <a:off x="227012" y="990600"/>
              <a:ext cx="4653280" cy="2895600"/>
            </a:xfrm>
            <a:prstGeom prst="rect">
              <a:avLst/>
            </a:prstGeom>
            <a:solidFill>
              <a:schemeClr val="bg1"/>
            </a:solidFill>
            <a:ln w="28575">
              <a:solidFill>
                <a:schemeClr val="accent4">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9546456-0075-2BD4-BBDB-212124C03D76}"/>
                </a:ext>
              </a:extLst>
            </p:cNvPr>
            <p:cNvSpPr txBox="1"/>
            <p:nvPr/>
          </p:nvSpPr>
          <p:spPr>
            <a:xfrm>
              <a:off x="360362" y="1212487"/>
              <a:ext cx="4362450" cy="2451825"/>
            </a:xfrm>
            <a:prstGeom prst="rect">
              <a:avLst/>
            </a:prstGeom>
            <a:noFill/>
          </p:spPr>
          <p:txBody>
            <a:bodyPr wrap="square">
              <a:spAutoFit/>
            </a:bodyPr>
            <a:lstStyle/>
            <a:p>
              <a:pPr algn="just">
                <a:lnSpc>
                  <a:spcPct val="130000"/>
                </a:lnSpc>
              </a:pPr>
              <a:r>
                <a:rPr lang="vi-VN" sz="2400" b="1" i="1" dirty="0">
                  <a:solidFill>
                    <a:srgbClr val="C00000"/>
                  </a:solidFill>
                  <a:effectLst/>
                </a:rPr>
                <a:t>Hô hấp tế bào </a:t>
              </a:r>
              <a:r>
                <a:rPr lang="vi-VN" sz="2400" b="1" i="1" dirty="0">
                  <a:effectLst/>
                </a:rPr>
                <a:t>là quá trình tế bào phân giải chất hữu cơ giải phóng năng lượng cung cấp cho hoạt động sống của cơ thể. </a:t>
              </a:r>
              <a:endParaRPr lang="en-US" sz="2400" b="1" i="1" dirty="0"/>
            </a:p>
          </p:txBody>
        </p:sp>
        <p:sp>
          <p:nvSpPr>
            <p:cNvPr id="4" name="Rectangle: Top Corners Rounded 3">
              <a:extLst>
                <a:ext uri="{FF2B5EF4-FFF2-40B4-BE49-F238E27FC236}">
                  <a16:creationId xmlns:a16="http://schemas.microsoft.com/office/drawing/2014/main" id="{A8AC57F5-4684-DA1C-0F2F-72BCB50E518E}"/>
                </a:ext>
              </a:extLst>
            </p:cNvPr>
            <p:cNvSpPr/>
            <p:nvPr/>
          </p:nvSpPr>
          <p:spPr>
            <a:xfrm>
              <a:off x="227012" y="228600"/>
              <a:ext cx="2590800" cy="685800"/>
            </a:xfrm>
            <a:prstGeom prst="round2SameRect">
              <a:avLst/>
            </a:prstGeom>
            <a:solidFill>
              <a:srgbClr val="7166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t>KHÁI NIỆM</a:t>
              </a:r>
              <a:endParaRPr lang="en-US" sz="2800" b="1" dirty="0"/>
            </a:p>
          </p:txBody>
        </p:sp>
      </p:grpSp>
    </p:spTree>
    <p:extLst>
      <p:ext uri="{BB962C8B-B14F-4D97-AF65-F5344CB8AC3E}">
        <p14:creationId xmlns:p14="http://schemas.microsoft.com/office/powerpoint/2010/main" val="2895596866"/>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7630">
            <a:off x="-1594532" y="-3359371"/>
            <a:ext cx="5649974" cy="418207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34374" y="-685800"/>
            <a:ext cx="2742486" cy="27432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87182" y="-1809750"/>
            <a:ext cx="2742486" cy="2743200"/>
          </a:xfrm>
          <a:prstGeom prst="rect">
            <a:avLst/>
          </a:prstGeom>
        </p:spPr>
      </p:pic>
      <p:sp>
        <p:nvSpPr>
          <p:cNvPr id="17" name="TextBox 5"/>
          <p:cNvSpPr txBox="1"/>
          <p:nvPr/>
        </p:nvSpPr>
        <p:spPr>
          <a:xfrm>
            <a:off x="685622" y="535517"/>
            <a:ext cx="2920239" cy="384529"/>
          </a:xfrm>
          <a:prstGeom prst="rect">
            <a:avLst/>
          </a:prstGeom>
        </p:spPr>
        <p:txBody>
          <a:bodyPr wrap="square" lIns="0" tIns="0" rIns="0" bIns="0" rtlCol="0" anchor="t">
            <a:spAutoFit/>
          </a:bodyPr>
          <a:lstStyle/>
          <a:p>
            <a:pPr algn="just">
              <a:lnSpc>
                <a:spcPts val="3266"/>
              </a:lnSpc>
            </a:pPr>
            <a:r>
              <a:rPr lang="vi-VN" sz="2300" b="1">
                <a:solidFill>
                  <a:srgbClr val="000000"/>
                </a:solidFill>
                <a:latin typeface="Arial" pitchFamily="34" charset="0"/>
              </a:rPr>
              <a:t>I. HÔ HẤP TẾ BÀO</a:t>
            </a:r>
          </a:p>
        </p:txBody>
      </p:sp>
      <p:grpSp>
        <p:nvGrpSpPr>
          <p:cNvPr id="19" name="Group 27">
            <a:extLst>
              <a:ext uri="{FF2B5EF4-FFF2-40B4-BE49-F238E27FC236}">
                <a16:creationId xmlns:a16="http://schemas.microsoft.com/office/drawing/2014/main" id="{760435F4-DE75-F7B4-2573-A3C49C74448F}"/>
              </a:ext>
            </a:extLst>
          </p:cNvPr>
          <p:cNvGrpSpPr/>
          <p:nvPr/>
        </p:nvGrpSpPr>
        <p:grpSpPr>
          <a:xfrm>
            <a:off x="716392" y="1134269"/>
            <a:ext cx="5843907" cy="1210918"/>
            <a:chOff x="113950" y="-15563"/>
            <a:chExt cx="21640800" cy="1902098"/>
          </a:xfrm>
        </p:grpSpPr>
        <p:grpSp>
          <p:nvGrpSpPr>
            <p:cNvPr id="20" name="Group 28">
              <a:extLst>
                <a:ext uri="{FF2B5EF4-FFF2-40B4-BE49-F238E27FC236}">
                  <a16:creationId xmlns:a16="http://schemas.microsoft.com/office/drawing/2014/main" id="{F1A21D92-C4A1-ACCE-FC86-89372144A9C2}"/>
                </a:ext>
              </a:extLst>
            </p:cNvPr>
            <p:cNvGrpSpPr/>
            <p:nvPr/>
          </p:nvGrpSpPr>
          <p:grpSpPr>
            <a:xfrm>
              <a:off x="113950" y="-15563"/>
              <a:ext cx="21640800" cy="1902098"/>
              <a:chOff x="31177" y="-4258"/>
              <a:chExt cx="5920967" cy="520418"/>
            </a:xfrm>
          </p:grpSpPr>
          <p:sp>
            <p:nvSpPr>
              <p:cNvPr id="22" name="Freeform 29">
                <a:extLst>
                  <a:ext uri="{FF2B5EF4-FFF2-40B4-BE49-F238E27FC236}">
                    <a16:creationId xmlns:a16="http://schemas.microsoft.com/office/drawing/2014/main" id="{99B74CCB-61FF-4F85-1859-74CF11B3E022}"/>
                  </a:ext>
                </a:extLst>
              </p:cNvPr>
              <p:cNvSpPr/>
              <p:nvPr/>
            </p:nvSpPr>
            <p:spPr>
              <a:xfrm>
                <a:off x="31177" y="-4258"/>
                <a:ext cx="5920967" cy="520418"/>
              </a:xfrm>
              <a:custGeom>
                <a:avLst/>
                <a:gdLst/>
                <a:ahLst/>
                <a:cxnLst/>
                <a:rect l="l" t="t" r="r" b="b"/>
                <a:pathLst>
                  <a:path w="5920967" h="707996">
                    <a:moveTo>
                      <a:pt x="0" y="0"/>
                    </a:moveTo>
                    <a:lnTo>
                      <a:pt x="5920967" y="0"/>
                    </a:lnTo>
                    <a:lnTo>
                      <a:pt x="5920967" y="707996"/>
                    </a:lnTo>
                    <a:lnTo>
                      <a:pt x="0" y="707996"/>
                    </a:lnTo>
                    <a:close/>
                  </a:path>
                </a:pathLst>
              </a:custGeom>
              <a:solidFill>
                <a:srgbClr val="FFDE59"/>
              </a:solidFill>
            </p:spPr>
          </p:sp>
        </p:grpSp>
        <p:sp>
          <p:nvSpPr>
            <p:cNvPr id="21" name="TextBox 30">
              <a:extLst>
                <a:ext uri="{FF2B5EF4-FFF2-40B4-BE49-F238E27FC236}">
                  <a16:creationId xmlns:a16="http://schemas.microsoft.com/office/drawing/2014/main" id="{D40464B2-04D9-8418-DA36-D53FF271E11A}"/>
                </a:ext>
              </a:extLst>
            </p:cNvPr>
            <p:cNvSpPr txBox="1"/>
            <p:nvPr/>
          </p:nvSpPr>
          <p:spPr>
            <a:xfrm>
              <a:off x="840787" y="257710"/>
              <a:ext cx="20134356" cy="988393"/>
            </a:xfrm>
            <a:prstGeom prst="rect">
              <a:avLst/>
            </a:prstGeom>
          </p:spPr>
          <p:txBody>
            <a:bodyPr lIns="0" tIns="0" rIns="0" bIns="0" rtlCol="0" anchor="t">
              <a:spAutoFit/>
            </a:bodyPr>
            <a:lstStyle/>
            <a:p>
              <a:pPr>
                <a:lnSpc>
                  <a:spcPts val="3266"/>
                </a:lnSpc>
                <a:spcBef>
                  <a:spcPct val="0"/>
                </a:spcBef>
              </a:pPr>
              <a:r>
                <a:rPr lang="vi-VN" sz="2300" b="1" dirty="0">
                  <a:solidFill>
                    <a:srgbClr val="000000"/>
                  </a:solidFill>
                  <a:latin typeface="Arial" pitchFamily="34" charset="0"/>
                </a:rPr>
                <a:t>Hô hấp có vai trò như thế nào đối với hoạt động sống của sinh vật?</a:t>
              </a:r>
            </a:p>
          </p:txBody>
        </p:sp>
      </p:grpSp>
      <p:grpSp>
        <p:nvGrpSpPr>
          <p:cNvPr id="23" name="Group 5">
            <a:extLst>
              <a:ext uri="{FF2B5EF4-FFF2-40B4-BE49-F238E27FC236}">
                <a16:creationId xmlns:a16="http://schemas.microsoft.com/office/drawing/2014/main" id="{59C7846B-3BEC-EF84-A730-37018BB4D13F}"/>
              </a:ext>
            </a:extLst>
          </p:cNvPr>
          <p:cNvGrpSpPr/>
          <p:nvPr/>
        </p:nvGrpSpPr>
        <p:grpSpPr>
          <a:xfrm>
            <a:off x="682193" y="3047999"/>
            <a:ext cx="5847335" cy="2675731"/>
            <a:chOff x="0" y="0"/>
            <a:chExt cx="3200519" cy="1780297"/>
          </a:xfrm>
        </p:grpSpPr>
        <p:sp>
          <p:nvSpPr>
            <p:cNvPr id="24" name="Freeform 6">
              <a:extLst>
                <a:ext uri="{FF2B5EF4-FFF2-40B4-BE49-F238E27FC236}">
                  <a16:creationId xmlns:a16="http://schemas.microsoft.com/office/drawing/2014/main" id="{679DD49C-7644-1550-E2B3-2E1BAEFAC524}"/>
                </a:ext>
              </a:extLst>
            </p:cNvPr>
            <p:cNvSpPr/>
            <p:nvPr/>
          </p:nvSpPr>
          <p:spPr>
            <a:xfrm>
              <a:off x="0" y="0"/>
              <a:ext cx="3200519" cy="1780297"/>
            </a:xfrm>
            <a:custGeom>
              <a:avLst/>
              <a:gdLst/>
              <a:ahLst/>
              <a:cxnLst/>
              <a:rect l="l" t="t" r="r" b="b"/>
              <a:pathLst>
                <a:path w="3200519" h="1780297">
                  <a:moveTo>
                    <a:pt x="3076059" y="59690"/>
                  </a:moveTo>
                  <a:cubicBezTo>
                    <a:pt x="3111619" y="59690"/>
                    <a:pt x="3140829" y="88900"/>
                    <a:pt x="3140829" y="124460"/>
                  </a:cubicBezTo>
                  <a:lnTo>
                    <a:pt x="3140829" y="1655837"/>
                  </a:lnTo>
                  <a:cubicBezTo>
                    <a:pt x="3140829" y="1691397"/>
                    <a:pt x="3111619" y="1720607"/>
                    <a:pt x="3076059" y="1720607"/>
                  </a:cubicBezTo>
                  <a:lnTo>
                    <a:pt x="124460" y="1720607"/>
                  </a:lnTo>
                  <a:cubicBezTo>
                    <a:pt x="88900" y="1720607"/>
                    <a:pt x="59690" y="1691397"/>
                    <a:pt x="59690" y="1655837"/>
                  </a:cubicBezTo>
                  <a:lnTo>
                    <a:pt x="59690" y="124460"/>
                  </a:lnTo>
                  <a:cubicBezTo>
                    <a:pt x="59690" y="88900"/>
                    <a:pt x="88900" y="59690"/>
                    <a:pt x="124460" y="59690"/>
                  </a:cubicBezTo>
                  <a:lnTo>
                    <a:pt x="3076059" y="59690"/>
                  </a:lnTo>
                  <a:moveTo>
                    <a:pt x="3076059" y="0"/>
                  </a:moveTo>
                  <a:lnTo>
                    <a:pt x="124460" y="0"/>
                  </a:lnTo>
                  <a:cubicBezTo>
                    <a:pt x="55880" y="0"/>
                    <a:pt x="0" y="55880"/>
                    <a:pt x="0" y="124460"/>
                  </a:cubicBezTo>
                  <a:lnTo>
                    <a:pt x="0" y="1655837"/>
                  </a:lnTo>
                  <a:cubicBezTo>
                    <a:pt x="0" y="1724417"/>
                    <a:pt x="55880" y="1780297"/>
                    <a:pt x="124460" y="1780297"/>
                  </a:cubicBezTo>
                  <a:lnTo>
                    <a:pt x="3076059" y="1780297"/>
                  </a:lnTo>
                  <a:cubicBezTo>
                    <a:pt x="3144639" y="1780297"/>
                    <a:pt x="3200519" y="1724417"/>
                    <a:pt x="3200519" y="1655837"/>
                  </a:cubicBezTo>
                  <a:lnTo>
                    <a:pt x="3200519" y="124460"/>
                  </a:lnTo>
                  <a:cubicBezTo>
                    <a:pt x="3200519" y="55880"/>
                    <a:pt x="3144639" y="0"/>
                    <a:pt x="3076059" y="0"/>
                  </a:cubicBezTo>
                  <a:close/>
                </a:path>
              </a:pathLst>
            </a:custGeom>
            <a:solidFill>
              <a:srgbClr val="175029"/>
            </a:solidFill>
          </p:spPr>
        </p:sp>
      </p:grpSp>
      <p:grpSp>
        <p:nvGrpSpPr>
          <p:cNvPr id="25" name="Group 7">
            <a:extLst>
              <a:ext uri="{FF2B5EF4-FFF2-40B4-BE49-F238E27FC236}">
                <a16:creationId xmlns:a16="http://schemas.microsoft.com/office/drawing/2014/main" id="{50EB77C8-9EC8-9229-7D21-3F1CC698382C}"/>
              </a:ext>
            </a:extLst>
          </p:cNvPr>
          <p:cNvGrpSpPr>
            <a:grpSpLocks noChangeAspect="1"/>
          </p:cNvGrpSpPr>
          <p:nvPr/>
        </p:nvGrpSpPr>
        <p:grpSpPr>
          <a:xfrm rot="5400000">
            <a:off x="848322" y="3803527"/>
            <a:ext cx="958777" cy="830085"/>
            <a:chOff x="0" y="0"/>
            <a:chExt cx="6350000" cy="5499100"/>
          </a:xfrm>
        </p:grpSpPr>
        <p:sp>
          <p:nvSpPr>
            <p:cNvPr id="26" name="Freeform 8">
              <a:extLst>
                <a:ext uri="{FF2B5EF4-FFF2-40B4-BE49-F238E27FC236}">
                  <a16:creationId xmlns:a16="http://schemas.microsoft.com/office/drawing/2014/main" id="{56FF72FD-68F4-2A2C-CF0F-439193B23A26}"/>
                </a:ext>
              </a:extLst>
            </p:cNvPr>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pic>
        <p:nvPicPr>
          <p:cNvPr id="27" name="Picture 9">
            <a:extLst>
              <a:ext uri="{FF2B5EF4-FFF2-40B4-BE49-F238E27FC236}">
                <a16:creationId xmlns:a16="http://schemas.microsoft.com/office/drawing/2014/main" id="{82379114-6A9E-4816-3C2F-C688EB90CA4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5145438" y="5185854"/>
            <a:ext cx="820983" cy="1896737"/>
          </a:xfrm>
          <a:prstGeom prst="rect">
            <a:avLst/>
          </a:prstGeom>
        </p:spPr>
      </p:pic>
      <p:grpSp>
        <p:nvGrpSpPr>
          <p:cNvPr id="28" name="Group 10">
            <a:extLst>
              <a:ext uri="{FF2B5EF4-FFF2-40B4-BE49-F238E27FC236}">
                <a16:creationId xmlns:a16="http://schemas.microsoft.com/office/drawing/2014/main" id="{BF353AC7-4878-0A40-6897-E5099B1A7753}"/>
              </a:ext>
            </a:extLst>
          </p:cNvPr>
          <p:cNvGrpSpPr/>
          <p:nvPr/>
        </p:nvGrpSpPr>
        <p:grpSpPr>
          <a:xfrm>
            <a:off x="6676545" y="1147545"/>
            <a:ext cx="5186826" cy="5596740"/>
            <a:chOff x="0" y="0"/>
            <a:chExt cx="10376353" cy="11193480"/>
          </a:xfrm>
        </p:grpSpPr>
        <p:pic>
          <p:nvPicPr>
            <p:cNvPr id="29" name="Picture 11">
              <a:extLst>
                <a:ext uri="{FF2B5EF4-FFF2-40B4-BE49-F238E27FC236}">
                  <a16:creationId xmlns:a16="http://schemas.microsoft.com/office/drawing/2014/main" id="{17221988-4975-D227-3E17-7C311428EC8D}"/>
                </a:ext>
              </a:extLst>
            </p:cNvPr>
            <p:cNvPicPr>
              <a:picLocks noChangeAspect="1"/>
            </p:cNvPicPr>
            <p:nvPr/>
          </p:nvPicPr>
          <p:blipFill>
            <a:blip r:embed="rId10"/>
            <a:srcRect/>
            <a:stretch>
              <a:fillRect/>
            </a:stretch>
          </p:blipFill>
          <p:spPr>
            <a:xfrm>
              <a:off x="0" y="0"/>
              <a:ext cx="10376353" cy="10376353"/>
            </a:xfrm>
            <a:prstGeom prst="rect">
              <a:avLst/>
            </a:prstGeom>
          </p:spPr>
        </p:pic>
        <p:grpSp>
          <p:nvGrpSpPr>
            <p:cNvPr id="30" name="Group 12">
              <a:extLst>
                <a:ext uri="{FF2B5EF4-FFF2-40B4-BE49-F238E27FC236}">
                  <a16:creationId xmlns:a16="http://schemas.microsoft.com/office/drawing/2014/main" id="{4C79CC4E-415C-8B5D-CC7B-E42A8D701D93}"/>
                </a:ext>
              </a:extLst>
            </p:cNvPr>
            <p:cNvGrpSpPr>
              <a:grpSpLocks noChangeAspect="1"/>
            </p:cNvGrpSpPr>
            <p:nvPr/>
          </p:nvGrpSpPr>
          <p:grpSpPr>
            <a:xfrm>
              <a:off x="1105960" y="7111264"/>
              <a:ext cx="4082217" cy="4082217"/>
              <a:chOff x="0" y="0"/>
              <a:chExt cx="6355080" cy="6355080"/>
            </a:xfrm>
          </p:grpSpPr>
          <p:sp>
            <p:nvSpPr>
              <p:cNvPr id="31" name="Freeform 13">
                <a:extLst>
                  <a:ext uri="{FF2B5EF4-FFF2-40B4-BE49-F238E27FC236}">
                    <a16:creationId xmlns:a16="http://schemas.microsoft.com/office/drawing/2014/main" id="{3393BB8D-7548-FCE6-788C-0744CD488E7A}"/>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B3346"/>
              </a:solidFill>
            </p:spPr>
          </p:sp>
        </p:grpSp>
      </p:grpSp>
      <p:sp>
        <p:nvSpPr>
          <p:cNvPr id="32" name="TextBox 16">
            <a:extLst>
              <a:ext uri="{FF2B5EF4-FFF2-40B4-BE49-F238E27FC236}">
                <a16:creationId xmlns:a16="http://schemas.microsoft.com/office/drawing/2014/main" id="{F8C5CB70-E349-8003-657E-98D0567ED6E5}"/>
              </a:ext>
            </a:extLst>
          </p:cNvPr>
          <p:cNvSpPr txBox="1"/>
          <p:nvPr/>
        </p:nvSpPr>
        <p:spPr>
          <a:xfrm>
            <a:off x="1790655" y="3388278"/>
            <a:ext cx="4463168" cy="2084610"/>
          </a:xfrm>
          <a:prstGeom prst="rect">
            <a:avLst/>
          </a:prstGeom>
        </p:spPr>
        <p:txBody>
          <a:bodyPr wrap="square" lIns="0" tIns="0" rIns="0" bIns="0" rtlCol="0" anchor="t">
            <a:spAutoFit/>
          </a:bodyPr>
          <a:lstStyle/>
          <a:p>
            <a:pPr algn="just">
              <a:lnSpc>
                <a:spcPct val="120000"/>
              </a:lnSpc>
              <a:spcBef>
                <a:spcPct val="0"/>
              </a:spcBef>
            </a:pPr>
            <a:r>
              <a:rPr lang="vi-VN" sz="2300" b="1" dirty="0">
                <a:solidFill>
                  <a:srgbClr val="000000"/>
                </a:solidFill>
                <a:latin typeface="Arial" pitchFamily="34" charset="0"/>
              </a:rPr>
              <a:t>Quá trình hô hấp sẽ giải phóng năng lượng từ việc phân giải chất hữu cơ, cung cấp năng lượng cho hoạt động sống của sinh vật.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1000"/>
                                        <p:tgtEl>
                                          <p:spTgt spid="27"/>
                                        </p:tgtEl>
                                      </p:cBhvr>
                                    </p:animEffect>
                                    <p:anim calcmode="lin" valueType="num">
                                      <p:cBhvr>
                                        <p:cTn id="37" dur="1000" fill="hold"/>
                                        <p:tgtEl>
                                          <p:spTgt spid="27"/>
                                        </p:tgtEl>
                                        <p:attrNameLst>
                                          <p:attrName>ppt_x</p:attrName>
                                        </p:attrNameLst>
                                      </p:cBhvr>
                                      <p:tavLst>
                                        <p:tav tm="0">
                                          <p:val>
                                            <p:strVal val="#ppt_x"/>
                                          </p:val>
                                        </p:tav>
                                        <p:tav tm="100000">
                                          <p:val>
                                            <p:strVal val="#ppt_x"/>
                                          </p:val>
                                        </p:tav>
                                      </p:tavLst>
                                    </p:anim>
                                    <p:anim calcmode="lin" valueType="num">
                                      <p:cBhvr>
                                        <p:cTn id="3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TotalTime>
  <Words>1795</Words>
  <Application>Microsoft Office PowerPoint</Application>
  <PresentationFormat>Custom</PresentationFormat>
  <Paragraphs>185</Paragraphs>
  <Slides>39</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39</vt:i4>
      </vt:variant>
    </vt:vector>
  </HeadingPairs>
  <TitlesOfParts>
    <vt:vector size="44" baseType="lpstr">
      <vt:lpstr>Arial</vt:lpstr>
      <vt:lpstr>Wingdings</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21CD - HÔ HẤP TẾ BÀO</dc:title>
  <dc:creator>Admin</dc:creator>
  <cp:lastModifiedBy>Ky Anh</cp:lastModifiedBy>
  <cp:revision>33</cp:revision>
  <dcterms:created xsi:type="dcterms:W3CDTF">2006-08-16T00:00:00Z</dcterms:created>
  <dcterms:modified xsi:type="dcterms:W3CDTF">2023-03-23T18:10:06Z</dcterms:modified>
  <dc:identifier>DAFB6pKDcy0</dc:identifier>
</cp:coreProperties>
</file>