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Times Neue Roman Bold" panose="020B0604020202020204" charset="0"/>
      <p:regular r:id="rId20"/>
    </p:embeddedFont>
    <p:embeddedFont>
      <p:font typeface="Calibri" panose="020F0502020204030204" pitchFamily="34" charset="0"/>
      <p:regular r:id="rId21"/>
      <p:bold r:id="rId22"/>
      <p:italic r:id="rId23"/>
      <p:boldItalic r:id="rId24"/>
    </p:embeddedFont>
    <p:embeddedFont>
      <p:font typeface="Noto Serif Display Black" panose="020B0604020202020204"/>
      <p:regular r:id="rId25"/>
      <p:bold r:id="rId26"/>
    </p:embeddedFont>
    <p:embeddedFont>
      <p:font typeface="Times Neue Roman" panose="020B0604020202020204" charset="0"/>
      <p:regular r:id="rId27"/>
    </p:embeddedFont>
    <p:embeddedFont>
      <p:font typeface="DejaVu Serif" panose="020B0604020202020204" charset="0"/>
      <p:regular r:id="rId28"/>
    </p:embeddedFont>
    <p:embeddedFont>
      <p:font typeface="Noto Sans"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41"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43904-B396-9A4B-A7D7-5D0859EE591B}" type="datetimeFigureOut">
              <a:rPr lang="vi-VN" smtClean="0"/>
              <a:t>03/07/2022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0178A-6A72-DA46-B50E-6754803775C1}" type="slidenum">
              <a:rPr lang="vi-VN" smtClean="0"/>
              <a:t>‹#›</a:t>
            </a:fld>
            <a:endParaRPr lang="vi-VN"/>
          </a:p>
        </p:txBody>
      </p:sp>
    </p:spTree>
    <p:extLst>
      <p:ext uri="{BB962C8B-B14F-4D97-AF65-F5344CB8AC3E}">
        <p14:creationId xmlns:p14="http://schemas.microsoft.com/office/powerpoint/2010/main" val="176897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FD0178A-6A72-DA46-B50E-6754803775C1}" type="slidenum">
              <a:rPr lang="vi-VN" smtClean="0"/>
              <a:t>5</a:t>
            </a:fld>
            <a:endParaRPr lang="vi-VN"/>
          </a:p>
        </p:txBody>
      </p:sp>
    </p:spTree>
    <p:extLst>
      <p:ext uri="{BB962C8B-B14F-4D97-AF65-F5344CB8AC3E}">
        <p14:creationId xmlns:p14="http://schemas.microsoft.com/office/powerpoint/2010/main" val="90028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4.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5.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0.sv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svg"/><Relationship Id="rId3" Type="http://schemas.openxmlformats.org/officeDocument/2006/relationships/image" Target="../media/image26.svg"/><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0.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462" b="74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2108772" y="4324045"/>
            <a:ext cx="6179228" cy="5962955"/>
          </a:xfrm>
          <a:prstGeom prst="rect">
            <a:avLst/>
          </a:prstGeom>
        </p:spPr>
      </p:pic>
      <p:sp>
        <p:nvSpPr>
          <p:cNvPr id="4" name="TextBox 4"/>
          <p:cNvSpPr txBox="1"/>
          <p:nvPr/>
        </p:nvSpPr>
        <p:spPr>
          <a:xfrm>
            <a:off x="991660" y="1331807"/>
            <a:ext cx="16267640" cy="4733925"/>
          </a:xfrm>
          <a:prstGeom prst="rect">
            <a:avLst/>
          </a:prstGeom>
        </p:spPr>
        <p:txBody>
          <a:bodyPr lIns="0" tIns="0" rIns="0" bIns="0" rtlCol="0" anchor="t">
            <a:spAutoFit/>
          </a:bodyPr>
          <a:lstStyle/>
          <a:p>
            <a:pPr algn="ctr">
              <a:lnSpc>
                <a:spcPts val="12599"/>
              </a:lnSpc>
            </a:pPr>
            <a:r>
              <a:rPr lang="en-US" sz="9000" u="sng">
                <a:solidFill>
                  <a:srgbClr val="000000"/>
                </a:solidFill>
                <a:latin typeface="Noto Serif Display Black"/>
              </a:rPr>
              <a:t>BÀI 39</a:t>
            </a:r>
          </a:p>
          <a:p>
            <a:pPr algn="ctr">
              <a:lnSpc>
                <a:spcPts val="12599"/>
              </a:lnSpc>
            </a:pPr>
            <a:r>
              <a:rPr lang="en-US" sz="9000">
                <a:solidFill>
                  <a:srgbClr val="000000"/>
                </a:solidFill>
                <a:latin typeface="Noto Serif Display Black"/>
              </a:rPr>
              <a:t>SINH SẢN VÔ TÍNH </a:t>
            </a:r>
          </a:p>
          <a:p>
            <a:pPr algn="ctr">
              <a:lnSpc>
                <a:spcPts val="12599"/>
              </a:lnSpc>
            </a:pPr>
            <a:r>
              <a:rPr lang="en-US" sz="9000">
                <a:solidFill>
                  <a:srgbClr val="000000"/>
                </a:solidFill>
                <a:latin typeface="Noto Serif Display Black"/>
              </a:rPr>
              <a:t>Ở SINH VẬT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9144000" y="3299981"/>
            <a:ext cx="6089796" cy="5470466"/>
            <a:chOff x="0" y="0"/>
            <a:chExt cx="8119728" cy="7293955"/>
          </a:xfrm>
        </p:grpSpPr>
        <p:sp>
          <p:nvSpPr>
            <p:cNvPr id="3" name="AutoShape 3"/>
            <p:cNvSpPr/>
            <p:nvPr/>
          </p:nvSpPr>
          <p:spPr>
            <a:xfrm>
              <a:off x="3624299" y="0"/>
              <a:ext cx="4495429" cy="7293955"/>
            </a:xfrm>
            <a:prstGeom prst="rect">
              <a:avLst/>
            </a:prstGeom>
            <a:solidFill>
              <a:srgbClr val="497312">
                <a:alpha val="69804"/>
              </a:srgbClr>
            </a:solidFill>
          </p:spPr>
        </p:sp>
        <p:pic>
          <p:nvPicPr>
            <p:cNvPr id="4" name="Picture 4"/>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823489" y="1823489"/>
              <a:ext cx="7293955" cy="3646977"/>
            </a:xfrm>
            <a:prstGeom prst="rect">
              <a:avLst/>
            </a:prstGeom>
          </p:spPr>
        </p:pic>
      </p:grpSp>
      <p:sp>
        <p:nvSpPr>
          <p:cNvPr id="5" name="TextBox 5"/>
          <p:cNvSpPr txBox="1"/>
          <p:nvPr/>
        </p:nvSpPr>
        <p:spPr>
          <a:xfrm>
            <a:off x="11154730" y="4207368"/>
            <a:ext cx="3631424" cy="4094988"/>
          </a:xfrm>
          <a:prstGeom prst="rect">
            <a:avLst/>
          </a:prstGeom>
        </p:spPr>
        <p:txBody>
          <a:bodyPr lIns="0" tIns="0" rIns="0" bIns="0" rtlCol="0" anchor="t">
            <a:spAutoFit/>
          </a:bodyPr>
          <a:lstStyle/>
          <a:p>
            <a:pPr algn="ctr">
              <a:lnSpc>
                <a:spcPts val="4610"/>
              </a:lnSpc>
            </a:pPr>
            <a:r>
              <a:rPr lang="en-US" sz="2899" spc="144" dirty="0">
                <a:solidFill>
                  <a:srgbClr val="13538A"/>
                </a:solidFill>
                <a:latin typeface="Times Neue Roman Bold"/>
              </a:rPr>
              <a:t>SSBT: </a:t>
            </a:r>
            <a:r>
              <a:rPr lang="en-US" sz="2899" spc="144" dirty="0" err="1">
                <a:solidFill>
                  <a:srgbClr val="13538A"/>
                </a:solidFill>
                <a:latin typeface="Times Neue Roman Bold"/>
              </a:rPr>
              <a:t>là</a:t>
            </a:r>
            <a:r>
              <a:rPr lang="en-US" sz="2899" spc="144" dirty="0">
                <a:solidFill>
                  <a:srgbClr val="13538A"/>
                </a:solidFill>
                <a:latin typeface="Times Neue Roman Bold"/>
              </a:rPr>
              <a:t> </a:t>
            </a:r>
            <a:r>
              <a:rPr lang="en-US" sz="2899" spc="144" dirty="0" err="1">
                <a:solidFill>
                  <a:srgbClr val="13538A"/>
                </a:solidFill>
                <a:latin typeface="Times Neue Roman Bold"/>
              </a:rPr>
              <a:t>hình</a:t>
            </a:r>
            <a:r>
              <a:rPr lang="en-US" sz="2899" spc="144" dirty="0">
                <a:solidFill>
                  <a:srgbClr val="13538A"/>
                </a:solidFill>
                <a:latin typeface="Times Neue Roman Bold"/>
              </a:rPr>
              <a:t> </a:t>
            </a:r>
            <a:r>
              <a:rPr lang="en-US" sz="2899" spc="144" dirty="0" err="1">
                <a:solidFill>
                  <a:srgbClr val="13538A"/>
                </a:solidFill>
                <a:latin typeface="Times Neue Roman Bold"/>
              </a:rPr>
              <a:t>thức</a:t>
            </a:r>
            <a:r>
              <a:rPr lang="en-US" sz="2899" spc="144" dirty="0">
                <a:solidFill>
                  <a:srgbClr val="13538A"/>
                </a:solidFill>
                <a:latin typeface="Times Neue Roman Bold"/>
              </a:rPr>
              <a:t> </a:t>
            </a:r>
            <a:r>
              <a:rPr lang="en-US" sz="2899" spc="144" dirty="0" err="1">
                <a:solidFill>
                  <a:srgbClr val="13538A"/>
                </a:solidFill>
                <a:latin typeface="Times Neue Roman Bold"/>
              </a:rPr>
              <a:t>sinh</a:t>
            </a:r>
            <a:r>
              <a:rPr lang="en-US" sz="2899" spc="144" dirty="0">
                <a:solidFill>
                  <a:srgbClr val="13538A"/>
                </a:solidFill>
                <a:latin typeface="Times Neue Roman Bold"/>
              </a:rPr>
              <a:t> </a:t>
            </a:r>
            <a:r>
              <a:rPr lang="en-US" sz="2899" spc="144" dirty="0" err="1">
                <a:solidFill>
                  <a:srgbClr val="13538A"/>
                </a:solidFill>
                <a:latin typeface="Times Neue Roman Bold"/>
              </a:rPr>
              <a:t>sản</a:t>
            </a:r>
            <a:r>
              <a:rPr lang="en-US" sz="2899" spc="144" dirty="0">
                <a:solidFill>
                  <a:srgbClr val="13538A"/>
                </a:solidFill>
                <a:latin typeface="Times Neue Roman Bold"/>
              </a:rPr>
              <a:t> </a:t>
            </a:r>
            <a:r>
              <a:rPr lang="en-US" sz="2899" spc="144" dirty="0" err="1">
                <a:solidFill>
                  <a:srgbClr val="13538A"/>
                </a:solidFill>
                <a:latin typeface="Times Neue Roman Bold"/>
              </a:rPr>
              <a:t>mà</a:t>
            </a:r>
            <a:r>
              <a:rPr lang="en-US" sz="2899" spc="144" dirty="0">
                <a:solidFill>
                  <a:srgbClr val="13538A"/>
                </a:solidFill>
                <a:latin typeface="Times Neue Roman Bold"/>
              </a:rPr>
              <a:t> </a:t>
            </a:r>
            <a:r>
              <a:rPr lang="en-US" sz="2899" spc="144" dirty="0" err="1">
                <a:solidFill>
                  <a:srgbClr val="13538A"/>
                </a:solidFill>
                <a:latin typeface="Times Neue Roman Bold"/>
              </a:rPr>
              <a:t>cơ</a:t>
            </a:r>
            <a:r>
              <a:rPr lang="en-US" sz="2899" spc="144" dirty="0">
                <a:solidFill>
                  <a:srgbClr val="13538A"/>
                </a:solidFill>
                <a:latin typeface="Times Neue Roman Bold"/>
              </a:rPr>
              <a:t> </a:t>
            </a:r>
            <a:r>
              <a:rPr lang="en-US" sz="2899" spc="144" dirty="0" err="1">
                <a:solidFill>
                  <a:srgbClr val="13538A"/>
                </a:solidFill>
                <a:latin typeface="Times Neue Roman Bold"/>
              </a:rPr>
              <a:t>thể</a:t>
            </a:r>
            <a:r>
              <a:rPr lang="en-US" sz="2899" spc="144" dirty="0">
                <a:solidFill>
                  <a:srgbClr val="13538A"/>
                </a:solidFill>
                <a:latin typeface="Times Neue Roman Bold"/>
              </a:rPr>
              <a:t> </a:t>
            </a:r>
            <a:r>
              <a:rPr lang="en-US" sz="2899" spc="144" dirty="0" err="1">
                <a:solidFill>
                  <a:srgbClr val="13538A"/>
                </a:solidFill>
                <a:latin typeface="Times Neue Roman Bold"/>
              </a:rPr>
              <a:t>mới</a:t>
            </a:r>
            <a:r>
              <a:rPr lang="en-US" sz="2899" spc="144" dirty="0">
                <a:solidFill>
                  <a:srgbClr val="13538A"/>
                </a:solidFill>
                <a:latin typeface="Times Neue Roman Bold"/>
              </a:rPr>
              <a:t> </a:t>
            </a:r>
            <a:r>
              <a:rPr lang="en-US" sz="2899" spc="144" dirty="0" err="1">
                <a:solidFill>
                  <a:srgbClr val="13538A"/>
                </a:solidFill>
                <a:latin typeface="Times Neue Roman Bold"/>
              </a:rPr>
              <a:t>được</a:t>
            </a:r>
            <a:r>
              <a:rPr lang="en-US" sz="2899" spc="144" dirty="0">
                <a:solidFill>
                  <a:srgbClr val="13538A"/>
                </a:solidFill>
                <a:latin typeface="Times Neue Roman Bold"/>
              </a:rPr>
              <a:t> </a:t>
            </a:r>
            <a:r>
              <a:rPr lang="en-US" sz="2899" spc="144" dirty="0" err="1">
                <a:solidFill>
                  <a:srgbClr val="13538A"/>
                </a:solidFill>
                <a:latin typeface="Times Neue Roman Bold"/>
              </a:rPr>
              <a:t>phát</a:t>
            </a:r>
            <a:r>
              <a:rPr lang="en-US" sz="2899" spc="144" dirty="0">
                <a:solidFill>
                  <a:srgbClr val="13538A"/>
                </a:solidFill>
                <a:latin typeface="Times Neue Roman Bold"/>
              </a:rPr>
              <a:t> </a:t>
            </a:r>
            <a:r>
              <a:rPr lang="en-US" sz="2899" spc="144" dirty="0" err="1">
                <a:solidFill>
                  <a:srgbClr val="13538A"/>
                </a:solidFill>
                <a:latin typeface="Times Neue Roman Bold"/>
              </a:rPr>
              <a:t>triển</a:t>
            </a:r>
            <a:r>
              <a:rPr lang="en-US" sz="2899" spc="144" dirty="0">
                <a:solidFill>
                  <a:srgbClr val="13538A"/>
                </a:solidFill>
                <a:latin typeface="Times Neue Roman Bold"/>
              </a:rPr>
              <a:t> </a:t>
            </a:r>
            <a:r>
              <a:rPr lang="en-US" sz="2899" spc="144" dirty="0" err="1">
                <a:solidFill>
                  <a:srgbClr val="13538A"/>
                </a:solidFill>
                <a:latin typeface="Times Neue Roman Bold"/>
              </a:rPr>
              <a:t>từ</a:t>
            </a:r>
            <a:r>
              <a:rPr lang="en-US" sz="2899" spc="144" dirty="0">
                <a:solidFill>
                  <a:srgbClr val="13538A"/>
                </a:solidFill>
                <a:latin typeface="Times Neue Roman Bold"/>
              </a:rPr>
              <a:t> </a:t>
            </a:r>
            <a:r>
              <a:rPr lang="en-US" sz="2899" spc="144" dirty="0" err="1">
                <a:solidFill>
                  <a:srgbClr val="13538A"/>
                </a:solidFill>
                <a:latin typeface="Times Neue Roman Bold"/>
              </a:rPr>
              <a:t>bào</a:t>
            </a:r>
            <a:r>
              <a:rPr lang="en-US" sz="2899" spc="144" dirty="0">
                <a:solidFill>
                  <a:srgbClr val="13538A"/>
                </a:solidFill>
                <a:latin typeface="Times Neue Roman Bold"/>
              </a:rPr>
              <a:t> </a:t>
            </a:r>
            <a:r>
              <a:rPr lang="en-US" sz="2899" spc="144" dirty="0" err="1">
                <a:solidFill>
                  <a:srgbClr val="13538A"/>
                </a:solidFill>
                <a:latin typeface="Times Neue Roman Bold"/>
              </a:rPr>
              <a:t>tử</a:t>
            </a:r>
            <a:r>
              <a:rPr lang="en-US" sz="2899" spc="144" dirty="0">
                <a:solidFill>
                  <a:srgbClr val="13538A"/>
                </a:solidFill>
                <a:latin typeface="Times Neue Roman Bold"/>
              </a:rPr>
              <a:t>, </a:t>
            </a:r>
            <a:r>
              <a:rPr lang="en-US" sz="2899" spc="144" dirty="0" err="1">
                <a:solidFill>
                  <a:srgbClr val="13538A"/>
                </a:solidFill>
                <a:latin typeface="Times Neue Roman Bold"/>
              </a:rPr>
              <a:t>bào</a:t>
            </a:r>
            <a:r>
              <a:rPr lang="en-US" sz="2899" spc="144" dirty="0">
                <a:solidFill>
                  <a:srgbClr val="13538A"/>
                </a:solidFill>
                <a:latin typeface="Times Neue Roman Bold"/>
              </a:rPr>
              <a:t> </a:t>
            </a:r>
            <a:r>
              <a:rPr lang="en-US" sz="2899" spc="144" dirty="0" err="1">
                <a:solidFill>
                  <a:srgbClr val="13538A"/>
                </a:solidFill>
                <a:latin typeface="Times Neue Roman Bold"/>
              </a:rPr>
              <a:t>tử</a:t>
            </a:r>
            <a:r>
              <a:rPr lang="en-US" sz="2899" spc="144" dirty="0">
                <a:solidFill>
                  <a:srgbClr val="13538A"/>
                </a:solidFill>
                <a:latin typeface="Times Neue Roman Bold"/>
              </a:rPr>
              <a:t> </a:t>
            </a:r>
            <a:r>
              <a:rPr lang="en-US" sz="2899" spc="144" dirty="0" err="1">
                <a:solidFill>
                  <a:srgbClr val="13538A"/>
                </a:solidFill>
                <a:latin typeface="Times Neue Roman Bold"/>
              </a:rPr>
              <a:t>được</a:t>
            </a:r>
            <a:r>
              <a:rPr lang="en-US" sz="2899" spc="144" dirty="0">
                <a:solidFill>
                  <a:srgbClr val="13538A"/>
                </a:solidFill>
                <a:latin typeface="Times Neue Roman Bold"/>
              </a:rPr>
              <a:t> </a:t>
            </a:r>
            <a:r>
              <a:rPr lang="en-US" sz="2899" spc="144" dirty="0" err="1">
                <a:solidFill>
                  <a:srgbClr val="13538A"/>
                </a:solidFill>
                <a:latin typeface="Times Neue Roman Bold"/>
              </a:rPr>
              <a:t>hình</a:t>
            </a:r>
            <a:r>
              <a:rPr lang="en-US" sz="2899" spc="144" dirty="0">
                <a:solidFill>
                  <a:srgbClr val="13538A"/>
                </a:solidFill>
                <a:latin typeface="Times Neue Roman Bold"/>
              </a:rPr>
              <a:t> </a:t>
            </a:r>
            <a:r>
              <a:rPr lang="en-US" sz="2899" spc="144" dirty="0" err="1">
                <a:solidFill>
                  <a:srgbClr val="13538A"/>
                </a:solidFill>
                <a:latin typeface="Times Neue Roman Bold"/>
              </a:rPr>
              <a:t>thành</a:t>
            </a:r>
            <a:r>
              <a:rPr lang="en-US" sz="2899" spc="144" dirty="0">
                <a:solidFill>
                  <a:srgbClr val="13538A"/>
                </a:solidFill>
                <a:latin typeface="Times Neue Roman Bold"/>
              </a:rPr>
              <a:t> </a:t>
            </a:r>
            <a:r>
              <a:rPr lang="en-US" sz="2899" spc="144" dirty="0" err="1">
                <a:solidFill>
                  <a:srgbClr val="13538A"/>
                </a:solidFill>
                <a:latin typeface="Times Neue Roman Bold"/>
              </a:rPr>
              <a:t>trong</a:t>
            </a:r>
            <a:r>
              <a:rPr lang="en-US" sz="2899" spc="144" dirty="0">
                <a:solidFill>
                  <a:srgbClr val="13538A"/>
                </a:solidFill>
                <a:latin typeface="Times Neue Roman Bold"/>
              </a:rPr>
              <a:t> </a:t>
            </a:r>
            <a:r>
              <a:rPr lang="en-US" sz="2899" spc="144" dirty="0" err="1">
                <a:solidFill>
                  <a:srgbClr val="13538A"/>
                </a:solidFill>
                <a:latin typeface="Times Neue Roman Bold"/>
              </a:rPr>
              <a:t>túi</a:t>
            </a:r>
            <a:r>
              <a:rPr lang="en-US" sz="2899" spc="144" dirty="0">
                <a:solidFill>
                  <a:srgbClr val="13538A"/>
                </a:solidFill>
                <a:latin typeface="Times Neue Roman Bold"/>
              </a:rPr>
              <a:t> </a:t>
            </a:r>
            <a:r>
              <a:rPr lang="en-US" sz="2899" spc="144" dirty="0" err="1">
                <a:solidFill>
                  <a:srgbClr val="13538A"/>
                </a:solidFill>
                <a:latin typeface="Times Neue Roman Bold"/>
              </a:rPr>
              <a:t>bào</a:t>
            </a:r>
            <a:r>
              <a:rPr lang="en-US" sz="2899" spc="144" dirty="0">
                <a:solidFill>
                  <a:srgbClr val="13538A"/>
                </a:solidFill>
                <a:latin typeface="Times Neue Roman Bold"/>
              </a:rPr>
              <a:t> </a:t>
            </a:r>
            <a:r>
              <a:rPr lang="en-US" sz="2899" spc="144" dirty="0" err="1">
                <a:solidFill>
                  <a:srgbClr val="13538A"/>
                </a:solidFill>
                <a:latin typeface="Times Neue Roman Bold"/>
              </a:rPr>
              <a:t>tử</a:t>
            </a:r>
            <a:r>
              <a:rPr lang="en-US" sz="2899" spc="144" dirty="0">
                <a:solidFill>
                  <a:srgbClr val="13538A"/>
                </a:solidFill>
                <a:latin typeface="Times Neue Roman Bold"/>
              </a:rPr>
              <a:t>.</a:t>
            </a:r>
          </a:p>
          <a:p>
            <a:pPr algn="ctr">
              <a:lnSpc>
                <a:spcPts val="4610"/>
              </a:lnSpc>
            </a:pPr>
            <a:endParaRPr lang="en-US" sz="2899" spc="144" dirty="0">
              <a:solidFill>
                <a:srgbClr val="13538A"/>
              </a:solidFill>
              <a:latin typeface="Times Neue Roman Bold"/>
            </a:endParaRPr>
          </a:p>
        </p:txBody>
      </p:sp>
      <p:grpSp>
        <p:nvGrpSpPr>
          <p:cNvPr id="6" name="Group 6"/>
          <p:cNvGrpSpPr/>
          <p:nvPr/>
        </p:nvGrpSpPr>
        <p:grpSpPr>
          <a:xfrm>
            <a:off x="3054204" y="3299981"/>
            <a:ext cx="6089796" cy="5470466"/>
            <a:chOff x="0" y="0"/>
            <a:chExt cx="8119728" cy="7293955"/>
          </a:xfrm>
        </p:grpSpPr>
        <p:sp>
          <p:nvSpPr>
            <p:cNvPr id="7" name="AutoShape 7"/>
            <p:cNvSpPr/>
            <p:nvPr/>
          </p:nvSpPr>
          <p:spPr>
            <a:xfrm>
              <a:off x="3624299" y="0"/>
              <a:ext cx="4495429" cy="7293955"/>
            </a:xfrm>
            <a:prstGeom prst="rect">
              <a:avLst/>
            </a:prstGeom>
            <a:solidFill>
              <a:srgbClr val="FCF165">
                <a:alpha val="57647"/>
              </a:srgbClr>
            </a:solidFill>
          </p:spPr>
        </p:sp>
        <p:pic>
          <p:nvPicPr>
            <p:cNvPr id="8" name="Picture 8"/>
            <p:cNvPicPr>
              <a:picLocks noChangeAspect="1"/>
            </p:cNvPicPr>
            <p:nvPr/>
          </p:nvPicPr>
          <p:blipFill>
            <a:blip r:embed="rId4">
              <a:alphaModFix amt="58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823489" y="1823489"/>
              <a:ext cx="7293955" cy="3646977"/>
            </a:xfrm>
            <a:prstGeom prst="rect">
              <a:avLst/>
            </a:prstGeom>
          </p:spPr>
        </p:pic>
      </p:grpSp>
      <p:sp>
        <p:nvSpPr>
          <p:cNvPr id="9" name="TextBox 9"/>
          <p:cNvSpPr txBox="1"/>
          <p:nvPr/>
        </p:nvSpPr>
        <p:spPr>
          <a:xfrm>
            <a:off x="3120879" y="4891262"/>
            <a:ext cx="4012391" cy="2708149"/>
          </a:xfrm>
          <a:prstGeom prst="rect">
            <a:avLst/>
          </a:prstGeom>
        </p:spPr>
        <p:txBody>
          <a:bodyPr lIns="0" tIns="0" rIns="0" bIns="0" rtlCol="0" anchor="t">
            <a:spAutoFit/>
          </a:bodyPr>
          <a:lstStyle/>
          <a:p>
            <a:pPr algn="ctr">
              <a:lnSpc>
                <a:spcPts val="5405"/>
              </a:lnSpc>
            </a:pPr>
            <a:r>
              <a:rPr lang="en-US" sz="3399" spc="169" dirty="0">
                <a:solidFill>
                  <a:srgbClr val="13538A"/>
                </a:solidFill>
                <a:latin typeface="Times Neue Roman Bold"/>
              </a:rPr>
              <a:t> SSSD: </a:t>
            </a:r>
            <a:r>
              <a:rPr lang="en-US" sz="3399" spc="169" dirty="0" err="1">
                <a:solidFill>
                  <a:srgbClr val="13538A"/>
                </a:solidFill>
                <a:latin typeface="Times Neue Roman Bold"/>
              </a:rPr>
              <a:t>là</a:t>
            </a:r>
            <a:r>
              <a:rPr lang="en-US" sz="3399" spc="169" dirty="0">
                <a:solidFill>
                  <a:srgbClr val="13538A"/>
                </a:solidFill>
                <a:latin typeface="Times Neue Roman Bold"/>
              </a:rPr>
              <a:t> </a:t>
            </a:r>
            <a:r>
              <a:rPr lang="en-US" sz="3399" spc="169" dirty="0" err="1">
                <a:solidFill>
                  <a:srgbClr val="13538A"/>
                </a:solidFill>
                <a:latin typeface="Times Neue Roman Bold"/>
              </a:rPr>
              <a:t>hình</a:t>
            </a:r>
            <a:r>
              <a:rPr lang="en-US" sz="3399" spc="169" dirty="0">
                <a:solidFill>
                  <a:srgbClr val="13538A"/>
                </a:solidFill>
                <a:latin typeface="Times Neue Roman Bold"/>
              </a:rPr>
              <a:t> </a:t>
            </a:r>
            <a:r>
              <a:rPr lang="en-US" sz="3399" spc="169" dirty="0" err="1">
                <a:solidFill>
                  <a:srgbClr val="13538A"/>
                </a:solidFill>
                <a:latin typeface="Times Neue Roman Bold"/>
              </a:rPr>
              <a:t>thức</a:t>
            </a:r>
            <a:r>
              <a:rPr lang="en-US" sz="3399" spc="169" dirty="0">
                <a:solidFill>
                  <a:srgbClr val="13538A"/>
                </a:solidFill>
                <a:latin typeface="Times Neue Roman Bold"/>
              </a:rPr>
              <a:t> </a:t>
            </a:r>
            <a:r>
              <a:rPr lang="en-US" sz="3399" spc="169" dirty="0" err="1">
                <a:solidFill>
                  <a:srgbClr val="13538A"/>
                </a:solidFill>
                <a:latin typeface="Times Neue Roman Bold"/>
              </a:rPr>
              <a:t>sinh</a:t>
            </a:r>
            <a:r>
              <a:rPr lang="en-US" sz="3399" spc="169" dirty="0">
                <a:solidFill>
                  <a:srgbClr val="13538A"/>
                </a:solidFill>
                <a:latin typeface="Times Neue Roman Bold"/>
              </a:rPr>
              <a:t> </a:t>
            </a:r>
            <a:r>
              <a:rPr lang="en-US" sz="3399" spc="169" dirty="0" err="1">
                <a:solidFill>
                  <a:srgbClr val="13538A"/>
                </a:solidFill>
                <a:latin typeface="Times Neue Roman Bold"/>
              </a:rPr>
              <a:t>sản</a:t>
            </a:r>
            <a:r>
              <a:rPr lang="en-US" sz="3399" spc="169" dirty="0">
                <a:solidFill>
                  <a:srgbClr val="13538A"/>
                </a:solidFill>
                <a:latin typeface="Times Neue Roman Bold"/>
              </a:rPr>
              <a:t> </a:t>
            </a:r>
            <a:r>
              <a:rPr lang="en-US" sz="3399" spc="169" dirty="0" err="1">
                <a:solidFill>
                  <a:srgbClr val="13538A"/>
                </a:solidFill>
                <a:latin typeface="Times Neue Roman Bold"/>
              </a:rPr>
              <a:t>trong</a:t>
            </a:r>
            <a:r>
              <a:rPr lang="en-US" sz="3399" spc="169" dirty="0">
                <a:solidFill>
                  <a:srgbClr val="13538A"/>
                </a:solidFill>
                <a:latin typeface="Times Neue Roman Bold"/>
              </a:rPr>
              <a:t> </a:t>
            </a:r>
            <a:r>
              <a:rPr lang="en-US" sz="3399" spc="169" dirty="0" err="1">
                <a:solidFill>
                  <a:srgbClr val="13538A"/>
                </a:solidFill>
                <a:latin typeface="Times Neue Roman Bold"/>
              </a:rPr>
              <a:t>đó</a:t>
            </a:r>
            <a:r>
              <a:rPr lang="en-US" sz="3399" spc="169" dirty="0">
                <a:solidFill>
                  <a:srgbClr val="13538A"/>
                </a:solidFill>
                <a:latin typeface="Times Neue Roman Bold"/>
              </a:rPr>
              <a:t> </a:t>
            </a:r>
            <a:r>
              <a:rPr lang="en-US" sz="3399" spc="169" dirty="0" err="1">
                <a:solidFill>
                  <a:srgbClr val="13538A"/>
                </a:solidFill>
                <a:latin typeface="Times Neue Roman Bold"/>
              </a:rPr>
              <a:t>cơ</a:t>
            </a:r>
            <a:r>
              <a:rPr lang="en-US" sz="3399" spc="169" dirty="0">
                <a:solidFill>
                  <a:srgbClr val="13538A"/>
                </a:solidFill>
                <a:latin typeface="Times Neue Roman Bold"/>
              </a:rPr>
              <a:t> </a:t>
            </a:r>
            <a:r>
              <a:rPr lang="en-US" sz="3399" spc="169" dirty="0" err="1">
                <a:solidFill>
                  <a:srgbClr val="13538A"/>
                </a:solidFill>
                <a:latin typeface="Times Neue Roman Bold"/>
              </a:rPr>
              <a:t>thể</a:t>
            </a:r>
            <a:r>
              <a:rPr lang="en-US" sz="3399" spc="169" dirty="0">
                <a:solidFill>
                  <a:srgbClr val="13538A"/>
                </a:solidFill>
                <a:latin typeface="Times Neue Roman Bold"/>
              </a:rPr>
              <a:t> </a:t>
            </a:r>
            <a:r>
              <a:rPr lang="en-US" sz="3399" spc="169" dirty="0" err="1">
                <a:solidFill>
                  <a:srgbClr val="13538A"/>
                </a:solidFill>
                <a:latin typeface="Times Neue Roman Bold"/>
              </a:rPr>
              <a:t>mới</a:t>
            </a:r>
            <a:r>
              <a:rPr lang="en-US" sz="3399" spc="169" dirty="0">
                <a:solidFill>
                  <a:srgbClr val="13538A"/>
                </a:solidFill>
                <a:latin typeface="Times Neue Roman Bold"/>
              </a:rPr>
              <a:t> </a:t>
            </a:r>
            <a:r>
              <a:rPr lang="en-US" sz="3399" spc="169" dirty="0" err="1">
                <a:solidFill>
                  <a:srgbClr val="13538A"/>
                </a:solidFill>
                <a:latin typeface="Times Neue Roman Bold"/>
              </a:rPr>
              <a:t>được</a:t>
            </a:r>
            <a:r>
              <a:rPr lang="en-US" sz="3399" spc="169" dirty="0">
                <a:solidFill>
                  <a:srgbClr val="13538A"/>
                </a:solidFill>
                <a:latin typeface="Times Neue Roman Bold"/>
              </a:rPr>
              <a:t> </a:t>
            </a:r>
            <a:r>
              <a:rPr lang="en-US" sz="3399" spc="169" dirty="0" err="1">
                <a:solidFill>
                  <a:srgbClr val="13538A"/>
                </a:solidFill>
                <a:latin typeface="Times Neue Roman Bold"/>
              </a:rPr>
              <a:t>hình</a:t>
            </a:r>
            <a:r>
              <a:rPr lang="en-US" sz="3399" spc="169" dirty="0">
                <a:solidFill>
                  <a:srgbClr val="13538A"/>
                </a:solidFill>
                <a:latin typeface="Times Neue Roman Bold"/>
              </a:rPr>
              <a:t> </a:t>
            </a:r>
            <a:r>
              <a:rPr lang="en-US" sz="3399" spc="169" dirty="0" err="1">
                <a:solidFill>
                  <a:srgbClr val="13538A"/>
                </a:solidFill>
                <a:latin typeface="Times Neue Roman Bold"/>
              </a:rPr>
              <a:t>thành</a:t>
            </a:r>
            <a:endParaRPr lang="en-US" sz="3399" spc="169" dirty="0">
              <a:solidFill>
                <a:srgbClr val="13538A"/>
              </a:solidFill>
              <a:latin typeface="Times Neue Roman Bold"/>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33270" y="4083044"/>
            <a:ext cx="4021459" cy="4021459"/>
          </a:xfrm>
          <a:prstGeom prst="rect">
            <a:avLst/>
          </a:prstGeom>
        </p:spPr>
      </p:pic>
      <p:sp>
        <p:nvSpPr>
          <p:cNvPr id="11" name="TextBox 11"/>
          <p:cNvSpPr txBox="1"/>
          <p:nvPr/>
        </p:nvSpPr>
        <p:spPr>
          <a:xfrm>
            <a:off x="7284589" y="4695856"/>
            <a:ext cx="3544026" cy="2554891"/>
          </a:xfrm>
          <a:prstGeom prst="rect">
            <a:avLst/>
          </a:prstGeom>
        </p:spPr>
        <p:txBody>
          <a:bodyPr lIns="0" tIns="0" rIns="0" bIns="0" rtlCol="0" anchor="t">
            <a:spAutoFit/>
          </a:bodyPr>
          <a:lstStyle/>
          <a:p>
            <a:pPr algn="ctr">
              <a:lnSpc>
                <a:spcPts val="5127"/>
              </a:lnSpc>
            </a:pPr>
            <a:r>
              <a:rPr lang="en-US" sz="3224" spc="161">
                <a:solidFill>
                  <a:srgbClr val="191919"/>
                </a:solidFill>
                <a:latin typeface="Times Neue Roman Bold"/>
              </a:rPr>
              <a:t> Các hình thức sinh sản vô tính ở thực vật</a:t>
            </a:r>
          </a:p>
          <a:p>
            <a:pPr marL="0" lvl="0" indent="0" algn="ctr">
              <a:lnSpc>
                <a:spcPts val="5127"/>
              </a:lnSpc>
              <a:spcBef>
                <a:spcPct val="0"/>
              </a:spcBef>
            </a:pPr>
            <a:endParaRPr lang="en-US" sz="3224" spc="161">
              <a:solidFill>
                <a:srgbClr val="191919"/>
              </a:solidFill>
              <a:latin typeface="Times Neue Roman Bold"/>
            </a:endParaRPr>
          </a:p>
        </p:txBody>
      </p:sp>
      <p:sp>
        <p:nvSpPr>
          <p:cNvPr id="12" name="AutoShape 12"/>
          <p:cNvSpPr/>
          <p:nvPr/>
        </p:nvSpPr>
        <p:spPr>
          <a:xfrm>
            <a:off x="1028700" y="1469746"/>
            <a:ext cx="10126030" cy="9525"/>
          </a:xfrm>
          <a:prstGeom prst="rect">
            <a:avLst/>
          </a:prstGeom>
          <a:solidFill>
            <a:srgbClr val="191919"/>
          </a:solidFill>
        </p:spPr>
      </p:sp>
      <p:sp>
        <p:nvSpPr>
          <p:cNvPr id="13" name="TextBox 13"/>
          <p:cNvSpPr txBox="1"/>
          <p:nvPr/>
        </p:nvSpPr>
        <p:spPr>
          <a:xfrm>
            <a:off x="303261" y="446025"/>
            <a:ext cx="13107939" cy="1061829"/>
          </a:xfrm>
          <a:prstGeom prst="rect">
            <a:avLst/>
          </a:prstGeom>
        </p:spPr>
        <p:txBody>
          <a:bodyPr wrap="square" lIns="0" tIns="0" rIns="0" bIns="0" rtlCol="0" anchor="t">
            <a:spAutoFit/>
          </a:bodyPr>
          <a:lstStyle/>
          <a:p>
            <a:pPr algn="ctr">
              <a:lnSpc>
                <a:spcPts val="8792"/>
              </a:lnSpc>
              <a:spcBef>
                <a:spcPct val="0"/>
              </a:spcBef>
            </a:pPr>
            <a:r>
              <a:rPr lang="en-US" sz="5600" dirty="0">
                <a:solidFill>
                  <a:srgbClr val="000000"/>
                </a:solidFill>
                <a:latin typeface="Times Neue Roman"/>
              </a:rPr>
              <a:t>2. </a:t>
            </a:r>
            <a:r>
              <a:rPr lang="en-US" sz="5600" dirty="0" err="1">
                <a:solidFill>
                  <a:srgbClr val="000000"/>
                </a:solidFill>
                <a:latin typeface="Times Neue Roman"/>
              </a:rPr>
              <a:t>Các</a:t>
            </a:r>
            <a:r>
              <a:rPr lang="en-US" sz="5600" dirty="0">
                <a:solidFill>
                  <a:srgbClr val="000000"/>
                </a:solidFill>
                <a:latin typeface="Times Neue Roman"/>
              </a:rPr>
              <a:t> </a:t>
            </a:r>
            <a:r>
              <a:rPr lang="en-US" sz="5600" dirty="0" err="1">
                <a:solidFill>
                  <a:srgbClr val="000000"/>
                </a:solidFill>
                <a:latin typeface="Times Neue Roman"/>
              </a:rPr>
              <a:t>hình</a:t>
            </a:r>
            <a:r>
              <a:rPr lang="en-US" sz="5600" dirty="0">
                <a:solidFill>
                  <a:srgbClr val="000000"/>
                </a:solidFill>
                <a:latin typeface="Times Neue Roman"/>
              </a:rPr>
              <a:t> </a:t>
            </a:r>
            <a:r>
              <a:rPr lang="en-US" sz="5600" dirty="0" err="1">
                <a:solidFill>
                  <a:srgbClr val="000000"/>
                </a:solidFill>
                <a:latin typeface="Times Neue Roman"/>
              </a:rPr>
              <a:t>thức</a:t>
            </a:r>
            <a:r>
              <a:rPr lang="en-US" sz="5600" dirty="0">
                <a:solidFill>
                  <a:srgbClr val="000000"/>
                </a:solidFill>
                <a:latin typeface="Times Neue Roman"/>
              </a:rPr>
              <a:t> </a:t>
            </a:r>
            <a:r>
              <a:rPr lang="en-US" sz="5600" dirty="0" err="1">
                <a:solidFill>
                  <a:srgbClr val="000000"/>
                </a:solidFill>
                <a:latin typeface="Times Neue Roman"/>
              </a:rPr>
              <a:t>sinh</a:t>
            </a:r>
            <a:r>
              <a:rPr lang="en-US" sz="5600" dirty="0">
                <a:solidFill>
                  <a:srgbClr val="000000"/>
                </a:solidFill>
                <a:latin typeface="Times Neue Roman"/>
              </a:rPr>
              <a:t> </a:t>
            </a:r>
            <a:r>
              <a:rPr lang="en-US" sz="5600" dirty="0" err="1">
                <a:solidFill>
                  <a:srgbClr val="000000"/>
                </a:solidFill>
                <a:latin typeface="Times Neue Roman"/>
              </a:rPr>
              <a:t>sản</a:t>
            </a:r>
            <a:r>
              <a:rPr lang="en-US" sz="5600" dirty="0">
                <a:solidFill>
                  <a:srgbClr val="000000"/>
                </a:solidFill>
                <a:latin typeface="Times Neue Roman"/>
              </a:rPr>
              <a:t> </a:t>
            </a:r>
            <a:r>
              <a:rPr lang="en-US" sz="5600" dirty="0" err="1">
                <a:solidFill>
                  <a:srgbClr val="000000"/>
                </a:solidFill>
                <a:latin typeface="Times Neue Roman"/>
              </a:rPr>
              <a:t>vô</a:t>
            </a:r>
            <a:r>
              <a:rPr lang="en-US" sz="5600" dirty="0">
                <a:solidFill>
                  <a:srgbClr val="000000"/>
                </a:solidFill>
                <a:latin typeface="Times Neue Roman"/>
              </a:rPr>
              <a:t> </a:t>
            </a:r>
            <a:r>
              <a:rPr lang="en-US" sz="5600" dirty="0" err="1">
                <a:solidFill>
                  <a:srgbClr val="000000"/>
                </a:solidFill>
                <a:latin typeface="Times Neue Roman"/>
              </a:rPr>
              <a:t>tính</a:t>
            </a:r>
            <a:r>
              <a:rPr lang="en-US" sz="5600" dirty="0">
                <a:solidFill>
                  <a:srgbClr val="000000"/>
                </a:solidFill>
                <a:latin typeface="Times Neue Roman"/>
              </a:rPr>
              <a:t> </a:t>
            </a:r>
            <a:r>
              <a:rPr lang="en-US" sz="5600" dirty="0" err="1">
                <a:solidFill>
                  <a:srgbClr val="000000"/>
                </a:solidFill>
                <a:latin typeface="Times Neue Roman"/>
              </a:rPr>
              <a:t>ở</a:t>
            </a:r>
            <a:r>
              <a:rPr lang="en-US" sz="5600" dirty="0">
                <a:solidFill>
                  <a:srgbClr val="000000"/>
                </a:solidFill>
                <a:latin typeface="Times Neue Roman"/>
              </a:rPr>
              <a:t> </a:t>
            </a:r>
            <a:r>
              <a:rPr lang="en-US" sz="5600" dirty="0" err="1">
                <a:solidFill>
                  <a:srgbClr val="000000"/>
                </a:solidFill>
                <a:latin typeface="Times Neue Roman"/>
              </a:rPr>
              <a:t>thực</a:t>
            </a:r>
            <a:r>
              <a:rPr lang="en-US" sz="5600" dirty="0">
                <a:solidFill>
                  <a:srgbClr val="000000"/>
                </a:solidFill>
                <a:latin typeface="Times Neue Roman"/>
              </a:rPr>
              <a:t> </a:t>
            </a:r>
            <a:r>
              <a:rPr lang="en-US" sz="5600" dirty="0" err="1">
                <a:solidFill>
                  <a:srgbClr val="000000"/>
                </a:solidFill>
                <a:latin typeface="Times Neue Roman"/>
              </a:rPr>
              <a:t>vật</a:t>
            </a:r>
            <a:endParaRPr lang="en-US" sz="5600" dirty="0">
              <a:solidFill>
                <a:srgbClr val="000000"/>
              </a:solidFill>
              <a:latin typeface="Times Neue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271588" y="1380872"/>
            <a:ext cx="446604" cy="56080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6521069" y="2790178"/>
            <a:ext cx="676920" cy="85001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70273" y="5943265"/>
            <a:ext cx="841010" cy="917769"/>
          </a:xfrm>
          <a:prstGeom prst="rect">
            <a:avLst/>
          </a:prstGeom>
        </p:spPr>
      </p:pic>
      <p:graphicFrame>
        <p:nvGraphicFramePr>
          <p:cNvPr id="5" name="Table 5"/>
          <p:cNvGraphicFramePr>
            <a:graphicFrameLocks noGrp="1"/>
          </p:cNvGraphicFramePr>
          <p:nvPr/>
        </p:nvGraphicFramePr>
        <p:xfrm>
          <a:off x="0" y="879478"/>
          <a:ext cx="18288000" cy="9407523"/>
        </p:xfrm>
        <a:graphic>
          <a:graphicData uri="http://schemas.openxmlformats.org/drawingml/2006/table">
            <a:tbl>
              <a:tblPr/>
              <a:tblGrid>
                <a:gridCol w="2848673">
                  <a:extLst>
                    <a:ext uri="{9D8B030D-6E8A-4147-A177-3AD203B41FA5}">
                      <a16:colId xmlns:a16="http://schemas.microsoft.com/office/drawing/2014/main" val="20000"/>
                    </a:ext>
                  </a:extLst>
                </a:gridCol>
                <a:gridCol w="5721002">
                  <a:extLst>
                    <a:ext uri="{9D8B030D-6E8A-4147-A177-3AD203B41FA5}">
                      <a16:colId xmlns:a16="http://schemas.microsoft.com/office/drawing/2014/main" val="20001"/>
                    </a:ext>
                  </a:extLst>
                </a:gridCol>
                <a:gridCol w="6190945">
                  <a:extLst>
                    <a:ext uri="{9D8B030D-6E8A-4147-A177-3AD203B41FA5}">
                      <a16:colId xmlns:a16="http://schemas.microsoft.com/office/drawing/2014/main" val="20002"/>
                    </a:ext>
                  </a:extLst>
                </a:gridCol>
                <a:gridCol w="3527380">
                  <a:extLst>
                    <a:ext uri="{9D8B030D-6E8A-4147-A177-3AD203B41FA5}">
                      <a16:colId xmlns:a16="http://schemas.microsoft.com/office/drawing/2014/main" val="20003"/>
                    </a:ext>
                  </a:extLst>
                </a:gridCol>
              </a:tblGrid>
              <a:tr h="1126231">
                <a:tc rowSpan="2">
                  <a:txBody>
                    <a:bodyPr/>
                    <a:lstStyle/>
                    <a:p>
                      <a:pPr algn="l">
                        <a:defRPr/>
                      </a:pPr>
                      <a:r>
                        <a:rPr lang="en-US" sz="3700">
                          <a:solidFill>
                            <a:srgbClr val="000000"/>
                          </a:solidFill>
                          <a:latin typeface="Times Neue Roman Bold"/>
                        </a:rPr>
                        <a:t>Tên cây</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l">
                        <a:defRPr/>
                      </a:pPr>
                      <a:r>
                        <a:rPr lang="en-US" sz="3700">
                          <a:solidFill>
                            <a:srgbClr val="000000"/>
                          </a:solidFill>
                          <a:latin typeface="Times Neue Roman Bold"/>
                        </a:rPr>
                        <a:t>Mọc từ phần nào của cây?</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a:defRPr/>
                      </a:pPr>
                      <a:r>
                        <a:rPr lang="en-US" sz="3700">
                          <a:solidFill>
                            <a:srgbClr val="000000"/>
                          </a:solidFill>
                          <a:latin typeface="Times Neue Roman Bold"/>
                        </a:rPr>
                        <a:t>Mọc từ phần nào của cây?</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a:defRPr/>
                      </a:pPr>
                      <a:r>
                        <a:rPr lang="en-US" sz="3700">
                          <a:solidFill>
                            <a:srgbClr val="000000"/>
                          </a:solidFill>
                          <a:latin typeface="Times Neue Roman Bold"/>
                        </a:rPr>
                        <a:t>Mọc từ phần nào của cây?</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46767">
                <a:tc vMerge="1">
                  <a:txBody>
                    <a:bodyPr/>
                    <a:lstStyle/>
                    <a:p>
                      <a:pPr algn="l">
                        <a:defRPr/>
                      </a:pPr>
                      <a:r>
                        <a:rPr lang="en-US" sz="3700">
                          <a:solidFill>
                            <a:srgbClr val="000000"/>
                          </a:solidFill>
                          <a:latin typeface="Times Neue Roman Bold"/>
                        </a:rPr>
                        <a:t>Tên cây</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Mọc từ phần nào của cây?</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Phần đó thuộc loại CQ nào?</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Trong ĐK nào?</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88209">
                <a:tc>
                  <a:txBody>
                    <a:bodyPr/>
                    <a:lstStyle/>
                    <a:p>
                      <a:pPr algn="l">
                        <a:defRPr/>
                      </a:pPr>
                      <a:r>
                        <a:rPr lang="en-US" sz="3700">
                          <a:solidFill>
                            <a:srgbClr val="000000"/>
                          </a:solidFill>
                          <a:latin typeface="Times Neue Roman Bold"/>
                        </a:rPr>
                        <a:t>Rau má</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Thân bò</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Cơ quan sinh dưỡng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Có đất ẩm</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88209">
                <a:tc>
                  <a:txBody>
                    <a:bodyPr/>
                    <a:lstStyle/>
                    <a:p>
                      <a:pPr algn="l">
                        <a:defRPr/>
                      </a:pPr>
                      <a:r>
                        <a:rPr lang="en-US" sz="3700">
                          <a:solidFill>
                            <a:srgbClr val="000000"/>
                          </a:solidFill>
                          <a:latin typeface="Times Neue Roman Bold"/>
                        </a:rPr>
                        <a:t>Gừng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Thân rễ</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Cơ quan sinh dưỡng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Nơi ẩm</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88209">
                <a:tc>
                  <a:txBody>
                    <a:bodyPr/>
                    <a:lstStyle/>
                    <a:p>
                      <a:pPr algn="l">
                        <a:defRPr/>
                      </a:pPr>
                      <a:r>
                        <a:rPr lang="en-US" sz="3700">
                          <a:solidFill>
                            <a:srgbClr val="000000"/>
                          </a:solidFill>
                          <a:latin typeface="Times Neue Roman Bold"/>
                        </a:rPr>
                        <a:t>Khoai lang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Rễ củ</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Cơ quan sinh dưỡng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Nơi ẩm</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69898">
                <a:tc>
                  <a:txBody>
                    <a:bodyPr/>
                    <a:lstStyle/>
                    <a:p>
                      <a:pPr algn="l">
                        <a:defRPr/>
                      </a:pPr>
                      <a:r>
                        <a:rPr lang="en-US" sz="3700">
                          <a:solidFill>
                            <a:srgbClr val="000000"/>
                          </a:solidFill>
                          <a:latin typeface="Times Neue Roman Bold"/>
                        </a:rPr>
                        <a:t>Lá thuốc bỏng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Lá</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Cơ quan sinh dưỡng</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700">
                          <a:solidFill>
                            <a:srgbClr val="000000"/>
                          </a:solidFill>
                          <a:latin typeface="Times Neue Roman Bold"/>
                        </a:rPr>
                        <a:t>Đủ độ ẩm</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6"/>
          <p:cNvSpPr txBox="1"/>
          <p:nvPr/>
        </p:nvSpPr>
        <p:spPr>
          <a:xfrm>
            <a:off x="4809461" y="-17142"/>
            <a:ext cx="7521625"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PHIẾU HỌC TẬP SỐ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120832" y="7139052"/>
            <a:ext cx="4167168" cy="3147948"/>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4235456608"/>
              </p:ext>
            </p:extLst>
          </p:nvPr>
        </p:nvGraphicFramePr>
        <p:xfrm>
          <a:off x="652133" y="1529271"/>
          <a:ext cx="15197468" cy="6779647"/>
        </p:xfrm>
        <a:graphic>
          <a:graphicData uri="http://schemas.openxmlformats.org/drawingml/2006/table">
            <a:tbl>
              <a:tblPr/>
              <a:tblGrid>
                <a:gridCol w="3279065">
                  <a:extLst>
                    <a:ext uri="{9D8B030D-6E8A-4147-A177-3AD203B41FA5}">
                      <a16:colId xmlns:a16="http://schemas.microsoft.com/office/drawing/2014/main" val="20000"/>
                    </a:ext>
                  </a:extLst>
                </a:gridCol>
                <a:gridCol w="3302936">
                  <a:extLst>
                    <a:ext uri="{9D8B030D-6E8A-4147-A177-3AD203B41FA5}">
                      <a16:colId xmlns:a16="http://schemas.microsoft.com/office/drawing/2014/main" val="20001"/>
                    </a:ext>
                  </a:extLst>
                </a:gridCol>
                <a:gridCol w="8615467">
                  <a:extLst>
                    <a:ext uri="{9D8B030D-6E8A-4147-A177-3AD203B41FA5}">
                      <a16:colId xmlns:a16="http://schemas.microsoft.com/office/drawing/2014/main" val="20002"/>
                    </a:ext>
                  </a:extLst>
                </a:gridCol>
              </a:tblGrid>
              <a:tr h="1195682">
                <a:tc>
                  <a:txBody>
                    <a:bodyPr/>
                    <a:lstStyle/>
                    <a:p>
                      <a:pPr algn="l">
                        <a:defRPr/>
                      </a:pPr>
                      <a:r>
                        <a:rPr lang="en-US" sz="3699" dirty="0" err="1">
                          <a:solidFill>
                            <a:srgbClr val="000000"/>
                          </a:solidFill>
                          <a:latin typeface="Times New Roman" panose="02020603050405020304" pitchFamily="18" charset="0"/>
                          <a:cs typeface="Times New Roman" panose="02020603050405020304" pitchFamily="18" charset="0"/>
                        </a:rPr>
                        <a:t>Đặc</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điểm</a:t>
                      </a:r>
                      <a:r>
                        <a:rPr lang="en-US" sz="3699" dirty="0">
                          <a:solidFill>
                            <a:srgbClr val="000000"/>
                          </a:solidFill>
                          <a:latin typeface="Times New Roman" panose="02020603050405020304" pitchFamily="18" charset="0"/>
                          <a:cs typeface="Times New Roman" panose="02020603050405020304" pitchFamily="18" charset="0"/>
                        </a:rPr>
                        <a:t> HTSS</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Giống  </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Khác</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3567">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Nảy chồi</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Từ một cá thể sinh ra từ một hoặc nhiều cá thể mới giống mẹ.</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Chồi</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được</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mọc</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ra</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từ</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mẹ</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lớn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dần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lên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và</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tách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khỏi</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mẹ</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thành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mới</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3567">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Phân mảnh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defRPr/>
                      </a:pPr>
                      <a:r>
                        <a:rPr lang="en-US" sz="3699">
                          <a:solidFill>
                            <a:srgbClr val="000000"/>
                          </a:solidFill>
                          <a:latin typeface="Times Neue Roman"/>
                        </a:rPr>
                        <a:t>Từ một cá thể sinh ra từ một hoặc nhiều cá thể mới giống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Mỗi mảnh nhỏ riêng biệt của cơ thể mẹ có thể phát triển thành 1 cơ thể hoàn chỉnh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53567">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Trinh sản</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defRPr/>
                      </a:pPr>
                      <a:r>
                        <a:rPr lang="en-US" sz="3699">
                          <a:solidFill>
                            <a:srgbClr val="000000"/>
                          </a:solidFill>
                          <a:latin typeface="Times Neue Roman"/>
                        </a:rPr>
                        <a:t>Từ một cá thể sinh ra từ một hoặc nhiều cá thể mới giống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dirty="0" err="1">
                          <a:solidFill>
                            <a:srgbClr val="000000"/>
                          </a:solidFill>
                          <a:latin typeface="Times New Roman" panose="02020603050405020304" pitchFamily="18" charset="0"/>
                          <a:cs typeface="Times New Roman" panose="02020603050405020304" pitchFamily="18" charset="0"/>
                        </a:rPr>
                        <a:t>Tế</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bào</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trứng</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không</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thụ</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tinh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phát</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triển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thành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mới</a:t>
                      </a:r>
                      <a:r>
                        <a:rPr lang="en-US" sz="3699" dirty="0">
                          <a:solidFill>
                            <a:srgbClr val="000000"/>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4"/>
          <p:cNvSpPr txBox="1"/>
          <p:nvPr/>
        </p:nvSpPr>
        <p:spPr>
          <a:xfrm>
            <a:off x="1028700" y="317055"/>
            <a:ext cx="15582900" cy="1208023"/>
          </a:xfrm>
          <a:prstGeom prst="rect">
            <a:avLst/>
          </a:prstGeom>
        </p:spPr>
        <p:txBody>
          <a:bodyPr wrap="square" lIns="0" tIns="0" rIns="0" bIns="0" rtlCol="0" anchor="t">
            <a:spAutoFit/>
          </a:bodyPr>
          <a:lstStyle/>
          <a:p>
            <a:pPr algn="ctr">
              <a:lnSpc>
                <a:spcPts val="10047"/>
              </a:lnSpc>
              <a:spcBef>
                <a:spcPct val="0"/>
              </a:spcBef>
            </a:pPr>
            <a:r>
              <a:rPr lang="en-US" sz="6399" dirty="0">
                <a:solidFill>
                  <a:srgbClr val="000000"/>
                </a:solidFill>
                <a:latin typeface="Times Neue Roman"/>
              </a:rPr>
              <a:t>3. </a:t>
            </a:r>
            <a:r>
              <a:rPr lang="en-US" sz="6399" dirty="0" err="1">
                <a:solidFill>
                  <a:srgbClr val="000000"/>
                </a:solidFill>
                <a:latin typeface="Times Neue Roman"/>
              </a:rPr>
              <a:t>Các</a:t>
            </a:r>
            <a:r>
              <a:rPr lang="en-US" sz="6399" dirty="0">
                <a:solidFill>
                  <a:srgbClr val="000000"/>
                </a:solidFill>
                <a:latin typeface="Times Neue Roman"/>
              </a:rPr>
              <a:t> </a:t>
            </a:r>
            <a:r>
              <a:rPr lang="en-US" sz="6399" dirty="0" err="1">
                <a:solidFill>
                  <a:srgbClr val="000000"/>
                </a:solidFill>
                <a:latin typeface="Times Neue Roman"/>
              </a:rPr>
              <a:t>hình</a:t>
            </a:r>
            <a:r>
              <a:rPr lang="en-US" sz="6399" dirty="0">
                <a:solidFill>
                  <a:srgbClr val="000000"/>
                </a:solidFill>
                <a:latin typeface="Times Neue Roman"/>
              </a:rPr>
              <a:t> </a:t>
            </a:r>
            <a:r>
              <a:rPr lang="en-US" sz="6399" dirty="0" err="1">
                <a:solidFill>
                  <a:srgbClr val="000000"/>
                </a:solidFill>
                <a:latin typeface="Times Neue Roman"/>
              </a:rPr>
              <a:t>thức</a:t>
            </a:r>
            <a:r>
              <a:rPr lang="en-US" sz="6399" dirty="0">
                <a:solidFill>
                  <a:srgbClr val="000000"/>
                </a:solidFill>
                <a:latin typeface="Times Neue Roman"/>
              </a:rPr>
              <a:t> </a:t>
            </a:r>
            <a:r>
              <a:rPr lang="en-US" sz="6399" dirty="0" err="1">
                <a:solidFill>
                  <a:srgbClr val="000000"/>
                </a:solidFill>
                <a:latin typeface="Times Neue Roman"/>
              </a:rPr>
              <a:t>sinh</a:t>
            </a:r>
            <a:r>
              <a:rPr lang="en-US" sz="6399" dirty="0">
                <a:solidFill>
                  <a:srgbClr val="000000"/>
                </a:solidFill>
                <a:latin typeface="Times Neue Roman"/>
              </a:rPr>
              <a:t> </a:t>
            </a:r>
            <a:r>
              <a:rPr lang="en-US" sz="6399" dirty="0" err="1">
                <a:solidFill>
                  <a:srgbClr val="000000"/>
                </a:solidFill>
                <a:latin typeface="Times Neue Roman"/>
              </a:rPr>
              <a:t>sản</a:t>
            </a:r>
            <a:r>
              <a:rPr lang="en-US" sz="6399" dirty="0">
                <a:solidFill>
                  <a:srgbClr val="000000"/>
                </a:solidFill>
                <a:latin typeface="Times Neue Roman"/>
              </a:rPr>
              <a:t> </a:t>
            </a:r>
            <a:r>
              <a:rPr lang="en-US" sz="6399" dirty="0" err="1">
                <a:solidFill>
                  <a:srgbClr val="000000"/>
                </a:solidFill>
                <a:latin typeface="Times Neue Roman"/>
              </a:rPr>
              <a:t>vô</a:t>
            </a:r>
            <a:r>
              <a:rPr lang="en-US" sz="6399" dirty="0">
                <a:solidFill>
                  <a:srgbClr val="000000"/>
                </a:solidFill>
                <a:latin typeface="Times Neue Roman"/>
              </a:rPr>
              <a:t> </a:t>
            </a:r>
            <a:r>
              <a:rPr lang="en-US" sz="6399" dirty="0" err="1">
                <a:solidFill>
                  <a:srgbClr val="000000"/>
                </a:solidFill>
                <a:latin typeface="Times Neue Roman"/>
              </a:rPr>
              <a:t>tính</a:t>
            </a:r>
            <a:r>
              <a:rPr lang="en-US" sz="6399" dirty="0">
                <a:solidFill>
                  <a:srgbClr val="000000"/>
                </a:solidFill>
                <a:latin typeface="Times Neue Roman"/>
              </a:rPr>
              <a:t> </a:t>
            </a:r>
            <a:r>
              <a:rPr lang="en-US" sz="6399" dirty="0" err="1">
                <a:solidFill>
                  <a:srgbClr val="000000"/>
                </a:solidFill>
                <a:latin typeface="Times Neue Roman"/>
              </a:rPr>
              <a:t>ở</a:t>
            </a:r>
            <a:r>
              <a:rPr lang="en-US" sz="6399" dirty="0">
                <a:solidFill>
                  <a:srgbClr val="000000"/>
                </a:solidFill>
                <a:latin typeface="Times Neue Roman"/>
              </a:rPr>
              <a:t> </a:t>
            </a:r>
            <a:r>
              <a:rPr lang="en-US" sz="6399" dirty="0" err="1">
                <a:solidFill>
                  <a:srgbClr val="000000"/>
                </a:solidFill>
                <a:latin typeface="Times Neue Roman"/>
              </a:rPr>
              <a:t>động</a:t>
            </a:r>
            <a:r>
              <a:rPr lang="en-US" sz="6399" dirty="0">
                <a:solidFill>
                  <a:srgbClr val="000000"/>
                </a:solidFill>
                <a:latin typeface="Times Neue Roman"/>
              </a:rPr>
              <a:t> </a:t>
            </a:r>
            <a:r>
              <a:rPr lang="en-US" sz="6399" dirty="0" err="1">
                <a:solidFill>
                  <a:srgbClr val="000000"/>
                </a:solidFill>
                <a:latin typeface="Times Neue Roman"/>
              </a:rPr>
              <a:t>vật</a:t>
            </a:r>
            <a:endParaRPr lang="en-US" sz="6399" dirty="0">
              <a:solidFill>
                <a:srgbClr val="000000"/>
              </a:solidFill>
              <a:latin typeface="Times Neue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33530"/>
            <a:ext cx="7000610" cy="2878999"/>
            <a:chOff x="0" y="0"/>
            <a:chExt cx="5420212" cy="2229061"/>
          </a:xfrm>
        </p:grpSpPr>
        <p:sp>
          <p:nvSpPr>
            <p:cNvPr id="3" name="Freeform 3"/>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FCF165"/>
            </a:solidFill>
          </p:spPr>
        </p:sp>
      </p:grpSp>
      <p:grpSp>
        <p:nvGrpSpPr>
          <p:cNvPr id="4" name="Group 4"/>
          <p:cNvGrpSpPr/>
          <p:nvPr/>
        </p:nvGrpSpPr>
        <p:grpSpPr>
          <a:xfrm>
            <a:off x="1028700" y="6079723"/>
            <a:ext cx="7000610" cy="2859949"/>
            <a:chOff x="0" y="0"/>
            <a:chExt cx="5420212" cy="2214311"/>
          </a:xfrm>
        </p:grpSpPr>
        <p:sp>
          <p:nvSpPr>
            <p:cNvPr id="5" name="Freeform 5"/>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65FCB8"/>
            </a:solidFill>
          </p:spPr>
        </p:sp>
      </p:grpSp>
      <p:grpSp>
        <p:nvGrpSpPr>
          <p:cNvPr id="6" name="Group 6"/>
          <p:cNvGrpSpPr/>
          <p:nvPr/>
        </p:nvGrpSpPr>
        <p:grpSpPr>
          <a:xfrm>
            <a:off x="10258690" y="1733530"/>
            <a:ext cx="7000610" cy="2878999"/>
            <a:chOff x="0" y="0"/>
            <a:chExt cx="5420212" cy="2229061"/>
          </a:xfrm>
        </p:grpSpPr>
        <p:sp>
          <p:nvSpPr>
            <p:cNvPr id="7" name="Freeform 7"/>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497312"/>
            </a:solidFill>
          </p:spPr>
        </p:sp>
      </p:grpSp>
      <p:grpSp>
        <p:nvGrpSpPr>
          <p:cNvPr id="8" name="Group 8"/>
          <p:cNvGrpSpPr/>
          <p:nvPr/>
        </p:nvGrpSpPr>
        <p:grpSpPr>
          <a:xfrm>
            <a:off x="10453004" y="6079723"/>
            <a:ext cx="7000610" cy="2859949"/>
            <a:chOff x="0" y="0"/>
            <a:chExt cx="5420212" cy="2214311"/>
          </a:xfrm>
        </p:grpSpPr>
        <p:sp>
          <p:nvSpPr>
            <p:cNvPr id="9" name="Freeform 9"/>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FC6573"/>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95404" y="2778060"/>
            <a:ext cx="3657600" cy="100126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00407" y="3872440"/>
            <a:ext cx="3435297" cy="2542120"/>
          </a:xfrm>
          <a:prstGeom prst="rect">
            <a:avLst/>
          </a:prstGeom>
        </p:spPr>
      </p:pic>
      <p:sp>
        <p:nvSpPr>
          <p:cNvPr id="12" name="TextBox 12"/>
          <p:cNvSpPr txBox="1"/>
          <p:nvPr/>
        </p:nvSpPr>
        <p:spPr>
          <a:xfrm>
            <a:off x="10801429" y="7093333"/>
            <a:ext cx="5915133" cy="742315"/>
          </a:xfrm>
          <a:prstGeom prst="rect">
            <a:avLst/>
          </a:prstGeom>
        </p:spPr>
        <p:txBody>
          <a:bodyPr lIns="0" tIns="0" rIns="0" bIns="0" rtlCol="0" anchor="t">
            <a:spAutoFit/>
          </a:bodyPr>
          <a:lstStyle/>
          <a:p>
            <a:pPr algn="ctr">
              <a:lnSpc>
                <a:spcPts val="5719"/>
              </a:lnSpc>
            </a:pPr>
            <a:r>
              <a:rPr lang="en-US" sz="5199">
                <a:solidFill>
                  <a:srgbClr val="000000"/>
                </a:solidFill>
                <a:latin typeface="Times Neue Roman"/>
              </a:rPr>
              <a:t>NHÓM 3</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721240">
            <a:off x="8094538" y="6954616"/>
            <a:ext cx="3657600" cy="100126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14838">
            <a:off x="2986960" y="4363482"/>
            <a:ext cx="2751990" cy="1255596"/>
          </a:xfrm>
          <a:prstGeom prst="rect">
            <a:avLst/>
          </a:prstGeom>
        </p:spPr>
      </p:pic>
      <p:sp>
        <p:nvSpPr>
          <p:cNvPr id="15" name="TextBox 15"/>
          <p:cNvSpPr txBox="1"/>
          <p:nvPr/>
        </p:nvSpPr>
        <p:spPr>
          <a:xfrm>
            <a:off x="1571438" y="2825685"/>
            <a:ext cx="5915133" cy="742315"/>
          </a:xfrm>
          <a:prstGeom prst="rect">
            <a:avLst/>
          </a:prstGeom>
        </p:spPr>
        <p:txBody>
          <a:bodyPr lIns="0" tIns="0" rIns="0" bIns="0" rtlCol="0" anchor="t">
            <a:spAutoFit/>
          </a:bodyPr>
          <a:lstStyle/>
          <a:p>
            <a:pPr algn="ctr">
              <a:lnSpc>
                <a:spcPts val="5719"/>
              </a:lnSpc>
            </a:pPr>
            <a:r>
              <a:rPr lang="en-US" sz="5199">
                <a:solidFill>
                  <a:srgbClr val="000000"/>
                </a:solidFill>
                <a:latin typeface="Times Neue Roman"/>
              </a:rPr>
              <a:t>NHÓM 1</a:t>
            </a:r>
          </a:p>
        </p:txBody>
      </p:sp>
      <p:sp>
        <p:nvSpPr>
          <p:cNvPr id="16" name="TextBox 16"/>
          <p:cNvSpPr txBox="1"/>
          <p:nvPr/>
        </p:nvSpPr>
        <p:spPr>
          <a:xfrm>
            <a:off x="1571438" y="6845170"/>
            <a:ext cx="5915133" cy="742315"/>
          </a:xfrm>
          <a:prstGeom prst="rect">
            <a:avLst/>
          </a:prstGeom>
        </p:spPr>
        <p:txBody>
          <a:bodyPr lIns="0" tIns="0" rIns="0" bIns="0" rtlCol="0" anchor="t">
            <a:spAutoFit/>
          </a:bodyPr>
          <a:lstStyle/>
          <a:p>
            <a:pPr algn="ctr">
              <a:lnSpc>
                <a:spcPts val="5719"/>
              </a:lnSpc>
            </a:pPr>
            <a:r>
              <a:rPr lang="en-US" sz="5199">
                <a:solidFill>
                  <a:srgbClr val="000000"/>
                </a:solidFill>
                <a:latin typeface="Times Neue Roman"/>
              </a:rPr>
              <a:t>NHÓM 4</a:t>
            </a:r>
          </a:p>
        </p:txBody>
      </p:sp>
      <p:sp>
        <p:nvSpPr>
          <p:cNvPr id="17" name="TextBox 17"/>
          <p:cNvSpPr txBox="1"/>
          <p:nvPr/>
        </p:nvSpPr>
        <p:spPr>
          <a:xfrm>
            <a:off x="10801429" y="2825685"/>
            <a:ext cx="5915133" cy="742315"/>
          </a:xfrm>
          <a:prstGeom prst="rect">
            <a:avLst/>
          </a:prstGeom>
        </p:spPr>
        <p:txBody>
          <a:bodyPr lIns="0" tIns="0" rIns="0" bIns="0" rtlCol="0" anchor="t">
            <a:spAutoFit/>
          </a:bodyPr>
          <a:lstStyle/>
          <a:p>
            <a:pPr algn="ctr">
              <a:lnSpc>
                <a:spcPts val="5719"/>
              </a:lnSpc>
            </a:pPr>
            <a:r>
              <a:rPr lang="en-US" sz="5199">
                <a:solidFill>
                  <a:srgbClr val="000000"/>
                </a:solidFill>
                <a:latin typeface="Times Neue Roman"/>
              </a:rPr>
              <a:t>NHÓM 2</a:t>
            </a:r>
          </a:p>
        </p:txBody>
      </p:sp>
      <p:sp>
        <p:nvSpPr>
          <p:cNvPr id="18" name="TextBox 18"/>
          <p:cNvSpPr txBox="1"/>
          <p:nvPr/>
        </p:nvSpPr>
        <p:spPr>
          <a:xfrm>
            <a:off x="9139238" y="4295775"/>
            <a:ext cx="9525" cy="1533525"/>
          </a:xfrm>
          <a:prstGeom prst="rect">
            <a:avLst/>
          </a:prstGeom>
        </p:spPr>
        <p:txBody>
          <a:bodyPr lIns="0" tIns="0" rIns="0" bIns="0" rtlCol="0" anchor="t">
            <a:spAutoFit/>
          </a:bodyPr>
          <a:lstStyle/>
          <a:p>
            <a:pPr algn="ctr">
              <a:lnSpc>
                <a:spcPts val="12599"/>
              </a:lnSpc>
            </a:pPr>
            <a:endParaRPr/>
          </a:p>
        </p:txBody>
      </p:sp>
      <p:sp>
        <p:nvSpPr>
          <p:cNvPr id="19" name="TextBox 19"/>
          <p:cNvSpPr txBox="1"/>
          <p:nvPr/>
        </p:nvSpPr>
        <p:spPr>
          <a:xfrm>
            <a:off x="117541" y="-161925"/>
            <a:ext cx="11699825" cy="1533525"/>
          </a:xfrm>
          <a:prstGeom prst="rect">
            <a:avLst/>
          </a:prstGeom>
        </p:spPr>
        <p:txBody>
          <a:bodyPr lIns="0" tIns="0" rIns="0" bIns="0" rtlCol="0" anchor="t">
            <a:spAutoFit/>
          </a:bodyPr>
          <a:lstStyle/>
          <a:p>
            <a:pPr algn="ctr">
              <a:lnSpc>
                <a:spcPts val="12599"/>
              </a:lnSpc>
            </a:pPr>
            <a:r>
              <a:rPr lang="en-US" sz="9000">
                <a:solidFill>
                  <a:srgbClr val="000000"/>
                </a:solidFill>
                <a:latin typeface="Noto Serif Display Black"/>
              </a:rPr>
              <a:t>HOẠT ĐỘNG NHÓM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665317"/>
            <a:ext cx="4035301" cy="3621683"/>
          </a:xfrm>
          <a:prstGeom prst="rect">
            <a:avLst/>
          </a:prstGeom>
        </p:spPr>
      </p:pic>
      <p:sp>
        <p:nvSpPr>
          <p:cNvPr id="3" name="TextBox 3"/>
          <p:cNvSpPr txBox="1"/>
          <p:nvPr/>
        </p:nvSpPr>
        <p:spPr>
          <a:xfrm>
            <a:off x="1028700" y="1926780"/>
            <a:ext cx="16522588" cy="4549451"/>
          </a:xfrm>
          <a:prstGeom prst="rect">
            <a:avLst/>
          </a:prstGeom>
        </p:spPr>
        <p:txBody>
          <a:bodyPr lIns="0" tIns="0" rIns="0" bIns="0" rtlCol="0" anchor="t">
            <a:spAutoFit/>
          </a:bodyPr>
          <a:lstStyle/>
          <a:p>
            <a:pPr>
              <a:lnSpc>
                <a:spcPts val="9050"/>
              </a:lnSpc>
              <a:spcBef>
                <a:spcPct val="0"/>
              </a:spcBef>
            </a:pP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Hạn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chế</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của</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hình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thức</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sinh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sản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vô</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tính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ở</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thực</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vật</a:t>
            </a:r>
            <a:r>
              <a:rPr lang="en-US" sz="5764" dirty="0">
                <a:solidFill>
                  <a:srgbClr val="000000"/>
                </a:solidFill>
                <a:latin typeface="Times New Roman" panose="02020603050405020304" pitchFamily="18" charset="0"/>
                <a:cs typeface="Times New Roman" panose="02020603050405020304" pitchFamily="18" charset="0"/>
              </a:rPr>
              <a:t>: </a:t>
            </a:r>
          </a:p>
          <a:p>
            <a:pPr>
              <a:lnSpc>
                <a:spcPts val="9050"/>
              </a:lnSpc>
              <a:spcBef>
                <a:spcPct val="0"/>
              </a:spcBef>
            </a:pP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Đời</a:t>
            </a:r>
            <a:r>
              <a:rPr lang="en-US" sz="5764" dirty="0">
                <a:solidFill>
                  <a:srgbClr val="000000"/>
                </a:solidFill>
                <a:latin typeface="Times New Roman" panose="02020603050405020304" pitchFamily="18" charset="0"/>
                <a:cs typeface="Times New Roman" panose="02020603050405020304" pitchFamily="18" charset="0"/>
              </a:rPr>
              <a:t> con </a:t>
            </a:r>
            <a:r>
              <a:rPr lang="en-US" sz="5764" dirty="0" err="1">
                <a:solidFill>
                  <a:srgbClr val="000000"/>
                </a:solidFill>
                <a:latin typeface="Times New Roman" panose="02020603050405020304" pitchFamily="18" charset="0"/>
                <a:cs typeface="Times New Roman" panose="02020603050405020304" pitchFamily="18" charset="0"/>
              </a:rPr>
              <a:t>đồng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nhất</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về</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mặt</a:t>
            </a:r>
            <a:r>
              <a:rPr lang="en-US" sz="5764" dirty="0">
                <a:solidFill>
                  <a:srgbClr val="000000"/>
                </a:solidFill>
                <a:latin typeface="Times New Roman" panose="02020603050405020304" pitchFamily="18" charset="0"/>
                <a:cs typeface="Times New Roman" panose="02020603050405020304" pitchFamily="18" charset="0"/>
              </a:rPr>
              <a:t> di </a:t>
            </a:r>
            <a:r>
              <a:rPr lang="en-US" sz="5764" dirty="0" err="1">
                <a:solidFill>
                  <a:srgbClr val="000000"/>
                </a:solidFill>
                <a:latin typeface="Times New Roman" panose="02020603050405020304" pitchFamily="18" charset="0"/>
                <a:cs typeface="Times New Roman" panose="02020603050405020304" pitchFamily="18" charset="0"/>
              </a:rPr>
              <a:t>truyền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kiểu</a:t>
            </a:r>
            <a:r>
              <a:rPr lang="en-US" sz="5764" dirty="0">
                <a:solidFill>
                  <a:srgbClr val="000000"/>
                </a:solidFill>
                <a:latin typeface="Times New Roman" panose="02020603050405020304" pitchFamily="18" charset="0"/>
                <a:cs typeface="Times New Roman" panose="02020603050405020304" pitchFamily="18" charset="0"/>
              </a:rPr>
              <a:t> gene </a:t>
            </a:r>
            <a:r>
              <a:rPr lang="en-US" sz="5764" dirty="0" err="1">
                <a:solidFill>
                  <a:srgbClr val="000000"/>
                </a:solidFill>
                <a:latin typeface="Times New Roman" panose="02020603050405020304" pitchFamily="18" charset="0"/>
                <a:cs typeface="Times New Roman" panose="02020603050405020304" pitchFamily="18" charset="0"/>
              </a:rPr>
              <a:t>giống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nhau</a:t>
            </a:r>
            <a:r>
              <a:rPr lang="en-US" sz="5764" dirty="0">
                <a:solidFill>
                  <a:srgbClr val="000000"/>
                </a:solidFill>
                <a:latin typeface="Times New Roman" panose="02020603050405020304" pitchFamily="18" charset="0"/>
                <a:cs typeface="Times New Roman" panose="02020603050405020304" pitchFamily="18" charset="0"/>
              </a:rPr>
              <a:t>) =&gt; </a:t>
            </a:r>
            <a:r>
              <a:rPr lang="en-US" sz="5764" dirty="0" err="1">
                <a:solidFill>
                  <a:srgbClr val="000000"/>
                </a:solidFill>
                <a:latin typeface="Times New Roman" panose="02020603050405020304" pitchFamily="18" charset="0"/>
                <a:cs typeface="Times New Roman" panose="02020603050405020304" pitchFamily="18" charset="0"/>
              </a:rPr>
              <a:t>khả</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năng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thích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ứng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kém</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trước</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điều</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kiện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môi</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trường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thay</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đổi</a:t>
            </a:r>
            <a:r>
              <a:rPr lang="en-US" sz="5764" dirty="0">
                <a:solidFill>
                  <a:srgbClr val="000000"/>
                </a:solidFill>
                <a:latin typeface="Times New Roman" panose="02020603050405020304" pitchFamily="18" charset="0"/>
                <a:cs typeface="Times New Roman" panose="02020603050405020304" pitchFamily="18" charset="0"/>
              </a:rPr>
              <a:t>.</a:t>
            </a:r>
          </a:p>
        </p:txBody>
      </p:sp>
      <p:pic>
        <p:nvPicPr>
          <p:cNvPr id="4" name="Picture 4"/>
          <p:cNvPicPr>
            <a:picLocks noChangeAspect="1"/>
          </p:cNvPicPr>
          <p:nvPr/>
        </p:nvPicPr>
        <p:blipFill>
          <a:blip r:embed="rId4"/>
          <a:srcRect/>
          <a:stretch>
            <a:fillRect/>
          </a:stretch>
        </p:blipFill>
        <p:spPr>
          <a:xfrm>
            <a:off x="9934662" y="5315860"/>
            <a:ext cx="10020610" cy="5999840"/>
          </a:xfrm>
          <a:prstGeom prst="rect">
            <a:avLst/>
          </a:prstGeom>
        </p:spPr>
      </p:pic>
      <p:sp>
        <p:nvSpPr>
          <p:cNvPr id="5" name="TextBox 5"/>
          <p:cNvSpPr txBox="1"/>
          <p:nvPr/>
        </p:nvSpPr>
        <p:spPr>
          <a:xfrm>
            <a:off x="1019175" y="317055"/>
            <a:ext cx="14132868" cy="1194689"/>
          </a:xfrm>
          <a:prstGeom prst="rect">
            <a:avLst/>
          </a:prstGeom>
        </p:spPr>
        <p:txBody>
          <a:bodyPr lIns="0" tIns="0" rIns="0" bIns="0" rtlCol="0" anchor="t">
            <a:spAutoFit/>
          </a:bodyPr>
          <a:lstStyle/>
          <a:p>
            <a:pPr algn="ctr">
              <a:lnSpc>
                <a:spcPts val="10047"/>
              </a:lnSpc>
              <a:spcBef>
                <a:spcPct val="0"/>
              </a:spcBef>
            </a:pPr>
            <a:r>
              <a:rPr lang="en-US" sz="6399">
                <a:solidFill>
                  <a:srgbClr val="000000"/>
                </a:solidFill>
                <a:latin typeface="Times Neue Roman"/>
              </a:rPr>
              <a:t>4. Vai trò và ứng dụng của sinh sản vô tính.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391900" y="0"/>
            <a:ext cx="5867400" cy="3008376"/>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1983873376"/>
              </p:ext>
            </p:extLst>
          </p:nvPr>
        </p:nvGraphicFramePr>
        <p:xfrm>
          <a:off x="228600" y="2019300"/>
          <a:ext cx="15621848" cy="6616504"/>
        </p:xfrm>
        <a:graphic>
          <a:graphicData uri="http://schemas.openxmlformats.org/drawingml/2006/table">
            <a:tbl>
              <a:tblPr/>
              <a:tblGrid>
                <a:gridCol w="3630117">
                  <a:extLst>
                    <a:ext uri="{9D8B030D-6E8A-4147-A177-3AD203B41FA5}">
                      <a16:colId xmlns:a16="http://schemas.microsoft.com/office/drawing/2014/main" val="20000"/>
                    </a:ext>
                  </a:extLst>
                </a:gridCol>
                <a:gridCol w="3609730">
                  <a:extLst>
                    <a:ext uri="{9D8B030D-6E8A-4147-A177-3AD203B41FA5}">
                      <a16:colId xmlns:a16="http://schemas.microsoft.com/office/drawing/2014/main" val="20001"/>
                    </a:ext>
                  </a:extLst>
                </a:gridCol>
                <a:gridCol w="8382001">
                  <a:extLst>
                    <a:ext uri="{9D8B030D-6E8A-4147-A177-3AD203B41FA5}">
                      <a16:colId xmlns:a16="http://schemas.microsoft.com/office/drawing/2014/main" val="20002"/>
                    </a:ext>
                  </a:extLst>
                </a:gridCol>
              </a:tblGrid>
              <a:tr h="997634">
                <a:tc>
                  <a:txBody>
                    <a:bodyPr/>
                    <a:lstStyle/>
                    <a:p>
                      <a:pPr algn="l">
                        <a:defRPr/>
                      </a:pPr>
                      <a:r>
                        <a:rPr lang="en-US" sz="2899" b="1" dirty="0">
                          <a:solidFill>
                            <a:srgbClr val="000000"/>
                          </a:solidFill>
                          <a:latin typeface="Times New Roman" panose="02020603050405020304" pitchFamily="18" charset="0"/>
                          <a:cs typeface="Times New Roman" panose="02020603050405020304" pitchFamily="18" charset="0"/>
                        </a:rPr>
                        <a:t>PP  </a:t>
                      </a:r>
                      <a:r>
                        <a:rPr lang="en-US" sz="2899" b="1" dirty="0" err="1">
                          <a:solidFill>
                            <a:srgbClr val="000000"/>
                          </a:solidFill>
                          <a:latin typeface="Times New Roman" panose="02020603050405020304" pitchFamily="18" charset="0"/>
                          <a:cs typeface="Times New Roman" panose="02020603050405020304" pitchFamily="18" charset="0"/>
                        </a:rPr>
                        <a:t>nhân</a:t>
                      </a:r>
                      <a:r>
                        <a:rPr lang="en-US" sz="2899" b="1" dirty="0">
                          <a:solidFill>
                            <a:srgbClr val="000000"/>
                          </a:solidFill>
                          <a:latin typeface="Times New Roman" panose="02020603050405020304" pitchFamily="18" charset="0"/>
                          <a:cs typeface="Times New Roman" panose="02020603050405020304" pitchFamily="18" charset="0"/>
                        </a:rPr>
                        <a:t> </a:t>
                      </a:r>
                      <a:r>
                        <a:rPr lang="en-US" sz="2899" b="1" dirty="0" err="1">
                          <a:solidFill>
                            <a:srgbClr val="000000"/>
                          </a:solidFill>
                          <a:latin typeface="Times New Roman" panose="02020603050405020304" pitchFamily="18" charset="0"/>
                          <a:cs typeface="Times New Roman" panose="02020603050405020304" pitchFamily="18" charset="0"/>
                        </a:rPr>
                        <a:t>giống</a:t>
                      </a:r>
                      <a:endParaRPr lang="en-US" sz="1100" b="1"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b="1">
                          <a:solidFill>
                            <a:srgbClr val="000000"/>
                          </a:solidFill>
                          <a:latin typeface="Times New Roman" panose="02020603050405020304" pitchFamily="18" charset="0"/>
                          <a:cs typeface="Times New Roman" panose="02020603050405020304" pitchFamily="18" charset="0"/>
                        </a:rPr>
                        <a:t>Áp dụng với các cây</a:t>
                      </a:r>
                      <a:endParaRPr lang="en-US" sz="1100" b="1">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b="1" dirty="0" err="1">
                          <a:solidFill>
                            <a:srgbClr val="000000"/>
                          </a:solidFill>
                          <a:latin typeface="Times New Roman" panose="02020603050405020304" pitchFamily="18" charset="0"/>
                          <a:cs typeface="Times New Roman" panose="02020603050405020304" pitchFamily="18" charset="0"/>
                        </a:rPr>
                        <a:t>Ưu</a:t>
                      </a:r>
                      <a:r>
                        <a:rPr lang="en-US" sz="2899" b="1" dirty="0">
                          <a:solidFill>
                            <a:srgbClr val="000000"/>
                          </a:solidFill>
                          <a:latin typeface="Times New Roman" panose="02020603050405020304" pitchFamily="18" charset="0"/>
                          <a:cs typeface="Times New Roman" panose="02020603050405020304" pitchFamily="18" charset="0"/>
                        </a:rPr>
                        <a:t> </a:t>
                      </a:r>
                      <a:r>
                        <a:rPr lang="en-US" sz="2899" b="1" dirty="0" err="1">
                          <a:solidFill>
                            <a:srgbClr val="000000"/>
                          </a:solidFill>
                          <a:latin typeface="Times New Roman" panose="02020603050405020304" pitchFamily="18" charset="0"/>
                          <a:cs typeface="Times New Roman" panose="02020603050405020304" pitchFamily="18" charset="0"/>
                        </a:rPr>
                        <a:t>điểm</a:t>
                      </a:r>
                      <a:endParaRPr lang="en-US" sz="1100" b="1"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7819">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Giâm cành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Các loài có khả năng ra rễ phụ như mía, sắn,...</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Rút</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ngắn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được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thời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gian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sinh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trưởng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của</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sớm</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thu</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hoạch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Giữ</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nguyên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được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đặc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tính</a:t>
                      </a:r>
                      <a:r>
                        <a:rPr lang="en-US" sz="2899" dirty="0">
                          <a:solidFill>
                            <a:srgbClr val="000000"/>
                          </a:solidFill>
                          <a:latin typeface="Times New Roman" panose="02020603050405020304" pitchFamily="18" charset="0"/>
                          <a:cs typeface="Times New Roman" panose="02020603050405020304" pitchFamily="18" charset="0"/>
                        </a:rPr>
                        <a:t> di </a:t>
                      </a:r>
                      <a:r>
                        <a:rPr lang="en-US" sz="2899" dirty="0" err="1">
                          <a:solidFill>
                            <a:srgbClr val="000000"/>
                          </a:solidFill>
                          <a:latin typeface="Times New Roman" panose="02020603050405020304" pitchFamily="18" charset="0"/>
                          <a:cs typeface="Times New Roman" panose="02020603050405020304" pitchFamily="18" charset="0"/>
                        </a:rPr>
                        <a:t>truyền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có</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lợi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cho</a:t>
                      </a:r>
                      <a:r>
                        <a:rPr lang="en-US" sz="2899" dirty="0">
                          <a:solidFill>
                            <a:srgbClr val="000000"/>
                          </a:solidFill>
                          <a:latin typeface="Times New Roman" panose="02020603050405020304" pitchFamily="18" charset="0"/>
                          <a:cs typeface="Times New Roman" panose="02020603050405020304" pitchFamily="18" charset="0"/>
                        </a:rPr>
                        <a:t> con </a:t>
                      </a:r>
                      <a:r>
                        <a:rPr lang="en-US" sz="2899" dirty="0" err="1">
                          <a:solidFill>
                            <a:srgbClr val="000000"/>
                          </a:solidFill>
                          <a:latin typeface="Times New Roman" panose="02020603050405020304" pitchFamily="18" charset="0"/>
                          <a:cs typeface="Times New Roman" panose="02020603050405020304" pitchFamily="18" charset="0"/>
                        </a:rPr>
                        <a:t>người</a:t>
                      </a:r>
                      <a:r>
                        <a:rPr lang="en-US" sz="2899" dirty="0">
                          <a:solidFill>
                            <a:srgbClr val="000000"/>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96451">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Chiết cành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Các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ăn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quả</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và</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cảnh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lâu</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năm</a:t>
                      </a:r>
                      <a:r>
                        <a:rPr lang="en-US" sz="2899" dirty="0">
                          <a:solidFill>
                            <a:srgbClr val="000000"/>
                          </a:solidFill>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Rút ngắn được thời gian sinh trưởng của cây, sớm thu hoạch. Giữ nguyên được đặc tính di truyền có lợi cho con người.</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8149">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Ghép cành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Các cây ăn quả và cấy cảnh thân gỗ</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Tạo ra cây mang đặc tính của nhiều loài mong muốn.</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96451">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Nuôi cấy tế bào, mô</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Hầu</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hết</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các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loài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thực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vật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Tạo</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ra</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các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giống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trồng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sạch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bệnh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tạo</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ra</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số</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lượng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lớn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trong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thời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gian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ngắn</a:t>
                      </a:r>
                      <a:r>
                        <a:rPr lang="en-US" sz="2899" dirty="0">
                          <a:solidFill>
                            <a:srgbClr val="000000"/>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456353" y="180975"/>
            <a:ext cx="6858847" cy="1533525"/>
          </a:xfrm>
          <a:prstGeom prst="rect">
            <a:avLst/>
          </a:prstGeom>
        </p:spPr>
        <p:txBody>
          <a:bodyPr wrap="square" lIns="0" tIns="0" rIns="0" bIns="0" rtlCol="0" anchor="t">
            <a:spAutoFit/>
          </a:bodyPr>
          <a:lstStyle/>
          <a:p>
            <a:pPr algn="ctr">
              <a:lnSpc>
                <a:spcPts val="12599"/>
              </a:lnSpc>
            </a:pPr>
            <a:r>
              <a:rPr lang="en-US" sz="9000" dirty="0" err="1">
                <a:solidFill>
                  <a:srgbClr val="000000"/>
                </a:solidFill>
                <a:latin typeface="Noto Serif Display Black"/>
              </a:rPr>
              <a:t>Bảng</a:t>
            </a:r>
            <a:r>
              <a:rPr lang="en-US" sz="9000" dirty="0">
                <a:solidFill>
                  <a:srgbClr val="000000"/>
                </a:solidFill>
                <a:latin typeface="Noto Serif Display Black"/>
              </a:rPr>
              <a:t> 39.3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7608322" cy="9676692"/>
          </a:xfrm>
          <a:prstGeom prst="rect">
            <a:avLst/>
          </a:prstGeom>
        </p:spPr>
      </p:pic>
      <p:pic>
        <p:nvPicPr>
          <p:cNvPr id="3" name="Picture 3"/>
          <p:cNvPicPr>
            <a:picLocks noChangeAspect="1"/>
          </p:cNvPicPr>
          <p:nvPr/>
        </p:nvPicPr>
        <p:blipFill>
          <a:blip r:embed="rId3"/>
          <a:srcRect/>
          <a:stretch>
            <a:fillRect/>
          </a:stretch>
        </p:blipFill>
        <p:spPr>
          <a:xfrm>
            <a:off x="14364960" y="4297625"/>
            <a:ext cx="3923040" cy="5989375"/>
          </a:xfrm>
          <a:prstGeom prst="rect">
            <a:avLst/>
          </a:prstGeom>
        </p:spPr>
      </p:pic>
      <p:sp>
        <p:nvSpPr>
          <p:cNvPr id="4" name="TextBox 4"/>
          <p:cNvSpPr txBox="1"/>
          <p:nvPr/>
        </p:nvSpPr>
        <p:spPr>
          <a:xfrm>
            <a:off x="7931313" y="831964"/>
            <a:ext cx="9056032" cy="1534074"/>
          </a:xfrm>
          <a:prstGeom prst="rect">
            <a:avLst/>
          </a:prstGeom>
        </p:spPr>
        <p:txBody>
          <a:bodyPr wrap="square" lIns="0" tIns="0" rIns="0" bIns="0" rtlCol="0" anchor="t">
            <a:spAutoFit/>
          </a:bodyPr>
          <a:lstStyle/>
          <a:p>
            <a:pPr algn="ctr">
              <a:lnSpc>
                <a:spcPts val="6289"/>
              </a:lnSpc>
            </a:pPr>
            <a:r>
              <a:rPr lang="en-US" sz="4000" dirty="0">
                <a:solidFill>
                  <a:srgbClr val="000000"/>
                </a:solidFill>
                <a:latin typeface="Times New Roman" panose="02020603050405020304" pitchFamily="18" charset="0"/>
                <a:cs typeface="Times New Roman" panose="02020603050405020304" pitchFamily="18" charset="0"/>
              </a:rPr>
              <a:t>1.Đây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bao </a:t>
            </a:r>
            <a:r>
              <a:rPr lang="en-US" sz="4000" dirty="0" err="1">
                <a:solidFill>
                  <a:srgbClr val="000000"/>
                </a:solidFill>
                <a:latin typeface="Times New Roman" panose="02020603050405020304" pitchFamily="18" charset="0"/>
                <a:cs typeface="Times New Roman" panose="02020603050405020304" pitchFamily="18" charset="0"/>
              </a:rPr>
              <a:t>nhiêu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loại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quả</a:t>
            </a:r>
            <a:r>
              <a:rPr lang="en-US" sz="4000" dirty="0">
                <a:solidFill>
                  <a:srgbClr val="000000"/>
                </a:solidFill>
                <a:latin typeface="Times New Roman" panose="02020603050405020304" pitchFamily="18" charset="0"/>
                <a:cs typeface="Times New Roman" panose="02020603050405020304" pitchFamily="18" charset="0"/>
              </a:rPr>
              <a:t>?</a:t>
            </a:r>
          </a:p>
        </p:txBody>
      </p:sp>
      <p:sp>
        <p:nvSpPr>
          <p:cNvPr id="5" name="TextBox 5"/>
          <p:cNvSpPr txBox="1"/>
          <p:nvPr/>
        </p:nvSpPr>
        <p:spPr>
          <a:xfrm>
            <a:off x="7936568" y="3009900"/>
            <a:ext cx="7424366" cy="2917003"/>
          </a:xfrm>
          <a:prstGeom prst="rect">
            <a:avLst/>
          </a:prstGeom>
        </p:spPr>
        <p:txBody>
          <a:bodyPr lIns="0" tIns="0" rIns="0" bIns="0" rtlCol="0" anchor="t">
            <a:spAutoFit/>
          </a:bodyPr>
          <a:lstStyle/>
          <a:p>
            <a:pPr algn="ctr">
              <a:lnSpc>
                <a:spcPts val="5803"/>
              </a:lnSpc>
            </a:pPr>
            <a:r>
              <a:rPr lang="en-US" sz="4000" dirty="0">
                <a:solidFill>
                  <a:srgbClr val="000000"/>
                </a:solidFill>
                <a:latin typeface="Times New Roman" panose="02020603050405020304" pitchFamily="18" charset="0"/>
                <a:cs typeface="Times New Roman" panose="02020603050405020304" pitchFamily="18" charset="0"/>
              </a:rPr>
              <a:t>2.Vận </a:t>
            </a:r>
            <a:r>
              <a:rPr lang="en-US" sz="4000" dirty="0" err="1">
                <a:solidFill>
                  <a:srgbClr val="000000"/>
                </a:solidFill>
                <a:latin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vậy</a:t>
            </a:r>
            <a:r>
              <a:rPr lang="en-US" sz="40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67940" y="1028700"/>
            <a:ext cx="1235212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7D5"/>
        </a:solidFill>
        <a:effectLst/>
      </p:bgPr>
    </p:bg>
    <p:spTree>
      <p:nvGrpSpPr>
        <p:cNvPr id="1" name=""/>
        <p:cNvGrpSpPr/>
        <p:nvPr/>
      </p:nvGrpSpPr>
      <p:grpSpPr>
        <a:xfrm>
          <a:off x="0" y="0"/>
          <a:ext cx="0" cy="0"/>
          <a:chOff x="0" y="0"/>
          <a:chExt cx="0" cy="0"/>
        </a:xfrm>
      </p:grpSpPr>
      <p:grpSp>
        <p:nvGrpSpPr>
          <p:cNvPr id="2" name="Group 2"/>
          <p:cNvGrpSpPr/>
          <p:nvPr/>
        </p:nvGrpSpPr>
        <p:grpSpPr>
          <a:xfrm>
            <a:off x="2994255" y="3571238"/>
            <a:ext cx="1239263" cy="1239263"/>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AEAC"/>
            </a:solidFill>
          </p:spPr>
        </p:sp>
      </p:grpSp>
      <p:grpSp>
        <p:nvGrpSpPr>
          <p:cNvPr id="4" name="Group 4"/>
          <p:cNvGrpSpPr/>
          <p:nvPr/>
        </p:nvGrpSpPr>
        <p:grpSpPr>
          <a:xfrm>
            <a:off x="8524368" y="3571238"/>
            <a:ext cx="1239263" cy="123926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AEAC"/>
            </a:solidFill>
          </p:spPr>
        </p:sp>
      </p:grpSp>
      <p:grpSp>
        <p:nvGrpSpPr>
          <p:cNvPr id="6" name="Group 6"/>
          <p:cNvGrpSpPr/>
          <p:nvPr/>
        </p:nvGrpSpPr>
        <p:grpSpPr>
          <a:xfrm>
            <a:off x="14067918" y="3571238"/>
            <a:ext cx="1239263" cy="123926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AEAC"/>
            </a:solidFill>
          </p:spPr>
        </p:sp>
      </p:grpSp>
      <p:pic>
        <p:nvPicPr>
          <p:cNvPr id="8" name="Picture 8"/>
          <p:cNvPicPr>
            <a:picLocks noChangeAspect="1"/>
          </p:cNvPicPr>
          <p:nvPr/>
        </p:nvPicPr>
        <p:blipFill>
          <a:blip r:embed="rId2"/>
          <a:srcRect r="3701"/>
          <a:stretch>
            <a:fillRect/>
          </a:stretch>
        </p:blipFill>
        <p:spPr>
          <a:xfrm>
            <a:off x="4233518" y="3043285"/>
            <a:ext cx="4121602" cy="2295169"/>
          </a:xfrm>
          <a:prstGeom prst="rect">
            <a:avLst/>
          </a:prstGeom>
        </p:spPr>
      </p:pic>
      <p:sp>
        <p:nvSpPr>
          <p:cNvPr id="9" name="TextBox 9"/>
          <p:cNvSpPr txBox="1"/>
          <p:nvPr/>
        </p:nvSpPr>
        <p:spPr>
          <a:xfrm>
            <a:off x="8524368" y="3479225"/>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000000"/>
                </a:solidFill>
                <a:latin typeface="Noto Serif Display Black"/>
              </a:rPr>
              <a:t>2</a:t>
            </a:r>
          </a:p>
        </p:txBody>
      </p:sp>
      <p:pic>
        <p:nvPicPr>
          <p:cNvPr id="10" name="Picture 10"/>
          <p:cNvPicPr>
            <a:picLocks noChangeAspect="1"/>
          </p:cNvPicPr>
          <p:nvPr/>
        </p:nvPicPr>
        <p:blipFill>
          <a:blip r:embed="rId2"/>
          <a:srcRect r="3701"/>
          <a:stretch>
            <a:fillRect/>
          </a:stretch>
        </p:blipFill>
        <p:spPr>
          <a:xfrm>
            <a:off x="9763632" y="3043285"/>
            <a:ext cx="4121602" cy="2295169"/>
          </a:xfrm>
          <a:prstGeom prst="rect">
            <a:avLst/>
          </a:prstGeom>
        </p:spPr>
      </p:pic>
      <p:pic>
        <p:nvPicPr>
          <p:cNvPr id="11" name="Picture 11"/>
          <p:cNvPicPr>
            <a:picLocks noChangeAspect="1"/>
          </p:cNvPicPr>
          <p:nvPr/>
        </p:nvPicPr>
        <p:blipFill>
          <a:blip r:embed="rId3"/>
          <a:srcRect l="9696" r="9696" b="8911"/>
          <a:stretch>
            <a:fillRect/>
          </a:stretch>
        </p:blipFill>
        <p:spPr>
          <a:xfrm>
            <a:off x="-194870" y="3707825"/>
            <a:ext cx="18482870" cy="6579175"/>
          </a:xfrm>
          <a:prstGeom prst="rect">
            <a:avLst/>
          </a:prstGeom>
        </p:spPr>
      </p:pic>
      <p:sp>
        <p:nvSpPr>
          <p:cNvPr id="12" name="TextBox 12"/>
          <p:cNvSpPr txBox="1"/>
          <p:nvPr/>
        </p:nvSpPr>
        <p:spPr>
          <a:xfrm>
            <a:off x="1123314" y="5538472"/>
            <a:ext cx="4954272" cy="512850"/>
          </a:xfrm>
          <a:prstGeom prst="rect">
            <a:avLst/>
          </a:prstGeom>
        </p:spPr>
        <p:txBody>
          <a:bodyPr lIns="0" tIns="0" rIns="0" bIns="0" rtlCol="0" anchor="t">
            <a:spAutoFit/>
          </a:bodyPr>
          <a:lstStyle/>
          <a:p>
            <a:pPr algn="ctr">
              <a:lnSpc>
                <a:spcPts val="3995"/>
              </a:lnSpc>
            </a:pPr>
            <a:r>
              <a:rPr lang="en-US" sz="3631">
                <a:solidFill>
                  <a:srgbClr val="000000"/>
                </a:solidFill>
                <a:latin typeface="Noto Serif Display Black"/>
              </a:rPr>
              <a:t>Sinh sản là gì?</a:t>
            </a:r>
          </a:p>
        </p:txBody>
      </p:sp>
      <p:sp>
        <p:nvSpPr>
          <p:cNvPr id="13" name="TextBox 13"/>
          <p:cNvSpPr txBox="1"/>
          <p:nvPr/>
        </p:nvSpPr>
        <p:spPr>
          <a:xfrm>
            <a:off x="6666864" y="5538472"/>
            <a:ext cx="4954272" cy="512850"/>
          </a:xfrm>
          <a:prstGeom prst="rect">
            <a:avLst/>
          </a:prstGeom>
        </p:spPr>
        <p:txBody>
          <a:bodyPr lIns="0" tIns="0" rIns="0" bIns="0" rtlCol="0" anchor="t">
            <a:spAutoFit/>
          </a:bodyPr>
          <a:lstStyle/>
          <a:p>
            <a:pPr algn="ctr">
              <a:lnSpc>
                <a:spcPts val="3995"/>
              </a:lnSpc>
            </a:pPr>
            <a:r>
              <a:rPr lang="en-US" sz="3631">
                <a:solidFill>
                  <a:srgbClr val="000000"/>
                </a:solidFill>
                <a:latin typeface="Noto Serif Display Black"/>
              </a:rPr>
              <a:t>Sinh sản vô tính</a:t>
            </a:r>
          </a:p>
        </p:txBody>
      </p:sp>
      <p:sp>
        <p:nvSpPr>
          <p:cNvPr id="14" name="TextBox 14"/>
          <p:cNvSpPr txBox="1"/>
          <p:nvPr/>
        </p:nvSpPr>
        <p:spPr>
          <a:xfrm>
            <a:off x="12210414" y="5538472"/>
            <a:ext cx="4954272" cy="1017675"/>
          </a:xfrm>
          <a:prstGeom prst="rect">
            <a:avLst/>
          </a:prstGeom>
        </p:spPr>
        <p:txBody>
          <a:bodyPr lIns="0" tIns="0" rIns="0" bIns="0" rtlCol="0" anchor="t">
            <a:spAutoFit/>
          </a:bodyPr>
          <a:lstStyle/>
          <a:p>
            <a:pPr algn="ctr">
              <a:lnSpc>
                <a:spcPts val="3995"/>
              </a:lnSpc>
            </a:pPr>
            <a:r>
              <a:rPr lang="en-US" sz="3631">
                <a:solidFill>
                  <a:srgbClr val="000000"/>
                </a:solidFill>
                <a:latin typeface="Noto Serif Display Black"/>
              </a:rPr>
              <a:t>Vai trò và ứng dụng của sinh sản vô tính</a:t>
            </a:r>
          </a:p>
        </p:txBody>
      </p:sp>
      <p:sp>
        <p:nvSpPr>
          <p:cNvPr id="15" name="TextBox 15"/>
          <p:cNvSpPr txBox="1"/>
          <p:nvPr/>
        </p:nvSpPr>
        <p:spPr>
          <a:xfrm>
            <a:off x="2994255" y="3479225"/>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000000"/>
                </a:solidFill>
                <a:latin typeface="Noto Serif Display Black"/>
              </a:rPr>
              <a:t>1</a:t>
            </a:r>
          </a:p>
        </p:txBody>
      </p:sp>
      <p:sp>
        <p:nvSpPr>
          <p:cNvPr id="16" name="TextBox 16"/>
          <p:cNvSpPr txBox="1"/>
          <p:nvPr/>
        </p:nvSpPr>
        <p:spPr>
          <a:xfrm>
            <a:off x="14067918" y="3479225"/>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000000"/>
                </a:solidFill>
                <a:latin typeface="Noto Serif Display Black"/>
              </a:rPr>
              <a:t>3</a:t>
            </a:r>
          </a:p>
        </p:txBody>
      </p:sp>
      <p:sp>
        <p:nvSpPr>
          <p:cNvPr id="17" name="TextBox 17"/>
          <p:cNvSpPr txBox="1"/>
          <p:nvPr/>
        </p:nvSpPr>
        <p:spPr>
          <a:xfrm>
            <a:off x="3613887" y="404860"/>
            <a:ext cx="9924752" cy="1533525"/>
          </a:xfrm>
          <a:prstGeom prst="rect">
            <a:avLst/>
          </a:prstGeom>
        </p:spPr>
        <p:txBody>
          <a:bodyPr lIns="0" tIns="0" rIns="0" bIns="0" rtlCol="0" anchor="t">
            <a:spAutoFit/>
          </a:bodyPr>
          <a:lstStyle/>
          <a:p>
            <a:pPr algn="ctr">
              <a:lnSpc>
                <a:spcPts val="12599"/>
              </a:lnSpc>
            </a:pPr>
            <a:r>
              <a:rPr lang="en-US" sz="9000">
                <a:solidFill>
                  <a:srgbClr val="000000"/>
                </a:solidFill>
                <a:latin typeface="Noto Serif Display Black"/>
              </a:rPr>
              <a:t>Nội dung bài học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7D5"/>
        </a:solidFill>
        <a:effectLst/>
      </p:bgPr>
    </p:bg>
    <p:spTree>
      <p:nvGrpSpPr>
        <p:cNvPr id="1" name=""/>
        <p:cNvGrpSpPr/>
        <p:nvPr/>
      </p:nvGrpSpPr>
      <p:grpSpPr>
        <a:xfrm>
          <a:off x="0" y="0"/>
          <a:ext cx="0" cy="0"/>
          <a:chOff x="0" y="0"/>
          <a:chExt cx="0" cy="0"/>
        </a:xfrm>
      </p:grpSpPr>
      <p:sp>
        <p:nvSpPr>
          <p:cNvPr id="2" name="TextBox 2"/>
          <p:cNvSpPr txBox="1"/>
          <p:nvPr/>
        </p:nvSpPr>
        <p:spPr>
          <a:xfrm>
            <a:off x="4914291" y="9434769"/>
            <a:ext cx="8940105" cy="705484"/>
          </a:xfrm>
          <a:prstGeom prst="rect">
            <a:avLst/>
          </a:prstGeom>
        </p:spPr>
        <p:txBody>
          <a:bodyPr lIns="0" tIns="0" rIns="0" bIns="0" rtlCol="0" anchor="t">
            <a:spAutoFit/>
          </a:bodyPr>
          <a:lstStyle/>
          <a:p>
            <a:pPr algn="ctr">
              <a:lnSpc>
                <a:spcPts val="5740"/>
              </a:lnSpc>
            </a:pPr>
            <a:r>
              <a:rPr lang="en-US" sz="4100">
                <a:solidFill>
                  <a:srgbClr val="000000"/>
                </a:solidFill>
                <a:latin typeface="DejaVu Serif"/>
              </a:rPr>
              <a:t>Tập đoàn san hô- Sinh sản vô tính</a:t>
            </a:r>
          </a:p>
        </p:txBody>
      </p:sp>
      <p:pic>
        <p:nvPicPr>
          <p:cNvPr id="3" name="Xanh dương Hồng và Trắng Trừu tượng Họa tiết và Hình dạng Dự án Nhóm Trống Bản thuyết trình Giáo dục - Bản thuyết trình">
            <a:hlinkClick r:id="" action="ppaction://media"/>
            <a:extLst>
              <a:ext uri="{FF2B5EF4-FFF2-40B4-BE49-F238E27FC236}">
                <a16:creationId xmlns:a16="http://schemas.microsoft.com/office/drawing/2014/main" id="{EA3F1881-20F4-0042-BF9E-06BD3671DE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86" y="-27590"/>
            <a:ext cx="18251214" cy="9256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7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497" y="-349591"/>
            <a:ext cx="3000477" cy="3000477"/>
          </a:xfrm>
          <a:prstGeom prst="rect">
            <a:avLst/>
          </a:prstGeom>
        </p:spPr>
      </p:pic>
      <p:pic>
        <p:nvPicPr>
          <p:cNvPr id="3" name="Picture 3"/>
          <p:cNvPicPr>
            <a:picLocks noChangeAspect="1"/>
          </p:cNvPicPr>
          <p:nvPr/>
        </p:nvPicPr>
        <p:blipFill>
          <a:blip r:embed="rId4"/>
          <a:srcRect/>
          <a:stretch>
            <a:fillRect/>
          </a:stretch>
        </p:blipFill>
        <p:spPr>
          <a:xfrm>
            <a:off x="13588761" y="6839867"/>
            <a:ext cx="4846585" cy="3447133"/>
          </a:xfrm>
          <a:prstGeom prst="rect">
            <a:avLst/>
          </a:prstGeom>
        </p:spPr>
      </p:pic>
      <p:graphicFrame>
        <p:nvGraphicFramePr>
          <p:cNvPr id="4" name="Table 4"/>
          <p:cNvGraphicFramePr>
            <a:graphicFrameLocks noGrp="1"/>
          </p:cNvGraphicFramePr>
          <p:nvPr>
            <p:extLst>
              <p:ext uri="{D42A27DB-BD31-4B8C-83A1-F6EECF244321}">
                <p14:modId xmlns:p14="http://schemas.microsoft.com/office/powerpoint/2010/main" val="1566571357"/>
              </p:ext>
            </p:extLst>
          </p:nvPr>
        </p:nvGraphicFramePr>
        <p:xfrm>
          <a:off x="838200" y="1790700"/>
          <a:ext cx="12877800" cy="6141500"/>
        </p:xfrm>
        <a:graphic>
          <a:graphicData uri="http://schemas.openxmlformats.org/drawingml/2006/table">
            <a:tbl>
              <a:tblPr/>
              <a:tblGrid>
                <a:gridCol w="38862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1013928">
                <a:tc gridSpan="3">
                  <a:txBody>
                    <a:bodyPr/>
                    <a:lstStyle/>
                    <a:p>
                      <a:pPr algn="ctr">
                        <a:defRPr/>
                      </a:pPr>
                      <a:r>
                        <a:rPr lang="en-US" sz="4000" dirty="0"/>
                        <a:t> </a:t>
                      </a:r>
                      <a:r>
                        <a:rPr lang="en-US" sz="4000" b="1" dirty="0">
                          <a:latin typeface="Times New Roman" panose="02020603050405020304" pitchFamily="18" charset="0"/>
                          <a:cs typeface="Times New Roman" panose="02020603050405020304" pitchFamily="18" charset="0"/>
                        </a:rPr>
                        <a:t>SINH SẢN LÀ GÌ?</a:t>
                      </a:r>
                    </a:p>
                    <a:p>
                      <a:r>
                        <a:rPr lang="en-US" sz="3200" dirty="0">
                          <a:solidFill>
                            <a:srgbClr val="000000"/>
                          </a:solidFill>
                          <a:latin typeface="Noto Serif Display Black"/>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defRPr/>
                      </a:pPr>
                      <a:r>
                        <a:rPr lang="en-US"/>
                        <a:t> Sinh sản là  gì?</a:t>
                      </a:r>
                    </a:p>
                    <a:p>
                      <a:r>
                        <a:rPr lang="en-US" sz="2900">
                          <a:solidFill>
                            <a:srgbClr val="000000"/>
                          </a:solidFill>
                          <a:latin typeface="Noto Serif Display Black"/>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defRPr/>
                      </a:pPr>
                      <a:r>
                        <a:rPr lang="en-US"/>
                        <a:t> Sinh sản là  gì?</a:t>
                      </a:r>
                    </a:p>
                    <a:p>
                      <a:r>
                        <a:rPr lang="en-US" sz="2900">
                          <a:solidFill>
                            <a:srgbClr val="000000"/>
                          </a:solidFill>
                          <a:latin typeface="Noto Serif Display Black"/>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7067">
                <a:tc>
                  <a:txBody>
                    <a:bodyPr/>
                    <a:lstStyle/>
                    <a:p>
                      <a:pPr algn="ctr">
                        <a:defRPr/>
                      </a:pPr>
                      <a:endParaRPr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(K)</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(W)</a:t>
                      </a:r>
                      <a:r>
                        <a:rPr lang="en-US" sz="3200" dirty="0">
                          <a:solidFill>
                            <a:srgbClr val="000000"/>
                          </a:solidFill>
                          <a:latin typeface="Times New Roman" panose="02020603050405020304" pitchFamily="18" charset="0"/>
                          <a:cs typeface="Times New Roman" panose="02020603050405020304" pitchFamily="18" charset="0"/>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defRPr/>
                      </a:pPr>
                      <a:endParaRPr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(L)</a:t>
                      </a:r>
                      <a:r>
                        <a:rPr lang="en-US" sz="3200" dirty="0">
                          <a:solidFill>
                            <a:srgbClr val="000000"/>
                          </a:solidFill>
                          <a:latin typeface="Times New Roman" panose="02020603050405020304" pitchFamily="18" charset="0"/>
                          <a:cs typeface="Times New Roman" panose="02020603050405020304" pitchFamily="18" charset="0"/>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98300">
                <a:tc>
                  <a:txBody>
                    <a:bodyPr/>
                    <a:lstStyle/>
                    <a:p>
                      <a:pPr algn="l">
                        <a:defRPr/>
                      </a:pPr>
                      <a:endParaRPr sz="3200"/>
                    </a:p>
                    <a:p>
                      <a:r>
                        <a:rPr lang="en-US" sz="3200"/>
                        <a:t>   </a:t>
                      </a:r>
                    </a:p>
                    <a:p>
                      <a:r>
                        <a:rPr lang="en-US" sz="3200">
                          <a:solidFill>
                            <a:srgbClr val="000000"/>
                          </a:solidFill>
                          <a:latin typeface="Noto Serif Display Black"/>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endParaRPr sz="3200" dirty="0"/>
                    </a:p>
                    <a:p>
                      <a:r>
                        <a:rPr lang="en-US" sz="3200" dirty="0"/>
                        <a:t>   </a:t>
                      </a:r>
                    </a:p>
                    <a:p>
                      <a:r>
                        <a:rPr lang="en-US" sz="3200" dirty="0">
                          <a:solidFill>
                            <a:srgbClr val="000000"/>
                          </a:solidFill>
                          <a:latin typeface="Noto Serif Display Black"/>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endParaRPr sz="3200" dirty="0"/>
                    </a:p>
                    <a:p>
                      <a:r>
                        <a:rPr lang="en-US" sz="3200" dirty="0"/>
                        <a:t>   </a:t>
                      </a:r>
                    </a:p>
                    <a:p>
                      <a:r>
                        <a:rPr lang="en-US" sz="3200" dirty="0">
                          <a:solidFill>
                            <a:srgbClr val="000000"/>
                          </a:solidFill>
                          <a:latin typeface="Noto Serif Display Black"/>
                        </a:rPr>
                        <a:t>  </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1336" y="69215"/>
            <a:ext cx="17705527" cy="10340523"/>
          </a:xfrm>
          <a:prstGeom prst="rect">
            <a:avLst/>
          </a:prstGeom>
        </p:spPr>
        <p:txBody>
          <a:bodyPr lIns="0" tIns="0" rIns="0" bIns="0" rtlCol="0" anchor="t">
            <a:spAutoFit/>
          </a:bodyPr>
          <a:lstStyle/>
          <a:p>
            <a:pPr algn="ct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PHIẾU HỌC TẬP 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gì</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err="1">
                <a:solidFill>
                  <a:srgbClr val="000000"/>
                </a:solidFill>
                <a:latin typeface="Times New Roman" panose="02020603050405020304" pitchFamily="18" charset="0"/>
                <a:cs typeface="Times New Roman" panose="02020603050405020304" pitchFamily="18" charset="0"/>
              </a:rPr>
              <a:t>Nhóm</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Lớp</a:t>
            </a:r>
            <a:r>
              <a:rPr lang="en-US" sz="3240" dirty="0">
                <a:solidFill>
                  <a:srgbClr val="000000"/>
                </a:solidFill>
                <a:latin typeface="Times New Roman" panose="02020603050405020304" pitchFamily="18" charset="0"/>
                <a:cs typeface="Times New Roman" panose="02020603050405020304" pitchFamily="18" charset="0"/>
              </a:rPr>
              <a:t> 7……..</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Quan </a:t>
            </a:r>
            <a:r>
              <a:rPr lang="en-US" sz="3240" dirty="0" err="1">
                <a:solidFill>
                  <a:srgbClr val="000000"/>
                </a:solidFill>
                <a:latin typeface="Times New Roman" panose="02020603050405020304" pitchFamily="18" charset="0"/>
                <a:cs typeface="Times New Roman" panose="02020603050405020304" pitchFamily="18" charset="0"/>
              </a:rPr>
              <a:t>sát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39.1-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một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số</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vật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điền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từ</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còn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trống</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vào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các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nội</a:t>
            </a:r>
            <a:r>
              <a:rPr lang="en-US" sz="3240" dirty="0">
                <a:solidFill>
                  <a:srgbClr val="000000"/>
                </a:solidFill>
                <a:latin typeface="Times New Roman" panose="02020603050405020304" pitchFamily="18" charset="0"/>
                <a:cs typeface="Times New Roman" panose="02020603050405020304" pitchFamily="18" charset="0"/>
              </a:rPr>
              <a:t> dung  </a:t>
            </a:r>
            <a:r>
              <a:rPr lang="en-US" sz="3240" dirty="0" err="1">
                <a:solidFill>
                  <a:srgbClr val="000000"/>
                </a:solidFill>
                <a:latin typeface="Times New Roman" panose="02020603050405020304" pitchFamily="18" charset="0"/>
                <a:cs typeface="Times New Roman" panose="02020603050405020304" pitchFamily="18" charset="0"/>
              </a:rPr>
              <a:t>sau</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a:t>
            </a: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a.Sinh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cây</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chuối</a:t>
            </a:r>
            <a:r>
              <a:rPr lang="en-US" sz="3240" dirty="0">
                <a:solidFill>
                  <a:srgbClr val="000000"/>
                </a:solidFill>
                <a:latin typeface="Times New Roman" panose="02020603050405020304" pitchFamily="18" charset="0"/>
                <a:cs typeface="Times New Roman" panose="02020603050405020304" pitchFamily="18" charset="0"/>
              </a:rPr>
              <a:t>                                         b.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mèo</a:t>
            </a: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39.1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một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số</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vật</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quá</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trình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tạo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ra</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những</a:t>
            </a:r>
            <a:r>
              <a:rPr lang="en-US" sz="3240" dirty="0">
                <a:solidFill>
                  <a:srgbClr val="000000"/>
                </a:solidFill>
                <a:latin typeface="Times New Roman" panose="02020603050405020304" pitchFamily="18" charset="0"/>
                <a:cs typeface="Times New Roman" panose="02020603050405020304" pitchFamily="18" charset="0"/>
              </a:rPr>
              <a:t> …(1)… </a:t>
            </a:r>
            <a:r>
              <a:rPr lang="en-US" sz="3240" dirty="0" err="1">
                <a:solidFill>
                  <a:srgbClr val="000000"/>
                </a:solidFill>
                <a:latin typeface="Times New Roman" panose="02020603050405020304" pitchFamily="18" charset="0"/>
                <a:cs typeface="Times New Roman" panose="02020603050405020304" pitchFamily="18" charset="0"/>
              </a:rPr>
              <a:t>đảm</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bảo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sự</a:t>
            </a:r>
            <a:r>
              <a:rPr lang="en-US" sz="3240" dirty="0">
                <a:solidFill>
                  <a:srgbClr val="000000"/>
                </a:solidFill>
                <a:latin typeface="Times New Roman" panose="02020603050405020304" pitchFamily="18" charset="0"/>
                <a:cs typeface="Times New Roman" panose="02020603050405020304" pitchFamily="18" charset="0"/>
              </a:rPr>
              <a:t> …(2)…  </a:t>
            </a:r>
            <a:r>
              <a:rPr lang="en-US" sz="3240" dirty="0" err="1">
                <a:solidFill>
                  <a:srgbClr val="000000"/>
                </a:solidFill>
                <a:latin typeface="Times New Roman" panose="02020603050405020304" pitchFamily="18" charset="0"/>
                <a:cs typeface="Times New Roman" panose="02020603050405020304" pitchFamily="18" charset="0"/>
              </a:rPr>
              <a:t>liên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tục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của</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loài</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2. </a:t>
            </a:r>
            <a:r>
              <a:rPr lang="en-US" sz="3240" dirty="0" err="1">
                <a:solidFill>
                  <a:srgbClr val="000000"/>
                </a:solidFill>
                <a:latin typeface="Times New Roman" panose="02020603050405020304" pitchFamily="18" charset="0"/>
                <a:cs typeface="Times New Roman" panose="02020603050405020304" pitchFamily="18" charset="0"/>
              </a:rPr>
              <a:t>Có</a:t>
            </a:r>
            <a:r>
              <a:rPr lang="en-US" sz="3240" dirty="0">
                <a:solidFill>
                  <a:srgbClr val="000000"/>
                </a:solidFill>
                <a:latin typeface="Times New Roman" panose="02020603050405020304" pitchFamily="18" charset="0"/>
                <a:cs typeface="Times New Roman" panose="02020603050405020304" pitchFamily="18" charset="0"/>
              </a:rPr>
              <a:t> 2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thức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…(3)….</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hữu</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tính</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3. </a:t>
            </a:r>
            <a:r>
              <a:rPr lang="en-US" sz="3240" dirty="0" err="1">
                <a:solidFill>
                  <a:srgbClr val="000000"/>
                </a:solidFill>
                <a:latin typeface="Times New Roman" panose="02020603050405020304" pitchFamily="18" charset="0"/>
                <a:cs typeface="Times New Roman" panose="02020603050405020304" pitchFamily="18" charset="0"/>
              </a:rPr>
              <a:t>Ví</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dụ</a:t>
            </a:r>
            <a:r>
              <a:rPr lang="en-US" sz="3240" dirty="0">
                <a:solidFill>
                  <a:srgbClr val="000000"/>
                </a:solidFill>
                <a:latin typeface="Times New Roman" panose="02020603050405020304" pitchFamily="18" charset="0"/>
                <a:cs typeface="Times New Roman" panose="02020603050405020304" pitchFamily="18" charset="0"/>
              </a:rPr>
              <a:t>: </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mèo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thức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…(4)….</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cây</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chuối</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thức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…(5)….</a:t>
            </a:r>
          </a:p>
        </p:txBody>
      </p:sp>
      <p:pic>
        <p:nvPicPr>
          <p:cNvPr id="3" name="Picture 3"/>
          <p:cNvPicPr>
            <a:picLocks noChangeAspect="1"/>
          </p:cNvPicPr>
          <p:nvPr/>
        </p:nvPicPr>
        <p:blipFill>
          <a:blip r:embed="rId3"/>
          <a:srcRect t="6009" b="6009"/>
          <a:stretch>
            <a:fillRect/>
          </a:stretch>
        </p:blipFill>
        <p:spPr>
          <a:xfrm>
            <a:off x="1028701" y="2254200"/>
            <a:ext cx="5143500" cy="3020635"/>
          </a:xfrm>
          <a:prstGeom prst="rect">
            <a:avLst/>
          </a:prstGeom>
        </p:spPr>
      </p:pic>
      <p:pic>
        <p:nvPicPr>
          <p:cNvPr id="4" name="Picture 4"/>
          <p:cNvPicPr>
            <a:picLocks noChangeAspect="1"/>
          </p:cNvPicPr>
          <p:nvPr/>
        </p:nvPicPr>
        <p:blipFill>
          <a:blip r:embed="rId4"/>
          <a:srcRect t="1542" b="1542"/>
          <a:stretch>
            <a:fillRect/>
          </a:stretch>
        </p:blipFill>
        <p:spPr>
          <a:xfrm>
            <a:off x="8255510" y="2111798"/>
            <a:ext cx="5003290" cy="32305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33450"/>
            <a:ext cx="9734598" cy="943861"/>
          </a:xfrm>
          <a:prstGeom prst="rect">
            <a:avLst/>
          </a:prstGeom>
        </p:spPr>
        <p:txBody>
          <a:bodyPr lIns="0" tIns="0" rIns="0" bIns="0" rtlCol="0" anchor="t">
            <a:spAutoFit/>
          </a:bodyPr>
          <a:lstStyle/>
          <a:p>
            <a:pPr>
              <a:lnSpc>
                <a:spcPts val="7795"/>
              </a:lnSpc>
            </a:pPr>
            <a:r>
              <a:rPr lang="en-US" sz="5568">
                <a:solidFill>
                  <a:srgbClr val="000000"/>
                </a:solidFill>
                <a:latin typeface="Noto Serif Display Black"/>
              </a:rPr>
              <a:t>II. SINH SẢN VÔ TÍNH</a:t>
            </a:r>
          </a:p>
        </p:txBody>
      </p:sp>
      <p:sp>
        <p:nvSpPr>
          <p:cNvPr id="3" name="TextBox 3"/>
          <p:cNvSpPr txBox="1"/>
          <p:nvPr/>
        </p:nvSpPr>
        <p:spPr>
          <a:xfrm>
            <a:off x="5334000" y="2171700"/>
            <a:ext cx="12512357" cy="6586375"/>
          </a:xfrm>
          <a:prstGeom prst="rect">
            <a:avLst/>
          </a:prstGeom>
        </p:spPr>
        <p:txBody>
          <a:bodyPr lIns="0" tIns="0" rIns="0" bIns="0" rtlCol="0" anchor="t">
            <a:spAutoFit/>
          </a:bodyPr>
          <a:lstStyle/>
          <a:p>
            <a:pPr>
              <a:lnSpc>
                <a:spcPts val="7492"/>
              </a:lnSpc>
            </a:pPr>
            <a:r>
              <a:rPr lang="en-US" sz="5351" dirty="0">
                <a:solidFill>
                  <a:srgbClr val="000000"/>
                </a:solidFill>
                <a:latin typeface="Times Neue Roman"/>
              </a:rPr>
              <a:t>HS </a:t>
            </a:r>
            <a:r>
              <a:rPr lang="en-US" sz="5351" dirty="0" err="1">
                <a:solidFill>
                  <a:srgbClr val="000000"/>
                </a:solidFill>
                <a:latin typeface="Times Neue Roman"/>
              </a:rPr>
              <a:t>quan</a:t>
            </a:r>
            <a:r>
              <a:rPr lang="en-US" sz="5351" dirty="0">
                <a:solidFill>
                  <a:srgbClr val="000000"/>
                </a:solidFill>
                <a:latin typeface="Times Neue Roman"/>
              </a:rPr>
              <a:t> </a:t>
            </a:r>
            <a:r>
              <a:rPr lang="en-US" sz="5351" dirty="0" err="1">
                <a:solidFill>
                  <a:srgbClr val="000000"/>
                </a:solidFill>
                <a:latin typeface="Times Neue Roman"/>
              </a:rPr>
              <a:t>sát</a:t>
            </a:r>
            <a:r>
              <a:rPr lang="en-US" sz="5351" dirty="0">
                <a:solidFill>
                  <a:srgbClr val="000000"/>
                </a:solidFill>
                <a:latin typeface="Times Neue Roman"/>
              </a:rPr>
              <a:t> </a:t>
            </a:r>
            <a:r>
              <a:rPr lang="en-US" sz="5351" dirty="0" err="1">
                <a:solidFill>
                  <a:srgbClr val="000000"/>
                </a:solidFill>
                <a:latin typeface="Times Neue Roman"/>
              </a:rPr>
              <a:t>hình</a:t>
            </a:r>
            <a:r>
              <a:rPr lang="en-US" sz="5351" dirty="0">
                <a:solidFill>
                  <a:srgbClr val="000000"/>
                </a:solidFill>
                <a:latin typeface="Times Neue Roman"/>
              </a:rPr>
              <a:t> 39.2,39.3,39.4 </a:t>
            </a:r>
            <a:r>
              <a:rPr lang="en-US" sz="5351" dirty="0" err="1">
                <a:solidFill>
                  <a:srgbClr val="000000"/>
                </a:solidFill>
                <a:latin typeface="Times Neue Roman"/>
              </a:rPr>
              <a:t>và</a:t>
            </a:r>
            <a:r>
              <a:rPr lang="en-US" sz="5351" dirty="0">
                <a:solidFill>
                  <a:srgbClr val="000000"/>
                </a:solidFill>
                <a:latin typeface="Times Neue Roman"/>
              </a:rPr>
              <a:t> </a:t>
            </a:r>
            <a:r>
              <a:rPr lang="en-US" sz="5351" dirty="0" err="1">
                <a:solidFill>
                  <a:srgbClr val="000000"/>
                </a:solidFill>
                <a:latin typeface="Times Neue Roman"/>
              </a:rPr>
              <a:t>nghiên</a:t>
            </a:r>
            <a:r>
              <a:rPr lang="en-US" sz="5351" dirty="0">
                <a:solidFill>
                  <a:srgbClr val="000000"/>
                </a:solidFill>
                <a:latin typeface="Times Neue Roman"/>
              </a:rPr>
              <a:t> </a:t>
            </a:r>
            <a:r>
              <a:rPr lang="en-US" sz="5351" dirty="0" err="1">
                <a:solidFill>
                  <a:srgbClr val="000000"/>
                </a:solidFill>
                <a:latin typeface="Times Neue Roman"/>
              </a:rPr>
              <a:t>cứu</a:t>
            </a:r>
            <a:r>
              <a:rPr lang="en-US" sz="5351" dirty="0">
                <a:solidFill>
                  <a:srgbClr val="000000"/>
                </a:solidFill>
                <a:latin typeface="Times Neue Roman"/>
              </a:rPr>
              <a:t> </a:t>
            </a:r>
            <a:r>
              <a:rPr lang="en-US" sz="5351" dirty="0" err="1">
                <a:solidFill>
                  <a:srgbClr val="000000"/>
                </a:solidFill>
                <a:latin typeface="Times Neue Roman"/>
              </a:rPr>
              <a:t>thông</a:t>
            </a:r>
            <a:r>
              <a:rPr lang="en-US" sz="5351" dirty="0">
                <a:solidFill>
                  <a:srgbClr val="000000"/>
                </a:solidFill>
                <a:latin typeface="Times Neue Roman"/>
              </a:rPr>
              <a:t> tin </a:t>
            </a:r>
            <a:r>
              <a:rPr lang="en-US" sz="5351" dirty="0" err="1">
                <a:solidFill>
                  <a:srgbClr val="000000"/>
                </a:solidFill>
                <a:latin typeface="Times Neue Roman"/>
              </a:rPr>
              <a:t>sgk</a:t>
            </a:r>
            <a:r>
              <a:rPr lang="en-US" sz="5351" dirty="0">
                <a:solidFill>
                  <a:srgbClr val="000000"/>
                </a:solidFill>
                <a:latin typeface="Times Neue Roman"/>
              </a:rPr>
              <a:t> </a:t>
            </a:r>
            <a:r>
              <a:rPr lang="en-US" sz="5351" dirty="0" err="1">
                <a:solidFill>
                  <a:srgbClr val="000000"/>
                </a:solidFill>
                <a:latin typeface="Times Neue Roman"/>
              </a:rPr>
              <a:t>cùng</a:t>
            </a:r>
            <a:r>
              <a:rPr lang="en-US" sz="5351" dirty="0">
                <a:solidFill>
                  <a:srgbClr val="000000"/>
                </a:solidFill>
                <a:latin typeface="Times Neue Roman"/>
              </a:rPr>
              <a:t> </a:t>
            </a:r>
            <a:r>
              <a:rPr lang="en-US" sz="5351" dirty="0" err="1">
                <a:solidFill>
                  <a:srgbClr val="000000"/>
                </a:solidFill>
                <a:latin typeface="Times Neue Roman"/>
              </a:rPr>
              <a:t>thực</a:t>
            </a:r>
            <a:r>
              <a:rPr lang="en-US" sz="5351" dirty="0">
                <a:solidFill>
                  <a:srgbClr val="000000"/>
                </a:solidFill>
                <a:latin typeface="Times Neue Roman"/>
              </a:rPr>
              <a:t> </a:t>
            </a:r>
            <a:r>
              <a:rPr lang="en-US" sz="5351" dirty="0" err="1">
                <a:solidFill>
                  <a:srgbClr val="000000"/>
                </a:solidFill>
                <a:latin typeface="Times Neue Roman"/>
              </a:rPr>
              <a:t>hiện</a:t>
            </a:r>
            <a:r>
              <a:rPr lang="en-US" sz="5351" dirty="0">
                <a:solidFill>
                  <a:srgbClr val="000000"/>
                </a:solidFill>
                <a:latin typeface="Times Neue Roman"/>
              </a:rPr>
              <a:t> </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Cơ</a:t>
            </a:r>
            <a:r>
              <a:rPr lang="en-US" sz="5351" dirty="0">
                <a:solidFill>
                  <a:srgbClr val="000000"/>
                </a:solidFill>
                <a:latin typeface="Times Neue Roman"/>
              </a:rPr>
              <a:t> </a:t>
            </a:r>
            <a:r>
              <a:rPr lang="en-US" sz="5351" dirty="0" err="1">
                <a:solidFill>
                  <a:srgbClr val="000000"/>
                </a:solidFill>
                <a:latin typeface="Times Neue Roman"/>
              </a:rPr>
              <a:t>thể</a:t>
            </a:r>
            <a:r>
              <a:rPr lang="en-US" sz="5351" dirty="0">
                <a:solidFill>
                  <a:srgbClr val="000000"/>
                </a:solidFill>
                <a:latin typeface="Times Neue Roman"/>
              </a:rPr>
              <a:t> con </a:t>
            </a:r>
            <a:r>
              <a:rPr lang="en-US" sz="5351" dirty="0" err="1">
                <a:solidFill>
                  <a:srgbClr val="000000"/>
                </a:solidFill>
                <a:latin typeface="Times Neue Roman"/>
              </a:rPr>
              <a:t>được</a:t>
            </a:r>
            <a:r>
              <a:rPr lang="en-US" sz="5351" dirty="0">
                <a:solidFill>
                  <a:srgbClr val="000000"/>
                </a:solidFill>
                <a:latin typeface="Times Neue Roman"/>
              </a:rPr>
              <a:t> </a:t>
            </a:r>
            <a:r>
              <a:rPr lang="en-US" sz="5351" dirty="0" err="1">
                <a:solidFill>
                  <a:srgbClr val="000000"/>
                </a:solidFill>
                <a:latin typeface="Times Neue Roman"/>
              </a:rPr>
              <a:t>hình</a:t>
            </a:r>
            <a:r>
              <a:rPr lang="en-US" sz="5351" dirty="0">
                <a:solidFill>
                  <a:srgbClr val="000000"/>
                </a:solidFill>
                <a:latin typeface="Times Neue Roman"/>
              </a:rPr>
              <a:t> </a:t>
            </a:r>
            <a:r>
              <a:rPr lang="en-US" sz="5351" dirty="0" err="1">
                <a:solidFill>
                  <a:srgbClr val="000000"/>
                </a:solidFill>
                <a:latin typeface="Times Neue Roman"/>
              </a:rPr>
              <a:t>thành</a:t>
            </a:r>
            <a:r>
              <a:rPr lang="en-US" sz="5351" dirty="0">
                <a:solidFill>
                  <a:srgbClr val="000000"/>
                </a:solidFill>
                <a:latin typeface="Times Neue Roman"/>
              </a:rPr>
              <a:t> </a:t>
            </a:r>
            <a:r>
              <a:rPr lang="en-US" sz="5351" dirty="0" err="1">
                <a:solidFill>
                  <a:srgbClr val="000000"/>
                </a:solidFill>
                <a:latin typeface="Times Neue Roman"/>
              </a:rPr>
              <a:t>như</a:t>
            </a:r>
            <a:r>
              <a:rPr lang="en-US" sz="5351" dirty="0">
                <a:solidFill>
                  <a:srgbClr val="000000"/>
                </a:solidFill>
                <a:latin typeface="Times Neue Roman"/>
              </a:rPr>
              <a:t> </a:t>
            </a:r>
            <a:r>
              <a:rPr lang="en-US" sz="5351" dirty="0" err="1">
                <a:solidFill>
                  <a:srgbClr val="000000"/>
                </a:solidFill>
                <a:latin typeface="Times Neue Roman"/>
              </a:rPr>
              <a:t>thế</a:t>
            </a:r>
            <a:r>
              <a:rPr lang="en-US" sz="5351" dirty="0">
                <a:solidFill>
                  <a:srgbClr val="000000"/>
                </a:solidFill>
                <a:latin typeface="Times Neue Roman"/>
              </a:rPr>
              <a:t> </a:t>
            </a:r>
            <a:r>
              <a:rPr lang="en-US" sz="5351" dirty="0" err="1">
                <a:solidFill>
                  <a:srgbClr val="000000"/>
                </a:solidFill>
                <a:latin typeface="Times Neue Roman"/>
              </a:rPr>
              <a:t>nào</a:t>
            </a:r>
            <a:r>
              <a:rPr lang="en-US" sz="5351" dirty="0">
                <a:solidFill>
                  <a:srgbClr val="000000"/>
                </a:solidFill>
                <a:latin typeface="Times Neue Roman"/>
              </a:rPr>
              <a:t>?</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Số</a:t>
            </a:r>
            <a:r>
              <a:rPr lang="en-US" sz="5351" dirty="0">
                <a:solidFill>
                  <a:srgbClr val="000000"/>
                </a:solidFill>
                <a:latin typeface="Times Neue Roman"/>
              </a:rPr>
              <a:t> </a:t>
            </a:r>
            <a:r>
              <a:rPr lang="en-US" sz="5351" dirty="0" err="1">
                <a:solidFill>
                  <a:srgbClr val="000000"/>
                </a:solidFill>
                <a:latin typeface="Times Neue Roman"/>
              </a:rPr>
              <a:t>lượng</a:t>
            </a:r>
            <a:r>
              <a:rPr lang="en-US" sz="5351" dirty="0">
                <a:solidFill>
                  <a:srgbClr val="000000"/>
                </a:solidFill>
                <a:latin typeface="Times Neue Roman"/>
              </a:rPr>
              <a:t> </a:t>
            </a:r>
            <a:r>
              <a:rPr lang="en-US" sz="5351" dirty="0" err="1">
                <a:solidFill>
                  <a:srgbClr val="000000"/>
                </a:solidFill>
                <a:latin typeface="Times Neue Roman"/>
              </a:rPr>
              <a:t>và</a:t>
            </a:r>
            <a:r>
              <a:rPr lang="en-US" sz="5351" dirty="0">
                <a:solidFill>
                  <a:srgbClr val="000000"/>
                </a:solidFill>
                <a:latin typeface="Times Neue Roman"/>
              </a:rPr>
              <a:t> </a:t>
            </a:r>
            <a:r>
              <a:rPr lang="en-US" sz="5351" dirty="0" err="1">
                <a:solidFill>
                  <a:srgbClr val="000000"/>
                </a:solidFill>
                <a:latin typeface="Times Neue Roman"/>
              </a:rPr>
              <a:t>đặc</a:t>
            </a:r>
            <a:r>
              <a:rPr lang="en-US" sz="5351" dirty="0">
                <a:solidFill>
                  <a:srgbClr val="000000"/>
                </a:solidFill>
                <a:latin typeface="Times Neue Roman"/>
              </a:rPr>
              <a:t> </a:t>
            </a:r>
            <a:r>
              <a:rPr lang="en-US" sz="5351" dirty="0" err="1">
                <a:solidFill>
                  <a:srgbClr val="000000"/>
                </a:solidFill>
                <a:latin typeface="Times Neue Roman"/>
              </a:rPr>
              <a:t>điểm</a:t>
            </a:r>
            <a:r>
              <a:rPr lang="en-US" sz="5351" dirty="0">
                <a:solidFill>
                  <a:srgbClr val="000000"/>
                </a:solidFill>
                <a:latin typeface="Times Neue Roman"/>
              </a:rPr>
              <a:t> </a:t>
            </a:r>
            <a:r>
              <a:rPr lang="en-US" sz="5351" dirty="0" err="1">
                <a:solidFill>
                  <a:srgbClr val="000000"/>
                </a:solidFill>
                <a:latin typeface="Times Neue Roman"/>
              </a:rPr>
              <a:t>hình</a:t>
            </a:r>
            <a:r>
              <a:rPr lang="en-US" sz="5351" dirty="0">
                <a:solidFill>
                  <a:srgbClr val="000000"/>
                </a:solidFill>
                <a:latin typeface="Times Neue Roman"/>
              </a:rPr>
              <a:t> </a:t>
            </a:r>
            <a:r>
              <a:rPr lang="en-US" sz="5351" dirty="0" err="1">
                <a:solidFill>
                  <a:srgbClr val="000000"/>
                </a:solidFill>
                <a:latin typeface="Times Neue Roman"/>
              </a:rPr>
              <a:t>thái</a:t>
            </a:r>
            <a:r>
              <a:rPr lang="en-US" sz="5351" dirty="0">
                <a:solidFill>
                  <a:srgbClr val="000000"/>
                </a:solidFill>
                <a:latin typeface="Times Neue Roman"/>
              </a:rPr>
              <a:t> </a:t>
            </a:r>
            <a:r>
              <a:rPr lang="en-US" sz="5351" dirty="0" err="1">
                <a:solidFill>
                  <a:srgbClr val="000000"/>
                </a:solidFill>
                <a:latin typeface="Times Neue Roman"/>
              </a:rPr>
              <a:t>của</a:t>
            </a:r>
            <a:r>
              <a:rPr lang="en-US" sz="5351" dirty="0">
                <a:solidFill>
                  <a:srgbClr val="000000"/>
                </a:solidFill>
                <a:latin typeface="Times Neue Roman"/>
              </a:rPr>
              <a:t> </a:t>
            </a:r>
            <a:r>
              <a:rPr lang="en-US" sz="5351" dirty="0" err="1">
                <a:solidFill>
                  <a:srgbClr val="000000"/>
                </a:solidFill>
                <a:latin typeface="Times Neue Roman"/>
              </a:rPr>
              <a:t>cơ</a:t>
            </a:r>
            <a:r>
              <a:rPr lang="en-US" sz="5351" dirty="0">
                <a:solidFill>
                  <a:srgbClr val="000000"/>
                </a:solidFill>
                <a:latin typeface="Times Neue Roman"/>
              </a:rPr>
              <a:t> </a:t>
            </a:r>
            <a:r>
              <a:rPr lang="en-US" sz="5351" dirty="0" err="1">
                <a:solidFill>
                  <a:srgbClr val="000000"/>
                </a:solidFill>
                <a:latin typeface="Times Neue Roman"/>
              </a:rPr>
              <a:t>thể</a:t>
            </a:r>
            <a:r>
              <a:rPr lang="en-US" sz="5351" dirty="0">
                <a:solidFill>
                  <a:srgbClr val="000000"/>
                </a:solidFill>
                <a:latin typeface="Times Neue Roman"/>
              </a:rPr>
              <a:t> con so </a:t>
            </a:r>
            <a:r>
              <a:rPr lang="en-US" sz="5351" dirty="0" err="1">
                <a:solidFill>
                  <a:srgbClr val="000000"/>
                </a:solidFill>
                <a:latin typeface="Times Neue Roman"/>
              </a:rPr>
              <a:t>với</a:t>
            </a:r>
            <a:r>
              <a:rPr lang="en-US" sz="5351" dirty="0">
                <a:solidFill>
                  <a:srgbClr val="000000"/>
                </a:solidFill>
                <a:latin typeface="Times Neue Roman"/>
              </a:rPr>
              <a:t> </a:t>
            </a:r>
            <a:r>
              <a:rPr lang="en-US" sz="5351" dirty="0" err="1">
                <a:solidFill>
                  <a:srgbClr val="000000"/>
                </a:solidFill>
                <a:latin typeface="Times Neue Roman"/>
              </a:rPr>
              <a:t>cơ</a:t>
            </a:r>
            <a:r>
              <a:rPr lang="en-US" sz="5351" dirty="0">
                <a:solidFill>
                  <a:srgbClr val="000000"/>
                </a:solidFill>
                <a:latin typeface="Times Neue Roman"/>
              </a:rPr>
              <a:t> </a:t>
            </a:r>
            <a:r>
              <a:rPr lang="en-US" sz="5351" dirty="0" err="1">
                <a:solidFill>
                  <a:srgbClr val="000000"/>
                </a:solidFill>
                <a:latin typeface="Times Neue Roman"/>
              </a:rPr>
              <a:t>thể</a:t>
            </a:r>
            <a:r>
              <a:rPr lang="en-US" sz="5351" dirty="0">
                <a:solidFill>
                  <a:srgbClr val="000000"/>
                </a:solidFill>
                <a:latin typeface="Times Neue Roman"/>
              </a:rPr>
              <a:t> </a:t>
            </a:r>
            <a:r>
              <a:rPr lang="en-US" sz="5351" dirty="0" err="1">
                <a:solidFill>
                  <a:srgbClr val="000000"/>
                </a:solidFill>
                <a:latin typeface="Times Neue Roman"/>
              </a:rPr>
              <a:t>mẹ</a:t>
            </a:r>
            <a:r>
              <a:rPr lang="en-US" sz="5351" dirty="0">
                <a:solidFill>
                  <a:srgbClr val="000000"/>
                </a:solidFill>
                <a:latin typeface="Times Neue Roman"/>
              </a:rPr>
              <a:t>?</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Thế</a:t>
            </a:r>
            <a:r>
              <a:rPr lang="en-US" sz="5351" dirty="0">
                <a:solidFill>
                  <a:srgbClr val="000000"/>
                </a:solidFill>
                <a:latin typeface="Times Neue Roman"/>
              </a:rPr>
              <a:t> </a:t>
            </a:r>
            <a:r>
              <a:rPr lang="en-US" sz="5351" dirty="0" err="1">
                <a:solidFill>
                  <a:srgbClr val="000000"/>
                </a:solidFill>
                <a:latin typeface="Times Neue Roman"/>
              </a:rPr>
              <a:t>nào</a:t>
            </a:r>
            <a:r>
              <a:rPr lang="en-US" sz="5351" dirty="0">
                <a:solidFill>
                  <a:srgbClr val="000000"/>
                </a:solidFill>
                <a:latin typeface="Times Neue Roman"/>
              </a:rPr>
              <a:t> </a:t>
            </a:r>
            <a:r>
              <a:rPr lang="en-US" sz="5351" dirty="0" err="1">
                <a:solidFill>
                  <a:srgbClr val="000000"/>
                </a:solidFill>
                <a:latin typeface="Times Neue Roman"/>
              </a:rPr>
              <a:t>là</a:t>
            </a:r>
            <a:r>
              <a:rPr lang="en-US" sz="5351" dirty="0">
                <a:solidFill>
                  <a:srgbClr val="000000"/>
                </a:solidFill>
                <a:latin typeface="Times Neue Roman"/>
              </a:rPr>
              <a:t> </a:t>
            </a:r>
            <a:r>
              <a:rPr lang="en-US" sz="5351" dirty="0" err="1">
                <a:solidFill>
                  <a:srgbClr val="000000"/>
                </a:solidFill>
                <a:latin typeface="Times Neue Roman"/>
              </a:rPr>
              <a:t>sinh</a:t>
            </a:r>
            <a:r>
              <a:rPr lang="en-US" sz="5351" dirty="0">
                <a:solidFill>
                  <a:srgbClr val="000000"/>
                </a:solidFill>
                <a:latin typeface="Times Neue Roman"/>
              </a:rPr>
              <a:t> </a:t>
            </a:r>
            <a:r>
              <a:rPr lang="en-US" sz="5351" dirty="0" err="1">
                <a:solidFill>
                  <a:srgbClr val="000000"/>
                </a:solidFill>
                <a:latin typeface="Times Neue Roman"/>
              </a:rPr>
              <a:t>sản</a:t>
            </a:r>
            <a:r>
              <a:rPr lang="en-US" sz="5351" dirty="0">
                <a:solidFill>
                  <a:srgbClr val="000000"/>
                </a:solidFill>
                <a:latin typeface="Times Neue Roman"/>
              </a:rPr>
              <a:t> </a:t>
            </a:r>
            <a:r>
              <a:rPr lang="en-US" sz="5351" dirty="0" err="1">
                <a:solidFill>
                  <a:srgbClr val="000000"/>
                </a:solidFill>
                <a:latin typeface="Times Neue Roman"/>
              </a:rPr>
              <a:t>vô</a:t>
            </a:r>
            <a:r>
              <a:rPr lang="en-US" sz="5351" dirty="0">
                <a:solidFill>
                  <a:srgbClr val="000000"/>
                </a:solidFill>
                <a:latin typeface="Times Neue Roman"/>
              </a:rPr>
              <a:t> </a:t>
            </a:r>
            <a:r>
              <a:rPr lang="en-US" sz="5351" dirty="0" err="1">
                <a:solidFill>
                  <a:srgbClr val="000000"/>
                </a:solidFill>
                <a:latin typeface="Times Neue Roman"/>
              </a:rPr>
              <a:t>tính</a:t>
            </a:r>
            <a:r>
              <a:rPr lang="en-US" sz="5351" dirty="0">
                <a:solidFill>
                  <a:srgbClr val="000000"/>
                </a:solidFill>
                <a:latin typeface="Times Neue Roman"/>
              </a:rPr>
              <a:t>?</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Hãy</a:t>
            </a:r>
            <a:r>
              <a:rPr lang="en-US" sz="5351" dirty="0">
                <a:solidFill>
                  <a:srgbClr val="000000"/>
                </a:solidFill>
                <a:latin typeface="Times Neue Roman"/>
              </a:rPr>
              <a:t> </a:t>
            </a:r>
            <a:r>
              <a:rPr lang="en-US" sz="5351" dirty="0" err="1">
                <a:solidFill>
                  <a:srgbClr val="000000"/>
                </a:solidFill>
                <a:latin typeface="Times Neue Roman"/>
              </a:rPr>
              <a:t>nêu</a:t>
            </a:r>
            <a:r>
              <a:rPr lang="en-US" sz="5351" dirty="0">
                <a:solidFill>
                  <a:srgbClr val="000000"/>
                </a:solidFill>
                <a:latin typeface="Times Neue Roman"/>
              </a:rPr>
              <a:t> </a:t>
            </a:r>
            <a:r>
              <a:rPr lang="en-US" sz="5351" dirty="0" err="1">
                <a:solidFill>
                  <a:srgbClr val="000000"/>
                </a:solidFill>
                <a:latin typeface="Times Neue Roman"/>
              </a:rPr>
              <a:t>các</a:t>
            </a:r>
            <a:r>
              <a:rPr lang="en-US" sz="5351" dirty="0">
                <a:solidFill>
                  <a:srgbClr val="000000"/>
                </a:solidFill>
                <a:latin typeface="Times Neue Roman"/>
              </a:rPr>
              <a:t> </a:t>
            </a:r>
            <a:r>
              <a:rPr lang="en-US" sz="5351" dirty="0" err="1">
                <a:solidFill>
                  <a:srgbClr val="000000"/>
                </a:solidFill>
                <a:latin typeface="Times Neue Roman"/>
              </a:rPr>
              <a:t>đặc</a:t>
            </a:r>
            <a:r>
              <a:rPr lang="en-US" sz="5351" dirty="0">
                <a:solidFill>
                  <a:srgbClr val="000000"/>
                </a:solidFill>
                <a:latin typeface="Times Neue Roman"/>
              </a:rPr>
              <a:t> </a:t>
            </a:r>
            <a:r>
              <a:rPr lang="en-US" sz="5351" dirty="0" err="1">
                <a:solidFill>
                  <a:srgbClr val="000000"/>
                </a:solidFill>
                <a:latin typeface="Times Neue Roman"/>
              </a:rPr>
              <a:t>điểm</a:t>
            </a:r>
            <a:r>
              <a:rPr lang="en-US" sz="5351" dirty="0">
                <a:solidFill>
                  <a:srgbClr val="000000"/>
                </a:solidFill>
                <a:latin typeface="Times Neue Roman"/>
              </a:rPr>
              <a:t> </a:t>
            </a:r>
            <a:r>
              <a:rPr lang="en-US" sz="5351" dirty="0" err="1">
                <a:solidFill>
                  <a:srgbClr val="000000"/>
                </a:solidFill>
                <a:latin typeface="Times Neue Roman"/>
              </a:rPr>
              <a:t>của</a:t>
            </a:r>
            <a:r>
              <a:rPr lang="en-US" sz="5351" dirty="0">
                <a:solidFill>
                  <a:srgbClr val="000000"/>
                </a:solidFill>
                <a:latin typeface="Times Neue Roman"/>
              </a:rPr>
              <a:t> </a:t>
            </a:r>
            <a:r>
              <a:rPr lang="en-US" sz="5351" dirty="0" err="1">
                <a:solidFill>
                  <a:srgbClr val="000000"/>
                </a:solidFill>
                <a:latin typeface="Times Neue Roman"/>
              </a:rPr>
              <a:t>sinh</a:t>
            </a:r>
            <a:r>
              <a:rPr lang="en-US" sz="5351" dirty="0">
                <a:solidFill>
                  <a:srgbClr val="000000"/>
                </a:solidFill>
                <a:latin typeface="Times Neue Roman"/>
              </a:rPr>
              <a:t> </a:t>
            </a:r>
            <a:r>
              <a:rPr lang="en-US" sz="5351" dirty="0" err="1">
                <a:solidFill>
                  <a:srgbClr val="000000"/>
                </a:solidFill>
                <a:latin typeface="Times Neue Roman"/>
              </a:rPr>
              <a:t>sản</a:t>
            </a:r>
            <a:r>
              <a:rPr lang="en-US" sz="5351" dirty="0">
                <a:solidFill>
                  <a:srgbClr val="000000"/>
                </a:solidFill>
                <a:latin typeface="Times Neue Roman"/>
              </a:rPr>
              <a:t> </a:t>
            </a:r>
            <a:r>
              <a:rPr lang="en-US" sz="5351" dirty="0" err="1">
                <a:solidFill>
                  <a:srgbClr val="000000"/>
                </a:solidFill>
                <a:latin typeface="Times Neue Roman"/>
              </a:rPr>
              <a:t>vô</a:t>
            </a:r>
            <a:r>
              <a:rPr lang="en-US" sz="5351" dirty="0">
                <a:solidFill>
                  <a:srgbClr val="000000"/>
                </a:solidFill>
                <a:latin typeface="Times Neue Roman"/>
              </a:rPr>
              <a:t> </a:t>
            </a:r>
            <a:r>
              <a:rPr lang="en-US" sz="5351" dirty="0" err="1">
                <a:solidFill>
                  <a:srgbClr val="000000"/>
                </a:solidFill>
                <a:latin typeface="Times Neue Roman"/>
              </a:rPr>
              <a:t>tính</a:t>
            </a:r>
            <a:r>
              <a:rPr lang="en-US" sz="5351" dirty="0">
                <a:solidFill>
                  <a:srgbClr val="000000"/>
                </a:solidFill>
                <a:latin typeface="Times Neue Roman"/>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29306" y="4977121"/>
            <a:ext cx="6660328" cy="4445769"/>
          </a:xfrm>
          <a:prstGeom prst="rect">
            <a:avLst/>
          </a:prstGeom>
        </p:spPr>
      </p:pic>
      <p:pic>
        <p:nvPicPr>
          <p:cNvPr id="3" name="Picture 3"/>
          <p:cNvPicPr>
            <a:picLocks noChangeAspect="1"/>
          </p:cNvPicPr>
          <p:nvPr/>
        </p:nvPicPr>
        <p:blipFill>
          <a:blip r:embed="rId3"/>
          <a:srcRect/>
          <a:stretch>
            <a:fillRect/>
          </a:stretch>
        </p:blipFill>
        <p:spPr>
          <a:xfrm rot="5400000">
            <a:off x="2836358" y="3863594"/>
            <a:ext cx="4445769" cy="6672824"/>
          </a:xfrm>
          <a:prstGeom prst="rect">
            <a:avLst/>
          </a:prstGeom>
        </p:spPr>
      </p:pic>
      <p:sp>
        <p:nvSpPr>
          <p:cNvPr id="4" name="TextBox 4"/>
          <p:cNvSpPr txBox="1"/>
          <p:nvPr/>
        </p:nvSpPr>
        <p:spPr>
          <a:xfrm>
            <a:off x="1028700" y="933450"/>
            <a:ext cx="9734598" cy="943861"/>
          </a:xfrm>
          <a:prstGeom prst="rect">
            <a:avLst/>
          </a:prstGeom>
        </p:spPr>
        <p:txBody>
          <a:bodyPr lIns="0" tIns="0" rIns="0" bIns="0" rtlCol="0" anchor="t">
            <a:spAutoFit/>
          </a:bodyPr>
          <a:lstStyle/>
          <a:p>
            <a:pPr>
              <a:lnSpc>
                <a:spcPts val="7795"/>
              </a:lnSpc>
            </a:pPr>
            <a:r>
              <a:rPr lang="en-US" sz="5568">
                <a:solidFill>
                  <a:srgbClr val="000000"/>
                </a:solidFill>
                <a:latin typeface="Noto Serif Display Black"/>
              </a:rPr>
              <a:t>II. SINH SẢN VÔ TÍNH</a:t>
            </a:r>
          </a:p>
        </p:txBody>
      </p:sp>
      <p:sp>
        <p:nvSpPr>
          <p:cNvPr id="5" name="TextBox 5"/>
          <p:cNvSpPr txBox="1"/>
          <p:nvPr/>
        </p:nvSpPr>
        <p:spPr>
          <a:xfrm>
            <a:off x="1223570" y="800100"/>
            <a:ext cx="15360172" cy="4413377"/>
          </a:xfrm>
          <a:prstGeom prst="rect">
            <a:avLst/>
          </a:prstGeom>
        </p:spPr>
        <p:txBody>
          <a:bodyPr lIns="0" tIns="0" rIns="0" bIns="0" rtlCol="0" anchor="t">
            <a:spAutoFit/>
          </a:bodyPr>
          <a:lstStyle/>
          <a:p>
            <a:pPr algn="ctr">
              <a:lnSpc>
                <a:spcPts val="10047"/>
              </a:lnSpc>
            </a:pPr>
            <a:endParaRPr/>
          </a:p>
          <a:p>
            <a:pPr algn="just">
              <a:lnSpc>
                <a:spcPts val="6279"/>
              </a:lnSpc>
              <a:spcBef>
                <a:spcPct val="0"/>
              </a:spcBef>
            </a:pPr>
            <a:r>
              <a:rPr lang="en-US" sz="3999">
                <a:solidFill>
                  <a:srgbClr val="000000"/>
                </a:solidFill>
                <a:latin typeface="Times Neue Roman"/>
              </a:rPr>
              <a:t>1.Khái niệm</a:t>
            </a:r>
          </a:p>
          <a:p>
            <a:pPr algn="just">
              <a:lnSpc>
                <a:spcPts val="6279"/>
              </a:lnSpc>
              <a:spcBef>
                <a:spcPct val="0"/>
              </a:spcBef>
            </a:pPr>
            <a:r>
              <a:rPr lang="en-US" sz="3999">
                <a:solidFill>
                  <a:srgbClr val="000000"/>
                </a:solidFill>
                <a:latin typeface="Times Neue Roman"/>
              </a:rPr>
              <a:t>- Sinh sản vô tính là hình thức sinh sản không có sự kết hợp của giao tử đực và giao tử cái, cơ thể con được tạo thành từ một phần cơ thể mẹ.</a:t>
            </a:r>
          </a:p>
          <a:p>
            <a:pPr algn="ctr">
              <a:lnSpc>
                <a:spcPts val="6279"/>
              </a:lnSpc>
              <a:spcBef>
                <a:spcPct val="0"/>
              </a:spcBef>
            </a:pPr>
            <a:endParaRPr lang="en-US" sz="3999">
              <a:solidFill>
                <a:srgbClr val="000000"/>
              </a:solidFill>
              <a:latin typeface="Times Neue Roman"/>
            </a:endParaRPr>
          </a:p>
        </p:txBody>
      </p:sp>
      <p:sp>
        <p:nvSpPr>
          <p:cNvPr id="6" name="TextBox 6"/>
          <p:cNvSpPr txBox="1"/>
          <p:nvPr/>
        </p:nvSpPr>
        <p:spPr>
          <a:xfrm>
            <a:off x="4441370" y="9327640"/>
            <a:ext cx="3102430" cy="755718"/>
          </a:xfrm>
          <a:prstGeom prst="rect">
            <a:avLst/>
          </a:prstGeom>
        </p:spPr>
        <p:txBody>
          <a:bodyPr wrap="square" lIns="0" tIns="0" rIns="0" bIns="0" rtlCol="0" anchor="t">
            <a:spAutoFit/>
          </a:bodyPr>
          <a:lstStyle/>
          <a:p>
            <a:pPr algn="ctr">
              <a:lnSpc>
                <a:spcPts val="6119"/>
              </a:lnSpc>
            </a:pPr>
            <a:r>
              <a:rPr lang="en-US" sz="4371" dirty="0">
                <a:solidFill>
                  <a:srgbClr val="000000"/>
                </a:solidFill>
                <a:latin typeface="Noto Sans"/>
              </a:rPr>
              <a:t>Rau </a:t>
            </a:r>
            <a:r>
              <a:rPr lang="en-US" sz="4371" dirty="0" err="1">
                <a:solidFill>
                  <a:srgbClr val="000000"/>
                </a:solidFill>
                <a:latin typeface="Noto Sans"/>
              </a:rPr>
              <a:t>má</a:t>
            </a:r>
            <a:endParaRPr lang="en-US" sz="4371" dirty="0">
              <a:solidFill>
                <a:srgbClr val="000000"/>
              </a:solidFill>
              <a:latin typeface="Noto Sans"/>
            </a:endParaRPr>
          </a:p>
        </p:txBody>
      </p:sp>
      <p:sp>
        <p:nvSpPr>
          <p:cNvPr id="7" name="TextBox 7"/>
          <p:cNvSpPr txBox="1"/>
          <p:nvPr/>
        </p:nvSpPr>
        <p:spPr>
          <a:xfrm>
            <a:off x="12365963" y="9531282"/>
            <a:ext cx="3260993" cy="755718"/>
          </a:xfrm>
          <a:prstGeom prst="rect">
            <a:avLst/>
          </a:prstGeom>
        </p:spPr>
        <p:txBody>
          <a:bodyPr lIns="0" tIns="0" rIns="0" bIns="0" rtlCol="0" anchor="t">
            <a:spAutoFit/>
          </a:bodyPr>
          <a:lstStyle/>
          <a:p>
            <a:pPr algn="ctr">
              <a:lnSpc>
                <a:spcPts val="6119"/>
              </a:lnSpc>
            </a:pPr>
            <a:r>
              <a:rPr lang="en-US" sz="4371">
                <a:solidFill>
                  <a:srgbClr val="000000"/>
                </a:solidFill>
                <a:latin typeface="Noto Sans"/>
              </a:rPr>
              <a:t>Dương xỉ</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40147">
            <a:off x="13306363" y="7128269"/>
            <a:ext cx="6453203" cy="690517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59300" y="6967432"/>
            <a:ext cx="518177" cy="74290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579840" y="9211841"/>
            <a:ext cx="359696" cy="607082"/>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3118282" y="-3834916"/>
            <a:ext cx="7167806" cy="76698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52126" y="419916"/>
            <a:ext cx="360704" cy="6087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669225" y="1459770"/>
            <a:ext cx="587766" cy="751644"/>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92152">
            <a:off x="-1968164" y="6484799"/>
            <a:ext cx="9562453" cy="63351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53796" flipV="1">
            <a:off x="465622" y="8185894"/>
            <a:ext cx="5732819" cy="177000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2018" y="7720019"/>
            <a:ext cx="407207" cy="583810"/>
          </a:xfrm>
          <a:prstGeom prst="rect">
            <a:avLst/>
          </a:prstGeom>
        </p:spPr>
      </p:pic>
      <p:pic>
        <p:nvPicPr>
          <p:cNvPr id="11" name="Picture 11"/>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458865" flipH="1">
            <a:off x="12116724" y="-1703721"/>
            <a:ext cx="8248819" cy="546484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17401037" y="1589985"/>
            <a:ext cx="752879" cy="96279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2638159" y="419916"/>
            <a:ext cx="4880230" cy="1506771"/>
          </a:xfrm>
          <a:prstGeom prst="rect">
            <a:avLst/>
          </a:prstGeom>
        </p:spPr>
      </p:pic>
      <p:graphicFrame>
        <p:nvGraphicFramePr>
          <p:cNvPr id="14" name="Table 14"/>
          <p:cNvGraphicFramePr>
            <a:graphicFrameLocks noGrp="1"/>
          </p:cNvGraphicFramePr>
          <p:nvPr/>
        </p:nvGraphicFramePr>
        <p:xfrm>
          <a:off x="1256991" y="2224128"/>
          <a:ext cx="15836060" cy="5838745"/>
        </p:xfrm>
        <a:graphic>
          <a:graphicData uri="http://schemas.openxmlformats.org/drawingml/2006/table">
            <a:tbl>
              <a:tblPr/>
              <a:tblGrid>
                <a:gridCol w="3167212">
                  <a:extLst>
                    <a:ext uri="{9D8B030D-6E8A-4147-A177-3AD203B41FA5}">
                      <a16:colId xmlns:a16="http://schemas.microsoft.com/office/drawing/2014/main" val="20000"/>
                    </a:ext>
                  </a:extLst>
                </a:gridCol>
                <a:gridCol w="3167212">
                  <a:extLst>
                    <a:ext uri="{9D8B030D-6E8A-4147-A177-3AD203B41FA5}">
                      <a16:colId xmlns:a16="http://schemas.microsoft.com/office/drawing/2014/main" val="20001"/>
                    </a:ext>
                  </a:extLst>
                </a:gridCol>
                <a:gridCol w="3533194">
                  <a:extLst>
                    <a:ext uri="{9D8B030D-6E8A-4147-A177-3AD203B41FA5}">
                      <a16:colId xmlns:a16="http://schemas.microsoft.com/office/drawing/2014/main" val="20002"/>
                    </a:ext>
                  </a:extLst>
                </a:gridCol>
                <a:gridCol w="2801230">
                  <a:extLst>
                    <a:ext uri="{9D8B030D-6E8A-4147-A177-3AD203B41FA5}">
                      <a16:colId xmlns:a16="http://schemas.microsoft.com/office/drawing/2014/main" val="20003"/>
                    </a:ext>
                  </a:extLst>
                </a:gridCol>
                <a:gridCol w="3167212">
                  <a:extLst>
                    <a:ext uri="{9D8B030D-6E8A-4147-A177-3AD203B41FA5}">
                      <a16:colId xmlns:a16="http://schemas.microsoft.com/office/drawing/2014/main" val="20004"/>
                    </a:ext>
                  </a:extLst>
                </a:gridCol>
              </a:tblGrid>
              <a:tr h="2654847">
                <a:tc>
                  <a:txBody>
                    <a:bodyPr/>
                    <a:lstStyle/>
                    <a:p>
                      <a:pPr algn="l">
                        <a:defRPr/>
                      </a:pPr>
                      <a:r>
                        <a:rPr lang="en-US" sz="3000">
                          <a:solidFill>
                            <a:srgbClr val="000000"/>
                          </a:solidFill>
                          <a:latin typeface="Times Neue Roman"/>
                        </a:rPr>
                        <a:t>Sinh sản</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sinh ra có sự kết hợp của giao tử đực và giao tử cái</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sinh ra từ một phần cơ thể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có các đặc điểm giống cơ thể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có những đặc điểm khác cơ thể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2985">
                <a:tc>
                  <a:txBody>
                    <a:bodyPr/>
                    <a:lstStyle/>
                    <a:p>
                      <a:pPr algn="l">
                        <a:defRPr/>
                      </a:pPr>
                      <a:r>
                        <a:rPr lang="en-US" sz="3000">
                          <a:solidFill>
                            <a:srgbClr val="000000"/>
                          </a:solidFill>
                          <a:latin typeface="Times Neue Roman"/>
                        </a:rPr>
                        <a:t>Trùng roi</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4136">
                <a:tc>
                  <a:txBody>
                    <a:bodyPr/>
                    <a:lstStyle/>
                    <a:p>
                      <a:pPr algn="l">
                        <a:defRPr/>
                      </a:pPr>
                      <a:r>
                        <a:rPr lang="en-US" sz="3000">
                          <a:solidFill>
                            <a:srgbClr val="000000"/>
                          </a:solidFill>
                          <a:latin typeface="Times Neue Roman"/>
                        </a:rPr>
                        <a:t>Cây gừng</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6777">
                <a:tc>
                  <a:txBody>
                    <a:bodyPr/>
                    <a:lstStyle/>
                    <a:p>
                      <a:pPr algn="l">
                        <a:defRPr/>
                      </a:pPr>
                      <a:r>
                        <a:rPr lang="en-US" sz="3000">
                          <a:solidFill>
                            <a:srgbClr val="000000"/>
                          </a:solidFill>
                          <a:latin typeface="Times Neue Roman"/>
                        </a:rPr>
                        <a:t>Thủy tức</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TextBox 15"/>
          <p:cNvSpPr txBox="1"/>
          <p:nvPr/>
        </p:nvSpPr>
        <p:spPr>
          <a:xfrm>
            <a:off x="7104344" y="629058"/>
            <a:ext cx="4056677" cy="938655"/>
          </a:xfrm>
          <a:prstGeom prst="rect">
            <a:avLst/>
          </a:prstGeom>
        </p:spPr>
        <p:txBody>
          <a:bodyPr wrap="square" lIns="0" tIns="0" rIns="0" bIns="0" rtlCol="0" anchor="t">
            <a:spAutoFit/>
          </a:bodyPr>
          <a:lstStyle/>
          <a:p>
            <a:pPr algn="ctr">
              <a:lnSpc>
                <a:spcPts val="7556"/>
              </a:lnSpc>
            </a:pPr>
            <a:r>
              <a:rPr lang="en-US" sz="5397" dirty="0" err="1">
                <a:solidFill>
                  <a:srgbClr val="000000"/>
                </a:solidFill>
                <a:latin typeface="Times Neue Roman"/>
              </a:rPr>
              <a:t>Bảng</a:t>
            </a:r>
            <a:r>
              <a:rPr lang="en-US" sz="5397" dirty="0">
                <a:solidFill>
                  <a:srgbClr val="000000"/>
                </a:solidFill>
                <a:latin typeface="Times Neue Roman"/>
              </a:rPr>
              <a:t> 39.1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03529">
            <a:off x="-2956264" y="7110625"/>
            <a:ext cx="10370934" cy="6870744"/>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6930382" y="-4809304"/>
            <a:ext cx="11788114" cy="780962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11532173" y="5585607"/>
            <a:ext cx="11788114" cy="780962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622" y="5033250"/>
            <a:ext cx="603830" cy="86570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622" y="5033250"/>
            <a:ext cx="603830" cy="865706"/>
          </a:xfrm>
          <a:prstGeom prst="rect">
            <a:avLst/>
          </a:prstGeom>
        </p:spPr>
      </p:pic>
      <p:grpSp>
        <p:nvGrpSpPr>
          <p:cNvPr id="7" name="Group 7"/>
          <p:cNvGrpSpPr/>
          <p:nvPr/>
        </p:nvGrpSpPr>
        <p:grpSpPr>
          <a:xfrm>
            <a:off x="9987414" y="6297043"/>
            <a:ext cx="6141178" cy="3528075"/>
            <a:chOff x="0" y="0"/>
            <a:chExt cx="8188238" cy="4704099"/>
          </a:xfrm>
        </p:grpSpPr>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379339" y="218708"/>
              <a:ext cx="4808899" cy="448539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0"/>
              <a:ext cx="3978976" cy="224269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59349" b="60397"/>
            <a:stretch>
              <a:fillRect/>
            </a:stretch>
          </p:blipFill>
          <p:spPr>
            <a:xfrm>
              <a:off x="3588064" y="2616490"/>
              <a:ext cx="781823" cy="999808"/>
            </a:xfrm>
            <a:prstGeom prst="rect">
              <a:avLst/>
            </a:prstGeom>
          </p:spPr>
        </p:pic>
      </p:grpSp>
      <p:pic>
        <p:nvPicPr>
          <p:cNvPr id="11" name="Picture 11"/>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674">
            <a:off x="11789227" y="-5625325"/>
            <a:ext cx="12997546" cy="8610874"/>
          </a:xfrm>
          <a:prstGeom prst="rect">
            <a:avLst/>
          </a:prstGeom>
        </p:spPr>
      </p:pic>
      <p:sp>
        <p:nvSpPr>
          <p:cNvPr id="12" name="TextBox 12"/>
          <p:cNvSpPr txBox="1"/>
          <p:nvPr/>
        </p:nvSpPr>
        <p:spPr>
          <a:xfrm>
            <a:off x="1663310" y="2341827"/>
            <a:ext cx="14607157" cy="3674870"/>
          </a:xfrm>
          <a:prstGeom prst="rect">
            <a:avLst/>
          </a:prstGeom>
        </p:spPr>
        <p:txBody>
          <a:bodyPr lIns="0" tIns="0" rIns="0" bIns="0" rtlCol="0" anchor="t">
            <a:spAutoFit/>
          </a:bodyPr>
          <a:lstStyle/>
          <a:p>
            <a:pPr>
              <a:lnSpc>
                <a:spcPts val="7379"/>
              </a:lnSpc>
              <a:spcBef>
                <a:spcPct val="0"/>
              </a:spcBef>
            </a:pPr>
            <a:r>
              <a:rPr lang="en-US" sz="4700" dirty="0">
                <a:solidFill>
                  <a:srgbClr val="000000"/>
                </a:solidFill>
                <a:latin typeface="Times Neue Roman"/>
              </a:rPr>
              <a:t>- </a:t>
            </a:r>
            <a:r>
              <a:rPr lang="en-US" sz="4700" dirty="0" err="1">
                <a:solidFill>
                  <a:srgbClr val="000000"/>
                </a:solidFill>
                <a:latin typeface="Times Neue Roman"/>
              </a:rPr>
              <a:t>Đặc</a:t>
            </a:r>
            <a:r>
              <a:rPr lang="en-US" sz="4700" dirty="0">
                <a:solidFill>
                  <a:srgbClr val="000000"/>
                </a:solidFill>
                <a:latin typeface="Times Neue Roman"/>
              </a:rPr>
              <a:t> </a:t>
            </a:r>
            <a:r>
              <a:rPr lang="en-US" sz="4700" dirty="0" err="1">
                <a:solidFill>
                  <a:srgbClr val="000000"/>
                </a:solidFill>
                <a:latin typeface="Times Neue Roman"/>
              </a:rPr>
              <a:t>điểm</a:t>
            </a:r>
            <a:r>
              <a:rPr lang="en-US" sz="4700" dirty="0">
                <a:solidFill>
                  <a:srgbClr val="000000"/>
                </a:solidFill>
                <a:latin typeface="Times Neue Roman"/>
              </a:rPr>
              <a:t> </a:t>
            </a:r>
            <a:r>
              <a:rPr lang="en-US" sz="4700" dirty="0" err="1">
                <a:solidFill>
                  <a:srgbClr val="000000"/>
                </a:solidFill>
                <a:latin typeface="Times Neue Roman"/>
              </a:rPr>
              <a:t>của</a:t>
            </a:r>
            <a:r>
              <a:rPr lang="en-US" sz="4700" dirty="0">
                <a:solidFill>
                  <a:srgbClr val="000000"/>
                </a:solidFill>
                <a:latin typeface="Times Neue Roman"/>
              </a:rPr>
              <a:t> </a:t>
            </a:r>
            <a:r>
              <a:rPr lang="en-US" sz="4700" dirty="0" err="1">
                <a:solidFill>
                  <a:srgbClr val="000000"/>
                </a:solidFill>
                <a:latin typeface="Times Neue Roman"/>
              </a:rPr>
              <a:t>sinh</a:t>
            </a:r>
            <a:r>
              <a:rPr lang="en-US" sz="4700" dirty="0">
                <a:solidFill>
                  <a:srgbClr val="000000"/>
                </a:solidFill>
                <a:latin typeface="Times Neue Roman"/>
              </a:rPr>
              <a:t> </a:t>
            </a:r>
            <a:r>
              <a:rPr lang="en-US" sz="4700" dirty="0" err="1">
                <a:solidFill>
                  <a:srgbClr val="000000"/>
                </a:solidFill>
                <a:latin typeface="Times Neue Roman"/>
              </a:rPr>
              <a:t>sản</a:t>
            </a:r>
            <a:r>
              <a:rPr lang="en-US" sz="4700" dirty="0">
                <a:solidFill>
                  <a:srgbClr val="000000"/>
                </a:solidFill>
                <a:latin typeface="Times Neue Roman"/>
              </a:rPr>
              <a:t> </a:t>
            </a:r>
            <a:r>
              <a:rPr lang="en-US" sz="4700" dirty="0" err="1">
                <a:solidFill>
                  <a:srgbClr val="000000"/>
                </a:solidFill>
                <a:latin typeface="Times Neue Roman"/>
              </a:rPr>
              <a:t>vô</a:t>
            </a:r>
            <a:r>
              <a:rPr lang="en-US" sz="4700" dirty="0">
                <a:solidFill>
                  <a:srgbClr val="000000"/>
                </a:solidFill>
                <a:latin typeface="Times Neue Roman"/>
              </a:rPr>
              <a:t> </a:t>
            </a:r>
            <a:r>
              <a:rPr lang="en-US" sz="4700" dirty="0" err="1">
                <a:solidFill>
                  <a:srgbClr val="000000"/>
                </a:solidFill>
                <a:latin typeface="Times Neue Roman"/>
              </a:rPr>
              <a:t>tính</a:t>
            </a:r>
            <a:r>
              <a:rPr lang="en-US" sz="4700" dirty="0">
                <a:solidFill>
                  <a:srgbClr val="000000"/>
                </a:solidFill>
                <a:latin typeface="Times Neue Roman"/>
              </a:rPr>
              <a:t>:  </a:t>
            </a:r>
          </a:p>
          <a:p>
            <a:pPr>
              <a:lnSpc>
                <a:spcPts val="7379"/>
              </a:lnSpc>
              <a:spcBef>
                <a:spcPct val="0"/>
              </a:spcBef>
            </a:pPr>
            <a:r>
              <a:rPr lang="en-US" sz="4700" dirty="0">
                <a:solidFill>
                  <a:srgbClr val="000000"/>
                </a:solidFill>
                <a:latin typeface="Times Neue Roman"/>
              </a:rPr>
              <a:t>+ </a:t>
            </a:r>
            <a:r>
              <a:rPr lang="en-US" sz="4700" dirty="0" err="1">
                <a:solidFill>
                  <a:srgbClr val="000000"/>
                </a:solidFill>
                <a:latin typeface="Times Neue Roman"/>
              </a:rPr>
              <a:t>Chỉ</a:t>
            </a:r>
            <a:r>
              <a:rPr lang="en-US" sz="4700" dirty="0">
                <a:solidFill>
                  <a:srgbClr val="000000"/>
                </a:solidFill>
                <a:latin typeface="Times Neue Roman"/>
              </a:rPr>
              <a:t> </a:t>
            </a:r>
            <a:r>
              <a:rPr lang="en-US" sz="4700" dirty="0" err="1">
                <a:solidFill>
                  <a:srgbClr val="000000"/>
                </a:solidFill>
                <a:latin typeface="Times Neue Roman"/>
              </a:rPr>
              <a:t>có</a:t>
            </a:r>
            <a:r>
              <a:rPr lang="en-US" sz="4700" dirty="0">
                <a:solidFill>
                  <a:srgbClr val="000000"/>
                </a:solidFill>
                <a:latin typeface="Times Neue Roman"/>
              </a:rPr>
              <a:t> </a:t>
            </a:r>
            <a:r>
              <a:rPr lang="en-US" sz="4700" dirty="0" err="1">
                <a:solidFill>
                  <a:srgbClr val="000000"/>
                </a:solidFill>
                <a:latin typeface="Times Neue Roman"/>
              </a:rPr>
              <a:t>sự</a:t>
            </a:r>
            <a:r>
              <a:rPr lang="en-US" sz="4700" dirty="0">
                <a:solidFill>
                  <a:srgbClr val="000000"/>
                </a:solidFill>
                <a:latin typeface="Times Neue Roman"/>
              </a:rPr>
              <a:t> </a:t>
            </a:r>
            <a:r>
              <a:rPr lang="en-US" sz="4700" dirty="0" err="1">
                <a:solidFill>
                  <a:srgbClr val="000000"/>
                </a:solidFill>
                <a:latin typeface="Times Neue Roman"/>
              </a:rPr>
              <a:t>tham</a:t>
            </a:r>
            <a:r>
              <a:rPr lang="en-US" sz="4700" dirty="0">
                <a:solidFill>
                  <a:srgbClr val="000000"/>
                </a:solidFill>
                <a:latin typeface="Times Neue Roman"/>
              </a:rPr>
              <a:t> </a:t>
            </a:r>
            <a:r>
              <a:rPr lang="en-US" sz="4700" dirty="0" err="1">
                <a:solidFill>
                  <a:srgbClr val="000000"/>
                </a:solidFill>
                <a:latin typeface="Times Neue Roman"/>
              </a:rPr>
              <a:t>gia</a:t>
            </a:r>
            <a:r>
              <a:rPr lang="en-US" sz="4700" dirty="0">
                <a:solidFill>
                  <a:srgbClr val="000000"/>
                </a:solidFill>
                <a:latin typeface="Times Neue Roman"/>
              </a:rPr>
              <a:t> </a:t>
            </a:r>
            <a:r>
              <a:rPr lang="en-US" sz="4700" dirty="0" err="1">
                <a:solidFill>
                  <a:srgbClr val="000000"/>
                </a:solidFill>
                <a:latin typeface="Times Neue Roman"/>
              </a:rPr>
              <a:t>của</a:t>
            </a:r>
            <a:r>
              <a:rPr lang="en-US" sz="4700" dirty="0">
                <a:solidFill>
                  <a:srgbClr val="000000"/>
                </a:solidFill>
                <a:latin typeface="Times Neue Roman"/>
              </a:rPr>
              <a:t> </a:t>
            </a:r>
            <a:r>
              <a:rPr lang="en-US" sz="4700" dirty="0" err="1">
                <a:solidFill>
                  <a:srgbClr val="000000"/>
                </a:solidFill>
                <a:latin typeface="Times Neue Roman"/>
              </a:rPr>
              <a:t>các</a:t>
            </a:r>
            <a:r>
              <a:rPr lang="en-US" sz="4700" dirty="0">
                <a:solidFill>
                  <a:srgbClr val="000000"/>
                </a:solidFill>
                <a:latin typeface="Times Neue Roman"/>
              </a:rPr>
              <a:t> </a:t>
            </a:r>
            <a:r>
              <a:rPr lang="en-US" sz="4700" dirty="0" err="1">
                <a:solidFill>
                  <a:srgbClr val="000000"/>
                </a:solidFill>
                <a:latin typeface="Times Neue Roman"/>
              </a:rPr>
              <a:t>yếu</a:t>
            </a:r>
            <a:r>
              <a:rPr lang="en-US" sz="4700" dirty="0">
                <a:solidFill>
                  <a:srgbClr val="000000"/>
                </a:solidFill>
                <a:latin typeface="Times Neue Roman"/>
              </a:rPr>
              <a:t> </a:t>
            </a:r>
            <a:r>
              <a:rPr lang="en-US" sz="4700" dirty="0" err="1">
                <a:solidFill>
                  <a:srgbClr val="000000"/>
                </a:solidFill>
                <a:latin typeface="Times Neue Roman"/>
              </a:rPr>
              <a:t>tố</a:t>
            </a:r>
            <a:r>
              <a:rPr lang="en-US" sz="4700" dirty="0">
                <a:solidFill>
                  <a:srgbClr val="000000"/>
                </a:solidFill>
                <a:latin typeface="Times Neue Roman"/>
              </a:rPr>
              <a:t> </a:t>
            </a:r>
            <a:r>
              <a:rPr lang="en-US" sz="4700" dirty="0" err="1">
                <a:solidFill>
                  <a:srgbClr val="000000"/>
                </a:solidFill>
                <a:latin typeface="Times Neue Roman"/>
              </a:rPr>
              <a:t>cái</a:t>
            </a:r>
            <a:r>
              <a:rPr lang="en-US" sz="4700" dirty="0">
                <a:solidFill>
                  <a:srgbClr val="000000"/>
                </a:solidFill>
                <a:latin typeface="Times Neue Roman"/>
              </a:rPr>
              <a:t> (</a:t>
            </a:r>
            <a:r>
              <a:rPr lang="en-US" sz="4700" dirty="0" err="1">
                <a:solidFill>
                  <a:srgbClr val="000000"/>
                </a:solidFill>
                <a:latin typeface="Times Neue Roman"/>
              </a:rPr>
              <a:t>mẹ</a:t>
            </a:r>
            <a:r>
              <a:rPr lang="en-US" sz="4700" dirty="0">
                <a:solidFill>
                  <a:srgbClr val="000000"/>
                </a:solidFill>
                <a:latin typeface="Times Neue Roman"/>
              </a:rPr>
              <a:t>). </a:t>
            </a:r>
          </a:p>
          <a:p>
            <a:pPr>
              <a:lnSpc>
                <a:spcPts val="7379"/>
              </a:lnSpc>
              <a:spcBef>
                <a:spcPct val="0"/>
              </a:spcBef>
            </a:pPr>
            <a:r>
              <a:rPr lang="en-US" sz="4700" dirty="0">
                <a:solidFill>
                  <a:srgbClr val="000000"/>
                </a:solidFill>
                <a:latin typeface="Times Neue Roman"/>
              </a:rPr>
              <a:t>+ Con </a:t>
            </a:r>
            <a:r>
              <a:rPr lang="en-US" sz="4700" dirty="0" err="1">
                <a:solidFill>
                  <a:srgbClr val="000000"/>
                </a:solidFill>
                <a:latin typeface="Times Neue Roman"/>
              </a:rPr>
              <a:t>sinh</a:t>
            </a:r>
            <a:r>
              <a:rPr lang="en-US" sz="4700" dirty="0">
                <a:solidFill>
                  <a:srgbClr val="000000"/>
                </a:solidFill>
                <a:latin typeface="Times Neue Roman"/>
              </a:rPr>
              <a:t> </a:t>
            </a:r>
            <a:r>
              <a:rPr lang="en-US" sz="4700" dirty="0" err="1">
                <a:solidFill>
                  <a:srgbClr val="000000"/>
                </a:solidFill>
                <a:latin typeface="Times Neue Roman"/>
              </a:rPr>
              <a:t>ra</a:t>
            </a:r>
            <a:r>
              <a:rPr lang="en-US" sz="4700" dirty="0">
                <a:solidFill>
                  <a:srgbClr val="000000"/>
                </a:solidFill>
                <a:latin typeface="Times Neue Roman"/>
              </a:rPr>
              <a:t> </a:t>
            </a:r>
            <a:r>
              <a:rPr lang="en-US" sz="4700" dirty="0" err="1">
                <a:solidFill>
                  <a:srgbClr val="000000"/>
                </a:solidFill>
                <a:latin typeface="Times Neue Roman"/>
              </a:rPr>
              <a:t>có</a:t>
            </a:r>
            <a:r>
              <a:rPr lang="en-US" sz="4700" dirty="0">
                <a:solidFill>
                  <a:srgbClr val="000000"/>
                </a:solidFill>
                <a:latin typeface="Times Neue Roman"/>
              </a:rPr>
              <a:t> </a:t>
            </a:r>
            <a:r>
              <a:rPr lang="en-US" sz="4700" dirty="0" err="1">
                <a:solidFill>
                  <a:srgbClr val="000000"/>
                </a:solidFill>
                <a:latin typeface="Times Neue Roman"/>
              </a:rPr>
              <a:t>thể</a:t>
            </a:r>
            <a:r>
              <a:rPr lang="en-US" sz="4700" dirty="0">
                <a:solidFill>
                  <a:srgbClr val="000000"/>
                </a:solidFill>
                <a:latin typeface="Times Neue Roman"/>
              </a:rPr>
              <a:t> </a:t>
            </a:r>
            <a:r>
              <a:rPr lang="en-US" sz="4700" dirty="0" err="1">
                <a:solidFill>
                  <a:srgbClr val="000000"/>
                </a:solidFill>
                <a:latin typeface="Times Neue Roman"/>
              </a:rPr>
              <a:t>là</a:t>
            </a:r>
            <a:r>
              <a:rPr lang="en-US" sz="4700" dirty="0">
                <a:solidFill>
                  <a:srgbClr val="000000"/>
                </a:solidFill>
                <a:latin typeface="Times Neue Roman"/>
              </a:rPr>
              <a:t> </a:t>
            </a:r>
            <a:r>
              <a:rPr lang="en-US" sz="4700" dirty="0" err="1">
                <a:solidFill>
                  <a:srgbClr val="000000"/>
                </a:solidFill>
                <a:latin typeface="Times Neue Roman"/>
              </a:rPr>
              <a:t>hai</a:t>
            </a:r>
            <a:r>
              <a:rPr lang="en-US" sz="4700" dirty="0">
                <a:solidFill>
                  <a:srgbClr val="000000"/>
                </a:solidFill>
                <a:latin typeface="Times Neue Roman"/>
              </a:rPr>
              <a:t> hay </a:t>
            </a:r>
            <a:r>
              <a:rPr lang="en-US" sz="4700" dirty="0" err="1">
                <a:solidFill>
                  <a:srgbClr val="000000"/>
                </a:solidFill>
                <a:latin typeface="Times Neue Roman"/>
              </a:rPr>
              <a:t>nhiều</a:t>
            </a:r>
            <a:r>
              <a:rPr lang="en-US" sz="4700" dirty="0">
                <a:solidFill>
                  <a:srgbClr val="000000"/>
                </a:solidFill>
                <a:latin typeface="Times Neue Roman"/>
              </a:rPr>
              <a:t> con, </a:t>
            </a:r>
            <a:r>
              <a:rPr lang="en-US" sz="4700" dirty="0" err="1">
                <a:solidFill>
                  <a:srgbClr val="000000"/>
                </a:solidFill>
                <a:latin typeface="Times Neue Roman"/>
              </a:rPr>
              <a:t>giống</a:t>
            </a:r>
            <a:r>
              <a:rPr lang="en-US" sz="4700" dirty="0">
                <a:solidFill>
                  <a:srgbClr val="000000"/>
                </a:solidFill>
                <a:latin typeface="Times Neue Roman"/>
              </a:rPr>
              <a:t> </a:t>
            </a:r>
            <a:r>
              <a:rPr lang="en-US" sz="4700" dirty="0" err="1">
                <a:solidFill>
                  <a:srgbClr val="000000"/>
                </a:solidFill>
                <a:latin typeface="Times Neue Roman"/>
              </a:rPr>
              <a:t>nhau</a:t>
            </a:r>
            <a:r>
              <a:rPr lang="en-US" sz="4700" dirty="0">
                <a:solidFill>
                  <a:srgbClr val="000000"/>
                </a:solidFill>
                <a:latin typeface="Times Neue Roman"/>
              </a:rPr>
              <a:t> </a:t>
            </a:r>
            <a:r>
              <a:rPr lang="en-US" sz="4700" dirty="0" err="1">
                <a:solidFill>
                  <a:srgbClr val="000000"/>
                </a:solidFill>
                <a:latin typeface="Times Neue Roman"/>
              </a:rPr>
              <a:t>và</a:t>
            </a:r>
            <a:r>
              <a:rPr lang="en-US" sz="4700" dirty="0">
                <a:solidFill>
                  <a:srgbClr val="000000"/>
                </a:solidFill>
                <a:latin typeface="Times Neue Roman"/>
              </a:rPr>
              <a:t> </a:t>
            </a:r>
            <a:r>
              <a:rPr lang="en-US" sz="4700" dirty="0" err="1">
                <a:solidFill>
                  <a:srgbClr val="000000"/>
                </a:solidFill>
                <a:latin typeface="Times Neue Roman"/>
              </a:rPr>
              <a:t>giống</a:t>
            </a:r>
            <a:r>
              <a:rPr lang="en-US" sz="4700" dirty="0">
                <a:solidFill>
                  <a:srgbClr val="000000"/>
                </a:solidFill>
                <a:latin typeface="Times Neue Roman"/>
              </a:rPr>
              <a:t> </a:t>
            </a:r>
            <a:r>
              <a:rPr lang="en-US" sz="4700" dirty="0" err="1">
                <a:solidFill>
                  <a:srgbClr val="000000"/>
                </a:solidFill>
                <a:latin typeface="Times Neue Roman"/>
              </a:rPr>
              <a:t>mẹ</a:t>
            </a:r>
            <a:endParaRPr lang="en-US" sz="4700" dirty="0">
              <a:solidFill>
                <a:srgbClr val="000000"/>
              </a:solidFill>
              <a:latin typeface="Times Neue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929</Words>
  <Application>Microsoft Office PowerPoint</Application>
  <PresentationFormat>Custom</PresentationFormat>
  <Paragraphs>146</Paragraphs>
  <Slides>17</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Times Neue Roman Bold</vt:lpstr>
      <vt:lpstr>Calibri</vt:lpstr>
      <vt:lpstr>Times New Roman</vt:lpstr>
      <vt:lpstr>Noto Serif Display Black</vt:lpstr>
      <vt:lpstr>Times Neue Roman</vt:lpstr>
      <vt:lpstr>DejaVu Serif</vt:lpstr>
      <vt:lpstr>Arial</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Hồng và Trắng Trừu tượng Họa tiết và Hình dạng Dự án Nhóm Trống Bản thuyết trình Giáo dục</dc:title>
  <dc:creator>Admin</dc:creator>
  <cp:lastModifiedBy>Admin</cp:lastModifiedBy>
  <cp:revision>3</cp:revision>
  <dcterms:created xsi:type="dcterms:W3CDTF">2006-08-16T00:00:00Z</dcterms:created>
  <dcterms:modified xsi:type="dcterms:W3CDTF">2022-07-03T07:54:19Z</dcterms:modified>
  <dc:identifier>DAFFSPaFQ4g</dc:identifier>
</cp:coreProperties>
</file>