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2"/>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627" r:id="rId27"/>
    <p:sldId id="590" r:id="rId28"/>
    <p:sldId id="591" r:id="rId29"/>
    <p:sldId id="623" r:id="rId30"/>
    <p:sldId id="625" r:id="rId31"/>
    <p:sldId id="592" r:id="rId32"/>
    <p:sldId id="593" r:id="rId33"/>
    <p:sldId id="594" r:id="rId34"/>
    <p:sldId id="598" r:id="rId35"/>
    <p:sldId id="599" r:id="rId36"/>
    <p:sldId id="600" r:id="rId37"/>
    <p:sldId id="601" r:id="rId38"/>
    <p:sldId id="602" r:id="rId39"/>
    <p:sldId id="606" r:id="rId40"/>
    <p:sldId id="607" r:id="rId41"/>
    <p:sldId id="605" r:id="rId42"/>
    <p:sldId id="608" r:id="rId43"/>
    <p:sldId id="595" r:id="rId44"/>
    <p:sldId id="609" r:id="rId45"/>
    <p:sldId id="610" r:id="rId46"/>
    <p:sldId id="611" r:id="rId47"/>
    <p:sldId id="614" r:id="rId48"/>
    <p:sldId id="615" r:id="rId49"/>
    <p:sldId id="612" r:id="rId50"/>
    <p:sldId id="613" r:id="rId51"/>
    <p:sldId id="624" r:id="rId52"/>
    <p:sldId id="616" r:id="rId53"/>
    <p:sldId id="617" r:id="rId54"/>
    <p:sldId id="580" r:id="rId55"/>
    <p:sldId id="416" r:id="rId56"/>
    <p:sldId id="619" r:id="rId57"/>
    <p:sldId id="618" r:id="rId58"/>
    <p:sldId id="620" r:id="rId59"/>
    <p:sldId id="622" r:id="rId60"/>
    <p:sldId id="626" r:id="rId61"/>
  </p:sldIdLst>
  <p:sldSz cx="12192000"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69" d="100"/>
          <a:sy n="69" d="100"/>
        </p:scale>
        <p:origin x="918"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image" Target="../media/image11.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33</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41</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43</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52</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59</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21/10/2024</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21/10/2024</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21/10/2024</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21/10/2024</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sp>
        <p:nvSpPr>
          <p:cNvPr id="17" name="文本框 16"/>
          <p:cNvSpPr txBox="1"/>
          <p:nvPr/>
        </p:nvSpPr>
        <p:spPr>
          <a:xfrm>
            <a:off x="2981657" y="4027028"/>
            <a:ext cx="5144356" cy="523220"/>
          </a:xfrm>
          <a:prstGeom prst="rect">
            <a:avLst/>
          </a:prstGeom>
          <a:noFill/>
        </p:spPr>
        <p:txBody>
          <a:bodyPr wrap="square" rtlCol="0">
            <a:spAutoFit/>
          </a:bodyPr>
          <a:lstStyle/>
          <a:p>
            <a:pPr algn="ctr"/>
            <a:r>
              <a:rPr lang="en-US" altLang="zh-CN" sz="2800">
                <a:solidFill>
                  <a:schemeClr val="bg1">
                    <a:lumMod val="65000"/>
                  </a:schemeClr>
                </a:solidFill>
                <a:ea typeface="书体坊安景臣钢笔行书" panose="02010601030101010101" pitchFamily="2" charset="-122"/>
              </a:rPr>
              <a:t>Hoa Phạm</a:t>
            </a:r>
            <a:endParaRPr lang="en-US" altLang="zh-CN" sz="2800" dirty="0">
              <a:solidFill>
                <a:schemeClr val="bg1">
                  <a:lumMod val="65000"/>
                </a:schemeClr>
              </a:solidFill>
              <a:ea typeface="书体坊安景臣钢笔行书" panose="02010601030101010101" pitchFamily="2" charset="-122"/>
            </a:endParaRP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842" fill="hold"/>
                                        <p:tgtEl>
                                          <p:spTgt spid="27"/>
                                        </p:tgtEl>
                                      </p:cBhvr>
                                    </p:cmd>
                                  </p:childTnLst>
                                </p:cTn>
                              </p:par>
                            </p:childTnLst>
                          </p:cTn>
                        </p:par>
                        <p:par>
                          <p:cTn id="7" fill="hold">
                            <p:stCondLst>
                              <p:cond delay="206842"/>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207842"/>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210342"/>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dirty="0" err="1">
                <a:solidFill>
                  <a:srgbClr val="7030A0"/>
                </a:solidFill>
                <a:effectLst/>
                <a:latin typeface="+mj-lt"/>
                <a:ea typeface="Calibri" panose="020F0502020204030204" pitchFamily="34" charset="0"/>
                <a:cs typeface="Times New Roman" panose="02020603050405020304" pitchFamily="18" charset="0"/>
              </a:rPr>
              <a:t>Bột</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không</a:t>
            </a:r>
            <a:r>
              <a:rPr lang="en-US" sz="2800" kern="0" dirty="0">
                <a:solidFill>
                  <a:srgbClr val="7030A0"/>
                </a:solidFill>
                <a:effectLst/>
                <a:latin typeface="+mj-lt"/>
                <a:ea typeface="Calibri" panose="020F0502020204030204" pitchFamily="34" charset="0"/>
                <a:cs typeface="Times New Roman" panose="02020603050405020304" pitchFamily="18" charset="0"/>
              </a:rPr>
              <a:t> tan, </a:t>
            </a:r>
            <a:r>
              <a:rPr lang="en-US" sz="2800" kern="0" dirty="0" err="1">
                <a:solidFill>
                  <a:srgbClr val="7030A0"/>
                </a:solidFill>
                <a:effectLst/>
                <a:latin typeface="+mj-lt"/>
                <a:ea typeface="Calibri" panose="020F0502020204030204" pitchFamily="34" charset="0"/>
                <a:cs typeface="Times New Roman" panose="02020603050405020304" pitchFamily="18" charset="0"/>
              </a:rPr>
              <a:t>hỗn</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hợp</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vẩn</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đục</a:t>
            </a:r>
            <a:endParaRPr lang="en-US" sz="2800" dirty="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dirty="0" err="1">
                <a:solidFill>
                  <a:srgbClr val="7030A0"/>
                </a:solidFill>
                <a:effectLst/>
                <a:latin typeface="+mj-lt"/>
                <a:ea typeface="Calibri" panose="020F0502020204030204" pitchFamily="34" charset="0"/>
                <a:cs typeface="Times New Roman" panose="02020603050405020304" pitchFamily="18" charset="0"/>
              </a:rPr>
              <a:t>Lúc</a:t>
            </a:r>
            <a:r>
              <a:rPr lang="en-US" sz="2800" dirty="0">
                <a:solidFill>
                  <a:srgbClr val="7030A0"/>
                </a:solidFill>
                <a:effectLst/>
                <a:latin typeface="+mj-lt"/>
                <a:ea typeface="Calibri" panose="020F0502020204030204" pitchFamily="34" charset="0"/>
                <a:cs typeface="Times New Roman" panose="02020603050405020304" pitchFamily="18" charset="0"/>
              </a:rPr>
              <a:t> </a:t>
            </a:r>
            <a:r>
              <a:rPr lang="en-US" sz="2800" dirty="0" err="1">
                <a:solidFill>
                  <a:srgbClr val="7030A0"/>
                </a:solidFill>
                <a:effectLst/>
                <a:latin typeface="+mj-lt"/>
                <a:ea typeface="Calibri" panose="020F0502020204030204" pitchFamily="34" charset="0"/>
                <a:cs typeface="Times New Roman" panose="02020603050405020304" pitchFamily="18" charset="0"/>
              </a:rPr>
              <a:t>đầu</a:t>
            </a:r>
            <a:r>
              <a:rPr lang="en-US" sz="2800" dirty="0">
                <a:solidFill>
                  <a:srgbClr val="7030A0"/>
                </a:solidFill>
                <a:effectLst/>
                <a:latin typeface="+mj-lt"/>
                <a:ea typeface="Calibri" panose="020F0502020204030204" pitchFamily="34" charset="0"/>
                <a:cs typeface="Times New Roman" panose="02020603050405020304" pitchFamily="18" charset="0"/>
              </a:rPr>
              <a:t>, </a:t>
            </a:r>
            <a:r>
              <a:rPr lang="en-US" sz="2800" dirty="0" err="1">
                <a:solidFill>
                  <a:srgbClr val="7030A0"/>
                </a:solidFill>
                <a:effectLst/>
                <a:latin typeface="+mj-lt"/>
                <a:ea typeface="Calibri" panose="020F0502020204030204" pitchFamily="34" charset="0"/>
                <a:cs typeface="Times New Roman" panose="02020603050405020304" pitchFamily="18" charset="0"/>
              </a:rPr>
              <a:t>muối</a:t>
            </a:r>
            <a:r>
              <a:rPr lang="en-US" sz="2800" dirty="0">
                <a:solidFill>
                  <a:srgbClr val="7030A0"/>
                </a:solidFill>
                <a:effectLst/>
                <a:latin typeface="+mj-lt"/>
                <a:ea typeface="Calibri" panose="020F0502020204030204" pitchFamily="34" charset="0"/>
                <a:cs typeface="Times New Roman" panose="02020603050405020304" pitchFamily="18" charset="0"/>
              </a:rPr>
              <a:t> </a:t>
            </a:r>
            <a:r>
              <a:rPr lang="en-US" sz="2800" dirty="0" err="1">
                <a:solidFill>
                  <a:srgbClr val="7030A0"/>
                </a:solidFill>
                <a:effectLst/>
                <a:latin typeface="+mj-lt"/>
                <a:ea typeface="Calibri" panose="020F0502020204030204" pitchFamily="34" charset="0"/>
                <a:cs typeface="Times New Roman" panose="02020603050405020304" pitchFamily="18" charset="0"/>
              </a:rPr>
              <a:t>ăn</a:t>
            </a:r>
            <a:r>
              <a:rPr lang="en-US" sz="2800" dirty="0">
                <a:solidFill>
                  <a:srgbClr val="7030A0"/>
                </a:solidFill>
                <a:effectLst/>
                <a:latin typeface="+mj-lt"/>
                <a:ea typeface="Calibri" panose="020F0502020204030204" pitchFamily="34" charset="0"/>
                <a:cs typeface="Times New Roman" panose="02020603050405020304" pitchFamily="18" charset="0"/>
              </a:rPr>
              <a:t> tan </a:t>
            </a:r>
            <a:r>
              <a:rPr lang="en-US" sz="2800" dirty="0" err="1">
                <a:solidFill>
                  <a:srgbClr val="7030A0"/>
                </a:solidFill>
                <a:effectLst/>
                <a:latin typeface="+mj-lt"/>
                <a:ea typeface="Calibri" panose="020F0502020204030204" pitchFamily="34" charset="0"/>
                <a:cs typeface="Times New Roman" panose="02020603050405020304" pitchFamily="18" charset="0"/>
              </a:rPr>
              <a:t>tạo</a:t>
            </a:r>
            <a:r>
              <a:rPr lang="en-US" sz="2800" dirty="0">
                <a:solidFill>
                  <a:srgbClr val="7030A0"/>
                </a:solidFill>
                <a:effectLst/>
                <a:latin typeface="+mj-lt"/>
                <a:ea typeface="Calibri" panose="020F0502020204030204" pitchFamily="34" charset="0"/>
                <a:cs typeface="Times New Roman" panose="02020603050405020304" pitchFamily="18" charset="0"/>
              </a:rPr>
              <a:t> dung </a:t>
            </a:r>
            <a:r>
              <a:rPr lang="en-US" sz="2800" dirty="0" err="1">
                <a:solidFill>
                  <a:srgbClr val="7030A0"/>
                </a:solidFill>
                <a:effectLst/>
                <a:latin typeface="+mj-lt"/>
                <a:ea typeface="Calibri" panose="020F0502020204030204" pitchFamily="34" charset="0"/>
                <a:cs typeface="Times New Roman" panose="02020603050405020304" pitchFamily="18" charset="0"/>
              </a:rPr>
              <a:t>dịch</a:t>
            </a:r>
            <a:r>
              <a:rPr lang="en-US" sz="2800" dirty="0">
                <a:solidFill>
                  <a:srgbClr val="7030A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algn="ctr"/>
            <a:r>
              <a:rPr lang="en-US" sz="2800" kern="0" dirty="0" err="1">
                <a:solidFill>
                  <a:srgbClr val="7030A0"/>
                </a:solidFill>
                <a:effectLst/>
                <a:latin typeface="+mj-lt"/>
                <a:ea typeface="Calibri" panose="020F0502020204030204" pitchFamily="34" charset="0"/>
                <a:cs typeface="Times New Roman" panose="02020603050405020304" pitchFamily="18" charset="0"/>
              </a:rPr>
              <a:t>Sau</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đó</a:t>
            </a:r>
            <a:r>
              <a:rPr lang="en-US" sz="2800" kern="0" dirty="0">
                <a:solidFill>
                  <a:srgbClr val="7030A0"/>
                </a:solidFill>
                <a:effectLst/>
                <a:latin typeface="+mj-lt"/>
                <a:ea typeface="Calibri" panose="020F0502020204030204" pitchFamily="34" charset="0"/>
                <a:cs typeface="Times New Roman" panose="02020603050405020304" pitchFamily="18" charset="0"/>
              </a:rPr>
              <a:t> dung </a:t>
            </a:r>
            <a:r>
              <a:rPr lang="en-US" sz="2800" kern="0" dirty="0" err="1">
                <a:solidFill>
                  <a:srgbClr val="7030A0"/>
                </a:solidFill>
                <a:effectLst/>
                <a:latin typeface="+mj-lt"/>
                <a:ea typeface="Calibri" panose="020F0502020204030204" pitchFamily="34" charset="0"/>
                <a:cs typeface="Times New Roman" panose="02020603050405020304" pitchFamily="18" charset="0"/>
              </a:rPr>
              <a:t>dịch</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này</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không</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thể</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hòa</a:t>
            </a:r>
            <a:r>
              <a:rPr lang="en-US" sz="2800" kern="0" dirty="0">
                <a:solidFill>
                  <a:srgbClr val="7030A0"/>
                </a:solidFill>
                <a:effectLst/>
                <a:latin typeface="+mj-lt"/>
                <a:ea typeface="Calibri" panose="020F0502020204030204" pitchFamily="34" charset="0"/>
                <a:cs typeface="Times New Roman" panose="02020603050405020304" pitchFamily="18" charset="0"/>
              </a:rPr>
              <a:t> tan </a:t>
            </a:r>
            <a:r>
              <a:rPr lang="en-US" sz="2800" kern="0" dirty="0" err="1">
                <a:solidFill>
                  <a:srgbClr val="7030A0"/>
                </a:solidFill>
                <a:effectLst/>
                <a:latin typeface="+mj-lt"/>
                <a:ea typeface="Calibri" panose="020F0502020204030204" pitchFamily="34" charset="0"/>
                <a:cs typeface="Times New Roman" panose="02020603050405020304" pitchFamily="18" charset="0"/>
              </a:rPr>
              <a:t>thêm</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muối</a:t>
            </a:r>
            <a:r>
              <a:rPr lang="en-US" sz="2800" kern="0" dirty="0">
                <a:solidFill>
                  <a:srgbClr val="7030A0"/>
                </a:solidFill>
                <a:effectLst/>
                <a:latin typeface="+mj-lt"/>
                <a:ea typeface="Calibri" panose="020F0502020204030204" pitchFamily="34" charset="0"/>
                <a:cs typeface="Times New Roman" panose="02020603050405020304" pitchFamily="18" charset="0"/>
              </a:rPr>
              <a:t> </a:t>
            </a:r>
            <a:r>
              <a:rPr lang="en-US" sz="2800" kern="0" dirty="0" err="1">
                <a:solidFill>
                  <a:srgbClr val="7030A0"/>
                </a:solidFill>
                <a:effectLst/>
                <a:latin typeface="+mj-lt"/>
                <a:ea typeface="Calibri" panose="020F0502020204030204" pitchFamily="34" charset="0"/>
                <a:cs typeface="Times New Roman" panose="02020603050405020304" pitchFamily="18" charset="0"/>
              </a:rPr>
              <a:t>ăn</a:t>
            </a:r>
            <a:r>
              <a:rPr lang="en-US" sz="2800" kern="0" dirty="0">
                <a:solidFill>
                  <a:srgbClr val="7030A0"/>
                </a:solidFill>
                <a:effectLst/>
                <a:latin typeface="+mj-lt"/>
                <a:ea typeface="Calibri" panose="020F0502020204030204" pitchFamily="34" charset="0"/>
                <a:cs typeface="Times New Roman" panose="02020603050405020304" pitchFamily="18" charset="0"/>
              </a:rPr>
              <a:t>.</a:t>
            </a:r>
            <a:endParaRPr lang="en-US" sz="2800" dirty="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?1.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của</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một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smtClean="0">
                    <a:solidFill>
                      <a:srgbClr val="000000"/>
                    </a:solidFill>
                    <a:effectLst/>
                    <a:ea typeface="Calibri" panose="020F0502020204030204" pitchFamily="34" charset="0"/>
                    <a:cs typeface="Times New Roman" panose="02020603050405020304" pitchFamily="18" charset="0"/>
                  </a:rPr>
                  <a:t>trong</a:t>
                </a:r>
                <a:r>
                  <a:rPr lang="en-US" sz="3200" spc="15" dirty="0" smtClean="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là</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số</a:t>
                </a:r>
                <a:r>
                  <a:rPr lang="en-US" sz="3200" spc="15" dirty="0">
                    <a:solidFill>
                      <a:srgbClr val="000000"/>
                    </a:solidFill>
                    <a:effectLst/>
                    <a:ea typeface="Calibri" panose="020F0502020204030204" pitchFamily="34" charset="0"/>
                    <a:cs typeface="Times New Roman" panose="02020603050405020304" pitchFamily="18" charset="0"/>
                  </a:rPr>
                  <a:t> gam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đó</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100g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để</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tạo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thành</a:t>
                </a:r>
                <a:r>
                  <a:rPr lang="en-US" sz="3200" spc="15" dirty="0">
                    <a:solidFill>
                      <a:srgbClr val="000000"/>
                    </a:solidFill>
                    <a:effectLst/>
                    <a:ea typeface="Calibri" panose="020F0502020204030204" pitchFamily="34" charset="0"/>
                    <a:cs typeface="Times New Roman" panose="02020603050405020304" pitchFamily="18" charset="0"/>
                  </a:rPr>
                  <a:t> dung </a:t>
                </a:r>
                <a:r>
                  <a:rPr lang="en-US" sz="3200" spc="15" dirty="0" err="1">
                    <a:solidFill>
                      <a:srgbClr val="000000"/>
                    </a:solidFill>
                    <a:effectLst/>
                    <a:ea typeface="Calibri" panose="020F0502020204030204" pitchFamily="34" charset="0"/>
                    <a:cs typeface="Times New Roman" panose="02020603050405020304" pitchFamily="18" charset="0"/>
                  </a:rPr>
                  <a:t>dịch</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bão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ở </a:t>
                </a:r>
                <a:r>
                  <a:rPr lang="en-US" sz="3200" spc="15" dirty="0" err="1">
                    <a:solidFill>
                      <a:srgbClr val="000000"/>
                    </a:solidFill>
                    <a:effectLst/>
                    <a:ea typeface="Calibri" panose="020F0502020204030204" pitchFamily="34" charset="0"/>
                    <a:cs typeface="Times New Roman" panose="02020603050405020304" pitchFamily="18" charset="0"/>
                  </a:rPr>
                  <a:t>nhiệt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áp</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suất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xác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định</a:t>
                </a:r>
                <a:r>
                  <a:rPr lang="en-US" sz="3200" spc="15"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?2. </a:t>
                </a:r>
                <a:r>
                  <a:rPr lang="en-US" sz="3200" spc="15" dirty="0" err="1">
                    <a:solidFill>
                      <a:srgbClr val="000000"/>
                    </a:solidFill>
                    <a:effectLst/>
                    <a:ea typeface="Calibri" panose="020F0502020204030204" pitchFamily="34" charset="0"/>
                    <a:cs typeface="Times New Roman" panose="02020603050405020304" pitchFamily="18" charset="0"/>
                  </a:rPr>
                  <a:t>Công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thức</a:t>
                </a:r>
                <a:r>
                  <a:rPr lang="en-US" sz="3200" spc="15" dirty="0">
                    <a:solidFill>
                      <a:srgbClr val="000000"/>
                    </a:solidFill>
                    <a:effectLst/>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b="-25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7427" y="605978"/>
            <a:ext cx="7603365" cy="1015663"/>
          </a:xfrm>
          <a:prstGeom prst="rect">
            <a:avLst/>
          </a:prstGeom>
          <a:noFill/>
        </p:spPr>
        <p:txBody>
          <a:bodyPr wrap="none" rtlCol="0">
            <a:spAutoFit/>
          </a:bodyPr>
          <a:lstStyle/>
          <a:p>
            <a:pPr algn="ctr"/>
            <a:r>
              <a:rPr lang="en-US" altLang="zh-CN" sz="6000" b="1" dirty="0">
                <a:solidFill>
                  <a:srgbClr val="FF0000"/>
                </a:solidFill>
                <a:latin typeface="Times New Roman" pitchFamily="18" charset="0"/>
                <a:ea typeface="书体坊安景臣钢笔行书" panose="02010601030101010101" pitchFamily="2" charset="-122"/>
                <a:cs typeface="Times New Roman" pitchFamily="18" charset="0"/>
              </a:rPr>
              <a:t>NỘI DUNG BÀI HỌC</a:t>
            </a:r>
            <a:endParaRPr lang="zh-CN" altLang="en-US" sz="6000" b="1" dirty="0">
              <a:solidFill>
                <a:srgbClr val="FF0000"/>
              </a:solidFill>
              <a:latin typeface="Times New Roman" pitchFamily="18" charset="0"/>
              <a:ea typeface="书体坊安景臣钢笔行书" panose="02010601030101010101" pitchFamily="2" charset="-122"/>
              <a:cs typeface="Times New Roman" pitchFamily="18" charset="0"/>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dirty="0">
                <a:solidFill>
                  <a:srgbClr val="154642"/>
                </a:solidFill>
                <a:latin typeface="+mj-lt"/>
                <a:ea typeface="汉仪喵魂体W" panose="00020600040101010101" pitchFamily="18" charset="-122"/>
              </a:rPr>
              <a:t>Dung </a:t>
            </a:r>
            <a:r>
              <a:rPr lang="en-US" altLang="zh-CN" sz="2800" b="1" dirty="0" err="1">
                <a:solidFill>
                  <a:srgbClr val="154642"/>
                </a:solidFill>
                <a:latin typeface="+mj-lt"/>
                <a:ea typeface="汉仪喵魂体W" panose="00020600040101010101" pitchFamily="18" charset="-122"/>
              </a:rPr>
              <a:t>dịch</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chất</a:t>
            </a:r>
            <a:r>
              <a:rPr lang="en-US" altLang="zh-CN" sz="2800" b="1" dirty="0">
                <a:solidFill>
                  <a:srgbClr val="154642"/>
                </a:solidFill>
                <a:latin typeface="+mj-lt"/>
                <a:ea typeface="汉仪喵魂体W" panose="00020600040101010101" pitchFamily="18" charset="-122"/>
              </a:rPr>
              <a:t> tan </a:t>
            </a:r>
          </a:p>
          <a:p>
            <a:r>
              <a:rPr lang="en-US" altLang="zh-CN" sz="2800" b="1" dirty="0" err="1">
                <a:solidFill>
                  <a:srgbClr val="154642"/>
                </a:solidFill>
                <a:latin typeface="+mj-lt"/>
                <a:ea typeface="汉仪喵魂体W" panose="00020600040101010101" pitchFamily="18" charset="-122"/>
              </a:rPr>
              <a:t>và</a:t>
            </a:r>
            <a:r>
              <a:rPr lang="en-US" altLang="zh-CN" sz="2800" b="1" dirty="0">
                <a:solidFill>
                  <a:srgbClr val="154642"/>
                </a:solidFill>
                <a:latin typeface="+mj-lt"/>
                <a:ea typeface="汉仪喵魂体W" panose="00020600040101010101" pitchFamily="18" charset="-122"/>
              </a:rPr>
              <a:t> dung </a:t>
            </a:r>
            <a:r>
              <a:rPr lang="en-US" altLang="zh-CN" sz="2800" b="1" dirty="0" err="1">
                <a:solidFill>
                  <a:srgbClr val="154642"/>
                </a:solidFill>
                <a:latin typeface="+mj-lt"/>
                <a:ea typeface="汉仪喵魂体W" panose="00020600040101010101" pitchFamily="18" charset="-122"/>
              </a:rPr>
              <a:t>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dirty="0" err="1">
                <a:solidFill>
                  <a:srgbClr val="154642"/>
                </a:solidFill>
                <a:latin typeface="+mj-lt"/>
                <a:ea typeface="汉仪喵魂体W" panose="00020600040101010101" pitchFamily="18" charset="-122"/>
              </a:rPr>
              <a:t>Độ</a:t>
            </a:r>
            <a:r>
              <a:rPr lang="en-US" altLang="zh-CN" sz="2800" b="1" dirty="0">
                <a:solidFill>
                  <a:srgbClr val="154642"/>
                </a:solidFill>
                <a:latin typeface="+mj-lt"/>
                <a:ea typeface="汉仪喵魂体W" panose="00020600040101010101" pitchFamily="18" charset="-122"/>
              </a:rPr>
              <a:t>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dirty="0" err="1">
                <a:solidFill>
                  <a:srgbClr val="154642"/>
                </a:solidFill>
                <a:latin typeface="+mj-lt"/>
                <a:ea typeface="汉仪喵魂体W" panose="00020600040101010101" pitchFamily="18" charset="-122"/>
              </a:rPr>
              <a:t>Nồng</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độ</a:t>
            </a:r>
            <a:r>
              <a:rPr lang="en-US" altLang="zh-CN" sz="2800" b="1" dirty="0">
                <a:solidFill>
                  <a:srgbClr val="154642"/>
                </a:solidFill>
                <a:latin typeface="+mj-lt"/>
                <a:ea typeface="汉仪喵魂体W" panose="00020600040101010101" pitchFamily="18" charset="-122"/>
              </a:rPr>
              <a:t> dung </a:t>
            </a:r>
            <a:r>
              <a:rPr lang="en-US" altLang="zh-CN" sz="2800" b="1" dirty="0" err="1">
                <a:solidFill>
                  <a:srgbClr val="154642"/>
                </a:solidFill>
                <a:latin typeface="+mj-lt"/>
                <a:ea typeface="汉仪喵魂体W" panose="00020600040101010101" pitchFamily="18" charset="-122"/>
              </a:rPr>
              <a:t>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dirty="0" err="1">
                <a:solidFill>
                  <a:srgbClr val="154642"/>
                </a:solidFill>
                <a:latin typeface="+mj-lt"/>
                <a:ea typeface="汉仪喵魂体W" panose="00020600040101010101" pitchFamily="18" charset="-122"/>
              </a:rPr>
              <a:t>Thực</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hành</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pha</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chế</a:t>
            </a:r>
            <a:r>
              <a:rPr lang="en-US" altLang="zh-CN" sz="2800" b="1" dirty="0">
                <a:solidFill>
                  <a:srgbClr val="154642"/>
                </a:solidFill>
                <a:latin typeface="+mj-lt"/>
                <a:ea typeface="汉仪喵魂体W" panose="00020600040101010101" pitchFamily="18" charset="-122"/>
              </a:rPr>
              <a:t> </a:t>
            </a:r>
          </a:p>
          <a:p>
            <a:r>
              <a:rPr lang="en-US" altLang="zh-CN" sz="2800" b="1" dirty="0">
                <a:solidFill>
                  <a:srgbClr val="154642"/>
                </a:solidFill>
                <a:latin typeface="+mj-lt"/>
                <a:ea typeface="汉仪喵魂体W" panose="00020600040101010101" pitchFamily="18" charset="-122"/>
              </a:rPr>
              <a:t>dung </a:t>
            </a:r>
            <a:r>
              <a:rPr lang="en-US" altLang="zh-CN" sz="2800" b="1" dirty="0" err="1">
                <a:solidFill>
                  <a:srgbClr val="154642"/>
                </a:solidFill>
                <a:latin typeface="+mj-lt"/>
                <a:ea typeface="汉仪喵魂体W" panose="00020600040101010101" pitchFamily="18" charset="-122"/>
              </a:rPr>
              <a:t>dịch</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theo</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nồng</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độ</a:t>
            </a:r>
            <a:endParaRPr lang="en-US" altLang="zh-CN" sz="2800" b="1" dirty="0">
              <a:solidFill>
                <a:srgbClr val="154642"/>
              </a:solidFill>
              <a:latin typeface="+mj-lt"/>
              <a:ea typeface="汉仪喵魂体W" panose="00020600040101010101" pitchFamily="18" charset="-122"/>
            </a:endParaRPr>
          </a:p>
          <a:p>
            <a:r>
              <a:rPr lang="en-US" altLang="zh-CN" sz="2800" b="1" dirty="0" err="1">
                <a:solidFill>
                  <a:srgbClr val="154642"/>
                </a:solidFill>
                <a:latin typeface="+mj-lt"/>
                <a:ea typeface="汉仪喵魂体W" panose="00020600040101010101" pitchFamily="18" charset="-122"/>
              </a:rPr>
              <a:t>cho</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50"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51"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52"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163782"/>
            <a:ext cx="9817752" cy="369332"/>
          </a:xfrm>
          <a:prstGeom prst="rect">
            <a:avLst/>
          </a:prstGeom>
          <a:noFill/>
        </p:spPr>
        <p:txBody>
          <a:bodyPr wrap="none" rtlCol="0">
            <a:spAutoFit/>
          </a:bodyPr>
          <a:lstStyle/>
          <a:p>
            <a:r>
              <a:rPr lang="en-US" dirty="0" smtClean="0"/>
              <a:t>Dung </a:t>
            </a:r>
            <a:r>
              <a:rPr lang="en-US" dirty="0" err="1" smtClean="0"/>
              <a:t>dịch</a:t>
            </a:r>
            <a:r>
              <a:rPr lang="en-US" dirty="0" smtClean="0"/>
              <a:t> </a:t>
            </a:r>
            <a:r>
              <a:rPr lang="en-US" dirty="0" err="1" smtClean="0"/>
              <a:t>nước</a:t>
            </a:r>
            <a:r>
              <a:rPr lang="en-US" dirty="0" smtClean="0"/>
              <a:t> </a:t>
            </a:r>
            <a:r>
              <a:rPr lang="en-US" dirty="0" err="1" smtClean="0"/>
              <a:t>oxi</a:t>
            </a:r>
            <a:r>
              <a:rPr lang="en-US" dirty="0" smtClean="0"/>
              <a:t> </a:t>
            </a:r>
            <a:r>
              <a:rPr lang="en-US" dirty="0" err="1" smtClean="0"/>
              <a:t>gà</a:t>
            </a:r>
            <a:r>
              <a:rPr lang="en-US" dirty="0" smtClean="0"/>
              <a:t> </a:t>
            </a:r>
            <a:r>
              <a:rPr lang="en-US" dirty="0" err="1" smtClean="0"/>
              <a:t>chứa</a:t>
            </a:r>
            <a:r>
              <a:rPr lang="en-US" dirty="0" smtClean="0"/>
              <a:t> </a:t>
            </a:r>
            <a:r>
              <a:rPr lang="en-US" dirty="0" err="1" smtClean="0"/>
              <a:t>chất</a:t>
            </a:r>
            <a:r>
              <a:rPr lang="en-US" dirty="0" smtClean="0"/>
              <a:t> tan hydrogen peroxide. </a:t>
            </a:r>
            <a:r>
              <a:rPr lang="en-US" dirty="0" err="1" smtClean="0"/>
              <a:t>Tính</a:t>
            </a:r>
            <a:r>
              <a:rPr lang="en-US" dirty="0" smtClean="0"/>
              <a:t>  </a:t>
            </a:r>
            <a:r>
              <a:rPr lang="en-US" dirty="0" err="1" smtClean="0"/>
              <a:t>khối</a:t>
            </a:r>
            <a:r>
              <a:rPr lang="en-US" dirty="0" smtClean="0"/>
              <a:t> </a:t>
            </a:r>
            <a:r>
              <a:rPr lang="en-US" dirty="0" err="1" smtClean="0"/>
              <a:t>lượng</a:t>
            </a:r>
            <a:r>
              <a:rPr lang="en-US" dirty="0" smtClean="0"/>
              <a:t> </a:t>
            </a:r>
            <a:r>
              <a:rPr lang="en-US" dirty="0"/>
              <a:t>hydrogen peroxide</a:t>
            </a:r>
            <a:r>
              <a:rPr lang="en-US" dirty="0" smtClean="0"/>
              <a:t> </a:t>
            </a:r>
            <a:endParaRPr lang="en-US" dirty="0"/>
          </a:p>
        </p:txBody>
      </p:sp>
    </p:spTree>
    <p:extLst>
      <p:ext uri="{BB962C8B-B14F-4D97-AF65-F5344CB8AC3E}">
        <p14:creationId xmlns:p14="http://schemas.microsoft.com/office/powerpoint/2010/main" val="2868591829"/>
      </p:ext>
    </p:extLst>
  </p:cSld>
  <p:clrMapOvr>
    <a:masterClrMapping/>
  </p:clrMapOvr>
  <p:transition spd="slow"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dirty="0" err="1"/>
              <a:t>Bài</a:t>
            </a:r>
            <a:r>
              <a:rPr lang="en-US" sz="3200" b="1" i="1" u="sng" dirty="0"/>
              <a:t> </a:t>
            </a:r>
            <a:r>
              <a:rPr lang="en-US" sz="3200" b="1" i="1" u="sng" dirty="0" err="1"/>
              <a:t>tập</a:t>
            </a:r>
            <a:r>
              <a:rPr lang="en-US" sz="3200" b="1" i="1" u="sng" dirty="0"/>
              <a:t> 1</a:t>
            </a:r>
            <a:r>
              <a:rPr lang="en-US" sz="3200" b="1" dirty="0"/>
              <a:t>:</a:t>
            </a:r>
            <a:r>
              <a:rPr lang="en-US" sz="3200" dirty="0"/>
              <a:t> </a:t>
            </a:r>
            <a:r>
              <a:rPr lang="en-US" sz="3200" dirty="0" err="1"/>
              <a:t>Hòa</a:t>
            </a:r>
            <a:r>
              <a:rPr lang="en-US" sz="3200" dirty="0"/>
              <a:t> tan 2 g Acetic acid </a:t>
            </a:r>
            <a:r>
              <a:rPr lang="en-US" sz="3200" dirty="0" err="1"/>
              <a:t>vào</a:t>
            </a:r>
            <a:r>
              <a:rPr lang="en-US" sz="3200" dirty="0"/>
              <a:t> 48 </a:t>
            </a:r>
            <a:r>
              <a:rPr lang="en-US" sz="3200" dirty="0" smtClean="0"/>
              <a:t>g </a:t>
            </a:r>
            <a:r>
              <a:rPr lang="en-US" sz="3200" dirty="0" err="1" smtClean="0"/>
              <a:t>nước</a:t>
            </a:r>
            <a:r>
              <a:rPr lang="en-US" sz="3200" dirty="0" smtClean="0"/>
              <a:t>. </a:t>
            </a:r>
            <a:r>
              <a:rPr lang="en-US" sz="3200" dirty="0" err="1"/>
              <a:t>Tính</a:t>
            </a:r>
            <a:r>
              <a:rPr lang="en-US" sz="3200" dirty="0"/>
              <a:t> </a:t>
            </a:r>
            <a:r>
              <a:rPr lang="en-US" sz="3200" dirty="0" err="1"/>
              <a:t>nồng</a:t>
            </a:r>
            <a:r>
              <a:rPr lang="en-US" sz="3200" dirty="0"/>
              <a:t> </a:t>
            </a:r>
            <a:r>
              <a:rPr lang="en-US" sz="3200" dirty="0" err="1"/>
              <a:t>độ</a:t>
            </a:r>
            <a:r>
              <a:rPr lang="en-US" sz="3200" dirty="0"/>
              <a:t> </a:t>
            </a:r>
            <a:r>
              <a:rPr lang="en-US" sz="3200" dirty="0" err="1"/>
              <a:t>phần</a:t>
            </a:r>
            <a:r>
              <a:rPr lang="en-US" sz="3200" dirty="0"/>
              <a:t> </a:t>
            </a:r>
            <a:r>
              <a:rPr lang="en-US" sz="3200" dirty="0" err="1"/>
              <a:t>trăm</a:t>
            </a:r>
            <a:r>
              <a:rPr lang="en-US" sz="3200" dirty="0"/>
              <a:t> </a:t>
            </a:r>
            <a:r>
              <a:rPr lang="en-US" sz="3200" dirty="0" err="1"/>
              <a:t>của</a:t>
            </a:r>
            <a:r>
              <a:rPr lang="en-US" sz="3200" dirty="0"/>
              <a:t> dung </a:t>
            </a:r>
            <a:r>
              <a:rPr lang="en-US" sz="3200" dirty="0" err="1"/>
              <a:t>dịch</a:t>
            </a:r>
            <a:r>
              <a:rPr lang="en-US" sz="3200" dirty="0"/>
              <a:t> Acetic acid </a:t>
            </a:r>
            <a:r>
              <a:rPr lang="en-US" sz="3200" dirty="0" err="1"/>
              <a:t>thu</a:t>
            </a:r>
            <a:r>
              <a:rPr lang="en-US" sz="3200" dirty="0"/>
              <a:t> </a:t>
            </a:r>
            <a:r>
              <a:rPr lang="en-US" sz="3200" dirty="0" err="1"/>
              <a:t>được</a:t>
            </a:r>
            <a:r>
              <a:rPr lang="en-US" sz="3200" dirty="0"/>
              <a:t>.</a:t>
            </a:r>
          </a:p>
          <a:p>
            <a:r>
              <a:rPr lang="en-US" sz="3200" b="1" i="1" u="sng" dirty="0" err="1"/>
              <a:t>Bài</a:t>
            </a:r>
            <a:r>
              <a:rPr lang="en-US" sz="3200" b="1" i="1" u="sng" dirty="0"/>
              <a:t> </a:t>
            </a:r>
            <a:r>
              <a:rPr lang="en-US" sz="3200" b="1" i="1" u="sng" dirty="0" err="1"/>
              <a:t>tập</a:t>
            </a:r>
            <a:r>
              <a:rPr lang="en-US" sz="3200" b="1" i="1" u="sng" dirty="0"/>
              <a:t> 2</a:t>
            </a:r>
            <a:r>
              <a:rPr lang="en-US" sz="3200" dirty="0"/>
              <a:t>: </a:t>
            </a:r>
            <a:r>
              <a:rPr lang="en-US" sz="3200" dirty="0" err="1"/>
              <a:t>Tính</a:t>
            </a:r>
            <a:r>
              <a:rPr lang="en-US" sz="3200" dirty="0"/>
              <a:t> </a:t>
            </a:r>
            <a:r>
              <a:rPr lang="en-US" sz="3200" dirty="0" err="1"/>
              <a:t>khối</a:t>
            </a:r>
            <a:r>
              <a:rPr lang="en-US" sz="3200" dirty="0"/>
              <a:t> </a:t>
            </a:r>
            <a:r>
              <a:rPr lang="en-US" sz="3200" dirty="0" err="1"/>
              <a:t>lượng</a:t>
            </a:r>
            <a:r>
              <a:rPr lang="en-US" sz="3200" dirty="0"/>
              <a:t> Sodium hydroxide (</a:t>
            </a:r>
            <a:r>
              <a:rPr lang="en-US" sz="3200" dirty="0" err="1"/>
              <a:t>NaOH</a:t>
            </a:r>
            <a:r>
              <a:rPr lang="en-US" sz="3200" dirty="0"/>
              <a:t>) </a:t>
            </a:r>
            <a:r>
              <a:rPr lang="en-US" sz="3200" dirty="0" err="1"/>
              <a:t>có</a:t>
            </a:r>
            <a:r>
              <a:rPr lang="en-US" sz="3200" dirty="0"/>
              <a:t> </a:t>
            </a:r>
            <a:r>
              <a:rPr lang="en-US" sz="3200" dirty="0" err="1"/>
              <a:t>trong</a:t>
            </a:r>
            <a:r>
              <a:rPr lang="en-US" sz="3200" dirty="0"/>
              <a:t> 200g dung </a:t>
            </a:r>
            <a:r>
              <a:rPr lang="en-US" sz="3200" dirty="0" err="1"/>
              <a:t>dịch</a:t>
            </a:r>
            <a:r>
              <a:rPr lang="en-US" sz="3200" dirty="0"/>
              <a:t> </a:t>
            </a:r>
            <a:r>
              <a:rPr lang="en-US" sz="3200" dirty="0" err="1"/>
              <a:t>NaOH</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15%.</a:t>
            </a:r>
          </a:p>
          <a:p>
            <a:r>
              <a:rPr lang="en-US" sz="3200" b="1" i="1" u="sng" dirty="0" err="1"/>
              <a:t>Bài</a:t>
            </a:r>
            <a:r>
              <a:rPr lang="en-US" sz="3200" b="1" i="1" u="sng" dirty="0"/>
              <a:t> </a:t>
            </a:r>
            <a:r>
              <a:rPr lang="en-US" sz="3200" b="1" i="1" u="sng" dirty="0" err="1"/>
              <a:t>tập</a:t>
            </a:r>
            <a:r>
              <a:rPr lang="en-US" sz="3200" b="1" i="1" u="sng" dirty="0"/>
              <a:t> 3</a:t>
            </a:r>
            <a:r>
              <a:rPr lang="en-US" sz="3200" dirty="0"/>
              <a:t>: </a:t>
            </a:r>
            <a:r>
              <a:rPr lang="en-US" sz="3200" dirty="0" err="1"/>
              <a:t>Hòa</a:t>
            </a:r>
            <a:r>
              <a:rPr lang="en-US" sz="3200" dirty="0"/>
              <a:t> tan 20 g </a:t>
            </a:r>
            <a:r>
              <a:rPr lang="en-US" sz="3200" dirty="0" err="1"/>
              <a:t>đường</a:t>
            </a:r>
            <a:r>
              <a:rPr lang="en-US" sz="3200" dirty="0"/>
              <a:t> </a:t>
            </a:r>
            <a:r>
              <a:rPr lang="en-US" sz="3200" dirty="0" err="1"/>
              <a:t>vào</a:t>
            </a:r>
            <a:r>
              <a:rPr lang="en-US" sz="3200" dirty="0"/>
              <a:t> </a:t>
            </a:r>
            <a:r>
              <a:rPr lang="en-US" sz="3200" dirty="0" err="1"/>
              <a:t>nước</a:t>
            </a:r>
            <a:r>
              <a:rPr lang="en-US" sz="3200" dirty="0"/>
              <a:t> </a:t>
            </a:r>
            <a:r>
              <a:rPr lang="en-US" sz="3200" dirty="0" err="1"/>
              <a:t>thu</a:t>
            </a:r>
            <a:r>
              <a:rPr lang="en-US" sz="3200" dirty="0"/>
              <a:t> </a:t>
            </a:r>
            <a:r>
              <a:rPr lang="en-US" sz="3200" dirty="0" err="1"/>
              <a:t>được</a:t>
            </a:r>
            <a:r>
              <a:rPr lang="en-US" sz="3200" dirty="0"/>
              <a:t> dung </a:t>
            </a:r>
            <a:r>
              <a:rPr lang="en-US" sz="3200" dirty="0" err="1"/>
              <a:t>dịch</a:t>
            </a:r>
            <a:r>
              <a:rPr lang="en-US" sz="3200" dirty="0"/>
              <a:t> </a:t>
            </a:r>
            <a:r>
              <a:rPr lang="en-US" sz="3200" dirty="0" err="1"/>
              <a:t>đường</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10%. </a:t>
            </a:r>
            <a:r>
              <a:rPr lang="en-US" sz="3200" dirty="0" err="1"/>
              <a:t>Tính</a:t>
            </a:r>
            <a:r>
              <a:rPr lang="en-US" sz="3200" dirty="0"/>
              <a:t> </a:t>
            </a:r>
            <a:r>
              <a:rPr lang="en-US" sz="3200" dirty="0" err="1"/>
              <a:t>khối</a:t>
            </a:r>
            <a:r>
              <a:rPr lang="en-US" sz="3200" dirty="0"/>
              <a:t> </a:t>
            </a:r>
            <a:r>
              <a:rPr lang="en-US" sz="3200" dirty="0" err="1"/>
              <a:t>lượng</a:t>
            </a:r>
            <a:r>
              <a:rPr lang="en-US" sz="3200" dirty="0"/>
              <a:t> </a:t>
            </a:r>
            <a:r>
              <a:rPr lang="en-US" sz="3200" dirty="0" err="1"/>
              <a:t>dd</a:t>
            </a:r>
            <a:r>
              <a:rPr lang="en-US" sz="3200" dirty="0"/>
              <a:t> </a:t>
            </a:r>
            <a:r>
              <a:rPr lang="en-US" sz="3200" dirty="0" err="1"/>
              <a:t>đường</a:t>
            </a:r>
            <a:r>
              <a:rPr lang="en-US" sz="3200" dirty="0"/>
              <a:t> </a:t>
            </a:r>
            <a:r>
              <a:rPr lang="en-US" sz="3200" dirty="0" err="1"/>
              <a:t>pha</a:t>
            </a:r>
            <a:r>
              <a:rPr lang="en-US" sz="3200" dirty="0"/>
              <a:t> </a:t>
            </a:r>
            <a:r>
              <a:rPr lang="en-US" sz="3200" dirty="0" err="1"/>
              <a:t>chế</a:t>
            </a:r>
            <a:r>
              <a:rPr lang="en-US" sz="3200" dirty="0"/>
              <a:t> </a:t>
            </a:r>
            <a:r>
              <a:rPr lang="en-US" sz="3200" dirty="0" err="1"/>
              <a:t>được</a:t>
            </a:r>
            <a:r>
              <a:rPr lang="en-US" sz="3200" dirty="0"/>
              <a:t> </a:t>
            </a:r>
            <a:r>
              <a:rPr lang="en-US" sz="3200" dirty="0" err="1"/>
              <a:t>và</a:t>
            </a:r>
            <a:r>
              <a:rPr lang="en-US" sz="3200" dirty="0"/>
              <a:t> </a:t>
            </a:r>
            <a:r>
              <a:rPr lang="en-US" sz="3200" dirty="0" err="1"/>
              <a:t>khối</a:t>
            </a:r>
            <a:r>
              <a:rPr lang="en-US" sz="3200" dirty="0"/>
              <a:t> </a:t>
            </a:r>
            <a:r>
              <a:rPr lang="en-US" sz="3200" dirty="0" err="1"/>
              <a:t>lượng</a:t>
            </a:r>
            <a:r>
              <a:rPr lang="en-US" sz="3200" dirty="0"/>
              <a:t> </a:t>
            </a:r>
            <a:r>
              <a:rPr lang="en-US" sz="3200" dirty="0" err="1"/>
              <a:t>nước</a:t>
            </a:r>
            <a:r>
              <a:rPr lang="en-US" sz="3200" dirty="0"/>
              <a:t> </a:t>
            </a:r>
            <a:r>
              <a:rPr lang="en-US" sz="3200" dirty="0" err="1"/>
              <a:t>cần</a:t>
            </a:r>
            <a:r>
              <a:rPr lang="en-US" sz="3200" dirty="0"/>
              <a:t> </a:t>
            </a:r>
            <a:r>
              <a:rPr lang="en-US" sz="3200" dirty="0" err="1"/>
              <a:t>dùng</a:t>
            </a:r>
            <a:r>
              <a:rPr lang="en-US" sz="3200" dirty="0"/>
              <a:t> </a:t>
            </a:r>
            <a:r>
              <a:rPr lang="en-US" sz="3200" dirty="0" err="1"/>
              <a:t>cho</a:t>
            </a:r>
            <a:r>
              <a:rPr lang="en-US" sz="3200" dirty="0"/>
              <a:t> </a:t>
            </a:r>
            <a:r>
              <a:rPr lang="en-US" sz="3200" dirty="0" err="1"/>
              <a:t>sự</a:t>
            </a:r>
            <a:r>
              <a:rPr lang="en-US" sz="3200" dirty="0"/>
              <a:t> </a:t>
            </a:r>
            <a:r>
              <a:rPr lang="en-US" sz="3200" dirty="0" err="1"/>
              <a:t>pha</a:t>
            </a:r>
            <a:r>
              <a:rPr lang="en-US" sz="3200" dirty="0"/>
              <a:t> </a:t>
            </a:r>
            <a:r>
              <a:rPr lang="en-US" sz="3200" dirty="0" err="1"/>
              <a:t>chế</a:t>
            </a:r>
            <a:r>
              <a:rPr lang="en-US" sz="3200" dirty="0"/>
              <a:t>.</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8"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82"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dirty="0">
                <a:solidFill>
                  <a:srgbClr val="154642"/>
                </a:solidFill>
                <a:latin typeface="+mj-lt"/>
                <a:ea typeface="汉仪喵魂体W" panose="00020600040101010101" pitchFamily="18" charset="-122"/>
              </a:rPr>
              <a:t>Dung </a:t>
            </a:r>
            <a:r>
              <a:rPr lang="en-US" altLang="zh-CN" sz="4800" b="1" dirty="0" err="1">
                <a:solidFill>
                  <a:srgbClr val="154642"/>
                </a:solidFill>
                <a:latin typeface="+mj-lt"/>
                <a:ea typeface="汉仪喵魂体W" panose="00020600040101010101" pitchFamily="18" charset="-122"/>
              </a:rPr>
              <a:t>dịch</a:t>
            </a:r>
            <a:r>
              <a:rPr lang="en-US" altLang="zh-CN" sz="4800" b="1" dirty="0">
                <a:solidFill>
                  <a:srgbClr val="154642"/>
                </a:solidFill>
                <a:latin typeface="+mj-lt"/>
                <a:ea typeface="汉仪喵魂体W" panose="00020600040101010101" pitchFamily="18" charset="-122"/>
              </a:rPr>
              <a:t>, </a:t>
            </a:r>
            <a:r>
              <a:rPr lang="en-US" altLang="zh-CN" sz="4800" b="1" dirty="0" err="1">
                <a:solidFill>
                  <a:srgbClr val="154642"/>
                </a:solidFill>
                <a:latin typeface="+mj-lt"/>
                <a:ea typeface="汉仪喵魂体W" panose="00020600040101010101" pitchFamily="18" charset="-122"/>
              </a:rPr>
              <a:t>chất</a:t>
            </a:r>
            <a:r>
              <a:rPr lang="en-US" altLang="zh-CN" sz="4800" b="1" dirty="0">
                <a:solidFill>
                  <a:srgbClr val="154642"/>
                </a:solidFill>
                <a:latin typeface="+mj-lt"/>
                <a:ea typeface="汉仪喵魂体W" panose="00020600040101010101" pitchFamily="18" charset="-122"/>
              </a:rPr>
              <a:t> tan </a:t>
            </a:r>
            <a:r>
              <a:rPr lang="en-US" altLang="zh-CN" sz="4800" b="1" dirty="0" err="1">
                <a:solidFill>
                  <a:srgbClr val="154642"/>
                </a:solidFill>
                <a:latin typeface="+mj-lt"/>
                <a:ea typeface="汉仪喵魂体W" panose="00020600040101010101" pitchFamily="18" charset="-122"/>
              </a:rPr>
              <a:t>và</a:t>
            </a:r>
            <a:r>
              <a:rPr lang="en-US" altLang="zh-CN" sz="4800" b="1" dirty="0">
                <a:solidFill>
                  <a:srgbClr val="154642"/>
                </a:solidFill>
                <a:latin typeface="+mj-lt"/>
                <a:ea typeface="汉仪喵魂体W" panose="00020600040101010101" pitchFamily="18" charset="-122"/>
              </a:rPr>
              <a:t> dung </a:t>
            </a:r>
            <a:r>
              <a:rPr lang="en-US" altLang="zh-CN" sz="4800" b="1" dirty="0" err="1">
                <a:solidFill>
                  <a:srgbClr val="154642"/>
                </a:solidFill>
                <a:latin typeface="+mj-lt"/>
                <a:ea typeface="汉仪喵魂体W" panose="00020600040101010101" pitchFamily="18" charset="-122"/>
              </a:rPr>
              <a:t>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106"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30"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78"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79"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80"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81"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30997"/>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muối</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50 mL dung </a:t>
            </a:r>
            <a:r>
              <a:rPr lang="en-US" sz="3200" dirty="0" err="1" smtClean="0">
                <a:effectLst/>
                <a:latin typeface="Times New Roman" panose="02020603050405020304" pitchFamily="18" charset="0"/>
                <a:ea typeface="Times New Roman" panose="02020603050405020304" pitchFamily="18" charset="0"/>
              </a:rPr>
              <a:t>dịch</a:t>
            </a:r>
            <a:r>
              <a:rPr lang="en-US" sz="3200" dirty="0" smtClean="0">
                <a:effectLst/>
                <a:latin typeface="Times New Roman" panose="02020603050405020304" pitchFamily="18" charset="0"/>
                <a:ea typeface="Times New Roman" panose="02020603050405020304" pitchFamily="18" charset="0"/>
              </a:rPr>
              <a:t> CuSO</a:t>
            </a:r>
            <a:r>
              <a:rPr lang="en-US" sz="3200" baseline="-25000" dirty="0" smtClean="0">
                <a:effectLst/>
                <a:latin typeface="Times New Roman" panose="02020603050405020304" pitchFamily="18" charset="0"/>
                <a:ea typeface="Times New Roman" panose="02020603050405020304" pitchFamily="18" charset="0"/>
              </a:rPr>
              <a:t>4 </a:t>
            </a:r>
            <a:r>
              <a:rPr lang="en-US" sz="3200" dirty="0" smtClean="0">
                <a:effectLst/>
                <a:latin typeface="Times New Roman" panose="02020603050405020304" pitchFamily="18" charset="0"/>
                <a:ea typeface="Times New Roman" panose="02020603050405020304" pitchFamily="18" charset="0"/>
              </a:rPr>
              <a:t> 1M</a:t>
            </a:r>
            <a:endParaRPr lang="en-US" sz="3200" dirty="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8"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028421632"/>
              </p:ext>
            </p:extLst>
          </p:nvPr>
        </p:nvGraphicFramePr>
        <p:xfrm>
          <a:off x="0" y="1332073"/>
          <a:ext cx="12192001" cy="7533578"/>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dirty="0">
                          <a:effectLst/>
                        </a:rPr>
                        <a:t>TT</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dirty="0" err="1">
                          <a:effectLst/>
                        </a:rPr>
                        <a:t>Các</a:t>
                      </a:r>
                      <a:r>
                        <a:rPr lang="en-US" sz="2800" dirty="0">
                          <a:effectLst/>
                        </a:rPr>
                        <a:t> </a:t>
                      </a:r>
                      <a:r>
                        <a:rPr lang="en-US" sz="2800" dirty="0" err="1">
                          <a:effectLst/>
                        </a:rPr>
                        <a:t>tiến</a:t>
                      </a:r>
                      <a:r>
                        <a:rPr lang="en-US" sz="2800" dirty="0">
                          <a:effectLst/>
                        </a:rPr>
                        <a:t> </a:t>
                      </a:r>
                      <a:r>
                        <a:rPr lang="en-US" sz="2800" dirty="0" err="1">
                          <a:effectLst/>
                        </a:rPr>
                        <a:t>hành</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dirty="0">
                          <a:effectLst/>
                        </a:rPr>
                        <a:t>20 mL </a:t>
                      </a:r>
                      <a:r>
                        <a:rPr lang="en-US" sz="2600" dirty="0" err="1">
                          <a:effectLst/>
                        </a:rPr>
                        <a:t>nước</a:t>
                      </a:r>
                      <a:r>
                        <a:rPr lang="en-US" sz="2600" dirty="0">
                          <a:effectLst/>
                        </a:rPr>
                        <a:t> + 4 </a:t>
                      </a:r>
                      <a:r>
                        <a:rPr lang="en-US" sz="2600" dirty="0" err="1">
                          <a:effectLst/>
                        </a:rPr>
                        <a:t>thìa</a:t>
                      </a:r>
                      <a:r>
                        <a:rPr lang="en-US" sz="2600" dirty="0">
                          <a:effectLst/>
                        </a:rPr>
                        <a:t> (</a:t>
                      </a:r>
                      <a:r>
                        <a:rPr lang="en-US" sz="2600" dirty="0" err="1">
                          <a:effectLst/>
                        </a:rPr>
                        <a:t>khoảng</a:t>
                      </a:r>
                      <a:r>
                        <a:rPr lang="en-US" sz="2600" dirty="0">
                          <a:effectLst/>
                        </a:rPr>
                        <a:t> 3g) </a:t>
                      </a:r>
                      <a:r>
                        <a:rPr lang="en-US" sz="2600" dirty="0" err="1">
                          <a:effectLst/>
                        </a:rPr>
                        <a:t>muối</a:t>
                      </a:r>
                      <a:r>
                        <a:rPr lang="en-US" sz="2600" dirty="0">
                          <a:effectLst/>
                        </a:rPr>
                        <a:t> </a:t>
                      </a:r>
                      <a:r>
                        <a:rPr lang="en-US" sz="2600" dirty="0" err="1">
                          <a:effectLst/>
                        </a:rPr>
                        <a:t>ăn</a:t>
                      </a:r>
                      <a:r>
                        <a:rPr lang="en-US" sz="2600" dirty="0">
                          <a:effectLst/>
                        </a:rPr>
                        <a:t>. </a:t>
                      </a:r>
                      <a:r>
                        <a:rPr lang="en-US" sz="2600" dirty="0" err="1">
                          <a:effectLst/>
                        </a:rPr>
                        <a:t>Khuấy</a:t>
                      </a:r>
                      <a:r>
                        <a:rPr lang="en-US" sz="2600" dirty="0">
                          <a:effectLst/>
                        </a:rPr>
                        <a:t> </a:t>
                      </a:r>
                      <a:r>
                        <a:rPr lang="en-US" sz="2600" dirty="0" err="1">
                          <a:effectLst/>
                        </a:rPr>
                        <a:t>đều</a:t>
                      </a:r>
                      <a:r>
                        <a:rPr lang="en-US" sz="2600" dirty="0">
                          <a:effectLst/>
                        </a:rPr>
                        <a:t> </a:t>
                      </a:r>
                      <a:r>
                        <a:rPr lang="en-US" sz="2600" dirty="0" err="1">
                          <a:effectLst/>
                        </a:rPr>
                        <a:t>khoảng</a:t>
                      </a:r>
                      <a:r>
                        <a:rPr lang="en-US" sz="2600" dirty="0">
                          <a:effectLst/>
                        </a:rPr>
                        <a:t> 2 </a:t>
                      </a:r>
                      <a:r>
                        <a:rPr lang="en-US" sz="2600" dirty="0" err="1">
                          <a:effectLst/>
                        </a:rPr>
                        <a:t>phút</a:t>
                      </a:r>
                      <a:r>
                        <a:rPr lang="en-US" sz="2600" dirty="0">
                          <a:effectLst/>
                        </a:rPr>
                        <a:t>.</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dirty="0">
                          <a:effectLst/>
                        </a:rPr>
                        <a:t> </a:t>
                      </a:r>
                      <a:endPar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66388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015663"/>
          </a:xfrm>
          <a:prstGeom prst="rect">
            <a:avLst/>
          </a:prstGeom>
          <a:noFill/>
        </p:spPr>
        <p:txBody>
          <a:bodyPr wrap="square">
            <a:spAutoFit/>
          </a:bodyPr>
          <a:lstStyle/>
          <a:p>
            <a:r>
              <a:rPr lang="en-US" sz="2000" kern="0" dirty="0" err="1">
                <a:solidFill>
                  <a:srgbClr val="7030A0"/>
                </a:solidFill>
                <a:effectLst/>
                <a:latin typeface="+mj-lt"/>
                <a:ea typeface="Calibri" panose="020F0502020204030204" pitchFamily="34" charset="0"/>
                <a:cs typeface="Times New Roman" panose="02020603050405020304" pitchFamily="18" charset="0"/>
              </a:rPr>
              <a:t>Muối</a:t>
            </a:r>
            <a:r>
              <a:rPr lang="en-US" sz="2000" kern="0" dirty="0">
                <a:solidFill>
                  <a:srgbClr val="7030A0"/>
                </a:solidFill>
                <a:effectLst/>
                <a:latin typeface="+mj-lt"/>
                <a:ea typeface="Calibri" panose="020F0502020204030204" pitchFamily="34" charset="0"/>
                <a:cs typeface="Times New Roman" panose="02020603050405020304" pitchFamily="18" charset="0"/>
              </a:rPr>
              <a:t> </a:t>
            </a:r>
            <a:r>
              <a:rPr lang="en-US" sz="2000" kern="0" dirty="0" err="1">
                <a:solidFill>
                  <a:srgbClr val="7030A0"/>
                </a:solidFill>
                <a:effectLst/>
                <a:latin typeface="+mj-lt"/>
                <a:ea typeface="Calibri" panose="020F0502020204030204" pitchFamily="34" charset="0"/>
                <a:cs typeface="Times New Roman" panose="02020603050405020304" pitchFamily="18" charset="0"/>
              </a:rPr>
              <a:t>ăn</a:t>
            </a:r>
            <a:r>
              <a:rPr lang="en-US" sz="2000" kern="0" dirty="0">
                <a:solidFill>
                  <a:srgbClr val="7030A0"/>
                </a:solidFill>
                <a:effectLst/>
                <a:latin typeface="+mj-lt"/>
                <a:ea typeface="Calibri" panose="020F0502020204030204" pitchFamily="34" charset="0"/>
                <a:cs typeface="Times New Roman" panose="02020603050405020304" pitchFamily="18" charset="0"/>
              </a:rPr>
              <a:t> tan </a:t>
            </a:r>
            <a:r>
              <a:rPr lang="en-US" sz="2000" kern="0" dirty="0" err="1">
                <a:solidFill>
                  <a:srgbClr val="7030A0"/>
                </a:solidFill>
                <a:effectLst/>
                <a:latin typeface="+mj-lt"/>
                <a:ea typeface="Calibri" panose="020F0502020204030204" pitchFamily="34" charset="0"/>
                <a:cs typeface="Times New Roman" panose="02020603050405020304" pitchFamily="18" charset="0"/>
              </a:rPr>
              <a:t>tạo</a:t>
            </a:r>
            <a:r>
              <a:rPr lang="en-US" sz="2000" kern="0" dirty="0">
                <a:solidFill>
                  <a:srgbClr val="7030A0"/>
                </a:solidFill>
                <a:effectLst/>
                <a:latin typeface="+mj-lt"/>
                <a:ea typeface="Calibri" panose="020F0502020204030204" pitchFamily="34" charset="0"/>
                <a:cs typeface="Times New Roman" panose="02020603050405020304" pitchFamily="18" charset="0"/>
              </a:rPr>
              <a:t> dung </a:t>
            </a:r>
            <a:r>
              <a:rPr lang="en-US" sz="2000" kern="0" dirty="0" err="1">
                <a:solidFill>
                  <a:srgbClr val="7030A0"/>
                </a:solidFill>
                <a:effectLst/>
                <a:latin typeface="+mj-lt"/>
                <a:ea typeface="Calibri" panose="020F0502020204030204" pitchFamily="34" charset="0"/>
                <a:cs typeface="Times New Roman" panose="02020603050405020304" pitchFamily="18" charset="0"/>
              </a:rPr>
              <a:t>dịch</a:t>
            </a:r>
            <a:r>
              <a:rPr lang="en-US" sz="2000" kern="0" dirty="0">
                <a:solidFill>
                  <a:srgbClr val="7030A0"/>
                </a:solidFill>
                <a:effectLst/>
                <a:latin typeface="+mj-lt"/>
                <a:ea typeface="Calibri" panose="020F0502020204030204" pitchFamily="34" charset="0"/>
                <a:cs typeface="Times New Roman" panose="02020603050405020304" pitchFamily="18" charset="0"/>
              </a:rPr>
              <a:t> </a:t>
            </a:r>
            <a:r>
              <a:rPr lang="en-US" sz="2000" kern="0" dirty="0" err="1">
                <a:solidFill>
                  <a:srgbClr val="7030A0"/>
                </a:solidFill>
                <a:effectLst/>
                <a:latin typeface="+mj-lt"/>
                <a:ea typeface="Calibri" panose="020F0502020204030204" pitchFamily="34" charset="0"/>
                <a:cs typeface="Times New Roman" panose="02020603050405020304" pitchFamily="18" charset="0"/>
              </a:rPr>
              <a:t>không</a:t>
            </a:r>
            <a:r>
              <a:rPr lang="en-US" sz="2000" kern="0" dirty="0">
                <a:solidFill>
                  <a:srgbClr val="7030A0"/>
                </a:solidFill>
                <a:effectLst/>
                <a:latin typeface="+mj-lt"/>
                <a:ea typeface="Calibri" panose="020F0502020204030204" pitchFamily="34" charset="0"/>
                <a:cs typeface="Times New Roman" panose="02020603050405020304" pitchFamily="18" charset="0"/>
              </a:rPr>
              <a:t> </a:t>
            </a:r>
            <a:r>
              <a:rPr lang="en-US" sz="2000" kern="0" dirty="0" err="1">
                <a:solidFill>
                  <a:srgbClr val="7030A0"/>
                </a:solidFill>
                <a:effectLst/>
                <a:latin typeface="+mj-lt"/>
                <a:ea typeface="Calibri" panose="020F0502020204030204" pitchFamily="34" charset="0"/>
                <a:cs typeface="Times New Roman" panose="02020603050405020304" pitchFamily="18" charset="0"/>
              </a:rPr>
              <a:t>màu</a:t>
            </a:r>
            <a:endParaRPr lang="en-US" sz="2000" dirty="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015663"/>
          </a:xfrm>
          <a:prstGeom prst="rect">
            <a:avLst/>
          </a:prstGeom>
          <a:noFill/>
        </p:spPr>
        <p:txBody>
          <a:bodyPr wrap="square">
            <a:spAutoFit/>
          </a:bodyPr>
          <a:lstStyle/>
          <a:p>
            <a:r>
              <a:rPr lang="en-US" sz="2000" kern="0" dirty="0">
                <a:solidFill>
                  <a:srgbClr val="7030A0"/>
                </a:solidFill>
                <a:effectLst/>
                <a:ea typeface="Calibri" panose="020F0502020204030204" pitchFamily="34" charset="0"/>
                <a:cs typeface="Times New Roman" panose="02020603050405020304" pitchFamily="18" charset="0"/>
              </a:rPr>
              <a:t>Copper (II) </a:t>
            </a:r>
            <a:r>
              <a:rPr lang="en-US" sz="2000" kern="0" dirty="0" err="1">
                <a:solidFill>
                  <a:srgbClr val="7030A0"/>
                </a:solidFill>
                <a:effectLst/>
                <a:ea typeface="Calibri" panose="020F0502020204030204" pitchFamily="34" charset="0"/>
                <a:cs typeface="Times New Roman" panose="02020603050405020304" pitchFamily="18" charset="0"/>
              </a:rPr>
              <a:t>sufate</a:t>
            </a:r>
            <a:r>
              <a:rPr lang="en-US" sz="2000" kern="0" dirty="0">
                <a:solidFill>
                  <a:srgbClr val="7030A0"/>
                </a:solidFill>
                <a:effectLst/>
                <a:ea typeface="Calibri" panose="020F0502020204030204" pitchFamily="34" charset="0"/>
                <a:cs typeface="Times New Roman" panose="02020603050405020304" pitchFamily="18" charset="0"/>
              </a:rPr>
              <a:t> tan </a:t>
            </a:r>
            <a:r>
              <a:rPr lang="en-US" sz="2000" kern="0" dirty="0" err="1">
                <a:solidFill>
                  <a:srgbClr val="7030A0"/>
                </a:solidFill>
                <a:effectLst/>
                <a:ea typeface="Calibri" panose="020F0502020204030204" pitchFamily="34" charset="0"/>
                <a:cs typeface="Times New Roman" panose="02020603050405020304" pitchFamily="18" charset="0"/>
              </a:rPr>
              <a:t>tạo</a:t>
            </a:r>
            <a:r>
              <a:rPr lang="en-US" sz="2000" kern="0" dirty="0">
                <a:solidFill>
                  <a:srgbClr val="7030A0"/>
                </a:solidFill>
                <a:effectLst/>
                <a:ea typeface="Calibri" panose="020F0502020204030204" pitchFamily="34" charset="0"/>
                <a:cs typeface="Times New Roman" panose="02020603050405020304" pitchFamily="18" charset="0"/>
              </a:rPr>
              <a:t> dung </a:t>
            </a:r>
            <a:r>
              <a:rPr lang="en-US" sz="2000" kern="0" dirty="0" err="1">
                <a:solidFill>
                  <a:srgbClr val="7030A0"/>
                </a:solidFill>
                <a:effectLst/>
                <a:ea typeface="Calibri" panose="020F0502020204030204" pitchFamily="34" charset="0"/>
                <a:cs typeface="Times New Roman" panose="02020603050405020304" pitchFamily="18" charset="0"/>
              </a:rPr>
              <a:t>dịch</a:t>
            </a:r>
            <a:r>
              <a:rPr lang="en-US" sz="2000" kern="0" dirty="0">
                <a:solidFill>
                  <a:srgbClr val="7030A0"/>
                </a:solidFill>
                <a:effectLst/>
                <a:ea typeface="Calibri" panose="020F0502020204030204" pitchFamily="34" charset="0"/>
                <a:cs typeface="Times New Roman" panose="02020603050405020304" pitchFamily="18" charset="0"/>
              </a:rPr>
              <a:t> </a:t>
            </a:r>
            <a:r>
              <a:rPr lang="en-US" sz="2000" kern="0" dirty="0" err="1">
                <a:solidFill>
                  <a:srgbClr val="7030A0"/>
                </a:solidFill>
                <a:effectLst/>
                <a:ea typeface="Calibri" panose="020F0502020204030204" pitchFamily="34" charset="0"/>
                <a:cs typeface="Times New Roman" panose="02020603050405020304" pitchFamily="18" charset="0"/>
              </a:rPr>
              <a:t>màu</a:t>
            </a:r>
            <a:r>
              <a:rPr lang="en-US" sz="2000" kern="0" dirty="0">
                <a:solidFill>
                  <a:srgbClr val="7030A0"/>
                </a:solidFill>
                <a:effectLst/>
                <a:ea typeface="Calibri" panose="020F0502020204030204" pitchFamily="34" charset="0"/>
                <a:cs typeface="Times New Roman" panose="02020603050405020304" pitchFamily="18" charset="0"/>
              </a:rPr>
              <a:t> </a:t>
            </a:r>
            <a:r>
              <a:rPr lang="en-US" sz="2000" kern="0" dirty="0" err="1">
                <a:solidFill>
                  <a:srgbClr val="7030A0"/>
                </a:solidFill>
                <a:effectLst/>
                <a:ea typeface="Calibri" panose="020F0502020204030204" pitchFamily="34" charset="0"/>
                <a:cs typeface="Times New Roman" panose="02020603050405020304" pitchFamily="18" charset="0"/>
              </a:rPr>
              <a:t>xanh</a:t>
            </a:r>
            <a:endParaRPr lang="en-US" sz="2000" dirty="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2459</Words>
  <Application>Microsoft Office PowerPoint</Application>
  <PresentationFormat>Widescreen</PresentationFormat>
  <Paragraphs>450</Paragraphs>
  <Slides>59</Slides>
  <Notes>15</Notes>
  <HiddenSlides>0</HiddenSlides>
  <MMClips>1</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76" baseType="lpstr">
      <vt:lpstr>微软雅黑</vt:lpstr>
      <vt:lpstr>Arial</vt:lpstr>
      <vt:lpstr>Calibri</vt:lpstr>
      <vt:lpstr>Calibri Light</vt:lpstr>
      <vt:lpstr>Cambria Math</vt:lpstr>
      <vt:lpstr>等线</vt:lpstr>
      <vt:lpstr>Impact</vt:lpstr>
      <vt:lpstr>Palatino Linotype</vt:lpstr>
      <vt:lpstr>Segoe UI</vt:lpstr>
      <vt:lpstr>Times New Roman</vt:lpstr>
      <vt:lpstr>书体坊安景臣钢笔行书</vt:lpstr>
      <vt:lpstr>时尚中黑简体</vt:lpstr>
      <vt:lpstr>汉仪喵魂体W</vt:lpstr>
      <vt:lpstr>Office 主题​​</vt:lpstr>
      <vt:lpstr>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9</cp:revision>
  <dcterms:created xsi:type="dcterms:W3CDTF">2017-06-17T11:56:52Z</dcterms:created>
  <dcterms:modified xsi:type="dcterms:W3CDTF">2024-10-21T01:31:05Z</dcterms:modified>
</cp:coreProperties>
</file>