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6"/>
  </p:notesMasterIdLst>
  <p:sldIdLst>
    <p:sldId id="256" r:id="rId2"/>
    <p:sldId id="278" r:id="rId3"/>
    <p:sldId id="258" r:id="rId4"/>
    <p:sldId id="285" r:id="rId5"/>
    <p:sldId id="257" r:id="rId6"/>
    <p:sldId id="260" r:id="rId7"/>
    <p:sldId id="262" r:id="rId8"/>
    <p:sldId id="315" r:id="rId9"/>
    <p:sldId id="314" r:id="rId10"/>
    <p:sldId id="316" r:id="rId11"/>
    <p:sldId id="264" r:id="rId12"/>
    <p:sldId id="268" r:id="rId13"/>
    <p:sldId id="287" r:id="rId14"/>
    <p:sldId id="299" r:id="rId15"/>
    <p:sldId id="313" r:id="rId16"/>
    <p:sldId id="318" r:id="rId17"/>
    <p:sldId id="319" r:id="rId18"/>
    <p:sldId id="317" r:id="rId19"/>
    <p:sldId id="274" r:id="rId20"/>
    <p:sldId id="272" r:id="rId21"/>
    <p:sldId id="321" r:id="rId22"/>
    <p:sldId id="312" r:id="rId23"/>
    <p:sldId id="279" r:id="rId24"/>
    <p:sldId id="298" r:id="rId25"/>
  </p:sldIdLst>
  <p:sldSz cx="9144000" cy="5143500" type="screen16x9"/>
  <p:notesSz cx="6858000" cy="9144000"/>
  <p:embeddedFontLst>
    <p:embeddedFont>
      <p:font typeface="Droid Serif" panose="020B0604020202020204" charset="0"/>
      <p:regular r:id="rId27"/>
      <p:bold r:id="rId28"/>
      <p:italic r:id="rId29"/>
      <p:boldItalic r:id="rId30"/>
    </p:embeddedFont>
    <p:embeddedFont>
      <p:font typeface="Muli" panose="020B0604020202020204" charset="0"/>
      <p:regular r:id="rId31"/>
      <p:bold r:id="rId32"/>
      <p:italic r:id="rId33"/>
      <p:boldItalic r:id="rId34"/>
    </p:embeddedFont>
    <p:embeddedFont>
      <p:font typeface="Raleway Light" panose="020B0604020202020204" charset="0"/>
      <p:regular r:id="rId35"/>
      <p:bold r:id="rId36"/>
      <p:italic r:id="rId37"/>
      <p:boldItalic r:id="rId38"/>
    </p:embeddedFont>
    <p:embeddedFont>
      <p:font typeface="Raleway ExtraBold" panose="020B0604020202020204" charset="0"/>
      <p:bold r:id="rId39"/>
      <p:boldItalic r:id="rId40"/>
    </p:embeddedFont>
    <p:embeddedFont>
      <p:font typeface="Raleway" panose="020B0604020202020204" charset="0"/>
      <p:regular r:id="rId41"/>
      <p:bold r:id="rId42"/>
      <p:italic r:id="rId43"/>
      <p:boldItalic r:id="rId44"/>
    </p:embeddedFont>
    <p:embeddedFont>
      <p:font typeface="Comic Sans MS" panose="030F0702030302020204" pitchFamily="66"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576214-869C-484A-B055-DCC70B63D459}">
  <a:tblStyle styleId="{9D576214-869C-484A-B055-DCC70B63D45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7" d="100"/>
          <a:sy n="87" d="100"/>
        </p:scale>
        <p:origin x="6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08778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73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25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22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99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51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63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42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6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6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60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27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39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B600"/>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rgbClr val="434343"/>
              </a:buClr>
              <a:buSzPts val="3000"/>
              <a:buChar char="●"/>
              <a:defRPr sz="3000" i="1">
                <a:solidFill>
                  <a:srgbClr val="434343"/>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a:p>
        </p:txBody>
      </p:sp>
      <p:sp>
        <p:nvSpPr>
          <p:cNvPr id="19" name="Google Shape;19;p4"/>
          <p:cNvSpPr txBox="1"/>
          <p:nvPr/>
        </p:nvSpPr>
        <p:spPr>
          <a:xfrm>
            <a:off x="205550" y="75075"/>
            <a:ext cx="799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b="1">
                <a:solidFill>
                  <a:srgbClr val="434343"/>
                </a:solidFill>
                <a:latin typeface="Raleway"/>
                <a:ea typeface="Raleway"/>
                <a:cs typeface="Raleway"/>
                <a:sym typeface="Raleway"/>
              </a:rPr>
              <a:t>“</a:t>
            </a:r>
            <a:endParaRPr sz="12000" b="1">
              <a:solidFill>
                <a:srgbClr val="434343"/>
              </a:solidFill>
              <a:latin typeface="Raleway"/>
              <a:ea typeface="Raleway"/>
              <a:cs typeface="Raleway"/>
              <a:sym typeface="Raleway"/>
            </a:endParaRPr>
          </a:p>
        </p:txBody>
      </p:sp>
      <p:sp>
        <p:nvSpPr>
          <p:cNvPr id="20" name="Google Shape;20;p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0"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6" name="Google Shape;36;p7"/>
          <p:cNvSpPr txBox="1">
            <a:spLocks noGrp="1"/>
          </p:cNvSpPr>
          <p:nvPr>
            <p:ph type="body" idx="2"/>
          </p:nvPr>
        </p:nvSpPr>
        <p:spPr>
          <a:xfrm>
            <a:off x="3373778"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3"/>
          </p:nvPr>
        </p:nvSpPr>
        <p:spPr>
          <a:xfrm>
            <a:off x="5825557"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Google Shape;42;p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641909" y="1792147"/>
            <a:ext cx="7772400" cy="17679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dirty="0" smtClean="0">
                <a:solidFill>
                  <a:schemeClr val="tx1"/>
                </a:solidFill>
                <a:latin typeface="+mj-lt"/>
              </a:rPr>
              <a:t>BÀI 5: XÃ HỘI NGUYÊN THỦY</a:t>
            </a:r>
            <a:br>
              <a:rPr lang="en" sz="4000" b="1" dirty="0" smtClean="0">
                <a:solidFill>
                  <a:schemeClr val="tx1"/>
                </a:solidFill>
                <a:latin typeface="+mj-lt"/>
              </a:rPr>
            </a:br>
            <a:endParaRPr sz="3000" b="1" i="1" dirty="0">
              <a:solidFill>
                <a:schemeClr val="tx1"/>
              </a:solidFill>
              <a:latin typeface="+mj-lt"/>
            </a:endParaRPr>
          </a:p>
        </p:txBody>
      </p:sp>
      <p:grpSp>
        <p:nvGrpSpPr>
          <p:cNvPr id="58" name="Google Shape;58;p12"/>
          <p:cNvGrpSpPr/>
          <p:nvPr/>
        </p:nvGrpSpPr>
        <p:grpSpPr>
          <a:xfrm>
            <a:off x="7864658" y="371176"/>
            <a:ext cx="896264" cy="896314"/>
            <a:chOff x="570875" y="4322250"/>
            <a:chExt cx="443300" cy="443325"/>
          </a:xfrm>
        </p:grpSpPr>
        <p:sp>
          <p:nvSpPr>
            <p:cNvPr id="59" name="Google Shape;59;p12"/>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2"/>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in)">
                                      <p:cBhvr>
                                        <p:cTn id="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47" y="577221"/>
            <a:ext cx="6866100" cy="483483"/>
          </a:xfrm>
        </p:spPr>
        <p:txBody>
          <a:bodyPr/>
          <a:lstStyle/>
          <a:p>
            <a:r>
              <a:rPr lang="en-US" sz="2600" b="1" dirty="0" smtClean="0">
                <a:latin typeface="+mj-lt"/>
              </a:rPr>
              <a:t>   Quan sát Hình 2</a:t>
            </a:r>
            <a:endParaRPr lang="en-US" sz="26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4" name="Rectangle 3"/>
          <p:cNvSpPr/>
          <p:nvPr/>
        </p:nvSpPr>
        <p:spPr>
          <a:xfrm>
            <a:off x="353051" y="1150463"/>
            <a:ext cx="5625103" cy="1502976"/>
          </a:xfrm>
          <a:prstGeom prst="rect">
            <a:avLst/>
          </a:prstGeom>
        </p:spPr>
        <p:txBody>
          <a:bodyPr wrap="square">
            <a:spAutoFit/>
          </a:bodyPr>
          <a:lstStyle/>
          <a:p>
            <a:pPr marL="342900" lvl="0" indent="-342900" algn="just">
              <a:lnSpc>
                <a:spcPts val="2200"/>
              </a:lnSpc>
              <a:buSzPts val="1200"/>
              <a:buFont typeface="Wingdings" panose="05000000000000000000" pitchFamily="2" charset="2"/>
              <a:buChar char="§"/>
              <a:tabLst>
                <a:tab pos="443230" algn="l"/>
              </a:tabLst>
            </a:pPr>
            <a:r>
              <a:rPr lang="vi-VN" sz="2000" i="1" dirty="0">
                <a:solidFill>
                  <a:schemeClr val="accent6">
                    <a:lumMod val="50000"/>
                  </a:schemeClr>
                </a:solidFill>
                <a:latin typeface="+mn-lt"/>
                <a:ea typeface="Times New Roman" panose="02020603050405020304" pitchFamily="18" charset="0"/>
                <a:cs typeface="Times New Roman" panose="02020603050405020304" pitchFamily="18" charset="0"/>
              </a:rPr>
              <a:t>Để sinh tồn và phát triển, người nguyên thuỷ làm gì? </a:t>
            </a:r>
            <a:endParaRPr lang="en-US" sz="2000" i="1" dirty="0" smtClean="0">
              <a:solidFill>
                <a:schemeClr val="accent6">
                  <a:lumMod val="50000"/>
                </a:schemeClr>
              </a:solidFill>
              <a:latin typeface="+mn-lt"/>
              <a:ea typeface="Times New Roman" panose="02020603050405020304" pitchFamily="18" charset="0"/>
              <a:cs typeface="Times New Roman" panose="02020603050405020304" pitchFamily="18" charset="0"/>
            </a:endParaRPr>
          </a:p>
          <a:p>
            <a:pPr marL="342900" lvl="0" indent="-342900" algn="just">
              <a:lnSpc>
                <a:spcPts val="2200"/>
              </a:lnSpc>
              <a:buSzPts val="1200"/>
              <a:buFont typeface="Wingdings" panose="05000000000000000000" pitchFamily="2" charset="2"/>
              <a:buChar char="§"/>
              <a:tabLst>
                <a:tab pos="443230" algn="l"/>
              </a:tabLst>
            </a:pPr>
            <a:r>
              <a:rPr lang="vi-VN" sz="2000" i="1" dirty="0" smtClean="0">
                <a:solidFill>
                  <a:schemeClr val="accent6">
                    <a:lumMod val="50000"/>
                  </a:schemeClr>
                </a:solidFill>
                <a:latin typeface="+mn-lt"/>
                <a:ea typeface="Times New Roman" panose="02020603050405020304" pitchFamily="18" charset="0"/>
                <a:cs typeface="Times New Roman" panose="02020603050405020304" pitchFamily="18" charset="0"/>
              </a:rPr>
              <a:t>Những </a:t>
            </a:r>
            <a:r>
              <a:rPr lang="vi-VN" sz="2000" i="1" dirty="0">
                <a:solidFill>
                  <a:schemeClr val="accent6">
                    <a:lumMod val="50000"/>
                  </a:schemeClr>
                </a:solidFill>
                <a:latin typeface="+mn-lt"/>
                <a:ea typeface="Times New Roman" panose="02020603050405020304" pitchFamily="18" charset="0"/>
                <a:cs typeface="Times New Roman" panose="02020603050405020304" pitchFamily="18" charset="0"/>
              </a:rPr>
              <a:t>hoạt động đó có tác động ngược trở lại như thế nào đối với sự phát triển của người nguyên thuỷ và xã hội loài người?</a:t>
            </a:r>
            <a:endParaRPr lang="en-US" sz="2000" dirty="0">
              <a:solidFill>
                <a:schemeClr val="accent6">
                  <a:lumMod val="50000"/>
                </a:schemeClr>
              </a:solidFill>
              <a:latin typeface="+mn-lt"/>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78154" y="116148"/>
            <a:ext cx="2990786" cy="2356390"/>
          </a:xfrm>
          <a:prstGeom prst="rect">
            <a:avLst/>
          </a:prstGeom>
        </p:spPr>
      </p:pic>
      <p:sp>
        <p:nvSpPr>
          <p:cNvPr id="7" name="Rectangle 6"/>
          <p:cNvSpPr/>
          <p:nvPr/>
        </p:nvSpPr>
        <p:spPr>
          <a:xfrm>
            <a:off x="607447" y="2743198"/>
            <a:ext cx="3540271" cy="12874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t>Người nguyên thuỷ luôn </a:t>
            </a:r>
            <a:r>
              <a:rPr lang="vi-VN" sz="2000" dirty="0" smtClean="0"/>
              <a:t>phải </a:t>
            </a:r>
            <a:r>
              <a:rPr lang="vi-VN" sz="2000" dirty="0"/>
              <a:t>chế tác công cụ, cải tiến cồng cụ để tăng năng suất và hiệu quả lao </a:t>
            </a:r>
            <a:r>
              <a:rPr lang="vi-VN" sz="2000" dirty="0" smtClean="0"/>
              <a:t>động</a:t>
            </a:r>
            <a:r>
              <a:rPr lang="en-US" sz="2000" dirty="0"/>
              <a:t>.</a:t>
            </a:r>
            <a:endParaRPr lang="en-US" sz="2000" dirty="0"/>
          </a:p>
        </p:txBody>
      </p:sp>
      <p:sp>
        <p:nvSpPr>
          <p:cNvPr id="8" name="Right Arrow 7"/>
          <p:cNvSpPr/>
          <p:nvPr/>
        </p:nvSpPr>
        <p:spPr>
          <a:xfrm>
            <a:off x="4257161" y="3138219"/>
            <a:ext cx="607161" cy="497434"/>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73116" y="2743198"/>
            <a:ext cx="3540271" cy="12874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Đôi bàn tay trở nên khéo léo hơn, cơ thể biến đổi để trở thành Người hiện đại. </a:t>
            </a:r>
            <a:endParaRPr lang="en-US" sz="2000" dirty="0"/>
          </a:p>
        </p:txBody>
      </p:sp>
      <p:sp>
        <p:nvSpPr>
          <p:cNvPr id="10" name="Rounded Rectangle 9"/>
          <p:cNvSpPr/>
          <p:nvPr/>
        </p:nvSpPr>
        <p:spPr>
          <a:xfrm>
            <a:off x="1141172" y="4186141"/>
            <a:ext cx="7125004" cy="80831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Nhờ có lao động, con người từng bước cải biến, hoàn thiện mình, đời sống ngày càng phong phú hơn</a:t>
            </a:r>
            <a:endParaRPr lang="en-US" sz="2000" b="1" dirty="0"/>
          </a:p>
        </p:txBody>
      </p:sp>
      <p:grpSp>
        <p:nvGrpSpPr>
          <p:cNvPr id="11" name="Google Shape;533;p40"/>
          <p:cNvGrpSpPr/>
          <p:nvPr/>
        </p:nvGrpSpPr>
        <p:grpSpPr>
          <a:xfrm>
            <a:off x="607447" y="719661"/>
            <a:ext cx="334182" cy="341043"/>
            <a:chOff x="1923675" y="1633650"/>
            <a:chExt cx="436002" cy="435975"/>
          </a:xfrm>
        </p:grpSpPr>
        <p:sp>
          <p:nvSpPr>
            <p:cNvPr id="12"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p:cNvPicPr>
            <a:picLocks noChangeAspect="1"/>
          </p:cNvPicPr>
          <p:nvPr/>
        </p:nvPicPr>
        <p:blipFill>
          <a:blip r:embed="rId3"/>
          <a:stretch>
            <a:fillRect/>
          </a:stretch>
        </p:blipFill>
        <p:spPr>
          <a:xfrm>
            <a:off x="176660" y="4160550"/>
            <a:ext cx="929857" cy="915064"/>
          </a:xfrm>
          <a:prstGeom prst="rect">
            <a:avLst/>
          </a:prstGeom>
        </p:spPr>
      </p:pic>
    </p:spTree>
    <p:extLst>
      <p:ext uri="{BB962C8B-B14F-4D97-AF65-F5344CB8AC3E}">
        <p14:creationId xmlns:p14="http://schemas.microsoft.com/office/powerpoint/2010/main" val="11412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241402" y="590123"/>
            <a:ext cx="5453014" cy="720152"/>
          </a:xfrm>
          <a:prstGeom prst="rect">
            <a:avLst/>
          </a:prstGeom>
        </p:spPr>
        <p:txBody>
          <a:bodyPr spcFirstLastPara="1" wrap="square" lIns="91425" tIns="91425" rIns="91425" bIns="91425" anchor="t" anchorCtr="0">
            <a:noAutofit/>
          </a:bodyPr>
          <a:lstStyle/>
          <a:p>
            <a:pPr algn="ctr"/>
            <a:r>
              <a:rPr lang="en" sz="2000" b="1" dirty="0" smtClean="0">
                <a:solidFill>
                  <a:schemeClr val="accent6">
                    <a:lumMod val="50000"/>
                  </a:schemeClr>
                </a:solidFill>
                <a:latin typeface="+mj-lt"/>
              </a:rPr>
              <a:t>2. Đời sống vật </a:t>
            </a:r>
            <a:r>
              <a:rPr lang="en" sz="2000" b="1" dirty="0" smtClean="0">
                <a:solidFill>
                  <a:schemeClr val="accent6">
                    <a:lumMod val="50000"/>
                  </a:schemeClr>
                </a:solidFill>
                <a:latin typeface="+mj-lt"/>
              </a:rPr>
              <a:t>chất và tinh thần </a:t>
            </a:r>
            <a:r>
              <a:rPr lang="en" sz="2000" b="1" dirty="0" smtClean="0">
                <a:solidFill>
                  <a:schemeClr val="accent6">
                    <a:lumMod val="50000"/>
                  </a:schemeClr>
                </a:solidFill>
                <a:latin typeface="+mj-lt"/>
              </a:rPr>
              <a:t>của người nguyên </a:t>
            </a:r>
            <a:r>
              <a:rPr lang="en" sz="2000" b="1" dirty="0" smtClean="0">
                <a:solidFill>
                  <a:schemeClr val="accent6">
                    <a:lumMod val="50000"/>
                  </a:schemeClr>
                </a:solidFill>
                <a:latin typeface="+mj-lt"/>
              </a:rPr>
              <a:t>thủy trên đất nước Việt Nam</a:t>
            </a:r>
            <a:r>
              <a:rPr lang="en" sz="2000" b="1" dirty="0">
                <a:solidFill>
                  <a:schemeClr val="accent6">
                    <a:lumMod val="50000"/>
                  </a:schemeClr>
                </a:solidFill>
                <a:latin typeface="+mj-lt"/>
              </a:rPr>
              <a:t/>
            </a:r>
            <a:br>
              <a:rPr lang="en" sz="2000" b="1" dirty="0">
                <a:solidFill>
                  <a:schemeClr val="accent6">
                    <a:lumMod val="50000"/>
                  </a:schemeClr>
                </a:solidFill>
                <a:latin typeface="+mj-lt"/>
              </a:rPr>
            </a:br>
            <a:endParaRPr sz="2000" dirty="0">
              <a:latin typeface="+mj-lt"/>
            </a:endParaRPr>
          </a:p>
        </p:txBody>
      </p:sp>
      <p:sp>
        <p:nvSpPr>
          <p:cNvPr id="147" name="Google Shape;147;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48" name="Google Shape;148;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629946" y="1435500"/>
            <a:ext cx="4675926" cy="1015663"/>
          </a:xfrm>
          <a:prstGeom prst="rect">
            <a:avLst/>
          </a:prstGeom>
        </p:spPr>
        <p:txBody>
          <a:bodyPr wrap="square">
            <a:spAutoFit/>
          </a:bodyPr>
          <a:lstStyle/>
          <a:p>
            <a:pPr algn="just"/>
            <a:r>
              <a:rPr lang="en-US" sz="2000" i="1" dirty="0" smtClean="0"/>
              <a:t> Em hãy tì</a:t>
            </a:r>
            <a:r>
              <a:rPr lang="vi-VN" sz="2000" i="1" dirty="0" smtClean="0"/>
              <a:t>m </a:t>
            </a:r>
            <a:r>
              <a:rPr lang="vi-VN" sz="2000" i="1" dirty="0"/>
              <a:t>trên Lược đồ các di chỉ thời đồ đá và </a:t>
            </a:r>
            <a:r>
              <a:rPr lang="vi-VN" sz="2000" i="1" dirty="0" smtClean="0"/>
              <a:t>đ</a:t>
            </a:r>
            <a:r>
              <a:rPr lang="en-US" sz="2000" i="1" dirty="0" smtClean="0"/>
              <a:t>ồ</a:t>
            </a:r>
            <a:r>
              <a:rPr lang="vi-VN" sz="2000" i="1" dirty="0" smtClean="0"/>
              <a:t> </a:t>
            </a:r>
            <a:r>
              <a:rPr lang="vi-VN" sz="2000" i="1" dirty="0"/>
              <a:t>đồng ở Việt </a:t>
            </a:r>
            <a:r>
              <a:rPr lang="vi-VN" sz="2000" i="1" dirty="0" smtClean="0"/>
              <a:t>Nam</a:t>
            </a:r>
            <a:r>
              <a:rPr lang="en-US" sz="2000" i="1" dirty="0" smtClean="0"/>
              <a:t> </a:t>
            </a:r>
            <a:r>
              <a:rPr lang="vi-VN" sz="2000" i="1" dirty="0" smtClean="0"/>
              <a:t>các </a:t>
            </a:r>
            <a:r>
              <a:rPr lang="vi-VN" sz="2000" i="1" dirty="0"/>
              <a:t>di chỉ thuộc thời đại đố đá mới ở Việt Nam</a:t>
            </a:r>
            <a:r>
              <a:rPr lang="en-US" sz="2000" i="1" dirty="0" smtClean="0"/>
              <a:t>.</a:t>
            </a:r>
            <a:endParaRPr lang="en-US" sz="2000" i="1" dirty="0"/>
          </a:p>
        </p:txBody>
      </p:sp>
      <p:pic>
        <p:nvPicPr>
          <p:cNvPr id="6" name="Picture 5"/>
          <p:cNvPicPr>
            <a:picLocks noChangeAspect="1"/>
          </p:cNvPicPr>
          <p:nvPr/>
        </p:nvPicPr>
        <p:blipFill>
          <a:blip r:embed="rId3"/>
          <a:stretch>
            <a:fillRect/>
          </a:stretch>
        </p:blipFill>
        <p:spPr>
          <a:xfrm>
            <a:off x="4567237" y="2562225"/>
            <a:ext cx="9525" cy="19050"/>
          </a:xfrm>
          <a:prstGeom prst="rect">
            <a:avLst/>
          </a:prstGeom>
        </p:spPr>
      </p:pic>
      <p:pic>
        <p:nvPicPr>
          <p:cNvPr id="2" name="Picture 1"/>
          <p:cNvPicPr>
            <a:picLocks noChangeAspect="1"/>
          </p:cNvPicPr>
          <p:nvPr/>
        </p:nvPicPr>
        <p:blipFill>
          <a:blip r:embed="rId4"/>
          <a:stretch>
            <a:fillRect/>
          </a:stretch>
        </p:blipFill>
        <p:spPr>
          <a:xfrm>
            <a:off x="5694416" y="446227"/>
            <a:ext cx="3299012" cy="4272077"/>
          </a:xfrm>
          <a:prstGeom prst="rect">
            <a:avLst/>
          </a:prstGeom>
        </p:spPr>
      </p:pic>
      <p:sp>
        <p:nvSpPr>
          <p:cNvPr id="3" name="Rectangle 2"/>
          <p:cNvSpPr/>
          <p:nvPr/>
        </p:nvSpPr>
        <p:spPr>
          <a:xfrm>
            <a:off x="361623" y="3024231"/>
            <a:ext cx="5256383" cy="1066959"/>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b="1" dirty="0" smtClean="0">
                <a:solidFill>
                  <a:schemeClr val="tx1">
                    <a:lumMod val="95000"/>
                    <a:lumOff val="5000"/>
                  </a:schemeClr>
                </a:solidFill>
              </a:rPr>
              <a:t>Di chỉ thời đồ đá mới: Quỳnh Văn, Bàu Tró, Hạ Long, Bắc Sơn, Lung Leng.</a:t>
            </a:r>
          </a:p>
          <a:p>
            <a:pPr algn="just"/>
            <a:r>
              <a:rPr lang="en-US" sz="2000" dirty="0" smtClean="0">
                <a:solidFill>
                  <a:schemeClr val="tx1">
                    <a:lumMod val="95000"/>
                    <a:lumOff val="5000"/>
                  </a:schemeClr>
                </a:solidFill>
              </a:rPr>
              <a:t> </a:t>
            </a:r>
            <a:endParaRPr lang="en-US" sz="2000" dirty="0">
              <a:solidFill>
                <a:schemeClr val="tx1">
                  <a:lumMod val="95000"/>
                  <a:lumOff val="5000"/>
                </a:schemeClr>
              </a:solidFill>
            </a:endParaRPr>
          </a:p>
        </p:txBody>
      </p:sp>
      <p:grpSp>
        <p:nvGrpSpPr>
          <p:cNvPr id="13" name="Google Shape;533;p40"/>
          <p:cNvGrpSpPr/>
          <p:nvPr/>
        </p:nvGrpSpPr>
        <p:grpSpPr>
          <a:xfrm>
            <a:off x="416926" y="1458394"/>
            <a:ext cx="334182" cy="341043"/>
            <a:chOff x="1923675" y="1633650"/>
            <a:chExt cx="436002" cy="435975"/>
          </a:xfrm>
        </p:grpSpPr>
        <p:sp>
          <p:nvSpPr>
            <p:cNvPr id="14"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down)">
                                      <p:cBhvr>
                                        <p:cTn id="7" dur="580">
                                          <p:stCondLst>
                                            <p:cond delay="0"/>
                                          </p:stCondLst>
                                        </p:cTn>
                                        <p:tgtEl>
                                          <p:spTgt spid="143"/>
                                        </p:tgtEl>
                                      </p:cBhvr>
                                    </p:animEffect>
                                    <p:anim calcmode="lin" valueType="num">
                                      <p:cBhvr>
                                        <p:cTn id="8" dur="1822"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
                                        </p:tgtEl>
                                      </p:cBhvr>
                                      <p:to x="100000" y="60000"/>
                                    </p:animScale>
                                    <p:animScale>
                                      <p:cBhvr>
                                        <p:cTn id="14" dur="166" decel="50000">
                                          <p:stCondLst>
                                            <p:cond delay="676"/>
                                          </p:stCondLst>
                                        </p:cTn>
                                        <p:tgtEl>
                                          <p:spTgt spid="143"/>
                                        </p:tgtEl>
                                      </p:cBhvr>
                                      <p:to x="100000" y="100000"/>
                                    </p:animScale>
                                    <p:animScale>
                                      <p:cBhvr>
                                        <p:cTn id="15" dur="26">
                                          <p:stCondLst>
                                            <p:cond delay="1312"/>
                                          </p:stCondLst>
                                        </p:cTn>
                                        <p:tgtEl>
                                          <p:spTgt spid="143"/>
                                        </p:tgtEl>
                                      </p:cBhvr>
                                      <p:to x="100000" y="80000"/>
                                    </p:animScale>
                                    <p:animScale>
                                      <p:cBhvr>
                                        <p:cTn id="16" dur="166" decel="50000">
                                          <p:stCondLst>
                                            <p:cond delay="1338"/>
                                          </p:stCondLst>
                                        </p:cTn>
                                        <p:tgtEl>
                                          <p:spTgt spid="143"/>
                                        </p:tgtEl>
                                      </p:cBhvr>
                                      <p:to x="100000" y="100000"/>
                                    </p:animScale>
                                    <p:animScale>
                                      <p:cBhvr>
                                        <p:cTn id="17" dur="26">
                                          <p:stCondLst>
                                            <p:cond delay="1642"/>
                                          </p:stCondLst>
                                        </p:cTn>
                                        <p:tgtEl>
                                          <p:spTgt spid="143"/>
                                        </p:tgtEl>
                                      </p:cBhvr>
                                      <p:to x="100000" y="90000"/>
                                    </p:animScale>
                                    <p:animScale>
                                      <p:cBhvr>
                                        <p:cTn id="18" dur="166" decel="50000">
                                          <p:stCondLst>
                                            <p:cond delay="1668"/>
                                          </p:stCondLst>
                                        </p:cTn>
                                        <p:tgtEl>
                                          <p:spTgt spid="143"/>
                                        </p:tgtEl>
                                      </p:cBhvr>
                                      <p:to x="100000" y="100000"/>
                                    </p:animScale>
                                    <p:animScale>
                                      <p:cBhvr>
                                        <p:cTn id="19" dur="26">
                                          <p:stCondLst>
                                            <p:cond delay="1808"/>
                                          </p:stCondLst>
                                        </p:cTn>
                                        <p:tgtEl>
                                          <p:spTgt spid="143"/>
                                        </p:tgtEl>
                                      </p:cBhvr>
                                      <p:to x="100000" y="95000"/>
                                    </p:animScale>
                                    <p:animScale>
                                      <p:cBhvr>
                                        <p:cTn id="20" dur="166" decel="50000">
                                          <p:stCondLst>
                                            <p:cond delay="1834"/>
                                          </p:stCondLst>
                                        </p:cTn>
                                        <p:tgtEl>
                                          <p:spTgt spid="14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892739" y="596845"/>
            <a:ext cx="6866100" cy="8931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mj-lt"/>
              </a:rPr>
              <a:t>Một số hình ảnh nơi từng là địa bàn cư trú của người nguyên thủy tại Việt Nam </a:t>
            </a:r>
            <a:endParaRPr sz="2400" b="1" dirty="0">
              <a:latin typeface="+mj-lt"/>
            </a:endParaRPr>
          </a:p>
        </p:txBody>
      </p:sp>
      <p:sp>
        <p:nvSpPr>
          <p:cNvPr id="206" name="Google Shape;206;p2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07" name="Google Shape;207;p24"/>
          <p:cNvGrpSpPr/>
          <p:nvPr/>
        </p:nvGrpSpPr>
        <p:grpSpPr>
          <a:xfrm>
            <a:off x="8089119" y="319162"/>
            <a:ext cx="728350" cy="743348"/>
            <a:chOff x="3955900" y="2984500"/>
            <a:chExt cx="414000" cy="422525"/>
          </a:xfrm>
        </p:grpSpPr>
        <p:sp>
          <p:nvSpPr>
            <p:cNvPr id="208" name="Google Shape;208;p24"/>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34010" y="4351605"/>
            <a:ext cx="3723436" cy="369332"/>
          </a:xfrm>
          <a:prstGeom prst="rect">
            <a:avLst/>
          </a:prstGeom>
        </p:spPr>
        <p:txBody>
          <a:bodyPr wrap="square">
            <a:spAutoFit/>
          </a:bodyPr>
          <a:lstStyle/>
          <a:p>
            <a:pPr algn="ctr"/>
            <a:r>
              <a:rPr lang="en" sz="1800" b="1" dirty="0" smtClean="0"/>
              <a:t>Lạc Sơn (Hòa Bình)</a:t>
            </a:r>
            <a:endParaRPr lang="en-US" sz="1800" dirty="0"/>
          </a:p>
        </p:txBody>
      </p:sp>
      <p:pic>
        <p:nvPicPr>
          <p:cNvPr id="3" name="Picture 2"/>
          <p:cNvPicPr>
            <a:picLocks noChangeAspect="1"/>
          </p:cNvPicPr>
          <p:nvPr/>
        </p:nvPicPr>
        <p:blipFill>
          <a:blip r:embed="rId3"/>
          <a:stretch>
            <a:fillRect/>
          </a:stretch>
        </p:blipFill>
        <p:spPr>
          <a:xfrm>
            <a:off x="4862953" y="1569507"/>
            <a:ext cx="3781577" cy="2702570"/>
          </a:xfrm>
          <a:prstGeom prst="rect">
            <a:avLst/>
          </a:prstGeom>
        </p:spPr>
      </p:pic>
      <p:sp>
        <p:nvSpPr>
          <p:cNvPr id="4" name="Rectangle 3"/>
          <p:cNvSpPr/>
          <p:nvPr/>
        </p:nvSpPr>
        <p:spPr>
          <a:xfrm>
            <a:off x="4806539" y="4351605"/>
            <a:ext cx="3781576" cy="369332"/>
          </a:xfrm>
          <a:prstGeom prst="rect">
            <a:avLst/>
          </a:prstGeom>
        </p:spPr>
        <p:txBody>
          <a:bodyPr wrap="square">
            <a:spAutoFit/>
          </a:bodyPr>
          <a:lstStyle/>
          <a:p>
            <a:pPr algn="ctr"/>
            <a:r>
              <a:rPr lang="en" sz="1800" b="1" dirty="0" smtClean="0"/>
              <a:t>Quỳnh Văn (Nghệ An)</a:t>
            </a:r>
            <a:endParaRPr lang="en-US" sz="1800" dirty="0"/>
          </a:p>
        </p:txBody>
      </p:sp>
      <p:pic>
        <p:nvPicPr>
          <p:cNvPr id="12" name="Picture 11"/>
          <p:cNvPicPr>
            <a:picLocks noChangeAspect="1"/>
          </p:cNvPicPr>
          <p:nvPr/>
        </p:nvPicPr>
        <p:blipFill>
          <a:blip r:embed="rId4"/>
          <a:stretch>
            <a:fillRect/>
          </a:stretch>
        </p:blipFill>
        <p:spPr>
          <a:xfrm>
            <a:off x="534010" y="1569507"/>
            <a:ext cx="3723436" cy="2702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2" name="Rectangle 1"/>
          <p:cNvSpPr/>
          <p:nvPr/>
        </p:nvSpPr>
        <p:spPr>
          <a:xfrm>
            <a:off x="782726" y="1358048"/>
            <a:ext cx="7556601" cy="2631554"/>
          </a:xfrm>
          <a:prstGeom prst="rect">
            <a:avLst/>
          </a:prstGeom>
        </p:spPr>
        <p:txBody>
          <a:bodyPr wrap="square">
            <a:spAutoFit/>
          </a:bodyPr>
          <a:lstStyle/>
          <a:p>
            <a:pPr marL="342900" lvl="0" indent="-342900" algn="just">
              <a:lnSpc>
                <a:spcPts val="2800"/>
              </a:lnSpc>
              <a:spcBef>
                <a:spcPts val="200"/>
              </a:spcBef>
              <a:spcAft>
                <a:spcPts val="200"/>
              </a:spcAft>
              <a:buFont typeface="Wingdings" panose="05000000000000000000" pitchFamily="2" charset="2"/>
              <a:buChar char="§"/>
            </a:pPr>
            <a:r>
              <a:rPr lang="en-US" sz="2200" b="1" dirty="0" smtClean="0"/>
              <a:t>C</a:t>
            </a:r>
            <a:r>
              <a:rPr lang="vi-VN" sz="2200" b="1" dirty="0" smtClean="0"/>
              <a:t>ác </a:t>
            </a:r>
            <a:r>
              <a:rPr lang="vi-VN" sz="2200" b="1" dirty="0"/>
              <a:t>di chỉ đá mới ở Việt Nam được phân bố rải rác khắp mọi miến đất nước. Chứng tỏ đến thời đá mới, cư dân đã định cư gần như trên toàn bộ lãnh thổ Việt Nam ngày nay. </a:t>
            </a:r>
            <a:endParaRPr lang="en-US" sz="2200" b="1" dirty="0" smtClean="0"/>
          </a:p>
          <a:p>
            <a:pPr marL="342900" lvl="0" indent="-342900" algn="just">
              <a:lnSpc>
                <a:spcPts val="2800"/>
              </a:lnSpc>
              <a:spcBef>
                <a:spcPts val="200"/>
              </a:spcBef>
              <a:spcAft>
                <a:spcPts val="200"/>
              </a:spcAft>
              <a:buFont typeface="Wingdings" panose="05000000000000000000" pitchFamily="2" charset="2"/>
              <a:buChar char="§"/>
            </a:pPr>
            <a:r>
              <a:rPr lang="vi-VN" sz="2200" b="1" dirty="0" smtClean="0"/>
              <a:t>Qua </a:t>
            </a:r>
            <a:r>
              <a:rPr lang="vi-VN" sz="2200" b="1" dirty="0"/>
              <a:t>các hiện vật được tìm thấy trong các di chỉ, </a:t>
            </a:r>
            <a:r>
              <a:rPr lang="vi-VN" sz="2200" b="1" dirty="0" smtClean="0"/>
              <a:t>chúng </a:t>
            </a:r>
            <a:r>
              <a:rPr lang="vi-VN" sz="2200" b="1" dirty="0"/>
              <a:t>ta biết khá chi tiết về đời sống vật chất và tinh thần của người xưa.</a:t>
            </a:r>
            <a:endParaRPr lang="en-US" sz="2200" b="1" dirty="0"/>
          </a:p>
        </p:txBody>
      </p:sp>
    </p:spTree>
    <p:extLst>
      <p:ext uri="{BB962C8B-B14F-4D97-AF65-F5344CB8AC3E}">
        <p14:creationId xmlns:p14="http://schemas.microsoft.com/office/powerpoint/2010/main" val="16107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3" name="Rectangle 2"/>
          <p:cNvSpPr/>
          <p:nvPr/>
        </p:nvSpPr>
        <p:spPr>
          <a:xfrm>
            <a:off x="457199" y="730057"/>
            <a:ext cx="4572000" cy="430887"/>
          </a:xfrm>
          <a:prstGeom prst="rect">
            <a:avLst/>
          </a:prstGeom>
        </p:spPr>
        <p:txBody>
          <a:bodyPr>
            <a:spAutoFit/>
          </a:bodyPr>
          <a:lstStyle/>
          <a:p>
            <a:r>
              <a:rPr lang="en-US" sz="2200" b="1" dirty="0" smtClean="0">
                <a:solidFill>
                  <a:schemeClr val="accent6">
                    <a:lumMod val="50000"/>
                  </a:schemeClr>
                </a:solidFill>
              </a:rPr>
              <a:t>Quan sát Hình 3, 5, 6</a:t>
            </a:r>
            <a:endParaRPr lang="en-US" sz="2200" dirty="0"/>
          </a:p>
        </p:txBody>
      </p:sp>
      <p:pic>
        <p:nvPicPr>
          <p:cNvPr id="6" name="Picture 5"/>
          <p:cNvPicPr>
            <a:picLocks noChangeAspect="1"/>
          </p:cNvPicPr>
          <p:nvPr/>
        </p:nvPicPr>
        <p:blipFill>
          <a:blip r:embed="rId2"/>
          <a:stretch>
            <a:fillRect/>
          </a:stretch>
        </p:blipFill>
        <p:spPr>
          <a:xfrm>
            <a:off x="525643" y="1339270"/>
            <a:ext cx="3676264" cy="1515694"/>
          </a:xfrm>
          <a:prstGeom prst="rect">
            <a:avLst/>
          </a:prstGeom>
        </p:spPr>
      </p:pic>
      <p:pic>
        <p:nvPicPr>
          <p:cNvPr id="7" name="Picture 6"/>
          <p:cNvPicPr>
            <a:picLocks noChangeAspect="1"/>
          </p:cNvPicPr>
          <p:nvPr/>
        </p:nvPicPr>
        <p:blipFill>
          <a:blip r:embed="rId3"/>
          <a:stretch>
            <a:fillRect/>
          </a:stretch>
        </p:blipFill>
        <p:spPr>
          <a:xfrm>
            <a:off x="4474908" y="1933385"/>
            <a:ext cx="1682556" cy="1988348"/>
          </a:xfrm>
          <a:prstGeom prst="rect">
            <a:avLst/>
          </a:prstGeom>
        </p:spPr>
      </p:pic>
      <p:pic>
        <p:nvPicPr>
          <p:cNvPr id="8" name="Picture 7"/>
          <p:cNvPicPr>
            <a:picLocks noChangeAspect="1"/>
          </p:cNvPicPr>
          <p:nvPr/>
        </p:nvPicPr>
        <p:blipFill>
          <a:blip r:embed="rId4"/>
          <a:stretch>
            <a:fillRect/>
          </a:stretch>
        </p:blipFill>
        <p:spPr>
          <a:xfrm>
            <a:off x="6768649" y="1856555"/>
            <a:ext cx="1567242" cy="1845722"/>
          </a:xfrm>
          <a:prstGeom prst="rect">
            <a:avLst/>
          </a:prstGeom>
        </p:spPr>
      </p:pic>
      <p:sp>
        <p:nvSpPr>
          <p:cNvPr id="10" name="Rectangle 9"/>
          <p:cNvSpPr/>
          <p:nvPr/>
        </p:nvSpPr>
        <p:spPr>
          <a:xfrm>
            <a:off x="566065" y="2835575"/>
            <a:ext cx="3595420" cy="1887696"/>
          </a:xfrm>
          <a:prstGeom prst="rect">
            <a:avLst/>
          </a:prstGeom>
        </p:spPr>
        <p:txBody>
          <a:bodyPr wrap="square">
            <a:spAutoFit/>
          </a:bodyPr>
          <a:lstStyle/>
          <a:p>
            <a:pPr algn="just">
              <a:lnSpc>
                <a:spcPts val="2000"/>
              </a:lnSpc>
            </a:pPr>
            <a:r>
              <a:rPr lang="vi-VN" sz="1800" dirty="0" smtClean="0">
                <a:solidFill>
                  <a:schemeClr val="accent6">
                    <a:lumMod val="50000"/>
                  </a:schemeClr>
                </a:solidFill>
              </a:rPr>
              <a:t>Công </a:t>
            </a:r>
            <a:r>
              <a:rPr lang="vi-VN" sz="1800" dirty="0">
                <a:solidFill>
                  <a:schemeClr val="accent6">
                    <a:lumMod val="50000"/>
                  </a:schemeClr>
                </a:solidFill>
              </a:rPr>
              <a:t>cụ đặc trưng là rìu mài </a:t>
            </a:r>
            <a:r>
              <a:rPr lang="vi-VN" sz="1800" dirty="0" smtClean="0">
                <a:solidFill>
                  <a:schemeClr val="accent6">
                    <a:lumMod val="50000"/>
                  </a:schemeClr>
                </a:solidFill>
              </a:rPr>
              <a:t>lưỡi</a:t>
            </a:r>
            <a:r>
              <a:rPr lang="en-US" sz="1800" dirty="0" smtClean="0">
                <a:solidFill>
                  <a:schemeClr val="accent6">
                    <a:lumMod val="50000"/>
                  </a:schemeClr>
                </a:solidFill>
              </a:rPr>
              <a:t> (văn hóa Bắc Sơn). N</a:t>
            </a:r>
            <a:r>
              <a:rPr lang="vi-VN" sz="1800" dirty="0" smtClean="0">
                <a:solidFill>
                  <a:schemeClr val="accent6">
                    <a:lumMod val="50000"/>
                  </a:schemeClr>
                </a:solidFill>
              </a:rPr>
              <a:t>gười </a:t>
            </a:r>
            <a:r>
              <a:rPr lang="vi-VN" sz="1800" dirty="0">
                <a:solidFill>
                  <a:schemeClr val="accent6">
                    <a:lumMod val="50000"/>
                  </a:schemeClr>
                </a:solidFill>
              </a:rPr>
              <a:t>ta chọn những hạch đá dài hoặc hình ô-van vừa tay cầm, hoặc những mảnh đá dài rối mài vẹt hẳn một đầu làm lưỡi, dùng để cắt, chặt, đào củ</a:t>
            </a:r>
            <a:r>
              <a:rPr lang="vi-VN" sz="1800" dirty="0" smtClean="0">
                <a:solidFill>
                  <a:schemeClr val="accent6">
                    <a:lumMod val="50000"/>
                  </a:schemeClr>
                </a:solidFill>
              </a:rPr>
              <a:t>,...)</a:t>
            </a:r>
            <a:endParaRPr lang="en-US" sz="1800" dirty="0">
              <a:solidFill>
                <a:schemeClr val="accent6">
                  <a:lumMod val="50000"/>
                </a:schemeClr>
              </a:solidFill>
            </a:endParaRPr>
          </a:p>
        </p:txBody>
      </p:sp>
      <p:sp>
        <p:nvSpPr>
          <p:cNvPr id="11" name="Rectangle 10"/>
          <p:cNvSpPr/>
          <p:nvPr/>
        </p:nvSpPr>
        <p:spPr>
          <a:xfrm>
            <a:off x="3962843" y="1033139"/>
            <a:ext cx="3136496" cy="900246"/>
          </a:xfrm>
          <a:prstGeom prst="rect">
            <a:avLst/>
          </a:prstGeom>
        </p:spPr>
        <p:txBody>
          <a:bodyPr wrap="square">
            <a:spAutoFit/>
          </a:bodyPr>
          <a:lstStyle/>
          <a:p>
            <a:pPr lvl="0" algn="ctr">
              <a:lnSpc>
                <a:spcPts val="2100"/>
              </a:lnSpc>
              <a:buSzPts val="1200"/>
              <a:tabLst>
                <a:tab pos="451485" algn="l"/>
              </a:tabLst>
            </a:pPr>
            <a:r>
              <a:rPr lang="en-US"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Hình khắc trên</a:t>
            </a:r>
            <a:r>
              <a:rPr lang="vi-VN"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 </a:t>
            </a:r>
            <a:r>
              <a:rPr lang="vi-VN" sz="1800" dirty="0">
                <a:solidFill>
                  <a:schemeClr val="accent6">
                    <a:lumMod val="50000"/>
                  </a:schemeClr>
                </a:solidFill>
                <a:latin typeface="+mn-lt"/>
                <a:ea typeface="Times New Roman" panose="02020603050405020304" pitchFamily="18" charset="0"/>
                <a:cs typeface="Times New Roman" panose="02020603050405020304" pitchFamily="18" charset="0"/>
              </a:rPr>
              <a:t>vách hang Đồng Nội (Hoà </a:t>
            </a:r>
            <a:r>
              <a:rPr lang="vi-VN"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Bình</a:t>
            </a:r>
            <a:r>
              <a:rPr lang="en-US"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 Miêu </a:t>
            </a:r>
            <a:r>
              <a:rPr lang="vi-VN"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tả </a:t>
            </a:r>
            <a:r>
              <a:rPr lang="vi-VN" sz="1800" dirty="0">
                <a:solidFill>
                  <a:schemeClr val="accent6">
                    <a:lumMod val="50000"/>
                  </a:schemeClr>
                </a:solidFill>
                <a:latin typeface="+mn-lt"/>
                <a:ea typeface="Times New Roman" panose="02020603050405020304" pitchFamily="18" charset="0"/>
                <a:cs typeface="Times New Roman" panose="02020603050405020304" pitchFamily="18" charset="0"/>
              </a:rPr>
              <a:t>mặt và </a:t>
            </a:r>
            <a:r>
              <a:rPr lang="vi-VN"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đ</a:t>
            </a:r>
            <a:r>
              <a:rPr lang="en-US"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ầ</a:t>
            </a:r>
            <a:r>
              <a:rPr lang="vi-VN"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u </a:t>
            </a:r>
            <a:r>
              <a:rPr lang="vi-VN" sz="1800" dirty="0">
                <a:solidFill>
                  <a:schemeClr val="accent6">
                    <a:lumMod val="50000"/>
                  </a:schemeClr>
                </a:solidFill>
                <a:latin typeface="+mn-lt"/>
                <a:ea typeface="Times New Roman" panose="02020603050405020304" pitchFamily="18" charset="0"/>
                <a:cs typeface="Times New Roman" panose="02020603050405020304" pitchFamily="18" charset="0"/>
              </a:rPr>
              <a:t>người búi </a:t>
            </a:r>
            <a:r>
              <a:rPr lang="vi-VN" sz="1800" dirty="0" smtClean="0">
                <a:solidFill>
                  <a:schemeClr val="accent6">
                    <a:lumMod val="50000"/>
                  </a:schemeClr>
                </a:solidFill>
                <a:latin typeface="+mn-lt"/>
                <a:ea typeface="Times New Roman" panose="02020603050405020304" pitchFamily="18" charset="0"/>
                <a:cs typeface="Times New Roman" panose="02020603050405020304" pitchFamily="18" charset="0"/>
              </a:rPr>
              <a:t>tóc</a:t>
            </a:r>
            <a:endParaRPr lang="en-US" sz="1800" dirty="0">
              <a:solidFill>
                <a:schemeClr val="accent6">
                  <a:lumMod val="50000"/>
                </a:schemeClr>
              </a:solidFill>
              <a:latin typeface="+mn-lt"/>
              <a:ea typeface="Times New Roman" panose="02020603050405020304" pitchFamily="18" charset="0"/>
              <a:cs typeface="Times New Roman" panose="02020603050405020304" pitchFamily="18" charset="0"/>
            </a:endParaRPr>
          </a:p>
        </p:txBody>
      </p:sp>
      <p:sp>
        <p:nvSpPr>
          <p:cNvPr id="13" name="Rectangle 12"/>
          <p:cNvSpPr/>
          <p:nvPr/>
        </p:nvSpPr>
        <p:spPr>
          <a:xfrm>
            <a:off x="6590995" y="3787448"/>
            <a:ext cx="2203469" cy="861774"/>
          </a:xfrm>
          <a:prstGeom prst="rect">
            <a:avLst/>
          </a:prstGeom>
        </p:spPr>
        <p:txBody>
          <a:bodyPr wrap="square">
            <a:spAutoFit/>
          </a:bodyPr>
          <a:lstStyle/>
          <a:p>
            <a:pPr algn="ctr">
              <a:lnSpc>
                <a:spcPts val="2000"/>
              </a:lnSpc>
            </a:pPr>
            <a:r>
              <a:rPr lang="en-US" sz="1800" dirty="0" smtClean="0">
                <a:solidFill>
                  <a:schemeClr val="accent6">
                    <a:lumMod val="50000"/>
                  </a:schemeClr>
                </a:solidFill>
                <a:latin typeface="+mn-lt"/>
              </a:rPr>
              <a:t>Với </a:t>
            </a:r>
            <a:r>
              <a:rPr lang="en-US" sz="1800" dirty="0">
                <a:solidFill>
                  <a:schemeClr val="accent6">
                    <a:lumMod val="50000"/>
                  </a:schemeClr>
                </a:solidFill>
                <a:latin typeface="+mn-lt"/>
              </a:rPr>
              <a:t>những hoa văn chải, nan rá trên thân gốm. </a:t>
            </a:r>
          </a:p>
        </p:txBody>
      </p:sp>
    </p:spTree>
    <p:extLst>
      <p:ext uri="{BB962C8B-B14F-4D97-AF65-F5344CB8AC3E}">
        <p14:creationId xmlns:p14="http://schemas.microsoft.com/office/powerpoint/2010/main" val="14116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5" name="Rectangle 4"/>
          <p:cNvSpPr/>
          <p:nvPr/>
        </p:nvSpPr>
        <p:spPr>
          <a:xfrm>
            <a:off x="380389" y="697568"/>
            <a:ext cx="8368589" cy="656590"/>
          </a:xfrm>
          <a:prstGeom prst="rect">
            <a:avLst/>
          </a:prstGeom>
        </p:spPr>
        <p:txBody>
          <a:bodyPr wrap="square">
            <a:spAutoFit/>
          </a:bodyPr>
          <a:lstStyle/>
          <a:p>
            <a:pPr algn="ctr">
              <a:lnSpc>
                <a:spcPts val="2200"/>
              </a:lnSpc>
            </a:pPr>
            <a:r>
              <a:rPr lang="fr-FR" sz="2000" b="1" dirty="0" smtClean="0">
                <a:solidFill>
                  <a:schemeClr val="accent6">
                    <a:lumMod val="50000"/>
                  </a:schemeClr>
                </a:solidFill>
                <a:latin typeface="+mj-lt"/>
                <a:ea typeface="Calibri" panose="020F0502020204030204" pitchFamily="34" charset="0"/>
                <a:cs typeface="Times New Roman" panose="02020603050405020304" pitchFamily="18" charset="0"/>
              </a:rPr>
              <a:t> Những </a:t>
            </a:r>
            <a:r>
              <a:rPr lang="fr-FR" sz="2000" b="1" dirty="0">
                <a:solidFill>
                  <a:schemeClr val="accent6">
                    <a:lumMod val="50000"/>
                  </a:schemeClr>
                </a:solidFill>
                <a:latin typeface="+mj-lt"/>
                <a:ea typeface="Calibri" panose="020F0502020204030204" pitchFamily="34" charset="0"/>
                <a:cs typeface="Times New Roman" panose="02020603050405020304" pitchFamily="18" charset="0"/>
              </a:rPr>
              <a:t>nét chính về đời sống vật chất và tinh </a:t>
            </a:r>
            <a:r>
              <a:rPr lang="fr-FR" sz="2000" b="1" dirty="0" smtClean="0">
                <a:solidFill>
                  <a:schemeClr val="accent6">
                    <a:lumMod val="50000"/>
                  </a:schemeClr>
                </a:solidFill>
                <a:latin typeface="+mj-lt"/>
                <a:ea typeface="Calibri" panose="020F0502020204030204" pitchFamily="34" charset="0"/>
                <a:cs typeface="Times New Roman" panose="02020603050405020304" pitchFamily="18" charset="0"/>
              </a:rPr>
              <a:t>thần</a:t>
            </a:r>
          </a:p>
          <a:p>
            <a:pPr algn="ctr">
              <a:lnSpc>
                <a:spcPts val="2200"/>
              </a:lnSpc>
            </a:pPr>
            <a:r>
              <a:rPr lang="fr-FR" sz="2000" b="1" dirty="0" smtClean="0">
                <a:solidFill>
                  <a:schemeClr val="accent6">
                    <a:lumMod val="50000"/>
                  </a:schemeClr>
                </a:solidFill>
                <a:latin typeface="+mj-lt"/>
                <a:ea typeface="Calibri" panose="020F0502020204030204" pitchFamily="34" charset="0"/>
                <a:cs typeface="Times New Roman" panose="02020603050405020304" pitchFamily="18" charset="0"/>
              </a:rPr>
              <a:t>Của người nguyên thủy trên đất nước Việt Nam</a:t>
            </a:r>
            <a:endParaRPr lang="en-US" sz="2000" b="1"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
        <p:nvSpPr>
          <p:cNvPr id="8" name="Rounded Rectangle 7"/>
          <p:cNvSpPr/>
          <p:nvPr/>
        </p:nvSpPr>
        <p:spPr>
          <a:xfrm>
            <a:off x="958290" y="1547380"/>
            <a:ext cx="2457907" cy="751405"/>
          </a:xfrm>
          <a:prstGeom prst="roundRect">
            <a:avLst>
              <a:gd name="adj" fmla="val 10229"/>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000" b="1" dirty="0" smtClean="0"/>
              <a:t>Đời sống </a:t>
            </a:r>
            <a:r>
              <a:rPr lang="nl-NL" sz="2000" b="1" dirty="0" smtClean="0"/>
              <a:t>vật </a:t>
            </a:r>
            <a:r>
              <a:rPr lang="nl-NL" sz="2000" b="1" dirty="0" smtClean="0"/>
              <a:t>chất</a:t>
            </a:r>
            <a:endParaRPr lang="en-US" sz="2000" b="1" dirty="0">
              <a:solidFill>
                <a:schemeClr val="bg1"/>
              </a:solidFill>
            </a:endParaRPr>
          </a:p>
        </p:txBody>
      </p:sp>
      <p:sp>
        <p:nvSpPr>
          <p:cNvPr id="9" name="TextBox 8"/>
          <p:cNvSpPr txBox="1"/>
          <p:nvPr/>
        </p:nvSpPr>
        <p:spPr>
          <a:xfrm>
            <a:off x="489483" y="2409907"/>
            <a:ext cx="3460090" cy="1938992"/>
          </a:xfrm>
          <a:prstGeom prst="rect">
            <a:avLst/>
          </a:prstGeom>
          <a:noFill/>
        </p:spPr>
        <p:txBody>
          <a:bodyPr wrap="square" rtlCol="0">
            <a:spAutoFit/>
          </a:bodyPr>
          <a:lstStyle/>
          <a:p>
            <a:pPr marL="285750" indent="-285750" algn="just">
              <a:lnSpc>
                <a:spcPts val="2400"/>
              </a:lnSpc>
              <a:buFont typeface="Wingdings" panose="05000000000000000000" pitchFamily="2" charset="2"/>
              <a:buChar char="§"/>
            </a:pPr>
            <a:r>
              <a:rPr lang="fr-FR" sz="2000" dirty="0" smtClean="0">
                <a:solidFill>
                  <a:schemeClr val="accent6">
                    <a:lumMod val="50000"/>
                  </a:schemeClr>
                </a:solidFill>
              </a:rPr>
              <a:t>Sống trong các hang động, mái đá, túp lều.</a:t>
            </a:r>
          </a:p>
          <a:p>
            <a:pPr marL="285750" indent="-285750" algn="just">
              <a:lnSpc>
                <a:spcPts val="2400"/>
              </a:lnSpc>
              <a:buFont typeface="Wingdings" panose="05000000000000000000" pitchFamily="2" charset="2"/>
              <a:buChar char="§"/>
            </a:pPr>
            <a:r>
              <a:rPr lang="fr-FR" sz="2000" dirty="0" smtClean="0">
                <a:solidFill>
                  <a:schemeClr val="accent6">
                    <a:lumMod val="50000"/>
                  </a:schemeClr>
                </a:solidFill>
              </a:rPr>
              <a:t>Biết săn bắn, hái lượm, trồng trọt, chăn nuôi. </a:t>
            </a:r>
          </a:p>
          <a:p>
            <a:pPr marL="285750" indent="-285750" algn="just">
              <a:lnSpc>
                <a:spcPts val="2400"/>
              </a:lnSpc>
              <a:buFont typeface="Wingdings" panose="05000000000000000000" pitchFamily="2" charset="2"/>
              <a:buChar char="§"/>
            </a:pPr>
            <a:r>
              <a:rPr lang="fr-FR" sz="2000" dirty="0" smtClean="0">
                <a:solidFill>
                  <a:schemeClr val="accent6">
                    <a:lumMod val="50000"/>
                  </a:schemeClr>
                </a:solidFill>
              </a:rPr>
              <a:t>Tạo ra nhiều loại công cụ rìu, bôn, chày, cuốc đá,...</a:t>
            </a:r>
            <a:endParaRPr lang="en-US" sz="2000" dirty="0">
              <a:solidFill>
                <a:schemeClr val="accent6">
                  <a:lumMod val="50000"/>
                </a:schemeClr>
              </a:solidFill>
            </a:endParaRPr>
          </a:p>
        </p:txBody>
      </p:sp>
      <p:sp>
        <p:nvSpPr>
          <p:cNvPr id="10" name="Rounded Rectangle 9"/>
          <p:cNvSpPr/>
          <p:nvPr/>
        </p:nvSpPr>
        <p:spPr>
          <a:xfrm>
            <a:off x="5230799" y="1547380"/>
            <a:ext cx="2713075" cy="751405"/>
          </a:xfrm>
          <a:prstGeom prst="roundRect">
            <a:avLst>
              <a:gd name="adj" fmla="val 10229"/>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solidFill>
                  <a:schemeClr val="bg1"/>
                </a:solidFill>
                <a:cs typeface="Times New Roman" panose="02020603050405020304" pitchFamily="18" charset="0"/>
              </a:rPr>
              <a:t>Đời sống </a:t>
            </a:r>
            <a:r>
              <a:rPr lang="nl-NL" sz="2000" b="1" dirty="0" smtClean="0">
                <a:solidFill>
                  <a:schemeClr val="bg1"/>
                </a:solidFill>
                <a:cs typeface="Times New Roman" panose="02020603050405020304" pitchFamily="18" charset="0"/>
              </a:rPr>
              <a:t>tinh </a:t>
            </a:r>
            <a:r>
              <a:rPr lang="nl-NL" sz="2000" b="1" dirty="0" smtClean="0">
                <a:solidFill>
                  <a:schemeClr val="bg1"/>
                </a:solidFill>
                <a:cs typeface="Times New Roman" panose="02020603050405020304" pitchFamily="18" charset="0"/>
              </a:rPr>
              <a:t>thần</a:t>
            </a:r>
            <a:endParaRPr lang="en-US" sz="2000" dirty="0"/>
          </a:p>
        </p:txBody>
      </p:sp>
      <p:sp>
        <p:nvSpPr>
          <p:cNvPr id="12" name="TextBox 8"/>
          <p:cNvSpPr txBox="1"/>
          <p:nvPr/>
        </p:nvSpPr>
        <p:spPr>
          <a:xfrm>
            <a:off x="4425696" y="2409907"/>
            <a:ext cx="4323282" cy="2246769"/>
          </a:xfrm>
          <a:prstGeom prst="rect">
            <a:avLst/>
          </a:prstGeom>
          <a:noFill/>
        </p:spPr>
        <p:txBody>
          <a:bodyPr wrap="square" rtlCol="0">
            <a:spAutoFit/>
          </a:bodyPr>
          <a:lstStyle/>
          <a:p>
            <a:pPr marL="342900" indent="-342900" algn="just">
              <a:buFont typeface="Wingdings" panose="05000000000000000000" pitchFamily="2" charset="2"/>
              <a:buChar char="§"/>
            </a:pPr>
            <a:r>
              <a:rPr lang="en-US" sz="2000" dirty="0" smtClean="0">
                <a:solidFill>
                  <a:schemeClr val="accent6">
                    <a:lumMod val="50000"/>
                  </a:schemeClr>
                </a:solidFill>
              </a:rPr>
              <a:t>L</a:t>
            </a:r>
            <a:r>
              <a:rPr lang="vi-VN" sz="2000" dirty="0" smtClean="0">
                <a:solidFill>
                  <a:schemeClr val="accent6">
                    <a:lumMod val="50000"/>
                  </a:schemeClr>
                </a:solidFill>
              </a:rPr>
              <a:t>àm </a:t>
            </a:r>
            <a:r>
              <a:rPr lang="vi-VN" sz="2000" dirty="0">
                <a:solidFill>
                  <a:schemeClr val="accent6">
                    <a:lumMod val="50000"/>
                  </a:schemeClr>
                </a:solidFill>
              </a:rPr>
              <a:t>đồ gốm với nhiều kiểu dáng, hoa văn trang trí phong phú</a:t>
            </a:r>
            <a:r>
              <a:rPr lang="vi-VN" sz="2000" dirty="0" smtClean="0">
                <a:solidFill>
                  <a:schemeClr val="accent6">
                    <a:lumMod val="50000"/>
                  </a:schemeClr>
                </a:solidFill>
              </a:rPr>
              <a:t>.</a:t>
            </a:r>
            <a:endParaRPr lang="en-US" sz="2000" dirty="0">
              <a:solidFill>
                <a:schemeClr val="accent6">
                  <a:lumMod val="50000"/>
                </a:schemeClr>
              </a:solidFill>
            </a:endParaRPr>
          </a:p>
          <a:p>
            <a:pPr marL="342900" indent="-342900" algn="just">
              <a:buFont typeface="Wingdings" panose="05000000000000000000" pitchFamily="2" charset="2"/>
              <a:buChar char="§"/>
            </a:pPr>
            <a:r>
              <a:rPr lang="en-US" sz="2000" dirty="0" smtClean="0">
                <a:solidFill>
                  <a:schemeClr val="accent6">
                    <a:lumMod val="50000"/>
                  </a:schemeClr>
                </a:solidFill>
              </a:rPr>
              <a:t>Làm </a:t>
            </a:r>
            <a:r>
              <a:rPr lang="vi-VN" sz="2000" dirty="0" smtClean="0">
                <a:solidFill>
                  <a:schemeClr val="accent6">
                    <a:lumMod val="50000"/>
                  </a:schemeClr>
                </a:solidFill>
              </a:rPr>
              <a:t>đ</a:t>
            </a:r>
            <a:r>
              <a:rPr lang="en-US" sz="2000" dirty="0" smtClean="0">
                <a:solidFill>
                  <a:schemeClr val="accent6">
                    <a:lumMod val="50000"/>
                  </a:schemeClr>
                </a:solidFill>
              </a:rPr>
              <a:t>ồ</a:t>
            </a:r>
            <a:r>
              <a:rPr lang="vi-VN" sz="2000" dirty="0" smtClean="0">
                <a:solidFill>
                  <a:schemeClr val="accent6">
                    <a:lumMod val="50000"/>
                  </a:schemeClr>
                </a:solidFill>
              </a:rPr>
              <a:t> </a:t>
            </a:r>
            <a:r>
              <a:rPr lang="vi-VN" sz="2000" dirty="0">
                <a:solidFill>
                  <a:schemeClr val="accent6">
                    <a:lumMod val="50000"/>
                  </a:schemeClr>
                </a:solidFill>
              </a:rPr>
              <a:t>trang sức bằng nhiều vật liệu khác nhau.</a:t>
            </a:r>
            <a:endParaRPr lang="en-US" sz="2000" dirty="0">
              <a:solidFill>
                <a:schemeClr val="accent6">
                  <a:lumMod val="50000"/>
                </a:schemeClr>
              </a:solidFill>
            </a:endParaRPr>
          </a:p>
          <a:p>
            <a:pPr marL="342900" indent="-342900" algn="just">
              <a:buFont typeface="Wingdings" panose="05000000000000000000" pitchFamily="2" charset="2"/>
              <a:buChar char="§"/>
            </a:pPr>
            <a:r>
              <a:rPr lang="en-US" sz="2000" dirty="0" smtClean="0">
                <a:solidFill>
                  <a:schemeClr val="accent6">
                    <a:lumMod val="50000"/>
                  </a:schemeClr>
                </a:solidFill>
              </a:rPr>
              <a:t>Vẽ</a:t>
            </a:r>
            <a:r>
              <a:rPr lang="vi-VN" sz="2000" dirty="0" smtClean="0">
                <a:solidFill>
                  <a:schemeClr val="accent6">
                    <a:lumMod val="50000"/>
                  </a:schemeClr>
                </a:solidFill>
              </a:rPr>
              <a:t>, </a:t>
            </a:r>
            <a:r>
              <a:rPr lang="vi-VN" sz="2000" dirty="0">
                <a:solidFill>
                  <a:schemeClr val="accent6">
                    <a:lumMod val="50000"/>
                  </a:schemeClr>
                </a:solidFill>
              </a:rPr>
              <a:t>khắc những bức </a:t>
            </a:r>
            <a:r>
              <a:rPr lang="vi-VN" sz="2000" dirty="0" smtClean="0">
                <a:solidFill>
                  <a:schemeClr val="accent6">
                    <a:lumMod val="50000"/>
                  </a:schemeClr>
                </a:solidFill>
              </a:rPr>
              <a:t>tran</a:t>
            </a:r>
            <a:r>
              <a:rPr lang="en-US" sz="2000" dirty="0" smtClean="0">
                <a:solidFill>
                  <a:schemeClr val="accent6">
                    <a:lumMod val="50000"/>
                  </a:schemeClr>
                </a:solidFill>
              </a:rPr>
              <a:t>h t</a:t>
            </a:r>
            <a:r>
              <a:rPr lang="vi-VN" sz="2000" dirty="0" smtClean="0">
                <a:solidFill>
                  <a:schemeClr val="accent6">
                    <a:lumMod val="50000"/>
                  </a:schemeClr>
                </a:solidFill>
              </a:rPr>
              <a:t>hể </a:t>
            </a:r>
            <a:r>
              <a:rPr lang="vi-VN" sz="2000" dirty="0">
                <a:solidFill>
                  <a:schemeClr val="accent6">
                    <a:lumMod val="50000"/>
                  </a:schemeClr>
                </a:solidFill>
              </a:rPr>
              <a:t>hiện óc thẩm mĩ, bước đầu biết đến nghệ thuật của người xưa.</a:t>
            </a:r>
            <a:endParaRPr lang="en-US" sz="2000" dirty="0">
              <a:solidFill>
                <a:schemeClr val="accent6">
                  <a:lumMod val="50000"/>
                </a:schemeClr>
              </a:solidFill>
            </a:endParaRPr>
          </a:p>
        </p:txBody>
      </p:sp>
      <p:grpSp>
        <p:nvGrpSpPr>
          <p:cNvPr id="13" name="Google Shape;533;p40"/>
          <p:cNvGrpSpPr/>
          <p:nvPr/>
        </p:nvGrpSpPr>
        <p:grpSpPr>
          <a:xfrm>
            <a:off x="1131986" y="697568"/>
            <a:ext cx="334182" cy="341043"/>
            <a:chOff x="1923675" y="1633650"/>
            <a:chExt cx="436002" cy="435975"/>
          </a:xfrm>
        </p:grpSpPr>
        <p:sp>
          <p:nvSpPr>
            <p:cNvPr id="14"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47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16287"/>
            <a:ext cx="8317382" cy="827297"/>
          </a:xfrm>
        </p:spPr>
        <p:txBody>
          <a:bodyPr/>
          <a:lstStyle/>
          <a:p>
            <a:pPr algn="ctr">
              <a:lnSpc>
                <a:spcPts val="2400"/>
              </a:lnSpc>
            </a:pPr>
            <a:r>
              <a:rPr lang="en-US" sz="2200" b="1" dirty="0" smtClean="0">
                <a:latin typeface="+mj-lt"/>
              </a:rPr>
              <a:t>Một số tranh vẽ minh họa về đời vật chất </a:t>
            </a:r>
            <a:br>
              <a:rPr lang="en-US" sz="2200" b="1" dirty="0" smtClean="0">
                <a:latin typeface="+mj-lt"/>
              </a:rPr>
            </a:br>
            <a:r>
              <a:rPr lang="en-US" sz="2200" b="1" dirty="0" smtClean="0">
                <a:latin typeface="+mj-lt"/>
              </a:rPr>
              <a:t>của người nguyên thủy ở Việt Nam</a:t>
            </a:r>
            <a:endParaRPr lang="en-US" sz="22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4" name="Picture 3"/>
          <p:cNvPicPr>
            <a:picLocks noChangeAspect="1"/>
          </p:cNvPicPr>
          <p:nvPr/>
        </p:nvPicPr>
        <p:blipFill>
          <a:blip r:embed="rId2"/>
          <a:stretch>
            <a:fillRect/>
          </a:stretch>
        </p:blipFill>
        <p:spPr>
          <a:xfrm>
            <a:off x="614476" y="1375258"/>
            <a:ext cx="4045306" cy="3632033"/>
          </a:xfrm>
          <a:prstGeom prst="rect">
            <a:avLst/>
          </a:prstGeom>
        </p:spPr>
      </p:pic>
      <p:pic>
        <p:nvPicPr>
          <p:cNvPr id="5" name="Picture 4"/>
          <p:cNvPicPr>
            <a:picLocks noChangeAspect="1"/>
          </p:cNvPicPr>
          <p:nvPr/>
        </p:nvPicPr>
        <p:blipFill>
          <a:blip r:embed="rId3"/>
          <a:stretch>
            <a:fillRect/>
          </a:stretch>
        </p:blipFill>
        <p:spPr>
          <a:xfrm>
            <a:off x="4967022" y="1305555"/>
            <a:ext cx="3752696" cy="1686361"/>
          </a:xfrm>
          <a:prstGeom prst="rect">
            <a:avLst/>
          </a:prstGeom>
        </p:spPr>
      </p:pic>
      <p:pic>
        <p:nvPicPr>
          <p:cNvPr id="6" name="Picture 5"/>
          <p:cNvPicPr>
            <a:picLocks noChangeAspect="1"/>
          </p:cNvPicPr>
          <p:nvPr/>
        </p:nvPicPr>
        <p:blipFill>
          <a:blip r:embed="rId4"/>
          <a:stretch>
            <a:fillRect/>
          </a:stretch>
        </p:blipFill>
        <p:spPr>
          <a:xfrm>
            <a:off x="4967021" y="3050438"/>
            <a:ext cx="3752697" cy="1956853"/>
          </a:xfrm>
          <a:prstGeom prst="rect">
            <a:avLst/>
          </a:prstGeom>
        </p:spPr>
      </p:pic>
    </p:spTree>
    <p:extLst>
      <p:ext uri="{BB962C8B-B14F-4D97-AF65-F5344CB8AC3E}">
        <p14:creationId xmlns:p14="http://schemas.microsoft.com/office/powerpoint/2010/main" val="307413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416287"/>
            <a:ext cx="8317382" cy="827297"/>
          </a:xfrm>
        </p:spPr>
        <p:txBody>
          <a:bodyPr/>
          <a:lstStyle/>
          <a:p>
            <a:pPr algn="ctr">
              <a:lnSpc>
                <a:spcPts val="2400"/>
              </a:lnSpc>
            </a:pPr>
            <a:r>
              <a:rPr lang="en-US" sz="2200" b="1" dirty="0" smtClean="0">
                <a:latin typeface="+mj-lt"/>
              </a:rPr>
              <a:t>Một số tranh vẽ minh họa về đời tinh thần</a:t>
            </a:r>
            <a:br>
              <a:rPr lang="en-US" sz="2200" b="1" dirty="0" smtClean="0">
                <a:latin typeface="+mj-lt"/>
              </a:rPr>
            </a:br>
            <a:r>
              <a:rPr lang="en-US" sz="2200" b="1" dirty="0" smtClean="0">
                <a:latin typeface="+mj-lt"/>
              </a:rPr>
              <a:t>của người nguyên thủy ở Việt Nam</a:t>
            </a:r>
            <a:endParaRPr lang="en-US" sz="22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7" name="Picture 6"/>
          <p:cNvPicPr>
            <a:picLocks noChangeAspect="1"/>
          </p:cNvPicPr>
          <p:nvPr/>
        </p:nvPicPr>
        <p:blipFill>
          <a:blip r:embed="rId2"/>
          <a:stretch>
            <a:fillRect/>
          </a:stretch>
        </p:blipFill>
        <p:spPr>
          <a:xfrm>
            <a:off x="402336" y="1238161"/>
            <a:ext cx="2406702" cy="1669853"/>
          </a:xfrm>
          <a:prstGeom prst="rect">
            <a:avLst/>
          </a:prstGeom>
        </p:spPr>
      </p:pic>
      <p:pic>
        <p:nvPicPr>
          <p:cNvPr id="8" name="Picture 7"/>
          <p:cNvPicPr>
            <a:picLocks noChangeAspect="1"/>
          </p:cNvPicPr>
          <p:nvPr/>
        </p:nvPicPr>
        <p:blipFill>
          <a:blip r:embed="rId3"/>
          <a:stretch>
            <a:fillRect/>
          </a:stretch>
        </p:blipFill>
        <p:spPr>
          <a:xfrm>
            <a:off x="6179887" y="2962867"/>
            <a:ext cx="2171206" cy="1691463"/>
          </a:xfrm>
          <a:prstGeom prst="rect">
            <a:avLst/>
          </a:prstGeom>
        </p:spPr>
      </p:pic>
      <p:pic>
        <p:nvPicPr>
          <p:cNvPr id="9" name="Picture 8"/>
          <p:cNvPicPr>
            <a:picLocks noChangeAspect="1"/>
          </p:cNvPicPr>
          <p:nvPr/>
        </p:nvPicPr>
        <p:blipFill>
          <a:blip r:embed="rId4"/>
          <a:stretch>
            <a:fillRect/>
          </a:stretch>
        </p:blipFill>
        <p:spPr>
          <a:xfrm>
            <a:off x="3068024" y="1517364"/>
            <a:ext cx="3111863" cy="2781300"/>
          </a:xfrm>
          <a:prstGeom prst="rect">
            <a:avLst/>
          </a:prstGeom>
        </p:spPr>
      </p:pic>
      <p:pic>
        <p:nvPicPr>
          <p:cNvPr id="10" name="Picture 9"/>
          <p:cNvPicPr>
            <a:picLocks noChangeAspect="1"/>
          </p:cNvPicPr>
          <p:nvPr/>
        </p:nvPicPr>
        <p:blipFill>
          <a:blip r:embed="rId5"/>
          <a:stretch>
            <a:fillRect/>
          </a:stretch>
        </p:blipFill>
        <p:spPr>
          <a:xfrm>
            <a:off x="6435413" y="1082649"/>
            <a:ext cx="2284305" cy="1737359"/>
          </a:xfrm>
          <a:prstGeom prst="rect">
            <a:avLst/>
          </a:prstGeom>
        </p:spPr>
      </p:pic>
      <p:pic>
        <p:nvPicPr>
          <p:cNvPr id="11" name="Picture 10"/>
          <p:cNvPicPr>
            <a:picLocks noChangeAspect="1"/>
          </p:cNvPicPr>
          <p:nvPr/>
        </p:nvPicPr>
        <p:blipFill>
          <a:blip r:embed="rId6"/>
          <a:stretch>
            <a:fillRect/>
          </a:stretch>
        </p:blipFill>
        <p:spPr>
          <a:xfrm>
            <a:off x="941466" y="3108631"/>
            <a:ext cx="2126558" cy="1545699"/>
          </a:xfrm>
          <a:prstGeom prst="rect">
            <a:avLst/>
          </a:prstGeom>
        </p:spPr>
      </p:pic>
    </p:spTree>
    <p:extLst>
      <p:ext uri="{BB962C8B-B14F-4D97-AF65-F5344CB8AC3E}">
        <p14:creationId xmlns:p14="http://schemas.microsoft.com/office/powerpoint/2010/main" val="36061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3775" y="328849"/>
            <a:ext cx="5629800" cy="566770"/>
          </a:xfrm>
        </p:spPr>
        <p:txBody>
          <a:bodyPr/>
          <a:lstStyle/>
          <a:p>
            <a:r>
              <a:rPr lang="en-US" sz="2400" b="1" i="0" dirty="0" smtClean="0">
                <a:latin typeface="+mj-lt"/>
              </a:rPr>
              <a:t>Thảo luận nhóm và trả lời câu hỏi</a:t>
            </a:r>
            <a:endParaRPr lang="en-US" sz="24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4" name="Picture 3"/>
          <p:cNvPicPr>
            <a:picLocks noChangeAspect="1"/>
          </p:cNvPicPr>
          <p:nvPr/>
        </p:nvPicPr>
        <p:blipFill>
          <a:blip r:embed="rId2"/>
          <a:stretch>
            <a:fillRect/>
          </a:stretch>
        </p:blipFill>
        <p:spPr>
          <a:xfrm>
            <a:off x="2988062" y="1810370"/>
            <a:ext cx="2215799" cy="2595264"/>
          </a:xfrm>
          <a:prstGeom prst="rect">
            <a:avLst/>
          </a:prstGeom>
        </p:spPr>
      </p:pic>
      <p:sp>
        <p:nvSpPr>
          <p:cNvPr id="5" name="Rectangle 4"/>
          <p:cNvSpPr/>
          <p:nvPr/>
        </p:nvSpPr>
        <p:spPr>
          <a:xfrm>
            <a:off x="636422" y="950842"/>
            <a:ext cx="5380330" cy="733534"/>
          </a:xfrm>
          <a:prstGeom prst="rect">
            <a:avLst/>
          </a:prstGeom>
        </p:spPr>
        <p:txBody>
          <a:bodyPr wrap="square">
            <a:spAutoFit/>
          </a:bodyPr>
          <a:lstStyle/>
          <a:p>
            <a:pPr lvl="0" algn="just">
              <a:lnSpc>
                <a:spcPts val="2500"/>
              </a:lnSpc>
              <a:buSzPts val="1200"/>
              <a:tabLst>
                <a:tab pos="445770" algn="l"/>
              </a:tabLst>
            </a:pPr>
            <a:r>
              <a:rPr lang="en-US" sz="2000" i="1" dirty="0" smtClean="0">
                <a:latin typeface="+mn-lt"/>
                <a:ea typeface="Times New Roman" panose="02020603050405020304" pitchFamily="18" charset="0"/>
                <a:cs typeface="Times New Roman" panose="02020603050405020304" pitchFamily="18" charset="0"/>
              </a:rPr>
              <a:t>Em hãy cho biết: </a:t>
            </a:r>
            <a:r>
              <a:rPr lang="vi-VN" sz="2000" i="1" dirty="0" smtClean="0">
                <a:latin typeface="+mn-lt"/>
                <a:ea typeface="Times New Roman" panose="02020603050405020304" pitchFamily="18" charset="0"/>
                <a:cs typeface="Times New Roman" panose="02020603050405020304" pitchFamily="18" charset="0"/>
              </a:rPr>
              <a:t>Kĩ </a:t>
            </a:r>
            <a:r>
              <a:rPr lang="vi-VN" sz="2000" i="1" dirty="0">
                <a:latin typeface="+mn-lt"/>
                <a:ea typeface="Times New Roman" panose="02020603050405020304" pitchFamily="18" charset="0"/>
                <a:cs typeface="Times New Roman" panose="02020603050405020304" pitchFamily="18" charset="0"/>
              </a:rPr>
              <a:t>thuật chế tác công cụ </a:t>
            </a:r>
            <a:endParaRPr lang="en-US" sz="2000" i="1" dirty="0" smtClean="0">
              <a:latin typeface="+mn-lt"/>
              <a:ea typeface="Times New Roman" panose="02020603050405020304" pitchFamily="18" charset="0"/>
              <a:cs typeface="Times New Roman" panose="02020603050405020304" pitchFamily="18" charset="0"/>
            </a:endParaRPr>
          </a:p>
          <a:p>
            <a:pPr lvl="0" algn="just">
              <a:lnSpc>
                <a:spcPts val="2500"/>
              </a:lnSpc>
              <a:buSzPts val="1200"/>
              <a:tabLst>
                <a:tab pos="445770" algn="l"/>
              </a:tabLst>
            </a:pPr>
            <a:r>
              <a:rPr lang="vi-VN" sz="2000" i="1" dirty="0" smtClean="0">
                <a:latin typeface="+mn-lt"/>
                <a:ea typeface="Times New Roman" panose="02020603050405020304" pitchFamily="18" charset="0"/>
                <a:cs typeface="Times New Roman" panose="02020603050405020304" pitchFamily="18" charset="0"/>
              </a:rPr>
              <a:t>Bắc </a:t>
            </a:r>
            <a:r>
              <a:rPr lang="vi-VN" sz="2000" i="1" dirty="0">
                <a:latin typeface="+mn-lt"/>
                <a:ea typeface="Times New Roman" panose="02020603050405020304" pitchFamily="18" charset="0"/>
                <a:cs typeface="Times New Roman" panose="02020603050405020304" pitchFamily="18" charset="0"/>
              </a:rPr>
              <a:t>Sơn có điểm gì tiến bộ hơn Núi </a:t>
            </a:r>
            <a:r>
              <a:rPr lang="en-US" sz="2000" i="1" dirty="0" smtClean="0">
                <a:latin typeface="+mn-lt"/>
                <a:ea typeface="Times New Roman" panose="02020603050405020304" pitchFamily="18" charset="0"/>
                <a:cs typeface="Times New Roman" panose="02020603050405020304" pitchFamily="18" charset="0"/>
              </a:rPr>
              <a:t>Đọ?</a:t>
            </a:r>
            <a:endParaRPr lang="en-US" sz="2000" dirty="0">
              <a:latin typeface="+mn-lt"/>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01087" y="1793018"/>
            <a:ext cx="2364563" cy="2612616"/>
          </a:xfrm>
          <a:prstGeom prst="rect">
            <a:avLst/>
          </a:prstGeom>
        </p:spPr>
      </p:pic>
      <p:sp>
        <p:nvSpPr>
          <p:cNvPr id="7" name="Rectangle 6"/>
          <p:cNvSpPr/>
          <p:nvPr/>
        </p:nvSpPr>
        <p:spPr>
          <a:xfrm>
            <a:off x="178476" y="4405634"/>
            <a:ext cx="3009784" cy="369332"/>
          </a:xfrm>
          <a:prstGeom prst="rect">
            <a:avLst/>
          </a:prstGeom>
        </p:spPr>
        <p:txBody>
          <a:bodyPr wrap="square">
            <a:spAutoFit/>
          </a:bodyPr>
          <a:lstStyle/>
          <a:p>
            <a:pPr algn="ctr"/>
            <a:r>
              <a:rPr lang="en-US" sz="1800" b="1" dirty="0" smtClean="0">
                <a:latin typeface="+mn-lt"/>
                <a:ea typeface="Courier New" panose="02070309020205020404" pitchFamily="49" charset="0"/>
              </a:rPr>
              <a:t>R</a:t>
            </a:r>
            <a:r>
              <a:rPr lang="vi-VN" sz="1800" b="1" dirty="0" smtClean="0">
                <a:latin typeface="+mn-lt"/>
                <a:ea typeface="Courier New" panose="02070309020205020404" pitchFamily="49" charset="0"/>
              </a:rPr>
              <a:t>ìu </a:t>
            </a:r>
            <a:r>
              <a:rPr lang="vi-VN" sz="1800" b="1" dirty="0">
                <a:latin typeface="+mn-lt"/>
                <a:ea typeface="Courier New" panose="02070309020205020404" pitchFamily="49" charset="0"/>
              </a:rPr>
              <a:t>mài lưỡi Bắc Sơn </a:t>
            </a:r>
            <a:endParaRPr lang="en-US" sz="1800" b="1" dirty="0">
              <a:latin typeface="+mn-lt"/>
            </a:endParaRPr>
          </a:p>
        </p:txBody>
      </p:sp>
      <p:sp>
        <p:nvSpPr>
          <p:cNvPr id="8" name="Rectangle 7"/>
          <p:cNvSpPr/>
          <p:nvPr/>
        </p:nvSpPr>
        <p:spPr>
          <a:xfrm>
            <a:off x="2665632" y="4405634"/>
            <a:ext cx="2860660" cy="369332"/>
          </a:xfrm>
          <a:prstGeom prst="rect">
            <a:avLst/>
          </a:prstGeom>
        </p:spPr>
        <p:txBody>
          <a:bodyPr wrap="square">
            <a:spAutoFit/>
          </a:bodyPr>
          <a:lstStyle/>
          <a:p>
            <a:pPr algn="ctr"/>
            <a:r>
              <a:rPr lang="en-US" sz="1800" b="1" dirty="0" smtClean="0">
                <a:latin typeface="+mn-lt"/>
                <a:ea typeface="Courier New" panose="02070309020205020404" pitchFamily="49" charset="0"/>
              </a:rPr>
              <a:t>Công cụ đá Núi Đọ</a:t>
            </a:r>
            <a:endParaRPr lang="en-US" sz="1800" b="1" dirty="0">
              <a:latin typeface="+mn-lt"/>
            </a:endParaRPr>
          </a:p>
        </p:txBody>
      </p:sp>
      <p:sp>
        <p:nvSpPr>
          <p:cNvPr id="9" name="Rectangle 8"/>
          <p:cNvSpPr/>
          <p:nvPr/>
        </p:nvSpPr>
        <p:spPr>
          <a:xfrm>
            <a:off x="5330690" y="1594209"/>
            <a:ext cx="3394250" cy="3272691"/>
          </a:xfrm>
          <a:prstGeom prst="rect">
            <a:avLst/>
          </a:prstGeom>
        </p:spPr>
        <p:txBody>
          <a:bodyPr wrap="square">
            <a:spAutoFit/>
          </a:bodyPr>
          <a:lstStyle/>
          <a:p>
            <a:pPr algn="just">
              <a:lnSpc>
                <a:spcPts val="2400"/>
              </a:lnSpc>
              <a:spcBef>
                <a:spcPts val="200"/>
              </a:spcBef>
              <a:spcAft>
                <a:spcPts val="200"/>
              </a:spcAft>
            </a:pPr>
            <a:r>
              <a:rPr lang="en-US" sz="1800" dirty="0" smtClean="0">
                <a:latin typeface="+mn-lt"/>
                <a:ea typeface="Times New Roman" panose="02020603050405020304" pitchFamily="18" charset="0"/>
              </a:rPr>
              <a:t>S</a:t>
            </a:r>
            <a:r>
              <a:rPr lang="vi-VN" sz="1800" dirty="0" smtClean="0">
                <a:latin typeface="+mn-lt"/>
                <a:ea typeface="Times New Roman" panose="02020603050405020304" pitchFamily="18" charset="0"/>
              </a:rPr>
              <a:t>ự </a:t>
            </a:r>
            <a:r>
              <a:rPr lang="vi-VN" sz="1800" dirty="0">
                <a:latin typeface="+mn-lt"/>
                <a:ea typeface="Times New Roman" panose="02020603050405020304" pitchFamily="18" charset="0"/>
              </a:rPr>
              <a:t>tiến bộ vượt bậc của kĩ thuật mài (công cụ Bắc Sơn) so với kĩ thuật ghè đẽo (công cụ Núi </a:t>
            </a:r>
            <a:r>
              <a:rPr lang="vi-VN" sz="1800" dirty="0" smtClean="0">
                <a:latin typeface="+mn-lt"/>
                <a:ea typeface="Times New Roman" panose="02020603050405020304" pitchFamily="18" charset="0"/>
              </a:rPr>
              <a:t>Đọ)</a:t>
            </a:r>
            <a:r>
              <a:rPr lang="en-US" sz="1800" dirty="0">
                <a:latin typeface="+mn-lt"/>
                <a:ea typeface="Times New Roman" panose="02020603050405020304" pitchFamily="18" charset="0"/>
              </a:rPr>
              <a:t>:</a:t>
            </a:r>
            <a:endParaRPr lang="en-US" sz="1800" dirty="0" smtClean="0">
              <a:latin typeface="+mn-lt"/>
              <a:ea typeface="Times New Roman" panose="02020603050405020304" pitchFamily="18" charset="0"/>
            </a:endParaRPr>
          </a:p>
          <a:p>
            <a:pPr marL="285750" indent="-285750" algn="just">
              <a:lnSpc>
                <a:spcPts val="2400"/>
              </a:lnSpc>
              <a:spcBef>
                <a:spcPts val="200"/>
              </a:spcBef>
              <a:spcAft>
                <a:spcPts val="200"/>
              </a:spcAft>
              <a:buFont typeface="Wingdings" panose="05000000000000000000" pitchFamily="2" charset="2"/>
              <a:buChar char="§"/>
            </a:pPr>
            <a:r>
              <a:rPr lang="en-US" sz="1800" dirty="0" smtClean="0">
                <a:latin typeface="+mn-lt"/>
                <a:ea typeface="Times New Roman" panose="02020603050405020304" pitchFamily="18" charset="0"/>
              </a:rPr>
              <a:t>Mài đá </a:t>
            </a:r>
            <a:r>
              <a:rPr lang="vi-VN" sz="1800" dirty="0" smtClean="0">
                <a:latin typeface="+mn-lt"/>
                <a:ea typeface="Times New Roman" panose="02020603050405020304" pitchFamily="18" charset="0"/>
              </a:rPr>
              <a:t>cho </a:t>
            </a:r>
            <a:r>
              <a:rPr lang="vi-VN" sz="1800" dirty="0">
                <a:latin typeface="+mn-lt"/>
                <a:ea typeface="Times New Roman" panose="02020603050405020304" pitchFamily="18" charset="0"/>
              </a:rPr>
              <a:t>mòn dần </a:t>
            </a:r>
            <a:r>
              <a:rPr lang="vi-VN" sz="1800" dirty="0" smtClean="0">
                <a:latin typeface="+mn-lt"/>
                <a:ea typeface="Times New Roman" panose="02020603050405020304" pitchFamily="18" charset="0"/>
              </a:rPr>
              <a:t>có </a:t>
            </a:r>
            <a:r>
              <a:rPr lang="vi-VN" sz="1800" dirty="0">
                <a:latin typeface="+mn-lt"/>
                <a:ea typeface="Times New Roman" panose="02020603050405020304" pitchFamily="18" charset="0"/>
              </a:rPr>
              <a:t>thể tạo ra những loại hình công cụ </a:t>
            </a:r>
            <a:r>
              <a:rPr lang="vi-VN" sz="1800" dirty="0" smtClean="0">
                <a:latin typeface="+mn-lt"/>
                <a:ea typeface="Times New Roman" panose="02020603050405020304" pitchFamily="18" charset="0"/>
              </a:rPr>
              <a:t>mà </a:t>
            </a:r>
            <a:r>
              <a:rPr lang="vi-VN" sz="1800" dirty="0">
                <a:latin typeface="+mn-lt"/>
                <a:ea typeface="Times New Roman" panose="02020603050405020304" pitchFamily="18" charset="0"/>
              </a:rPr>
              <a:t>người chế tạo mong </a:t>
            </a:r>
            <a:r>
              <a:rPr lang="vi-VN" sz="1800" dirty="0" smtClean="0">
                <a:latin typeface="+mn-lt"/>
                <a:ea typeface="Times New Roman" panose="02020603050405020304" pitchFamily="18" charset="0"/>
              </a:rPr>
              <a:t>muốn</a:t>
            </a:r>
            <a:r>
              <a:rPr lang="en-US" sz="1800" dirty="0" smtClean="0">
                <a:latin typeface="+mn-lt"/>
                <a:ea typeface="Times New Roman" panose="02020603050405020304" pitchFamily="18" charset="0"/>
              </a:rPr>
              <a:t>.</a:t>
            </a:r>
          </a:p>
          <a:p>
            <a:pPr marL="285750" indent="-285750" algn="just">
              <a:lnSpc>
                <a:spcPts val="2400"/>
              </a:lnSpc>
              <a:spcBef>
                <a:spcPts val="200"/>
              </a:spcBef>
              <a:spcAft>
                <a:spcPts val="200"/>
              </a:spcAft>
              <a:buFont typeface="Wingdings" panose="05000000000000000000" pitchFamily="2" charset="2"/>
              <a:buChar char="§"/>
            </a:pPr>
            <a:r>
              <a:rPr lang="en-US" sz="1800" dirty="0" smtClean="0">
                <a:latin typeface="+mn-lt"/>
                <a:ea typeface="Times New Roman" panose="02020603050405020304" pitchFamily="18" charset="0"/>
              </a:rPr>
              <a:t>G</a:t>
            </a:r>
            <a:r>
              <a:rPr lang="vi-VN" sz="1800" dirty="0" smtClean="0">
                <a:latin typeface="+mn-lt"/>
                <a:ea typeface="Times New Roman" panose="02020603050405020304" pitchFamily="18" charset="0"/>
              </a:rPr>
              <a:t>hè </a:t>
            </a:r>
            <a:r>
              <a:rPr lang="vi-VN" sz="1800" dirty="0">
                <a:latin typeface="+mn-lt"/>
                <a:ea typeface="Times New Roman" panose="02020603050405020304" pitchFamily="18" charset="0"/>
              </a:rPr>
              <a:t>đẽo thì đá sẽ vỡ lung tung, không theo ý </a:t>
            </a:r>
            <a:r>
              <a:rPr lang="vi-VN" sz="1800" dirty="0" smtClean="0">
                <a:latin typeface="+mn-lt"/>
                <a:ea typeface="Times New Roman" panose="02020603050405020304" pitchFamily="18" charset="0"/>
              </a:rPr>
              <a:t>muốn</a:t>
            </a:r>
            <a:r>
              <a:rPr lang="en-US" sz="1800" dirty="0" smtClean="0">
                <a:latin typeface="+mn-lt"/>
                <a:ea typeface="Times New Roman" panose="02020603050405020304" pitchFamily="18" charset="0"/>
              </a:rPr>
              <a:t>.</a:t>
            </a:r>
            <a:endParaRPr lang="en-US" sz="1800" dirty="0">
              <a:effectLst/>
              <a:latin typeface="+mn-lt"/>
              <a:ea typeface="Times New Roman" panose="02020603050405020304" pitchFamily="18" charset="0"/>
            </a:endParaRPr>
          </a:p>
        </p:txBody>
      </p:sp>
    </p:spTree>
    <p:extLst>
      <p:ext uri="{BB962C8B-B14F-4D97-AF65-F5344CB8AC3E}">
        <p14:creationId xmlns:p14="http://schemas.microsoft.com/office/powerpoint/2010/main" val="179152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9">
                                            <p:txEl>
                                              <p:pRg st="0" end="0"/>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 calcmode="lin" valueType="num">
                                      <p:cBhvr>
                                        <p:cTn id="42"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9">
                                            <p:txEl>
                                              <p:pRg st="1" end="1"/>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 calcmode="lin" valueType="num">
                                      <p:cBhvr>
                                        <p:cTn id="48"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3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303" name="Google Shape;303;p30"/>
          <p:cNvGrpSpPr/>
          <p:nvPr/>
        </p:nvGrpSpPr>
        <p:grpSpPr>
          <a:xfrm>
            <a:off x="8089130" y="310376"/>
            <a:ext cx="728350" cy="760421"/>
            <a:chOff x="3294650" y="3652450"/>
            <a:chExt cx="388350" cy="405450"/>
          </a:xfrm>
        </p:grpSpPr>
        <p:sp>
          <p:nvSpPr>
            <p:cNvPr id="304" name="Google Shape;304;p30"/>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30;p45"/>
          <p:cNvSpPr txBox="1"/>
          <p:nvPr/>
        </p:nvSpPr>
        <p:spPr>
          <a:xfrm>
            <a:off x="710328" y="1047475"/>
            <a:ext cx="4374440" cy="1019469"/>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solidFill>
                  <a:srgbClr val="FFC000"/>
                </a:solidFill>
                <a:latin typeface="+mn-lt"/>
                <a:ea typeface="Muli"/>
                <a:cs typeface="Muli"/>
                <a:sym typeface="Muli"/>
              </a:rPr>
              <a:t>Tổ chức xã hội đầu tiên của người nguyên thủy là:</a:t>
            </a:r>
            <a:endParaRPr sz="2000" b="1" dirty="0">
              <a:solidFill>
                <a:srgbClr val="FFC000"/>
              </a:solidFill>
              <a:latin typeface="+mn-lt"/>
              <a:ea typeface="Muli"/>
              <a:cs typeface="Muli"/>
              <a:sym typeface="Muli"/>
            </a:endParaRPr>
          </a:p>
        </p:txBody>
      </p:sp>
      <p:sp>
        <p:nvSpPr>
          <p:cNvPr id="36" name="Round Same Side Corner Rectangle 35"/>
          <p:cNvSpPr/>
          <p:nvPr/>
        </p:nvSpPr>
        <p:spPr>
          <a:xfrm rot="16200000">
            <a:off x="1861508" y="1506442"/>
            <a:ext cx="581732" cy="2508323"/>
          </a:xfrm>
          <a:prstGeom prst="round2SameRect">
            <a:avLst>
              <a:gd name="adj1" fmla="val 23321"/>
              <a:gd name="adj2" fmla="val 0"/>
            </a:avLst>
          </a:prstGeom>
          <a:solidFill>
            <a:schemeClr val="accent2">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ound Same Side Corner Rectangle 36"/>
          <p:cNvSpPr/>
          <p:nvPr/>
        </p:nvSpPr>
        <p:spPr>
          <a:xfrm rot="5400000" flipH="1">
            <a:off x="3600917" y="2370498"/>
            <a:ext cx="581733" cy="780208"/>
          </a:xfrm>
          <a:prstGeom prst="round2SameRect">
            <a:avLst>
              <a:gd name="adj1" fmla="val 34679"/>
              <a:gd name="adj2" fmla="val 0"/>
            </a:avLst>
          </a:prstGeom>
          <a:solidFill>
            <a:schemeClr val="accent2">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ound Same Side Corner Rectangle 37"/>
          <p:cNvSpPr/>
          <p:nvPr/>
        </p:nvSpPr>
        <p:spPr>
          <a:xfrm rot="16200000">
            <a:off x="1849168" y="2403509"/>
            <a:ext cx="606412" cy="2508323"/>
          </a:xfrm>
          <a:prstGeom prst="round2SameRect">
            <a:avLst>
              <a:gd name="adj1" fmla="val 23321"/>
              <a:gd name="adj2" fmla="val 7238"/>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 Same Side Corner Rectangle 38"/>
          <p:cNvSpPr/>
          <p:nvPr/>
        </p:nvSpPr>
        <p:spPr>
          <a:xfrm rot="5400000" flipH="1">
            <a:off x="3582702" y="3261691"/>
            <a:ext cx="618161" cy="78020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 Same Side Corner Rectangle 39"/>
          <p:cNvSpPr/>
          <p:nvPr/>
        </p:nvSpPr>
        <p:spPr>
          <a:xfrm rot="16200000">
            <a:off x="6042793" y="1518793"/>
            <a:ext cx="581733" cy="2483618"/>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 Same Side Corner Rectangle 40"/>
          <p:cNvSpPr/>
          <p:nvPr/>
        </p:nvSpPr>
        <p:spPr>
          <a:xfrm rot="5400000" flipH="1">
            <a:off x="7730832" y="2406398"/>
            <a:ext cx="581734" cy="708408"/>
          </a:xfrm>
          <a:prstGeom prst="round2SameRect">
            <a:avLst>
              <a:gd name="adj1" fmla="val 34679"/>
              <a:gd name="adj2" fmla="val 0"/>
            </a:avLst>
          </a:prstGeom>
          <a:solidFill>
            <a:schemeClr val="accent2">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 Same Side Corner Rectangle 41"/>
          <p:cNvSpPr/>
          <p:nvPr/>
        </p:nvSpPr>
        <p:spPr>
          <a:xfrm rot="16200000">
            <a:off x="6045679" y="2431083"/>
            <a:ext cx="575961" cy="2483617"/>
          </a:xfrm>
          <a:prstGeom prst="round2SameRect">
            <a:avLst>
              <a:gd name="adj1" fmla="val 23321"/>
              <a:gd name="adj2" fmla="val 0"/>
            </a:avLst>
          </a:prstGeom>
          <a:solidFill>
            <a:schemeClr val="accent2">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 Same Side Corner Rectangle 42"/>
          <p:cNvSpPr/>
          <p:nvPr/>
        </p:nvSpPr>
        <p:spPr>
          <a:xfrm rot="5400000" flipH="1">
            <a:off x="7743250" y="3307708"/>
            <a:ext cx="575962" cy="708406"/>
          </a:xfrm>
          <a:prstGeom prst="round2SameRect">
            <a:avLst>
              <a:gd name="adj1" fmla="val 34679"/>
              <a:gd name="adj2" fmla="val 0"/>
            </a:avLst>
          </a:prstGeom>
          <a:solidFill>
            <a:schemeClr val="accent2">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TextBox 33"/>
          <p:cNvSpPr txBox="1">
            <a:spLocks noChangeArrowheads="1"/>
          </p:cNvSpPr>
          <p:nvPr/>
        </p:nvSpPr>
        <p:spPr bwMode="auto">
          <a:xfrm>
            <a:off x="3697567" y="3437601"/>
            <a:ext cx="378630"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B</a:t>
            </a:r>
            <a:endParaRPr lang="en-US" sz="2400" b="1" dirty="0">
              <a:solidFill>
                <a:schemeClr val="bg1"/>
              </a:solidFill>
              <a:latin typeface="Comic Sans MS" pitchFamily="66" charset="0"/>
            </a:endParaRPr>
          </a:p>
        </p:txBody>
      </p:sp>
      <p:sp>
        <p:nvSpPr>
          <p:cNvPr id="45" name="TextBox 34"/>
          <p:cNvSpPr txBox="1">
            <a:spLocks noChangeArrowheads="1"/>
          </p:cNvSpPr>
          <p:nvPr/>
        </p:nvSpPr>
        <p:spPr bwMode="auto">
          <a:xfrm>
            <a:off x="7839967" y="2527941"/>
            <a:ext cx="375423"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C</a:t>
            </a:r>
            <a:endParaRPr lang="en-US" sz="2400" b="1" dirty="0">
              <a:solidFill>
                <a:schemeClr val="bg1"/>
              </a:solidFill>
              <a:latin typeface="Comic Sans MS" pitchFamily="66" charset="0"/>
            </a:endParaRPr>
          </a:p>
        </p:txBody>
      </p:sp>
      <p:sp>
        <p:nvSpPr>
          <p:cNvPr id="46" name="TextBox 35"/>
          <p:cNvSpPr txBox="1">
            <a:spLocks noChangeArrowheads="1"/>
          </p:cNvSpPr>
          <p:nvPr/>
        </p:nvSpPr>
        <p:spPr bwMode="auto">
          <a:xfrm>
            <a:off x="7784888" y="3466472"/>
            <a:ext cx="407483"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D</a:t>
            </a:r>
            <a:endParaRPr lang="en-US" sz="2400" b="1" dirty="0">
              <a:solidFill>
                <a:schemeClr val="bg1"/>
              </a:solidFill>
              <a:latin typeface="Comic Sans MS" pitchFamily="66" charset="0"/>
            </a:endParaRPr>
          </a:p>
        </p:txBody>
      </p:sp>
      <p:sp>
        <p:nvSpPr>
          <p:cNvPr id="47" name="Rectangle 32"/>
          <p:cNvSpPr>
            <a:spLocks noChangeArrowheads="1"/>
          </p:cNvSpPr>
          <p:nvPr/>
        </p:nvSpPr>
        <p:spPr bwMode="auto">
          <a:xfrm>
            <a:off x="1043394" y="2563624"/>
            <a:ext cx="2363142"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Công xã nông thôn</a:t>
            </a:r>
            <a:endParaRPr lang="en-US" sz="1800" dirty="0"/>
          </a:p>
        </p:txBody>
      </p:sp>
      <p:sp>
        <p:nvSpPr>
          <p:cNvPr id="48" name="Rectangle 37"/>
          <p:cNvSpPr>
            <a:spLocks noChangeArrowheads="1"/>
          </p:cNvSpPr>
          <p:nvPr/>
        </p:nvSpPr>
        <p:spPr bwMode="auto">
          <a:xfrm>
            <a:off x="987552" y="3452385"/>
            <a:ext cx="2418984"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Công xã thị </a:t>
            </a:r>
            <a:r>
              <a:rPr lang="en-US" sz="1800" dirty="0" smtClean="0">
                <a:solidFill>
                  <a:schemeClr val="bg1"/>
                </a:solidFill>
                <a:latin typeface="Arial" charset="0"/>
              </a:rPr>
              <a:t>tộc</a:t>
            </a:r>
            <a:endParaRPr lang="en-US" sz="1800" dirty="0"/>
          </a:p>
        </p:txBody>
      </p:sp>
      <p:sp>
        <p:nvSpPr>
          <p:cNvPr id="49" name="Rectangle 38"/>
          <p:cNvSpPr>
            <a:spLocks noChangeArrowheads="1"/>
          </p:cNvSpPr>
          <p:nvPr/>
        </p:nvSpPr>
        <p:spPr bwMode="auto">
          <a:xfrm>
            <a:off x="4959706" y="2563624"/>
            <a:ext cx="2772460"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Bầy người nguyên thủy</a:t>
            </a:r>
            <a:endParaRPr lang="en-US" sz="1800" dirty="0"/>
          </a:p>
        </p:txBody>
      </p:sp>
      <p:sp>
        <p:nvSpPr>
          <p:cNvPr id="50" name="Rectangle 39"/>
          <p:cNvSpPr>
            <a:spLocks noChangeArrowheads="1"/>
          </p:cNvSpPr>
          <p:nvPr/>
        </p:nvSpPr>
        <p:spPr bwMode="auto">
          <a:xfrm>
            <a:off x="5149901" y="3477245"/>
            <a:ext cx="2425567"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Bộ lạc</a:t>
            </a:r>
            <a:endParaRPr lang="en-US" sz="1800" dirty="0">
              <a:solidFill>
                <a:schemeClr val="bg1"/>
              </a:solidFill>
            </a:endParaRPr>
          </a:p>
        </p:txBody>
      </p:sp>
      <p:sp>
        <p:nvSpPr>
          <p:cNvPr id="51" name="TextBox 33"/>
          <p:cNvSpPr txBox="1">
            <a:spLocks noChangeArrowheads="1"/>
          </p:cNvSpPr>
          <p:nvPr/>
        </p:nvSpPr>
        <p:spPr bwMode="auto">
          <a:xfrm>
            <a:off x="3687241" y="2529769"/>
            <a:ext cx="409086"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A</a:t>
            </a:r>
            <a:endParaRPr lang="en-US" sz="2400" b="1" dirty="0">
              <a:solidFill>
                <a:schemeClr val="bg1"/>
              </a:solidFill>
              <a:latin typeface="Comic Sans MS" pitchFamily="66" charset="0"/>
            </a:endParaRPr>
          </a:p>
        </p:txBody>
      </p:sp>
      <p:sp>
        <p:nvSpPr>
          <p:cNvPr id="4" name="Rectangle 3"/>
          <p:cNvSpPr/>
          <p:nvPr/>
        </p:nvSpPr>
        <p:spPr>
          <a:xfrm>
            <a:off x="1060704" y="682685"/>
            <a:ext cx="2157983" cy="523220"/>
          </a:xfrm>
          <a:prstGeom prst="rect">
            <a:avLst/>
          </a:prstGeom>
        </p:spPr>
        <p:txBody>
          <a:bodyPr wrap="square">
            <a:spAutoFit/>
          </a:bodyPr>
          <a:lstStyle/>
          <a:p>
            <a:pPr lvl="0" algn="just"/>
            <a:r>
              <a:rPr lang="en-US" sz="2800" b="1" dirty="0" smtClean="0">
                <a:solidFill>
                  <a:schemeClr val="accent6">
                    <a:lumMod val="50000"/>
                  </a:schemeClr>
                </a:solidFill>
                <a:ea typeface="Muli"/>
                <a:cs typeface="Muli"/>
                <a:sym typeface="Muli"/>
              </a:rPr>
              <a:t>Luyện tập</a:t>
            </a:r>
            <a:endParaRPr lang="vi-VN" sz="2800" b="1" dirty="0">
              <a:solidFill>
                <a:schemeClr val="accent6">
                  <a:lumMod val="50000"/>
                </a:schemeClr>
              </a:solidFill>
              <a:ea typeface="Muli"/>
              <a:cs typeface="Muli"/>
              <a:sym typeface="Muli"/>
            </a:endParaRPr>
          </a:p>
        </p:txBody>
      </p:sp>
      <p:sp>
        <p:nvSpPr>
          <p:cNvPr id="6" name="Oval 5"/>
          <p:cNvSpPr/>
          <p:nvPr/>
        </p:nvSpPr>
        <p:spPr>
          <a:xfrm>
            <a:off x="7732166" y="2527941"/>
            <a:ext cx="643737" cy="523528"/>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down)">
                                      <p:cBhvr>
                                        <p:cTn id="61" dur="500"/>
                                        <p:tgtEl>
                                          <p:spTgt spid="5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p:nvPr/>
        </p:nvSpPr>
        <p:spPr>
          <a:xfrm>
            <a:off x="3745382" y="755451"/>
            <a:ext cx="4520632" cy="363916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C0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3900704" y="755451"/>
            <a:ext cx="4166437" cy="3128920"/>
          </a:xfrm>
          <a:prstGeom prst="rect">
            <a:avLst/>
          </a:prstGeom>
          <a:noFill/>
          <a:ln>
            <a:noFill/>
          </a:ln>
        </p:spPr>
        <p:txBody>
          <a:bodyPr spcFirstLastPara="1" wrap="square" lIns="91425" tIns="91425" rIns="91425" bIns="91425" anchor="ctr" anchorCtr="0">
            <a:noAutofit/>
          </a:bodyPr>
          <a:lstStyle/>
          <a:p>
            <a:pPr algn="just">
              <a:lnSpc>
                <a:spcPts val="2800"/>
              </a:lnSpc>
            </a:pPr>
            <a:r>
              <a:rPr lang="nl-NL" sz="2000" b="1" dirty="0" smtClean="0">
                <a:solidFill>
                  <a:schemeClr val="tx1"/>
                </a:solidFill>
                <a:ea typeface="Droid Serif" panose="020B0604020202020204" charset="0"/>
                <a:cs typeface="Droid Serif" panose="020B0604020202020204" charset="0"/>
              </a:rPr>
              <a:t>Em hãy cho biết những bằng chứng nào chứng tỏ ở khu vực Đông Nam Á và Việt Nam diễn ra quá trình tiến hóa từ Vượn thành người?</a:t>
            </a:r>
            <a:endParaRPr lang="en-US" sz="2000" b="1" dirty="0">
              <a:solidFill>
                <a:schemeClr val="tx1"/>
              </a:solidFill>
              <a:ea typeface="Droid Serif" panose="020B0604020202020204" charset="0"/>
              <a:cs typeface="Droid Serif" panose="020B0604020202020204" charset="0"/>
            </a:endParaRPr>
          </a:p>
        </p:txBody>
      </p:sp>
      <p:sp>
        <p:nvSpPr>
          <p:cNvPr id="352" name="Google Shape;352;p3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353" name="Google Shape;353;p34"/>
          <p:cNvSpPr txBox="1">
            <a:spLocks noGrp="1"/>
          </p:cNvSpPr>
          <p:nvPr>
            <p:ph type="body" idx="4294967295"/>
          </p:nvPr>
        </p:nvSpPr>
        <p:spPr>
          <a:xfrm>
            <a:off x="438912" y="755451"/>
            <a:ext cx="3461792" cy="629947"/>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600" b="1" dirty="0" smtClean="0">
                <a:solidFill>
                  <a:srgbClr val="FFB600"/>
                </a:solidFill>
                <a:latin typeface="+mj-lt"/>
                <a:ea typeface="Raleway ExtraBold"/>
                <a:cs typeface="Raleway ExtraBold"/>
                <a:sym typeface="Raleway ExtraBold"/>
              </a:rPr>
              <a:t>Kiểm</a:t>
            </a:r>
            <a:r>
              <a:rPr lang="en" sz="3000" b="1" dirty="0" smtClean="0">
                <a:solidFill>
                  <a:srgbClr val="FFB600"/>
                </a:solidFill>
                <a:latin typeface="+mj-lt"/>
                <a:ea typeface="Raleway ExtraBold"/>
                <a:cs typeface="Raleway ExtraBold"/>
                <a:sym typeface="Raleway ExtraBold"/>
              </a:rPr>
              <a:t> tra bài cũ</a:t>
            </a:r>
            <a:endParaRPr sz="3000" b="1" dirty="0">
              <a:latin typeface="+mj-lt"/>
            </a:endParaRPr>
          </a:p>
        </p:txBody>
      </p:sp>
      <p:grpSp>
        <p:nvGrpSpPr>
          <p:cNvPr id="354" name="Google Shape;354;p34"/>
          <p:cNvGrpSpPr/>
          <p:nvPr/>
        </p:nvGrpSpPr>
        <p:grpSpPr>
          <a:xfrm>
            <a:off x="7864658" y="371176"/>
            <a:ext cx="896264" cy="896314"/>
            <a:chOff x="570875" y="4322250"/>
            <a:chExt cx="443300" cy="443325"/>
          </a:xfrm>
        </p:grpSpPr>
        <p:sp>
          <p:nvSpPr>
            <p:cNvPr id="355" name="Google Shape;355;p34"/>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animEffect transition="in" filter="wipe(down)">
                                      <p:cBhvr>
                                        <p:cTn id="7" dur="500"/>
                                        <p:tgtEl>
                                          <p:spTgt spid="3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circle(in)">
                                      <p:cBhvr>
                                        <p:cTn id="12" dur="2000"/>
                                        <p:tgtEl>
                                          <p:spTgt spid="3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51"/>
                                        </p:tgtEl>
                                        <p:attrNameLst>
                                          <p:attrName>style.visibility</p:attrName>
                                        </p:attrNameLst>
                                      </p:cBhvr>
                                      <p:to>
                                        <p:strVal val="visible"/>
                                      </p:to>
                                    </p:set>
                                    <p:animEffect transition="in" filter="circle(in)">
                                      <p:cBhvr>
                                        <p:cTn id="15" dur="2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p:bldP spid="3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255" name="Google Shape;255;p28"/>
          <p:cNvSpPr/>
          <p:nvPr/>
        </p:nvSpPr>
        <p:spPr>
          <a:xfrm>
            <a:off x="2196877" y="3238713"/>
            <a:ext cx="594300" cy="36900"/>
          </a:xfrm>
          <a:prstGeom prst="roundRect">
            <a:avLst>
              <a:gd name="adj" fmla="val 50000"/>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6" name="Google Shape;256;p28"/>
          <p:cNvSpPr/>
          <p:nvPr/>
        </p:nvSpPr>
        <p:spPr>
          <a:xfrm>
            <a:off x="1183800" y="2947750"/>
            <a:ext cx="594300" cy="594300"/>
          </a:xfrm>
          <a:prstGeom prst="ellipse">
            <a:avLst/>
          </a:prstGeom>
          <a:noFill/>
          <a:ln w="38100"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Google Shape;257;p28"/>
          <p:cNvSpPr txBox="1"/>
          <p:nvPr/>
        </p:nvSpPr>
        <p:spPr>
          <a:xfrm>
            <a:off x="1262550" y="29484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100"/>
              <a:buNone/>
            </a:pPr>
            <a:r>
              <a:rPr lang="en" sz="2000" dirty="0" smtClean="0">
                <a:solidFill>
                  <a:srgbClr val="434343"/>
                </a:solidFill>
                <a:latin typeface="+mj-lt"/>
                <a:ea typeface="Raleway Light"/>
                <a:cs typeface="Raleway Light"/>
                <a:sym typeface="Raleway Light"/>
              </a:rPr>
              <a:t>A</a:t>
            </a:r>
            <a:endParaRPr sz="2000" dirty="0">
              <a:solidFill>
                <a:srgbClr val="434343"/>
              </a:solidFill>
              <a:latin typeface="+mj-lt"/>
              <a:ea typeface="Raleway Light"/>
              <a:cs typeface="Raleway Light"/>
              <a:sym typeface="Raleway Light"/>
            </a:endParaRPr>
          </a:p>
        </p:txBody>
      </p:sp>
      <p:sp>
        <p:nvSpPr>
          <p:cNvPr id="259" name="Google Shape;259;p28"/>
          <p:cNvSpPr txBox="1"/>
          <p:nvPr/>
        </p:nvSpPr>
        <p:spPr>
          <a:xfrm>
            <a:off x="603450" y="3955927"/>
            <a:ext cx="17550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Đá</a:t>
            </a:r>
            <a:endParaRPr sz="2200" dirty="0">
              <a:solidFill>
                <a:srgbClr val="434343"/>
              </a:solidFill>
              <a:latin typeface="+mj-lt"/>
              <a:ea typeface="Raleway Light"/>
              <a:cs typeface="Raleway Light"/>
              <a:sym typeface="Raleway Light"/>
            </a:endParaRPr>
          </a:p>
        </p:txBody>
      </p:sp>
      <p:sp>
        <p:nvSpPr>
          <p:cNvPr id="260" name="Google Shape;260;p28"/>
          <p:cNvSpPr/>
          <p:nvPr/>
        </p:nvSpPr>
        <p:spPr>
          <a:xfrm>
            <a:off x="3288737" y="2947750"/>
            <a:ext cx="594300" cy="594300"/>
          </a:xfrm>
          <a:prstGeom prst="ellipse">
            <a:avLst/>
          </a:prstGeom>
          <a:noFill/>
          <a:ln w="38100"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2" name="Google Shape;262;p28"/>
          <p:cNvSpPr txBox="1"/>
          <p:nvPr/>
        </p:nvSpPr>
        <p:spPr>
          <a:xfrm>
            <a:off x="2731328" y="3955925"/>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Sắt</a:t>
            </a:r>
            <a:endParaRPr sz="2200" dirty="0">
              <a:solidFill>
                <a:srgbClr val="434343"/>
              </a:solidFill>
              <a:latin typeface="+mj-lt"/>
              <a:ea typeface="Raleway Light"/>
              <a:cs typeface="Raleway Light"/>
              <a:sym typeface="Raleway Light"/>
            </a:endParaRPr>
          </a:p>
        </p:txBody>
      </p:sp>
      <p:sp>
        <p:nvSpPr>
          <p:cNvPr id="263" name="Google Shape;263;p28"/>
          <p:cNvSpPr txBox="1"/>
          <p:nvPr/>
        </p:nvSpPr>
        <p:spPr>
          <a:xfrm>
            <a:off x="3288737" y="2962344"/>
            <a:ext cx="594303" cy="401432"/>
          </a:xfrm>
          <a:prstGeom prst="rect">
            <a:avLst/>
          </a:prstGeom>
          <a:noFill/>
          <a:ln>
            <a:noFill/>
          </a:ln>
        </p:spPr>
        <p:txBody>
          <a:bodyPr spcFirstLastPara="1" wrap="square" lIns="91425" tIns="91425" rIns="91425" bIns="91425" anchor="t" anchorCtr="0">
            <a:noAutofit/>
          </a:bodyPr>
          <a:lstStyle/>
          <a:p>
            <a:pPr lvl="0" algn="ctr">
              <a:lnSpc>
                <a:spcPct val="115000"/>
              </a:lnSpc>
              <a:spcAft>
                <a:spcPts val="1600"/>
              </a:spcAft>
              <a:buSzPts val="1100"/>
            </a:pPr>
            <a:r>
              <a:rPr lang="en-US" sz="2000" dirty="0" smtClean="0">
                <a:solidFill>
                  <a:srgbClr val="434343"/>
                </a:solidFill>
                <a:ea typeface="Raleway Light"/>
                <a:cs typeface="Raleway Light"/>
                <a:sym typeface="Raleway Light"/>
              </a:rPr>
              <a:t>B</a:t>
            </a:r>
            <a:endParaRPr lang="en-US" sz="2000" dirty="0">
              <a:solidFill>
                <a:srgbClr val="434343"/>
              </a:solidFill>
              <a:ea typeface="Raleway Light"/>
              <a:cs typeface="Raleway Light"/>
              <a:sym typeface="Raleway Light"/>
            </a:endParaRPr>
          </a:p>
        </p:txBody>
      </p:sp>
      <p:sp>
        <p:nvSpPr>
          <p:cNvPr id="264" name="Google Shape;264;p28"/>
          <p:cNvSpPr/>
          <p:nvPr/>
        </p:nvSpPr>
        <p:spPr>
          <a:xfrm>
            <a:off x="5370722" y="2947750"/>
            <a:ext cx="594300" cy="594300"/>
          </a:xfrm>
          <a:prstGeom prst="ellipse">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6" name="Google Shape;266;p28"/>
          <p:cNvSpPr txBox="1"/>
          <p:nvPr/>
        </p:nvSpPr>
        <p:spPr>
          <a:xfrm>
            <a:off x="4813322" y="3955925"/>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Chì</a:t>
            </a:r>
            <a:endParaRPr sz="2200" dirty="0">
              <a:solidFill>
                <a:srgbClr val="434343"/>
              </a:solidFill>
              <a:latin typeface="+mj-lt"/>
              <a:ea typeface="Raleway Light"/>
              <a:cs typeface="Raleway Light"/>
              <a:sym typeface="Raleway Light"/>
            </a:endParaRPr>
          </a:p>
        </p:txBody>
      </p:sp>
      <p:sp>
        <p:nvSpPr>
          <p:cNvPr id="267" name="Google Shape;267;p28"/>
          <p:cNvSpPr txBox="1"/>
          <p:nvPr/>
        </p:nvSpPr>
        <p:spPr>
          <a:xfrm>
            <a:off x="5449431" y="30025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100"/>
              <a:buNone/>
            </a:pPr>
            <a:r>
              <a:rPr lang="en" sz="2000" dirty="0" smtClean="0">
                <a:solidFill>
                  <a:srgbClr val="434343"/>
                </a:solidFill>
                <a:latin typeface="+mj-lt"/>
                <a:ea typeface="Raleway Light"/>
                <a:cs typeface="Raleway Light"/>
                <a:sym typeface="Raleway Light"/>
              </a:rPr>
              <a:t>C</a:t>
            </a:r>
            <a:endParaRPr sz="2000" dirty="0">
              <a:solidFill>
                <a:srgbClr val="434343"/>
              </a:solidFill>
              <a:latin typeface="+mj-lt"/>
              <a:ea typeface="Raleway Light"/>
              <a:cs typeface="Raleway Light"/>
              <a:sym typeface="Raleway Light"/>
            </a:endParaRPr>
          </a:p>
        </p:txBody>
      </p:sp>
      <p:sp>
        <p:nvSpPr>
          <p:cNvPr id="268" name="Google Shape;268;p28"/>
          <p:cNvSpPr/>
          <p:nvPr/>
        </p:nvSpPr>
        <p:spPr>
          <a:xfrm>
            <a:off x="7420786" y="2947750"/>
            <a:ext cx="594300" cy="594300"/>
          </a:xfrm>
          <a:prstGeom prst="ellipse">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70" name="Google Shape;270;p28"/>
          <p:cNvSpPr txBox="1"/>
          <p:nvPr/>
        </p:nvSpPr>
        <p:spPr>
          <a:xfrm>
            <a:off x="6895300" y="3955927"/>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Đồng thau</a:t>
            </a:r>
            <a:endParaRPr sz="2200" dirty="0">
              <a:solidFill>
                <a:srgbClr val="434343"/>
              </a:solidFill>
              <a:latin typeface="+mj-lt"/>
              <a:ea typeface="Raleway Light"/>
              <a:cs typeface="Raleway Light"/>
              <a:sym typeface="Raleway Light"/>
            </a:endParaRPr>
          </a:p>
        </p:txBody>
      </p:sp>
      <p:sp>
        <p:nvSpPr>
          <p:cNvPr id="271" name="Google Shape;271;p28"/>
          <p:cNvSpPr txBox="1"/>
          <p:nvPr/>
        </p:nvSpPr>
        <p:spPr>
          <a:xfrm>
            <a:off x="7499536" y="2990823"/>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100"/>
              <a:buNone/>
            </a:pPr>
            <a:r>
              <a:rPr lang="en" sz="2000" dirty="0" smtClean="0">
                <a:solidFill>
                  <a:srgbClr val="434343"/>
                </a:solidFill>
                <a:latin typeface="+mj-lt"/>
                <a:ea typeface="Raleway Light"/>
                <a:cs typeface="Raleway Light"/>
                <a:sym typeface="Raleway Light"/>
              </a:rPr>
              <a:t>D</a:t>
            </a:r>
            <a:endParaRPr sz="2000" dirty="0">
              <a:solidFill>
                <a:srgbClr val="434343"/>
              </a:solidFill>
              <a:latin typeface="+mj-lt"/>
              <a:ea typeface="Raleway Light"/>
              <a:cs typeface="Raleway Light"/>
              <a:sym typeface="Raleway Light"/>
            </a:endParaRPr>
          </a:p>
        </p:txBody>
      </p:sp>
      <p:sp>
        <p:nvSpPr>
          <p:cNvPr id="272" name="Google Shape;272;p28"/>
          <p:cNvSpPr/>
          <p:nvPr/>
        </p:nvSpPr>
        <p:spPr>
          <a:xfrm>
            <a:off x="4369089" y="3238713"/>
            <a:ext cx="594300" cy="36900"/>
          </a:xfrm>
          <a:prstGeom prst="roundRect">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73" name="Google Shape;273;p28"/>
          <p:cNvSpPr/>
          <p:nvPr/>
        </p:nvSpPr>
        <p:spPr>
          <a:xfrm>
            <a:off x="6451064" y="3238713"/>
            <a:ext cx="594300" cy="36900"/>
          </a:xfrm>
          <a:prstGeom prst="roundRect">
            <a:avLst>
              <a:gd name="adj" fmla="val 50000"/>
            </a:avLst>
          </a:pr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274" name="Google Shape;274;p28"/>
          <p:cNvGrpSpPr/>
          <p:nvPr/>
        </p:nvGrpSpPr>
        <p:grpSpPr>
          <a:xfrm>
            <a:off x="198642" y="4214369"/>
            <a:ext cx="977040" cy="722851"/>
            <a:chOff x="5255200" y="3006475"/>
            <a:chExt cx="511700" cy="378575"/>
          </a:xfrm>
        </p:grpSpPr>
        <p:sp>
          <p:nvSpPr>
            <p:cNvPr id="275" name="Google Shape;275;p2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2200" b="1" dirty="0" smtClean="0">
                <a:latin typeface="+mj-lt"/>
              </a:rPr>
              <a:t>Công cụ lao động chủ yếu của </a:t>
            </a:r>
            <a:br>
              <a:rPr lang="en-US" sz="2200" b="1" dirty="0" smtClean="0">
                <a:latin typeface="+mj-lt"/>
              </a:rPr>
            </a:br>
            <a:r>
              <a:rPr lang="en-US" sz="2200" b="1" dirty="0" smtClean="0">
                <a:latin typeface="+mj-lt"/>
              </a:rPr>
              <a:t>người nguyên thủy được </a:t>
            </a:r>
            <a:r>
              <a:rPr lang="en-US" sz="2200" b="1" dirty="0" smtClean="0">
                <a:latin typeface="+mj-lt"/>
              </a:rPr>
              <a:t>chế tác từ:</a:t>
            </a:r>
            <a:endParaRPr lang="en-US" sz="2200" b="1" dirty="0">
              <a:latin typeface="+mj-lt"/>
            </a:endParaRPr>
          </a:p>
        </p:txBody>
      </p:sp>
      <p:pic>
        <p:nvPicPr>
          <p:cNvPr id="27" name="Picture 26"/>
          <p:cNvPicPr>
            <a:picLocks noChangeAspect="1"/>
          </p:cNvPicPr>
          <p:nvPr/>
        </p:nvPicPr>
        <p:blipFill>
          <a:blip r:embed="rId3"/>
          <a:stretch>
            <a:fillRect/>
          </a:stretch>
        </p:blipFill>
        <p:spPr>
          <a:xfrm>
            <a:off x="7584403" y="227865"/>
            <a:ext cx="1258213" cy="1051582"/>
          </a:xfrm>
          <a:prstGeom prst="rect">
            <a:avLst/>
          </a:prstGeom>
        </p:spPr>
      </p:pic>
      <p:sp>
        <p:nvSpPr>
          <p:cNvPr id="3" name="Oval 2"/>
          <p:cNvSpPr/>
          <p:nvPr/>
        </p:nvSpPr>
        <p:spPr>
          <a:xfrm>
            <a:off x="1262548" y="3037037"/>
            <a:ext cx="404834" cy="4764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57"/>
                                        </p:tgtEl>
                                        <p:attrNameLst>
                                          <p:attrName>style.visibility</p:attrName>
                                        </p:attrNameLst>
                                      </p:cBhvr>
                                      <p:to>
                                        <p:strVal val="visible"/>
                                      </p:to>
                                    </p:set>
                                    <p:animEffect transition="in" filter="circle(in)">
                                      <p:cBhvr>
                                        <p:cTn id="19" dur="2000"/>
                                        <p:tgtEl>
                                          <p:spTgt spid="25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56"/>
                                        </p:tgtEl>
                                        <p:attrNameLst>
                                          <p:attrName>style.visibility</p:attrName>
                                        </p:attrNameLst>
                                      </p:cBhvr>
                                      <p:to>
                                        <p:strVal val="visible"/>
                                      </p:to>
                                    </p:set>
                                    <p:animEffect transition="in" filter="circle(in)">
                                      <p:cBhvr>
                                        <p:cTn id="22" dur="2000"/>
                                        <p:tgtEl>
                                          <p:spTgt spid="25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59"/>
                                        </p:tgtEl>
                                        <p:attrNameLst>
                                          <p:attrName>style.visibility</p:attrName>
                                        </p:attrNameLst>
                                      </p:cBhvr>
                                      <p:to>
                                        <p:strVal val="visible"/>
                                      </p:to>
                                    </p:set>
                                    <p:animEffect transition="in" filter="circle(in)">
                                      <p:cBhvr>
                                        <p:cTn id="25" dur="2000"/>
                                        <p:tgtEl>
                                          <p:spTgt spid="25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55"/>
                                        </p:tgtEl>
                                        <p:attrNameLst>
                                          <p:attrName>style.visibility</p:attrName>
                                        </p:attrNameLst>
                                      </p:cBhvr>
                                      <p:to>
                                        <p:strVal val="visible"/>
                                      </p:to>
                                    </p:set>
                                    <p:animEffect transition="in" filter="circle(in)">
                                      <p:cBhvr>
                                        <p:cTn id="28" dur="2000"/>
                                        <p:tgtEl>
                                          <p:spTgt spid="25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63"/>
                                        </p:tgtEl>
                                        <p:attrNameLst>
                                          <p:attrName>style.visibility</p:attrName>
                                        </p:attrNameLst>
                                      </p:cBhvr>
                                      <p:to>
                                        <p:strVal val="visible"/>
                                      </p:to>
                                    </p:set>
                                    <p:animEffect transition="in" filter="circle(in)">
                                      <p:cBhvr>
                                        <p:cTn id="31" dur="2000"/>
                                        <p:tgtEl>
                                          <p:spTgt spid="26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60"/>
                                        </p:tgtEl>
                                        <p:attrNameLst>
                                          <p:attrName>style.visibility</p:attrName>
                                        </p:attrNameLst>
                                      </p:cBhvr>
                                      <p:to>
                                        <p:strVal val="visible"/>
                                      </p:to>
                                    </p:set>
                                    <p:animEffect transition="in" filter="circle(in)">
                                      <p:cBhvr>
                                        <p:cTn id="34" dur="2000"/>
                                        <p:tgtEl>
                                          <p:spTgt spid="26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62"/>
                                        </p:tgtEl>
                                        <p:attrNameLst>
                                          <p:attrName>style.visibility</p:attrName>
                                        </p:attrNameLst>
                                      </p:cBhvr>
                                      <p:to>
                                        <p:strVal val="visible"/>
                                      </p:to>
                                    </p:set>
                                    <p:animEffect transition="in" filter="circle(in)">
                                      <p:cBhvr>
                                        <p:cTn id="37" dur="2000"/>
                                        <p:tgtEl>
                                          <p:spTgt spid="26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72"/>
                                        </p:tgtEl>
                                        <p:attrNameLst>
                                          <p:attrName>style.visibility</p:attrName>
                                        </p:attrNameLst>
                                      </p:cBhvr>
                                      <p:to>
                                        <p:strVal val="visible"/>
                                      </p:to>
                                    </p:set>
                                    <p:animEffect transition="in" filter="circle(in)">
                                      <p:cBhvr>
                                        <p:cTn id="40" dur="2000"/>
                                        <p:tgtEl>
                                          <p:spTgt spid="27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67"/>
                                        </p:tgtEl>
                                        <p:attrNameLst>
                                          <p:attrName>style.visibility</p:attrName>
                                        </p:attrNameLst>
                                      </p:cBhvr>
                                      <p:to>
                                        <p:strVal val="visible"/>
                                      </p:to>
                                    </p:set>
                                    <p:animEffect transition="in" filter="circle(in)">
                                      <p:cBhvr>
                                        <p:cTn id="43" dur="2000"/>
                                        <p:tgtEl>
                                          <p:spTgt spid="26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64"/>
                                        </p:tgtEl>
                                        <p:attrNameLst>
                                          <p:attrName>style.visibility</p:attrName>
                                        </p:attrNameLst>
                                      </p:cBhvr>
                                      <p:to>
                                        <p:strVal val="visible"/>
                                      </p:to>
                                    </p:set>
                                    <p:animEffect transition="in" filter="circle(in)">
                                      <p:cBhvr>
                                        <p:cTn id="46" dur="2000"/>
                                        <p:tgtEl>
                                          <p:spTgt spid="264"/>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66"/>
                                        </p:tgtEl>
                                        <p:attrNameLst>
                                          <p:attrName>style.visibility</p:attrName>
                                        </p:attrNameLst>
                                      </p:cBhvr>
                                      <p:to>
                                        <p:strVal val="visible"/>
                                      </p:to>
                                    </p:set>
                                    <p:animEffect transition="in" filter="circle(in)">
                                      <p:cBhvr>
                                        <p:cTn id="49" dur="2000"/>
                                        <p:tgtEl>
                                          <p:spTgt spid="26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73"/>
                                        </p:tgtEl>
                                        <p:attrNameLst>
                                          <p:attrName>style.visibility</p:attrName>
                                        </p:attrNameLst>
                                      </p:cBhvr>
                                      <p:to>
                                        <p:strVal val="visible"/>
                                      </p:to>
                                    </p:set>
                                    <p:animEffect transition="in" filter="circle(in)">
                                      <p:cBhvr>
                                        <p:cTn id="52" dur="2000"/>
                                        <p:tgtEl>
                                          <p:spTgt spid="27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70"/>
                                        </p:tgtEl>
                                        <p:attrNameLst>
                                          <p:attrName>style.visibility</p:attrName>
                                        </p:attrNameLst>
                                      </p:cBhvr>
                                      <p:to>
                                        <p:strVal val="visible"/>
                                      </p:to>
                                    </p:set>
                                    <p:animEffect transition="in" filter="circle(in)">
                                      <p:cBhvr>
                                        <p:cTn id="55" dur="2000"/>
                                        <p:tgtEl>
                                          <p:spTgt spid="270"/>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71"/>
                                        </p:tgtEl>
                                        <p:attrNameLst>
                                          <p:attrName>style.visibility</p:attrName>
                                        </p:attrNameLst>
                                      </p:cBhvr>
                                      <p:to>
                                        <p:strVal val="visible"/>
                                      </p:to>
                                    </p:set>
                                    <p:animEffect transition="in" filter="circle(in)">
                                      <p:cBhvr>
                                        <p:cTn id="58" dur="2000"/>
                                        <p:tgtEl>
                                          <p:spTgt spid="271"/>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68"/>
                                        </p:tgtEl>
                                        <p:attrNameLst>
                                          <p:attrName>style.visibility</p:attrName>
                                        </p:attrNameLst>
                                      </p:cBhvr>
                                      <p:to>
                                        <p:strVal val="visible"/>
                                      </p:to>
                                    </p:set>
                                    <p:animEffect transition="in" filter="circle(in)">
                                      <p:cBhvr>
                                        <p:cTn id="61" dur="2000"/>
                                        <p:tgtEl>
                                          <p:spTgt spid="268"/>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80">
                                          <p:stCondLst>
                                            <p:cond delay="0"/>
                                          </p:stCondLst>
                                        </p:cTn>
                                        <p:tgtEl>
                                          <p:spTgt spid="3"/>
                                        </p:tgtEl>
                                      </p:cBhvr>
                                    </p:animEffect>
                                    <p:anim calcmode="lin" valueType="num">
                                      <p:cBhvr>
                                        <p:cTn id="6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gtEl>
                                      </p:cBhvr>
                                      <p:to x="100000" y="60000"/>
                                    </p:animScale>
                                    <p:animScale>
                                      <p:cBhvr>
                                        <p:cTn id="73" dur="166" decel="50000">
                                          <p:stCondLst>
                                            <p:cond delay="676"/>
                                          </p:stCondLst>
                                        </p:cTn>
                                        <p:tgtEl>
                                          <p:spTgt spid="3"/>
                                        </p:tgtEl>
                                      </p:cBhvr>
                                      <p:to x="100000" y="100000"/>
                                    </p:animScale>
                                    <p:animScale>
                                      <p:cBhvr>
                                        <p:cTn id="74" dur="26">
                                          <p:stCondLst>
                                            <p:cond delay="1312"/>
                                          </p:stCondLst>
                                        </p:cTn>
                                        <p:tgtEl>
                                          <p:spTgt spid="3"/>
                                        </p:tgtEl>
                                      </p:cBhvr>
                                      <p:to x="100000" y="80000"/>
                                    </p:animScale>
                                    <p:animScale>
                                      <p:cBhvr>
                                        <p:cTn id="75" dur="166" decel="50000">
                                          <p:stCondLst>
                                            <p:cond delay="1338"/>
                                          </p:stCondLst>
                                        </p:cTn>
                                        <p:tgtEl>
                                          <p:spTgt spid="3"/>
                                        </p:tgtEl>
                                      </p:cBhvr>
                                      <p:to x="100000" y="100000"/>
                                    </p:animScale>
                                    <p:animScale>
                                      <p:cBhvr>
                                        <p:cTn id="76" dur="26">
                                          <p:stCondLst>
                                            <p:cond delay="1642"/>
                                          </p:stCondLst>
                                        </p:cTn>
                                        <p:tgtEl>
                                          <p:spTgt spid="3"/>
                                        </p:tgtEl>
                                      </p:cBhvr>
                                      <p:to x="100000" y="90000"/>
                                    </p:animScale>
                                    <p:animScale>
                                      <p:cBhvr>
                                        <p:cTn id="77" dur="166" decel="50000">
                                          <p:stCondLst>
                                            <p:cond delay="1668"/>
                                          </p:stCondLst>
                                        </p:cTn>
                                        <p:tgtEl>
                                          <p:spTgt spid="3"/>
                                        </p:tgtEl>
                                      </p:cBhvr>
                                      <p:to x="100000" y="100000"/>
                                    </p:animScale>
                                    <p:animScale>
                                      <p:cBhvr>
                                        <p:cTn id="78" dur="26">
                                          <p:stCondLst>
                                            <p:cond delay="1808"/>
                                          </p:stCondLst>
                                        </p:cTn>
                                        <p:tgtEl>
                                          <p:spTgt spid="3"/>
                                        </p:tgtEl>
                                      </p:cBhvr>
                                      <p:to x="100000" y="95000"/>
                                    </p:animScale>
                                    <p:animScale>
                                      <p:cBhvr>
                                        <p:cTn id="7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p:bldP spid="259" grpId="0"/>
      <p:bldP spid="260" grpId="0" animBg="1"/>
      <p:bldP spid="262" grpId="0"/>
      <p:bldP spid="263" grpId="0"/>
      <p:bldP spid="264" grpId="0" animBg="1"/>
      <p:bldP spid="266" grpId="0"/>
      <p:bldP spid="267" grpId="0"/>
      <p:bldP spid="268" grpId="0" animBg="1"/>
      <p:bldP spid="270" grpId="0"/>
      <p:bldP spid="271" grpId="0"/>
      <p:bldP spid="272" grpId="0" animBg="1"/>
      <p:bldP spid="273" grpId="0" animBg="1"/>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71831" y="369576"/>
            <a:ext cx="5629800" cy="559454"/>
          </a:xfrm>
        </p:spPr>
        <p:txBody>
          <a:bodyPr/>
          <a:lstStyle/>
          <a:p>
            <a:r>
              <a:rPr lang="en-US" sz="2400" b="1" i="0" dirty="0" smtClean="0">
                <a:latin typeface="+mj-lt"/>
              </a:rPr>
              <a:t>Luyện tập mở rộng</a:t>
            </a:r>
            <a:endParaRPr lang="en-US" sz="24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4" name="Rectangle 3"/>
          <p:cNvSpPr/>
          <p:nvPr/>
        </p:nvSpPr>
        <p:spPr>
          <a:xfrm>
            <a:off x="365760" y="1254745"/>
            <a:ext cx="8238640" cy="1015663"/>
          </a:xfrm>
          <a:prstGeom prst="rect">
            <a:avLst/>
          </a:prstGeom>
        </p:spPr>
        <p:txBody>
          <a:bodyPr wrap="square">
            <a:spAutoFit/>
          </a:bodyPr>
          <a:lstStyle/>
          <a:p>
            <a:pPr algn="just"/>
            <a:r>
              <a:rPr lang="en-US" sz="2000" b="1" dirty="0" smtClean="0"/>
              <a:t>Em hãy đặt từ ngữ cho sẵn vào các ô A, B, C, D, E để hoàn thiện sơ đồ tổ chức xã hội của người nguyên thủy: </a:t>
            </a:r>
            <a:r>
              <a:rPr lang="en-US" sz="2000" b="1" i="1" dirty="0" smtClean="0"/>
              <a:t>(1) Người tối cổ, (2) Bầy người nguyên thủy, (3) Người tinh khôn, (4) Bộ lạc, (5) Thị tộc. </a:t>
            </a:r>
            <a:endParaRPr lang="en-US" sz="2000" i="1" dirty="0"/>
          </a:p>
        </p:txBody>
      </p:sp>
      <p:sp>
        <p:nvSpPr>
          <p:cNvPr id="5" name="Rounded Rectangle 4"/>
          <p:cNvSpPr/>
          <p:nvPr/>
        </p:nvSpPr>
        <p:spPr>
          <a:xfrm>
            <a:off x="738835" y="2501798"/>
            <a:ext cx="2092147" cy="69494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a:t>
            </a:r>
            <a:endParaRPr lang="en-US" sz="2400" dirty="0"/>
          </a:p>
        </p:txBody>
      </p:sp>
      <p:sp>
        <p:nvSpPr>
          <p:cNvPr id="6" name="Rounded Rectangle 5"/>
          <p:cNvSpPr/>
          <p:nvPr/>
        </p:nvSpPr>
        <p:spPr>
          <a:xfrm>
            <a:off x="3766665" y="2553004"/>
            <a:ext cx="2238451" cy="69494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a:t>
            </a:r>
            <a:endParaRPr lang="en-US" sz="2400" dirty="0"/>
          </a:p>
        </p:txBody>
      </p:sp>
      <p:sp>
        <p:nvSpPr>
          <p:cNvPr id="7" name="Rounded Rectangle 6"/>
          <p:cNvSpPr/>
          <p:nvPr/>
        </p:nvSpPr>
        <p:spPr>
          <a:xfrm>
            <a:off x="738835" y="3895356"/>
            <a:ext cx="2092147" cy="69494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t>
            </a:r>
            <a:endParaRPr lang="en-US" sz="2400" dirty="0"/>
          </a:p>
        </p:txBody>
      </p:sp>
      <p:sp>
        <p:nvSpPr>
          <p:cNvPr id="8" name="Rounded Rectangle 7"/>
          <p:cNvSpPr/>
          <p:nvPr/>
        </p:nvSpPr>
        <p:spPr>
          <a:xfrm>
            <a:off x="2979671" y="3895356"/>
            <a:ext cx="1530097" cy="69494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a:t>
            </a:r>
            <a:endParaRPr lang="en-US" sz="2400" dirty="0"/>
          </a:p>
        </p:txBody>
      </p:sp>
      <p:sp>
        <p:nvSpPr>
          <p:cNvPr id="9" name="Rounded Rectangle 8"/>
          <p:cNvSpPr/>
          <p:nvPr/>
        </p:nvSpPr>
        <p:spPr>
          <a:xfrm>
            <a:off x="5351625" y="3895356"/>
            <a:ext cx="1530097" cy="694944"/>
          </a:xfrm>
          <a:prstGeom prst="round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a:t>
            </a:r>
            <a:endParaRPr lang="en-US" sz="2400" dirty="0"/>
          </a:p>
        </p:txBody>
      </p:sp>
      <p:cxnSp>
        <p:nvCxnSpPr>
          <p:cNvPr id="13" name="Straight Arrow Connector 12"/>
          <p:cNvCxnSpPr>
            <a:stCxn id="5" idx="2"/>
            <a:endCxn id="7" idx="0"/>
          </p:cNvCxnSpPr>
          <p:nvPr/>
        </p:nvCxnSpPr>
        <p:spPr>
          <a:xfrm>
            <a:off x="1784909" y="3196742"/>
            <a:ext cx="0" cy="698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8" idx="0"/>
          </p:cNvCxnSpPr>
          <p:nvPr/>
        </p:nvCxnSpPr>
        <p:spPr>
          <a:xfrm flipH="1">
            <a:off x="3744720" y="3247949"/>
            <a:ext cx="1141171" cy="647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9" idx="0"/>
          </p:cNvCxnSpPr>
          <p:nvPr/>
        </p:nvCxnSpPr>
        <p:spPr>
          <a:xfrm>
            <a:off x="4885891" y="3247949"/>
            <a:ext cx="1230783" cy="647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235900" y="2553004"/>
            <a:ext cx="1447242" cy="2037296"/>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en-US" sz="2400" dirty="0" smtClean="0"/>
              <a:t>A-2</a:t>
            </a:r>
          </a:p>
          <a:p>
            <a:pPr algn="ctr">
              <a:lnSpc>
                <a:spcPts val="3000"/>
              </a:lnSpc>
            </a:pPr>
            <a:r>
              <a:rPr lang="en-US" sz="2400" dirty="0" smtClean="0"/>
              <a:t>C-1</a:t>
            </a:r>
          </a:p>
          <a:p>
            <a:pPr algn="ctr">
              <a:lnSpc>
                <a:spcPts val="3000"/>
              </a:lnSpc>
            </a:pPr>
            <a:r>
              <a:rPr lang="en-US" sz="2400" dirty="0" smtClean="0"/>
              <a:t>B-3</a:t>
            </a:r>
          </a:p>
          <a:p>
            <a:pPr algn="ctr">
              <a:lnSpc>
                <a:spcPts val="3000"/>
              </a:lnSpc>
            </a:pPr>
            <a:r>
              <a:rPr lang="en-US" sz="2400" dirty="0" smtClean="0"/>
              <a:t>D-5</a:t>
            </a:r>
          </a:p>
          <a:p>
            <a:pPr algn="ctr">
              <a:lnSpc>
                <a:spcPts val="3000"/>
              </a:lnSpc>
            </a:pPr>
            <a:r>
              <a:rPr lang="en-US" sz="2400" dirty="0" smtClean="0"/>
              <a:t>E-4</a:t>
            </a:r>
            <a:endParaRPr lang="en-US" sz="2400" dirty="0"/>
          </a:p>
        </p:txBody>
      </p:sp>
    </p:spTree>
    <p:extLst>
      <p:ext uri="{BB962C8B-B14F-4D97-AF65-F5344CB8AC3E}">
        <p14:creationId xmlns:p14="http://schemas.microsoft.com/office/powerpoint/2010/main" val="239273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animBg="1"/>
      <p:bldP spid="6" grpId="0" animBg="1"/>
      <p:bldP spid="7" grpId="0" animBg="1"/>
      <p:bldP spid="8" grpId="0" animBg="1"/>
      <p:bldP spid="9"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57579" y="731519"/>
            <a:ext cx="5629800" cy="636423"/>
          </a:xfrm>
        </p:spPr>
        <p:txBody>
          <a:bodyPr/>
          <a:lstStyle/>
          <a:p>
            <a:pPr marL="38100" indent="0">
              <a:lnSpc>
                <a:spcPts val="2600"/>
              </a:lnSpc>
              <a:spcBef>
                <a:spcPts val="0"/>
              </a:spcBef>
              <a:buNone/>
            </a:pPr>
            <a:r>
              <a:rPr lang="nl-NL" sz="2400" b="1" i="0" dirty="0">
                <a:latin typeface="+mj-lt"/>
              </a:rPr>
              <a:t>Vẽ sơ đồ tư duy về đời sống </a:t>
            </a:r>
            <a:endParaRPr lang="nl-NL" sz="2400" b="1" i="0" dirty="0" smtClean="0">
              <a:latin typeface="+mj-lt"/>
            </a:endParaRPr>
          </a:p>
          <a:p>
            <a:pPr marL="38100" indent="0">
              <a:lnSpc>
                <a:spcPts val="2600"/>
              </a:lnSpc>
              <a:spcBef>
                <a:spcPts val="0"/>
              </a:spcBef>
              <a:buNone/>
            </a:pPr>
            <a:r>
              <a:rPr lang="nl-NL" sz="2400" b="1" i="0" dirty="0" smtClean="0">
                <a:latin typeface="+mj-lt"/>
              </a:rPr>
              <a:t>của </a:t>
            </a:r>
            <a:r>
              <a:rPr lang="nl-NL" sz="2400" b="1" i="0" dirty="0">
                <a:latin typeface="+mj-lt"/>
              </a:rPr>
              <a:t>người nguyên </a:t>
            </a:r>
            <a:r>
              <a:rPr lang="nl-NL" sz="2400" b="1" i="0" dirty="0" smtClean="0">
                <a:latin typeface="+mj-lt"/>
              </a:rPr>
              <a:t>thủy ở Việt Nam</a:t>
            </a:r>
            <a:endParaRPr lang="en-US" sz="2400" b="1" i="0" dirty="0">
              <a:latin typeface="+mj-lt"/>
            </a:endParaRPr>
          </a:p>
          <a:p>
            <a:pPr marL="38100" indent="0">
              <a:lnSpc>
                <a:spcPts val="2600"/>
              </a:lnSpc>
              <a:spcBef>
                <a:spcPts val="0"/>
              </a:spcBef>
              <a:buNone/>
            </a:pPr>
            <a:endParaRPr lang="en-US" sz="26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4" name="Round Same Side Corner Rectangle 3"/>
          <p:cNvSpPr/>
          <p:nvPr/>
        </p:nvSpPr>
        <p:spPr>
          <a:xfrm>
            <a:off x="2771772" y="1367942"/>
            <a:ext cx="3372307" cy="809806"/>
          </a:xfrm>
          <a:prstGeom prst="round2SameRect">
            <a:avLst/>
          </a:prstGeom>
          <a:solidFill>
            <a:schemeClr val="accent2">
              <a:lumMod val="50000"/>
            </a:schemeClr>
          </a:solidFill>
          <a:ln w="9525" cap="flat" cmpd="sng" algn="ctr">
            <a:solidFill>
              <a:srgbClr val="9BBB59">
                <a:shade val="95000"/>
                <a:satMod val="105000"/>
              </a:srgbClr>
            </a:solidFill>
            <a:prstDash val="solid"/>
          </a:ln>
          <a:effectLst>
            <a:outerShdw blurRad="50800" dist="76200" dir="18900000" algn="bl" rotWithShape="0">
              <a:prstClr val="black">
                <a:alpha val="61000"/>
              </a:prst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gn="ctr">
              <a:lnSpc>
                <a:spcPts val="2600"/>
              </a:lnSpc>
            </a:pPr>
            <a:r>
              <a:rPr lang="nl-NL" sz="2000" b="1" dirty="0">
                <a:solidFill>
                  <a:schemeClr val="bg1"/>
                </a:solidFill>
              </a:rPr>
              <a:t>Đ</a:t>
            </a:r>
            <a:r>
              <a:rPr lang="nl-NL" sz="2000" b="1" dirty="0" smtClean="0">
                <a:solidFill>
                  <a:schemeClr val="bg1"/>
                </a:solidFill>
              </a:rPr>
              <a:t>ời </a:t>
            </a:r>
            <a:r>
              <a:rPr lang="nl-NL" sz="2000" b="1" dirty="0">
                <a:solidFill>
                  <a:schemeClr val="bg1"/>
                </a:solidFill>
              </a:rPr>
              <a:t>sống </a:t>
            </a:r>
            <a:r>
              <a:rPr lang="nl-NL" sz="2000" b="1" dirty="0" smtClean="0">
                <a:solidFill>
                  <a:schemeClr val="bg1"/>
                </a:solidFill>
              </a:rPr>
              <a:t>của </a:t>
            </a:r>
            <a:r>
              <a:rPr lang="nl-NL" sz="2000" b="1" dirty="0">
                <a:solidFill>
                  <a:schemeClr val="bg1"/>
                </a:solidFill>
              </a:rPr>
              <a:t>người </a:t>
            </a:r>
            <a:endParaRPr lang="nl-NL" sz="2000" b="1" dirty="0" smtClean="0">
              <a:solidFill>
                <a:schemeClr val="bg1"/>
              </a:solidFill>
            </a:endParaRPr>
          </a:p>
          <a:p>
            <a:pPr marL="38100" algn="ctr">
              <a:lnSpc>
                <a:spcPts val="2600"/>
              </a:lnSpc>
            </a:pPr>
            <a:r>
              <a:rPr lang="nl-NL" sz="2000" b="1" dirty="0" smtClean="0">
                <a:solidFill>
                  <a:schemeClr val="bg1"/>
                </a:solidFill>
              </a:rPr>
              <a:t>nguyên </a:t>
            </a:r>
            <a:r>
              <a:rPr lang="nl-NL" sz="2000" b="1" dirty="0">
                <a:solidFill>
                  <a:schemeClr val="bg1"/>
                </a:solidFill>
              </a:rPr>
              <a:t>thủy ở Việt Nam</a:t>
            </a:r>
            <a:endParaRPr lang="en-US" sz="2000" b="1" dirty="0">
              <a:solidFill>
                <a:schemeClr val="bg1"/>
              </a:solidFill>
            </a:endParaRPr>
          </a:p>
        </p:txBody>
      </p:sp>
      <p:sp>
        <p:nvSpPr>
          <p:cNvPr id="5" name="Rounded Rectangle 4"/>
          <p:cNvSpPr/>
          <p:nvPr/>
        </p:nvSpPr>
        <p:spPr>
          <a:xfrm>
            <a:off x="1548440" y="2533517"/>
            <a:ext cx="1613591" cy="782098"/>
          </a:xfrm>
          <a:prstGeom prst="roundRect">
            <a:avLst>
              <a:gd name="adj" fmla="val 10000"/>
            </a:avLst>
          </a:prstGeom>
          <a:solidFill>
            <a:schemeClr val="accent2">
              <a:lumMod val="75000"/>
            </a:schemeClr>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en-US" sz="2000" b="1" smtClean="0"/>
              <a:t>Đời sống vật chất</a:t>
            </a:r>
            <a:endParaRPr lang="en-US" sz="2000" b="1" dirty="0"/>
          </a:p>
        </p:txBody>
      </p:sp>
      <p:sp>
        <p:nvSpPr>
          <p:cNvPr id="6" name="Rounded Rectangle 5"/>
          <p:cNvSpPr/>
          <p:nvPr/>
        </p:nvSpPr>
        <p:spPr>
          <a:xfrm>
            <a:off x="5857383" y="2544082"/>
            <a:ext cx="1624956" cy="782100"/>
          </a:xfrm>
          <a:prstGeom prst="roundRect">
            <a:avLst>
              <a:gd name="adj" fmla="val 10000"/>
            </a:avLst>
          </a:prstGeom>
          <a:solidFill>
            <a:schemeClr val="accent2">
              <a:lumMod val="75000"/>
            </a:schemeClr>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en-US" sz="2000" b="1" dirty="0" smtClean="0"/>
              <a:t>Đời sống</a:t>
            </a:r>
          </a:p>
          <a:p>
            <a:pPr algn="ctr"/>
            <a:r>
              <a:rPr lang="en-US" sz="2000" b="1" dirty="0" smtClean="0"/>
              <a:t>tinh thần</a:t>
            </a:r>
          </a:p>
        </p:txBody>
      </p:sp>
      <p:cxnSp>
        <p:nvCxnSpPr>
          <p:cNvPr id="7" name="Đường kết nối Thẳng 15"/>
          <p:cNvCxnSpPr>
            <a:stCxn id="4" idx="1"/>
          </p:cNvCxnSpPr>
          <p:nvPr/>
        </p:nvCxnSpPr>
        <p:spPr>
          <a:xfrm flipH="1">
            <a:off x="2355236" y="2177748"/>
            <a:ext cx="2102690" cy="328061"/>
          </a:xfrm>
          <a:prstGeom prst="line">
            <a:avLst/>
          </a:prstGeom>
          <a:noFill/>
          <a:ln w="9525" cap="flat" cmpd="sng" algn="ctr">
            <a:solidFill>
              <a:schemeClr val="accent5">
                <a:lumMod val="50000"/>
              </a:schemeClr>
            </a:solidFill>
            <a:prstDash val="dash"/>
          </a:ln>
          <a:effectLst/>
        </p:spPr>
      </p:cxnSp>
      <p:cxnSp>
        <p:nvCxnSpPr>
          <p:cNvPr id="8" name="Đường kết nối Thẳng 15"/>
          <p:cNvCxnSpPr>
            <a:stCxn id="4" idx="1"/>
          </p:cNvCxnSpPr>
          <p:nvPr/>
        </p:nvCxnSpPr>
        <p:spPr>
          <a:xfrm>
            <a:off x="4457926" y="2177748"/>
            <a:ext cx="2211935" cy="363045"/>
          </a:xfrm>
          <a:prstGeom prst="line">
            <a:avLst/>
          </a:prstGeom>
          <a:noFill/>
          <a:ln w="9525" cap="flat" cmpd="sng" algn="ctr">
            <a:solidFill>
              <a:schemeClr val="accent5">
                <a:lumMod val="50000"/>
              </a:schemeClr>
            </a:solidFill>
            <a:prstDash val="dash"/>
          </a:ln>
          <a:effectLst/>
        </p:spPr>
      </p:cxnSp>
      <p:sp>
        <p:nvSpPr>
          <p:cNvPr id="24" name="Rounded Rectangle 23"/>
          <p:cNvSpPr/>
          <p:nvPr/>
        </p:nvSpPr>
        <p:spPr>
          <a:xfrm>
            <a:off x="256032" y="3835909"/>
            <a:ext cx="2090374" cy="977494"/>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a:solidFill>
                  <a:schemeClr val="bg1"/>
                </a:solidFill>
              </a:rPr>
              <a:t>Sống trong các hang </a:t>
            </a:r>
            <a:r>
              <a:rPr lang="fr-FR" sz="1800" dirty="0" smtClean="0">
                <a:solidFill>
                  <a:schemeClr val="bg1"/>
                </a:solidFill>
              </a:rPr>
              <a:t>động, biết săn bắt, hái lượm</a:t>
            </a:r>
            <a:endParaRPr lang="en-US" sz="1800" b="1" dirty="0">
              <a:solidFill>
                <a:schemeClr val="bg1"/>
              </a:solidFill>
            </a:endParaRPr>
          </a:p>
        </p:txBody>
      </p:sp>
      <p:sp>
        <p:nvSpPr>
          <p:cNvPr id="27" name="Rounded Rectangle 26"/>
          <p:cNvSpPr/>
          <p:nvPr/>
        </p:nvSpPr>
        <p:spPr>
          <a:xfrm>
            <a:off x="2506542" y="3835909"/>
            <a:ext cx="1981324" cy="977494"/>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smtClean="0">
                <a:solidFill>
                  <a:schemeClr val="bg1"/>
                </a:solidFill>
              </a:rPr>
              <a:t>Tạo ra nhiều công cụ lao động</a:t>
            </a:r>
            <a:endParaRPr lang="en-US" sz="1800" b="1" dirty="0">
              <a:solidFill>
                <a:schemeClr val="bg1"/>
              </a:solidFill>
            </a:endParaRPr>
          </a:p>
        </p:txBody>
      </p:sp>
      <p:cxnSp>
        <p:nvCxnSpPr>
          <p:cNvPr id="28" name="Đường kết nối Thẳng 15"/>
          <p:cNvCxnSpPr>
            <a:stCxn id="5" idx="2"/>
          </p:cNvCxnSpPr>
          <p:nvPr/>
        </p:nvCxnSpPr>
        <p:spPr>
          <a:xfrm flipH="1">
            <a:off x="1211331" y="3315615"/>
            <a:ext cx="1143905" cy="492587"/>
          </a:xfrm>
          <a:prstGeom prst="line">
            <a:avLst/>
          </a:prstGeom>
          <a:noFill/>
          <a:ln w="9525" cap="flat" cmpd="sng" algn="ctr">
            <a:solidFill>
              <a:schemeClr val="accent5">
                <a:lumMod val="50000"/>
              </a:schemeClr>
            </a:solidFill>
            <a:prstDash val="dash"/>
          </a:ln>
          <a:effectLst/>
        </p:spPr>
      </p:cxnSp>
      <p:cxnSp>
        <p:nvCxnSpPr>
          <p:cNvPr id="31" name="Đường kết nối Thẳng 15"/>
          <p:cNvCxnSpPr>
            <a:stCxn id="27" idx="0"/>
            <a:endCxn id="5" idx="2"/>
          </p:cNvCxnSpPr>
          <p:nvPr/>
        </p:nvCxnSpPr>
        <p:spPr>
          <a:xfrm flipH="1" flipV="1">
            <a:off x="2355236" y="3315615"/>
            <a:ext cx="1141968" cy="520294"/>
          </a:xfrm>
          <a:prstGeom prst="line">
            <a:avLst/>
          </a:prstGeom>
          <a:noFill/>
          <a:ln w="9525" cap="flat" cmpd="sng" algn="ctr">
            <a:solidFill>
              <a:schemeClr val="accent5">
                <a:lumMod val="50000"/>
              </a:schemeClr>
            </a:solidFill>
            <a:prstDash val="dash"/>
          </a:ln>
          <a:effectLst/>
        </p:spPr>
      </p:cxnSp>
      <p:sp>
        <p:nvSpPr>
          <p:cNvPr id="35" name="Rounded Rectangle 34"/>
          <p:cNvSpPr/>
          <p:nvPr/>
        </p:nvSpPr>
        <p:spPr>
          <a:xfrm>
            <a:off x="4727991" y="3808201"/>
            <a:ext cx="1941870" cy="1005201"/>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smtClean="0">
                <a:solidFill>
                  <a:schemeClr val="bg1"/>
                </a:solidFill>
              </a:rPr>
              <a:t>Làm đồ gồm, đồ trang sức bằng nhiều vật liệu</a:t>
            </a:r>
            <a:endParaRPr lang="en-US" sz="1800" b="1" dirty="0">
              <a:solidFill>
                <a:schemeClr val="bg1"/>
              </a:solidFill>
            </a:endParaRPr>
          </a:p>
        </p:txBody>
      </p:sp>
      <p:cxnSp>
        <p:nvCxnSpPr>
          <p:cNvPr id="40" name="Đường kết nối Thẳng 15"/>
          <p:cNvCxnSpPr>
            <a:endCxn id="6" idx="2"/>
          </p:cNvCxnSpPr>
          <p:nvPr/>
        </p:nvCxnSpPr>
        <p:spPr>
          <a:xfrm flipV="1">
            <a:off x="5668302" y="3326182"/>
            <a:ext cx="1001559" cy="482020"/>
          </a:xfrm>
          <a:prstGeom prst="line">
            <a:avLst/>
          </a:prstGeom>
          <a:noFill/>
          <a:ln w="9525" cap="flat" cmpd="sng" algn="ctr">
            <a:solidFill>
              <a:schemeClr val="accent5">
                <a:lumMod val="50000"/>
              </a:schemeClr>
            </a:solidFill>
            <a:prstDash val="dash"/>
          </a:ln>
          <a:effectLst/>
        </p:spPr>
      </p:cxnSp>
      <p:sp>
        <p:nvSpPr>
          <p:cNvPr id="44" name="Rounded Rectangle 43"/>
          <p:cNvSpPr/>
          <p:nvPr/>
        </p:nvSpPr>
        <p:spPr>
          <a:xfrm>
            <a:off x="6829996" y="3763082"/>
            <a:ext cx="2109177" cy="1050320"/>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smtClean="0">
                <a:solidFill>
                  <a:schemeClr val="bg1"/>
                </a:solidFill>
              </a:rPr>
              <a:t>Vẽ, khắc tranh t</a:t>
            </a:r>
            <a:r>
              <a:rPr lang="vi-VN" sz="1800" dirty="0" smtClean="0">
                <a:solidFill>
                  <a:schemeClr val="bg1"/>
                </a:solidFill>
              </a:rPr>
              <a:t>hể </a:t>
            </a:r>
            <a:r>
              <a:rPr lang="vi-VN" sz="1800" dirty="0">
                <a:solidFill>
                  <a:schemeClr val="bg1"/>
                </a:solidFill>
              </a:rPr>
              <a:t>hiện óc thẩm </a:t>
            </a:r>
            <a:r>
              <a:rPr lang="vi-VN" sz="1800" dirty="0" smtClean="0">
                <a:solidFill>
                  <a:schemeClr val="bg1"/>
                </a:solidFill>
              </a:rPr>
              <a:t>mĩ</a:t>
            </a:r>
            <a:r>
              <a:rPr lang="en-US" sz="1800" dirty="0" smtClean="0">
                <a:solidFill>
                  <a:schemeClr val="bg1"/>
                </a:solidFill>
              </a:rPr>
              <a:t> của người xưa</a:t>
            </a:r>
            <a:r>
              <a:rPr lang="vi-VN" sz="1800" dirty="0" smtClean="0">
                <a:solidFill>
                  <a:schemeClr val="bg1"/>
                </a:solidFill>
              </a:rPr>
              <a:t> </a:t>
            </a:r>
            <a:endParaRPr lang="en-US" sz="1800" b="1" dirty="0">
              <a:solidFill>
                <a:schemeClr val="bg1"/>
              </a:solidFill>
            </a:endParaRPr>
          </a:p>
        </p:txBody>
      </p:sp>
      <p:cxnSp>
        <p:nvCxnSpPr>
          <p:cNvPr id="62" name="Đường kết nối Thẳng 15"/>
          <p:cNvCxnSpPr>
            <a:stCxn id="44" idx="0"/>
            <a:endCxn id="6" idx="2"/>
          </p:cNvCxnSpPr>
          <p:nvPr/>
        </p:nvCxnSpPr>
        <p:spPr>
          <a:xfrm flipH="1" flipV="1">
            <a:off x="6669861" y="3326182"/>
            <a:ext cx="1214724" cy="436900"/>
          </a:xfrm>
          <a:prstGeom prst="line">
            <a:avLst/>
          </a:prstGeom>
          <a:noFill/>
          <a:ln w="9525" cap="flat" cmpd="sng" algn="ctr">
            <a:solidFill>
              <a:schemeClr val="accent5">
                <a:lumMod val="50000"/>
              </a:schemeClr>
            </a:solidFill>
            <a:prstDash val="dash"/>
          </a:ln>
          <a:effectLst/>
        </p:spPr>
      </p:cxnSp>
    </p:spTree>
    <p:extLst>
      <p:ext uri="{BB962C8B-B14F-4D97-AF65-F5344CB8AC3E}">
        <p14:creationId xmlns:p14="http://schemas.microsoft.com/office/powerpoint/2010/main" val="11289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par>
                                <p:cTn id="43" presetID="16" presetClass="entr" presetSubtype="21"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500"/>
                                        <p:tgtEl>
                                          <p:spTgt spid="44"/>
                                        </p:tgtEl>
                                      </p:cBhvr>
                                    </p:animEffect>
                                  </p:childTnLst>
                                </p:cTn>
                              </p:par>
                              <p:par>
                                <p:cTn id="49" presetID="16" presetClass="entr" presetSubtype="21"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barn(inVertical)">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24" grpId="0" animBg="1"/>
      <p:bldP spid="27" grpId="0" animBg="1"/>
      <p:bldP spid="35"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364" name="Google Shape;364;p35"/>
          <p:cNvSpPr txBox="1">
            <a:spLocks noGrp="1"/>
          </p:cNvSpPr>
          <p:nvPr>
            <p:ph type="ctrTitle" idx="4294967295"/>
          </p:nvPr>
        </p:nvSpPr>
        <p:spPr>
          <a:xfrm>
            <a:off x="682372" y="473750"/>
            <a:ext cx="6593700" cy="5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solidFill>
                  <a:srgbClr val="FFB600"/>
                </a:solidFill>
                <a:latin typeface="+mj-lt"/>
              </a:rPr>
              <a:t>Hướng dẫn về nhà</a:t>
            </a:r>
            <a:endParaRPr sz="2400" b="1" dirty="0">
              <a:solidFill>
                <a:srgbClr val="FFB600"/>
              </a:solidFill>
              <a:latin typeface="+mj-lt"/>
            </a:endParaRPr>
          </a:p>
        </p:txBody>
      </p:sp>
      <p:sp>
        <p:nvSpPr>
          <p:cNvPr id="366" name="Google Shape;366;p35"/>
          <p:cNvSpPr/>
          <p:nvPr/>
        </p:nvSpPr>
        <p:spPr>
          <a:xfrm>
            <a:off x="8054234" y="327815"/>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623;p58"/>
          <p:cNvCxnSpPr/>
          <p:nvPr/>
        </p:nvCxnSpPr>
        <p:spPr>
          <a:xfrm>
            <a:off x="1312450" y="3397380"/>
            <a:ext cx="7291950" cy="40764"/>
          </a:xfrm>
          <a:prstGeom prst="straightConnector1">
            <a:avLst/>
          </a:prstGeom>
          <a:noFill/>
          <a:ln w="9525" cap="flat" cmpd="sng">
            <a:solidFill>
              <a:srgbClr val="4E6E9A"/>
            </a:solidFill>
            <a:prstDash val="dash"/>
            <a:round/>
            <a:headEnd type="none" w="med" len="med"/>
            <a:tailEnd type="none" w="med" len="med"/>
          </a:ln>
        </p:spPr>
      </p:cxnSp>
      <p:sp>
        <p:nvSpPr>
          <p:cNvPr id="7" name="Google Shape;624;p58"/>
          <p:cNvSpPr/>
          <p:nvPr/>
        </p:nvSpPr>
        <p:spPr>
          <a:xfrm>
            <a:off x="1578678" y="3012175"/>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8" name="Google Shape;625;p58"/>
          <p:cNvSpPr/>
          <p:nvPr/>
        </p:nvSpPr>
        <p:spPr>
          <a:xfrm>
            <a:off x="2434941" y="3204862"/>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9" name="Google Shape;626;p58"/>
          <p:cNvSpPr/>
          <p:nvPr/>
        </p:nvSpPr>
        <p:spPr>
          <a:xfrm>
            <a:off x="2877163" y="3204862"/>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7;p58"/>
          <p:cNvSpPr/>
          <p:nvPr/>
        </p:nvSpPr>
        <p:spPr>
          <a:xfrm>
            <a:off x="3326773" y="3204863"/>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8;p58"/>
          <p:cNvSpPr/>
          <p:nvPr/>
        </p:nvSpPr>
        <p:spPr>
          <a:xfrm>
            <a:off x="3797977" y="3204863"/>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29;p58"/>
          <p:cNvSpPr/>
          <p:nvPr/>
        </p:nvSpPr>
        <p:spPr>
          <a:xfrm>
            <a:off x="4269181" y="3012176"/>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0;p58"/>
          <p:cNvSpPr/>
          <p:nvPr/>
        </p:nvSpPr>
        <p:spPr>
          <a:xfrm>
            <a:off x="5125444" y="3204709"/>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4" name="Google Shape;631;p58"/>
          <p:cNvSpPr/>
          <p:nvPr/>
        </p:nvSpPr>
        <p:spPr>
          <a:xfrm>
            <a:off x="5596648" y="3204863"/>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5" name="Google Shape;632;p58"/>
          <p:cNvSpPr/>
          <p:nvPr/>
        </p:nvSpPr>
        <p:spPr>
          <a:xfrm>
            <a:off x="6067852" y="3204709"/>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6" name="Google Shape;637;p58"/>
          <p:cNvSpPr txBox="1"/>
          <p:nvPr/>
        </p:nvSpPr>
        <p:spPr>
          <a:xfrm rot="684">
            <a:off x="656639" y="1958047"/>
            <a:ext cx="2605443"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Trả lời các câu hỏi </a:t>
            </a:r>
          </a:p>
          <a:p>
            <a:pPr marL="0" lvl="0" indent="0" algn="ctr" rtl="0">
              <a:spcBef>
                <a:spcPts val="0"/>
              </a:spcBef>
              <a:spcAft>
                <a:spcPts val="0"/>
              </a:spcAft>
              <a:buNone/>
            </a:pPr>
            <a:r>
              <a:rPr lang="en-US" sz="2000" b="1" dirty="0" smtClean="0">
                <a:solidFill>
                  <a:schemeClr val="accent6">
                    <a:lumMod val="50000"/>
                  </a:schemeClr>
                </a:solidFill>
                <a:latin typeface="+mj-lt"/>
                <a:ea typeface="Muli"/>
                <a:cs typeface="Muli"/>
                <a:sym typeface="Muli"/>
              </a:rPr>
              <a:t>1,2,3 SGK trang </a:t>
            </a:r>
            <a:r>
              <a:rPr lang="en-US" sz="2000" b="1" dirty="0" smtClean="0">
                <a:solidFill>
                  <a:schemeClr val="accent6">
                    <a:lumMod val="50000"/>
                  </a:schemeClr>
                </a:solidFill>
                <a:latin typeface="+mj-lt"/>
                <a:ea typeface="Muli"/>
                <a:cs typeface="Muli"/>
                <a:sym typeface="Muli"/>
              </a:rPr>
              <a:t>23</a:t>
            </a:r>
            <a:endParaRPr lang="en" sz="2000" b="1" dirty="0" smtClean="0">
              <a:solidFill>
                <a:schemeClr val="accent6">
                  <a:lumMod val="50000"/>
                </a:schemeClr>
              </a:solidFill>
              <a:latin typeface="+mj-lt"/>
              <a:ea typeface="Muli"/>
              <a:cs typeface="Muli"/>
              <a:sym typeface="Muli"/>
            </a:endParaRPr>
          </a:p>
        </p:txBody>
      </p:sp>
      <p:sp>
        <p:nvSpPr>
          <p:cNvPr id="17" name="Google Shape;638;p58"/>
          <p:cNvSpPr txBox="1"/>
          <p:nvPr/>
        </p:nvSpPr>
        <p:spPr>
          <a:xfrm rot="1297">
            <a:off x="3113575" y="1829337"/>
            <a:ext cx="4023737" cy="904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Đọc trước Bài </a:t>
            </a:r>
            <a:r>
              <a:rPr lang="en" sz="2000" b="1" dirty="0" smtClean="0">
                <a:solidFill>
                  <a:schemeClr val="accent6">
                    <a:lumMod val="50000"/>
                  </a:schemeClr>
                </a:solidFill>
                <a:latin typeface="+mj-lt"/>
                <a:ea typeface="Muli"/>
                <a:cs typeface="Muli"/>
                <a:sym typeface="Muli"/>
              </a:rPr>
              <a:t>6 </a:t>
            </a:r>
            <a:r>
              <a:rPr lang="en" sz="2000" b="1" dirty="0" smtClean="0">
                <a:solidFill>
                  <a:schemeClr val="accent6">
                    <a:lumMod val="50000"/>
                  </a:schemeClr>
                </a:solidFill>
                <a:latin typeface="+mj-lt"/>
                <a:ea typeface="Muli"/>
                <a:cs typeface="Muli"/>
                <a:sym typeface="Muli"/>
              </a:rPr>
              <a:t>– </a:t>
            </a:r>
          </a:p>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Sự chuyển biến và phân hóa</a:t>
            </a:r>
          </a:p>
          <a:p>
            <a:pPr marL="0" lvl="0" indent="0" algn="ctr" rtl="0">
              <a:spcBef>
                <a:spcPts val="0"/>
              </a:spcBef>
              <a:spcAft>
                <a:spcPts val="0"/>
              </a:spcAft>
              <a:buNone/>
            </a:pPr>
            <a:r>
              <a:rPr lang="en-US" sz="2000" b="1" dirty="0" smtClean="0">
                <a:solidFill>
                  <a:schemeClr val="accent6">
                    <a:lumMod val="50000"/>
                  </a:schemeClr>
                </a:solidFill>
                <a:latin typeface="+mj-lt"/>
                <a:ea typeface="Muli"/>
                <a:cs typeface="Muli"/>
                <a:sym typeface="Muli"/>
              </a:rPr>
              <a:t>c</a:t>
            </a:r>
            <a:r>
              <a:rPr lang="en" sz="2000" b="1" dirty="0" smtClean="0">
                <a:solidFill>
                  <a:schemeClr val="accent6">
                    <a:lumMod val="50000"/>
                  </a:schemeClr>
                </a:solidFill>
                <a:latin typeface="+mj-lt"/>
                <a:ea typeface="Muli"/>
                <a:cs typeface="Muli"/>
                <a:sym typeface="Muli"/>
              </a:rPr>
              <a:t>ủa xã hội nguyên thủy</a:t>
            </a:r>
            <a:endParaRPr sz="2000" b="1" dirty="0">
              <a:solidFill>
                <a:schemeClr val="accent6">
                  <a:lumMod val="50000"/>
                </a:schemeClr>
              </a:solidFill>
              <a:latin typeface="+mj-lt"/>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wipe(down)">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500"/>
                                        <p:tgtEl>
                                          <p:spTgt spid="17">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barn(inVertical)">
                                      <p:cBhvr>
                                        <p:cTn id="52" dur="500"/>
                                        <p:tgtEl>
                                          <p:spTgt spid="17">
                                            <p:txEl>
                                              <p:pRg st="1" end="1"/>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barn(inVertical)">
                                      <p:cBhvr>
                                        <p:cTn id="5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175" name="Google Shape;175;p23"/>
          <p:cNvGrpSpPr/>
          <p:nvPr/>
        </p:nvGrpSpPr>
        <p:grpSpPr>
          <a:xfrm>
            <a:off x="5231104" y="30146"/>
            <a:ext cx="4036590" cy="3941676"/>
            <a:chOff x="2256567" y="677103"/>
            <a:chExt cx="4036590" cy="3941676"/>
          </a:xfrm>
        </p:grpSpPr>
        <p:sp>
          <p:nvSpPr>
            <p:cNvPr id="176" name="Google Shape;176;p23"/>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7" name="Google Shape;177;p23"/>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8" name="Google Shape;178;p23"/>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9" name="Google Shape;179;p23"/>
            <p:cNvSpPr/>
            <p:nvPr/>
          </p:nvSpPr>
          <p:spPr>
            <a:xfrm rot="-6598620">
              <a:off x="4374916" y="913763"/>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80" name="Google Shape;180;p23"/>
            <p:cNvSpPr/>
            <p:nvPr/>
          </p:nvSpPr>
          <p:spPr>
            <a:xfrm rot="-6597866">
              <a:off x="2661829" y="2208216"/>
              <a:ext cx="629106" cy="629106"/>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81" name="Google Shape;181;p23"/>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grpSp>
      <p:sp>
        <p:nvSpPr>
          <p:cNvPr id="183" name="Google Shape;183;p23"/>
          <p:cNvSpPr/>
          <p:nvPr/>
        </p:nvSpPr>
        <p:spPr>
          <a:xfrm>
            <a:off x="5893669" y="1739566"/>
            <a:ext cx="2440200" cy="2440200"/>
          </a:xfrm>
          <a:prstGeom prst="ellipse">
            <a:avLst/>
          </a:prstGeom>
          <a:solidFill>
            <a:srgbClr val="FFB6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6" name="Google Shape;186;p23"/>
          <p:cNvSpPr/>
          <p:nvPr/>
        </p:nvSpPr>
        <p:spPr>
          <a:xfrm>
            <a:off x="6863510" y="745659"/>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grpSp>
        <p:nvGrpSpPr>
          <p:cNvPr id="194" name="Google Shape;194;p23"/>
          <p:cNvGrpSpPr/>
          <p:nvPr/>
        </p:nvGrpSpPr>
        <p:grpSpPr>
          <a:xfrm>
            <a:off x="8166619" y="329142"/>
            <a:ext cx="602425" cy="641836"/>
            <a:chOff x="5970800" y="1619250"/>
            <a:chExt cx="428650" cy="456725"/>
          </a:xfrm>
        </p:grpSpPr>
        <p:sp>
          <p:nvSpPr>
            <p:cNvPr id="195" name="Google Shape;195;p23"/>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27608" y="2481820"/>
            <a:ext cx="8346642" cy="451406"/>
          </a:xfrm>
          <a:prstGeom prst="rect">
            <a:avLst/>
          </a:prstGeom>
        </p:spPr>
        <p:txBody>
          <a:bodyPr wrap="square">
            <a:spAutoFit/>
          </a:bodyPr>
          <a:lstStyle/>
          <a:p>
            <a:pPr algn="just">
              <a:lnSpc>
                <a:spcPts val="2800"/>
              </a:lnSpc>
            </a:pPr>
            <a:r>
              <a:rPr lang="nl-NL" sz="2800" b="1" dirty="0" smtClean="0">
                <a:solidFill>
                  <a:schemeClr val="accent6">
                    <a:lumMod val="50000"/>
                  </a:schemeClr>
                </a:solidFill>
                <a:ea typeface="Calibri" panose="020F0502020204030204" pitchFamily="34" charset="0"/>
                <a:cs typeface="Times New Roman" panose="02020603050405020304" pitchFamily="18" charset="0"/>
              </a:rPr>
              <a:t>CẢM ƠN CÁC EM ĐÃ LẮNG NGHE </a:t>
            </a:r>
            <a:r>
              <a:rPr lang="nl-NL" sz="2800" b="1" smtClean="0">
                <a:solidFill>
                  <a:schemeClr val="accent6">
                    <a:lumMod val="50000"/>
                  </a:schemeClr>
                </a:solidFill>
                <a:ea typeface="Calibri" panose="020F0502020204030204" pitchFamily="34" charset="0"/>
                <a:cs typeface="Times New Roman" panose="02020603050405020304" pitchFamily="18" charset="0"/>
              </a:rPr>
              <a:t>BÀI GIẢNG!</a:t>
            </a:r>
            <a:endParaRPr lang="nl-NL" sz="2800" b="1" dirty="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17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2" name="Rectangle 1"/>
          <p:cNvSpPr/>
          <p:nvPr/>
        </p:nvSpPr>
        <p:spPr>
          <a:xfrm>
            <a:off x="343817" y="690835"/>
            <a:ext cx="5764376" cy="3920047"/>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
            </a:pPr>
            <a:r>
              <a:rPr lang="en-US" sz="2000" dirty="0">
                <a:solidFill>
                  <a:schemeClr val="accent6">
                    <a:lumMod val="50000"/>
                  </a:schemeClr>
                </a:solidFill>
                <a:latin typeface="+mj-lt"/>
                <a:ea typeface="Calibri" panose="020F0502020204030204" pitchFamily="34" charset="0"/>
                <a:cs typeface="Times New Roman" panose="02020603050405020304" pitchFamily="18" charset="0"/>
              </a:rPr>
              <a:t>Người nguyên thuỷ biết dùng những mảnh đá nhọn khắc sâu vào vách hang đá để vẽ hình. Vì vậy, hình người và động vật chỉ là một nét khắc, sau đó họ mới biết vẽ thêm cho có thân, có đầu. Nhiều bức tranh còn được tô màu, chủ yếu là màu đỏ. </a:t>
            </a:r>
          </a:p>
          <a:p>
            <a:pPr marL="342900" indent="-342900" algn="just">
              <a:lnSpc>
                <a:spcPct val="107000"/>
              </a:lnSpc>
              <a:spcAft>
                <a:spcPts val="800"/>
              </a:spcAft>
              <a:buFont typeface="Wingdings" panose="05000000000000000000" pitchFamily="2" charset="2"/>
              <a:buChar char="§"/>
            </a:pPr>
            <a:r>
              <a:rPr lang="en-US" sz="2000" dirty="0">
                <a:solidFill>
                  <a:schemeClr val="accent6">
                    <a:lumMod val="50000"/>
                  </a:schemeClr>
                </a:solidFill>
                <a:latin typeface="+mj-lt"/>
                <a:ea typeface="Calibri" panose="020F0502020204030204" pitchFamily="34" charset="0"/>
                <a:cs typeface="Times New Roman" panose="02020603050405020304" pitchFamily="18" charset="0"/>
              </a:rPr>
              <a:t>Trong hình vẽ những người cầm cung đang nhắm bắn vào một đàn hươu đang </a:t>
            </a:r>
            <a:r>
              <a:rPr lang="en-US" sz="2000" dirty="0" smtClean="0">
                <a:solidFill>
                  <a:schemeClr val="accent6">
                    <a:lumMod val="50000"/>
                  </a:schemeClr>
                </a:solidFill>
                <a:latin typeface="+mj-lt"/>
                <a:ea typeface="Calibri" panose="020F0502020204030204" pitchFamily="34" charset="0"/>
                <a:cs typeface="Times New Roman" panose="02020603050405020304" pitchFamily="18" charset="0"/>
              </a:rPr>
              <a:t>chạy.</a:t>
            </a:r>
          </a:p>
          <a:p>
            <a:pPr marL="342900" indent="-342900" algn="just">
              <a:lnSpc>
                <a:spcPct val="107000"/>
              </a:lnSpc>
              <a:spcAft>
                <a:spcPts val="800"/>
              </a:spcAft>
              <a:buFont typeface="Wingdings" panose="05000000000000000000" pitchFamily="2" charset="2"/>
              <a:buChar char="§"/>
            </a:pPr>
            <a:r>
              <a:rPr lang="en-US" sz="2000" dirty="0" smtClean="0">
                <a:solidFill>
                  <a:schemeClr val="accent6">
                    <a:lumMod val="50000"/>
                  </a:schemeClr>
                </a:solidFill>
                <a:latin typeface="+mj-lt"/>
                <a:ea typeface="Calibri" panose="020F0502020204030204" pitchFamily="34" charset="0"/>
                <a:cs typeface="Times New Roman" panose="02020603050405020304" pitchFamily="18" charset="0"/>
              </a:rPr>
              <a:t> </a:t>
            </a:r>
            <a:r>
              <a:rPr lang="en-US" sz="2000" i="1" dirty="0">
                <a:solidFill>
                  <a:schemeClr val="accent6">
                    <a:lumMod val="50000"/>
                  </a:schemeClr>
                </a:solidFill>
                <a:latin typeface="+mj-lt"/>
                <a:ea typeface="Calibri" panose="020F0502020204030204" pitchFamily="34" charset="0"/>
                <a:cs typeface="Times New Roman" panose="02020603050405020304" pitchFamily="18" charset="0"/>
              </a:rPr>
              <a:t>Em có nhận xét gì về bước đầu vế đời sống vật chất, tinh thần của người nguyên thuỷ thông qua quan sát bức tranh này. </a:t>
            </a:r>
            <a:endParaRPr lang="en-US" sz="2000" i="1"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091660" y="562393"/>
            <a:ext cx="2650004" cy="3945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42570" y="288966"/>
            <a:ext cx="5629800" cy="819900"/>
          </a:xfrm>
        </p:spPr>
        <p:txBody>
          <a:bodyPr/>
          <a:lstStyle/>
          <a:p>
            <a:r>
              <a:rPr lang="en-US" b="1" i="0" dirty="0" smtClean="0">
                <a:latin typeface="+mj-lt"/>
              </a:rPr>
              <a:t>NỘI DUNG BÀI HỌC</a:t>
            </a:r>
            <a:endParaRPr lang="en-US"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4" name="Round Same Side Corner Rectangle 3"/>
          <p:cNvSpPr/>
          <p:nvPr/>
        </p:nvSpPr>
        <p:spPr>
          <a:xfrm rot="16200000">
            <a:off x="3412140" y="-538073"/>
            <a:ext cx="998063" cy="5301134"/>
          </a:xfrm>
          <a:prstGeom prst="round2SameRect">
            <a:avLst>
              <a:gd name="adj1" fmla="val 23321"/>
              <a:gd name="adj2" fmla="val 0"/>
            </a:avLst>
          </a:prstGeom>
          <a:solidFill>
            <a:schemeClr val="accent2">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5400000" flipH="1">
            <a:off x="7052969" y="1584446"/>
            <a:ext cx="946858" cy="1004889"/>
          </a:xfrm>
          <a:prstGeom prst="round2SameRect">
            <a:avLst>
              <a:gd name="adj1" fmla="val 34679"/>
              <a:gd name="adj2" fmla="val 0"/>
            </a:avLst>
          </a:prstGeom>
          <a:solidFill>
            <a:schemeClr val="accent2">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Same Side Corner Rectangle 5"/>
          <p:cNvSpPr/>
          <p:nvPr/>
        </p:nvSpPr>
        <p:spPr>
          <a:xfrm rot="16200000">
            <a:off x="3428231" y="854362"/>
            <a:ext cx="965879" cy="5301132"/>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7068919" y="3027944"/>
            <a:ext cx="922953" cy="996892"/>
          </a:xfrm>
          <a:prstGeom prst="round2SameRect">
            <a:avLst>
              <a:gd name="adj1" fmla="val 34679"/>
              <a:gd name="adj2" fmla="val 0"/>
            </a:avLst>
          </a:prstGeom>
          <a:solidFill>
            <a:schemeClr val="accent2">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8"/>
          <p:cNvSpPr txBox="1">
            <a:spLocks noChangeArrowheads="1"/>
          </p:cNvSpPr>
          <p:nvPr/>
        </p:nvSpPr>
        <p:spPr bwMode="auto">
          <a:xfrm>
            <a:off x="7348304" y="1898213"/>
            <a:ext cx="356188" cy="461665"/>
          </a:xfrm>
          <a:prstGeom prst="rect">
            <a:avLst/>
          </a:prstGeom>
          <a:noFill/>
          <a:ln w="9525">
            <a:noFill/>
            <a:miter lim="800000"/>
            <a:headEnd/>
            <a:tailEnd/>
          </a:ln>
        </p:spPr>
        <p:txBody>
          <a:bodyPr wrap="none" anchor="ctr">
            <a:spAutoFit/>
          </a:bodyPr>
          <a:lstStyle/>
          <a:p>
            <a:pPr algn="ctr"/>
            <a:r>
              <a:rPr lang="en-US" sz="2400" b="1" dirty="0">
                <a:solidFill>
                  <a:schemeClr val="bg1"/>
                </a:solidFill>
                <a:latin typeface="+mj-lt"/>
              </a:rPr>
              <a:t>1</a:t>
            </a:r>
          </a:p>
        </p:txBody>
      </p:sp>
      <p:sp>
        <p:nvSpPr>
          <p:cNvPr id="11" name="TextBox 33"/>
          <p:cNvSpPr txBox="1">
            <a:spLocks noChangeArrowheads="1"/>
          </p:cNvSpPr>
          <p:nvPr/>
        </p:nvSpPr>
        <p:spPr bwMode="auto">
          <a:xfrm>
            <a:off x="7348304" y="3272336"/>
            <a:ext cx="356188" cy="461665"/>
          </a:xfrm>
          <a:prstGeom prst="rect">
            <a:avLst/>
          </a:prstGeom>
          <a:noFill/>
          <a:ln w="9525">
            <a:noFill/>
            <a:miter lim="800000"/>
            <a:headEnd/>
            <a:tailEnd/>
          </a:ln>
        </p:spPr>
        <p:txBody>
          <a:bodyPr wrap="none" anchor="ctr">
            <a:spAutoFit/>
          </a:bodyPr>
          <a:lstStyle/>
          <a:p>
            <a:pPr algn="ctr"/>
            <a:r>
              <a:rPr lang="en-US" sz="2400" b="1" dirty="0">
                <a:solidFill>
                  <a:schemeClr val="bg1"/>
                </a:solidFill>
                <a:latin typeface="+mj-lt"/>
              </a:rPr>
              <a:t>2</a:t>
            </a:r>
          </a:p>
        </p:txBody>
      </p:sp>
      <p:sp>
        <p:nvSpPr>
          <p:cNvPr id="13" name="Rectangle 32"/>
          <p:cNvSpPr>
            <a:spLocks noChangeArrowheads="1"/>
          </p:cNvSpPr>
          <p:nvPr/>
        </p:nvSpPr>
        <p:spPr bwMode="auto">
          <a:xfrm>
            <a:off x="1260605" y="1776402"/>
            <a:ext cx="5301132" cy="707886"/>
          </a:xfrm>
          <a:prstGeom prst="rect">
            <a:avLst/>
          </a:prstGeom>
          <a:noFill/>
          <a:ln w="9525">
            <a:noFill/>
            <a:miter lim="800000"/>
            <a:headEnd/>
            <a:tailEnd/>
          </a:ln>
        </p:spPr>
        <p:txBody>
          <a:bodyPr wrap="square">
            <a:spAutoFit/>
          </a:bodyPr>
          <a:lstStyle/>
          <a:p>
            <a:pPr algn="ctr"/>
            <a:r>
              <a:rPr lang="nl-NL" sz="2000" b="1" dirty="0" smtClean="0">
                <a:solidFill>
                  <a:schemeClr val="bg1"/>
                </a:solidFill>
                <a:latin typeface="+mn-lt"/>
              </a:rPr>
              <a:t>Các giai đoạn phát triển</a:t>
            </a:r>
          </a:p>
          <a:p>
            <a:pPr algn="ctr"/>
            <a:r>
              <a:rPr lang="nl-NL" sz="2000" b="1" dirty="0" smtClean="0">
                <a:solidFill>
                  <a:schemeClr val="bg1"/>
                </a:solidFill>
                <a:latin typeface="+mn-lt"/>
              </a:rPr>
              <a:t> của xã </a:t>
            </a:r>
            <a:r>
              <a:rPr lang="nl-NL" sz="2000" b="1" dirty="0" smtClean="0">
                <a:solidFill>
                  <a:schemeClr val="bg1"/>
                </a:solidFill>
                <a:latin typeface="+mn-lt"/>
              </a:rPr>
              <a:t>hội nguyên thủy</a:t>
            </a:r>
            <a:endParaRPr lang="en-US" sz="2000" dirty="0">
              <a:solidFill>
                <a:schemeClr val="bg1"/>
              </a:solidFill>
              <a:latin typeface="+mn-lt"/>
            </a:endParaRPr>
          </a:p>
        </p:txBody>
      </p:sp>
      <p:sp>
        <p:nvSpPr>
          <p:cNvPr id="14" name="Rectangle 37"/>
          <p:cNvSpPr>
            <a:spLocks noChangeArrowheads="1"/>
          </p:cNvSpPr>
          <p:nvPr/>
        </p:nvSpPr>
        <p:spPr bwMode="auto">
          <a:xfrm>
            <a:off x="1194767" y="3149226"/>
            <a:ext cx="5462726" cy="707886"/>
          </a:xfrm>
          <a:prstGeom prst="rect">
            <a:avLst/>
          </a:prstGeom>
          <a:noFill/>
          <a:ln w="9525">
            <a:noFill/>
            <a:miter lim="800000"/>
            <a:headEnd/>
            <a:tailEnd/>
          </a:ln>
        </p:spPr>
        <p:txBody>
          <a:bodyPr wrap="square">
            <a:spAutoFit/>
          </a:bodyPr>
          <a:lstStyle/>
          <a:p>
            <a:pPr algn="ctr"/>
            <a:r>
              <a:rPr lang="nl-NL" sz="2000" b="1" dirty="0" smtClean="0">
                <a:solidFill>
                  <a:schemeClr val="bg1"/>
                </a:solidFill>
              </a:rPr>
              <a:t>Đời </a:t>
            </a:r>
            <a:r>
              <a:rPr lang="nl-NL" sz="2000" b="1" dirty="0">
                <a:solidFill>
                  <a:schemeClr val="bg1"/>
                </a:solidFill>
              </a:rPr>
              <a:t>sống vật </a:t>
            </a:r>
            <a:r>
              <a:rPr lang="nl-NL" sz="2000" b="1" dirty="0" smtClean="0">
                <a:solidFill>
                  <a:schemeClr val="bg1"/>
                </a:solidFill>
              </a:rPr>
              <a:t>chất và tinh thần của </a:t>
            </a:r>
            <a:r>
              <a:rPr lang="nl-NL" sz="2000" b="1" dirty="0">
                <a:solidFill>
                  <a:schemeClr val="bg1"/>
                </a:solidFill>
              </a:rPr>
              <a:t>người nguyên </a:t>
            </a:r>
            <a:r>
              <a:rPr lang="nl-NL" sz="2000" b="1" dirty="0" smtClean="0">
                <a:solidFill>
                  <a:schemeClr val="bg1"/>
                </a:solidFill>
              </a:rPr>
              <a:t>thủy trên đất nước Việt Nam</a:t>
            </a:r>
            <a:endParaRPr lang="en-US" sz="2000" dirty="0">
              <a:solidFill>
                <a:schemeClr val="bg1"/>
              </a:solidFill>
            </a:endParaRPr>
          </a:p>
        </p:txBody>
      </p:sp>
    </p:spTree>
    <p:extLst>
      <p:ext uri="{BB962C8B-B14F-4D97-AF65-F5344CB8AC3E}">
        <p14:creationId xmlns:p14="http://schemas.microsoft.com/office/powerpoint/2010/main" val="37079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10" grpId="0"/>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432525" y="701931"/>
            <a:ext cx="7600022" cy="863522"/>
          </a:xfrm>
          <a:prstGeom prst="rect">
            <a:avLst/>
          </a:prstGeom>
        </p:spPr>
        <p:txBody>
          <a:bodyPr spcFirstLastPara="1" wrap="square" lIns="91425" tIns="91425" rIns="91425" bIns="91425" anchor="t" anchorCtr="0">
            <a:noAutofit/>
          </a:bodyPr>
          <a:lstStyle/>
          <a:p>
            <a:pPr algn="ctr"/>
            <a:r>
              <a:rPr lang="en" sz="2200" b="1" dirty="0" smtClean="0">
                <a:solidFill>
                  <a:srgbClr val="FFC000"/>
                </a:solidFill>
                <a:latin typeface="+mj-lt"/>
              </a:rPr>
              <a:t>1. </a:t>
            </a:r>
            <a:r>
              <a:rPr lang="en" sz="2200" b="1" dirty="0" smtClean="0">
                <a:solidFill>
                  <a:srgbClr val="FFC000"/>
                </a:solidFill>
                <a:latin typeface="+mj-lt"/>
              </a:rPr>
              <a:t>CÁC GIAI ĐOẠN PHÁT TRIỂN </a:t>
            </a:r>
            <a:br>
              <a:rPr lang="en" sz="2200" b="1" dirty="0" smtClean="0">
                <a:solidFill>
                  <a:srgbClr val="FFC000"/>
                </a:solidFill>
                <a:latin typeface="+mj-lt"/>
              </a:rPr>
            </a:br>
            <a:r>
              <a:rPr lang="en" sz="2200" b="1" dirty="0" smtClean="0">
                <a:solidFill>
                  <a:srgbClr val="FFC000"/>
                </a:solidFill>
                <a:latin typeface="+mj-lt"/>
              </a:rPr>
              <a:t>CỦA XÃ HỘI NGUYÊN THỦY</a:t>
            </a:r>
            <a:endParaRPr lang="en" sz="2200" b="1" dirty="0">
              <a:solidFill>
                <a:schemeClr val="tx1"/>
              </a:solidFill>
              <a:latin typeface="+mj-lt"/>
            </a:endParaRPr>
          </a:p>
        </p:txBody>
      </p:sp>
      <p:sp>
        <p:nvSpPr>
          <p:cNvPr id="71" name="Google Shape;71;p1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72" name="Google Shape;72;p13"/>
          <p:cNvGrpSpPr/>
          <p:nvPr/>
        </p:nvGrpSpPr>
        <p:grpSpPr>
          <a:xfrm>
            <a:off x="8087089" y="356400"/>
            <a:ext cx="618316" cy="748360"/>
            <a:chOff x="584925" y="922575"/>
            <a:chExt cx="415200" cy="502525"/>
          </a:xfrm>
        </p:grpSpPr>
        <p:sp>
          <p:nvSpPr>
            <p:cNvPr id="73" name="Google Shape;73;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67;p13"/>
          <p:cNvSpPr txBox="1">
            <a:spLocks/>
          </p:cNvSpPr>
          <p:nvPr/>
        </p:nvSpPr>
        <p:spPr>
          <a:xfrm>
            <a:off x="774517" y="2116696"/>
            <a:ext cx="7868137" cy="1850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pPr lvl="0" algn="just"/>
            <a:r>
              <a:rPr lang="vi-VN" sz="2400" b="1" dirty="0">
                <a:latin typeface="+mn-lt"/>
              </a:rPr>
              <a:t>Từ khi người nguyên thuỷ xuất hiện đến khi xã hội có giai cấp và nhà nước hình thành, kéo dài hàng triệu năm.</a:t>
            </a:r>
            <a:endParaRPr lang="en-US" sz="2400" b="1" dirty="0">
              <a:latin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ircle(in)">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5" name="Rectangle 4"/>
          <p:cNvSpPr/>
          <p:nvPr/>
        </p:nvSpPr>
        <p:spPr>
          <a:xfrm>
            <a:off x="468172" y="1740480"/>
            <a:ext cx="3562503" cy="2349361"/>
          </a:xfrm>
          <a:prstGeom prst="rect">
            <a:avLst/>
          </a:prstGeom>
        </p:spPr>
        <p:txBody>
          <a:bodyPr wrap="square">
            <a:spAutoFit/>
          </a:bodyPr>
          <a:lstStyle/>
          <a:p>
            <a:pPr marL="342900" indent="-342900" algn="just">
              <a:lnSpc>
                <a:spcPts val="2400"/>
              </a:lnSpc>
              <a:spcBef>
                <a:spcPts val="200"/>
              </a:spcBef>
              <a:spcAft>
                <a:spcPts val="200"/>
              </a:spcAft>
              <a:buFont typeface="Wingdings" panose="05000000000000000000" pitchFamily="2" charset="2"/>
              <a:buChar char="§"/>
            </a:pPr>
            <a:r>
              <a:rPr lang="vi-VN" sz="2000" i="1" dirty="0"/>
              <a:t>Xã hội nguyên thuỷ đã trải qua những giai đoạn phát triển nào?</a:t>
            </a:r>
            <a:endParaRPr lang="en-US" sz="2000" i="1" dirty="0"/>
          </a:p>
          <a:p>
            <a:pPr marL="342900" indent="-342900" algn="just">
              <a:lnSpc>
                <a:spcPts val="2400"/>
              </a:lnSpc>
              <a:spcBef>
                <a:spcPts val="200"/>
              </a:spcBef>
              <a:spcAft>
                <a:spcPts val="200"/>
              </a:spcAft>
              <a:buFont typeface="Wingdings" panose="05000000000000000000" pitchFamily="2" charset="2"/>
              <a:buChar char="§"/>
            </a:pPr>
            <a:r>
              <a:rPr lang="vi-VN" sz="2000" i="1" dirty="0" smtClean="0"/>
              <a:t>Hãy </a:t>
            </a:r>
            <a:r>
              <a:rPr lang="vi-VN" sz="2000" i="1" dirty="0"/>
              <a:t>cho biết đời sống vật chất, tinh </a:t>
            </a:r>
            <a:r>
              <a:rPr lang="vi-VN" sz="2000" i="1" dirty="0" smtClean="0"/>
              <a:t>th</a:t>
            </a:r>
            <a:r>
              <a:rPr lang="en-US" sz="2000" i="1" dirty="0"/>
              <a:t>ầ</a:t>
            </a:r>
            <a:r>
              <a:rPr lang="vi-VN" sz="2000" i="1" dirty="0" smtClean="0"/>
              <a:t>n </a:t>
            </a:r>
            <a:r>
              <a:rPr lang="vi-VN" sz="2000" i="1" dirty="0"/>
              <a:t>của Người tối cổ và Người tinh khôn.</a:t>
            </a:r>
            <a:endParaRPr lang="en-US" sz="2000" i="1" dirty="0"/>
          </a:p>
          <a:p>
            <a:pPr marL="342900" indent="-342900" algn="just">
              <a:lnSpc>
                <a:spcPts val="2400"/>
              </a:lnSpc>
              <a:spcBef>
                <a:spcPts val="200"/>
              </a:spcBef>
              <a:spcAft>
                <a:spcPts val="200"/>
              </a:spcAft>
              <a:buFont typeface="Wingdings" panose="05000000000000000000" pitchFamily="2" charset="2"/>
              <a:buChar char="§"/>
            </a:pPr>
            <a:endParaRPr lang="en-US" sz="2200" dirty="0">
              <a:solidFill>
                <a:schemeClr val="accent6">
                  <a:lumMod val="50000"/>
                </a:schemeClr>
              </a:solidFill>
              <a:latin typeface="+mn-lt"/>
              <a:ea typeface="Calibri" panose="020F0502020204030204" pitchFamily="34" charset="0"/>
              <a:cs typeface="Times New Roman" panose="02020603050405020304" pitchFamily="18" charset="0"/>
            </a:endParaRPr>
          </a:p>
        </p:txBody>
      </p:sp>
      <p:sp>
        <p:nvSpPr>
          <p:cNvPr id="2" name="Rectangle 1"/>
          <p:cNvSpPr/>
          <p:nvPr/>
        </p:nvSpPr>
        <p:spPr>
          <a:xfrm>
            <a:off x="336499" y="566647"/>
            <a:ext cx="8397850" cy="707886"/>
          </a:xfrm>
          <a:prstGeom prst="rect">
            <a:avLst/>
          </a:prstGeom>
        </p:spPr>
        <p:txBody>
          <a:bodyPr wrap="square">
            <a:spAutoFit/>
          </a:bodyPr>
          <a:lstStyle/>
          <a:p>
            <a:pPr algn="ctr">
              <a:lnSpc>
                <a:spcPts val="2200"/>
              </a:lnSpc>
              <a:spcBef>
                <a:spcPts val="200"/>
              </a:spcBef>
              <a:spcAft>
                <a:spcPts val="200"/>
              </a:spcAft>
            </a:pPr>
            <a:r>
              <a:rPr lang="nl-NL" sz="2000" b="1" dirty="0" smtClean="0">
                <a:solidFill>
                  <a:schemeClr val="bg1"/>
                </a:solidFill>
                <a:ea typeface="Calibri" panose="020F0502020204030204" pitchFamily="34" charset="0"/>
                <a:cs typeface="Times New Roman" panose="02020603050405020304" pitchFamily="18" charset="0"/>
              </a:rPr>
              <a:t>Quan </a:t>
            </a:r>
            <a:r>
              <a:rPr lang="nl-NL" sz="2000" b="1" dirty="0" smtClean="0">
                <a:solidFill>
                  <a:schemeClr val="bg1"/>
                </a:solidFill>
                <a:ea typeface="Calibri" panose="020F0502020204030204" pitchFamily="34" charset="0"/>
                <a:cs typeface="Times New Roman" panose="02020603050405020304" pitchFamily="18" charset="0"/>
              </a:rPr>
              <a:t>sát Bảng hệ thống các giai đoạn </a:t>
            </a:r>
          </a:p>
          <a:p>
            <a:pPr algn="ctr">
              <a:lnSpc>
                <a:spcPts val="2200"/>
              </a:lnSpc>
              <a:spcBef>
                <a:spcPts val="200"/>
              </a:spcBef>
              <a:spcAft>
                <a:spcPts val="200"/>
              </a:spcAft>
            </a:pPr>
            <a:r>
              <a:rPr lang="nl-NL" sz="2000" b="1" dirty="0" smtClean="0">
                <a:solidFill>
                  <a:schemeClr val="bg1"/>
                </a:solidFill>
                <a:ea typeface="Calibri" panose="020F0502020204030204" pitchFamily="34" charset="0"/>
                <a:cs typeface="Times New Roman" panose="02020603050405020304" pitchFamily="18" charset="0"/>
              </a:rPr>
              <a:t>phát triển của xã hội nguyên thủy</a:t>
            </a:r>
            <a:endParaRPr lang="nl-NL" sz="2000" b="1" dirty="0">
              <a:solidFill>
                <a:schemeClr val="bg1"/>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345229" y="1325828"/>
            <a:ext cx="4111141" cy="3341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ctrTitle" idx="4294967295"/>
          </p:nvPr>
        </p:nvSpPr>
        <p:spPr>
          <a:xfrm>
            <a:off x="461770" y="545264"/>
            <a:ext cx="8412480" cy="749339"/>
          </a:xfrm>
          <a:prstGeom prst="rect">
            <a:avLst/>
          </a:prstGeom>
        </p:spPr>
        <p:txBody>
          <a:bodyPr spcFirstLastPara="1" wrap="square" lIns="91425" tIns="91425" rIns="91425" bIns="91425" anchor="b" anchorCtr="0">
            <a:noAutofit/>
          </a:bodyPr>
          <a:lstStyle/>
          <a:p>
            <a:pPr algn="ctr"/>
            <a:r>
              <a:rPr lang="nl-NL" sz="2200" b="1" dirty="0" smtClean="0">
                <a:solidFill>
                  <a:schemeClr val="tx1"/>
                </a:solidFill>
                <a:latin typeface="+mj-lt"/>
                <a:ea typeface="Calibri" panose="020F0502020204030204" pitchFamily="34" charset="0"/>
                <a:cs typeface="Times New Roman" panose="02020603050405020304" pitchFamily="18" charset="0"/>
              </a:rPr>
              <a:t>Các giai đoạn phát  triển, đời sống vật chất,</a:t>
            </a:r>
            <a:br>
              <a:rPr lang="nl-NL" sz="2200" b="1" dirty="0" smtClean="0">
                <a:solidFill>
                  <a:schemeClr val="tx1"/>
                </a:solidFill>
                <a:latin typeface="+mj-lt"/>
                <a:ea typeface="Calibri" panose="020F0502020204030204" pitchFamily="34" charset="0"/>
                <a:cs typeface="Times New Roman" panose="02020603050405020304" pitchFamily="18" charset="0"/>
              </a:rPr>
            </a:br>
            <a:r>
              <a:rPr lang="nl-NL" sz="2200" b="1" dirty="0" smtClean="0">
                <a:solidFill>
                  <a:schemeClr val="tx1"/>
                </a:solidFill>
                <a:latin typeface="+mj-lt"/>
                <a:ea typeface="Calibri" panose="020F0502020204030204" pitchFamily="34" charset="0"/>
                <a:cs typeface="Times New Roman" panose="02020603050405020304" pitchFamily="18" charset="0"/>
              </a:rPr>
              <a:t>đời sống tinh thần của xã </a:t>
            </a:r>
            <a:r>
              <a:rPr lang="nl-NL" sz="2200" b="1" dirty="0">
                <a:solidFill>
                  <a:schemeClr val="tx1"/>
                </a:solidFill>
                <a:latin typeface="+mj-lt"/>
                <a:ea typeface="Calibri" panose="020F0502020204030204" pitchFamily="34" charset="0"/>
                <a:cs typeface="Times New Roman" panose="02020603050405020304" pitchFamily="18" charset="0"/>
              </a:rPr>
              <a:t>hội nguyên thủy </a:t>
            </a:r>
            <a:endParaRPr sz="2200" b="1" dirty="0">
              <a:solidFill>
                <a:schemeClr val="tx1"/>
              </a:solidFill>
              <a:latin typeface="+mj-lt"/>
            </a:endParaRPr>
          </a:p>
        </p:txBody>
      </p:sp>
      <p:sp>
        <p:nvSpPr>
          <p:cNvPr id="116" name="Google Shape;116;p18"/>
          <p:cNvSpPr/>
          <p:nvPr/>
        </p:nvSpPr>
        <p:spPr>
          <a:xfrm>
            <a:off x="8641375" y="389341"/>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rot="2466717">
            <a:off x="7673627" y="66437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rot="-1609245">
            <a:off x="8515068" y="96645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rot="2926063">
            <a:off x="8345692" y="686252"/>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9" name="Group 18"/>
          <p:cNvGrpSpPr>
            <a:grpSpLocks/>
          </p:cNvGrpSpPr>
          <p:nvPr/>
        </p:nvGrpSpPr>
        <p:grpSpPr bwMode="auto">
          <a:xfrm>
            <a:off x="460090" y="1334880"/>
            <a:ext cx="4326989" cy="3727237"/>
            <a:chOff x="457200" y="1239996"/>
            <a:chExt cx="2177144" cy="2804886"/>
          </a:xfrm>
        </p:grpSpPr>
        <p:sp>
          <p:nvSpPr>
            <p:cNvPr id="20" name="Rectangle 19"/>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 name="Rectangle 20"/>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
        <p:nvSpPr>
          <p:cNvPr id="23" name="Freeform 22"/>
          <p:cNvSpPr/>
          <p:nvPr/>
        </p:nvSpPr>
        <p:spPr bwMode="gray">
          <a:xfrm flipV="1">
            <a:off x="459133" y="1411278"/>
            <a:ext cx="3595814" cy="805228"/>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1" name="Rectangle 30"/>
          <p:cNvSpPr>
            <a:spLocks noChangeArrowheads="1"/>
          </p:cNvSpPr>
          <p:nvPr/>
        </p:nvSpPr>
        <p:spPr bwMode="auto">
          <a:xfrm>
            <a:off x="332652" y="2204179"/>
            <a:ext cx="4246749" cy="2631490"/>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lvl="0" indent="-285750" algn="just">
              <a:lnSpc>
                <a:spcPts val="2200"/>
              </a:lnSpc>
              <a:buFont typeface="Wingdings" panose="05000000000000000000" pitchFamily="2" charset="2"/>
              <a:buChar char="§"/>
            </a:pPr>
            <a:r>
              <a:rPr lang="en-US" sz="1800" b="1" dirty="0" smtClean="0">
                <a:solidFill>
                  <a:schemeClr val="accent6">
                    <a:lumMod val="50000"/>
                  </a:schemeClr>
                </a:solidFill>
                <a:latin typeface="+mj-lt"/>
                <a:cs typeface="Times New Roman" panose="02020603050405020304" pitchFamily="18" charset="0"/>
              </a:rPr>
              <a:t>Tổ chức xã hội</a:t>
            </a:r>
            <a:r>
              <a:rPr lang="en-US" sz="1800" dirty="0" smtClean="0">
                <a:solidFill>
                  <a:schemeClr val="accent6">
                    <a:lumMod val="50000"/>
                  </a:schemeClr>
                </a:solidFill>
                <a:latin typeface="+mj-lt"/>
                <a:cs typeface="Times New Roman" panose="02020603050405020304" pitchFamily="18" charset="0"/>
              </a:rPr>
              <a:t>: Sống thành bầy đàn, có người đứng đầu, có phân công lao động, chăm sóc con cái.</a:t>
            </a:r>
          </a:p>
          <a:p>
            <a:pPr marL="285750" lvl="0" indent="-285750" algn="just">
              <a:lnSpc>
                <a:spcPts val="2200"/>
              </a:lnSpc>
              <a:buFont typeface="Wingdings" panose="05000000000000000000" pitchFamily="2" charset="2"/>
              <a:buChar char="§"/>
            </a:pPr>
            <a:r>
              <a:rPr lang="en-US" sz="1800" b="1" dirty="0" smtClean="0">
                <a:solidFill>
                  <a:schemeClr val="accent6">
                    <a:lumMod val="50000"/>
                  </a:schemeClr>
                </a:solidFill>
                <a:latin typeface="+mn-lt"/>
                <a:cs typeface="Times New Roman" panose="02020603050405020304" pitchFamily="18" charset="0"/>
              </a:rPr>
              <a:t>Đời sống vật chất: </a:t>
            </a:r>
            <a:r>
              <a:rPr lang="en-US" sz="1800" dirty="0" smtClean="0">
                <a:solidFill>
                  <a:schemeClr val="accent6">
                    <a:lumMod val="50000"/>
                  </a:schemeClr>
                </a:solidFill>
                <a:latin typeface="+mn-lt"/>
                <a:cs typeface="Times New Roman" panose="02020603050405020304" pitchFamily="18" charset="0"/>
              </a:rPr>
              <a:t>Sống trong hang động, dựa vào săn bắt và hái lượm, </a:t>
            </a:r>
            <a:r>
              <a:rPr lang="vi-VN" sz="1800" dirty="0">
                <a:solidFill>
                  <a:schemeClr val="accent6">
                    <a:lumMod val="50000"/>
                  </a:schemeClr>
                </a:solidFill>
                <a:latin typeface="+mn-lt"/>
              </a:rPr>
              <a:t>chế tạo công cụ lao động bằng đá, được ghè đẽo thô </a:t>
            </a:r>
            <a:r>
              <a:rPr lang="vi-VN" sz="1800" dirty="0" smtClean="0">
                <a:solidFill>
                  <a:schemeClr val="accent6">
                    <a:lumMod val="50000"/>
                  </a:schemeClr>
                </a:solidFill>
                <a:latin typeface="+mn-lt"/>
              </a:rPr>
              <a:t>sơ</a:t>
            </a:r>
            <a:r>
              <a:rPr lang="en-US" sz="1800" dirty="0" smtClean="0">
                <a:solidFill>
                  <a:schemeClr val="accent6">
                    <a:lumMod val="50000"/>
                  </a:schemeClr>
                </a:solidFill>
                <a:latin typeface="+mn-lt"/>
              </a:rPr>
              <a:t>.</a:t>
            </a:r>
          </a:p>
          <a:p>
            <a:pPr marL="285750" lvl="0" indent="-285750" algn="just">
              <a:lnSpc>
                <a:spcPts val="2200"/>
              </a:lnSpc>
              <a:buFont typeface="Wingdings" panose="05000000000000000000" pitchFamily="2" charset="2"/>
              <a:buChar char="§"/>
            </a:pPr>
            <a:r>
              <a:rPr lang="en-US" sz="1800" b="1" dirty="0" smtClean="0">
                <a:solidFill>
                  <a:schemeClr val="accent6">
                    <a:lumMod val="50000"/>
                  </a:schemeClr>
                </a:solidFill>
                <a:latin typeface="+mn-lt"/>
                <a:cs typeface="Times New Roman" panose="02020603050405020304" pitchFamily="18" charset="0"/>
              </a:rPr>
              <a:t>Đời sống tinh thần: </a:t>
            </a:r>
            <a:r>
              <a:rPr lang="en-US" sz="1800" dirty="0" smtClean="0">
                <a:solidFill>
                  <a:schemeClr val="accent6">
                    <a:lumMod val="50000"/>
                  </a:schemeClr>
                </a:solidFill>
                <a:latin typeface="+mn-lt"/>
                <a:cs typeface="Times New Roman" panose="02020603050405020304" pitchFamily="18" charset="0"/>
              </a:rPr>
              <a:t>Làm đồ trang sức, vẽ tranh trên vách đá. </a:t>
            </a:r>
            <a:endParaRPr lang="en-US" sz="1800" dirty="0">
              <a:solidFill>
                <a:schemeClr val="accent6">
                  <a:lumMod val="50000"/>
                </a:schemeClr>
              </a:solidFill>
              <a:latin typeface="+mn-lt"/>
              <a:cs typeface="Times New Roman" panose="02020603050405020304" pitchFamily="18" charset="0"/>
            </a:endParaRPr>
          </a:p>
        </p:txBody>
      </p:sp>
      <p:sp>
        <p:nvSpPr>
          <p:cNvPr id="34" name="Rectangle 33"/>
          <p:cNvSpPr/>
          <p:nvPr/>
        </p:nvSpPr>
        <p:spPr>
          <a:xfrm>
            <a:off x="332652" y="1635171"/>
            <a:ext cx="3722295" cy="553998"/>
          </a:xfrm>
          <a:prstGeom prst="rect">
            <a:avLst/>
          </a:prstGeom>
        </p:spPr>
        <p:txBody>
          <a:bodyPr wrap="square">
            <a:spAutoFit/>
          </a:bodyPr>
          <a:lstStyle/>
          <a:p>
            <a:pPr algn="ctr">
              <a:lnSpc>
                <a:spcPts val="1800"/>
              </a:lnSpc>
              <a:spcBef>
                <a:spcPts val="800"/>
              </a:spcBef>
              <a:spcAft>
                <a:spcPts val="800"/>
              </a:spcAft>
            </a:pPr>
            <a:r>
              <a:rPr lang="nl-NL" sz="1900" b="1" dirty="0" smtClean="0">
                <a:solidFill>
                  <a:schemeClr val="bg1"/>
                </a:solidFill>
                <a:latin typeface="+mj-lt"/>
                <a:ea typeface="Calibri" panose="020F0502020204030204" pitchFamily="34" charset="0"/>
                <a:cs typeface="Times New Roman" panose="02020603050405020304" pitchFamily="18" charset="0"/>
              </a:rPr>
              <a:t>Bầy người nguyên thủy (Người nguyên thủy)</a:t>
            </a:r>
            <a:endParaRPr lang="en-US" sz="1900" b="1" dirty="0">
              <a:solidFill>
                <a:schemeClr val="bg1"/>
              </a:solidFill>
              <a:effectLst/>
              <a:latin typeface="+mj-lt"/>
              <a:ea typeface="Calibri" panose="020F0502020204030204" pitchFamily="34" charset="0"/>
              <a:cs typeface="Times New Roman" panose="02020603050405020304" pitchFamily="18" charset="0"/>
            </a:endParaRPr>
          </a:p>
        </p:txBody>
      </p:sp>
      <p:grpSp>
        <p:nvGrpSpPr>
          <p:cNvPr id="30" name="Google Shape;533;p40"/>
          <p:cNvGrpSpPr/>
          <p:nvPr/>
        </p:nvGrpSpPr>
        <p:grpSpPr>
          <a:xfrm>
            <a:off x="1368566" y="578890"/>
            <a:ext cx="334182" cy="341043"/>
            <a:chOff x="1923675" y="1633650"/>
            <a:chExt cx="436002" cy="435975"/>
          </a:xfrm>
        </p:grpSpPr>
        <p:sp>
          <p:nvSpPr>
            <p:cNvPr id="35"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roup 46"/>
          <p:cNvGrpSpPr>
            <a:grpSpLocks/>
          </p:cNvGrpSpPr>
          <p:nvPr/>
        </p:nvGrpSpPr>
        <p:grpSpPr bwMode="auto">
          <a:xfrm>
            <a:off x="4914517" y="1360570"/>
            <a:ext cx="4119311" cy="3727237"/>
            <a:chOff x="457200" y="1239996"/>
            <a:chExt cx="2177144" cy="2804886"/>
          </a:xfrm>
        </p:grpSpPr>
        <p:sp>
          <p:nvSpPr>
            <p:cNvPr id="48" name="Rectangle 47"/>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9" name="Rectangle 48"/>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
        <p:nvSpPr>
          <p:cNvPr id="50" name="Freeform 49"/>
          <p:cNvSpPr/>
          <p:nvPr/>
        </p:nvSpPr>
        <p:spPr bwMode="gray">
          <a:xfrm flipV="1">
            <a:off x="4913560" y="1436968"/>
            <a:ext cx="3595814" cy="805228"/>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51" name="Rectangle 50"/>
          <p:cNvSpPr>
            <a:spLocks noChangeArrowheads="1"/>
          </p:cNvSpPr>
          <p:nvPr/>
        </p:nvSpPr>
        <p:spPr bwMode="auto">
          <a:xfrm>
            <a:off x="4787080" y="2229869"/>
            <a:ext cx="4097058" cy="2631490"/>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lvl="0" indent="-285750" algn="just">
              <a:lnSpc>
                <a:spcPts val="2200"/>
              </a:lnSpc>
              <a:buFont typeface="Wingdings" panose="05000000000000000000" pitchFamily="2" charset="2"/>
              <a:buChar char="§"/>
            </a:pPr>
            <a:r>
              <a:rPr lang="en-US" sz="1800" b="1" dirty="0" smtClean="0">
                <a:solidFill>
                  <a:schemeClr val="accent6">
                    <a:lumMod val="50000"/>
                  </a:schemeClr>
                </a:solidFill>
                <a:latin typeface="+mj-lt"/>
                <a:cs typeface="Times New Roman" panose="02020603050405020304" pitchFamily="18" charset="0"/>
              </a:rPr>
              <a:t>Tổ chức xã hội</a:t>
            </a:r>
            <a:r>
              <a:rPr lang="en-US" sz="1800" dirty="0" smtClean="0">
                <a:solidFill>
                  <a:schemeClr val="accent6">
                    <a:lumMod val="50000"/>
                  </a:schemeClr>
                </a:solidFill>
                <a:latin typeface="+mj-lt"/>
                <a:cs typeface="Times New Roman" panose="02020603050405020304" pitchFamily="18" charset="0"/>
              </a:rPr>
              <a:t>: 2-3 thế hệ, cùng dòng màu, làm chung, hưởng chung</a:t>
            </a:r>
          </a:p>
          <a:p>
            <a:pPr marL="285750" lvl="0" indent="-285750" algn="just">
              <a:lnSpc>
                <a:spcPts val="2200"/>
              </a:lnSpc>
              <a:buFont typeface="Wingdings" panose="05000000000000000000" pitchFamily="2" charset="2"/>
              <a:buChar char="§"/>
            </a:pPr>
            <a:r>
              <a:rPr lang="en-US" sz="1800" b="1" dirty="0" smtClean="0">
                <a:solidFill>
                  <a:schemeClr val="accent6">
                    <a:lumMod val="50000"/>
                  </a:schemeClr>
                </a:solidFill>
                <a:latin typeface="+mn-lt"/>
                <a:cs typeface="Times New Roman" panose="02020603050405020304" pitchFamily="18" charset="0"/>
              </a:rPr>
              <a:t>Đời sống vật chất: </a:t>
            </a:r>
            <a:r>
              <a:rPr lang="en-US" sz="1800" dirty="0" smtClean="0">
                <a:solidFill>
                  <a:schemeClr val="accent6">
                    <a:lumMod val="50000"/>
                  </a:schemeClr>
                </a:solidFill>
                <a:latin typeface="+mn-lt"/>
                <a:cs typeface="Times New Roman" panose="02020603050405020304" pitchFamily="18" charset="0"/>
              </a:rPr>
              <a:t>Trồng trọt, chăn nuôi, dệt vải, làm gốm.</a:t>
            </a:r>
            <a:endParaRPr lang="en-US" sz="1800" dirty="0" smtClean="0">
              <a:solidFill>
                <a:schemeClr val="accent6">
                  <a:lumMod val="50000"/>
                </a:schemeClr>
              </a:solidFill>
              <a:latin typeface="+mn-lt"/>
            </a:endParaRPr>
          </a:p>
          <a:p>
            <a:pPr marL="285750" lvl="0" indent="-285750" algn="just">
              <a:lnSpc>
                <a:spcPts val="2200"/>
              </a:lnSpc>
              <a:buFont typeface="Wingdings" panose="05000000000000000000" pitchFamily="2" charset="2"/>
              <a:buChar char="§"/>
            </a:pPr>
            <a:r>
              <a:rPr lang="en-US" sz="1800" b="1" dirty="0" smtClean="0">
                <a:solidFill>
                  <a:schemeClr val="accent6">
                    <a:lumMod val="50000"/>
                  </a:schemeClr>
                </a:solidFill>
                <a:latin typeface="+mn-lt"/>
                <a:cs typeface="Times New Roman" panose="02020603050405020304" pitchFamily="18" charset="0"/>
              </a:rPr>
              <a:t>Đời sống tinh thần: </a:t>
            </a:r>
            <a:r>
              <a:rPr lang="en-US" sz="1800" dirty="0" smtClean="0">
                <a:solidFill>
                  <a:schemeClr val="accent6">
                    <a:lumMod val="50000"/>
                  </a:schemeClr>
                </a:solidFill>
                <a:latin typeface="+mn-lt"/>
                <a:cs typeface="Times New Roman" panose="02020603050405020304" pitchFamily="18" charset="0"/>
              </a:rPr>
              <a:t>Làm đồ trang sức tinh tế hơn, làm tượng bằng đá, đất nung, tục chôn cất người chết, đời sống tâm linh. </a:t>
            </a:r>
            <a:endParaRPr lang="en-US" sz="1800" dirty="0">
              <a:solidFill>
                <a:schemeClr val="accent6">
                  <a:lumMod val="50000"/>
                </a:schemeClr>
              </a:solidFill>
              <a:latin typeface="+mn-lt"/>
              <a:cs typeface="Times New Roman" panose="02020603050405020304" pitchFamily="18" charset="0"/>
            </a:endParaRPr>
          </a:p>
        </p:txBody>
      </p:sp>
      <p:sp>
        <p:nvSpPr>
          <p:cNvPr id="52" name="Rectangle 51"/>
          <p:cNvSpPr/>
          <p:nvPr/>
        </p:nvSpPr>
        <p:spPr>
          <a:xfrm>
            <a:off x="4804245" y="1639558"/>
            <a:ext cx="3722295" cy="605294"/>
          </a:xfrm>
          <a:prstGeom prst="rect">
            <a:avLst/>
          </a:prstGeom>
        </p:spPr>
        <p:txBody>
          <a:bodyPr wrap="square">
            <a:spAutoFit/>
          </a:bodyPr>
          <a:lstStyle/>
          <a:p>
            <a:pPr algn="ctr">
              <a:lnSpc>
                <a:spcPts val="2000"/>
              </a:lnSpc>
            </a:pPr>
            <a:r>
              <a:rPr lang="nl-NL" sz="1900" b="1" dirty="0" smtClean="0">
                <a:solidFill>
                  <a:schemeClr val="bg1"/>
                </a:solidFill>
                <a:latin typeface="+mj-lt"/>
                <a:ea typeface="Calibri" panose="020F0502020204030204" pitchFamily="34" charset="0"/>
                <a:cs typeface="Times New Roman" panose="02020603050405020304" pitchFamily="18" charset="0"/>
              </a:rPr>
              <a:t>Công xã thị tộc </a:t>
            </a:r>
          </a:p>
          <a:p>
            <a:pPr algn="ctr">
              <a:lnSpc>
                <a:spcPts val="2000"/>
              </a:lnSpc>
            </a:pPr>
            <a:r>
              <a:rPr lang="nl-NL" sz="1900" b="1" dirty="0" smtClean="0">
                <a:solidFill>
                  <a:schemeClr val="bg1"/>
                </a:solidFill>
                <a:latin typeface="+mj-lt"/>
                <a:ea typeface="Calibri" panose="020F0502020204030204" pitchFamily="34" charset="0"/>
                <a:cs typeface="Times New Roman" panose="02020603050405020304" pitchFamily="18" charset="0"/>
              </a:rPr>
              <a:t>(Người tinh khôn)</a:t>
            </a:r>
            <a:endParaRPr lang="en-US" sz="1900" b="1" dirty="0">
              <a:solidFill>
                <a:schemeClr val="bg1"/>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wipe(down)">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barn(inVertical)">
                                      <p:cBhvr>
                                        <p:cTn id="29" dur="500"/>
                                        <p:tgtEl>
                                          <p:spTgt spid="5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par>
                                <p:cTn id="36" presetID="16" presetClass="entr" presetSubtype="21"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23" grpId="0" animBg="1"/>
      <p:bldP spid="31" grpId="0"/>
      <p:bldP spid="34" grpId="0"/>
      <p:bldP spid="50" grpId="0" animBg="1"/>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33" y="569907"/>
            <a:ext cx="6866100" cy="432276"/>
          </a:xfrm>
        </p:spPr>
        <p:txBody>
          <a:bodyPr/>
          <a:lstStyle/>
          <a:p>
            <a:r>
              <a:rPr lang="en-US" sz="2200" b="1" dirty="0" smtClean="0">
                <a:latin typeface="+mj-lt"/>
              </a:rPr>
              <a:t>Đọc mục Em có biết (SGK trang 21)</a:t>
            </a:r>
            <a:endParaRPr lang="en-US" sz="22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4" name="Rectangle 3"/>
          <p:cNvSpPr/>
          <p:nvPr/>
        </p:nvSpPr>
        <p:spPr>
          <a:xfrm>
            <a:off x="841533" y="1137702"/>
            <a:ext cx="7101624" cy="400110"/>
          </a:xfrm>
          <a:prstGeom prst="rect">
            <a:avLst/>
          </a:prstGeom>
        </p:spPr>
        <p:txBody>
          <a:bodyPr wrap="none">
            <a:spAutoFit/>
          </a:bodyPr>
          <a:lstStyle/>
          <a:p>
            <a:r>
              <a:rPr lang="en-US" sz="2000" i="1" dirty="0" smtClean="0">
                <a:solidFill>
                  <a:schemeClr val="accent6">
                    <a:lumMod val="50000"/>
                  </a:schemeClr>
                </a:solidFill>
                <a:cs typeface="Times New Roman" panose="02020603050405020304" pitchFamily="18" charset="0"/>
              </a:rPr>
              <a:t>Em hãy cho biết: Thế nào là công xã, thị tộc, công xã thị tộc?</a:t>
            </a:r>
            <a:endParaRPr lang="en-US" sz="2000" i="1" dirty="0"/>
          </a:p>
        </p:txBody>
      </p:sp>
      <p:sp>
        <p:nvSpPr>
          <p:cNvPr id="5" name="Rounded Rectangle 4"/>
          <p:cNvSpPr/>
          <p:nvPr/>
        </p:nvSpPr>
        <p:spPr>
          <a:xfrm>
            <a:off x="570587" y="1858061"/>
            <a:ext cx="3672230" cy="120700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T</a:t>
            </a:r>
            <a:r>
              <a:rPr lang="vi-VN" sz="2000" b="1" dirty="0" smtClean="0"/>
              <a:t>hị tộc</a:t>
            </a:r>
            <a:r>
              <a:rPr lang="en-US" sz="2000" b="1" dirty="0" smtClean="0"/>
              <a:t>:</a:t>
            </a:r>
            <a:r>
              <a:rPr lang="en-US" sz="2000" dirty="0" smtClean="0"/>
              <a:t> </a:t>
            </a:r>
            <a:r>
              <a:rPr lang="vi-VN" sz="2000" dirty="0" smtClean="0"/>
              <a:t>một </a:t>
            </a:r>
            <a:r>
              <a:rPr lang="vi-VN" sz="2000" dirty="0"/>
              <a:t>nhóm người có cùng dòng máu, sống quần tụ với </a:t>
            </a:r>
            <a:r>
              <a:rPr lang="vi-VN" sz="2000" dirty="0" smtClean="0"/>
              <a:t>nhau</a:t>
            </a:r>
            <a:endParaRPr lang="en-US" sz="2000" dirty="0"/>
          </a:p>
        </p:txBody>
      </p:sp>
      <p:sp>
        <p:nvSpPr>
          <p:cNvPr id="6" name="Rounded Rectangle 5"/>
          <p:cNvSpPr/>
          <p:nvPr/>
        </p:nvSpPr>
        <p:spPr>
          <a:xfrm>
            <a:off x="570587" y="3262578"/>
            <a:ext cx="3672230" cy="139720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C</a:t>
            </a:r>
            <a:r>
              <a:rPr lang="vi-VN" sz="2000" b="1" dirty="0" smtClean="0"/>
              <a:t>ông xã</a:t>
            </a:r>
            <a:r>
              <a:rPr lang="en-US" sz="2000" b="1" dirty="0" smtClean="0"/>
              <a:t>: </a:t>
            </a:r>
            <a:r>
              <a:rPr lang="vi-VN" sz="2000" dirty="0" smtClean="0"/>
              <a:t>một </a:t>
            </a:r>
            <a:r>
              <a:rPr lang="vi-VN" sz="2000" dirty="0"/>
              <a:t>tổ chức xã hội cộng đống, trong đó mọi cái đều là của chung, mọi người đều cùng làm, cùng hưởng)</a:t>
            </a:r>
            <a:endParaRPr lang="en-US" sz="2000" dirty="0"/>
          </a:p>
        </p:txBody>
      </p:sp>
      <p:sp>
        <p:nvSpPr>
          <p:cNvPr id="7" name="Right Arrow 6"/>
          <p:cNvSpPr/>
          <p:nvPr/>
        </p:nvSpPr>
        <p:spPr>
          <a:xfrm>
            <a:off x="4579316" y="3065067"/>
            <a:ext cx="702259" cy="592531"/>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618074" y="2242108"/>
            <a:ext cx="3096053" cy="2238451"/>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C</a:t>
            </a:r>
            <a:r>
              <a:rPr lang="vi-VN" sz="2000" b="1" dirty="0" smtClean="0"/>
              <a:t>ông xã thị tộc</a:t>
            </a:r>
            <a:r>
              <a:rPr lang="en-US" sz="2000" b="1" dirty="0" smtClean="0"/>
              <a:t>: </a:t>
            </a:r>
            <a:r>
              <a:rPr lang="vi-VN" sz="2000" dirty="0" smtClean="0"/>
              <a:t>một </a:t>
            </a:r>
            <a:r>
              <a:rPr lang="vi-VN" sz="2000" dirty="0"/>
              <a:t>tổ chức xã hội mà trong đó mọi thành viên đều có cùng huyết thống, bình đẳng và cùng làm chung, hưởng chung.</a:t>
            </a:r>
            <a:endParaRPr lang="en-US" sz="2000" dirty="0"/>
          </a:p>
        </p:txBody>
      </p:sp>
    </p:spTree>
    <p:extLst>
      <p:ext uri="{BB962C8B-B14F-4D97-AF65-F5344CB8AC3E}">
        <p14:creationId xmlns:p14="http://schemas.microsoft.com/office/powerpoint/2010/main" val="22085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64592" y="515880"/>
            <a:ext cx="5629800" cy="493618"/>
          </a:xfrm>
        </p:spPr>
        <p:txBody>
          <a:bodyPr/>
          <a:lstStyle/>
          <a:p>
            <a:r>
              <a:rPr lang="en-US" sz="2400" b="1" i="0" dirty="0" smtClean="0">
                <a:latin typeface="+mj-lt"/>
              </a:rPr>
              <a:t>Mở rộng</a:t>
            </a:r>
            <a:endParaRPr lang="en-US" sz="24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4" name="Rectangle 3"/>
          <p:cNvSpPr/>
          <p:nvPr/>
        </p:nvSpPr>
        <p:spPr>
          <a:xfrm>
            <a:off x="863193" y="1464547"/>
            <a:ext cx="7644384" cy="2605842"/>
          </a:xfrm>
          <a:prstGeom prst="rect">
            <a:avLst/>
          </a:prstGeom>
        </p:spPr>
        <p:txBody>
          <a:bodyPr wrap="square">
            <a:spAutoFit/>
          </a:bodyPr>
          <a:lstStyle/>
          <a:p>
            <a:pPr marL="342900" lvl="0" indent="-342900" algn="just">
              <a:lnSpc>
                <a:spcPts val="2400"/>
              </a:lnSpc>
              <a:spcBef>
                <a:spcPts val="200"/>
              </a:spcBef>
              <a:spcAft>
                <a:spcPts val="200"/>
              </a:spcAft>
              <a:buFont typeface="Wingdings" panose="05000000000000000000" pitchFamily="2" charset="2"/>
              <a:buChar char=""/>
            </a:pPr>
            <a:r>
              <a:rPr lang="en-US" sz="2000" dirty="0">
                <a:solidFill>
                  <a:schemeClr val="accent6">
                    <a:lumMod val="50000"/>
                  </a:schemeClr>
                </a:solidFill>
                <a:latin typeface="+mj-lt"/>
                <a:ea typeface="Calibri" panose="020F0502020204030204" pitchFamily="34" charset="0"/>
                <a:cs typeface="Times New Roman" panose="02020603050405020304" pitchFamily="18" charset="0"/>
              </a:rPr>
              <a:t>Xã hội nguyên thuỷ bắt đầu từ khi con người thoát thai khỏi giới động vật, trở thành Người tối cổ và tổn tại đến hết giai đoạn công xã thị tộc. </a:t>
            </a:r>
          </a:p>
          <a:p>
            <a:pPr marL="342900" lvl="0" indent="-342900" algn="just">
              <a:lnSpc>
                <a:spcPts val="2400"/>
              </a:lnSpc>
              <a:spcBef>
                <a:spcPts val="200"/>
              </a:spcBef>
              <a:spcAft>
                <a:spcPts val="200"/>
              </a:spcAft>
              <a:buFont typeface="Wingdings" panose="05000000000000000000" pitchFamily="2" charset="2"/>
              <a:buChar char=""/>
            </a:pPr>
            <a:r>
              <a:rPr lang="en-US" sz="2000" dirty="0">
                <a:solidFill>
                  <a:schemeClr val="accent6">
                    <a:lumMod val="50000"/>
                  </a:schemeClr>
                </a:solidFill>
                <a:latin typeface="+mj-lt"/>
                <a:ea typeface="Calibri" panose="020F0502020204030204" pitchFamily="34" charset="0"/>
                <a:cs typeface="Times New Roman" panose="02020603050405020304" pitchFamily="18" charset="0"/>
              </a:rPr>
              <a:t>Như vậy, thời gian là từ khoảng 4 triệu năm trước đầy đến khoảng 4 000 năm TCN, xã hội nguyên thuỷ phát triển qua hai giai đoạn nhỏ: bầy người nguyên thuỷ và công xã thị tộc </a:t>
            </a:r>
            <a:r>
              <a:rPr lang="en-US" sz="2000" dirty="0" smtClean="0">
                <a:solidFill>
                  <a:schemeClr val="accent6">
                    <a:lumMod val="50000"/>
                  </a:schemeClr>
                </a:solidFill>
                <a:latin typeface="+mj-lt"/>
                <a:ea typeface="Calibri" panose="020F0502020204030204" pitchFamily="34" charset="0"/>
                <a:cs typeface="Times New Roman" panose="02020603050405020304" pitchFamily="18" charset="0"/>
              </a:rPr>
              <a:t>mẫu quyền. </a:t>
            </a:r>
            <a:r>
              <a:rPr lang="en-US" sz="2000" dirty="0">
                <a:solidFill>
                  <a:schemeClr val="accent6">
                    <a:lumMod val="50000"/>
                  </a:schemeClr>
                </a:solidFill>
                <a:latin typeface="+mj-lt"/>
                <a:ea typeface="Calibri" panose="020F0502020204030204" pitchFamily="34" charset="0"/>
                <a:cs typeface="Times New Roman" panose="02020603050405020304" pitchFamily="18" charset="0"/>
              </a:rPr>
              <a:t>Khi xuất hiện công xã thị tộc phụ quyền thì xã hội nguyên thuỷ đã dần tan rã. </a:t>
            </a:r>
            <a:endParaRPr lang="en-US" sz="2000"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30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theme/theme1.xml><?xml version="1.0" encoding="utf-8"?>
<a:theme xmlns:a="http://schemas.openxmlformats.org/drawingml/2006/main"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1542</Words>
  <Application>Microsoft Office PowerPoint</Application>
  <PresentationFormat>On-screen Show (16:9)</PresentationFormat>
  <Paragraphs>147</Paragraphs>
  <Slides>24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Droid Serif</vt:lpstr>
      <vt:lpstr>Muli</vt:lpstr>
      <vt:lpstr>Wingdings</vt:lpstr>
      <vt:lpstr>Courier New</vt:lpstr>
      <vt:lpstr>Raleway Light</vt:lpstr>
      <vt:lpstr>Raleway ExtraBold</vt:lpstr>
      <vt:lpstr>Raleway</vt:lpstr>
      <vt:lpstr>Comic Sans MS</vt:lpstr>
      <vt:lpstr>Arial</vt:lpstr>
      <vt:lpstr>Calibri</vt:lpstr>
      <vt:lpstr>Times New Roman</vt:lpstr>
      <vt:lpstr>Olivia template</vt:lpstr>
      <vt:lpstr>BÀI 5: XÃ HỘI NGUYÊN THỦY </vt:lpstr>
      <vt:lpstr>PowerPoint Presentation</vt:lpstr>
      <vt:lpstr>PowerPoint Presentation</vt:lpstr>
      <vt:lpstr>PowerPoint Presentation</vt:lpstr>
      <vt:lpstr>1. CÁC GIAI ĐOẠN PHÁT TRIỂN  CỦA XÃ HỘI NGUYÊN THỦY</vt:lpstr>
      <vt:lpstr>PowerPoint Presentation</vt:lpstr>
      <vt:lpstr>Các giai đoạn phát  triển, đời sống vật chất, đời sống tinh thần của xã hội nguyên thủy </vt:lpstr>
      <vt:lpstr>Đọc mục Em có biết (SGK trang 21)</vt:lpstr>
      <vt:lpstr>PowerPoint Presentation</vt:lpstr>
      <vt:lpstr>   Quan sát Hình 2</vt:lpstr>
      <vt:lpstr>2. Đời sống vật chất và tinh thần của người nguyên thủy trên đất nước Việt Nam </vt:lpstr>
      <vt:lpstr>Một số hình ảnh nơi từng là địa bàn cư trú của người nguyên thủy tại Việt Nam </vt:lpstr>
      <vt:lpstr>PowerPoint Presentation</vt:lpstr>
      <vt:lpstr>PowerPoint Presentation</vt:lpstr>
      <vt:lpstr>PowerPoint Presentation</vt:lpstr>
      <vt:lpstr>Một số tranh vẽ minh họa về đời vật chất  của người nguyên thủy ở Việt Nam</vt:lpstr>
      <vt:lpstr>Một số tranh vẽ minh họa về đời tinh thần của người nguyên thủy ở Việt Nam</vt:lpstr>
      <vt:lpstr>PowerPoint Presentation</vt:lpstr>
      <vt:lpstr>PowerPoint Presentation</vt:lpstr>
      <vt:lpstr>Công cụ lao động chủ yếu của  người nguyên thủy được chế tác từ:</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HP</cp:lastModifiedBy>
  <cp:revision>137</cp:revision>
  <dcterms:modified xsi:type="dcterms:W3CDTF">2021-08-03T04:43:19Z</dcterms:modified>
</cp:coreProperties>
</file>