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</p:sldMasterIdLst>
  <p:sldIdLst>
    <p:sldId id="321" r:id="rId2"/>
    <p:sldId id="327" r:id="rId3"/>
    <p:sldId id="257" r:id="rId4"/>
    <p:sldId id="353" r:id="rId5"/>
    <p:sldId id="410" r:id="rId6"/>
    <p:sldId id="389" r:id="rId7"/>
    <p:sldId id="409" r:id="rId8"/>
    <p:sldId id="341" r:id="rId9"/>
    <p:sldId id="411" r:id="rId10"/>
    <p:sldId id="417" r:id="rId11"/>
    <p:sldId id="413" r:id="rId12"/>
    <p:sldId id="414" r:id="rId13"/>
    <p:sldId id="415" r:id="rId14"/>
    <p:sldId id="418" r:id="rId15"/>
    <p:sldId id="416" r:id="rId16"/>
    <p:sldId id="412" r:id="rId17"/>
    <p:sldId id="419" r:id="rId18"/>
    <p:sldId id="425" r:id="rId19"/>
    <p:sldId id="381" r:id="rId20"/>
    <p:sldId id="423" r:id="rId21"/>
    <p:sldId id="426" r:id="rId22"/>
    <p:sldId id="383" r:id="rId23"/>
    <p:sldId id="427" r:id="rId24"/>
    <p:sldId id="306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83D2940-1C2F-43BA-B9B8-6D7820454061}">
          <p14:sldIdLst>
            <p14:sldId id="321"/>
            <p14:sldId id="327"/>
            <p14:sldId id="257"/>
            <p14:sldId id="353"/>
            <p14:sldId id="410"/>
            <p14:sldId id="389"/>
            <p14:sldId id="409"/>
            <p14:sldId id="341"/>
            <p14:sldId id="411"/>
            <p14:sldId id="417"/>
            <p14:sldId id="413"/>
            <p14:sldId id="414"/>
            <p14:sldId id="415"/>
            <p14:sldId id="418"/>
            <p14:sldId id="416"/>
            <p14:sldId id="412"/>
            <p14:sldId id="419"/>
            <p14:sldId id="425"/>
            <p14:sldId id="381"/>
            <p14:sldId id="423"/>
            <p14:sldId id="426"/>
            <p14:sldId id="383"/>
            <p14:sldId id="427"/>
            <p14:sldId id="30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008000"/>
    <a:srgbClr val="0033CC"/>
    <a:srgbClr val="CC3300"/>
    <a:srgbClr val="00FF00"/>
    <a:srgbClr val="00CC66"/>
    <a:srgbClr val="FF0066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82" d="100"/>
          <a:sy n="82" d="100"/>
        </p:scale>
        <p:origin x="2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187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950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90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73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2036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6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812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58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385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70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DE61F6A-6C8D-4C12-97EF-999418BDE4E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87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DE61F6A-6C8D-4C12-97EF-999418BDE4E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38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8.jpeg"/><Relationship Id="rId7" Type="http://schemas.openxmlformats.org/officeDocument/2006/relationships/image" Target="../media/image8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g"/><Relationship Id="rId5" Type="http://schemas.openxmlformats.org/officeDocument/2006/relationships/image" Target="../media/image79.jpeg"/><Relationship Id="rId10" Type="http://schemas.openxmlformats.org/officeDocument/2006/relationships/image" Target="../media/image61.jpg"/><Relationship Id="rId4" Type="http://schemas.openxmlformats.org/officeDocument/2006/relationships/image" Target="../media/image72.jpg"/><Relationship Id="rId9" Type="http://schemas.openxmlformats.org/officeDocument/2006/relationships/image" Target="../media/image7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9" Type="http://schemas.openxmlformats.org/officeDocument/2006/relationships/image" Target="../media/image39.svg"/><Relationship Id="rId21" Type="http://schemas.openxmlformats.org/officeDocument/2006/relationships/image" Target="../media/image21.svg"/><Relationship Id="rId34" Type="http://schemas.openxmlformats.org/officeDocument/2006/relationships/image" Target="../media/image34.png"/><Relationship Id="rId42" Type="http://schemas.openxmlformats.org/officeDocument/2006/relationships/image" Target="../media/image42.png"/><Relationship Id="rId47" Type="http://schemas.openxmlformats.org/officeDocument/2006/relationships/image" Target="../media/image47.svg"/><Relationship Id="rId50" Type="http://schemas.openxmlformats.org/officeDocument/2006/relationships/image" Target="../media/image50.png"/><Relationship Id="rId55" Type="http://schemas.openxmlformats.org/officeDocument/2006/relationships/image" Target="../media/image55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svg"/><Relationship Id="rId41" Type="http://schemas.openxmlformats.org/officeDocument/2006/relationships/image" Target="../media/image41.svg"/><Relationship Id="rId54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37" Type="http://schemas.openxmlformats.org/officeDocument/2006/relationships/image" Target="../media/image37.svg"/><Relationship Id="rId40" Type="http://schemas.openxmlformats.org/officeDocument/2006/relationships/image" Target="../media/image40.png"/><Relationship Id="rId45" Type="http://schemas.openxmlformats.org/officeDocument/2006/relationships/image" Target="../media/image45.svg"/><Relationship Id="rId53" Type="http://schemas.openxmlformats.org/officeDocument/2006/relationships/image" Target="../media/image53.svg"/><Relationship Id="rId58" Type="http://schemas.openxmlformats.org/officeDocument/2006/relationships/image" Target="../media/image58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49" Type="http://schemas.openxmlformats.org/officeDocument/2006/relationships/image" Target="../media/image49.svg"/><Relationship Id="rId57" Type="http://schemas.openxmlformats.org/officeDocument/2006/relationships/image" Target="../media/image57.svg"/><Relationship Id="rId61" Type="http://schemas.openxmlformats.org/officeDocument/2006/relationships/image" Target="../media/image60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31" Type="http://schemas.openxmlformats.org/officeDocument/2006/relationships/image" Target="../media/image31.svg"/><Relationship Id="rId44" Type="http://schemas.openxmlformats.org/officeDocument/2006/relationships/image" Target="../media/image44.png"/><Relationship Id="rId52" Type="http://schemas.openxmlformats.org/officeDocument/2006/relationships/image" Target="../media/image52.png"/><Relationship Id="rId60" Type="http://schemas.microsoft.com/office/2017/06/relationships/model3d" Target="../media/model3d1.glb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svg"/><Relationship Id="rId30" Type="http://schemas.openxmlformats.org/officeDocument/2006/relationships/image" Target="../media/image30.png"/><Relationship Id="rId35" Type="http://schemas.openxmlformats.org/officeDocument/2006/relationships/image" Target="../media/image35.svg"/><Relationship Id="rId43" Type="http://schemas.openxmlformats.org/officeDocument/2006/relationships/image" Target="../media/image43.svg"/><Relationship Id="rId48" Type="http://schemas.openxmlformats.org/officeDocument/2006/relationships/image" Target="../media/image48.png"/><Relationship Id="rId56" Type="http://schemas.openxmlformats.org/officeDocument/2006/relationships/image" Target="../media/image56.png"/><Relationship Id="rId8" Type="http://schemas.openxmlformats.org/officeDocument/2006/relationships/image" Target="../media/image8.png"/><Relationship Id="rId51" Type="http://schemas.openxmlformats.org/officeDocument/2006/relationships/image" Target="../media/image51.svg"/><Relationship Id="rId3" Type="http://schemas.openxmlformats.org/officeDocument/2006/relationships/image" Target="../media/image3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33" Type="http://schemas.openxmlformats.org/officeDocument/2006/relationships/image" Target="../media/image33.svg"/><Relationship Id="rId38" Type="http://schemas.openxmlformats.org/officeDocument/2006/relationships/image" Target="../media/image38.png"/><Relationship Id="rId46" Type="http://schemas.openxmlformats.org/officeDocument/2006/relationships/image" Target="../media/image46.png"/><Relationship Id="rId59" Type="http://schemas.openxmlformats.org/officeDocument/2006/relationships/image" Target="../media/image5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g"/><Relationship Id="rId4" Type="http://schemas.openxmlformats.org/officeDocument/2006/relationships/image" Target="../media/image7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92067" y="1603695"/>
            <a:ext cx="8299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</a:t>
            </a:r>
            <a:r>
              <a:rPr lang="en-US" sz="2800" u="sng">
                <a:latin typeface="Times New Roman" panose="02020603050405020304" pitchFamily="18" charset="0"/>
                <a:cs typeface="Times New Roman" panose="02020603050405020304" pitchFamily="18" charset="0"/>
              </a:rPr>
              <a:t>ĐỀ 2:</a:t>
            </a:r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92068" y="2164113"/>
            <a:ext cx="8299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MẠNG MÁY TÍNH VÀ INTERNET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74846" y="3630775"/>
            <a:ext cx="8317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5: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74845" y="4167857"/>
            <a:ext cx="8317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INTERNET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5A714711-1771-471A-BCEB-64EF69CAF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4" y="858958"/>
            <a:ext cx="3895781" cy="537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0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00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00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657CC3D-2C6E-4FF5-8151-CCC7C9180411}"/>
              </a:ext>
            </a:extLst>
          </p:cNvPr>
          <p:cNvSpPr txBox="1"/>
          <p:nvPr/>
        </p:nvSpPr>
        <p:spPr>
          <a:xfrm>
            <a:off x="3892067" y="2841693"/>
            <a:ext cx="8299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2. ĐẶC ĐIỂM CỦA INTERNET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FDD59C66-A23B-4D9A-B96E-2DF09DB4D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4" y="858958"/>
            <a:ext cx="3895781" cy="537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0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B3B78D7-02A8-4836-B6E5-2222D3A40C1A}"/>
              </a:ext>
            </a:extLst>
          </p:cNvPr>
          <p:cNvSpPr/>
          <p:nvPr/>
        </p:nvSpPr>
        <p:spPr>
          <a:xfrm>
            <a:off x="1909187" y="475504"/>
            <a:ext cx="2672704" cy="2090058"/>
          </a:xfrm>
          <a:custGeom>
            <a:avLst/>
            <a:gdLst>
              <a:gd name="connsiteX0" fmla="*/ 0 w 1628946"/>
              <a:gd name="connsiteY0" fmla="*/ 814473 h 1628946"/>
              <a:gd name="connsiteX1" fmla="*/ 814473 w 1628946"/>
              <a:gd name="connsiteY1" fmla="*/ 0 h 1628946"/>
              <a:gd name="connsiteX2" fmla="*/ 1628946 w 1628946"/>
              <a:gd name="connsiteY2" fmla="*/ 814473 h 1628946"/>
              <a:gd name="connsiteX3" fmla="*/ 814473 w 1628946"/>
              <a:gd name="connsiteY3" fmla="*/ 1628946 h 1628946"/>
              <a:gd name="connsiteX4" fmla="*/ 0 w 1628946"/>
              <a:gd name="connsiteY4" fmla="*/ 814473 h 1628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8946" h="1628946">
                <a:moveTo>
                  <a:pt x="0" y="814473"/>
                </a:moveTo>
                <a:cubicBezTo>
                  <a:pt x="0" y="364652"/>
                  <a:pt x="364652" y="0"/>
                  <a:pt x="814473" y="0"/>
                </a:cubicBezTo>
                <a:cubicBezTo>
                  <a:pt x="1264294" y="0"/>
                  <a:pt x="1628946" y="364652"/>
                  <a:pt x="1628946" y="814473"/>
                </a:cubicBezTo>
                <a:cubicBezTo>
                  <a:pt x="1628946" y="1264294"/>
                  <a:pt x="1264294" y="1628946"/>
                  <a:pt x="814473" y="1628946"/>
                </a:cubicBezTo>
                <a:cubicBezTo>
                  <a:pt x="364652" y="1628946"/>
                  <a:pt x="0" y="1264294"/>
                  <a:pt x="0" y="814473"/>
                </a:cubicBezTo>
                <a:close/>
              </a:path>
            </a:pathLst>
          </a:custGeom>
          <a:ln w="3810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3954" tIns="263954" rIns="263954" bIns="263954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của Internet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DED39C27-426D-41BC-A8BF-93862FEDFF3D}"/>
              </a:ext>
            </a:extLst>
          </p:cNvPr>
          <p:cNvSpPr/>
          <p:nvPr/>
        </p:nvSpPr>
        <p:spPr>
          <a:xfrm rot="10890441">
            <a:off x="3252620" y="2342605"/>
            <a:ext cx="570131" cy="445915"/>
          </a:xfrm>
          <a:prstGeom prst="triangl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B1E5377-0137-4949-BA04-722A51DDD51D}"/>
              </a:ext>
            </a:extLst>
          </p:cNvPr>
          <p:cNvSpPr/>
          <p:nvPr/>
        </p:nvSpPr>
        <p:spPr>
          <a:xfrm>
            <a:off x="3027264" y="2973669"/>
            <a:ext cx="1086507" cy="1086507"/>
          </a:xfrm>
          <a:custGeom>
            <a:avLst/>
            <a:gdLst>
              <a:gd name="connsiteX0" fmla="*/ 0 w 1086507"/>
              <a:gd name="connsiteY0" fmla="*/ 543254 h 1086507"/>
              <a:gd name="connsiteX1" fmla="*/ 543254 w 1086507"/>
              <a:gd name="connsiteY1" fmla="*/ 0 h 1086507"/>
              <a:gd name="connsiteX2" fmla="*/ 1086508 w 1086507"/>
              <a:gd name="connsiteY2" fmla="*/ 543254 h 1086507"/>
              <a:gd name="connsiteX3" fmla="*/ 543254 w 1086507"/>
              <a:gd name="connsiteY3" fmla="*/ 1086508 h 1086507"/>
              <a:gd name="connsiteX4" fmla="*/ 0 w 1086507"/>
              <a:gd name="connsiteY4" fmla="*/ 543254 h 108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507" h="1086507">
                <a:moveTo>
                  <a:pt x="0" y="543254"/>
                </a:moveTo>
                <a:cubicBezTo>
                  <a:pt x="0" y="243223"/>
                  <a:pt x="243223" y="0"/>
                  <a:pt x="543254" y="0"/>
                </a:cubicBezTo>
                <a:cubicBezTo>
                  <a:pt x="843285" y="0"/>
                  <a:pt x="1086508" y="243223"/>
                  <a:pt x="1086508" y="543254"/>
                </a:cubicBezTo>
                <a:cubicBezTo>
                  <a:pt x="1086508" y="843285"/>
                  <a:pt x="843285" y="1086508"/>
                  <a:pt x="543254" y="1086508"/>
                </a:cubicBezTo>
                <a:cubicBezTo>
                  <a:pt x="243223" y="1086508"/>
                  <a:pt x="0" y="843285"/>
                  <a:pt x="0" y="543254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244772"/>
              <a:satOff val="6660"/>
              <a:lumOff val="49"/>
              <a:alphaOff val="0"/>
            </a:schemeClr>
          </a:fillRef>
          <a:effectRef idx="0">
            <a:schemeClr val="accent2">
              <a:hueOff val="-1244772"/>
              <a:satOff val="6660"/>
              <a:lumOff val="4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515" tIns="184515" rIns="184515" bIns="184515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Tính toàn cầu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8FD977EA-E055-4686-8DD4-FD9D42C03FB7}"/>
              </a:ext>
            </a:extLst>
          </p:cNvPr>
          <p:cNvSpPr/>
          <p:nvPr/>
        </p:nvSpPr>
        <p:spPr>
          <a:xfrm rot="10709559">
            <a:off x="3256851" y="4406120"/>
            <a:ext cx="570131" cy="445915"/>
          </a:xfrm>
          <a:prstGeom prst="triangl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22597"/>
              <a:satOff val="7611"/>
              <a:lumOff val="56"/>
              <a:alphaOff val="0"/>
            </a:schemeClr>
          </a:fillRef>
          <a:effectRef idx="0">
            <a:schemeClr val="accent2">
              <a:hueOff val="-1422597"/>
              <a:satOff val="7611"/>
              <a:lumOff val="56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B1434AC-BBFC-4E61-BCA6-D015B85F948B}"/>
              </a:ext>
            </a:extLst>
          </p:cNvPr>
          <p:cNvSpPr/>
          <p:nvPr/>
        </p:nvSpPr>
        <p:spPr>
          <a:xfrm>
            <a:off x="3027264" y="5172747"/>
            <a:ext cx="1086507" cy="1086507"/>
          </a:xfrm>
          <a:custGeom>
            <a:avLst/>
            <a:gdLst>
              <a:gd name="connsiteX0" fmla="*/ 0 w 1086507"/>
              <a:gd name="connsiteY0" fmla="*/ 543254 h 1086507"/>
              <a:gd name="connsiteX1" fmla="*/ 543254 w 1086507"/>
              <a:gd name="connsiteY1" fmla="*/ 0 h 1086507"/>
              <a:gd name="connsiteX2" fmla="*/ 1086508 w 1086507"/>
              <a:gd name="connsiteY2" fmla="*/ 543254 h 1086507"/>
              <a:gd name="connsiteX3" fmla="*/ 543254 w 1086507"/>
              <a:gd name="connsiteY3" fmla="*/ 1086508 h 1086507"/>
              <a:gd name="connsiteX4" fmla="*/ 0 w 1086507"/>
              <a:gd name="connsiteY4" fmla="*/ 543254 h 108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507" h="1086507">
                <a:moveTo>
                  <a:pt x="0" y="543254"/>
                </a:moveTo>
                <a:cubicBezTo>
                  <a:pt x="0" y="243223"/>
                  <a:pt x="243223" y="0"/>
                  <a:pt x="543254" y="0"/>
                </a:cubicBezTo>
                <a:cubicBezTo>
                  <a:pt x="843285" y="0"/>
                  <a:pt x="1086508" y="243223"/>
                  <a:pt x="1086508" y="543254"/>
                </a:cubicBezTo>
                <a:cubicBezTo>
                  <a:pt x="1086508" y="843285"/>
                  <a:pt x="843285" y="1086508"/>
                  <a:pt x="543254" y="1086508"/>
                </a:cubicBezTo>
                <a:cubicBezTo>
                  <a:pt x="243223" y="1086508"/>
                  <a:pt x="0" y="843285"/>
                  <a:pt x="0" y="543254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2489545"/>
              <a:satOff val="13319"/>
              <a:lumOff val="98"/>
              <a:alphaOff val="0"/>
            </a:schemeClr>
          </a:fillRef>
          <a:effectRef idx="0">
            <a:schemeClr val="accent2">
              <a:hueOff val="-2489545"/>
              <a:satOff val="13319"/>
              <a:lumOff val="9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515" tIns="184515" rIns="184515" bIns="184515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Tính tương tác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219A7215-105E-4007-9137-117F2CED270F}"/>
              </a:ext>
            </a:extLst>
          </p:cNvPr>
          <p:cNvSpPr/>
          <p:nvPr/>
        </p:nvSpPr>
        <p:spPr>
          <a:xfrm rot="5400000">
            <a:off x="4519783" y="5493043"/>
            <a:ext cx="570131" cy="445915"/>
          </a:xfrm>
          <a:prstGeom prst="triangl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2845194"/>
              <a:satOff val="15222"/>
              <a:lumOff val="112"/>
              <a:alphaOff val="0"/>
            </a:schemeClr>
          </a:fillRef>
          <a:effectRef idx="0">
            <a:schemeClr val="accent2">
              <a:hueOff val="-2845194"/>
              <a:satOff val="15222"/>
              <a:lumOff val="112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A3DFAB4-86B6-49A0-978C-EEC7E784AFCF}"/>
              </a:ext>
            </a:extLst>
          </p:cNvPr>
          <p:cNvSpPr/>
          <p:nvPr/>
        </p:nvSpPr>
        <p:spPr>
          <a:xfrm>
            <a:off x="5470684" y="5172747"/>
            <a:ext cx="1086507" cy="1086507"/>
          </a:xfrm>
          <a:custGeom>
            <a:avLst/>
            <a:gdLst>
              <a:gd name="connsiteX0" fmla="*/ 0 w 1086507"/>
              <a:gd name="connsiteY0" fmla="*/ 543254 h 1086507"/>
              <a:gd name="connsiteX1" fmla="*/ 543254 w 1086507"/>
              <a:gd name="connsiteY1" fmla="*/ 0 h 1086507"/>
              <a:gd name="connsiteX2" fmla="*/ 1086508 w 1086507"/>
              <a:gd name="connsiteY2" fmla="*/ 543254 h 1086507"/>
              <a:gd name="connsiteX3" fmla="*/ 543254 w 1086507"/>
              <a:gd name="connsiteY3" fmla="*/ 1086508 h 1086507"/>
              <a:gd name="connsiteX4" fmla="*/ 0 w 1086507"/>
              <a:gd name="connsiteY4" fmla="*/ 543254 h 108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507" h="1086507">
                <a:moveTo>
                  <a:pt x="0" y="543254"/>
                </a:moveTo>
                <a:cubicBezTo>
                  <a:pt x="0" y="243223"/>
                  <a:pt x="243223" y="0"/>
                  <a:pt x="543254" y="0"/>
                </a:cubicBezTo>
                <a:cubicBezTo>
                  <a:pt x="843285" y="0"/>
                  <a:pt x="1086508" y="243223"/>
                  <a:pt x="1086508" y="543254"/>
                </a:cubicBezTo>
                <a:cubicBezTo>
                  <a:pt x="1086508" y="843285"/>
                  <a:pt x="843285" y="1086508"/>
                  <a:pt x="543254" y="1086508"/>
                </a:cubicBezTo>
                <a:cubicBezTo>
                  <a:pt x="243223" y="1086508"/>
                  <a:pt x="0" y="843285"/>
                  <a:pt x="0" y="543254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3734317"/>
              <a:satOff val="19979"/>
              <a:lumOff val="147"/>
              <a:alphaOff val="0"/>
            </a:schemeClr>
          </a:fillRef>
          <a:effectRef idx="0">
            <a:schemeClr val="accent2">
              <a:hueOff val="-3734317"/>
              <a:satOff val="19979"/>
              <a:lumOff val="14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515" tIns="184515" rIns="184515" bIns="184515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Tính dễ tiếp cập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275F3692-29FB-4E2E-AD55-F2255D790F9B}"/>
              </a:ext>
            </a:extLst>
          </p:cNvPr>
          <p:cNvSpPr/>
          <p:nvPr/>
        </p:nvSpPr>
        <p:spPr>
          <a:xfrm>
            <a:off x="5728872" y="4380884"/>
            <a:ext cx="570131" cy="445915"/>
          </a:xfrm>
          <a:prstGeom prst="triangl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4267792"/>
              <a:satOff val="22833"/>
              <a:lumOff val="168"/>
              <a:alphaOff val="0"/>
            </a:schemeClr>
          </a:fillRef>
          <a:effectRef idx="0">
            <a:schemeClr val="accent2">
              <a:hueOff val="-4267792"/>
              <a:satOff val="22833"/>
              <a:lumOff val="168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C16EC8E-EDEB-49AD-A0CD-208ECBBC3BBC}"/>
              </a:ext>
            </a:extLst>
          </p:cNvPr>
          <p:cNvSpPr/>
          <p:nvPr/>
        </p:nvSpPr>
        <p:spPr>
          <a:xfrm>
            <a:off x="5470684" y="2973669"/>
            <a:ext cx="1086507" cy="1086507"/>
          </a:xfrm>
          <a:custGeom>
            <a:avLst/>
            <a:gdLst>
              <a:gd name="connsiteX0" fmla="*/ 0 w 1086507"/>
              <a:gd name="connsiteY0" fmla="*/ 543254 h 1086507"/>
              <a:gd name="connsiteX1" fmla="*/ 543254 w 1086507"/>
              <a:gd name="connsiteY1" fmla="*/ 0 h 1086507"/>
              <a:gd name="connsiteX2" fmla="*/ 1086508 w 1086507"/>
              <a:gd name="connsiteY2" fmla="*/ 543254 h 1086507"/>
              <a:gd name="connsiteX3" fmla="*/ 543254 w 1086507"/>
              <a:gd name="connsiteY3" fmla="*/ 1086508 h 1086507"/>
              <a:gd name="connsiteX4" fmla="*/ 0 w 1086507"/>
              <a:gd name="connsiteY4" fmla="*/ 543254 h 108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507" h="1086507">
                <a:moveTo>
                  <a:pt x="0" y="543254"/>
                </a:moveTo>
                <a:cubicBezTo>
                  <a:pt x="0" y="243223"/>
                  <a:pt x="243223" y="0"/>
                  <a:pt x="543254" y="0"/>
                </a:cubicBezTo>
                <a:cubicBezTo>
                  <a:pt x="843285" y="0"/>
                  <a:pt x="1086508" y="243223"/>
                  <a:pt x="1086508" y="543254"/>
                </a:cubicBezTo>
                <a:cubicBezTo>
                  <a:pt x="1086508" y="843285"/>
                  <a:pt x="843285" y="1086508"/>
                  <a:pt x="543254" y="1086508"/>
                </a:cubicBezTo>
                <a:cubicBezTo>
                  <a:pt x="243223" y="1086508"/>
                  <a:pt x="0" y="843285"/>
                  <a:pt x="0" y="543254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4979090"/>
              <a:satOff val="26639"/>
              <a:lumOff val="196"/>
              <a:alphaOff val="0"/>
            </a:schemeClr>
          </a:fillRef>
          <a:effectRef idx="0">
            <a:schemeClr val="accent2">
              <a:hueOff val="-4979090"/>
              <a:satOff val="26639"/>
              <a:lumOff val="19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515" tIns="184515" rIns="184515" bIns="184515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endPara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4F11FF7D-0760-4AB0-9BA6-87A3335D4E6E}"/>
              </a:ext>
            </a:extLst>
          </p:cNvPr>
          <p:cNvSpPr/>
          <p:nvPr/>
        </p:nvSpPr>
        <p:spPr>
          <a:xfrm>
            <a:off x="5728872" y="2181806"/>
            <a:ext cx="570131" cy="445915"/>
          </a:xfrm>
          <a:prstGeom prst="triangl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5690389"/>
              <a:satOff val="30445"/>
              <a:lumOff val="224"/>
              <a:alphaOff val="0"/>
            </a:schemeClr>
          </a:fillRef>
          <a:effectRef idx="0">
            <a:schemeClr val="accent2">
              <a:hueOff val="-5690389"/>
              <a:satOff val="30445"/>
              <a:lumOff val="224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346D419-2F69-4051-AEF4-8D1BC1783DDA}"/>
              </a:ext>
            </a:extLst>
          </p:cNvPr>
          <p:cNvSpPr/>
          <p:nvPr/>
        </p:nvSpPr>
        <p:spPr>
          <a:xfrm>
            <a:off x="5470684" y="774591"/>
            <a:ext cx="1086507" cy="1086507"/>
          </a:xfrm>
          <a:custGeom>
            <a:avLst/>
            <a:gdLst>
              <a:gd name="connsiteX0" fmla="*/ 0 w 1086507"/>
              <a:gd name="connsiteY0" fmla="*/ 543254 h 1086507"/>
              <a:gd name="connsiteX1" fmla="*/ 543254 w 1086507"/>
              <a:gd name="connsiteY1" fmla="*/ 0 h 1086507"/>
              <a:gd name="connsiteX2" fmla="*/ 1086508 w 1086507"/>
              <a:gd name="connsiteY2" fmla="*/ 543254 h 1086507"/>
              <a:gd name="connsiteX3" fmla="*/ 543254 w 1086507"/>
              <a:gd name="connsiteY3" fmla="*/ 1086508 h 1086507"/>
              <a:gd name="connsiteX4" fmla="*/ 0 w 1086507"/>
              <a:gd name="connsiteY4" fmla="*/ 543254 h 108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507" h="1086507">
                <a:moveTo>
                  <a:pt x="0" y="543254"/>
                </a:moveTo>
                <a:cubicBezTo>
                  <a:pt x="0" y="243223"/>
                  <a:pt x="243223" y="0"/>
                  <a:pt x="543254" y="0"/>
                </a:cubicBezTo>
                <a:cubicBezTo>
                  <a:pt x="843285" y="0"/>
                  <a:pt x="1086508" y="243223"/>
                  <a:pt x="1086508" y="543254"/>
                </a:cubicBezTo>
                <a:cubicBezTo>
                  <a:pt x="1086508" y="843285"/>
                  <a:pt x="843285" y="1086508"/>
                  <a:pt x="543254" y="1086508"/>
                </a:cubicBezTo>
                <a:cubicBezTo>
                  <a:pt x="243223" y="1086508"/>
                  <a:pt x="0" y="843285"/>
                  <a:pt x="0" y="543254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6223862"/>
              <a:satOff val="33299"/>
              <a:lumOff val="245"/>
              <a:alphaOff val="0"/>
            </a:schemeClr>
          </a:fillRef>
          <a:effectRef idx="0">
            <a:schemeClr val="accent2">
              <a:hueOff val="-6223862"/>
              <a:satOff val="33299"/>
              <a:lumOff val="24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515" tIns="184515" rIns="184515" bIns="184515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Tính cập nhật</a:t>
            </a: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31D79D09-FD7F-42E7-BD74-E398927BAE58}"/>
              </a:ext>
            </a:extLst>
          </p:cNvPr>
          <p:cNvSpPr/>
          <p:nvPr/>
        </p:nvSpPr>
        <p:spPr>
          <a:xfrm rot="5400000">
            <a:off x="6963203" y="1094887"/>
            <a:ext cx="570131" cy="445915"/>
          </a:xfrm>
          <a:prstGeom prst="triangl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7112986"/>
              <a:satOff val="38056"/>
              <a:lumOff val="280"/>
              <a:alphaOff val="0"/>
            </a:schemeClr>
          </a:fillRef>
          <a:effectRef idx="0">
            <a:schemeClr val="accent2">
              <a:hueOff val="-7112986"/>
              <a:satOff val="38056"/>
              <a:lumOff val="28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908FEE2-82C1-4B4B-8FC6-1E2CD900ABF7}"/>
              </a:ext>
            </a:extLst>
          </p:cNvPr>
          <p:cNvSpPr/>
          <p:nvPr/>
        </p:nvSpPr>
        <p:spPr>
          <a:xfrm>
            <a:off x="7914104" y="774591"/>
            <a:ext cx="1086507" cy="1086507"/>
          </a:xfrm>
          <a:custGeom>
            <a:avLst/>
            <a:gdLst>
              <a:gd name="connsiteX0" fmla="*/ 0 w 1086507"/>
              <a:gd name="connsiteY0" fmla="*/ 543254 h 1086507"/>
              <a:gd name="connsiteX1" fmla="*/ 543254 w 1086507"/>
              <a:gd name="connsiteY1" fmla="*/ 0 h 1086507"/>
              <a:gd name="connsiteX2" fmla="*/ 1086508 w 1086507"/>
              <a:gd name="connsiteY2" fmla="*/ 543254 h 1086507"/>
              <a:gd name="connsiteX3" fmla="*/ 543254 w 1086507"/>
              <a:gd name="connsiteY3" fmla="*/ 1086508 h 1086507"/>
              <a:gd name="connsiteX4" fmla="*/ 0 w 1086507"/>
              <a:gd name="connsiteY4" fmla="*/ 543254 h 108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507" h="1086507">
                <a:moveTo>
                  <a:pt x="0" y="543254"/>
                </a:moveTo>
                <a:cubicBezTo>
                  <a:pt x="0" y="243223"/>
                  <a:pt x="243223" y="0"/>
                  <a:pt x="543254" y="0"/>
                </a:cubicBezTo>
                <a:cubicBezTo>
                  <a:pt x="843285" y="0"/>
                  <a:pt x="1086508" y="243223"/>
                  <a:pt x="1086508" y="543254"/>
                </a:cubicBezTo>
                <a:cubicBezTo>
                  <a:pt x="1086508" y="843285"/>
                  <a:pt x="843285" y="1086508"/>
                  <a:pt x="543254" y="1086508"/>
                </a:cubicBezTo>
                <a:cubicBezTo>
                  <a:pt x="243223" y="1086508"/>
                  <a:pt x="0" y="843285"/>
                  <a:pt x="0" y="543254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7468635"/>
              <a:satOff val="39959"/>
              <a:lumOff val="294"/>
              <a:alphaOff val="0"/>
            </a:schemeClr>
          </a:fillRef>
          <a:effectRef idx="0">
            <a:schemeClr val="accent2">
              <a:hueOff val="-7468635"/>
              <a:satOff val="39959"/>
              <a:lumOff val="29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515" tIns="184515" rIns="184515" bIns="184515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Tính lưu trữ</a:t>
            </a: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8C415239-54A5-4CF5-99BC-12F4297EC625}"/>
              </a:ext>
            </a:extLst>
          </p:cNvPr>
          <p:cNvSpPr/>
          <p:nvPr/>
        </p:nvSpPr>
        <p:spPr>
          <a:xfrm rot="10800000">
            <a:off x="8172292" y="2205267"/>
            <a:ext cx="570131" cy="445915"/>
          </a:xfrm>
          <a:prstGeom prst="triangl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8535583"/>
              <a:satOff val="45667"/>
              <a:lumOff val="336"/>
              <a:alphaOff val="0"/>
            </a:schemeClr>
          </a:fillRef>
          <a:effectRef idx="0">
            <a:schemeClr val="accent2">
              <a:hueOff val="-8535583"/>
              <a:satOff val="45667"/>
              <a:lumOff val="336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79A636C-7042-4E27-A663-5258FFC9DA02}"/>
              </a:ext>
            </a:extLst>
          </p:cNvPr>
          <p:cNvSpPr/>
          <p:nvPr/>
        </p:nvSpPr>
        <p:spPr>
          <a:xfrm>
            <a:off x="7914104" y="2973669"/>
            <a:ext cx="1086507" cy="1086507"/>
          </a:xfrm>
          <a:custGeom>
            <a:avLst/>
            <a:gdLst>
              <a:gd name="connsiteX0" fmla="*/ 0 w 1086507"/>
              <a:gd name="connsiteY0" fmla="*/ 543254 h 1086507"/>
              <a:gd name="connsiteX1" fmla="*/ 543254 w 1086507"/>
              <a:gd name="connsiteY1" fmla="*/ 0 h 1086507"/>
              <a:gd name="connsiteX2" fmla="*/ 1086508 w 1086507"/>
              <a:gd name="connsiteY2" fmla="*/ 543254 h 1086507"/>
              <a:gd name="connsiteX3" fmla="*/ 543254 w 1086507"/>
              <a:gd name="connsiteY3" fmla="*/ 1086508 h 1086507"/>
              <a:gd name="connsiteX4" fmla="*/ 0 w 1086507"/>
              <a:gd name="connsiteY4" fmla="*/ 543254 h 108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507" h="1086507">
                <a:moveTo>
                  <a:pt x="0" y="543254"/>
                </a:moveTo>
                <a:cubicBezTo>
                  <a:pt x="0" y="243223"/>
                  <a:pt x="243223" y="0"/>
                  <a:pt x="543254" y="0"/>
                </a:cubicBezTo>
                <a:cubicBezTo>
                  <a:pt x="843285" y="0"/>
                  <a:pt x="1086508" y="243223"/>
                  <a:pt x="1086508" y="543254"/>
                </a:cubicBezTo>
                <a:cubicBezTo>
                  <a:pt x="1086508" y="843285"/>
                  <a:pt x="843285" y="1086508"/>
                  <a:pt x="543254" y="1086508"/>
                </a:cubicBezTo>
                <a:cubicBezTo>
                  <a:pt x="243223" y="1086508"/>
                  <a:pt x="0" y="843285"/>
                  <a:pt x="0" y="543254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8713407"/>
              <a:satOff val="46618"/>
              <a:lumOff val="343"/>
              <a:alphaOff val="0"/>
            </a:schemeClr>
          </a:fillRef>
          <a:effectRef idx="0">
            <a:schemeClr val="accent2">
              <a:hueOff val="-8713407"/>
              <a:satOff val="46618"/>
              <a:lumOff val="3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515" tIns="184515" rIns="184515" bIns="184515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Tính đa dạng</a:t>
            </a: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1DA5A66-F2BD-4DC3-A5ED-FA7D9A465449}"/>
              </a:ext>
            </a:extLst>
          </p:cNvPr>
          <p:cNvSpPr/>
          <p:nvPr/>
        </p:nvSpPr>
        <p:spPr>
          <a:xfrm rot="10800000">
            <a:off x="8172292" y="4398698"/>
            <a:ext cx="570131" cy="445915"/>
          </a:xfrm>
          <a:prstGeom prst="triangl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9958180"/>
              <a:satOff val="53278"/>
              <a:lumOff val="392"/>
              <a:alphaOff val="0"/>
            </a:schemeClr>
          </a:fillRef>
          <a:effectRef idx="0">
            <a:schemeClr val="accent2">
              <a:hueOff val="-9958180"/>
              <a:satOff val="53278"/>
              <a:lumOff val="392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1D5BAA9-0833-40D3-A2DA-4D67556EC9B5}"/>
              </a:ext>
            </a:extLst>
          </p:cNvPr>
          <p:cNvSpPr/>
          <p:nvPr/>
        </p:nvSpPr>
        <p:spPr>
          <a:xfrm>
            <a:off x="7914104" y="5159716"/>
            <a:ext cx="1086507" cy="1099538"/>
          </a:xfrm>
          <a:custGeom>
            <a:avLst/>
            <a:gdLst>
              <a:gd name="connsiteX0" fmla="*/ 0 w 1628946"/>
              <a:gd name="connsiteY0" fmla="*/ 814473 h 1628946"/>
              <a:gd name="connsiteX1" fmla="*/ 814473 w 1628946"/>
              <a:gd name="connsiteY1" fmla="*/ 0 h 1628946"/>
              <a:gd name="connsiteX2" fmla="*/ 1628946 w 1628946"/>
              <a:gd name="connsiteY2" fmla="*/ 814473 h 1628946"/>
              <a:gd name="connsiteX3" fmla="*/ 814473 w 1628946"/>
              <a:gd name="connsiteY3" fmla="*/ 1628946 h 1628946"/>
              <a:gd name="connsiteX4" fmla="*/ 0 w 1628946"/>
              <a:gd name="connsiteY4" fmla="*/ 814473 h 1628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8946" h="1628946">
                <a:moveTo>
                  <a:pt x="0" y="814473"/>
                </a:moveTo>
                <a:cubicBezTo>
                  <a:pt x="0" y="364652"/>
                  <a:pt x="364652" y="0"/>
                  <a:pt x="814473" y="0"/>
                </a:cubicBezTo>
                <a:cubicBezTo>
                  <a:pt x="1264294" y="0"/>
                  <a:pt x="1628946" y="364652"/>
                  <a:pt x="1628946" y="814473"/>
                </a:cubicBezTo>
                <a:cubicBezTo>
                  <a:pt x="1628946" y="1264294"/>
                  <a:pt x="1264294" y="1628946"/>
                  <a:pt x="814473" y="1628946"/>
                </a:cubicBezTo>
                <a:cubicBezTo>
                  <a:pt x="364652" y="1628946"/>
                  <a:pt x="0" y="1264294"/>
                  <a:pt x="0" y="814473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9958180"/>
              <a:satOff val="53278"/>
              <a:lumOff val="392"/>
              <a:alphaOff val="0"/>
            </a:schemeClr>
          </a:fillRef>
          <a:effectRef idx="0">
            <a:schemeClr val="accent2">
              <a:hueOff val="-9958180"/>
              <a:satOff val="53278"/>
              <a:lumOff val="39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3954" tIns="263954" rIns="263954" bIns="263954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Tính ẩn danh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106288-DFFE-451A-9FED-E66A84F54B23}"/>
              </a:ext>
            </a:extLst>
          </p:cNvPr>
          <p:cNvSpPr/>
          <p:nvPr/>
        </p:nvSpPr>
        <p:spPr>
          <a:xfrm>
            <a:off x="2705878" y="2795942"/>
            <a:ext cx="4208106" cy="367017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B610FD1-93A5-4936-9C2A-0C222DAB9D12}"/>
              </a:ext>
            </a:extLst>
          </p:cNvPr>
          <p:cNvGrpSpPr/>
          <p:nvPr/>
        </p:nvGrpSpPr>
        <p:grpSpPr>
          <a:xfrm>
            <a:off x="5166184" y="521617"/>
            <a:ext cx="4274866" cy="5990609"/>
            <a:chOff x="5184312" y="466174"/>
            <a:chExt cx="4274866" cy="5990609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8D2CCFB-DB92-4518-A97D-28609DDE03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97151" y="2024819"/>
              <a:ext cx="2274077" cy="1858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9DB8F7B-792A-4220-834A-BDCDA32AB8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7152" y="475504"/>
              <a:ext cx="422676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3DA8A2B-B634-4625-88FB-6E1892B224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14588" y="466174"/>
              <a:ext cx="44590" cy="599060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E24E047-FA42-4A18-BB24-80FCDF7DECC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58030" y="2054925"/>
              <a:ext cx="42097" cy="440185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B01A69D-5E77-44E8-862D-FF93A7BE4E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4312" y="468114"/>
              <a:ext cx="0" cy="1565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ED85F0E-2DC9-4B41-BB1B-17D2F86899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2011" y="6446961"/>
              <a:ext cx="1957167" cy="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Callout: Line 41">
            <a:extLst>
              <a:ext uri="{FF2B5EF4-FFF2-40B4-BE49-F238E27FC236}">
                <a16:creationId xmlns:a16="http://schemas.microsoft.com/office/drawing/2014/main" id="{E62651A1-6CFC-4015-85A1-E9FCBF25D387}"/>
              </a:ext>
            </a:extLst>
          </p:cNvPr>
          <p:cNvSpPr/>
          <p:nvPr/>
        </p:nvSpPr>
        <p:spPr>
          <a:xfrm>
            <a:off x="360838" y="3516921"/>
            <a:ext cx="2163983" cy="441408"/>
          </a:xfrm>
          <a:prstGeom prst="borderCallout1">
            <a:avLst>
              <a:gd name="adj1" fmla="val 54626"/>
              <a:gd name="adj2" fmla="val 100863"/>
              <a:gd name="adj3" fmla="val 221643"/>
              <a:gd name="adj4" fmla="val 107455"/>
            </a:avLst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chính</a:t>
            </a:r>
          </a:p>
        </p:txBody>
      </p:sp>
      <p:sp>
        <p:nvSpPr>
          <p:cNvPr id="43" name="Callout: Line 42">
            <a:extLst>
              <a:ext uri="{FF2B5EF4-FFF2-40B4-BE49-F238E27FC236}">
                <a16:creationId xmlns:a16="http://schemas.microsoft.com/office/drawing/2014/main" id="{48980011-F05D-43AD-9ED0-00772492EE5A}"/>
              </a:ext>
            </a:extLst>
          </p:cNvPr>
          <p:cNvSpPr/>
          <p:nvPr/>
        </p:nvSpPr>
        <p:spPr>
          <a:xfrm>
            <a:off x="9753253" y="3296217"/>
            <a:ext cx="2069779" cy="441408"/>
          </a:xfrm>
          <a:prstGeom prst="borderCallout1">
            <a:avLst>
              <a:gd name="adj1" fmla="val 50073"/>
              <a:gd name="adj2" fmla="val -117"/>
              <a:gd name="adj3" fmla="val 233025"/>
              <a:gd name="adj4" fmla="val -14864"/>
            </a:avLst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khác</a:t>
            </a:r>
          </a:p>
        </p:txBody>
      </p:sp>
    </p:spTree>
    <p:extLst>
      <p:ext uri="{BB962C8B-B14F-4D97-AF65-F5344CB8AC3E}">
        <p14:creationId xmlns:p14="http://schemas.microsoft.com/office/powerpoint/2010/main" val="19400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2" grpId="0" animBg="1"/>
      <p:bldP spid="2" grpId="0" animBg="1"/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40E3A74-1923-484B-A35C-0A91C7DEA640}"/>
              </a:ext>
            </a:extLst>
          </p:cNvPr>
          <p:cNvSpPr/>
          <p:nvPr/>
        </p:nvSpPr>
        <p:spPr>
          <a:xfrm>
            <a:off x="777551" y="3429000"/>
            <a:ext cx="10842171" cy="2296782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chính của Internet: tính toàn cầu, tính tương tác, tính dễ tiếp cận, tính không chủ sở hữu.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4028FD-A7A7-E27F-3383-479B76D8F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550" y="1273683"/>
            <a:ext cx="10842171" cy="188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9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DD3FFB-F19C-91C5-1480-F56BCFDAF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5868"/>
            <a:ext cx="12200694" cy="25654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279382-C624-4985-AF6F-6B38809367C0}"/>
              </a:ext>
            </a:extLst>
          </p:cNvPr>
          <p:cNvSpPr/>
          <p:nvPr/>
        </p:nvSpPr>
        <p:spPr>
          <a:xfrm>
            <a:off x="0" y="4020039"/>
            <a:ext cx="12192000" cy="212955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lời:</a:t>
            </a:r>
          </a:p>
          <a:p>
            <a:pPr lvl="1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Em thích đặc điểm tính dễ tiếp cận nhất vì em có thể tiếp cận được kho tàng </a:t>
            </a:r>
          </a:p>
          <a:p>
            <a:pPr lvl="1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của nhân loại một cách dễ dàng và sử dụng chúng để hỗ trợ việc </a:t>
            </a:r>
          </a:p>
          <a:p>
            <a:pPr lvl="1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tập của em.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885ED4-08FA-47E2-BE0B-0E12859F70C3}"/>
              </a:ext>
            </a:extLst>
          </p:cNvPr>
          <p:cNvSpPr/>
          <p:nvPr/>
        </p:nvSpPr>
        <p:spPr>
          <a:xfrm>
            <a:off x="110162" y="1947633"/>
            <a:ext cx="432447" cy="4539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679711-7C58-4CA1-A43F-232109F0557B}"/>
              </a:ext>
            </a:extLst>
          </p:cNvPr>
          <p:cNvSpPr/>
          <p:nvPr/>
        </p:nvSpPr>
        <p:spPr>
          <a:xfrm>
            <a:off x="3812955" y="1971214"/>
            <a:ext cx="432447" cy="4539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93977B9-927C-43F2-932F-80C802CB6D67}"/>
              </a:ext>
            </a:extLst>
          </p:cNvPr>
          <p:cNvSpPr/>
          <p:nvPr/>
        </p:nvSpPr>
        <p:spPr>
          <a:xfrm>
            <a:off x="123568" y="2443350"/>
            <a:ext cx="432447" cy="4539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1CFDD9B-9794-45DF-B569-DDE79C5FFB48}"/>
              </a:ext>
            </a:extLst>
          </p:cNvPr>
          <p:cNvSpPr/>
          <p:nvPr/>
        </p:nvSpPr>
        <p:spPr>
          <a:xfrm>
            <a:off x="7613600" y="2432163"/>
            <a:ext cx="432447" cy="4539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5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657CC3D-2C6E-4FF5-8151-CCC7C9180411}"/>
              </a:ext>
            </a:extLst>
          </p:cNvPr>
          <p:cNvSpPr txBox="1"/>
          <p:nvPr/>
        </p:nvSpPr>
        <p:spPr>
          <a:xfrm>
            <a:off x="3892067" y="2841693"/>
            <a:ext cx="82999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3. MỘT SỐ LỢI ÍCH CỦA INTERNET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FDD59C66-A23B-4D9A-B96E-2DF09DB4D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4" y="858958"/>
            <a:ext cx="3895781" cy="537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D7C050-7746-F109-EE80-A28C72527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4561"/>
            <a:ext cx="12192000" cy="57088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7A1A15-8FC4-4D8D-BED0-C3CFEC979359}"/>
              </a:ext>
            </a:extLst>
          </p:cNvPr>
          <p:cNvSpPr/>
          <p:nvPr/>
        </p:nvSpPr>
        <p:spPr>
          <a:xfrm>
            <a:off x="2961861" y="908834"/>
            <a:ext cx="3607904" cy="8050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12EB63-C635-44BB-BD09-4619404EDD50}"/>
              </a:ext>
            </a:extLst>
          </p:cNvPr>
          <p:cNvSpPr/>
          <p:nvPr/>
        </p:nvSpPr>
        <p:spPr>
          <a:xfrm>
            <a:off x="7917096" y="980847"/>
            <a:ext cx="2804491" cy="8050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627139-D59F-41C2-9A33-AEF3900A4F96}"/>
              </a:ext>
            </a:extLst>
          </p:cNvPr>
          <p:cNvSpPr/>
          <p:nvPr/>
        </p:nvSpPr>
        <p:spPr>
          <a:xfrm>
            <a:off x="9114014" y="2234921"/>
            <a:ext cx="2804491" cy="20758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5C2A2D-E512-43AF-8046-9F9F1BD71275}"/>
              </a:ext>
            </a:extLst>
          </p:cNvPr>
          <p:cNvSpPr/>
          <p:nvPr/>
        </p:nvSpPr>
        <p:spPr>
          <a:xfrm>
            <a:off x="372885" y="3321811"/>
            <a:ext cx="2804491" cy="19937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7A2D63-98E8-4BB6-B260-ED767A5AA2E1}"/>
              </a:ext>
            </a:extLst>
          </p:cNvPr>
          <p:cNvSpPr/>
          <p:nvPr/>
        </p:nvSpPr>
        <p:spPr>
          <a:xfrm>
            <a:off x="1385769" y="2052873"/>
            <a:ext cx="2804492" cy="8050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3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1006031-A001-4A06-A717-28F53FB89081}"/>
              </a:ext>
            </a:extLst>
          </p:cNvPr>
          <p:cNvSpPr/>
          <p:nvPr/>
        </p:nvSpPr>
        <p:spPr>
          <a:xfrm>
            <a:off x="2128133" y="3090451"/>
            <a:ext cx="1786860" cy="1533784"/>
          </a:xfrm>
          <a:custGeom>
            <a:avLst/>
            <a:gdLst>
              <a:gd name="connsiteX0" fmla="*/ 0 w 1786860"/>
              <a:gd name="connsiteY0" fmla="*/ 766892 h 1533784"/>
              <a:gd name="connsiteX1" fmla="*/ 383446 w 1786860"/>
              <a:gd name="connsiteY1" fmla="*/ 0 h 1533784"/>
              <a:gd name="connsiteX2" fmla="*/ 1403414 w 1786860"/>
              <a:gd name="connsiteY2" fmla="*/ 0 h 1533784"/>
              <a:gd name="connsiteX3" fmla="*/ 1786860 w 1786860"/>
              <a:gd name="connsiteY3" fmla="*/ 766892 h 1533784"/>
              <a:gd name="connsiteX4" fmla="*/ 1403414 w 1786860"/>
              <a:gd name="connsiteY4" fmla="*/ 1533784 h 1533784"/>
              <a:gd name="connsiteX5" fmla="*/ 383446 w 1786860"/>
              <a:gd name="connsiteY5" fmla="*/ 1533784 h 1533784"/>
              <a:gd name="connsiteX6" fmla="*/ 0 w 1786860"/>
              <a:gd name="connsiteY6" fmla="*/ 766892 h 153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6860" h="1533784">
                <a:moveTo>
                  <a:pt x="0" y="766892"/>
                </a:moveTo>
                <a:lnTo>
                  <a:pt x="383446" y="0"/>
                </a:lnTo>
                <a:lnTo>
                  <a:pt x="1403414" y="0"/>
                </a:lnTo>
                <a:lnTo>
                  <a:pt x="1786860" y="766892"/>
                </a:lnTo>
                <a:lnTo>
                  <a:pt x="1403414" y="1533784"/>
                </a:lnTo>
                <a:lnTo>
                  <a:pt x="383446" y="1533784"/>
                </a:lnTo>
                <a:lnTo>
                  <a:pt x="0" y="766892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6720" tIns="260388" rIns="276720" bIns="260388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Giải trí, xem phim, nghe nhạc, chơi game </a:t>
            </a: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6CFC21D9-C763-4500-9A7C-C955AB12CCD2}"/>
              </a:ext>
            </a:extLst>
          </p:cNvPr>
          <p:cNvSpPr/>
          <p:nvPr/>
        </p:nvSpPr>
        <p:spPr>
          <a:xfrm>
            <a:off x="2171071" y="3855456"/>
            <a:ext cx="208081" cy="179763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367750B2-E85E-4066-ABEE-5E5C6F46F85B}"/>
              </a:ext>
            </a:extLst>
          </p:cNvPr>
          <p:cNvSpPr/>
          <p:nvPr/>
        </p:nvSpPr>
        <p:spPr>
          <a:xfrm>
            <a:off x="591741" y="2321672"/>
            <a:ext cx="1786860" cy="1533784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-14000"/>
            </a:stretch>
          </a:blipFill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E6654590-7FFF-4CEB-8324-79000B12124E}"/>
              </a:ext>
            </a:extLst>
          </p:cNvPr>
          <p:cNvSpPr/>
          <p:nvPr/>
        </p:nvSpPr>
        <p:spPr>
          <a:xfrm>
            <a:off x="1814359" y="3651917"/>
            <a:ext cx="208081" cy="179763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4">
              <a:hueOff val="161386"/>
              <a:satOff val="5835"/>
              <a:lumOff val="-23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E56A16D-D5DA-41D0-AF57-947F72F21C5C}"/>
              </a:ext>
            </a:extLst>
          </p:cNvPr>
          <p:cNvSpPr/>
          <p:nvPr/>
        </p:nvSpPr>
        <p:spPr>
          <a:xfrm>
            <a:off x="3665076" y="2237157"/>
            <a:ext cx="1786860" cy="1533784"/>
          </a:xfrm>
          <a:custGeom>
            <a:avLst/>
            <a:gdLst>
              <a:gd name="connsiteX0" fmla="*/ 0 w 1786860"/>
              <a:gd name="connsiteY0" fmla="*/ 766892 h 1533784"/>
              <a:gd name="connsiteX1" fmla="*/ 383446 w 1786860"/>
              <a:gd name="connsiteY1" fmla="*/ 0 h 1533784"/>
              <a:gd name="connsiteX2" fmla="*/ 1403414 w 1786860"/>
              <a:gd name="connsiteY2" fmla="*/ 0 h 1533784"/>
              <a:gd name="connsiteX3" fmla="*/ 1786860 w 1786860"/>
              <a:gd name="connsiteY3" fmla="*/ 766892 h 1533784"/>
              <a:gd name="connsiteX4" fmla="*/ 1403414 w 1786860"/>
              <a:gd name="connsiteY4" fmla="*/ 1533784 h 1533784"/>
              <a:gd name="connsiteX5" fmla="*/ 383446 w 1786860"/>
              <a:gd name="connsiteY5" fmla="*/ 1533784 h 1533784"/>
              <a:gd name="connsiteX6" fmla="*/ 0 w 1786860"/>
              <a:gd name="connsiteY6" fmla="*/ 766892 h 153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6860" h="1533784">
                <a:moveTo>
                  <a:pt x="0" y="766892"/>
                </a:moveTo>
                <a:lnTo>
                  <a:pt x="383446" y="0"/>
                </a:lnTo>
                <a:lnTo>
                  <a:pt x="1403414" y="0"/>
                </a:lnTo>
                <a:lnTo>
                  <a:pt x="1786860" y="766892"/>
                </a:lnTo>
                <a:lnTo>
                  <a:pt x="1403414" y="1533784"/>
                </a:lnTo>
                <a:lnTo>
                  <a:pt x="383446" y="1533784"/>
                </a:lnTo>
                <a:lnTo>
                  <a:pt x="0" y="766892"/>
                </a:lnTo>
                <a:close/>
              </a:path>
            </a:pathLst>
          </a:custGeom>
        </p:spPr>
        <p:style>
          <a:lnRef idx="2">
            <a:schemeClr val="accent4">
              <a:hueOff val="342944"/>
              <a:satOff val="12400"/>
              <a:lumOff val="-49"/>
              <a:alphaOff val="0"/>
            </a:schemeClr>
          </a:lnRef>
          <a:fillRef idx="1">
            <a:schemeClr val="accent4">
              <a:hueOff val="342944"/>
              <a:satOff val="12400"/>
              <a:lumOff val="-49"/>
              <a:alphaOff val="0"/>
            </a:schemeClr>
          </a:fillRef>
          <a:effectRef idx="0">
            <a:schemeClr val="accent4">
              <a:hueOff val="342944"/>
              <a:satOff val="12400"/>
              <a:lumOff val="-4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6720" tIns="260388" rIns="276720" bIns="260388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Trao đổi, chia sẻ thông tin</a:t>
            </a: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F88DFCE4-50A0-4028-AD97-82C4710CA95D}"/>
              </a:ext>
            </a:extLst>
          </p:cNvPr>
          <p:cNvSpPr/>
          <p:nvPr/>
        </p:nvSpPr>
        <p:spPr>
          <a:xfrm>
            <a:off x="4895951" y="3643799"/>
            <a:ext cx="208081" cy="179763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4">
              <a:hueOff val="322771"/>
              <a:satOff val="11671"/>
              <a:lumOff val="-46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B52471EE-7A82-4DD8-9125-7DA3549A2BFD}"/>
              </a:ext>
            </a:extLst>
          </p:cNvPr>
          <p:cNvSpPr/>
          <p:nvPr/>
        </p:nvSpPr>
        <p:spPr>
          <a:xfrm>
            <a:off x="9840688" y="2356946"/>
            <a:ext cx="1786860" cy="1533784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000" r="-26000"/>
            </a:stretch>
          </a:blipFill>
        </p:spPr>
        <p:style>
          <a:lnRef idx="2">
            <a:schemeClr val="accent4">
              <a:hueOff val="342944"/>
              <a:satOff val="12400"/>
              <a:lumOff val="-49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6B9704DD-09D6-4954-88F9-84F499A88AEE}"/>
              </a:ext>
            </a:extLst>
          </p:cNvPr>
          <p:cNvSpPr/>
          <p:nvPr/>
        </p:nvSpPr>
        <p:spPr>
          <a:xfrm>
            <a:off x="5246057" y="3849077"/>
            <a:ext cx="208081" cy="179763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4">
              <a:hueOff val="484157"/>
              <a:satOff val="17506"/>
              <a:lumOff val="-69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FDD776B-5E94-4A78-9A3E-F1DE8C0789B9}"/>
              </a:ext>
            </a:extLst>
          </p:cNvPr>
          <p:cNvSpPr/>
          <p:nvPr/>
        </p:nvSpPr>
        <p:spPr>
          <a:xfrm>
            <a:off x="2127032" y="1480264"/>
            <a:ext cx="1786860" cy="1533784"/>
          </a:xfrm>
          <a:custGeom>
            <a:avLst/>
            <a:gdLst>
              <a:gd name="connsiteX0" fmla="*/ 0 w 1786860"/>
              <a:gd name="connsiteY0" fmla="*/ 766892 h 1533784"/>
              <a:gd name="connsiteX1" fmla="*/ 383446 w 1786860"/>
              <a:gd name="connsiteY1" fmla="*/ 0 h 1533784"/>
              <a:gd name="connsiteX2" fmla="*/ 1403414 w 1786860"/>
              <a:gd name="connsiteY2" fmla="*/ 0 h 1533784"/>
              <a:gd name="connsiteX3" fmla="*/ 1786860 w 1786860"/>
              <a:gd name="connsiteY3" fmla="*/ 766892 h 1533784"/>
              <a:gd name="connsiteX4" fmla="*/ 1403414 w 1786860"/>
              <a:gd name="connsiteY4" fmla="*/ 1533784 h 1533784"/>
              <a:gd name="connsiteX5" fmla="*/ 383446 w 1786860"/>
              <a:gd name="connsiteY5" fmla="*/ 1533784 h 1533784"/>
              <a:gd name="connsiteX6" fmla="*/ 0 w 1786860"/>
              <a:gd name="connsiteY6" fmla="*/ 766892 h 153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6860" h="1533784">
                <a:moveTo>
                  <a:pt x="0" y="766892"/>
                </a:moveTo>
                <a:lnTo>
                  <a:pt x="383446" y="0"/>
                </a:lnTo>
                <a:lnTo>
                  <a:pt x="1403414" y="0"/>
                </a:lnTo>
                <a:lnTo>
                  <a:pt x="1786860" y="766892"/>
                </a:lnTo>
                <a:lnTo>
                  <a:pt x="1403414" y="1533784"/>
                </a:lnTo>
                <a:lnTo>
                  <a:pt x="383446" y="1533784"/>
                </a:lnTo>
                <a:lnTo>
                  <a:pt x="0" y="766892"/>
                </a:lnTo>
                <a:close/>
              </a:path>
            </a:pathLst>
          </a:custGeom>
        </p:spPr>
        <p:style>
          <a:lnRef idx="2">
            <a:schemeClr val="accent4">
              <a:hueOff val="685888"/>
              <a:satOff val="24800"/>
              <a:lumOff val="-98"/>
              <a:alphaOff val="0"/>
            </a:schemeClr>
          </a:lnRef>
          <a:fillRef idx="1">
            <a:schemeClr val="accent4">
              <a:hueOff val="685888"/>
              <a:satOff val="24800"/>
              <a:lumOff val="-98"/>
              <a:alphaOff val="0"/>
            </a:schemeClr>
          </a:fillRef>
          <a:effectRef idx="0">
            <a:schemeClr val="accent4">
              <a:hueOff val="685888"/>
              <a:satOff val="24800"/>
              <a:lumOff val="-9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6720" tIns="260388" rIns="276720" bIns="260388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Tìm kiếm thông tin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2A1B54A2-5DAC-41C5-A3E6-AC544195EE56}"/>
              </a:ext>
            </a:extLst>
          </p:cNvPr>
          <p:cNvSpPr/>
          <p:nvPr/>
        </p:nvSpPr>
        <p:spPr>
          <a:xfrm>
            <a:off x="3344696" y="1494761"/>
            <a:ext cx="208081" cy="179763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4">
              <a:hueOff val="645542"/>
              <a:satOff val="23341"/>
              <a:lumOff val="-92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43235FE6-8273-46D3-972E-BF758510D3D3}"/>
              </a:ext>
            </a:extLst>
          </p:cNvPr>
          <p:cNvSpPr/>
          <p:nvPr/>
        </p:nvSpPr>
        <p:spPr>
          <a:xfrm>
            <a:off x="3666728" y="620880"/>
            <a:ext cx="1786860" cy="1533784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8000" r="-28000"/>
            </a:stretch>
          </a:blipFill>
        </p:spPr>
        <p:style>
          <a:lnRef idx="2">
            <a:schemeClr val="accent4">
              <a:hueOff val="685888"/>
              <a:satOff val="24800"/>
              <a:lumOff val="-98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B7FB593D-9ED3-40EC-82EF-AA855780DDE5}"/>
              </a:ext>
            </a:extLst>
          </p:cNvPr>
          <p:cNvSpPr/>
          <p:nvPr/>
        </p:nvSpPr>
        <p:spPr>
          <a:xfrm>
            <a:off x="3716821" y="1300501"/>
            <a:ext cx="208081" cy="179763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4">
              <a:hueOff val="806928"/>
              <a:satOff val="29176"/>
              <a:lumOff val="-116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F28FCAA-32AF-4007-83EE-6676EDE32034}"/>
              </a:ext>
            </a:extLst>
          </p:cNvPr>
          <p:cNvSpPr/>
          <p:nvPr/>
        </p:nvSpPr>
        <p:spPr>
          <a:xfrm>
            <a:off x="5202570" y="1471134"/>
            <a:ext cx="1786860" cy="1533784"/>
          </a:xfrm>
          <a:custGeom>
            <a:avLst/>
            <a:gdLst>
              <a:gd name="connsiteX0" fmla="*/ 0 w 1786860"/>
              <a:gd name="connsiteY0" fmla="*/ 766892 h 1533784"/>
              <a:gd name="connsiteX1" fmla="*/ 383446 w 1786860"/>
              <a:gd name="connsiteY1" fmla="*/ 0 h 1533784"/>
              <a:gd name="connsiteX2" fmla="*/ 1403414 w 1786860"/>
              <a:gd name="connsiteY2" fmla="*/ 0 h 1533784"/>
              <a:gd name="connsiteX3" fmla="*/ 1786860 w 1786860"/>
              <a:gd name="connsiteY3" fmla="*/ 766892 h 1533784"/>
              <a:gd name="connsiteX4" fmla="*/ 1403414 w 1786860"/>
              <a:gd name="connsiteY4" fmla="*/ 1533784 h 1533784"/>
              <a:gd name="connsiteX5" fmla="*/ 383446 w 1786860"/>
              <a:gd name="connsiteY5" fmla="*/ 1533784 h 1533784"/>
              <a:gd name="connsiteX6" fmla="*/ 0 w 1786860"/>
              <a:gd name="connsiteY6" fmla="*/ 766892 h 153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6860" h="1533784">
                <a:moveTo>
                  <a:pt x="0" y="766892"/>
                </a:moveTo>
                <a:lnTo>
                  <a:pt x="383446" y="0"/>
                </a:lnTo>
                <a:lnTo>
                  <a:pt x="1403414" y="0"/>
                </a:lnTo>
                <a:lnTo>
                  <a:pt x="1786860" y="766892"/>
                </a:lnTo>
                <a:lnTo>
                  <a:pt x="1403414" y="1533784"/>
                </a:lnTo>
                <a:lnTo>
                  <a:pt x="383446" y="1533784"/>
                </a:lnTo>
                <a:lnTo>
                  <a:pt x="0" y="766892"/>
                </a:lnTo>
                <a:close/>
              </a:path>
            </a:pathLst>
          </a:custGeom>
          <a:solidFill>
            <a:schemeClr val="accent3"/>
          </a:solidFill>
        </p:spPr>
        <p:style>
          <a:lnRef idx="2">
            <a:schemeClr val="accent4">
              <a:hueOff val="1028833"/>
              <a:satOff val="37200"/>
              <a:lumOff val="-147"/>
              <a:alphaOff val="0"/>
            </a:schemeClr>
          </a:lnRef>
          <a:fillRef idx="1">
            <a:schemeClr val="accent4">
              <a:hueOff val="1028833"/>
              <a:satOff val="37200"/>
              <a:lumOff val="-147"/>
              <a:alphaOff val="0"/>
            </a:schemeClr>
          </a:fillRef>
          <a:effectRef idx="0">
            <a:schemeClr val="accent4">
              <a:hueOff val="1028833"/>
              <a:satOff val="37200"/>
              <a:lumOff val="-14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6720" tIns="260388" rIns="276720" bIns="260388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Học tập và làm việc trực tuyến</a:t>
            </a: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CA6B444F-6209-4426-A417-DC514BEFC450}"/>
              </a:ext>
            </a:extLst>
          </p:cNvPr>
          <p:cNvSpPr/>
          <p:nvPr/>
        </p:nvSpPr>
        <p:spPr>
          <a:xfrm>
            <a:off x="6748869" y="2150026"/>
            <a:ext cx="208081" cy="179763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4">
              <a:hueOff val="968313"/>
              <a:satOff val="35012"/>
              <a:lumOff val="-139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065F4546-9954-43B3-AC71-ADBB7664C41E}"/>
              </a:ext>
            </a:extLst>
          </p:cNvPr>
          <p:cNvSpPr/>
          <p:nvPr/>
        </p:nvSpPr>
        <p:spPr>
          <a:xfrm>
            <a:off x="2111069" y="4715709"/>
            <a:ext cx="1786860" cy="1533784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1000" r="-21000"/>
            </a:stretch>
          </a:blipFill>
        </p:spPr>
        <p:style>
          <a:lnRef idx="2">
            <a:schemeClr val="accent4">
              <a:hueOff val="1028833"/>
              <a:satOff val="37200"/>
              <a:lumOff val="-147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5AECA406-ECA1-4BFA-8007-8649FE79BC5B}"/>
              </a:ext>
            </a:extLst>
          </p:cNvPr>
          <p:cNvSpPr/>
          <p:nvPr/>
        </p:nvSpPr>
        <p:spPr>
          <a:xfrm>
            <a:off x="7087965" y="2360523"/>
            <a:ext cx="208081" cy="179763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4">
              <a:hueOff val="1129699"/>
              <a:satOff val="40847"/>
              <a:lumOff val="-162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B518B7D-6467-4394-8B07-41F59785174E}"/>
              </a:ext>
            </a:extLst>
          </p:cNvPr>
          <p:cNvSpPr/>
          <p:nvPr/>
        </p:nvSpPr>
        <p:spPr>
          <a:xfrm>
            <a:off x="6740062" y="639727"/>
            <a:ext cx="1786860" cy="1533784"/>
          </a:xfrm>
          <a:custGeom>
            <a:avLst/>
            <a:gdLst>
              <a:gd name="connsiteX0" fmla="*/ 0 w 1786860"/>
              <a:gd name="connsiteY0" fmla="*/ 766892 h 1533784"/>
              <a:gd name="connsiteX1" fmla="*/ 383446 w 1786860"/>
              <a:gd name="connsiteY1" fmla="*/ 0 h 1533784"/>
              <a:gd name="connsiteX2" fmla="*/ 1403414 w 1786860"/>
              <a:gd name="connsiteY2" fmla="*/ 0 h 1533784"/>
              <a:gd name="connsiteX3" fmla="*/ 1786860 w 1786860"/>
              <a:gd name="connsiteY3" fmla="*/ 766892 h 1533784"/>
              <a:gd name="connsiteX4" fmla="*/ 1403414 w 1786860"/>
              <a:gd name="connsiteY4" fmla="*/ 1533784 h 1533784"/>
              <a:gd name="connsiteX5" fmla="*/ 383446 w 1786860"/>
              <a:gd name="connsiteY5" fmla="*/ 1533784 h 1533784"/>
              <a:gd name="connsiteX6" fmla="*/ 0 w 1786860"/>
              <a:gd name="connsiteY6" fmla="*/ 766892 h 153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6860" h="1533784">
                <a:moveTo>
                  <a:pt x="0" y="766892"/>
                </a:moveTo>
                <a:lnTo>
                  <a:pt x="383446" y="0"/>
                </a:lnTo>
                <a:lnTo>
                  <a:pt x="1403414" y="0"/>
                </a:lnTo>
                <a:lnTo>
                  <a:pt x="1786860" y="766892"/>
                </a:lnTo>
                <a:lnTo>
                  <a:pt x="1403414" y="1533784"/>
                </a:lnTo>
                <a:lnTo>
                  <a:pt x="383446" y="1533784"/>
                </a:lnTo>
                <a:lnTo>
                  <a:pt x="0" y="766892"/>
                </a:lnTo>
                <a:close/>
              </a:path>
            </a:pathLst>
          </a:custGeom>
        </p:spPr>
        <p:style>
          <a:lnRef idx="2">
            <a:schemeClr val="accent4">
              <a:hueOff val="1371777"/>
              <a:satOff val="49600"/>
              <a:lumOff val="-196"/>
              <a:alphaOff val="0"/>
            </a:schemeClr>
          </a:lnRef>
          <a:fillRef idx="1">
            <a:schemeClr val="accent4">
              <a:hueOff val="1371777"/>
              <a:satOff val="49600"/>
              <a:lumOff val="-196"/>
              <a:alphaOff val="0"/>
            </a:schemeClr>
          </a:fillRef>
          <a:effectRef idx="0">
            <a:schemeClr val="accent4">
              <a:hueOff val="1371777"/>
              <a:satOff val="49600"/>
              <a:lumOff val="-19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6720" tIns="260388" rIns="276720" bIns="260388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Kiếm tiền trên Internet</a:t>
            </a: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103B3926-9C3F-4F00-953B-41A7E106F979}"/>
              </a:ext>
            </a:extLst>
          </p:cNvPr>
          <p:cNvSpPr/>
          <p:nvPr/>
        </p:nvSpPr>
        <p:spPr>
          <a:xfrm>
            <a:off x="8285812" y="1324856"/>
            <a:ext cx="208081" cy="179763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4">
              <a:hueOff val="1291084"/>
              <a:satOff val="46682"/>
              <a:lumOff val="-185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D9DB28EB-A211-483F-AD7C-4434E8831FA0}"/>
              </a:ext>
            </a:extLst>
          </p:cNvPr>
          <p:cNvSpPr/>
          <p:nvPr/>
        </p:nvSpPr>
        <p:spPr>
          <a:xfrm>
            <a:off x="8278105" y="1493021"/>
            <a:ext cx="1786860" cy="1533784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000" r="-27000"/>
            </a:stretch>
          </a:blipFill>
        </p:spPr>
        <p:style>
          <a:lnRef idx="2">
            <a:schemeClr val="accent4">
              <a:hueOff val="1371777"/>
              <a:satOff val="49600"/>
              <a:lumOff val="-196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A280A135-8283-476C-983E-B752C3C8A324}"/>
              </a:ext>
            </a:extLst>
          </p:cNvPr>
          <p:cNvSpPr/>
          <p:nvPr/>
        </p:nvSpPr>
        <p:spPr>
          <a:xfrm>
            <a:off x="8633716" y="1527234"/>
            <a:ext cx="208081" cy="179763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4">
              <a:hueOff val="1452470"/>
              <a:satOff val="52518"/>
              <a:lumOff val="-208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91151D5-7423-4033-8D4A-D19645E47343}"/>
              </a:ext>
            </a:extLst>
          </p:cNvPr>
          <p:cNvSpPr/>
          <p:nvPr/>
        </p:nvSpPr>
        <p:spPr>
          <a:xfrm>
            <a:off x="8278105" y="3186104"/>
            <a:ext cx="1786860" cy="1533784"/>
          </a:xfrm>
          <a:custGeom>
            <a:avLst/>
            <a:gdLst>
              <a:gd name="connsiteX0" fmla="*/ 0 w 1786860"/>
              <a:gd name="connsiteY0" fmla="*/ 766892 h 1533784"/>
              <a:gd name="connsiteX1" fmla="*/ 383446 w 1786860"/>
              <a:gd name="connsiteY1" fmla="*/ 0 h 1533784"/>
              <a:gd name="connsiteX2" fmla="*/ 1403414 w 1786860"/>
              <a:gd name="connsiteY2" fmla="*/ 0 h 1533784"/>
              <a:gd name="connsiteX3" fmla="*/ 1786860 w 1786860"/>
              <a:gd name="connsiteY3" fmla="*/ 766892 h 1533784"/>
              <a:gd name="connsiteX4" fmla="*/ 1403414 w 1786860"/>
              <a:gd name="connsiteY4" fmla="*/ 1533784 h 1533784"/>
              <a:gd name="connsiteX5" fmla="*/ 383446 w 1786860"/>
              <a:gd name="connsiteY5" fmla="*/ 1533784 h 1533784"/>
              <a:gd name="connsiteX6" fmla="*/ 0 w 1786860"/>
              <a:gd name="connsiteY6" fmla="*/ 766892 h 153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6860" h="1533784">
                <a:moveTo>
                  <a:pt x="0" y="766892"/>
                </a:moveTo>
                <a:lnTo>
                  <a:pt x="383446" y="0"/>
                </a:lnTo>
                <a:lnTo>
                  <a:pt x="1403414" y="0"/>
                </a:lnTo>
                <a:lnTo>
                  <a:pt x="1786860" y="766892"/>
                </a:lnTo>
                <a:lnTo>
                  <a:pt x="1403414" y="1533784"/>
                </a:lnTo>
                <a:lnTo>
                  <a:pt x="383446" y="1533784"/>
                </a:lnTo>
                <a:lnTo>
                  <a:pt x="0" y="766892"/>
                </a:lnTo>
                <a:close/>
              </a:path>
            </a:pathLst>
          </a:custGeom>
          <a:solidFill>
            <a:srgbClr val="33CC33"/>
          </a:solidFill>
        </p:spPr>
        <p:style>
          <a:lnRef idx="2">
            <a:schemeClr val="accent4">
              <a:hueOff val="1714721"/>
              <a:satOff val="62000"/>
              <a:lumOff val="-246"/>
              <a:alphaOff val="0"/>
            </a:schemeClr>
          </a:lnRef>
          <a:fillRef idx="1">
            <a:schemeClr val="accent4">
              <a:hueOff val="1714721"/>
              <a:satOff val="62000"/>
              <a:lumOff val="-246"/>
              <a:alphaOff val="0"/>
            </a:schemeClr>
          </a:fillRef>
          <a:effectRef idx="0">
            <a:schemeClr val="accent4">
              <a:hueOff val="1714721"/>
              <a:satOff val="62000"/>
              <a:lumOff val="-24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6720" tIns="260388" rIns="276720" bIns="260388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Mua sắm trực tuyến</a:t>
            </a: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B4395B44-59A9-465E-B6FC-D1E5AB66CACF}"/>
              </a:ext>
            </a:extLst>
          </p:cNvPr>
          <p:cNvSpPr/>
          <p:nvPr/>
        </p:nvSpPr>
        <p:spPr>
          <a:xfrm>
            <a:off x="8631514" y="4529857"/>
            <a:ext cx="208081" cy="179763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4">
              <a:hueOff val="1613855"/>
              <a:satOff val="58353"/>
              <a:lumOff val="-231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75B57367-762F-4BEE-8495-C65FE509F06B}"/>
              </a:ext>
            </a:extLst>
          </p:cNvPr>
          <p:cNvSpPr/>
          <p:nvPr/>
        </p:nvSpPr>
        <p:spPr>
          <a:xfrm>
            <a:off x="6740062" y="4025361"/>
            <a:ext cx="1786860" cy="1533784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1000" r="-21000"/>
            </a:stretch>
          </a:blipFill>
        </p:spPr>
        <p:style>
          <a:lnRef idx="2">
            <a:schemeClr val="accent4">
              <a:hueOff val="1714721"/>
              <a:satOff val="62000"/>
              <a:lumOff val="-246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24630AF1-2EDD-4C26-BBCF-A624522232DF}"/>
              </a:ext>
            </a:extLst>
          </p:cNvPr>
          <p:cNvSpPr/>
          <p:nvPr/>
        </p:nvSpPr>
        <p:spPr>
          <a:xfrm>
            <a:off x="8300124" y="4699182"/>
            <a:ext cx="208081" cy="179763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4">
              <a:hueOff val="1775241"/>
              <a:satOff val="64188"/>
              <a:lumOff val="-254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28B1E06-01DD-4714-AE5D-7826DBF7BA1E}"/>
              </a:ext>
            </a:extLst>
          </p:cNvPr>
          <p:cNvSpPr/>
          <p:nvPr/>
        </p:nvSpPr>
        <p:spPr>
          <a:xfrm>
            <a:off x="3665076" y="4015793"/>
            <a:ext cx="1786860" cy="1533784"/>
          </a:xfrm>
          <a:custGeom>
            <a:avLst/>
            <a:gdLst>
              <a:gd name="connsiteX0" fmla="*/ 0 w 1786860"/>
              <a:gd name="connsiteY0" fmla="*/ 766892 h 1533784"/>
              <a:gd name="connsiteX1" fmla="*/ 383446 w 1786860"/>
              <a:gd name="connsiteY1" fmla="*/ 0 h 1533784"/>
              <a:gd name="connsiteX2" fmla="*/ 1403414 w 1786860"/>
              <a:gd name="connsiteY2" fmla="*/ 0 h 1533784"/>
              <a:gd name="connsiteX3" fmla="*/ 1786860 w 1786860"/>
              <a:gd name="connsiteY3" fmla="*/ 766892 h 1533784"/>
              <a:gd name="connsiteX4" fmla="*/ 1403414 w 1786860"/>
              <a:gd name="connsiteY4" fmla="*/ 1533784 h 1533784"/>
              <a:gd name="connsiteX5" fmla="*/ 383446 w 1786860"/>
              <a:gd name="connsiteY5" fmla="*/ 1533784 h 1533784"/>
              <a:gd name="connsiteX6" fmla="*/ 0 w 1786860"/>
              <a:gd name="connsiteY6" fmla="*/ 766892 h 153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6860" h="1533784">
                <a:moveTo>
                  <a:pt x="0" y="766892"/>
                </a:moveTo>
                <a:lnTo>
                  <a:pt x="383446" y="0"/>
                </a:lnTo>
                <a:lnTo>
                  <a:pt x="1403414" y="0"/>
                </a:lnTo>
                <a:lnTo>
                  <a:pt x="1786860" y="766892"/>
                </a:lnTo>
                <a:lnTo>
                  <a:pt x="1403414" y="1533784"/>
                </a:lnTo>
                <a:lnTo>
                  <a:pt x="383446" y="1533784"/>
                </a:lnTo>
                <a:lnTo>
                  <a:pt x="0" y="766892"/>
                </a:lnTo>
                <a:close/>
              </a:path>
            </a:pathLst>
          </a:custGeom>
        </p:spPr>
        <p:style>
          <a:lnRef idx="2">
            <a:schemeClr val="accent4">
              <a:hueOff val="2057666"/>
              <a:satOff val="74400"/>
              <a:lumOff val="-295"/>
              <a:alphaOff val="0"/>
            </a:schemeClr>
          </a:lnRef>
          <a:fillRef idx="1">
            <a:schemeClr val="accent4">
              <a:hueOff val="2057666"/>
              <a:satOff val="74400"/>
              <a:lumOff val="-295"/>
              <a:alphaOff val="0"/>
            </a:schemeClr>
          </a:fillRef>
          <a:effectRef idx="0">
            <a:schemeClr val="accent4">
              <a:hueOff val="2057666"/>
              <a:satOff val="74400"/>
              <a:lumOff val="-29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6720" tIns="260388" rIns="276720" bIns="260388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Lưu trữ thông tin (ảnh, video, …)</a:t>
            </a: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80C434CA-2BCB-443C-AE41-71727E21AAA8}"/>
              </a:ext>
            </a:extLst>
          </p:cNvPr>
          <p:cNvSpPr/>
          <p:nvPr/>
        </p:nvSpPr>
        <p:spPr>
          <a:xfrm>
            <a:off x="3715720" y="4696283"/>
            <a:ext cx="208081" cy="179763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4">
              <a:hueOff val="1936626"/>
              <a:satOff val="70024"/>
              <a:lumOff val="-277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4C309F2A-218F-411F-9E25-167EE2C95289}"/>
              </a:ext>
            </a:extLst>
          </p:cNvPr>
          <p:cNvSpPr/>
          <p:nvPr/>
        </p:nvSpPr>
        <p:spPr>
          <a:xfrm>
            <a:off x="5170090" y="3162499"/>
            <a:ext cx="1786860" cy="1533784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000" r="-26000"/>
            </a:stretch>
          </a:blipFill>
        </p:spPr>
        <p:style>
          <a:lnRef idx="2">
            <a:schemeClr val="accent4">
              <a:hueOff val="2057666"/>
              <a:satOff val="74400"/>
              <a:lumOff val="-295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C7E3B0C2-7E52-413E-BC40-455F99AC0BE3}"/>
              </a:ext>
            </a:extLst>
          </p:cNvPr>
          <p:cNvSpPr/>
          <p:nvPr/>
        </p:nvSpPr>
        <p:spPr>
          <a:xfrm>
            <a:off x="3343595" y="4890543"/>
            <a:ext cx="208081" cy="179763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4">
              <a:hueOff val="2098012"/>
              <a:satOff val="75859"/>
              <a:lumOff val="-301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8152D168-A3B2-44FB-BD9B-15ABA2C89377}"/>
              </a:ext>
            </a:extLst>
          </p:cNvPr>
          <p:cNvSpPr/>
          <p:nvPr/>
        </p:nvSpPr>
        <p:spPr>
          <a:xfrm>
            <a:off x="9808441" y="4046236"/>
            <a:ext cx="1786860" cy="1533784"/>
          </a:xfrm>
          <a:custGeom>
            <a:avLst/>
            <a:gdLst>
              <a:gd name="connsiteX0" fmla="*/ 0 w 1786860"/>
              <a:gd name="connsiteY0" fmla="*/ 766892 h 1533784"/>
              <a:gd name="connsiteX1" fmla="*/ 383446 w 1786860"/>
              <a:gd name="connsiteY1" fmla="*/ 0 h 1533784"/>
              <a:gd name="connsiteX2" fmla="*/ 1403414 w 1786860"/>
              <a:gd name="connsiteY2" fmla="*/ 0 h 1533784"/>
              <a:gd name="connsiteX3" fmla="*/ 1786860 w 1786860"/>
              <a:gd name="connsiteY3" fmla="*/ 766892 h 1533784"/>
              <a:gd name="connsiteX4" fmla="*/ 1403414 w 1786860"/>
              <a:gd name="connsiteY4" fmla="*/ 1533784 h 1533784"/>
              <a:gd name="connsiteX5" fmla="*/ 383446 w 1786860"/>
              <a:gd name="connsiteY5" fmla="*/ 1533784 h 1533784"/>
              <a:gd name="connsiteX6" fmla="*/ 0 w 1786860"/>
              <a:gd name="connsiteY6" fmla="*/ 766892 h 153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6860" h="1533784">
                <a:moveTo>
                  <a:pt x="0" y="766892"/>
                </a:moveTo>
                <a:lnTo>
                  <a:pt x="383446" y="0"/>
                </a:lnTo>
                <a:lnTo>
                  <a:pt x="1403414" y="0"/>
                </a:lnTo>
                <a:lnTo>
                  <a:pt x="1786860" y="766892"/>
                </a:lnTo>
                <a:lnTo>
                  <a:pt x="1403414" y="1533784"/>
                </a:lnTo>
                <a:lnTo>
                  <a:pt x="383446" y="1533784"/>
                </a:lnTo>
                <a:lnTo>
                  <a:pt x="0" y="766892"/>
                </a:lnTo>
                <a:close/>
              </a:path>
            </a:pathLst>
          </a:custGeom>
        </p:spPr>
        <p:style>
          <a:lnRef idx="2">
            <a:schemeClr val="accent4">
              <a:hueOff val="2400610"/>
              <a:satOff val="86800"/>
              <a:lumOff val="-344"/>
              <a:alphaOff val="0"/>
            </a:schemeClr>
          </a:lnRef>
          <a:fillRef idx="1">
            <a:schemeClr val="accent4">
              <a:hueOff val="2400610"/>
              <a:satOff val="86800"/>
              <a:lumOff val="-344"/>
              <a:alphaOff val="0"/>
            </a:schemeClr>
          </a:fillRef>
          <a:effectRef idx="0">
            <a:schemeClr val="accent4">
              <a:hueOff val="2400610"/>
              <a:satOff val="86800"/>
              <a:lumOff val="-34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6720" tIns="260388" rIns="276720" bIns="260388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Mạng xã hội (facebook, zalo)</a:t>
            </a:r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id="{BE009DDA-D71E-4800-A929-7DA27D1F1F72}"/>
              </a:ext>
            </a:extLst>
          </p:cNvPr>
          <p:cNvSpPr/>
          <p:nvPr/>
        </p:nvSpPr>
        <p:spPr>
          <a:xfrm>
            <a:off x="10161851" y="5389240"/>
            <a:ext cx="208081" cy="179763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4">
              <a:hueOff val="2259397"/>
              <a:satOff val="81694"/>
              <a:lumOff val="-324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13F4CB6D-315D-4377-99A4-FD1A71612631}"/>
              </a:ext>
            </a:extLst>
          </p:cNvPr>
          <p:cNvSpPr/>
          <p:nvPr/>
        </p:nvSpPr>
        <p:spPr>
          <a:xfrm>
            <a:off x="8270398" y="4885904"/>
            <a:ext cx="1786860" cy="1533784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6000" r="-36000"/>
            </a:stretch>
          </a:blipFill>
        </p:spPr>
        <p:style>
          <a:lnRef idx="2">
            <a:schemeClr val="accent4">
              <a:hueOff val="2400610"/>
              <a:satOff val="86800"/>
              <a:lumOff val="-344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Hexagon 35">
            <a:extLst>
              <a:ext uri="{FF2B5EF4-FFF2-40B4-BE49-F238E27FC236}">
                <a16:creationId xmlns:a16="http://schemas.microsoft.com/office/drawing/2014/main" id="{FE561885-B46D-42D2-B5DF-7186CC62B1EE}"/>
              </a:ext>
            </a:extLst>
          </p:cNvPr>
          <p:cNvSpPr/>
          <p:nvPr/>
        </p:nvSpPr>
        <p:spPr>
          <a:xfrm>
            <a:off x="9830461" y="5559145"/>
            <a:ext cx="208081" cy="179763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4">
              <a:hueOff val="2420783"/>
              <a:satOff val="87529"/>
              <a:lumOff val="-347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CB93F05D-F3B4-4FD1-8B36-1D476C53928E}"/>
              </a:ext>
            </a:extLst>
          </p:cNvPr>
          <p:cNvSpPr/>
          <p:nvPr/>
        </p:nvSpPr>
        <p:spPr>
          <a:xfrm>
            <a:off x="9815597" y="653353"/>
            <a:ext cx="1786860" cy="1533784"/>
          </a:xfrm>
          <a:custGeom>
            <a:avLst/>
            <a:gdLst>
              <a:gd name="connsiteX0" fmla="*/ 0 w 1786860"/>
              <a:gd name="connsiteY0" fmla="*/ 766892 h 1533784"/>
              <a:gd name="connsiteX1" fmla="*/ 383446 w 1786860"/>
              <a:gd name="connsiteY1" fmla="*/ 0 h 1533784"/>
              <a:gd name="connsiteX2" fmla="*/ 1403414 w 1786860"/>
              <a:gd name="connsiteY2" fmla="*/ 0 h 1533784"/>
              <a:gd name="connsiteX3" fmla="*/ 1786860 w 1786860"/>
              <a:gd name="connsiteY3" fmla="*/ 766892 h 1533784"/>
              <a:gd name="connsiteX4" fmla="*/ 1403414 w 1786860"/>
              <a:gd name="connsiteY4" fmla="*/ 1533784 h 1533784"/>
              <a:gd name="connsiteX5" fmla="*/ 383446 w 1786860"/>
              <a:gd name="connsiteY5" fmla="*/ 1533784 h 1533784"/>
              <a:gd name="connsiteX6" fmla="*/ 0 w 1786860"/>
              <a:gd name="connsiteY6" fmla="*/ 766892 h 153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6860" h="1533784">
                <a:moveTo>
                  <a:pt x="0" y="766892"/>
                </a:moveTo>
                <a:lnTo>
                  <a:pt x="383446" y="0"/>
                </a:lnTo>
                <a:lnTo>
                  <a:pt x="1403414" y="0"/>
                </a:lnTo>
                <a:lnTo>
                  <a:pt x="1786860" y="766892"/>
                </a:lnTo>
                <a:lnTo>
                  <a:pt x="1403414" y="1533784"/>
                </a:lnTo>
                <a:lnTo>
                  <a:pt x="383446" y="1533784"/>
                </a:lnTo>
                <a:lnTo>
                  <a:pt x="0" y="766892"/>
                </a:lnTo>
                <a:close/>
              </a:path>
            </a:pathLst>
          </a:custGeom>
          <a:solidFill>
            <a:srgbClr val="002060"/>
          </a:solidFill>
        </p:spPr>
        <p:style>
          <a:lnRef idx="2">
            <a:schemeClr val="accent4">
              <a:hueOff val="2743554"/>
              <a:satOff val="99200"/>
              <a:lumOff val="-393"/>
              <a:alphaOff val="0"/>
            </a:schemeClr>
          </a:lnRef>
          <a:fillRef idx="1">
            <a:schemeClr val="accent4">
              <a:hueOff val="2743554"/>
              <a:satOff val="99200"/>
              <a:lumOff val="-393"/>
              <a:alphaOff val="0"/>
            </a:schemeClr>
          </a:fillRef>
          <a:effectRef idx="0">
            <a:schemeClr val="accent4">
              <a:hueOff val="2743554"/>
              <a:satOff val="99200"/>
              <a:lumOff val="-39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6720" tIns="260388" rIns="276720" bIns="260388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Gọi điện thoại, gửi email</a:t>
            </a:r>
          </a:p>
        </p:txBody>
      </p:sp>
      <p:sp>
        <p:nvSpPr>
          <p:cNvPr id="38" name="Hexagon 37">
            <a:extLst>
              <a:ext uri="{FF2B5EF4-FFF2-40B4-BE49-F238E27FC236}">
                <a16:creationId xmlns:a16="http://schemas.microsoft.com/office/drawing/2014/main" id="{559667AD-71DD-4A74-B7F2-4F835D569136}"/>
              </a:ext>
            </a:extLst>
          </p:cNvPr>
          <p:cNvSpPr/>
          <p:nvPr/>
        </p:nvSpPr>
        <p:spPr>
          <a:xfrm>
            <a:off x="11050327" y="2002736"/>
            <a:ext cx="208081" cy="179763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4">
              <a:hueOff val="2582168"/>
              <a:satOff val="93365"/>
              <a:lumOff val="-37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9" name="Hexagon 38">
            <a:extLst>
              <a:ext uri="{FF2B5EF4-FFF2-40B4-BE49-F238E27FC236}">
                <a16:creationId xmlns:a16="http://schemas.microsoft.com/office/drawing/2014/main" id="{4461034C-9CDB-47BB-9CBD-F52ABA4A7FA2}"/>
              </a:ext>
            </a:extLst>
          </p:cNvPr>
          <p:cNvSpPr/>
          <p:nvPr/>
        </p:nvSpPr>
        <p:spPr>
          <a:xfrm>
            <a:off x="6724098" y="2348925"/>
            <a:ext cx="1786860" cy="1533784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000" r="-22000"/>
            </a:stretch>
          </a:blipFill>
        </p:spPr>
        <p:style>
          <a:lnRef idx="2">
            <a:schemeClr val="accent4">
              <a:hueOff val="2743554"/>
              <a:satOff val="99200"/>
              <a:lumOff val="-393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D4247190-D06F-4EA7-871B-F15018EB1B30}"/>
              </a:ext>
            </a:extLst>
          </p:cNvPr>
          <p:cNvSpPr/>
          <p:nvPr/>
        </p:nvSpPr>
        <p:spPr>
          <a:xfrm>
            <a:off x="11050327" y="2356464"/>
            <a:ext cx="208081" cy="179763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4">
              <a:hueOff val="2743554"/>
              <a:satOff val="99200"/>
              <a:lumOff val="-393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04495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50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3" grpId="0" animBg="1"/>
      <p:bldP spid="17" grpId="0" animBg="1"/>
      <p:bldP spid="21" grpId="0" animBg="1"/>
      <p:bldP spid="25" grpId="0" animBg="1"/>
      <p:bldP spid="29" grpId="0" animBg="1"/>
      <p:bldP spid="33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9CD01E-DBDE-4FC2-ABBC-8EEBE0E5FCFE}"/>
              </a:ext>
            </a:extLst>
          </p:cNvPr>
          <p:cNvSpPr/>
          <p:nvPr/>
        </p:nvSpPr>
        <p:spPr>
          <a:xfrm>
            <a:off x="777551" y="2725213"/>
            <a:ext cx="10842171" cy="339918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		LỢI ÍCH CỦA INTERNET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Trao đổi thông tin nhanh chóng, hiệu quả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Học tập và làm việc trực truyến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Cung cấp nguồn tài liệu phong phú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Cung cấp các tiện ích phục vụ đời sống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Là phương tiện vui chơi, giải trí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9CF4AE-8D0F-3327-3373-90C70D5BD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62" y="1020238"/>
            <a:ext cx="776287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4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486C85-3038-7CF9-E6E5-CF47F297D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9168"/>
            <a:ext cx="12192001" cy="290237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BF32861-B750-45BD-825E-4DB2C44143FF}"/>
              </a:ext>
            </a:extLst>
          </p:cNvPr>
          <p:cNvSpPr/>
          <p:nvPr/>
        </p:nvSpPr>
        <p:spPr>
          <a:xfrm>
            <a:off x="182880" y="2441448"/>
            <a:ext cx="386975" cy="4080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DB7FA91-3DE2-4394-874D-10D60A1A0601}"/>
              </a:ext>
            </a:extLst>
          </p:cNvPr>
          <p:cNvSpPr/>
          <p:nvPr/>
        </p:nvSpPr>
        <p:spPr>
          <a:xfrm>
            <a:off x="139133" y="2866435"/>
            <a:ext cx="432447" cy="4539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5107D07-558A-4A23-A1EE-FF3207D8CAC2}"/>
              </a:ext>
            </a:extLst>
          </p:cNvPr>
          <p:cNvSpPr/>
          <p:nvPr/>
        </p:nvSpPr>
        <p:spPr>
          <a:xfrm>
            <a:off x="171470" y="3728093"/>
            <a:ext cx="432447" cy="4539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9E12221-0B54-49ED-97FF-D76EBFF8512C}"/>
              </a:ext>
            </a:extLst>
          </p:cNvPr>
          <p:cNvSpPr/>
          <p:nvPr/>
        </p:nvSpPr>
        <p:spPr>
          <a:xfrm>
            <a:off x="164846" y="4175480"/>
            <a:ext cx="432447" cy="4539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6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657CC3D-2C6E-4FF5-8151-CCC7C9180411}"/>
              </a:ext>
            </a:extLst>
          </p:cNvPr>
          <p:cNvSpPr txBox="1"/>
          <p:nvPr/>
        </p:nvSpPr>
        <p:spPr>
          <a:xfrm>
            <a:off x="3892067" y="2841693"/>
            <a:ext cx="8299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FDD59C66-A23B-4D9A-B96E-2DF09DB4D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4" y="858958"/>
            <a:ext cx="3895781" cy="537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4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ck Arc 3">
            <a:extLst>
              <a:ext uri="{FF2B5EF4-FFF2-40B4-BE49-F238E27FC236}">
                <a16:creationId xmlns:a16="http://schemas.microsoft.com/office/drawing/2014/main" id="{7EC0D7BB-0CD0-413A-A98B-2F02DA1D8FBB}"/>
              </a:ext>
            </a:extLst>
          </p:cNvPr>
          <p:cNvSpPr/>
          <p:nvPr/>
        </p:nvSpPr>
        <p:spPr>
          <a:xfrm>
            <a:off x="-3467272" y="-615293"/>
            <a:ext cx="8341643" cy="8341643"/>
          </a:xfrm>
          <a:prstGeom prst="blockArc">
            <a:avLst>
              <a:gd name="adj1" fmla="val 18900000"/>
              <a:gd name="adj2" fmla="val 2700000"/>
              <a:gd name="adj3" fmla="val 259"/>
            </a:avLst>
          </a:prstGeom>
          <a:solidFill>
            <a:srgbClr val="FFFF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D58D298-86F2-41F9-8CA5-CC5D766D2148}"/>
              </a:ext>
            </a:extLst>
          </p:cNvPr>
          <p:cNvGrpSpPr/>
          <p:nvPr/>
        </p:nvGrpSpPr>
        <p:grpSpPr>
          <a:xfrm>
            <a:off x="3764433" y="1108414"/>
            <a:ext cx="7938014" cy="1191980"/>
            <a:chOff x="3643132" y="828494"/>
            <a:chExt cx="7938014" cy="1191980"/>
          </a:xfrm>
          <a:solidFill>
            <a:srgbClr val="00B0F0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DEDD7DE-9BFD-4102-B60F-BE33E3E2FA40}"/>
                </a:ext>
              </a:extLst>
            </p:cNvPr>
            <p:cNvSpPr/>
            <p:nvPr/>
          </p:nvSpPr>
          <p:spPr>
            <a:xfrm>
              <a:off x="4239122" y="932801"/>
              <a:ext cx="7342024" cy="953584"/>
            </a:xfrm>
            <a:custGeom>
              <a:avLst/>
              <a:gdLst>
                <a:gd name="connsiteX0" fmla="*/ 0 w 7342024"/>
                <a:gd name="connsiteY0" fmla="*/ 0 h 953584"/>
                <a:gd name="connsiteX1" fmla="*/ 7342024 w 7342024"/>
                <a:gd name="connsiteY1" fmla="*/ 0 h 953584"/>
                <a:gd name="connsiteX2" fmla="*/ 7342024 w 7342024"/>
                <a:gd name="connsiteY2" fmla="*/ 953584 h 953584"/>
                <a:gd name="connsiteX3" fmla="*/ 0 w 7342024"/>
                <a:gd name="connsiteY3" fmla="*/ 953584 h 953584"/>
                <a:gd name="connsiteX4" fmla="*/ 0 w 7342024"/>
                <a:gd name="connsiteY4" fmla="*/ 0 h 953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2024" h="953584">
                  <a:moveTo>
                    <a:pt x="0" y="0"/>
                  </a:moveTo>
                  <a:lnTo>
                    <a:pt x="7342024" y="0"/>
                  </a:lnTo>
                  <a:lnTo>
                    <a:pt x="7342024" y="953584"/>
                  </a:lnTo>
                  <a:lnTo>
                    <a:pt x="0" y="9535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56907" tIns="132080" rIns="132080" bIns="132080" numCol="1" spcCol="1270" anchor="ctr" anchorCtr="0">
              <a:no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 Internet là gì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EE2152-1FC0-48AD-AA07-82D70BB283F4}"/>
                </a:ext>
              </a:extLst>
            </p:cNvPr>
            <p:cNvSpPr/>
            <p:nvPr/>
          </p:nvSpPr>
          <p:spPr>
            <a:xfrm>
              <a:off x="3643132" y="828494"/>
              <a:ext cx="1191980" cy="1191980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2F27850-1CE8-482F-B929-672B6821E5C7}"/>
              </a:ext>
            </a:extLst>
          </p:cNvPr>
          <p:cNvGrpSpPr/>
          <p:nvPr/>
        </p:nvGrpSpPr>
        <p:grpSpPr>
          <a:xfrm>
            <a:off x="4189843" y="2888161"/>
            <a:ext cx="7512604" cy="1191980"/>
            <a:chOff x="4189844" y="2244226"/>
            <a:chExt cx="7391303" cy="1191980"/>
          </a:xfrm>
          <a:solidFill>
            <a:srgbClr val="0070C0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923E71B-0549-46A4-884E-628E213053F4}"/>
                </a:ext>
              </a:extLst>
            </p:cNvPr>
            <p:cNvSpPr/>
            <p:nvPr/>
          </p:nvSpPr>
          <p:spPr>
            <a:xfrm>
              <a:off x="4785834" y="2363424"/>
              <a:ext cx="6795313" cy="953584"/>
            </a:xfrm>
            <a:custGeom>
              <a:avLst/>
              <a:gdLst>
                <a:gd name="connsiteX0" fmla="*/ 0 w 6795313"/>
                <a:gd name="connsiteY0" fmla="*/ 0 h 953584"/>
                <a:gd name="connsiteX1" fmla="*/ 6795313 w 6795313"/>
                <a:gd name="connsiteY1" fmla="*/ 0 h 953584"/>
                <a:gd name="connsiteX2" fmla="*/ 6795313 w 6795313"/>
                <a:gd name="connsiteY2" fmla="*/ 953584 h 953584"/>
                <a:gd name="connsiteX3" fmla="*/ 0 w 6795313"/>
                <a:gd name="connsiteY3" fmla="*/ 953584 h 953584"/>
                <a:gd name="connsiteX4" fmla="*/ 0 w 6795313"/>
                <a:gd name="connsiteY4" fmla="*/ 0 h 953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95313" h="953584">
                  <a:moveTo>
                    <a:pt x="0" y="0"/>
                  </a:moveTo>
                  <a:lnTo>
                    <a:pt x="6795313" y="0"/>
                  </a:lnTo>
                  <a:lnTo>
                    <a:pt x="6795313" y="953584"/>
                  </a:lnTo>
                  <a:lnTo>
                    <a:pt x="0" y="953584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56907" tIns="132080" rIns="132080" bIns="132080" numCol="1" spcCol="1270" anchor="ctr" anchorCtr="0">
              <a:no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Nêu được một số đặc điểm chính của Internet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2E7ADB5-91DC-458D-8BD3-B0C2B3723B57}"/>
                </a:ext>
              </a:extLst>
            </p:cNvPr>
            <p:cNvSpPr/>
            <p:nvPr/>
          </p:nvSpPr>
          <p:spPr>
            <a:xfrm>
              <a:off x="4189844" y="2244226"/>
              <a:ext cx="1191980" cy="1191980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1ABAD38-0CB7-4601-8155-6CF981D49F9C}"/>
              </a:ext>
            </a:extLst>
          </p:cNvPr>
          <p:cNvGrpSpPr/>
          <p:nvPr/>
        </p:nvGrpSpPr>
        <p:grpSpPr>
          <a:xfrm>
            <a:off x="3857740" y="4733717"/>
            <a:ext cx="7938014" cy="1191980"/>
            <a:chOff x="3643132" y="5105473"/>
            <a:chExt cx="7938014" cy="119198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2FFE6FE-C81C-4ADF-8FB1-E0FCCF508007}"/>
                </a:ext>
              </a:extLst>
            </p:cNvPr>
            <p:cNvSpPr/>
            <p:nvPr/>
          </p:nvSpPr>
          <p:spPr>
            <a:xfrm>
              <a:off x="4239122" y="5224671"/>
              <a:ext cx="7342024" cy="953584"/>
            </a:xfrm>
            <a:custGeom>
              <a:avLst/>
              <a:gdLst>
                <a:gd name="connsiteX0" fmla="*/ 0 w 7342024"/>
                <a:gd name="connsiteY0" fmla="*/ 0 h 953584"/>
                <a:gd name="connsiteX1" fmla="*/ 7342024 w 7342024"/>
                <a:gd name="connsiteY1" fmla="*/ 0 h 953584"/>
                <a:gd name="connsiteX2" fmla="*/ 7342024 w 7342024"/>
                <a:gd name="connsiteY2" fmla="*/ 953584 h 953584"/>
                <a:gd name="connsiteX3" fmla="*/ 0 w 7342024"/>
                <a:gd name="connsiteY3" fmla="*/ 953584 h 953584"/>
                <a:gd name="connsiteX4" fmla="*/ 0 w 7342024"/>
                <a:gd name="connsiteY4" fmla="*/ 0 h 953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2024" h="953584">
                  <a:moveTo>
                    <a:pt x="0" y="0"/>
                  </a:moveTo>
                  <a:lnTo>
                    <a:pt x="7342024" y="0"/>
                  </a:lnTo>
                  <a:lnTo>
                    <a:pt x="7342024" y="953584"/>
                  </a:lnTo>
                  <a:lnTo>
                    <a:pt x="0" y="9535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56907" tIns="132080" rIns="132080" bIns="132080" numCol="1" spcCol="1270" anchor="ctr" anchorCtr="0">
              <a:no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Nêu được một số lợi ích chính của Internet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3E3895F-6995-4B21-8511-52E472F8C00B}"/>
                </a:ext>
              </a:extLst>
            </p:cNvPr>
            <p:cNvSpPr/>
            <p:nvPr/>
          </p:nvSpPr>
          <p:spPr>
            <a:xfrm>
              <a:off x="3643132" y="5105473"/>
              <a:ext cx="1191980" cy="1191980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DE8A0075-26B0-4D77-9E66-DC0DD77CE13C}"/>
              </a:ext>
            </a:extLst>
          </p:cNvPr>
          <p:cNvSpPr/>
          <p:nvPr/>
        </p:nvSpPr>
        <p:spPr>
          <a:xfrm>
            <a:off x="443345" y="1872363"/>
            <a:ext cx="3552825" cy="3486150"/>
          </a:xfrm>
          <a:prstGeom prst="ellipse">
            <a:avLst/>
          </a:prstGeom>
          <a:solidFill>
            <a:srgbClr val="00206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bài này em sẽ</a:t>
            </a:r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59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C7D7FF-70B8-6490-331B-3D69F60CC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291" y="1755714"/>
            <a:ext cx="7639050" cy="2705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B6417E-1848-4EDB-AF74-65BF843F0EA2}"/>
              </a:ext>
            </a:extLst>
          </p:cNvPr>
          <p:cNvSpPr/>
          <p:nvPr/>
        </p:nvSpPr>
        <p:spPr>
          <a:xfrm>
            <a:off x="2019270" y="3494810"/>
            <a:ext cx="481866" cy="5238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7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4D30E8A-FEC6-4E12-97B5-DB6A8DC1C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914" y="1195303"/>
            <a:ext cx="5155100" cy="28247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2EDF7B-B86A-41DD-A617-8B2FC1674765}"/>
              </a:ext>
            </a:extLst>
          </p:cNvPr>
          <p:cNvSpPr/>
          <p:nvPr/>
        </p:nvSpPr>
        <p:spPr>
          <a:xfrm>
            <a:off x="1011033" y="4133634"/>
            <a:ext cx="10317981" cy="244090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Internet, ta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 (ISP)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 (ISP)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845BD4C-94A6-4938-A29E-E9C0EAACF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33" y="1195303"/>
            <a:ext cx="4533775" cy="2822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041FBE-43D4-55F6-9039-4D443D167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033" y="445188"/>
            <a:ext cx="10317981" cy="61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657CC3D-2C6E-4FF5-8151-CCC7C9180411}"/>
              </a:ext>
            </a:extLst>
          </p:cNvPr>
          <p:cNvSpPr txBox="1"/>
          <p:nvPr/>
        </p:nvSpPr>
        <p:spPr>
          <a:xfrm>
            <a:off x="3892067" y="2841693"/>
            <a:ext cx="8299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FDD59C66-A23B-4D9A-B96E-2DF09DB4D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4" y="858958"/>
            <a:ext cx="3895781" cy="537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9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29A5A3A-B62F-4B65-B21F-02B8545F9DDC}"/>
              </a:ext>
            </a:extLst>
          </p:cNvPr>
          <p:cNvSpPr/>
          <p:nvPr/>
        </p:nvSpPr>
        <p:spPr>
          <a:xfrm>
            <a:off x="0" y="2783035"/>
            <a:ext cx="12191999" cy="315554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lời:</a:t>
            </a:r>
          </a:p>
          <a:p>
            <a:pPr marL="971550" lvl="1" indent="-514350">
              <a:buAutoNum type="arabicPeriod"/>
            </a:pP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cho thấy Internet mang lại lợi ích cho việc: </a:t>
            </a:r>
          </a:p>
          <a:p>
            <a:pPr lvl="1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Học tập: tìm kiếm tài liệu học tập trên Internet</a:t>
            </a:r>
          </a:p>
          <a:p>
            <a:pPr lvl="1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Giải trí: xem phim, nghe nhạc trên Internet</a:t>
            </a:r>
          </a:p>
          <a:p>
            <a:pPr lvl="1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	Internet được sử dụng rộng rãi và ngày càng phát triển vì nó mang lại rất 	nhiều lợi ích cho cuộc sống con người.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88E0B5-2BDE-2D8D-72A7-D885858B3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93469"/>
            <a:ext cx="12191999" cy="112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0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4AA23C-F00B-40B8-80D7-11FFD5211D00}"/>
              </a:ext>
            </a:extLst>
          </p:cNvPr>
          <p:cNvSpPr txBox="1"/>
          <p:nvPr/>
        </p:nvSpPr>
        <p:spPr>
          <a:xfrm>
            <a:off x="2852053" y="2144674"/>
            <a:ext cx="64552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latin typeface="Times New Roman" panose="02020603050405020304" pitchFamily="18" charset="0"/>
                <a:cs typeface="Times New Roman" panose="02020603050405020304" pitchFamily="18" charset="0"/>
              </a:rPr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69652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657CC3D-2C6E-4FF5-8151-CCC7C9180411}"/>
              </a:ext>
            </a:extLst>
          </p:cNvPr>
          <p:cNvSpPr txBox="1"/>
          <p:nvPr/>
        </p:nvSpPr>
        <p:spPr>
          <a:xfrm>
            <a:off x="3892067" y="2841693"/>
            <a:ext cx="8299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1. INTERNET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FDD59C66-A23B-4D9A-B96E-2DF09DB4D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4" y="858958"/>
            <a:ext cx="3895781" cy="537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9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Solar system with solid fill">
            <a:extLst>
              <a:ext uri="{FF2B5EF4-FFF2-40B4-BE49-F238E27FC236}">
                <a16:creationId xmlns:a16="http://schemas.microsoft.com/office/drawing/2014/main" id="{6351C46B-3DA5-4AA0-9371-77DFE158D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50518" y="5140717"/>
            <a:ext cx="1334728" cy="133472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9953D8A-2750-4852-9810-51E1ADDCD741}"/>
              </a:ext>
            </a:extLst>
          </p:cNvPr>
          <p:cNvGrpSpPr/>
          <p:nvPr/>
        </p:nvGrpSpPr>
        <p:grpSpPr>
          <a:xfrm>
            <a:off x="520243" y="202427"/>
            <a:ext cx="4096147" cy="3075080"/>
            <a:chOff x="822082" y="-38917"/>
            <a:chExt cx="7976672" cy="4396480"/>
          </a:xfrm>
          <a:solidFill>
            <a:srgbClr val="FF0000"/>
          </a:solidFill>
        </p:grpSpPr>
        <p:pic>
          <p:nvPicPr>
            <p:cNvPr id="9" name="Graphic 8" descr="Wireless router with solid fill">
              <a:extLst>
                <a:ext uri="{FF2B5EF4-FFF2-40B4-BE49-F238E27FC236}">
                  <a16:creationId xmlns:a16="http://schemas.microsoft.com/office/drawing/2014/main" id="{5BFB9EFB-879E-4CD0-A40C-63771FBB2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88528" y="1485482"/>
              <a:ext cx="914400" cy="914400"/>
            </a:xfrm>
            <a:prstGeom prst="rect">
              <a:avLst/>
            </a:prstGeom>
          </p:spPr>
        </p:pic>
        <p:pic>
          <p:nvPicPr>
            <p:cNvPr id="10" name="Graphic 9" descr="Computer with solid fill">
              <a:extLst>
                <a:ext uri="{FF2B5EF4-FFF2-40B4-BE49-F238E27FC236}">
                  <a16:creationId xmlns:a16="http://schemas.microsoft.com/office/drawing/2014/main" id="{24698540-5428-4232-A4D8-AA5BA3850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2082" y="614865"/>
              <a:ext cx="914400" cy="914400"/>
            </a:xfrm>
            <a:prstGeom prst="rect">
              <a:avLst/>
            </a:prstGeom>
          </p:spPr>
        </p:pic>
        <p:pic>
          <p:nvPicPr>
            <p:cNvPr id="12" name="Graphic 11" descr="DVD player with solid fill">
              <a:extLst>
                <a:ext uri="{FF2B5EF4-FFF2-40B4-BE49-F238E27FC236}">
                  <a16:creationId xmlns:a16="http://schemas.microsoft.com/office/drawing/2014/main" id="{C3AA4C55-E47A-4796-8A74-DDCF7520E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823657" y="1529265"/>
              <a:ext cx="1775534" cy="1278770"/>
            </a:xfrm>
            <a:prstGeom prst="rect">
              <a:avLst/>
            </a:prstGeom>
          </p:spPr>
        </p:pic>
        <p:pic>
          <p:nvPicPr>
            <p:cNvPr id="13" name="Graphic 12" descr="Internet with solid fill">
              <a:extLst>
                <a:ext uri="{FF2B5EF4-FFF2-40B4-BE49-F238E27FC236}">
                  <a16:creationId xmlns:a16="http://schemas.microsoft.com/office/drawing/2014/main" id="{3694B4C0-F4FA-46A5-AB43-5013BEEDF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334058" y="-20263"/>
              <a:ext cx="914400" cy="914400"/>
            </a:xfrm>
            <a:prstGeom prst="rect">
              <a:avLst/>
            </a:prstGeom>
          </p:spPr>
        </p:pic>
        <p:pic>
          <p:nvPicPr>
            <p:cNvPr id="14" name="Graphic 13" descr="Online Network with solid fill">
              <a:extLst>
                <a:ext uri="{FF2B5EF4-FFF2-40B4-BE49-F238E27FC236}">
                  <a16:creationId xmlns:a16="http://schemas.microsoft.com/office/drawing/2014/main" id="{C8446D14-C2C8-4A69-A3AA-4AF7FBA90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661035" y="2787933"/>
              <a:ext cx="762286" cy="762286"/>
            </a:xfrm>
            <a:prstGeom prst="rect">
              <a:avLst/>
            </a:prstGeom>
          </p:spPr>
        </p:pic>
        <p:pic>
          <p:nvPicPr>
            <p:cNvPr id="15" name="Graphic 14" descr="Scanner with solid fill">
              <a:extLst>
                <a:ext uri="{FF2B5EF4-FFF2-40B4-BE49-F238E27FC236}">
                  <a16:creationId xmlns:a16="http://schemas.microsoft.com/office/drawing/2014/main" id="{0FFDAF43-3AC0-4D85-B428-F61E6CDF8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598820" y="3443163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Smart Phone with solid fill">
              <a:extLst>
                <a:ext uri="{FF2B5EF4-FFF2-40B4-BE49-F238E27FC236}">
                  <a16:creationId xmlns:a16="http://schemas.microsoft.com/office/drawing/2014/main" id="{E0487AA5-8D01-49F0-A80D-D00553A7D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183993" y="1053896"/>
              <a:ext cx="614761" cy="614761"/>
            </a:xfrm>
            <a:prstGeom prst="rect">
              <a:avLst/>
            </a:prstGeom>
          </p:spPr>
        </p:pic>
        <p:pic>
          <p:nvPicPr>
            <p:cNvPr id="17" name="Graphic 16" descr="Computer with solid fill">
              <a:extLst>
                <a:ext uri="{FF2B5EF4-FFF2-40B4-BE49-F238E27FC236}">
                  <a16:creationId xmlns:a16="http://schemas.microsoft.com/office/drawing/2014/main" id="{85460C5A-F190-42A5-92B5-2AD31AE48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2082" y="2254676"/>
              <a:ext cx="914400" cy="914400"/>
            </a:xfrm>
            <a:prstGeom prst="rect">
              <a:avLst/>
            </a:prstGeom>
          </p:spPr>
        </p:pic>
        <p:pic>
          <p:nvPicPr>
            <p:cNvPr id="18" name="Graphic 17" descr="Fax with solid fill">
              <a:extLst>
                <a:ext uri="{FF2B5EF4-FFF2-40B4-BE49-F238E27FC236}">
                  <a16:creationId xmlns:a16="http://schemas.microsoft.com/office/drawing/2014/main" id="{E16D8898-9E72-43B6-9049-A2A2593C4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599191" y="3530538"/>
              <a:ext cx="1040722" cy="739650"/>
            </a:xfrm>
            <a:prstGeom prst="rect">
              <a:avLst/>
            </a:prstGeom>
          </p:spPr>
        </p:pic>
        <p:pic>
          <p:nvPicPr>
            <p:cNvPr id="19" name="Graphic 18" descr="Internet with solid fill">
              <a:extLst>
                <a:ext uri="{FF2B5EF4-FFF2-40B4-BE49-F238E27FC236}">
                  <a16:creationId xmlns:a16="http://schemas.microsoft.com/office/drawing/2014/main" id="{AF1A8E01-C347-474A-A139-2463B0A02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8528" y="-38917"/>
              <a:ext cx="914400" cy="914400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2B36CE0-6C65-47F1-A0E1-33D736BCD9C9}"/>
                </a:ext>
              </a:extLst>
            </p:cNvPr>
            <p:cNvCxnSpPr>
              <a:cxnSpLocks/>
            </p:cNvCxnSpPr>
            <p:nvPr/>
          </p:nvCxnSpPr>
          <p:spPr>
            <a:xfrm>
              <a:off x="1735309" y="1082113"/>
              <a:ext cx="1343466" cy="1061593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1B86C1C-F487-45A9-848D-6E789540FF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36482" y="2143706"/>
              <a:ext cx="1465114" cy="587446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2F32620-1E8F-46A5-B948-4620764A7D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67403" y="2143706"/>
              <a:ext cx="0" cy="1850502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5B21BFD-A1B5-46AE-B383-9C0229BDBBB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39901" y="2143707"/>
              <a:ext cx="1345106" cy="1659582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557798C-03C2-4074-A709-80F6AA2D67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17359" y="646017"/>
              <a:ext cx="23663" cy="1497689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CAB2626-C4F1-48EB-BCFC-9D667BFE99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18480" y="2133190"/>
              <a:ext cx="225295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Graphic 25" descr="Wi-Fi outline">
              <a:extLst>
                <a:ext uri="{FF2B5EF4-FFF2-40B4-BE49-F238E27FC236}">
                  <a16:creationId xmlns:a16="http://schemas.microsoft.com/office/drawing/2014/main" id="{F603E86B-D9E9-41F2-AE62-051F081CD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 rot="14728679">
              <a:off x="7705402" y="686454"/>
              <a:ext cx="914400" cy="914400"/>
            </a:xfrm>
            <a:prstGeom prst="rect">
              <a:avLst/>
            </a:prstGeom>
          </p:spPr>
        </p:pic>
        <p:pic>
          <p:nvPicPr>
            <p:cNvPr id="27" name="Graphic 26" descr="Wireless outline">
              <a:extLst>
                <a:ext uri="{FF2B5EF4-FFF2-40B4-BE49-F238E27FC236}">
                  <a16:creationId xmlns:a16="http://schemas.microsoft.com/office/drawing/2014/main" id="{0C4400A0-5695-4AB3-BECB-3F1DC96C1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 rot="4527455">
              <a:off x="6476966" y="1268077"/>
              <a:ext cx="914400" cy="914400"/>
            </a:xfrm>
            <a:prstGeom prst="rect">
              <a:avLst/>
            </a:prstGeom>
          </p:spPr>
        </p:pic>
        <p:pic>
          <p:nvPicPr>
            <p:cNvPr id="28" name="Graphic 27" descr="Wi-Fi outline">
              <a:extLst>
                <a:ext uri="{FF2B5EF4-FFF2-40B4-BE49-F238E27FC236}">
                  <a16:creationId xmlns:a16="http://schemas.microsoft.com/office/drawing/2014/main" id="{A12CAF6D-EFD0-4D68-8FFC-4E441A260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 rot="18146458">
              <a:off x="7293890" y="2311264"/>
              <a:ext cx="914400" cy="914400"/>
            </a:xfrm>
            <a:prstGeom prst="rect">
              <a:avLst/>
            </a:prstGeom>
          </p:spPr>
        </p:pic>
        <p:pic>
          <p:nvPicPr>
            <p:cNvPr id="29" name="Graphic 28" descr="Wi-Fi outline">
              <a:extLst>
                <a:ext uri="{FF2B5EF4-FFF2-40B4-BE49-F238E27FC236}">
                  <a16:creationId xmlns:a16="http://schemas.microsoft.com/office/drawing/2014/main" id="{C607ABB1-6386-498B-8B67-F1D931661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 rot="10800000">
              <a:off x="5749188" y="278642"/>
              <a:ext cx="914400" cy="9144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BABC609-12BE-488B-960D-A6E84DE2F993}"/>
              </a:ext>
            </a:extLst>
          </p:cNvPr>
          <p:cNvGrpSpPr/>
          <p:nvPr/>
        </p:nvGrpSpPr>
        <p:grpSpPr>
          <a:xfrm>
            <a:off x="6066292" y="242133"/>
            <a:ext cx="2085517" cy="1579680"/>
            <a:chOff x="1859193" y="1028518"/>
            <a:chExt cx="3192201" cy="2149688"/>
          </a:xfrm>
          <a:solidFill>
            <a:srgbClr val="7030A0"/>
          </a:solidFill>
        </p:grpSpPr>
        <p:pic>
          <p:nvPicPr>
            <p:cNvPr id="56" name="Graphic 55" descr="Computer with solid fill">
              <a:extLst>
                <a:ext uri="{FF2B5EF4-FFF2-40B4-BE49-F238E27FC236}">
                  <a16:creationId xmlns:a16="http://schemas.microsoft.com/office/drawing/2014/main" id="{9353B165-B861-475F-8843-BF38BD699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859193" y="1028518"/>
              <a:ext cx="762498" cy="823772"/>
            </a:xfrm>
            <a:prstGeom prst="rect">
              <a:avLst/>
            </a:prstGeom>
          </p:spPr>
        </p:pic>
        <p:pic>
          <p:nvPicPr>
            <p:cNvPr id="57" name="Graphic 56" descr="Computer with solid fill">
              <a:extLst>
                <a:ext uri="{FF2B5EF4-FFF2-40B4-BE49-F238E27FC236}">
                  <a16:creationId xmlns:a16="http://schemas.microsoft.com/office/drawing/2014/main" id="{4CCBF0D1-51A3-453D-91A0-3634732D0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4288896" y="1028518"/>
              <a:ext cx="762498" cy="823772"/>
            </a:xfrm>
            <a:prstGeom prst="rect">
              <a:avLst/>
            </a:prstGeom>
          </p:spPr>
        </p:pic>
        <p:pic>
          <p:nvPicPr>
            <p:cNvPr id="58" name="Graphic 57" descr="Internet with solid fill">
              <a:extLst>
                <a:ext uri="{FF2B5EF4-FFF2-40B4-BE49-F238E27FC236}">
                  <a16:creationId xmlns:a16="http://schemas.microsoft.com/office/drawing/2014/main" id="{AD2A3E0B-ACF3-4D56-9B62-B3551FF98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4309845" y="2041884"/>
              <a:ext cx="700578" cy="756876"/>
            </a:xfrm>
            <a:prstGeom prst="rect">
              <a:avLst/>
            </a:prstGeom>
          </p:spPr>
        </p:pic>
        <p:pic>
          <p:nvPicPr>
            <p:cNvPr id="59" name="Graphic 58" descr="Computer with solid fill">
              <a:extLst>
                <a:ext uri="{FF2B5EF4-FFF2-40B4-BE49-F238E27FC236}">
                  <a16:creationId xmlns:a16="http://schemas.microsoft.com/office/drawing/2014/main" id="{418066B2-84FA-477B-9AE3-21657618B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859193" y="2005504"/>
              <a:ext cx="762498" cy="823772"/>
            </a:xfrm>
            <a:prstGeom prst="rect">
              <a:avLst/>
            </a:prstGeom>
          </p:spPr>
        </p:pic>
        <p:pic>
          <p:nvPicPr>
            <p:cNvPr id="60" name="Graphic 59" descr="Fax with solid fill">
              <a:extLst>
                <a:ext uri="{FF2B5EF4-FFF2-40B4-BE49-F238E27FC236}">
                  <a16:creationId xmlns:a16="http://schemas.microsoft.com/office/drawing/2014/main" id="{88F58169-8CCD-45DB-A0BF-C7DBDC16A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2924386" y="2604635"/>
              <a:ext cx="530907" cy="573571"/>
            </a:xfrm>
            <a:prstGeom prst="rect">
              <a:avLst/>
            </a:prstGeom>
          </p:spPr>
        </p:pic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8CDD0F9-FFC5-4D0F-9F97-18FFF9D6858B}"/>
                </a:ext>
              </a:extLst>
            </p:cNvPr>
            <p:cNvCxnSpPr>
              <a:cxnSpLocks/>
            </p:cNvCxnSpPr>
            <p:nvPr/>
          </p:nvCxnSpPr>
          <p:spPr>
            <a:xfrm>
              <a:off x="2608136" y="2417390"/>
              <a:ext cx="1798564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F8E16FB-283C-4985-ADA5-312FD86D68ED}"/>
                </a:ext>
              </a:extLst>
            </p:cNvPr>
            <p:cNvCxnSpPr>
              <a:cxnSpLocks/>
            </p:cNvCxnSpPr>
            <p:nvPr/>
          </p:nvCxnSpPr>
          <p:spPr>
            <a:xfrm>
              <a:off x="4864433" y="1688900"/>
              <a:ext cx="666" cy="498399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B4DD709-328E-46B2-8DE0-E1050C5DD8A9}"/>
                </a:ext>
              </a:extLst>
            </p:cNvPr>
            <p:cNvCxnSpPr>
              <a:cxnSpLocks/>
            </p:cNvCxnSpPr>
            <p:nvPr/>
          </p:nvCxnSpPr>
          <p:spPr>
            <a:xfrm>
              <a:off x="2600565" y="2626198"/>
              <a:ext cx="367668" cy="220748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B19FDA5-05CE-4F80-8D0B-2FF27453680B}"/>
                </a:ext>
              </a:extLst>
            </p:cNvPr>
            <p:cNvCxnSpPr>
              <a:cxnSpLocks/>
            </p:cNvCxnSpPr>
            <p:nvPr/>
          </p:nvCxnSpPr>
          <p:spPr>
            <a:xfrm>
              <a:off x="2600565" y="1437966"/>
              <a:ext cx="169482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8C8A350-10DC-4999-B34A-7BF0E4F7C9CF}"/>
                </a:ext>
              </a:extLst>
            </p:cNvPr>
            <p:cNvCxnSpPr>
              <a:cxnSpLocks/>
            </p:cNvCxnSpPr>
            <p:nvPr/>
          </p:nvCxnSpPr>
          <p:spPr>
            <a:xfrm>
              <a:off x="2474826" y="1688899"/>
              <a:ext cx="666" cy="498399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7A317ED-616A-45A8-9C62-C4DF177C6C0E}"/>
              </a:ext>
            </a:extLst>
          </p:cNvPr>
          <p:cNvGrpSpPr/>
          <p:nvPr/>
        </p:nvGrpSpPr>
        <p:grpSpPr>
          <a:xfrm>
            <a:off x="9279674" y="930756"/>
            <a:ext cx="1913896" cy="2401892"/>
            <a:chOff x="3833778" y="2588730"/>
            <a:chExt cx="3033858" cy="3417496"/>
          </a:xfrm>
          <a:solidFill>
            <a:srgbClr val="FFFF00"/>
          </a:solidFill>
        </p:grpSpPr>
        <p:pic>
          <p:nvPicPr>
            <p:cNvPr id="67" name="Graphic 66" descr="Wireless router with solid fill">
              <a:extLst>
                <a:ext uri="{FF2B5EF4-FFF2-40B4-BE49-F238E27FC236}">
                  <a16:creationId xmlns:a16="http://schemas.microsoft.com/office/drawing/2014/main" id="{4D8D0BC4-D8EC-49BA-9205-4C2F61C6E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3973118" y="4113129"/>
              <a:ext cx="914400" cy="914400"/>
            </a:xfrm>
            <a:prstGeom prst="rect">
              <a:avLst/>
            </a:prstGeom>
          </p:spPr>
        </p:pic>
        <p:pic>
          <p:nvPicPr>
            <p:cNvPr id="68" name="Graphic 67" descr="Online Network with solid fill">
              <a:extLst>
                <a:ext uri="{FF2B5EF4-FFF2-40B4-BE49-F238E27FC236}">
                  <a16:creationId xmlns:a16="http://schemas.microsoft.com/office/drawing/2014/main" id="{47F2C9FC-1296-4C3E-BFA1-694F798B3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5771809" y="5427471"/>
              <a:ext cx="578755" cy="578755"/>
            </a:xfrm>
            <a:prstGeom prst="rect">
              <a:avLst/>
            </a:prstGeom>
          </p:spPr>
        </p:pic>
        <p:pic>
          <p:nvPicPr>
            <p:cNvPr id="69" name="Graphic 68" descr="Smart Phone with solid fill">
              <a:extLst>
                <a:ext uri="{FF2B5EF4-FFF2-40B4-BE49-F238E27FC236}">
                  <a16:creationId xmlns:a16="http://schemas.microsoft.com/office/drawing/2014/main" id="{96D722E1-C8A0-410B-BD37-2C3111617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6268583" y="3681543"/>
              <a:ext cx="599053" cy="599053"/>
            </a:xfrm>
            <a:prstGeom prst="rect">
              <a:avLst/>
            </a:prstGeom>
          </p:spPr>
        </p:pic>
        <p:pic>
          <p:nvPicPr>
            <p:cNvPr id="70" name="Graphic 69" descr="Internet with solid fill">
              <a:extLst>
                <a:ext uri="{FF2B5EF4-FFF2-40B4-BE49-F238E27FC236}">
                  <a16:creationId xmlns:a16="http://schemas.microsoft.com/office/drawing/2014/main" id="{F5DF30C7-B8AC-4214-837D-FFAC8F46D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3973118" y="2588730"/>
              <a:ext cx="914400" cy="914400"/>
            </a:xfrm>
            <a:prstGeom prst="rect">
              <a:avLst/>
            </a:prstGeom>
          </p:spPr>
        </p:pic>
        <p:pic>
          <p:nvPicPr>
            <p:cNvPr id="71" name="Graphic 70" descr="Wi-Fi outline">
              <a:extLst>
                <a:ext uri="{FF2B5EF4-FFF2-40B4-BE49-F238E27FC236}">
                  <a16:creationId xmlns:a16="http://schemas.microsoft.com/office/drawing/2014/main" id="{68D4AE60-B5F2-42E6-BC8F-E1FF7F60F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 rot="14728679">
              <a:off x="5789992" y="3314101"/>
              <a:ext cx="914400" cy="914400"/>
            </a:xfrm>
            <a:prstGeom prst="rect">
              <a:avLst/>
            </a:prstGeom>
          </p:spPr>
        </p:pic>
        <p:pic>
          <p:nvPicPr>
            <p:cNvPr id="72" name="Graphic 71" descr="Wireless outline">
              <a:extLst>
                <a:ext uri="{FF2B5EF4-FFF2-40B4-BE49-F238E27FC236}">
                  <a16:creationId xmlns:a16="http://schemas.microsoft.com/office/drawing/2014/main" id="{A63269F0-1A96-43F9-B2D7-514684A63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 rot="4527455">
              <a:off x="4561556" y="3895724"/>
              <a:ext cx="914400" cy="914400"/>
            </a:xfrm>
            <a:prstGeom prst="rect">
              <a:avLst/>
            </a:prstGeom>
          </p:spPr>
        </p:pic>
        <p:pic>
          <p:nvPicPr>
            <p:cNvPr id="73" name="Graphic 72" descr="Wi-Fi outline">
              <a:extLst>
                <a:ext uri="{FF2B5EF4-FFF2-40B4-BE49-F238E27FC236}">
                  <a16:creationId xmlns:a16="http://schemas.microsoft.com/office/drawing/2014/main" id="{5FC39C39-859D-4ACB-B15B-502DA8344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 rot="18146458">
              <a:off x="5378480" y="4938911"/>
              <a:ext cx="914400" cy="914400"/>
            </a:xfrm>
            <a:prstGeom prst="rect">
              <a:avLst/>
            </a:prstGeom>
          </p:spPr>
        </p:pic>
        <p:pic>
          <p:nvPicPr>
            <p:cNvPr id="74" name="Graphic 73" descr="Wi-Fi outline">
              <a:extLst>
                <a:ext uri="{FF2B5EF4-FFF2-40B4-BE49-F238E27FC236}">
                  <a16:creationId xmlns:a16="http://schemas.microsoft.com/office/drawing/2014/main" id="{39FDEA3B-E027-4EAC-9F74-871FC6200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 rot="10800000">
              <a:off x="3833778" y="2906289"/>
              <a:ext cx="914400" cy="914400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F2AC2BD-4D2C-4944-9E75-56DB4025CF5A}"/>
              </a:ext>
            </a:extLst>
          </p:cNvPr>
          <p:cNvGrpSpPr/>
          <p:nvPr/>
        </p:nvGrpSpPr>
        <p:grpSpPr>
          <a:xfrm>
            <a:off x="1099649" y="3849431"/>
            <a:ext cx="2806235" cy="2656158"/>
            <a:chOff x="6298438" y="1548304"/>
            <a:chExt cx="4817831" cy="4377826"/>
          </a:xfrm>
          <a:solidFill>
            <a:srgbClr val="00FF00"/>
          </a:solidFill>
        </p:grpSpPr>
        <p:pic>
          <p:nvPicPr>
            <p:cNvPr id="76" name="Graphic 75" descr="Computer with solid fill">
              <a:extLst>
                <a:ext uri="{FF2B5EF4-FFF2-40B4-BE49-F238E27FC236}">
                  <a16:creationId xmlns:a16="http://schemas.microsoft.com/office/drawing/2014/main" id="{A5CAF688-F753-469A-AF43-8EF0B318A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>
              <a:off x="6298438" y="2183432"/>
              <a:ext cx="914400" cy="914400"/>
            </a:xfrm>
            <a:prstGeom prst="rect">
              <a:avLst/>
            </a:prstGeom>
          </p:spPr>
        </p:pic>
        <p:pic>
          <p:nvPicPr>
            <p:cNvPr id="77" name="Graphic 76" descr="DVD player with solid fill">
              <a:extLst>
                <a:ext uri="{FF2B5EF4-FFF2-40B4-BE49-F238E27FC236}">
                  <a16:creationId xmlns:a16="http://schemas.microsoft.com/office/drawing/2014/main" id="{A0B2C6AF-E489-4FF5-82C5-4706739D7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p:blipFill>
          <p:spPr>
            <a:xfrm>
              <a:off x="8300013" y="3097832"/>
              <a:ext cx="1775534" cy="1278770"/>
            </a:xfrm>
            <a:prstGeom prst="rect">
              <a:avLst/>
            </a:prstGeom>
          </p:spPr>
        </p:pic>
        <p:pic>
          <p:nvPicPr>
            <p:cNvPr id="78" name="Graphic 77" descr="Internet with solid fill">
              <a:extLst>
                <a:ext uri="{FF2B5EF4-FFF2-40B4-BE49-F238E27FC236}">
                  <a16:creationId xmlns:a16="http://schemas.microsoft.com/office/drawing/2014/main" id="{DC905B1D-ADAE-42FC-8340-4E6D5D9B8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p:blipFill>
          <p:spPr>
            <a:xfrm>
              <a:off x="8810414" y="1548304"/>
              <a:ext cx="914400" cy="914400"/>
            </a:xfrm>
            <a:prstGeom prst="rect">
              <a:avLst/>
            </a:prstGeom>
          </p:spPr>
        </p:pic>
        <p:pic>
          <p:nvPicPr>
            <p:cNvPr id="79" name="Graphic 78" descr="Scanner with solid fill">
              <a:extLst>
                <a:ext uri="{FF2B5EF4-FFF2-40B4-BE49-F238E27FC236}">
                  <a16:creationId xmlns:a16="http://schemas.microsoft.com/office/drawing/2014/main" id="{355BBA72-6895-4779-9E3F-63AFF7C59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/>
            </a:stretch>
          </p:blipFill>
          <p:spPr>
            <a:xfrm>
              <a:off x="8075176" y="5011730"/>
              <a:ext cx="914400" cy="914400"/>
            </a:xfrm>
            <a:prstGeom prst="rect">
              <a:avLst/>
            </a:prstGeom>
          </p:spPr>
        </p:pic>
        <p:pic>
          <p:nvPicPr>
            <p:cNvPr id="80" name="Graphic 79" descr="Computer with solid fill">
              <a:extLst>
                <a:ext uri="{FF2B5EF4-FFF2-40B4-BE49-F238E27FC236}">
                  <a16:creationId xmlns:a16="http://schemas.microsoft.com/office/drawing/2014/main" id="{8FB8B8E5-E680-4822-8254-7BDB535C6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>
              <a:off x="6298438" y="3823243"/>
              <a:ext cx="914400" cy="914400"/>
            </a:xfrm>
            <a:prstGeom prst="rect">
              <a:avLst/>
            </a:prstGeom>
          </p:spPr>
        </p:pic>
        <p:pic>
          <p:nvPicPr>
            <p:cNvPr id="81" name="Graphic 80" descr="Fax with solid fill">
              <a:extLst>
                <a:ext uri="{FF2B5EF4-FFF2-40B4-BE49-F238E27FC236}">
                  <a16:creationId xmlns:a16="http://schemas.microsoft.com/office/drawing/2014/main" id="{3A825C86-6E44-4306-997B-46A9C3DBE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p:blipFill>
          <p:spPr>
            <a:xfrm>
              <a:off x="10075547" y="5099105"/>
              <a:ext cx="1040722" cy="739650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4C43A71-3C3D-4DF6-A7BD-A605E77A9770}"/>
                </a:ext>
              </a:extLst>
            </p:cNvPr>
            <p:cNvCxnSpPr>
              <a:cxnSpLocks/>
            </p:cNvCxnSpPr>
            <p:nvPr/>
          </p:nvCxnSpPr>
          <p:spPr>
            <a:xfrm>
              <a:off x="7211665" y="2650680"/>
              <a:ext cx="1343466" cy="1061593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0269E40-3549-4120-9BDF-9CF97FCE2D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12838" y="3712273"/>
              <a:ext cx="1465114" cy="587446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F1A55A6-CD3F-4BBF-99A2-26272D0261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43759" y="3712273"/>
              <a:ext cx="0" cy="1850502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13BEFE4-3094-4A96-AA1A-869DE01F67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16257" y="3712274"/>
              <a:ext cx="1345106" cy="1659582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FCDC01F9-E5BA-4FF0-A005-2492D3E337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93715" y="2214584"/>
              <a:ext cx="23663" cy="1497689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21E182FF-2930-4D80-9DD5-723FFBEAFDB6}"/>
              </a:ext>
            </a:extLst>
          </p:cNvPr>
          <p:cNvGrpSpPr/>
          <p:nvPr/>
        </p:nvGrpSpPr>
        <p:grpSpPr>
          <a:xfrm>
            <a:off x="8140810" y="3729540"/>
            <a:ext cx="3391270" cy="2831591"/>
            <a:chOff x="2237173" y="2086638"/>
            <a:chExt cx="4505102" cy="3620826"/>
          </a:xfrm>
          <a:solidFill>
            <a:srgbClr val="CC3300"/>
          </a:solidFill>
        </p:grpSpPr>
        <p:pic>
          <p:nvPicPr>
            <p:cNvPr id="88" name="Graphic 87" descr="Computer with solid fill">
              <a:extLst>
                <a:ext uri="{FF2B5EF4-FFF2-40B4-BE49-F238E27FC236}">
                  <a16:creationId xmlns:a16="http://schemas.microsoft.com/office/drawing/2014/main" id="{6D5BC821-7155-4408-8324-E16454983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tretch>
              <a:fillRect/>
            </a:stretch>
          </p:blipFill>
          <p:spPr>
            <a:xfrm>
              <a:off x="3225573" y="4793064"/>
              <a:ext cx="914400" cy="914400"/>
            </a:xfrm>
            <a:prstGeom prst="rect">
              <a:avLst/>
            </a:prstGeom>
          </p:spPr>
        </p:pic>
        <p:pic>
          <p:nvPicPr>
            <p:cNvPr id="89" name="Graphic 88" descr="Internet with solid fill">
              <a:extLst>
                <a:ext uri="{FF2B5EF4-FFF2-40B4-BE49-F238E27FC236}">
                  <a16:creationId xmlns:a16="http://schemas.microsoft.com/office/drawing/2014/main" id="{A6606CFE-8AD5-4ABC-A27C-66768B3D2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5"/>
                </a:ext>
              </a:extLst>
            </a:blip>
            <a:stretch>
              <a:fillRect/>
            </a:stretch>
          </p:blipFill>
          <p:spPr>
            <a:xfrm>
              <a:off x="4441371" y="2086638"/>
              <a:ext cx="914400" cy="914400"/>
            </a:xfrm>
            <a:prstGeom prst="rect">
              <a:avLst/>
            </a:prstGeom>
          </p:spPr>
        </p:pic>
        <p:pic>
          <p:nvPicPr>
            <p:cNvPr id="90" name="Graphic 89" descr="Scanner with solid fill">
              <a:extLst>
                <a:ext uri="{FF2B5EF4-FFF2-40B4-BE49-F238E27FC236}">
                  <a16:creationId xmlns:a16="http://schemas.microsoft.com/office/drawing/2014/main" id="{E3646233-8470-46C1-A1A4-D6DF32E32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/>
            </a:stretch>
          </p:blipFill>
          <p:spPr>
            <a:xfrm>
              <a:off x="3161196" y="2123272"/>
              <a:ext cx="914400" cy="914400"/>
            </a:xfrm>
            <a:prstGeom prst="rect">
              <a:avLst/>
            </a:prstGeom>
          </p:spPr>
        </p:pic>
        <p:pic>
          <p:nvPicPr>
            <p:cNvPr id="91" name="Graphic 90" descr="Computer with solid fill">
              <a:extLst>
                <a:ext uri="{FF2B5EF4-FFF2-40B4-BE49-F238E27FC236}">
                  <a16:creationId xmlns:a16="http://schemas.microsoft.com/office/drawing/2014/main" id="{5FEB2855-FE66-49AB-B15A-7EBDF6C28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tretch>
              <a:fillRect/>
            </a:stretch>
          </p:blipFill>
          <p:spPr>
            <a:xfrm>
              <a:off x="4964378" y="4793064"/>
              <a:ext cx="914400" cy="914400"/>
            </a:xfrm>
            <a:prstGeom prst="rect">
              <a:avLst/>
            </a:prstGeom>
          </p:spPr>
        </p:pic>
        <p:pic>
          <p:nvPicPr>
            <p:cNvPr id="92" name="Graphic 91" descr="Fax with solid fill">
              <a:extLst>
                <a:ext uri="{FF2B5EF4-FFF2-40B4-BE49-F238E27FC236}">
                  <a16:creationId xmlns:a16="http://schemas.microsoft.com/office/drawing/2014/main" id="{E8733899-E5EC-4FD1-8505-95246680B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9"/>
                </a:ext>
              </a:extLst>
            </a:blip>
            <a:stretch>
              <a:fillRect/>
            </a:stretch>
          </p:blipFill>
          <p:spPr>
            <a:xfrm>
              <a:off x="5701553" y="3487137"/>
              <a:ext cx="1040722" cy="739650"/>
            </a:xfrm>
            <a:prstGeom prst="rect">
              <a:avLst/>
            </a:prstGeom>
          </p:spPr>
        </p:pic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D56BEF8-5671-4000-AEC3-681DC9A44D9D}"/>
                </a:ext>
              </a:extLst>
            </p:cNvPr>
            <p:cNvCxnSpPr>
              <a:cxnSpLocks/>
            </p:cNvCxnSpPr>
            <p:nvPr/>
          </p:nvCxnSpPr>
          <p:spPr>
            <a:xfrm>
              <a:off x="3618900" y="2817701"/>
              <a:ext cx="16069" cy="1021505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AD3EC1F-E080-4B8E-90A8-23200FC3C6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73519" y="3867813"/>
              <a:ext cx="0" cy="1130315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212AC8D5-C1EB-4309-A7C4-E189AC338DF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10523" y="3856962"/>
              <a:ext cx="17412" cy="1141166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7CD9BF7-540D-48B2-9CAA-F0366ED24930}"/>
                </a:ext>
              </a:extLst>
            </p:cNvPr>
            <p:cNvCxnSpPr>
              <a:cxnSpLocks/>
            </p:cNvCxnSpPr>
            <p:nvPr/>
          </p:nvCxnSpPr>
          <p:spPr>
            <a:xfrm>
              <a:off x="4853324" y="2795369"/>
              <a:ext cx="3811" cy="1061593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DB752CC1-D939-46B3-AC5F-C054DA27AE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37173" y="3856962"/>
              <a:ext cx="3568978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C42F7B2-EDEB-464F-95E4-003386A50425}"/>
              </a:ext>
            </a:extLst>
          </p:cNvPr>
          <p:cNvCxnSpPr>
            <a:cxnSpLocks/>
            <a:endCxn id="41" idx="1"/>
          </p:cNvCxnSpPr>
          <p:nvPr/>
        </p:nvCxnSpPr>
        <p:spPr>
          <a:xfrm>
            <a:off x="2307734" y="1840475"/>
            <a:ext cx="2782493" cy="16172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A9254222-D236-4A99-96B8-AC955F689BB6}"/>
              </a:ext>
            </a:extLst>
          </p:cNvPr>
          <p:cNvCxnSpPr>
            <a:cxnSpLocks/>
          </p:cNvCxnSpPr>
          <p:nvPr/>
        </p:nvCxnSpPr>
        <p:spPr>
          <a:xfrm flipV="1">
            <a:off x="3247355" y="4126828"/>
            <a:ext cx="2175924" cy="10236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49F2344D-F04F-46E2-8731-89CCB3FBFC3F}"/>
              </a:ext>
            </a:extLst>
          </p:cNvPr>
          <p:cNvCxnSpPr>
            <a:cxnSpLocks/>
          </p:cNvCxnSpPr>
          <p:nvPr/>
        </p:nvCxnSpPr>
        <p:spPr>
          <a:xfrm flipV="1">
            <a:off x="6356370" y="4429711"/>
            <a:ext cx="0" cy="9734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C7728073-F7B5-4FA0-810D-7CDD1598647F}"/>
              </a:ext>
            </a:extLst>
          </p:cNvPr>
          <p:cNvCxnSpPr>
            <a:cxnSpLocks/>
          </p:cNvCxnSpPr>
          <p:nvPr/>
        </p:nvCxnSpPr>
        <p:spPr>
          <a:xfrm flipH="1" flipV="1">
            <a:off x="6962620" y="4044848"/>
            <a:ext cx="1189189" cy="10691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3AE1F71-CF05-44D5-8EF1-CF2473975B1D}"/>
              </a:ext>
            </a:extLst>
          </p:cNvPr>
          <p:cNvCxnSpPr>
            <a:cxnSpLocks/>
          </p:cNvCxnSpPr>
          <p:nvPr/>
        </p:nvCxnSpPr>
        <p:spPr>
          <a:xfrm flipH="1">
            <a:off x="7094938" y="2477941"/>
            <a:ext cx="2389167" cy="84982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30FEDD9D-5944-48CD-AB33-32169492834E}"/>
              </a:ext>
            </a:extLst>
          </p:cNvPr>
          <p:cNvCxnSpPr>
            <a:cxnSpLocks/>
          </p:cNvCxnSpPr>
          <p:nvPr/>
        </p:nvCxnSpPr>
        <p:spPr>
          <a:xfrm>
            <a:off x="6472830" y="1428311"/>
            <a:ext cx="14433" cy="10496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1" name="3D Model 40" descr="The Earth">
                <a:extLst>
                  <a:ext uri="{FF2B5EF4-FFF2-40B4-BE49-F238E27FC236}">
                    <a16:creationId xmlns:a16="http://schemas.microsoft.com/office/drawing/2014/main" id="{51AB932A-4F4D-4B4D-AC6C-8344F095886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20718428"/>
                  </p:ext>
                </p:extLst>
              </p:nvPr>
            </p:nvGraphicFramePr>
            <p:xfrm>
              <a:off x="5090227" y="2397083"/>
              <a:ext cx="2087918" cy="2121192"/>
            </p:xfrm>
            <a:graphic>
              <a:graphicData uri="http://schemas.microsoft.com/office/drawing/2017/model3d">
                <am3d:model3d r:embed="rId60">
                  <am3d:spPr>
                    <a:xfrm>
                      <a:off x="0" y="0"/>
                      <a:ext cx="2087918" cy="2121192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486947" ay="716971" az="101472"/>
                    <am3d:postTrans dx="0" dy="0" dz="0"/>
                  </am3d:trans>
                  <am3d:raster rName="Office3DRenderer" rVer="16.0.8326">
                    <am3d:blip r:embed="rId61"/>
                  </am3d:raster>
                  <am3d:objViewport viewportSz="37016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1" name="3D Model 40" descr="The Earth">
                <a:extLst>
                  <a:ext uri="{FF2B5EF4-FFF2-40B4-BE49-F238E27FC236}">
                    <a16:creationId xmlns:a16="http://schemas.microsoft.com/office/drawing/2014/main" id="{51AB932A-4F4D-4B4D-AC6C-8344F09588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090227" y="2397083"/>
                <a:ext cx="2087918" cy="2121192"/>
              </a:xfrm>
              <a:prstGeom prst="rect">
                <a:avLst/>
              </a:prstGeom>
            </p:spPr>
          </p:pic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2DF4F16F-DFB5-4996-85C0-1CD0467DBC84}"/>
              </a:ext>
            </a:extLst>
          </p:cNvPr>
          <p:cNvSpPr txBox="1"/>
          <p:nvPr/>
        </p:nvSpPr>
        <p:spPr>
          <a:xfrm>
            <a:off x="5264408" y="2945213"/>
            <a:ext cx="1913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Internet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E09087B9-F59F-40CC-88B2-824DB53EBAEA}"/>
              </a:ext>
            </a:extLst>
          </p:cNvPr>
          <p:cNvSpPr/>
          <p:nvPr/>
        </p:nvSpPr>
        <p:spPr>
          <a:xfrm>
            <a:off x="0" y="3299156"/>
            <a:ext cx="2287454" cy="56267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Mạng internet</a:t>
            </a:r>
          </a:p>
        </p:txBody>
      </p:sp>
    </p:spTree>
    <p:extLst>
      <p:ext uri="{BB962C8B-B14F-4D97-AF65-F5344CB8AC3E}">
        <p14:creationId xmlns:p14="http://schemas.microsoft.com/office/powerpoint/2010/main" val="111545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mph" presetSubtype="12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0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588CAA10-2AE5-4F83-B54E-E524322EC537}"/>
              </a:ext>
            </a:extLst>
          </p:cNvPr>
          <p:cNvSpPr/>
          <p:nvPr/>
        </p:nvSpPr>
        <p:spPr>
          <a:xfrm>
            <a:off x="3991695" y="1265449"/>
            <a:ext cx="5016114" cy="431822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B6C3127C-EB18-4F0B-8968-252531331D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65" y="2317993"/>
            <a:ext cx="3330903" cy="1990885"/>
          </a:xfrm>
          <a:prstGeom prst="rect">
            <a:avLst/>
          </a:prstGeom>
        </p:spPr>
      </p:pic>
      <p:pic>
        <p:nvPicPr>
          <p:cNvPr id="8" name="Picture 7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id="{DA797D25-84BB-4AD4-8852-F6FFE7CC5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349" y="463799"/>
            <a:ext cx="3539352" cy="1990885"/>
          </a:xfrm>
          <a:prstGeom prst="rect">
            <a:avLst/>
          </a:prstGeom>
        </p:spPr>
      </p:pic>
      <p:pic>
        <p:nvPicPr>
          <p:cNvPr id="10" name="Picture 9" descr="A picture containing website&#10;&#10;Description automatically generated">
            <a:extLst>
              <a:ext uri="{FF2B5EF4-FFF2-40B4-BE49-F238E27FC236}">
                <a16:creationId xmlns:a16="http://schemas.microsoft.com/office/drawing/2014/main" id="{0FA7329B-5403-4BE9-84AE-ECE42470AE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084" y="2173347"/>
            <a:ext cx="3219949" cy="1941629"/>
          </a:xfrm>
          <a:prstGeom prst="rect">
            <a:avLst/>
          </a:prstGeom>
        </p:spPr>
      </p:pic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A90FE78-FAF2-4AC8-8D01-10E1053546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309" y="4623800"/>
            <a:ext cx="3493934" cy="1941629"/>
          </a:xfrm>
          <a:prstGeom prst="rect">
            <a:avLst/>
          </a:prstGeom>
        </p:spPr>
      </p:pic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9B881DA8-2995-48FA-B68D-B6BFEEDC68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353" y="4623800"/>
            <a:ext cx="3236152" cy="196434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B283BD2-FB7F-4590-84AC-080AC173286A}"/>
              </a:ext>
            </a:extLst>
          </p:cNvPr>
          <p:cNvSpPr/>
          <p:nvPr/>
        </p:nvSpPr>
        <p:spPr>
          <a:xfrm>
            <a:off x="0" y="1177905"/>
            <a:ext cx="3991695" cy="56267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internet</a:t>
            </a:r>
          </a:p>
        </p:txBody>
      </p:sp>
    </p:spTree>
    <p:extLst>
      <p:ext uri="{BB962C8B-B14F-4D97-AF65-F5344CB8AC3E}">
        <p14:creationId xmlns:p14="http://schemas.microsoft.com/office/powerpoint/2010/main" val="398154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5208472D-EA37-4C7B-BF14-16B72FAE7ADF}"/>
              </a:ext>
            </a:extLst>
          </p:cNvPr>
          <p:cNvSpPr/>
          <p:nvPr/>
        </p:nvSpPr>
        <p:spPr>
          <a:xfrm>
            <a:off x="0" y="1177905"/>
            <a:ext cx="2652765" cy="56267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Kết nối internet</a:t>
            </a: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7EBE3037-F03A-4D7C-B585-7FC7ED589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261" y="3091392"/>
            <a:ext cx="5971161" cy="3271869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75A8623B-C698-40E7-B025-36D799BA4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78" y="3091392"/>
            <a:ext cx="5239523" cy="326604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9FF9CB6-2BFC-41A8-8FDA-490036FCC8D6}"/>
              </a:ext>
            </a:extLst>
          </p:cNvPr>
          <p:cNvSpPr txBox="1"/>
          <p:nvPr/>
        </p:nvSpPr>
        <p:spPr>
          <a:xfrm>
            <a:off x="1024111" y="3429022"/>
            <a:ext cx="2386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nối có dây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1152DC7-4F09-427A-AEAE-31641768F799}"/>
              </a:ext>
            </a:extLst>
          </p:cNvPr>
          <p:cNvSpPr txBox="1"/>
          <p:nvPr/>
        </p:nvSpPr>
        <p:spPr>
          <a:xfrm>
            <a:off x="6316520" y="3429022"/>
            <a:ext cx="2885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nối không dây</a:t>
            </a:r>
          </a:p>
        </p:txBody>
      </p:sp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ED7CE253-F763-4E3E-8ED4-5842B665E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899" y="339525"/>
            <a:ext cx="4821938" cy="2569348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5DC8CA52-BAD2-4378-8F12-CE64A8107F71}"/>
              </a:ext>
            </a:extLst>
          </p:cNvPr>
          <p:cNvSpPr/>
          <p:nvPr/>
        </p:nvSpPr>
        <p:spPr>
          <a:xfrm>
            <a:off x="5782194" y="1855445"/>
            <a:ext cx="1537398" cy="12359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8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41" grpId="0"/>
      <p:bldP spid="42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C7B565-9E7B-44C8-8BD5-2DB186EB7F93}"/>
              </a:ext>
            </a:extLst>
          </p:cNvPr>
          <p:cNvSpPr/>
          <p:nvPr/>
        </p:nvSpPr>
        <p:spPr>
          <a:xfrm>
            <a:off x="0" y="480197"/>
            <a:ext cx="2652765" cy="56267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Truy cập internet</a:t>
            </a:r>
          </a:p>
        </p:txBody>
      </p:sp>
      <p:pic>
        <p:nvPicPr>
          <p:cNvPr id="10" name="Picture 9" descr="A person using a computer&#10;&#10;Description automatically generated with low confidence">
            <a:extLst>
              <a:ext uri="{FF2B5EF4-FFF2-40B4-BE49-F238E27FC236}">
                <a16:creationId xmlns:a16="http://schemas.microsoft.com/office/drawing/2014/main" id="{60F41DE9-FA4C-46EA-8484-7395A180F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074" y="1152273"/>
            <a:ext cx="4258172" cy="2404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571DEA-9742-4360-84B0-470A18BB3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886" y="1161890"/>
            <a:ext cx="4352363" cy="2395222"/>
          </a:xfrm>
          <a:prstGeom prst="rect">
            <a:avLst/>
          </a:prstGeom>
        </p:spPr>
      </p:pic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527DA8E-324E-43C8-AEBF-8599DBBC29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074" y="4045770"/>
            <a:ext cx="4258172" cy="2395222"/>
          </a:xfrm>
          <a:prstGeom prst="rect">
            <a:avLst/>
          </a:prstGeom>
        </p:spPr>
      </p:pic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C4A3D333-005B-4BA2-B1F7-4FD234C73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886" y="4060793"/>
            <a:ext cx="4352363" cy="23801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F1706AB-2F07-49EB-B831-E0A1825877B5}"/>
              </a:ext>
            </a:extLst>
          </p:cNvPr>
          <p:cNvSpPr txBox="1"/>
          <p:nvPr/>
        </p:nvSpPr>
        <p:spPr>
          <a:xfrm>
            <a:off x="2733149" y="2843101"/>
            <a:ext cx="228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kiếm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4F8360-92C5-4B20-AB1D-D4CA704A5734}"/>
              </a:ext>
            </a:extLst>
          </p:cNvPr>
          <p:cNvSpPr txBox="1"/>
          <p:nvPr/>
        </p:nvSpPr>
        <p:spPr>
          <a:xfrm>
            <a:off x="7929834" y="2859011"/>
            <a:ext cx="1817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sẽ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E815C5-1BC6-4FC6-9244-4638364BD18C}"/>
              </a:ext>
            </a:extLst>
          </p:cNvPr>
          <p:cNvSpPr txBox="1"/>
          <p:nvPr/>
        </p:nvSpPr>
        <p:spPr>
          <a:xfrm>
            <a:off x="2947510" y="5781145"/>
            <a:ext cx="1817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trữ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2F80D8-BC95-437E-8C42-27C9A7A676FF}"/>
              </a:ext>
            </a:extLst>
          </p:cNvPr>
          <p:cNvSpPr txBox="1"/>
          <p:nvPr/>
        </p:nvSpPr>
        <p:spPr>
          <a:xfrm>
            <a:off x="7722158" y="5740953"/>
            <a:ext cx="2024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đổi</a:t>
            </a:r>
          </a:p>
        </p:txBody>
      </p:sp>
    </p:spTree>
    <p:extLst>
      <p:ext uri="{BB962C8B-B14F-4D97-AF65-F5344CB8AC3E}">
        <p14:creationId xmlns:p14="http://schemas.microsoft.com/office/powerpoint/2010/main" val="289150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C68C960-D146-46AF-9693-94C68E4FDEDD}"/>
              </a:ext>
            </a:extLst>
          </p:cNvPr>
          <p:cNvSpPr/>
          <p:nvPr/>
        </p:nvSpPr>
        <p:spPr>
          <a:xfrm>
            <a:off x="674914" y="2331202"/>
            <a:ext cx="10842171" cy="435094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Internet là mạng liên kết các mạng máy tính trên khắp thế giới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Máy tính có thể được kết nối với Internet thông qua một nhà cung cấp dịch vụ Internet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Người sử dụng truy cập Internet để tìm kiếm, chia sẻ, lưu trữ và trao đổi thông tin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Có nhiều dịch vụ thông tin khác nhau trên Internet: www, tìm kiếm, thư điện tử,…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A12BF-406C-E18F-5901-8232F239F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14" y="127498"/>
            <a:ext cx="10846356" cy="220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65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8CFDA5-2327-7057-F758-D4542738E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750"/>
            <a:ext cx="12192000" cy="26387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533A20F-30D3-BFE6-192B-9B17CB0389EF}"/>
              </a:ext>
            </a:extLst>
          </p:cNvPr>
          <p:cNvSpPr/>
          <p:nvPr/>
        </p:nvSpPr>
        <p:spPr>
          <a:xfrm>
            <a:off x="0" y="3265250"/>
            <a:ext cx="12192000" cy="311726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lời:</a:t>
            </a:r>
          </a:p>
          <a:p>
            <a:pPr marL="1428750" lvl="2" indent="-514350">
              <a:buAutoNum type="arabicParenBoth"/>
            </a:pP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liên kết</a:t>
            </a:r>
          </a:p>
          <a:p>
            <a:pPr marL="1428750" lvl="2" indent="-514350">
              <a:buAutoNum type="arabicParenBoth"/>
            </a:pP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mạng</a:t>
            </a:r>
          </a:p>
          <a:p>
            <a:pPr marL="1428750" lvl="2" indent="-514350">
              <a:buAutoNum type="arabicParenBoth"/>
            </a:pP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sẽ</a:t>
            </a:r>
          </a:p>
          <a:p>
            <a:pPr marL="1428750" lvl="2" indent="-514350">
              <a:buAutoNum type="arabicParenBoth"/>
            </a:pP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thông tin</a:t>
            </a:r>
          </a:p>
          <a:p>
            <a:pPr marL="1428750" lvl="2" indent="-514350">
              <a:buAutoNum type="arabicParenBoth"/>
            </a:pP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dịch vụ</a:t>
            </a:r>
          </a:p>
        </p:txBody>
      </p:sp>
    </p:spTree>
    <p:extLst>
      <p:ext uri="{BB962C8B-B14F-4D97-AF65-F5344CB8AC3E}">
        <p14:creationId xmlns:p14="http://schemas.microsoft.com/office/powerpoint/2010/main" val="144275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3553</TotalTime>
  <Words>525</Words>
  <Application>Microsoft Office PowerPoint</Application>
  <PresentationFormat>Widescreen</PresentationFormat>
  <Paragraphs>77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Gill Sans MT</vt:lpstr>
      <vt:lpstr>Times New Roman</vt:lpstr>
      <vt:lpstr>Parcel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DamDH</dc:creator>
  <cp:lastModifiedBy>Huu Dam</cp:lastModifiedBy>
  <cp:revision>286</cp:revision>
  <dcterms:created xsi:type="dcterms:W3CDTF">2021-03-03T03:20:18Z</dcterms:created>
  <dcterms:modified xsi:type="dcterms:W3CDTF">2022-11-27T10:02:11Z</dcterms:modified>
</cp:coreProperties>
</file>