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notesMasterIdLst>
    <p:notesMasterId r:id="rId23"/>
  </p:notesMasterIdLst>
  <p:sldIdLst>
    <p:sldId id="335" r:id="rId4"/>
    <p:sldId id="287" r:id="rId5"/>
    <p:sldId id="289" r:id="rId6"/>
    <p:sldId id="293" r:id="rId7"/>
    <p:sldId id="291" r:id="rId8"/>
    <p:sldId id="288" r:id="rId9"/>
    <p:sldId id="294" r:id="rId10"/>
    <p:sldId id="262" r:id="rId11"/>
    <p:sldId id="345" r:id="rId12"/>
    <p:sldId id="295" r:id="rId13"/>
    <p:sldId id="342" r:id="rId14"/>
    <p:sldId id="341" r:id="rId15"/>
    <p:sldId id="334" r:id="rId16"/>
    <p:sldId id="317" r:id="rId17"/>
    <p:sldId id="336" r:id="rId18"/>
    <p:sldId id="338" r:id="rId19"/>
    <p:sldId id="343" r:id="rId20"/>
    <p:sldId id="258" r:id="rId21"/>
    <p:sldId id="310" r:id="rId22"/>
  </p:sldIdLst>
  <p:sldSz cx="18288000" cy="10287000"/>
  <p:notesSz cx="6858000" cy="9144000"/>
  <p:embeddedFontLs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
      <p:font typeface="Tahoma" panose="020B0604030504040204" pitchFamily="34" charset="0"/>
      <p:regular r:id="rId29"/>
      <p:bold r:id="rId30"/>
    </p:embeddedFont>
    <p:embeddedFont>
      <p:font typeface="Wingdings 2" panose="05020102010507070707" pitchFamily="18" charset="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D7B"/>
    <a:srgbClr val="A6DAF4"/>
    <a:srgbClr val="B18DFF"/>
    <a:srgbClr val="CBE9A2"/>
    <a:srgbClr val="FD9959"/>
    <a:srgbClr val="FDEF94"/>
    <a:srgbClr val="FFCCEE"/>
    <a:srgbClr val="FCC751"/>
    <a:srgbClr val="1CA379"/>
    <a:srgbClr val="FF7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0" autoAdjust="0"/>
    <p:restoredTop sz="90664" autoAdjust="0"/>
  </p:normalViewPr>
  <p:slideViewPr>
    <p:cSldViewPr>
      <p:cViewPr varScale="1">
        <p:scale>
          <a:sx n="50" d="100"/>
          <a:sy n="50" d="100"/>
        </p:scale>
        <p:origin x="131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C77B-C520-411D-BA9B-40AC5F2F7A33}"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1956-782D-4A2F-8DAB-D3BE30AA36E8}" type="slidenum">
              <a:rPr lang="en-US" smtClean="0"/>
              <a:t>‹#›</a:t>
            </a:fld>
            <a:endParaRPr lang="en-US"/>
          </a:p>
        </p:txBody>
      </p:sp>
    </p:spTree>
    <p:extLst>
      <p:ext uri="{BB962C8B-B14F-4D97-AF65-F5344CB8AC3E}">
        <p14:creationId xmlns:p14="http://schemas.microsoft.com/office/powerpoint/2010/main" val="31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a:t>
            </a:r>
            <a:r>
              <a:rPr lang="vi-VN" baseline="0"/>
              <a:t> "Quay" để quay bánh xe, bấm vào tâm vòng quay để dừng quay. Sau khi trả lời hết câu hỏi, bấm mũi tên góc trái màn hình để đến slide Luyện tập</a:t>
            </a:r>
            <a:endParaRPr lang="en-US"/>
          </a:p>
        </p:txBody>
      </p:sp>
      <p:sp>
        <p:nvSpPr>
          <p:cNvPr id="4" name="Slide Number Placeholder 3"/>
          <p:cNvSpPr>
            <a:spLocks noGrp="1"/>
          </p:cNvSpPr>
          <p:nvPr>
            <p:ph type="sldNum" sz="quarter" idx="10"/>
          </p:nvPr>
        </p:nvSpPr>
        <p:spPr/>
        <p:txBody>
          <a:bodyPr/>
          <a:lstStyle/>
          <a:p>
            <a:fld id="{81501956-782D-4A2F-8DAB-D3BE30AA36E8}" type="slidenum">
              <a:rPr lang="en-US" smtClean="0"/>
              <a:t>2</a:t>
            </a:fld>
            <a:endParaRPr lang="en-US"/>
          </a:p>
        </p:txBody>
      </p:sp>
    </p:spTree>
    <p:extLst>
      <p:ext uri="{BB962C8B-B14F-4D97-AF65-F5344CB8AC3E}">
        <p14:creationId xmlns:p14="http://schemas.microsoft.com/office/powerpoint/2010/main" val="221990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t>Sau khi hiển</a:t>
            </a:r>
            <a:r>
              <a:rPr lang="vi-VN" baseline="0"/>
              <a:t> thị đáp án, bấm nút tròn màu vàng để quay trở lại bánh xe, mở tiếp các câu hỏi.</a:t>
            </a:r>
            <a:endParaRPr lang="en-US"/>
          </a:p>
        </p:txBody>
      </p:sp>
      <p:sp>
        <p:nvSpPr>
          <p:cNvPr id="4" name="Slide Number Placeholder 3"/>
          <p:cNvSpPr>
            <a:spLocks noGrp="1"/>
          </p:cNvSpPr>
          <p:nvPr>
            <p:ph type="sldNum" sz="quarter" idx="10"/>
          </p:nvPr>
        </p:nvSpPr>
        <p:spPr/>
        <p:txBody>
          <a:bodyPr/>
          <a:lstStyle/>
          <a:p>
            <a:fld id="{81501956-782D-4A2F-8DAB-D3BE30AA36E8}" type="slidenum">
              <a:rPr lang="en-US" smtClean="0"/>
              <a:t>3</a:t>
            </a:fld>
            <a:endParaRPr lang="en-US"/>
          </a:p>
        </p:txBody>
      </p:sp>
    </p:spTree>
    <p:extLst>
      <p:ext uri="{BB962C8B-B14F-4D97-AF65-F5344CB8AC3E}">
        <p14:creationId xmlns:p14="http://schemas.microsoft.com/office/powerpoint/2010/main" val="324709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t>Sau khi hiển</a:t>
            </a:r>
            <a:r>
              <a:rPr lang="vi-VN" baseline="0"/>
              <a:t> thị đáp án, bấm nút tròn màu vàng để quay trở lại bánh xe, mở tiếp các câu hỏi.</a:t>
            </a:r>
            <a:endParaRPr lang="en-US"/>
          </a:p>
        </p:txBody>
      </p:sp>
      <p:sp>
        <p:nvSpPr>
          <p:cNvPr id="4" name="Slide Number Placeholder 3"/>
          <p:cNvSpPr>
            <a:spLocks noGrp="1"/>
          </p:cNvSpPr>
          <p:nvPr>
            <p:ph type="sldNum" sz="quarter" idx="10"/>
          </p:nvPr>
        </p:nvSpPr>
        <p:spPr/>
        <p:txBody>
          <a:bodyPr/>
          <a:lstStyle/>
          <a:p>
            <a:fld id="{81501956-782D-4A2F-8DAB-D3BE30AA36E8}" type="slidenum">
              <a:rPr lang="en-US" smtClean="0"/>
              <a:t>4</a:t>
            </a:fld>
            <a:endParaRPr lang="en-US"/>
          </a:p>
        </p:txBody>
      </p:sp>
    </p:spTree>
    <p:extLst>
      <p:ext uri="{BB962C8B-B14F-4D97-AF65-F5344CB8AC3E}">
        <p14:creationId xmlns:p14="http://schemas.microsoft.com/office/powerpoint/2010/main" val="126458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t>Sau khi hiển</a:t>
            </a:r>
            <a:r>
              <a:rPr lang="vi-VN" baseline="0"/>
              <a:t> thị đáp án, bấm nút tròn màu vàng để quay trở lại bánh xe, mở tiếp các câu hỏi.</a:t>
            </a:r>
            <a:endParaRPr lang="en-US"/>
          </a:p>
        </p:txBody>
      </p:sp>
      <p:sp>
        <p:nvSpPr>
          <p:cNvPr id="4" name="Slide Number Placeholder 3"/>
          <p:cNvSpPr>
            <a:spLocks noGrp="1"/>
          </p:cNvSpPr>
          <p:nvPr>
            <p:ph type="sldNum" sz="quarter" idx="10"/>
          </p:nvPr>
        </p:nvSpPr>
        <p:spPr/>
        <p:txBody>
          <a:bodyPr/>
          <a:lstStyle/>
          <a:p>
            <a:fld id="{81501956-782D-4A2F-8DAB-D3BE30AA36E8}" type="slidenum">
              <a:rPr lang="en-US" smtClean="0"/>
              <a:t>5</a:t>
            </a:fld>
            <a:endParaRPr lang="en-US"/>
          </a:p>
        </p:txBody>
      </p:sp>
    </p:spTree>
    <p:extLst>
      <p:ext uri="{BB962C8B-B14F-4D97-AF65-F5344CB8AC3E}">
        <p14:creationId xmlns:p14="http://schemas.microsoft.com/office/powerpoint/2010/main" val="265245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t>Sau khi hiển</a:t>
            </a:r>
            <a:r>
              <a:rPr lang="vi-VN" baseline="0"/>
              <a:t> thị đáp án, bấm nút tròn màu vàng để quay trở lại bánh xe, mở tiếp các câu hỏi.</a:t>
            </a:r>
            <a:endParaRPr lang="en-US"/>
          </a:p>
        </p:txBody>
      </p:sp>
      <p:sp>
        <p:nvSpPr>
          <p:cNvPr id="4" name="Slide Number Placeholder 3"/>
          <p:cNvSpPr>
            <a:spLocks noGrp="1"/>
          </p:cNvSpPr>
          <p:nvPr>
            <p:ph type="sldNum" sz="quarter" idx="10"/>
          </p:nvPr>
        </p:nvSpPr>
        <p:spPr/>
        <p:txBody>
          <a:bodyPr/>
          <a:lstStyle/>
          <a:p>
            <a:fld id="{81501956-782D-4A2F-8DAB-D3BE30AA36E8}" type="slidenum">
              <a:rPr lang="en-US" smtClean="0"/>
              <a:t>6</a:t>
            </a:fld>
            <a:endParaRPr lang="en-US"/>
          </a:p>
        </p:txBody>
      </p:sp>
    </p:spTree>
    <p:extLst>
      <p:ext uri="{BB962C8B-B14F-4D97-AF65-F5344CB8AC3E}">
        <p14:creationId xmlns:p14="http://schemas.microsoft.com/office/powerpoint/2010/main" val="406493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Sau khi hiển</a:t>
            </a:r>
            <a:r>
              <a:rPr lang="vi-VN" baseline="0"/>
              <a:t> thị đáp án, bấm nút tròn màu vàng để quay trở lại bánh xe, mở tiếp các câu hỏi.</a:t>
            </a:r>
            <a:endParaRPr lang="en-US"/>
          </a:p>
        </p:txBody>
      </p:sp>
      <p:sp>
        <p:nvSpPr>
          <p:cNvPr id="4" name="Slide Number Placeholder 3"/>
          <p:cNvSpPr>
            <a:spLocks noGrp="1"/>
          </p:cNvSpPr>
          <p:nvPr>
            <p:ph type="sldNum" sz="quarter" idx="10"/>
          </p:nvPr>
        </p:nvSpPr>
        <p:spPr/>
        <p:txBody>
          <a:bodyPr/>
          <a:lstStyle/>
          <a:p>
            <a:fld id="{81501956-782D-4A2F-8DAB-D3BE30AA36E8}" type="slidenum">
              <a:rPr lang="en-US" smtClean="0"/>
              <a:t>7</a:t>
            </a:fld>
            <a:endParaRPr lang="en-US"/>
          </a:p>
        </p:txBody>
      </p:sp>
    </p:spTree>
    <p:extLst>
      <p:ext uri="{BB962C8B-B14F-4D97-AF65-F5344CB8AC3E}">
        <p14:creationId xmlns:p14="http://schemas.microsoft.com/office/powerpoint/2010/main" val="45575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extLst>
      <p:ext uri="{BB962C8B-B14F-4D97-AF65-F5344CB8AC3E}">
        <p14:creationId xmlns:p14="http://schemas.microsoft.com/office/powerpoint/2010/main" val="424965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14</a:t>
            </a:fld>
            <a:endParaRPr lang="en-US"/>
          </a:p>
        </p:txBody>
      </p:sp>
    </p:spTree>
    <p:extLst>
      <p:ext uri="{BB962C8B-B14F-4D97-AF65-F5344CB8AC3E}">
        <p14:creationId xmlns:p14="http://schemas.microsoft.com/office/powerpoint/2010/main" val="248188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06554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4258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72695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873428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955175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578027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33627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380515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941178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728369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93627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665352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9777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65915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486317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764808" y="0"/>
            <a:ext cx="19864664" cy="10287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9122484" y="-32267"/>
            <a:ext cx="7358232" cy="940776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47" name="Rectangle 46"/>
          <p:cNvSpPr/>
          <p:nvPr/>
        </p:nvSpPr>
        <p:spPr>
          <a:xfrm>
            <a:off x="9298192" y="-32266"/>
            <a:ext cx="7010400" cy="346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 name="Title 1"/>
          <p:cNvSpPr>
            <a:spLocks noGrp="1"/>
          </p:cNvSpPr>
          <p:nvPr>
            <p:ph type="ctrTitle"/>
          </p:nvPr>
        </p:nvSpPr>
        <p:spPr>
          <a:xfrm>
            <a:off x="9466731" y="4062714"/>
            <a:ext cx="6626710" cy="2553240"/>
          </a:xfrm>
        </p:spPr>
        <p:txBody>
          <a:bodyPr>
            <a:normAutofit/>
          </a:bodyPr>
          <a:lstStyle>
            <a:lvl1pPr>
              <a:defRPr sz="6400"/>
            </a:lvl1pPr>
          </a:lstStyle>
          <a:p>
            <a:r>
              <a:rPr lang="en-US"/>
              <a:t>Click to edit Master title style</a:t>
            </a:r>
            <a:endParaRPr lang="en-US" dirty="0"/>
          </a:p>
        </p:txBody>
      </p:sp>
      <p:sp>
        <p:nvSpPr>
          <p:cNvPr id="3" name="Subtitle 2"/>
          <p:cNvSpPr>
            <a:spLocks noGrp="1"/>
          </p:cNvSpPr>
          <p:nvPr>
            <p:ph type="subTitle" idx="1"/>
          </p:nvPr>
        </p:nvSpPr>
        <p:spPr>
          <a:xfrm>
            <a:off x="9466731" y="6631621"/>
            <a:ext cx="6619606" cy="1890944"/>
          </a:xfrm>
        </p:spPr>
        <p:txBody>
          <a:bodyPr>
            <a:normAutofit/>
          </a:bodyPr>
          <a:lstStyle>
            <a:lvl1pPr marL="0" indent="0" algn="l">
              <a:buNone/>
              <a:defRPr sz="3200">
                <a:solidFill>
                  <a:srgbClr val="424242"/>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477488" y="2275243"/>
            <a:ext cx="4267200" cy="1126472"/>
          </a:xfrm>
        </p:spPr>
        <p:txBody>
          <a:bodyPr anchor="b"/>
          <a:lstStyle>
            <a:lvl1pPr algn="l">
              <a:defRPr sz="4300"/>
            </a:lvl1pPr>
          </a:lstStyle>
          <a:p>
            <a:fld id="{1D8BD707-D9CF-40AE-B4C6-C98DA3205C09}" type="datetimeFigureOut">
              <a:rPr lang="en-US" smtClean="0"/>
              <a:pPr/>
              <a:t>10/17/2024</a:t>
            </a:fld>
            <a:endParaRPr lang="en-US"/>
          </a:p>
        </p:txBody>
      </p:sp>
      <p:sp>
        <p:nvSpPr>
          <p:cNvPr id="50" name="Rectangle 49"/>
          <p:cNvSpPr/>
          <p:nvPr/>
        </p:nvSpPr>
        <p:spPr>
          <a:xfrm>
            <a:off x="9301778" y="9132426"/>
            <a:ext cx="7010400" cy="122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5" name="Footer Placeholder 4"/>
          <p:cNvSpPr>
            <a:spLocks noGrp="1"/>
          </p:cNvSpPr>
          <p:nvPr>
            <p:ph type="ftr" sz="quarter" idx="11"/>
          </p:nvPr>
        </p:nvSpPr>
        <p:spPr>
          <a:xfrm>
            <a:off x="10607040" y="8579950"/>
            <a:ext cx="5663184" cy="547688"/>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9298192" y="8579950"/>
            <a:ext cx="1287332" cy="547688"/>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9301778" y="9132426"/>
            <a:ext cx="7010400" cy="122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7290" y="4351244"/>
            <a:ext cx="13274936" cy="2043113"/>
          </a:xfrm>
        </p:spPr>
        <p:txBody>
          <a:bodyPr anchor="b"/>
          <a:lstStyle>
            <a:lvl1pPr algn="l">
              <a:defRPr sz="71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2517291" y="6400801"/>
            <a:ext cx="13274934" cy="2280620"/>
          </a:xfrm>
        </p:spPr>
        <p:txBody>
          <a:bodyPr anchor="t"/>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2084832" y="3470148"/>
            <a:ext cx="6839712" cy="5239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9290304" y="3470147"/>
            <a:ext cx="6839712" cy="5239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824222" y="3474014"/>
            <a:ext cx="6114296" cy="959643"/>
          </a:xfrm>
        </p:spPr>
        <p:txBody>
          <a:bodyPr anchor="b"/>
          <a:lstStyle>
            <a:lvl1pPr marL="0" indent="0">
              <a:buNone/>
              <a:defRPr sz="4300" b="1">
                <a:solidFill>
                  <a:schemeClr val="accent1"/>
                </a:solidFill>
              </a:defRPr>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Click to edit Master text styles</a:t>
            </a:r>
          </a:p>
        </p:txBody>
      </p:sp>
      <p:sp>
        <p:nvSpPr>
          <p:cNvPr id="4" name="Content Placeholder 3"/>
          <p:cNvSpPr>
            <a:spLocks noGrp="1"/>
          </p:cNvSpPr>
          <p:nvPr>
            <p:ph sz="half" idx="2"/>
          </p:nvPr>
        </p:nvSpPr>
        <p:spPr>
          <a:xfrm>
            <a:off x="2083442" y="4462042"/>
            <a:ext cx="6839712" cy="4253696"/>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023675" y="3474015"/>
            <a:ext cx="6111434" cy="959643"/>
          </a:xfrm>
        </p:spPr>
        <p:txBody>
          <a:bodyPr anchor="b"/>
          <a:lstStyle>
            <a:lvl1pPr marL="0" indent="0">
              <a:buNone/>
              <a:defRPr sz="4300" b="1">
                <a:solidFill>
                  <a:schemeClr val="accent1"/>
                </a:solidFill>
              </a:defRPr>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304" y="4462042"/>
            <a:ext cx="6839712" cy="4253696"/>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143838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764808" y="0"/>
            <a:ext cx="19864664" cy="10287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9122484" y="-32267"/>
            <a:ext cx="7358232" cy="940776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57" name="Rectangle 56"/>
          <p:cNvSpPr/>
          <p:nvPr/>
        </p:nvSpPr>
        <p:spPr>
          <a:xfrm>
            <a:off x="9298192" y="-32265"/>
            <a:ext cx="7010400" cy="935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1811143" y="902825"/>
            <a:ext cx="7124514" cy="84726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3" name="Content Placeholder 2"/>
          <p:cNvSpPr>
            <a:spLocks noGrp="1"/>
          </p:cNvSpPr>
          <p:nvPr>
            <p:ph idx="1"/>
          </p:nvPr>
        </p:nvSpPr>
        <p:spPr>
          <a:xfrm>
            <a:off x="2291788" y="1284790"/>
            <a:ext cx="6180880" cy="7726101"/>
          </a:xfrm>
        </p:spPr>
        <p:txBody>
          <a:bodyPr/>
          <a:lstStyle>
            <a:lvl1pPr>
              <a:defRPr sz="4300"/>
            </a:lvl1pPr>
            <a:lvl2pPr>
              <a:defRPr sz="3900"/>
            </a:lvl2pPr>
            <a:lvl3pPr>
              <a:defRPr sz="3600"/>
            </a:lvl3pPr>
            <a:lvl4pPr>
              <a:defRPr sz="3200"/>
            </a:lvl4pPr>
            <a:lvl5pPr>
              <a:defRPr sz="29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9301778" y="9132426"/>
            <a:ext cx="7010400" cy="122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6" name="Footer Placeholder 5"/>
          <p:cNvSpPr>
            <a:spLocks noGrp="1"/>
          </p:cNvSpPr>
          <p:nvPr>
            <p:ph type="ftr" sz="quarter" idx="11"/>
          </p:nvPr>
        </p:nvSpPr>
        <p:spPr>
          <a:xfrm>
            <a:off x="9282896" y="8587253"/>
            <a:ext cx="6987328" cy="547688"/>
          </a:xfrm>
        </p:spPr>
        <p:txBody>
          <a:bodyPr>
            <a:normAutofit/>
          </a:bodyPr>
          <a:lstStyle/>
          <a:p>
            <a:endParaRPr lang="en-US"/>
          </a:p>
        </p:txBody>
      </p:sp>
      <p:sp>
        <p:nvSpPr>
          <p:cNvPr id="2" name="Title 1"/>
          <p:cNvSpPr>
            <a:spLocks noGrp="1"/>
          </p:cNvSpPr>
          <p:nvPr>
            <p:ph type="title"/>
          </p:nvPr>
        </p:nvSpPr>
        <p:spPr>
          <a:xfrm>
            <a:off x="9479666" y="3986152"/>
            <a:ext cx="6609144" cy="2194730"/>
          </a:xfrm>
        </p:spPr>
        <p:txBody>
          <a:bodyPr anchor="b">
            <a:normAutofit/>
          </a:bodyPr>
          <a:lstStyle>
            <a:lvl1pPr algn="l">
              <a:defRPr sz="5000" b="0"/>
            </a:lvl1pPr>
          </a:lstStyle>
          <a:p>
            <a:r>
              <a:rPr lang="en-US"/>
              <a:t>Click to edit Master title style</a:t>
            </a:r>
          </a:p>
        </p:txBody>
      </p:sp>
      <p:sp>
        <p:nvSpPr>
          <p:cNvPr id="4" name="Text Placeholder 3"/>
          <p:cNvSpPr>
            <a:spLocks noGrp="1"/>
          </p:cNvSpPr>
          <p:nvPr>
            <p:ph type="body" sz="half" idx="2"/>
          </p:nvPr>
        </p:nvSpPr>
        <p:spPr>
          <a:xfrm>
            <a:off x="9473184" y="6205491"/>
            <a:ext cx="6597568" cy="2276856"/>
          </a:xfrm>
        </p:spPr>
        <p:txBody>
          <a:bodyPr>
            <a:normAutofit/>
          </a:bodyPr>
          <a:lstStyle>
            <a:lvl1pPr marL="0" indent="0">
              <a:buNone/>
              <a:defRPr sz="2900">
                <a:solidFill>
                  <a:srgbClr val="424242"/>
                </a:solidFill>
              </a:defRPr>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764808" y="0"/>
            <a:ext cx="19864664" cy="10287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9122484" y="-32267"/>
            <a:ext cx="7358232" cy="940776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01" name="Rectangle 100"/>
          <p:cNvSpPr/>
          <p:nvPr/>
        </p:nvSpPr>
        <p:spPr>
          <a:xfrm>
            <a:off x="9298192" y="-32265"/>
            <a:ext cx="7010400" cy="935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02" name="Rectangle 101"/>
          <p:cNvSpPr/>
          <p:nvPr/>
        </p:nvSpPr>
        <p:spPr>
          <a:xfrm>
            <a:off x="1811143" y="902825"/>
            <a:ext cx="7124514" cy="8472668"/>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105" name="Rectangle 104"/>
          <p:cNvSpPr/>
          <p:nvPr/>
        </p:nvSpPr>
        <p:spPr>
          <a:xfrm>
            <a:off x="9301778" y="9132426"/>
            <a:ext cx="7010400" cy="122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 name="Title 1"/>
          <p:cNvSpPr>
            <a:spLocks noGrp="1"/>
          </p:cNvSpPr>
          <p:nvPr>
            <p:ph type="title"/>
          </p:nvPr>
        </p:nvSpPr>
        <p:spPr>
          <a:xfrm>
            <a:off x="9468848" y="3991356"/>
            <a:ext cx="6601968" cy="2194560"/>
          </a:xfrm>
        </p:spPr>
        <p:txBody>
          <a:bodyPr anchor="b">
            <a:normAutofit/>
          </a:bodyPr>
          <a:lstStyle>
            <a:lvl1pPr algn="l">
              <a:defRPr sz="5000" b="0"/>
            </a:lvl1pPr>
          </a:lstStyle>
          <a:p>
            <a:r>
              <a:rPr lang="en-US"/>
              <a:t>Click to edit Master title style</a:t>
            </a:r>
          </a:p>
        </p:txBody>
      </p:sp>
      <p:sp>
        <p:nvSpPr>
          <p:cNvPr id="3" name="Picture Placeholder 2"/>
          <p:cNvSpPr>
            <a:spLocks noGrp="1"/>
          </p:cNvSpPr>
          <p:nvPr>
            <p:ph type="pic" idx="1"/>
          </p:nvPr>
        </p:nvSpPr>
        <p:spPr>
          <a:xfrm>
            <a:off x="2010417" y="1040692"/>
            <a:ext cx="6719246" cy="8202168"/>
          </a:xfrm>
        </p:spPr>
        <p:txBody>
          <a:bodyPr/>
          <a:lstStyle>
            <a:lvl1pPr marL="0" indent="0">
              <a:buNone/>
              <a:defRPr sz="5700">
                <a:solidFill>
                  <a:schemeClr val="accent1"/>
                </a:solidFill>
              </a:defRPr>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r>
              <a:rPr lang="en-US"/>
              <a:t>Click icon to add picture</a:t>
            </a:r>
            <a:endParaRPr lang="en-US" dirty="0"/>
          </a:p>
        </p:txBody>
      </p:sp>
      <p:sp>
        <p:nvSpPr>
          <p:cNvPr id="4" name="Text Placeholder 3"/>
          <p:cNvSpPr>
            <a:spLocks noGrp="1"/>
          </p:cNvSpPr>
          <p:nvPr>
            <p:ph type="body" sz="half" idx="2"/>
          </p:nvPr>
        </p:nvSpPr>
        <p:spPr>
          <a:xfrm>
            <a:off x="9469261" y="6199633"/>
            <a:ext cx="6601146" cy="2279342"/>
          </a:xfrm>
        </p:spPr>
        <p:txBody>
          <a:bodyPr>
            <a:normAutofit/>
          </a:bodyPr>
          <a:lstStyle>
            <a:lvl1pPr marL="0" indent="0">
              <a:buNone/>
              <a:defRPr sz="2900">
                <a:solidFill>
                  <a:srgbClr val="424242"/>
                </a:solidFill>
              </a:defRPr>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a:xfrm>
            <a:off x="9282896" y="8587253"/>
            <a:ext cx="6987328" cy="547688"/>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1" y="1545220"/>
            <a:ext cx="2968906" cy="7170516"/>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106592" y="1545220"/>
            <a:ext cx="10847408" cy="71705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47786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98999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00196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48167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69244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53540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DBA32C21-FD13-4697-ADCD-F9E33DDFF06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65037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08ED132D-452A-49E5-B8CD-EA0C46A12A5F}" type="datetimeFigureOut">
              <a:rPr lang="vi-VN" smtClean="0">
                <a:solidFill>
                  <a:prstClr val="black">
                    <a:tint val="75000"/>
                  </a:prstClr>
                </a:solidFill>
              </a:rPr>
              <a:pPr>
                <a:defRPr/>
              </a:pPr>
              <a:t>17/10/2024</a:t>
            </a:fld>
            <a:endParaRPr lang="vi-VN">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143073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609600" y="0"/>
            <a:ext cx="19864664" cy="10287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914400" y="500231"/>
            <a:ext cx="16459200" cy="927847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70" name="Rectangle 69"/>
          <p:cNvSpPr/>
          <p:nvPr/>
        </p:nvSpPr>
        <p:spPr>
          <a:xfrm>
            <a:off x="9122484" y="-32267"/>
            <a:ext cx="7358232" cy="1048866"/>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71" name="Rectangle 70"/>
          <p:cNvSpPr/>
          <p:nvPr/>
        </p:nvSpPr>
        <p:spPr>
          <a:xfrm>
            <a:off x="9298192" y="-32265"/>
            <a:ext cx="7010400" cy="935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 name="Title Placeholder 1"/>
          <p:cNvSpPr>
            <a:spLocks noGrp="1"/>
          </p:cNvSpPr>
          <p:nvPr>
            <p:ph type="title"/>
          </p:nvPr>
        </p:nvSpPr>
        <p:spPr>
          <a:xfrm>
            <a:off x="2086980" y="1541496"/>
            <a:ext cx="14049488" cy="1714500"/>
          </a:xfrm>
          <a:prstGeom prst="rect">
            <a:avLst/>
          </a:prstGeom>
        </p:spPr>
        <p:txBody>
          <a:bodyPr vert="horz" lIns="163284" tIns="81642" rIns="163284" bIns="81642"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086985" y="3485478"/>
            <a:ext cx="13554634" cy="5263466"/>
          </a:xfrm>
          <a:prstGeom prst="rect">
            <a:avLst/>
          </a:prstGeom>
        </p:spPr>
        <p:txBody>
          <a:bodyPr vert="horz" lIns="163284" tIns="81642" rIns="163284"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994776" y="336739"/>
            <a:ext cx="4267200" cy="547688"/>
          </a:xfrm>
          <a:prstGeom prst="rect">
            <a:avLst/>
          </a:prstGeom>
        </p:spPr>
        <p:txBody>
          <a:bodyPr vert="horz" lIns="163284" tIns="81642" rIns="163284" bIns="81642" rtlCol="0" anchor="ctr"/>
          <a:lstStyle>
            <a:lvl1pPr algn="r">
              <a:defRPr sz="2100">
                <a:solidFill>
                  <a:srgbClr val="FEFEFE"/>
                </a:solidFill>
              </a:defRPr>
            </a:lvl1pPr>
          </a:lstStyle>
          <a:p>
            <a:fld id="{1D8BD707-D9CF-40AE-B4C6-C98DA3205C09}" type="datetimeFigureOut">
              <a:rPr lang="en-US" smtClean="0"/>
              <a:pPr/>
              <a:t>10/17/2024</a:t>
            </a:fld>
            <a:endParaRPr lang="en-US"/>
          </a:p>
        </p:txBody>
      </p:sp>
      <p:sp>
        <p:nvSpPr>
          <p:cNvPr id="5" name="Footer Placeholder 4"/>
          <p:cNvSpPr>
            <a:spLocks noGrp="1"/>
          </p:cNvSpPr>
          <p:nvPr>
            <p:ph type="ftr" sz="quarter" idx="3"/>
          </p:nvPr>
        </p:nvSpPr>
        <p:spPr>
          <a:xfrm>
            <a:off x="9282896" y="8778241"/>
            <a:ext cx="7004304" cy="547688"/>
          </a:xfrm>
          <a:prstGeom prst="rect">
            <a:avLst/>
          </a:prstGeom>
        </p:spPr>
        <p:txBody>
          <a:bodyPr vert="horz" lIns="163284" tIns="81642" rIns="163284" bIns="81642" rtlCol="0" anchor="ctr"/>
          <a:lstStyle>
            <a:lvl1pPr algn="r">
              <a:defRPr sz="2100">
                <a:solidFill>
                  <a:schemeClr val="accent1"/>
                </a:solidFill>
              </a:defRPr>
            </a:lvl1pPr>
          </a:lstStyle>
          <a:p>
            <a:endParaRPr lang="en-US"/>
          </a:p>
        </p:txBody>
      </p:sp>
      <p:sp>
        <p:nvSpPr>
          <p:cNvPr id="6" name="Slide Number Placeholder 5"/>
          <p:cNvSpPr>
            <a:spLocks noGrp="1"/>
          </p:cNvSpPr>
          <p:nvPr>
            <p:ph type="sldNum" sz="quarter" idx="4"/>
          </p:nvPr>
        </p:nvSpPr>
        <p:spPr>
          <a:xfrm>
            <a:off x="9298192" y="336737"/>
            <a:ext cx="2664312" cy="547688"/>
          </a:xfrm>
          <a:prstGeom prst="rect">
            <a:avLst/>
          </a:prstGeom>
        </p:spPr>
        <p:txBody>
          <a:bodyPr vert="horz" lIns="163284" tIns="81642" rIns="163284" bIns="81642" rtlCol="0" anchor="ctr"/>
          <a:lstStyle>
            <a:lvl1pPr algn="l">
              <a:defRPr sz="21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632844" rtl="0" eaLnBrk="1" latinLnBrk="0" hangingPunct="1">
        <a:spcBef>
          <a:spcPct val="0"/>
        </a:spcBef>
        <a:buNone/>
        <a:defRPr sz="71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12317" indent="-489853" algn="l" defTabSz="1632844" rtl="0" eaLnBrk="1" latinLnBrk="0" hangingPunct="1">
        <a:spcBef>
          <a:spcPct val="20000"/>
        </a:spcBef>
        <a:buClr>
          <a:schemeClr val="accent1"/>
        </a:buClr>
        <a:buSzPct val="76000"/>
        <a:buFont typeface="Wingdings 2" pitchFamily="18" charset="2"/>
        <a:buChar char=""/>
        <a:defRPr sz="4300" kern="1200">
          <a:solidFill>
            <a:schemeClr val="tx2"/>
          </a:solidFill>
          <a:latin typeface="+mn-lt"/>
          <a:ea typeface="+mn-ea"/>
          <a:cs typeface="+mn-cs"/>
        </a:defRPr>
      </a:lvl1pPr>
      <a:lvl2pPr marL="1142991" indent="-489853" algn="l" defTabSz="1632844" rtl="0" eaLnBrk="1" latinLnBrk="0" hangingPunct="1">
        <a:spcBef>
          <a:spcPct val="20000"/>
        </a:spcBef>
        <a:buClr>
          <a:schemeClr val="accent1"/>
        </a:buClr>
        <a:buSzPct val="76000"/>
        <a:buFont typeface="Wingdings 2" pitchFamily="18" charset="2"/>
        <a:buChar char=""/>
        <a:defRPr sz="3900" kern="1200">
          <a:solidFill>
            <a:schemeClr val="tx2"/>
          </a:solidFill>
          <a:latin typeface="+mn-lt"/>
          <a:ea typeface="+mn-ea"/>
          <a:cs typeface="+mn-cs"/>
        </a:defRPr>
      </a:lvl2pPr>
      <a:lvl3pPr marL="1632844" indent="-408211" algn="l" defTabSz="1632844" rtl="0" eaLnBrk="1" latinLnBrk="0" hangingPunct="1">
        <a:spcBef>
          <a:spcPct val="20000"/>
        </a:spcBef>
        <a:buClr>
          <a:schemeClr val="accent1"/>
        </a:buClr>
        <a:buSzPct val="76000"/>
        <a:buFont typeface="Wingdings 2" pitchFamily="18" charset="2"/>
        <a:buChar char=""/>
        <a:defRPr sz="3600" kern="1200">
          <a:solidFill>
            <a:schemeClr val="tx2"/>
          </a:solidFill>
          <a:latin typeface="+mn-lt"/>
          <a:ea typeface="+mn-ea"/>
          <a:cs typeface="+mn-cs"/>
        </a:defRPr>
      </a:lvl3pPr>
      <a:lvl4pPr marL="2008398" indent="-408211" algn="l" defTabSz="1632844" rtl="0" eaLnBrk="1" latinLnBrk="0" hangingPunct="1">
        <a:spcBef>
          <a:spcPct val="20000"/>
        </a:spcBef>
        <a:buClr>
          <a:schemeClr val="accent1"/>
        </a:buClr>
        <a:buSzPct val="76000"/>
        <a:buFont typeface="Wingdings 2" pitchFamily="18" charset="2"/>
        <a:buChar char=""/>
        <a:defRPr sz="3200" kern="1200">
          <a:solidFill>
            <a:schemeClr val="tx2"/>
          </a:solidFill>
          <a:latin typeface="+mn-lt"/>
          <a:ea typeface="+mn-ea"/>
          <a:cs typeface="+mn-cs"/>
        </a:defRPr>
      </a:lvl4pPr>
      <a:lvl5pPr marL="2367624" indent="-408211" algn="l" defTabSz="1632844" rtl="0" eaLnBrk="1" latinLnBrk="0" hangingPunct="1">
        <a:spcBef>
          <a:spcPct val="20000"/>
        </a:spcBef>
        <a:buClr>
          <a:schemeClr val="accent1"/>
        </a:buClr>
        <a:buSzPct val="76000"/>
        <a:buFont typeface="Wingdings 2" pitchFamily="18" charset="2"/>
        <a:buChar char=""/>
        <a:defRPr sz="2900" kern="1200" baseline="0">
          <a:solidFill>
            <a:schemeClr val="tx2"/>
          </a:solidFill>
          <a:latin typeface="+mn-lt"/>
          <a:ea typeface="+mn-ea"/>
          <a:cs typeface="+mn-cs"/>
        </a:defRPr>
      </a:lvl5pPr>
      <a:lvl6pPr marL="2710521" indent="-408211" algn="l" defTabSz="1632844" rtl="0" eaLnBrk="1" latinLnBrk="0" hangingPunct="1">
        <a:spcBef>
          <a:spcPct val="20000"/>
        </a:spcBef>
        <a:buClr>
          <a:schemeClr val="accent1"/>
        </a:buClr>
        <a:buSzPct val="76000"/>
        <a:buFont typeface="Wingdings 2" pitchFamily="18" charset="2"/>
        <a:buChar char=""/>
        <a:defRPr sz="2500" kern="1200">
          <a:solidFill>
            <a:schemeClr val="tx2"/>
          </a:solidFill>
          <a:latin typeface="+mn-lt"/>
          <a:ea typeface="+mn-ea"/>
          <a:cs typeface="+mn-cs"/>
        </a:defRPr>
      </a:lvl6pPr>
      <a:lvl7pPr marL="3069747" indent="-408211" algn="l" defTabSz="1632844" rtl="0" eaLnBrk="1" latinLnBrk="0" hangingPunct="1">
        <a:spcBef>
          <a:spcPct val="20000"/>
        </a:spcBef>
        <a:buClr>
          <a:schemeClr val="accent1"/>
        </a:buClr>
        <a:buSzPct val="76000"/>
        <a:buFont typeface="Wingdings 2" pitchFamily="18" charset="2"/>
        <a:buChar char=""/>
        <a:defRPr sz="2500" kern="1200">
          <a:solidFill>
            <a:schemeClr val="tx2"/>
          </a:solidFill>
          <a:latin typeface="+mn-lt"/>
          <a:ea typeface="+mn-ea"/>
          <a:cs typeface="+mn-cs"/>
        </a:defRPr>
      </a:lvl7pPr>
      <a:lvl8pPr marL="3428973" indent="-408211" algn="l" defTabSz="1632844" rtl="0" eaLnBrk="1" latinLnBrk="0" hangingPunct="1">
        <a:spcBef>
          <a:spcPct val="20000"/>
        </a:spcBef>
        <a:buClr>
          <a:schemeClr val="accent1"/>
        </a:buClr>
        <a:buSzPct val="76000"/>
        <a:buFont typeface="Wingdings 2" pitchFamily="18" charset="2"/>
        <a:buChar char=""/>
        <a:defRPr sz="2500" kern="1200">
          <a:solidFill>
            <a:schemeClr val="tx2"/>
          </a:solidFill>
          <a:latin typeface="+mn-lt"/>
          <a:ea typeface="+mn-ea"/>
          <a:cs typeface="+mn-cs"/>
        </a:defRPr>
      </a:lvl8pPr>
      <a:lvl9pPr marL="3788198" indent="-408211" algn="l" defTabSz="1632844" rtl="0" eaLnBrk="1" latinLnBrk="0" hangingPunct="1">
        <a:spcBef>
          <a:spcPct val="20000"/>
        </a:spcBef>
        <a:buClr>
          <a:schemeClr val="accent1"/>
        </a:buClr>
        <a:buSzPct val="76000"/>
        <a:buFont typeface="Wingdings 2" pitchFamily="18" charset="2"/>
        <a:buChar char=""/>
        <a:defRPr sz="2500" kern="1200">
          <a:solidFill>
            <a:schemeClr val="tx2"/>
          </a:solidFill>
          <a:latin typeface="+mn-lt"/>
          <a:ea typeface="+mn-ea"/>
          <a:cs typeface="+mn-cs"/>
        </a:defRPr>
      </a:lvl9pPr>
    </p:bodyStyle>
    <p:other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9.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9.xml"/><Relationship Id="rId5" Type="http://schemas.openxmlformats.org/officeDocument/2006/relationships/image" Target="../media/image36.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29.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29.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image" Target="../media/image59.png"/><Relationship Id="rId3" Type="http://schemas.openxmlformats.org/officeDocument/2006/relationships/image" Target="../media/image44.svg"/><Relationship Id="rId21" Type="http://schemas.openxmlformats.org/officeDocument/2006/relationships/image" Target="../media/image62.svg"/><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29.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10" Type="http://schemas.openxmlformats.org/officeDocument/2006/relationships/image" Target="../media/image51.png"/><Relationship Id="rId19" Type="http://schemas.openxmlformats.org/officeDocument/2006/relationships/image" Target="../media/image60.sv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6.gif"/><Relationship Id="rId18" Type="http://schemas.openxmlformats.org/officeDocument/2006/relationships/image" Target="../media/image10.svg"/><Relationship Id="rId3" Type="http://schemas.openxmlformats.org/officeDocument/2006/relationships/slideLayout" Target="../slideLayouts/slideLayout2.xml"/><Relationship Id="rId7" Type="http://schemas.openxmlformats.org/officeDocument/2006/relationships/slide" Target="slide3.xml"/><Relationship Id="rId12" Type="http://schemas.openxmlformats.org/officeDocument/2006/relationships/image" Target="../media/image5.gif"/><Relationship Id="rId17" Type="http://schemas.openxmlformats.org/officeDocument/2006/relationships/image" Target="../media/image9.png"/><Relationship Id="rId2" Type="http://schemas.openxmlformats.org/officeDocument/2006/relationships/audio" Target="../media/media1.wav"/><Relationship Id="rId16" Type="http://schemas.openxmlformats.org/officeDocument/2006/relationships/slide" Target="slide10.xml"/><Relationship Id="rId1" Type="http://schemas.microsoft.com/office/2007/relationships/media" Target="../media/media1.wav"/><Relationship Id="rId6" Type="http://schemas.openxmlformats.org/officeDocument/2006/relationships/image" Target="../media/image4.svg"/><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6.xml"/><Relationship Id="rId19"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slide" Target="slide5.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image" Target="../media/image20.sv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1.wmf"/><Relationship Id="rId26" Type="http://schemas.openxmlformats.org/officeDocument/2006/relationships/image" Target="../media/image25.wmf"/><Relationship Id="rId3" Type="http://schemas.openxmlformats.org/officeDocument/2006/relationships/audio" Target="../media/audio1.wav"/><Relationship Id="rId21" Type="http://schemas.openxmlformats.org/officeDocument/2006/relationships/oleObject" Target="../embeddings/oleObject3.bin"/><Relationship Id="rId7" Type="http://schemas.microsoft.com/office/2007/relationships/hdphoto" Target="../media/hdphoto1.wdp"/><Relationship Id="rId12" Type="http://schemas.openxmlformats.org/officeDocument/2006/relationships/image" Target="../media/image16.png"/><Relationship Id="rId17" Type="http://schemas.openxmlformats.org/officeDocument/2006/relationships/oleObject" Target="../embeddings/oleObject1.bin"/><Relationship Id="rId25" Type="http://schemas.openxmlformats.org/officeDocument/2006/relationships/oleObject" Target="../embeddings/oleObject5.bin"/><Relationship Id="rId2" Type="http://schemas.openxmlformats.org/officeDocument/2006/relationships/notesSlide" Target="../notesSlides/notesSlide3.xml"/><Relationship Id="rId16" Type="http://schemas.openxmlformats.org/officeDocument/2006/relationships/image" Target="../media/image20.svg"/><Relationship Id="rId20" Type="http://schemas.openxmlformats.org/officeDocument/2006/relationships/image" Target="../media/image22.wmf"/><Relationship Id="rId1" Type="http://schemas.openxmlformats.org/officeDocument/2006/relationships/slideLayout" Target="../slideLayouts/slideLayout12.xml"/><Relationship Id="rId6" Type="http://schemas.openxmlformats.org/officeDocument/2006/relationships/image" Target="../media/image12.png"/><Relationship Id="rId11" Type="http://schemas.microsoft.com/office/2007/relationships/hdphoto" Target="../media/hdphoto3.wdp"/><Relationship Id="rId24" Type="http://schemas.openxmlformats.org/officeDocument/2006/relationships/image" Target="../media/image24.wmf"/><Relationship Id="rId5" Type="http://schemas.openxmlformats.org/officeDocument/2006/relationships/audio" Target="../media/audio3.wav"/><Relationship Id="rId15" Type="http://schemas.openxmlformats.org/officeDocument/2006/relationships/image" Target="../media/image19.png"/><Relationship Id="rId23" Type="http://schemas.openxmlformats.org/officeDocument/2006/relationships/oleObject" Target="../embeddings/oleObject4.bin"/><Relationship Id="rId10" Type="http://schemas.openxmlformats.org/officeDocument/2006/relationships/image" Target="../media/image14.png"/><Relationship Id="rId19" Type="http://schemas.openxmlformats.org/officeDocument/2006/relationships/oleObject" Target="../embeddings/oleObject2.bin"/><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slide" Target="slide2.xml"/><Relationship Id="rId22" Type="http://schemas.openxmlformats.org/officeDocument/2006/relationships/image" Target="../media/image23.wm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7.png"/><Relationship Id="rId18" Type="http://schemas.openxmlformats.org/officeDocument/2006/relationships/image" Target="../media/image20.sv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26.pn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audio" Target="../media/audio2.wav"/><Relationship Id="rId1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52500"/>
            <a:ext cx="16611600" cy="7734300"/>
          </a:xfrm>
          <a:solidFill>
            <a:schemeClr val="accent6">
              <a:lumMod val="60000"/>
              <a:lumOff val="40000"/>
            </a:schemeClr>
          </a:solidFill>
        </p:spPr>
        <p:txBody>
          <a:bodyPr>
            <a:normAutofit fontScale="90000"/>
          </a:bodyPr>
          <a:lstStyle/>
          <a:p>
            <a:pPr algn="ctr"/>
            <a:br>
              <a:rPr lang="en-US" dirty="0"/>
            </a:br>
            <a:r>
              <a:rPr lang="en-US" sz="6700" b="1" dirty="0">
                <a:solidFill>
                  <a:srgbClr val="002060"/>
                </a:solidFill>
                <a:latin typeface="Times New Roman" pitchFamily="18" charset="0"/>
                <a:cs typeface="Times New Roman" pitchFamily="18" charset="0"/>
              </a:rPr>
              <a:t>CHÀO MỪNG</a:t>
            </a:r>
            <a:r>
              <a:rPr lang="vi-VN" sz="6700" b="1" dirty="0">
                <a:solidFill>
                  <a:srgbClr val="002060"/>
                </a:solidFill>
                <a:latin typeface="Times New Roman" pitchFamily="18" charset="0"/>
                <a:cs typeface="Times New Roman" pitchFamily="18" charset="0"/>
              </a:rPr>
              <a:t> CÁC THẦY CÔ GIÁO TRONG</a:t>
            </a:r>
            <a:br>
              <a:rPr lang="en-US" sz="7200" b="1" dirty="0">
                <a:solidFill>
                  <a:srgbClr val="002060"/>
                </a:solidFill>
                <a:latin typeface="Times New Roman" pitchFamily="18" charset="0"/>
                <a:cs typeface="Times New Roman" pitchFamily="18" charset="0"/>
              </a:rPr>
            </a:br>
            <a:r>
              <a:rPr lang="en-US" sz="7200" b="1" dirty="0">
                <a:solidFill>
                  <a:srgbClr val="002060"/>
                </a:solidFill>
                <a:latin typeface="Times New Roman" pitchFamily="18" charset="0"/>
                <a:cs typeface="Times New Roman" pitchFamily="18" charset="0"/>
              </a:rPr>
              <a:t> </a:t>
            </a:r>
            <a:br>
              <a:rPr lang="en-US" sz="7200" b="1" dirty="0">
                <a:solidFill>
                  <a:srgbClr val="002060"/>
                </a:solidFill>
                <a:latin typeface="Times New Roman" pitchFamily="18" charset="0"/>
                <a:cs typeface="Times New Roman" pitchFamily="18" charset="0"/>
              </a:rPr>
            </a:br>
            <a:r>
              <a:rPr lang="vi-VN" sz="7200" b="1" dirty="0">
                <a:solidFill>
                  <a:srgbClr val="002060"/>
                </a:solidFill>
                <a:latin typeface="Times New Roman" pitchFamily="18" charset="0"/>
                <a:cs typeface="Times New Roman" pitchFamily="18" charset="0"/>
              </a:rPr>
              <a:t>TỔ KHTN VỀ DỰ GIỜ LỚP 9A</a:t>
            </a:r>
            <a:r>
              <a:rPr lang="en-US" sz="7200" b="1" dirty="0">
                <a:solidFill>
                  <a:srgbClr val="002060"/>
                </a:solidFill>
                <a:latin typeface="Times New Roman" pitchFamily="18" charset="0"/>
                <a:cs typeface="Times New Roman" pitchFamily="18" charset="0"/>
              </a:rPr>
              <a:t>!</a:t>
            </a:r>
            <a:br>
              <a:rPr lang="en-US" sz="7200" b="1" dirty="0">
                <a:solidFill>
                  <a:srgbClr val="002060"/>
                </a:solidFill>
                <a:latin typeface="Times New Roman" pitchFamily="18" charset="0"/>
                <a:cs typeface="Times New Roman" pitchFamily="18" charset="0"/>
              </a:rPr>
            </a:br>
            <a:br>
              <a:rPr lang="en-US" sz="7200" b="1" dirty="0">
                <a:solidFill>
                  <a:srgbClr val="002060"/>
                </a:solidFill>
                <a:latin typeface="Times New Roman" pitchFamily="18" charset="0"/>
                <a:cs typeface="Times New Roman" pitchFamily="18" charset="0"/>
              </a:rPr>
            </a:br>
            <a:br>
              <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endPar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8904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38532" y="518055"/>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5" name="Rectangle 24"/>
          <p:cNvSpPr/>
          <p:nvPr/>
        </p:nvSpPr>
        <p:spPr>
          <a:xfrm>
            <a:off x="513804" y="488234"/>
            <a:ext cx="17260392" cy="1447800"/>
          </a:xfrm>
          <a:prstGeom prst="rect">
            <a:avLst/>
          </a:prstGeom>
          <a:solidFill>
            <a:srgbClr val="FDA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solidFill>
                  <a:srgbClr val="C00000"/>
                </a:solidFill>
                <a:latin typeface="Times New Roman" pitchFamily="18" charset="0"/>
                <a:cs typeface="Times New Roman" pitchFamily="18" charset="0"/>
              </a:rPr>
              <a:t>LUYỆN TẬP</a:t>
            </a:r>
            <a:r>
              <a:rPr lang="en-US" sz="6000" b="1" dirty="0">
                <a:solidFill>
                  <a:srgbClr val="C00000"/>
                </a:solidFill>
                <a:latin typeface="Times New Roman" pitchFamily="18" charset="0"/>
                <a:cs typeface="Times New Roman" pitchFamily="18" charset="0"/>
              </a:rPr>
              <a:t> - VẬN DỤNG</a:t>
            </a:r>
            <a:r>
              <a:rPr lang="vi-VN" sz="6000" b="1" dirty="0">
                <a:solidFill>
                  <a:srgbClr val="C00000"/>
                </a:solidFill>
                <a:latin typeface="Times New Roman" pitchFamily="18" charset="0"/>
                <a:cs typeface="Times New Roman" pitchFamily="18" charset="0"/>
              </a:rPr>
              <a:t>  </a:t>
            </a:r>
            <a:endParaRPr lang="en-US" sz="6000" b="1" dirty="0">
              <a:solidFill>
                <a:srgbClr val="C00000"/>
              </a:solidFill>
              <a:latin typeface="Times New Roman" pitchFamily="18" charset="0"/>
              <a:cs typeface="Times New Roman" pitchFamily="18" charset="0"/>
            </a:endParaRPr>
          </a:p>
        </p:txBody>
      </p:sp>
      <p:sp>
        <p:nvSpPr>
          <p:cNvPr id="26" name="TextBox 25"/>
          <p:cNvSpPr txBox="1"/>
          <p:nvPr/>
        </p:nvSpPr>
        <p:spPr>
          <a:xfrm>
            <a:off x="1282028" y="1995624"/>
            <a:ext cx="15773400" cy="5499582"/>
          </a:xfrm>
          <a:prstGeom prst="rect">
            <a:avLst/>
          </a:prstGeom>
          <a:noFill/>
        </p:spPr>
        <p:txBody>
          <a:bodyPr wrap="square" rtlCol="0">
            <a:spAutoFit/>
          </a:bodyPr>
          <a:lstStyle/>
          <a:p>
            <a:pPr algn="just">
              <a:lnSpc>
                <a:spcPct val="150000"/>
              </a:lnSpc>
            </a:pPr>
            <a:r>
              <a:rPr lang="vi-VN" sz="4800" b="1" u="sng" dirty="0">
                <a:solidFill>
                  <a:srgbClr val="002060"/>
                </a:solidFill>
                <a:latin typeface="Times New Roman" pitchFamily="18" charset="0"/>
                <a:cs typeface="Times New Roman" pitchFamily="18" charset="0"/>
              </a:rPr>
              <a:t>Dạng 1: </a:t>
            </a:r>
            <a:r>
              <a:rPr lang="en-US" sz="4800" b="1" u="sng" dirty="0" err="1">
                <a:solidFill>
                  <a:srgbClr val="002060"/>
                </a:solidFill>
                <a:latin typeface="Times New Roman" pitchFamily="18" charset="0"/>
                <a:cs typeface="Times New Roman" pitchFamily="18" charset="0"/>
              </a:rPr>
              <a:t>Giải</a:t>
            </a:r>
            <a:r>
              <a:rPr lang="en-US" sz="4800" b="1" u="sng" dirty="0">
                <a:solidFill>
                  <a:srgbClr val="002060"/>
                </a:solidFill>
                <a:latin typeface="Times New Roman" pitchFamily="18" charset="0"/>
                <a:cs typeface="Times New Roman" pitchFamily="18" charset="0"/>
              </a:rPr>
              <a:t> </a:t>
            </a:r>
            <a:r>
              <a:rPr lang="en-US" sz="4800" b="1" u="sng" dirty="0" err="1">
                <a:solidFill>
                  <a:srgbClr val="002060"/>
                </a:solidFill>
                <a:latin typeface="Times New Roman" pitchFamily="18" charset="0"/>
                <a:cs typeface="Times New Roman" pitchFamily="18" charset="0"/>
              </a:rPr>
              <a:t>phương</a:t>
            </a:r>
            <a:r>
              <a:rPr lang="en-US" sz="4800" b="1" u="sng" dirty="0">
                <a:solidFill>
                  <a:srgbClr val="002060"/>
                </a:solidFill>
                <a:latin typeface="Times New Roman" pitchFamily="18" charset="0"/>
                <a:cs typeface="Times New Roman" pitchFamily="18" charset="0"/>
              </a:rPr>
              <a:t> </a:t>
            </a:r>
            <a:r>
              <a:rPr lang="vi-VN" sz="4800" b="1" u="sng" dirty="0">
                <a:solidFill>
                  <a:srgbClr val="002060"/>
                </a:solidFill>
                <a:latin typeface="Times New Roman" pitchFamily="18" charset="0"/>
                <a:cs typeface="Times New Roman" pitchFamily="18" charset="0"/>
              </a:rPr>
              <a:t>trình sau:</a:t>
            </a:r>
          </a:p>
          <a:p>
            <a:pPr algn="just">
              <a:lnSpc>
                <a:spcPct val="150000"/>
              </a:lnSpc>
            </a:pPr>
            <a:r>
              <a:rPr lang="vi-VN" sz="4800" b="1" dirty="0">
                <a:solidFill>
                  <a:srgbClr val="002060"/>
                </a:solidFill>
                <a:latin typeface="Times New Roman" pitchFamily="18" charset="0"/>
                <a:cs typeface="Times New Roman" pitchFamily="18" charset="0"/>
              </a:rPr>
              <a:t>Bài 2.4b – SBT:</a:t>
            </a:r>
          </a:p>
          <a:p>
            <a:pPr algn="just">
              <a:lnSpc>
                <a:spcPct val="150000"/>
              </a:lnSpc>
            </a:pPr>
            <a:endParaRPr lang="vi-VN" sz="4800" b="1" dirty="0">
              <a:solidFill>
                <a:srgbClr val="002060"/>
              </a:solidFill>
              <a:latin typeface="Times New Roman" pitchFamily="18" charset="0"/>
              <a:cs typeface="Times New Roman" pitchFamily="18" charset="0"/>
            </a:endParaRPr>
          </a:p>
          <a:p>
            <a:pPr algn="just">
              <a:lnSpc>
                <a:spcPct val="150000"/>
              </a:lnSpc>
            </a:pPr>
            <a:endParaRPr lang="vi-VN" sz="4800" b="1" dirty="0">
              <a:solidFill>
                <a:srgbClr val="002060"/>
              </a:solidFill>
              <a:latin typeface="Times New Roman" pitchFamily="18" charset="0"/>
              <a:cs typeface="Times New Roman" pitchFamily="18" charset="0"/>
            </a:endParaRPr>
          </a:p>
          <a:p>
            <a:pPr algn="just">
              <a:lnSpc>
                <a:spcPct val="150000"/>
              </a:lnSpc>
            </a:pPr>
            <a:r>
              <a:rPr lang="vi-VN" sz="4800" b="1" dirty="0">
                <a:solidFill>
                  <a:srgbClr val="002060"/>
                </a:solidFill>
                <a:latin typeface="Times New Roman" pitchFamily="18" charset="0"/>
                <a:cs typeface="Times New Roman" pitchFamily="18" charset="0"/>
              </a:rPr>
              <a:t>Bài 2.5a – SBT:</a:t>
            </a:r>
          </a:p>
        </p:txBody>
      </p:sp>
      <p:sp>
        <p:nvSpPr>
          <p:cNvPr id="23" name="Freeform 20"/>
          <p:cNvSpPr/>
          <p:nvPr/>
        </p:nvSpPr>
        <p:spPr>
          <a:xfrm rot="-1085547">
            <a:off x="16303831" y="8271247"/>
            <a:ext cx="1500611" cy="1423952"/>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2">
              <a:extLst>
                <a:ext uri="{96DAC541-7B7A-43D3-8B79-37D633B846F1}">
                  <asvg:svgBlip xmlns:asvg="http://schemas.microsoft.com/office/drawing/2016/SVG/main" r:embed="rId3"/>
                </a:ext>
              </a:extLst>
            </a:blip>
            <a:stretch>
              <a:fillRect r="-97556" b="-36756"/>
            </a:stretch>
          </a:blipFill>
        </p:spPr>
        <p:txBody>
          <a:bodyPr/>
          <a:lstStyle/>
          <a:p>
            <a:endParaRPr lang="en-US"/>
          </a:p>
        </p:txBody>
      </p:sp>
      <p:pic>
        <p:nvPicPr>
          <p:cNvPr id="7" name="Picture 6">
            <a:extLst>
              <a:ext uri="{FF2B5EF4-FFF2-40B4-BE49-F238E27FC236}">
                <a16:creationId xmlns:a16="http://schemas.microsoft.com/office/drawing/2014/main" id="{31D09931-3182-CB1C-BC8B-57DD9D2175AF}"/>
              </a:ext>
            </a:extLst>
          </p:cNvPr>
          <p:cNvPicPr>
            <a:picLocks noChangeAspect="1"/>
          </p:cNvPicPr>
          <p:nvPr/>
        </p:nvPicPr>
        <p:blipFill>
          <a:blip r:embed="rId4"/>
          <a:stretch>
            <a:fillRect/>
          </a:stretch>
        </p:blipFill>
        <p:spPr>
          <a:xfrm>
            <a:off x="2103482" y="4230810"/>
            <a:ext cx="7650118" cy="1798337"/>
          </a:xfrm>
          <a:prstGeom prst="rect">
            <a:avLst/>
          </a:prstGeom>
        </p:spPr>
      </p:pic>
      <p:pic>
        <p:nvPicPr>
          <p:cNvPr id="10" name="Picture 9">
            <a:extLst>
              <a:ext uri="{FF2B5EF4-FFF2-40B4-BE49-F238E27FC236}">
                <a16:creationId xmlns:a16="http://schemas.microsoft.com/office/drawing/2014/main" id="{2DE2672B-11D9-6EF8-FA64-637E7B4C89E2}"/>
              </a:ext>
            </a:extLst>
          </p:cNvPr>
          <p:cNvPicPr>
            <a:picLocks noChangeAspect="1"/>
          </p:cNvPicPr>
          <p:nvPr/>
        </p:nvPicPr>
        <p:blipFill>
          <a:blip r:embed="rId5"/>
          <a:stretch>
            <a:fillRect/>
          </a:stretch>
        </p:blipFill>
        <p:spPr>
          <a:xfrm>
            <a:off x="2438400" y="7525027"/>
            <a:ext cx="7772400" cy="2148928"/>
          </a:xfrm>
          <a:prstGeom prst="rect">
            <a:avLst/>
          </a:prstGeom>
        </p:spPr>
      </p:pic>
    </p:spTree>
    <p:extLst>
      <p:ext uri="{BB962C8B-B14F-4D97-AF65-F5344CB8AC3E}">
        <p14:creationId xmlns:p14="http://schemas.microsoft.com/office/powerpoint/2010/main" val="91539895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circle(in)">
                                      <p:cBhvr>
                                        <p:cTn id="14" dur="20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animEffect transition="in" filter="barn(inVertical)">
                                      <p:cBhvr>
                                        <p:cTn id="19" dur="500"/>
                                        <p:tgtEl>
                                          <p:spTgt spid="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6">
                                            <p:txEl>
                                              <p:pRg st="4" end="4"/>
                                            </p:txEl>
                                          </p:spTgt>
                                        </p:tgtEl>
                                        <p:attrNameLst>
                                          <p:attrName>style.visibility</p:attrName>
                                        </p:attrNameLst>
                                      </p:cBhvr>
                                      <p:to>
                                        <p:strVal val="visible"/>
                                      </p:to>
                                    </p:set>
                                    <p:animEffect transition="in" filter="circle(in)">
                                      <p:cBhvr>
                                        <p:cTn id="29" dur="2000"/>
                                        <p:tgtEl>
                                          <p:spTgt spid="2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A3790-D89D-262A-5FD1-CBABB8EC320F}"/>
              </a:ext>
            </a:extLst>
          </p:cNvPr>
          <p:cNvPicPr>
            <a:picLocks noChangeAspect="1"/>
          </p:cNvPicPr>
          <p:nvPr/>
        </p:nvPicPr>
        <p:blipFill>
          <a:blip r:embed="rId2"/>
          <a:stretch>
            <a:fillRect/>
          </a:stretch>
        </p:blipFill>
        <p:spPr>
          <a:xfrm>
            <a:off x="1447800" y="1866900"/>
            <a:ext cx="11887200" cy="7543800"/>
          </a:xfrm>
          <a:prstGeom prst="rect">
            <a:avLst/>
          </a:prstGeom>
        </p:spPr>
      </p:pic>
      <p:sp>
        <p:nvSpPr>
          <p:cNvPr id="5" name="TextBox 4">
            <a:extLst>
              <a:ext uri="{FF2B5EF4-FFF2-40B4-BE49-F238E27FC236}">
                <a16:creationId xmlns:a16="http://schemas.microsoft.com/office/drawing/2014/main" id="{CF002404-0172-D4FB-11CF-E69985FC6A9C}"/>
              </a:ext>
            </a:extLst>
          </p:cNvPr>
          <p:cNvSpPr txBox="1"/>
          <p:nvPr/>
        </p:nvSpPr>
        <p:spPr>
          <a:xfrm>
            <a:off x="1676400" y="853440"/>
            <a:ext cx="9319260" cy="677108"/>
          </a:xfrm>
          <a:prstGeom prst="rect">
            <a:avLst/>
          </a:prstGeom>
          <a:noFill/>
        </p:spPr>
        <p:txBody>
          <a:bodyPr wrap="square">
            <a:spAutoFit/>
          </a:bodyPr>
          <a:lstStyle/>
          <a:p>
            <a:r>
              <a:rPr lang="vi-VN" sz="3800" b="1" dirty="0">
                <a:latin typeface="Times New Roman" pitchFamily="18" charset="0"/>
                <a:cs typeface="Times New Roman" pitchFamily="18" charset="0"/>
              </a:rPr>
              <a:t>Bài 2.4b – SBT.    		</a:t>
            </a:r>
            <a:r>
              <a:rPr lang="vi-VN" sz="3800" b="1" dirty="0">
                <a:solidFill>
                  <a:srgbClr val="FF0000"/>
                </a:solidFill>
                <a:highlight>
                  <a:srgbClr val="FFFF00"/>
                </a:highlight>
                <a:latin typeface="Times New Roman" pitchFamily="18" charset="0"/>
                <a:cs typeface="Times New Roman" pitchFamily="18" charset="0"/>
              </a:rPr>
              <a:t>Lời giải: </a:t>
            </a:r>
            <a:endParaRPr lang="en-US" sz="3800" dirty="0">
              <a:solidFill>
                <a:srgbClr val="FF0000"/>
              </a:solidFill>
              <a:highlight>
                <a:srgbClr val="FFFF00"/>
              </a:highlight>
            </a:endParaRPr>
          </a:p>
        </p:txBody>
      </p:sp>
    </p:spTree>
    <p:extLst>
      <p:ext uri="{BB962C8B-B14F-4D97-AF65-F5344CB8AC3E}">
        <p14:creationId xmlns:p14="http://schemas.microsoft.com/office/powerpoint/2010/main" val="154232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CA352B-046A-98FA-6DF0-9CC29E52F63B}"/>
              </a:ext>
            </a:extLst>
          </p:cNvPr>
          <p:cNvSpPr txBox="1"/>
          <p:nvPr/>
        </p:nvSpPr>
        <p:spPr>
          <a:xfrm>
            <a:off x="1371600" y="571500"/>
            <a:ext cx="15011400" cy="864467"/>
          </a:xfrm>
          <a:prstGeom prst="rect">
            <a:avLst/>
          </a:prstGeom>
          <a:noFill/>
        </p:spPr>
        <p:txBody>
          <a:bodyPr wrap="square">
            <a:spAutoFit/>
          </a:bodyPr>
          <a:lstStyle/>
          <a:p>
            <a:pPr algn="just">
              <a:lnSpc>
                <a:spcPct val="150000"/>
              </a:lnSpc>
            </a:pPr>
            <a:r>
              <a:rPr lang="vi-VN" sz="3000" b="1" dirty="0">
                <a:latin typeface="Times New Roman" pitchFamily="18" charset="0"/>
                <a:cs typeface="Times New Roman" pitchFamily="18" charset="0"/>
              </a:rPr>
              <a:t> </a:t>
            </a:r>
            <a:r>
              <a:rPr lang="vi-VN" sz="3800" b="1" dirty="0">
                <a:latin typeface="Times New Roman" pitchFamily="18" charset="0"/>
                <a:cs typeface="Times New Roman" pitchFamily="18" charset="0"/>
              </a:rPr>
              <a:t>Bài 2.5a - SBT                                                                   </a:t>
            </a:r>
            <a:endParaRPr lang="en-US" sz="3800" b="1"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83C24A2F-A886-1CE9-1D26-088D536499EA}"/>
              </a:ext>
            </a:extLst>
          </p:cNvPr>
          <p:cNvPicPr>
            <a:picLocks noChangeAspect="1"/>
          </p:cNvPicPr>
          <p:nvPr/>
        </p:nvPicPr>
        <p:blipFill>
          <a:blip r:embed="rId2"/>
          <a:stretch>
            <a:fillRect/>
          </a:stretch>
        </p:blipFill>
        <p:spPr>
          <a:xfrm>
            <a:off x="1371600" y="1474067"/>
            <a:ext cx="11201400" cy="8001000"/>
          </a:xfrm>
          <a:prstGeom prst="rect">
            <a:avLst/>
          </a:prstGeom>
        </p:spPr>
      </p:pic>
    </p:spTree>
    <p:extLst>
      <p:ext uri="{BB962C8B-B14F-4D97-AF65-F5344CB8AC3E}">
        <p14:creationId xmlns:p14="http://schemas.microsoft.com/office/powerpoint/2010/main" val="410828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13804" y="571500"/>
            <a:ext cx="17260392" cy="9352296"/>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chemeClr val="accent6">
              <a:lumMod val="40000"/>
              <a:lumOff val="60000"/>
            </a:schemeClr>
          </a:solidFill>
          <a:ln w="28575">
            <a:solidFill>
              <a:schemeClr val="tx2"/>
            </a:solidFill>
          </a:ln>
        </p:spPr>
        <p:txBody>
          <a:bodyPr/>
          <a:lstStyle/>
          <a:p>
            <a:endParaRPr lang="en-US"/>
          </a:p>
        </p:txBody>
      </p:sp>
      <p:sp>
        <p:nvSpPr>
          <p:cNvPr id="54" name="Rectangle 53"/>
          <p:cNvSpPr/>
          <p:nvPr/>
        </p:nvSpPr>
        <p:spPr>
          <a:xfrm>
            <a:off x="5775684" y="-59412"/>
            <a:ext cx="5257800" cy="11811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latin typeface="Times New Roman" pitchFamily="18" charset="0"/>
                <a:cs typeface="Times New Roman" pitchFamily="18" charset="0"/>
              </a:rPr>
              <a:t>VẬN DỤNG</a:t>
            </a:r>
            <a:endParaRPr lang="en-US" sz="4800" b="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5" name="Rectangle 54"/>
              <p:cNvSpPr/>
              <p:nvPr/>
            </p:nvSpPr>
            <p:spPr>
              <a:xfrm>
                <a:off x="513804" y="595393"/>
                <a:ext cx="17260392" cy="9861354"/>
              </a:xfrm>
              <a:prstGeom prst="rect">
                <a:avLst/>
              </a:prstGeom>
            </p:spPr>
            <p:txBody>
              <a:bodyPr wrap="square">
                <a:spAutoFit/>
              </a:bodyPr>
              <a:lstStyle/>
              <a:p>
                <a:pPr algn="just">
                  <a:lnSpc>
                    <a:spcPct val="150000"/>
                  </a:lnSpc>
                </a:pPr>
                <a:r>
                  <a:rPr lang="vi-VN" sz="4800" b="1" u="sng" dirty="0">
                    <a:solidFill>
                      <a:srgbClr val="002060"/>
                    </a:solidFill>
                    <a:latin typeface="Times New Roman" pitchFamily="18" charset="0"/>
                    <a:cs typeface="Times New Roman" pitchFamily="18" charset="0"/>
                  </a:rPr>
                  <a:t>Dạng 2: Bài toán </a:t>
                </a:r>
                <a:r>
                  <a:rPr lang="en-US" sz="4800" b="1" u="sng" dirty="0" err="1">
                    <a:solidFill>
                      <a:srgbClr val="002060"/>
                    </a:solidFill>
                    <a:latin typeface="Times New Roman" pitchFamily="18" charset="0"/>
                    <a:cs typeface="Times New Roman" pitchFamily="18" charset="0"/>
                  </a:rPr>
                  <a:t>thực</a:t>
                </a:r>
                <a:r>
                  <a:rPr lang="en-US" sz="4800" b="1" u="sng" dirty="0">
                    <a:solidFill>
                      <a:srgbClr val="002060"/>
                    </a:solidFill>
                    <a:latin typeface="Times New Roman" pitchFamily="18" charset="0"/>
                    <a:cs typeface="Times New Roman" pitchFamily="18" charset="0"/>
                  </a:rPr>
                  <a:t> </a:t>
                </a:r>
                <a:r>
                  <a:rPr lang="en-US" sz="4800" b="1" u="sng" dirty="0" err="1">
                    <a:solidFill>
                      <a:srgbClr val="002060"/>
                    </a:solidFill>
                    <a:latin typeface="Times New Roman" pitchFamily="18" charset="0"/>
                    <a:cs typeface="Times New Roman" pitchFamily="18" charset="0"/>
                  </a:rPr>
                  <a:t>tế</a:t>
                </a:r>
                <a:r>
                  <a:rPr lang="vi-VN" sz="4800" b="1" u="sng" dirty="0">
                    <a:solidFill>
                      <a:srgbClr val="002060"/>
                    </a:solidFill>
                    <a:latin typeface="Times New Roman" pitchFamily="18" charset="0"/>
                    <a:cs typeface="Times New Roman" pitchFamily="18" charset="0"/>
                  </a:rPr>
                  <a:t>:</a:t>
                </a:r>
              </a:p>
              <a:p>
                <a:pPr algn="just">
                  <a:lnSpc>
                    <a:spcPct val="150000"/>
                  </a:lnSpc>
                </a:pPr>
                <a:r>
                  <a:rPr lang="vi-VN" sz="4000" b="1" dirty="0">
                    <a:latin typeface="Times New Roman" pitchFamily="18" charset="0"/>
                    <a:cs typeface="Times New Roman" pitchFamily="18" charset="0"/>
                  </a:rPr>
                  <a:t>  Bài 2.4 – SGK: </a:t>
                </a:r>
                <a:r>
                  <a:rPr lang="vi-VN" sz="4500" dirty="0">
                    <a:latin typeface="Times New Roman" panose="02020603050405020304" pitchFamily="18" charset="0"/>
                    <a:cs typeface="Times New Roman" panose="02020603050405020304" pitchFamily="18" charset="0"/>
                  </a:rPr>
                  <a:t>Bác An có một mảnh đất hình chữ nhật với chiều dài 14 m và chiều rộng 12 m. Bác dự định xây nhà trên mảnh đất đó và dành một phần diện tích đất để làm sân vườn như Hình 2.2. Biết diện tích đất làm nhà là 100 </a:t>
                </a:r>
                <a14:m>
                  <m:oMath xmlns:m="http://schemas.openxmlformats.org/officeDocument/2006/math">
                    <m:sSup>
                      <m:sSupPr>
                        <m:ctrlPr>
                          <a:rPr lang="vi-VN" sz="4500" b="0" i="1" dirty="0" smtClean="0">
                            <a:latin typeface="Cambria Math" panose="02040503050406030204" pitchFamily="18" charset="0"/>
                            <a:cs typeface="Times New Roman" panose="02020603050405020304" pitchFamily="18" charset="0"/>
                          </a:rPr>
                        </m:ctrlPr>
                      </m:sSupPr>
                      <m:e>
                        <m:r>
                          <m:rPr>
                            <m:sty m:val="p"/>
                          </m:rPr>
                          <a:rPr lang="vi-VN" sz="4500" dirty="0">
                            <a:latin typeface="Cambria Math" panose="02040503050406030204" pitchFamily="18" charset="0"/>
                            <a:cs typeface="Times New Roman" panose="02020603050405020304" pitchFamily="18" charset="0"/>
                          </a:rPr>
                          <m:t>m</m:t>
                        </m:r>
                      </m:e>
                      <m:sup>
                        <m:r>
                          <a:rPr lang="vi-VN" sz="4500" i="1" dirty="0">
                            <a:latin typeface="Cambria Math" panose="02040503050406030204" pitchFamily="18" charset="0"/>
                            <a:cs typeface="Times New Roman" panose="02020603050405020304" pitchFamily="18" charset="0"/>
                          </a:rPr>
                          <m:t>2</m:t>
                        </m:r>
                      </m:sup>
                    </m:sSup>
                  </m:oMath>
                </a14:m>
                <a:r>
                  <a:rPr lang="vi-VN" sz="4500" dirty="0">
                    <a:latin typeface="Times New Roman" panose="02020603050405020304" pitchFamily="18" charset="0"/>
                    <a:cs typeface="Times New Roman" panose="02020603050405020304" pitchFamily="18" charset="0"/>
                  </a:rPr>
                  <a:t>. Hỏi x bằng bao nhiêu mét?</a:t>
                </a:r>
                <a:endParaRPr lang="en-US" sz="4500" b="1" dirty="0">
                  <a:latin typeface="Times New Roman" pitchFamily="18" charset="0"/>
                  <a:cs typeface="Times New Roman" pitchFamily="18" charset="0"/>
                </a:endParaRPr>
              </a:p>
              <a:p>
                <a:pPr algn="just">
                  <a:lnSpc>
                    <a:spcPct val="150000"/>
                  </a:lnSpc>
                </a:pPr>
                <a:endParaRPr lang="en-US" sz="4000" b="1" dirty="0">
                  <a:latin typeface="Times New Roman" pitchFamily="18" charset="0"/>
                  <a:cs typeface="Times New Roman" pitchFamily="18" charset="0"/>
                </a:endParaRPr>
              </a:p>
              <a:p>
                <a:pPr algn="just">
                  <a:lnSpc>
                    <a:spcPct val="150000"/>
                  </a:lnSpc>
                </a:pPr>
                <a:endParaRPr lang="en-US" sz="4000" b="1" dirty="0">
                  <a:solidFill>
                    <a:srgbClr val="4BACC6">
                      <a:lumMod val="75000"/>
                    </a:srgbClr>
                  </a:solidFill>
                  <a:latin typeface="Times New Roman" pitchFamily="18" charset="0"/>
                  <a:cs typeface="Times New Roman" pitchFamily="18" charset="0"/>
                </a:endParaRPr>
              </a:p>
              <a:p>
                <a:pPr algn="just">
                  <a:lnSpc>
                    <a:spcPct val="150000"/>
                  </a:lnSpc>
                </a:pPr>
                <a:endParaRPr lang="en-US" sz="4000" b="1" dirty="0">
                  <a:solidFill>
                    <a:srgbClr val="4BACC6">
                      <a:lumMod val="75000"/>
                    </a:srgbClr>
                  </a:solidFill>
                  <a:latin typeface="Times New Roman" pitchFamily="18" charset="0"/>
                  <a:cs typeface="Times New Roman" pitchFamily="18" charset="0"/>
                </a:endParaRPr>
              </a:p>
              <a:p>
                <a:pPr algn="just">
                  <a:lnSpc>
                    <a:spcPct val="150000"/>
                  </a:lnSpc>
                </a:pPr>
                <a:endParaRPr lang="en-US" sz="4000" b="1" dirty="0">
                  <a:solidFill>
                    <a:srgbClr val="4BACC6">
                      <a:lumMod val="75000"/>
                    </a:srgbClr>
                  </a:solidFill>
                  <a:latin typeface="Times New Roman" pitchFamily="18" charset="0"/>
                  <a:cs typeface="Times New Roman" pitchFamily="18" charset="0"/>
                </a:endParaRPr>
              </a:p>
              <a:p>
                <a:pPr algn="just">
                  <a:lnSpc>
                    <a:spcPct val="150000"/>
                  </a:lnSpc>
                </a:pPr>
                <a:r>
                  <a:rPr lang="en-US" sz="4000" b="1" dirty="0">
                    <a:solidFill>
                      <a:srgbClr val="4BACC6">
                        <a:lumMod val="75000"/>
                      </a:srgbClr>
                    </a:solidFill>
                    <a:latin typeface="Times New Roman" pitchFamily="18" charset="0"/>
                    <a:cs typeface="Times New Roman" pitchFamily="18" charset="0"/>
                  </a:rPr>
                  <a:t> </a:t>
                </a:r>
                <a:endParaRPr lang="vi-VN" sz="4000" dirty="0">
                  <a:latin typeface="Times New Roman" pitchFamily="18" charset="0"/>
                  <a:cs typeface="Times New Roman" pitchFamily="18"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513804" y="595393"/>
                <a:ext cx="17260392" cy="9861354"/>
              </a:xfrm>
              <a:prstGeom prst="rect">
                <a:avLst/>
              </a:prstGeom>
              <a:blipFill>
                <a:blip r:embed="rId2"/>
                <a:stretch>
                  <a:fillRect l="-1589" r="-1448"/>
                </a:stretch>
              </a:blipFill>
            </p:spPr>
            <p:txBody>
              <a:bodyPr/>
              <a:lstStyle/>
              <a:p>
                <a:r>
                  <a:rPr lang="en-US">
                    <a:noFill/>
                  </a:rPr>
                  <a:t> </a:t>
                </a:r>
              </a:p>
            </p:txBody>
          </p:sp>
        </mc:Fallback>
      </mc:AlternateContent>
      <p:sp>
        <p:nvSpPr>
          <p:cNvPr id="7" name="Freeform 19"/>
          <p:cNvSpPr/>
          <p:nvPr/>
        </p:nvSpPr>
        <p:spPr>
          <a:xfrm rot="-2010195">
            <a:off x="13861507" y="245616"/>
            <a:ext cx="1572571" cy="155274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B8DE92C8-3498-9344-FCB4-98E23060F675}"/>
              </a:ext>
            </a:extLst>
          </p:cNvPr>
          <p:cNvPicPr>
            <a:picLocks noChangeAspect="1"/>
          </p:cNvPicPr>
          <p:nvPr/>
        </p:nvPicPr>
        <p:blipFill>
          <a:blip r:embed="rId5"/>
          <a:stretch>
            <a:fillRect/>
          </a:stretch>
        </p:blipFill>
        <p:spPr>
          <a:xfrm>
            <a:off x="10744200" y="4914901"/>
            <a:ext cx="6324600" cy="5008896"/>
          </a:xfrm>
          <a:prstGeom prst="rect">
            <a:avLst/>
          </a:prstGeom>
        </p:spPr>
      </p:pic>
    </p:spTree>
    <p:extLst>
      <p:ext uri="{BB962C8B-B14F-4D97-AF65-F5344CB8AC3E}">
        <p14:creationId xmlns:p14="http://schemas.microsoft.com/office/powerpoint/2010/main" val="213557570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2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5">
                                            <p:txEl>
                                              <p:pRg st="0" end="0"/>
                                            </p:txEl>
                                          </p:spTgt>
                                        </p:tgtEl>
                                        <p:attrNameLst>
                                          <p:attrName>style.visibility</p:attrName>
                                        </p:attrNameLst>
                                      </p:cBhvr>
                                      <p:to>
                                        <p:strVal val="visible"/>
                                      </p:to>
                                    </p:set>
                                    <p:animEffect transition="in" filter="fade">
                                      <p:cBhvr>
                                        <p:cTn id="17" dur="1000"/>
                                        <p:tgtEl>
                                          <p:spTgt spid="55">
                                            <p:txEl>
                                              <p:pRg st="0" end="0"/>
                                            </p:txEl>
                                          </p:spTgt>
                                        </p:tgtEl>
                                      </p:cBhvr>
                                    </p:animEffect>
                                    <p:anim calcmode="lin" valueType="num">
                                      <p:cBhvr>
                                        <p:cTn id="18"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5">
                                            <p:txEl>
                                              <p:pRg st="1" end="1"/>
                                            </p:txEl>
                                          </p:spTgt>
                                        </p:tgtEl>
                                        <p:attrNameLst>
                                          <p:attrName>style.visibility</p:attrName>
                                        </p:attrNameLst>
                                      </p:cBhvr>
                                      <p:to>
                                        <p:strVal val="visible"/>
                                      </p:to>
                                    </p:set>
                                    <p:animEffect transition="in" filter="fade">
                                      <p:cBhvr>
                                        <p:cTn id="24" dur="1000"/>
                                        <p:tgtEl>
                                          <p:spTgt spid="55">
                                            <p:txEl>
                                              <p:pRg st="1" end="1"/>
                                            </p:txEl>
                                          </p:spTgt>
                                        </p:tgtEl>
                                      </p:cBhvr>
                                    </p:animEffect>
                                    <p:anim calcmode="lin" valueType="num">
                                      <p:cBhvr>
                                        <p:cTn id="25" dur="1000" fill="hold"/>
                                        <p:tgtEl>
                                          <p:spTgt spid="5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5">
                                            <p:txEl>
                                              <p:pRg st="6" end="6"/>
                                            </p:txEl>
                                          </p:spTgt>
                                        </p:tgtEl>
                                        <p:attrNameLst>
                                          <p:attrName>style.visibility</p:attrName>
                                        </p:attrNameLst>
                                      </p:cBhvr>
                                      <p:to>
                                        <p:strVal val="visible"/>
                                      </p:to>
                                    </p:set>
                                    <p:animEffect transition="in" filter="fade">
                                      <p:cBhvr>
                                        <p:cTn id="31" dur="1000"/>
                                        <p:tgtEl>
                                          <p:spTgt spid="55">
                                            <p:txEl>
                                              <p:pRg st="6" end="6"/>
                                            </p:txEl>
                                          </p:spTgt>
                                        </p:tgtEl>
                                      </p:cBhvr>
                                    </p:animEffect>
                                    <p:anim calcmode="lin" valueType="num">
                                      <p:cBhvr>
                                        <p:cTn id="32"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190500"/>
            <a:ext cx="17260392" cy="10096500"/>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solidFill>
                  <a:prstClr val="black"/>
                </a:solidFill>
              </a:endParaRPr>
            </a:p>
          </p:txBody>
        </p:sp>
      </p:grpSp>
      <p:pic>
        <p:nvPicPr>
          <p:cNvPr id="10" name="Picture 9"/>
          <p:cNvPicPr>
            <a:picLocks noChangeAspect="1"/>
          </p:cNvPicPr>
          <p:nvPr/>
        </p:nvPicPr>
        <p:blipFill>
          <a:blip r:embed="rId3"/>
          <a:stretch>
            <a:fillRect/>
          </a:stretch>
        </p:blipFill>
        <p:spPr>
          <a:xfrm rot="17618639">
            <a:off x="14427404" y="4941877"/>
            <a:ext cx="3039436" cy="2703443"/>
          </a:xfrm>
          <a:prstGeom prst="rect">
            <a:avLst/>
          </a:prstGeom>
        </p:spPr>
      </p:pic>
      <p:sp>
        <p:nvSpPr>
          <p:cNvPr id="8" name="TextBox 7"/>
          <p:cNvSpPr txBox="1"/>
          <p:nvPr/>
        </p:nvSpPr>
        <p:spPr>
          <a:xfrm>
            <a:off x="5642185" y="266700"/>
            <a:ext cx="4790268" cy="707886"/>
          </a:xfrm>
          <a:prstGeom prst="rect">
            <a:avLst/>
          </a:prstGeom>
          <a:solidFill>
            <a:schemeClr val="bg2"/>
          </a:solidFill>
        </p:spPr>
        <p:txBody>
          <a:bodyPr wrap="square" rtlCol="0">
            <a:spAutoFit/>
          </a:bodyPr>
          <a:lstStyle/>
          <a:p>
            <a:pPr algn="ctr"/>
            <a:r>
              <a:rPr lang="vi-VN" sz="4000" b="1" u="sng" dirty="0">
                <a:solidFill>
                  <a:srgbClr val="C00000"/>
                </a:solidFill>
                <a:latin typeface="Arial" panose="020B0604020202020204" pitchFamily="34" charset="0"/>
                <a:cs typeface="Arial" panose="020B0604020202020204" pitchFamily="34" charset="0"/>
              </a:rPr>
              <a:t>Bài </a:t>
            </a:r>
            <a:r>
              <a:rPr lang="en-US" sz="4000" b="1" u="sng" dirty="0">
                <a:solidFill>
                  <a:srgbClr val="C00000"/>
                </a:solidFill>
                <a:latin typeface="Arial" panose="020B0604020202020204" pitchFamily="34" charset="0"/>
                <a:cs typeface="Arial" panose="020B0604020202020204" pitchFamily="34" charset="0"/>
              </a:rPr>
              <a:t>2.</a:t>
            </a:r>
            <a:r>
              <a:rPr lang="vi-VN" sz="4000" b="1" u="sng" dirty="0">
                <a:solidFill>
                  <a:srgbClr val="C00000"/>
                </a:solidFill>
                <a:latin typeface="Arial" panose="020B0604020202020204" pitchFamily="34" charset="0"/>
                <a:cs typeface="Arial" panose="020B0604020202020204" pitchFamily="34" charset="0"/>
              </a:rPr>
              <a:t>4 - SGK</a:t>
            </a:r>
            <a:r>
              <a:rPr lang="en-US" sz="4000" b="1" u="sng" dirty="0">
                <a:solidFill>
                  <a:srgbClr val="C00000"/>
                </a:solidFill>
                <a:latin typeface="Arial" panose="020B0604020202020204" pitchFamily="34" charset="0"/>
                <a:cs typeface="Arial" panose="020B0604020202020204" pitchFamily="34" charset="0"/>
              </a:rPr>
              <a:t>. </a:t>
            </a:r>
            <a:r>
              <a:rPr lang="vi-VN" sz="4000" b="1" u="sng" dirty="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1066800" y="545872"/>
            <a:ext cx="16154400" cy="9294852"/>
          </a:xfrm>
          <a:prstGeom prst="rect">
            <a:avLst/>
          </a:prstGeom>
        </p:spPr>
        <p:txBody>
          <a:bodyPr wrap="square">
            <a:spAutoFit/>
          </a:bodyPr>
          <a:lstStyle/>
          <a:p>
            <a:endParaRPr lang="vi-VN" sz="38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Chiều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14 – (x + 2) = 12 – x (m). </a:t>
            </a:r>
            <a:r>
              <a:rPr lang="vi-VN" sz="4000" dirty="0">
                <a:latin typeface="Times New Roman" panose="02020603050405020304" pitchFamily="18" charset="0"/>
                <a:cs typeface="Times New Roman" panose="02020603050405020304" pitchFamily="18" charset="0"/>
              </a:rPr>
              <a:t>(ĐK:</a:t>
            </a:r>
            <a:r>
              <a:rPr lang="en-US" sz="4000" dirty="0">
                <a:latin typeface="Times New Roman" panose="02020603050405020304" pitchFamily="18" charset="0"/>
                <a:cs typeface="Times New Roman" panose="02020603050405020304" pitchFamily="18" charset="0"/>
              </a:rPr>
              <a:t> x &lt; 12</a:t>
            </a:r>
            <a:r>
              <a:rPr lang="vi-VN"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Chiều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12 – x (m).</a:t>
            </a:r>
          </a:p>
          <a:p>
            <a:r>
              <a:rPr lang="en-US" sz="4000" dirty="0" err="1">
                <a:latin typeface="Times New Roman" panose="02020603050405020304" pitchFamily="18" charset="0"/>
                <a:cs typeface="Times New Roman" panose="02020603050405020304" pitchFamily="18" charset="0"/>
              </a:rPr>
              <a:t>Diện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(12 – x)</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(m</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Theo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100 m</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ta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a:t>
            </a:r>
          </a:p>
          <a:p>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(12 – x)</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 100. (*)</a:t>
            </a:r>
          </a:p>
          <a:p>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p>
          <a:p>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(12 – x)</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 100</a:t>
            </a:r>
          </a:p>
          <a:p>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(12 – x)</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 10</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 0</a:t>
            </a:r>
          </a:p>
          <a:p>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(12 – x – 10)(12 – x + 10) = 0</a:t>
            </a:r>
          </a:p>
          <a:p>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(2 – x)(22 – x) = 0</a:t>
            </a:r>
          </a:p>
          <a:p>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2 – x = 0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22 – x = 0</a:t>
            </a:r>
          </a:p>
          <a:p>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Do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x = 2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x = 22.</a:t>
            </a:r>
          </a:p>
          <a:p>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Ta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x = 2 </a:t>
            </a:r>
            <a:r>
              <a:rPr lang="en-US" sz="4000" dirty="0" err="1">
                <a:latin typeface="Times New Roman" panose="02020603050405020304" pitchFamily="18" charset="0"/>
                <a:cs typeface="Times New Roman" panose="02020603050405020304" pitchFamily="18" charset="0"/>
              </a:rPr>
              <a:t>thỏa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kiện</a:t>
            </a:r>
            <a:r>
              <a:rPr lang="en-US" sz="4000" dirty="0">
                <a:latin typeface="Times New Roman" panose="02020603050405020304" pitchFamily="18" charset="0"/>
                <a:cs typeface="Times New Roman" panose="02020603050405020304" pitchFamily="18" charset="0"/>
              </a:rPr>
              <a:t> x &lt; 12.</a:t>
            </a:r>
          </a:p>
          <a:p>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Vậy</a:t>
            </a:r>
            <a:r>
              <a:rPr lang="en-US" sz="4000" dirty="0">
                <a:latin typeface="Times New Roman" panose="02020603050405020304" pitchFamily="18" charset="0"/>
                <a:cs typeface="Times New Roman" panose="02020603050405020304" pitchFamily="18" charset="0"/>
              </a:rPr>
              <a:t> x = 2.</a:t>
            </a:r>
            <a:endParaRPr lang="fr-FR" sz="4000" dirty="0">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114514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804" y="495300"/>
            <a:ext cx="17260392" cy="9590157"/>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solidFill>
                  <a:prstClr val="black"/>
                </a:solidFill>
              </a:endParaRPr>
            </a:p>
          </p:txBody>
        </p:sp>
      </p:grpSp>
      <p:pic>
        <p:nvPicPr>
          <p:cNvPr id="10" name="Picture 9"/>
          <p:cNvPicPr>
            <a:picLocks noChangeAspect="1"/>
          </p:cNvPicPr>
          <p:nvPr/>
        </p:nvPicPr>
        <p:blipFill>
          <a:blip r:embed="rId2"/>
          <a:stretch>
            <a:fillRect/>
          </a:stretch>
        </p:blipFill>
        <p:spPr>
          <a:xfrm rot="17618639">
            <a:off x="14934751" y="4177183"/>
            <a:ext cx="3039436" cy="2703443"/>
          </a:xfrm>
          <a:prstGeom prst="rect">
            <a:avLst/>
          </a:prstGeom>
        </p:spPr>
      </p:pic>
      <p:sp>
        <p:nvSpPr>
          <p:cNvPr id="5" name="Rectangle 4"/>
          <p:cNvSpPr/>
          <p:nvPr/>
        </p:nvSpPr>
        <p:spPr>
          <a:xfrm>
            <a:off x="723900" y="629040"/>
            <a:ext cx="16840200" cy="8291693"/>
          </a:xfrm>
          <a:prstGeom prst="rect">
            <a:avLst/>
          </a:prstGeom>
        </p:spPr>
        <p:txBody>
          <a:bodyPr wrap="square">
            <a:spAutoFit/>
          </a:bodyPr>
          <a:lstStyle/>
          <a:p>
            <a:pPr>
              <a:lnSpc>
                <a:spcPct val="150000"/>
              </a:lnSpc>
            </a:pPr>
            <a:r>
              <a:rPr lang="en-US"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Bài 2.5 –SGK</a:t>
            </a: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Hai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8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Hai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12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x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x &gt; 0).</a:t>
            </a:r>
          </a:p>
          <a:p>
            <a:pPr>
              <a:lnSpc>
                <a:spcPct val="150000"/>
              </a:lnSpc>
            </a:pPr>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x:</a:t>
            </a:r>
          </a:p>
          <a:p>
            <a:pPr>
              <a:lnSpc>
                <a:spcPct val="150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a:t>
            </a:r>
          </a:p>
          <a:p>
            <a:pPr>
              <a:lnSpc>
                <a:spcPct val="150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a:t>
            </a:r>
          </a:p>
          <a:p>
            <a:pPr>
              <a:lnSpc>
                <a:spcPct val="150000"/>
              </a:lnSpc>
            </a:pPr>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x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Sau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bao </a:t>
            </a:r>
            <a:r>
              <a:rPr lang="en-US" sz="4000" dirty="0" err="1">
                <a:latin typeface="Times New Roman" panose="02020603050405020304" pitchFamily="18" charset="0"/>
                <a:cs typeface="Times New Roman" panose="02020603050405020304" pitchFamily="18" charset="0"/>
              </a:rPr>
              <a:t>lâu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dirty="0"/>
              <a:t>.</a:t>
            </a:r>
          </a:p>
        </p:txBody>
      </p:sp>
    </p:spTree>
    <p:extLst>
      <p:ext uri="{BB962C8B-B14F-4D97-AF65-F5344CB8AC3E}">
        <p14:creationId xmlns:p14="http://schemas.microsoft.com/office/powerpoint/2010/main" val="79801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Freeform 3"/>
              <p:cNvSpPr/>
              <p:nvPr/>
            </p:nvSpPr>
            <p:spPr>
              <a:xfrm>
                <a:off x="609600" y="190500"/>
                <a:ext cx="17068800" cy="9906000"/>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chemeClr val="accent6">
                  <a:lumMod val="40000"/>
                  <a:lumOff val="60000"/>
                </a:schemeClr>
              </a:solidFill>
              <a:ln w="28575">
                <a:solidFill>
                  <a:schemeClr val="tx2"/>
                </a:solidFill>
              </a:ln>
            </p:spPr>
            <p:txBody>
              <a:bodyPr/>
              <a:lstStyle/>
              <a:p>
                <a:pPr>
                  <a:lnSpc>
                    <a:spcPct val="107000"/>
                  </a:lnSpc>
                  <a:spcAft>
                    <a:spcPts val="800"/>
                  </a:spcAft>
                </a:pPr>
                <a:endParaRPr lang="vi-VN"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vi-VN" sz="35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Do x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x &gt; 0)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4000" i="1" kern="100">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4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vi-VN" sz="4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50000"/>
                  </a:lnSpc>
                  <a:spcAft>
                    <a:spcPts val="800"/>
                  </a:spcAft>
                </a:pPr>
                <a:r>
                  <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4000" i="1" kern="100">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50000"/>
                  </a:lnSpc>
                  <a:spcAft>
                    <a:spcPts val="800"/>
                  </a:spcAft>
                </a:pPr>
                <a:r>
                  <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800"/>
                  </a:spcAft>
                </a:pPr>
                <a:r>
                  <a:rPr lang="vi-VN" sz="4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4000" i="1" kern="100">
                            <a:effectLst/>
                            <a:latin typeface="Cambria Math" panose="02040503050406030204" pitchFamily="18" charset="0"/>
                            <a:ea typeface="Times New Roman" panose="02020603050405020304" pitchFamily="18" charset="0"/>
                            <a:cs typeface="Times New Roman" panose="02020603050405020304" pitchFamily="18" charset="0"/>
                          </a:rPr>
                          <m:t>8</m:t>
                        </m:r>
                      </m:den>
                    </m:f>
                    <m:r>
                      <a:rPr lang="en-US" sz="40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vi-VN" sz="4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0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4000" i="1" kern="100">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vi-VN" sz="4000" i="1" kern="1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4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3" name="Freeform 3"/>
              <p:cNvSpPr>
                <a:spLocks noRot="1" noChangeAspect="1" noMove="1" noResize="1" noEditPoints="1" noAdjustHandles="1" noChangeArrowheads="1" noChangeShapeType="1" noTextEdit="1"/>
              </p:cNvSpPr>
              <p:nvPr/>
            </p:nvSpPr>
            <p:spPr>
              <a:xfrm>
                <a:off x="609600" y="190500"/>
                <a:ext cx="17068800" cy="9906000"/>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blipFill>
                <a:blip r:embed="rId2"/>
                <a:stretch>
                  <a:fillRect l="-1176" r="-178"/>
                </a:stretch>
              </a:blipFill>
              <a:ln w="28575">
                <a:solidFill>
                  <a:schemeClr val="tx2"/>
                </a:solidFill>
              </a:ln>
            </p:spPr>
            <p:txBody>
              <a:bodyPr/>
              <a:lstStyle/>
              <a:p>
                <a:r>
                  <a:rPr lang="en-US">
                    <a:noFill/>
                  </a:rPr>
                  <a:t> </a:t>
                </a:r>
              </a:p>
            </p:txBody>
          </p:sp>
        </mc:Fallback>
      </mc:AlternateContent>
      <p:sp>
        <p:nvSpPr>
          <p:cNvPr id="54" name="Rectangle 53"/>
          <p:cNvSpPr/>
          <p:nvPr/>
        </p:nvSpPr>
        <p:spPr>
          <a:xfrm>
            <a:off x="6934200" y="-45203"/>
            <a:ext cx="3048000" cy="8763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FF0000"/>
                </a:solidFill>
                <a:latin typeface="Times New Roman" pitchFamily="18" charset="0"/>
                <a:cs typeface="Times New Roman" pitchFamily="18" charset="0"/>
              </a:rPr>
              <a:t>Lời giải:</a:t>
            </a:r>
            <a:endParaRPr lang="en-US" sz="4800" b="1" dirty="0">
              <a:solidFill>
                <a:srgbClr val="FF0000"/>
              </a:solidFill>
              <a:latin typeface="Times New Roman" pitchFamily="18" charset="0"/>
              <a:cs typeface="Times New Roman" pitchFamily="18" charset="0"/>
            </a:endParaRPr>
          </a:p>
        </p:txBody>
      </p:sp>
      <p:sp>
        <p:nvSpPr>
          <p:cNvPr id="55" name="Rectangle 54"/>
          <p:cNvSpPr/>
          <p:nvPr/>
        </p:nvSpPr>
        <p:spPr>
          <a:xfrm>
            <a:off x="513804" y="595393"/>
            <a:ext cx="17260392" cy="3675045"/>
          </a:xfrm>
          <a:prstGeom prst="rect">
            <a:avLst/>
          </a:prstGeom>
        </p:spPr>
        <p:txBody>
          <a:bodyPr wrap="square">
            <a:spAutoFit/>
          </a:bodyPr>
          <a:lstStyle/>
          <a:p>
            <a:pPr algn="just">
              <a:lnSpc>
                <a:spcPct val="150000"/>
              </a:lnSpc>
            </a:pPr>
            <a:endParaRPr lang="en-US" sz="4000" b="1" dirty="0">
              <a:latin typeface="Times New Roman" pitchFamily="18" charset="0"/>
              <a:cs typeface="Times New Roman" pitchFamily="18" charset="0"/>
            </a:endParaRPr>
          </a:p>
          <a:p>
            <a:pPr algn="just">
              <a:lnSpc>
                <a:spcPct val="150000"/>
              </a:lnSpc>
            </a:pPr>
            <a:endParaRPr lang="en-US" sz="4000" b="1" dirty="0">
              <a:latin typeface="Times New Roman" pitchFamily="18" charset="0"/>
              <a:cs typeface="Times New Roman" pitchFamily="18" charset="0"/>
            </a:endParaRPr>
          </a:p>
          <a:p>
            <a:pPr algn="just">
              <a:lnSpc>
                <a:spcPct val="150000"/>
              </a:lnSpc>
            </a:pPr>
            <a:endParaRPr lang="en-US" sz="4000" b="1" dirty="0">
              <a:solidFill>
                <a:srgbClr val="4BACC6">
                  <a:lumMod val="75000"/>
                </a:srgbClr>
              </a:solidFill>
              <a:latin typeface="Times New Roman" pitchFamily="18" charset="0"/>
              <a:cs typeface="Times New Roman" pitchFamily="18" charset="0"/>
            </a:endParaRPr>
          </a:p>
          <a:p>
            <a:pPr algn="just">
              <a:lnSpc>
                <a:spcPct val="150000"/>
              </a:lnSpc>
            </a:pPr>
            <a:endParaRPr lang="vi-VN" sz="4000" dirty="0">
              <a:latin typeface="Times New Roman" pitchFamily="18" charset="0"/>
              <a:cs typeface="Times New Roman" pitchFamily="18" charset="0"/>
            </a:endParaRPr>
          </a:p>
        </p:txBody>
      </p:sp>
      <p:sp>
        <p:nvSpPr>
          <p:cNvPr id="7" name="Freeform 19"/>
          <p:cNvSpPr/>
          <p:nvPr/>
        </p:nvSpPr>
        <p:spPr>
          <a:xfrm rot="-2010195">
            <a:off x="16604706" y="8429232"/>
            <a:ext cx="1572571" cy="155274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a:blipFill>
        </p:spPr>
        <p:txBody>
          <a:bodyPr/>
          <a:lstStyle/>
          <a:p>
            <a:endParaRPr lang="en-US"/>
          </a:p>
        </p:txBody>
      </p:sp>
    </p:spTree>
    <p:extLst>
      <p:ext uri="{BB962C8B-B14F-4D97-AF65-F5344CB8AC3E}">
        <p14:creationId xmlns:p14="http://schemas.microsoft.com/office/powerpoint/2010/main" val="19577185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Freeform 3"/>
              <p:cNvSpPr/>
              <p:nvPr/>
            </p:nvSpPr>
            <p:spPr>
              <a:xfrm>
                <a:off x="513805" y="190500"/>
                <a:ext cx="17449800" cy="9906000"/>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chemeClr val="accent6">
                  <a:lumMod val="40000"/>
                  <a:lumOff val="60000"/>
                </a:schemeClr>
              </a:solidFill>
              <a:ln w="28575">
                <a:solidFill>
                  <a:schemeClr val="tx2"/>
                </a:solidFill>
              </a:ln>
            </p:spPr>
            <p:txBody>
              <a:bodyPr/>
              <a:lstStyle/>
              <a:p>
                <a:pPr>
                  <a:lnSpc>
                    <a:spcPct val="150000"/>
                  </a:lnSpc>
                </a:pPr>
                <a:r>
                  <a:rPr lang="en-US" sz="4000" dirty="0">
                    <a:latin typeface="Times New Roman" panose="02020603050405020304" pitchFamily="18" charset="0"/>
                    <a:cs typeface="Times New Roman" panose="02020603050405020304" pitchFamily="18" charset="0"/>
                  </a:rPr>
                  <a:t>b) Hai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vi-VN" sz="4000" dirty="0">
                    <a:latin typeface="Times New Roman" panose="02020603050405020304" pitchFamily="18" charset="0"/>
                    <a:cs typeface="Times New Roman" panose="02020603050405020304" pitchFamily="18" charset="0"/>
                  </a:rPr>
                  <a:t>: 4.</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vi-VN" sz="4000" i="1">
                            <a:latin typeface="Cambria Math" panose="02040503050406030204" pitchFamily="18" charset="0"/>
                          </a:rPr>
                          <m:t>8</m:t>
                        </m:r>
                      </m:den>
                    </m:f>
                    <m:r>
                      <a:rPr lang="vi-VN" sz="4000" i="1">
                        <a:latin typeface="Cambria Math" panose="02040503050406030204" pitchFamily="18" charset="0"/>
                      </a:rPr>
                      <m:t>=</m:t>
                    </m:r>
                    <m:f>
                      <m:fPr>
                        <m:ctrlPr>
                          <a:rPr lang="en-US" sz="4000" i="1">
                            <a:latin typeface="Cambria Math" panose="02040503050406030204" pitchFamily="18" charset="0"/>
                          </a:rPr>
                        </m:ctrlPr>
                      </m:fPr>
                      <m:num>
                        <m:r>
                          <a:rPr lang="vi-VN" sz="4000" i="1">
                            <a:latin typeface="Cambria Math" panose="02040503050406030204" pitchFamily="18" charset="0"/>
                          </a:rPr>
                          <m:t>1</m:t>
                        </m:r>
                      </m:num>
                      <m:den>
                        <m:r>
                          <a:rPr lang="vi-VN" sz="4000" i="1">
                            <a:latin typeface="Cambria Math" panose="02040503050406030204" pitchFamily="18" charset="0"/>
                          </a:rPr>
                          <m:t>2</m:t>
                        </m:r>
                      </m:den>
                    </m:f>
                    <m:r>
                      <a:rPr lang="vi-VN" sz="4000" i="1">
                        <a:latin typeface="Cambria Math" panose="02040503050406030204" pitchFamily="18" charset="0"/>
                      </a:rPr>
                      <m:t> </m:t>
                    </m:r>
                  </m:oMath>
                </a14:m>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a:t>
                </a:r>
              </a:p>
              <a:p>
                <a:pPr>
                  <a:lnSpc>
                    <a:spcPct val="150000"/>
                  </a:lnSpc>
                </a:pP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12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vi-VN" sz="4000" dirty="0">
                    <a:latin typeface="Times New Roman" panose="02020603050405020304" pitchFamily="18" charset="0"/>
                    <a:cs typeface="Times New Roman" panose="02020603050405020304" pitchFamily="18" charset="0"/>
                  </a:rPr>
                  <a:t>: </a:t>
                </a:r>
                <a14:m>
                  <m:oMath xmlns:m="http://schemas.openxmlformats.org/officeDocument/2006/math">
                    <m:r>
                      <a:rPr lang="vi-VN" sz="4000" b="0" i="0" smtClean="0">
                        <a:latin typeface="Cambria Math" panose="02040503050406030204" pitchFamily="18" charset="0"/>
                      </a:rPr>
                      <m:t>       </m:t>
                    </m:r>
                    <m:r>
                      <a:rPr lang="vi-VN" sz="4000" i="1">
                        <a:latin typeface="Cambria Math" panose="02040503050406030204" pitchFamily="18" charset="0"/>
                      </a:rPr>
                      <m:t>12.</m:t>
                    </m:r>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vi-VN" sz="4000" i="1">
                                <a:latin typeface="Cambria Math" panose="02040503050406030204" pitchFamily="18" charset="0"/>
                              </a:rPr>
                              <m:t>1</m:t>
                            </m:r>
                          </m:num>
                          <m:den>
                            <m:r>
                              <a:rPr lang="vi-VN" sz="4000" i="1">
                                <a:latin typeface="Cambria Math" panose="02040503050406030204" pitchFamily="18" charset="0"/>
                              </a:rPr>
                              <m:t>8</m:t>
                            </m:r>
                          </m:den>
                        </m:f>
                        <m:r>
                          <a:rPr lang="vi-VN" sz="4000" i="1">
                            <a:latin typeface="Cambria Math" panose="02040503050406030204" pitchFamily="18" charset="0"/>
                          </a:rPr>
                          <m:t>−</m:t>
                        </m:r>
                        <m:f>
                          <m:fPr>
                            <m:ctrlPr>
                              <a:rPr lang="en-US" sz="4000" i="1">
                                <a:latin typeface="Cambria Math" panose="02040503050406030204" pitchFamily="18" charset="0"/>
                              </a:rPr>
                            </m:ctrlPr>
                          </m:fPr>
                          <m:num>
                            <m:r>
                              <a:rPr lang="vi-VN" sz="4000" i="1">
                                <a:latin typeface="Cambria Math" panose="02040503050406030204" pitchFamily="18" charset="0"/>
                              </a:rPr>
                              <m:t>1</m:t>
                            </m:r>
                          </m:num>
                          <m:den>
                            <m:r>
                              <a:rPr lang="vi-VN" sz="4000" i="1">
                                <a:latin typeface="Cambria Math" panose="02040503050406030204" pitchFamily="18" charset="0"/>
                              </a:rPr>
                              <m:t>𝑥</m:t>
                            </m:r>
                          </m:den>
                        </m:f>
                        <m:r>
                          <a:rPr lang="vi-VN" sz="4000" i="1">
                            <a:latin typeface="Cambria Math" panose="02040503050406030204" pitchFamily="18" charset="0"/>
                          </a:rPr>
                          <m:t> </m:t>
                        </m:r>
                      </m:e>
                    </m:d>
                    <m:r>
                      <a:rPr lang="vi-VN" sz="4000" i="1">
                        <a:latin typeface="Cambria Math" panose="02040503050406030204" pitchFamily="18" charset="0"/>
                      </a:rPr>
                      <m:t>=</m:t>
                    </m:r>
                    <m:f>
                      <m:fPr>
                        <m:ctrlPr>
                          <a:rPr lang="en-US" sz="4000" i="1">
                            <a:latin typeface="Cambria Math" panose="02040503050406030204" pitchFamily="18" charset="0"/>
                          </a:rPr>
                        </m:ctrlPr>
                      </m:fPr>
                      <m:num>
                        <m:r>
                          <a:rPr lang="vi-VN" sz="4000" i="1">
                            <a:latin typeface="Cambria Math" panose="02040503050406030204" pitchFamily="18" charset="0"/>
                          </a:rPr>
                          <m:t>3</m:t>
                        </m:r>
                      </m:num>
                      <m:den>
                        <m:r>
                          <a:rPr lang="vi-VN" sz="4000" i="1">
                            <a:latin typeface="Cambria Math" panose="02040503050406030204" pitchFamily="18" charset="0"/>
                          </a:rPr>
                          <m:t>2</m:t>
                        </m:r>
                      </m:den>
                    </m:f>
                    <m:r>
                      <a:rPr lang="vi-VN" sz="4000" i="1">
                        <a:latin typeface="Cambria Math" panose="02040503050406030204" pitchFamily="18" charset="0"/>
                      </a:rPr>
                      <m:t>−</m:t>
                    </m:r>
                    <m:f>
                      <m:fPr>
                        <m:ctrlPr>
                          <a:rPr lang="en-US" sz="4000" i="1">
                            <a:latin typeface="Cambria Math" panose="02040503050406030204" pitchFamily="18" charset="0"/>
                          </a:rPr>
                        </m:ctrlPr>
                      </m:fPr>
                      <m:num>
                        <m:r>
                          <a:rPr lang="vi-VN" sz="4000" i="1">
                            <a:latin typeface="Cambria Math" panose="02040503050406030204" pitchFamily="18" charset="0"/>
                          </a:rPr>
                          <m:t>12</m:t>
                        </m:r>
                      </m:num>
                      <m:den>
                        <m:r>
                          <a:rPr lang="vi-VN" sz="4000" i="1">
                            <a:latin typeface="Cambria Math" panose="02040503050406030204" pitchFamily="18" charset="0"/>
                          </a:rPr>
                          <m:t>𝑥</m:t>
                        </m:r>
                      </m:den>
                    </m:f>
                  </m:oMath>
                </a14:m>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a:t>
                </a:r>
              </a:p>
              <a:p>
                <a:pPr>
                  <a:lnSpc>
                    <a:spcPct val="150000"/>
                  </a:lnSpc>
                </a:pP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Theo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ta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vi-VN" sz="4000" i="1">
                            <a:latin typeface="Cambria Math" panose="02040503050406030204" pitchFamily="18" charset="0"/>
                          </a:rPr>
                          <m:t>2</m:t>
                        </m:r>
                      </m:den>
                    </m:f>
                    <m:r>
                      <a:rPr lang="vi-VN" sz="4000" i="1">
                        <a:latin typeface="Cambria Math" panose="02040503050406030204" pitchFamily="18" charset="0"/>
                      </a:rPr>
                      <m:t>+ </m:t>
                    </m:r>
                    <m:f>
                      <m:fPr>
                        <m:ctrlPr>
                          <a:rPr lang="en-US" sz="4000" i="1">
                            <a:latin typeface="Cambria Math" panose="02040503050406030204" pitchFamily="18" charset="0"/>
                          </a:rPr>
                        </m:ctrlPr>
                      </m:fPr>
                      <m:num>
                        <m:r>
                          <a:rPr lang="vi-VN" sz="4000" i="1">
                            <a:latin typeface="Cambria Math" panose="02040503050406030204" pitchFamily="18" charset="0"/>
                          </a:rPr>
                          <m:t>3</m:t>
                        </m:r>
                      </m:num>
                      <m:den>
                        <m:r>
                          <a:rPr lang="vi-VN" sz="4000" i="1">
                            <a:latin typeface="Cambria Math" panose="02040503050406030204" pitchFamily="18" charset="0"/>
                          </a:rPr>
                          <m:t>2</m:t>
                        </m:r>
                      </m:den>
                    </m:f>
                    <m:r>
                      <a:rPr lang="vi-VN" sz="4000" i="1">
                        <a:latin typeface="Cambria Math" panose="02040503050406030204" pitchFamily="18" charset="0"/>
                      </a:rPr>
                      <m:t>−</m:t>
                    </m:r>
                    <m:f>
                      <m:fPr>
                        <m:ctrlPr>
                          <a:rPr lang="en-US" sz="4000" i="1">
                            <a:latin typeface="Cambria Math" panose="02040503050406030204" pitchFamily="18" charset="0"/>
                          </a:rPr>
                        </m:ctrlPr>
                      </m:fPr>
                      <m:num>
                        <m:r>
                          <a:rPr lang="vi-VN" sz="4000" i="1">
                            <a:latin typeface="Cambria Math" panose="02040503050406030204" pitchFamily="18" charset="0"/>
                          </a:rPr>
                          <m:t>12</m:t>
                        </m:r>
                      </m:num>
                      <m:den>
                        <m:r>
                          <a:rPr lang="vi-VN" sz="4000" i="1">
                            <a:latin typeface="Cambria Math" panose="02040503050406030204" pitchFamily="18" charset="0"/>
                          </a:rPr>
                          <m:t>𝑥</m:t>
                        </m:r>
                      </m:den>
                    </m:f>
                    <m:r>
                      <a:rPr lang="vi-VN" sz="4000" i="1">
                        <a:latin typeface="Cambria Math" panose="02040503050406030204" pitchFamily="18" charset="0"/>
                      </a:rPr>
                      <m:t>=1</m:t>
                    </m:r>
                  </m:oMath>
                </a14:m>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 </a:t>
                </a:r>
                <a:r>
                  <a:rPr lang="vi-VN" sz="4000" dirty="0">
                    <a:latin typeface="Times New Roman" panose="02020603050405020304" pitchFamily="18" charset="0"/>
                    <a:cs typeface="Times New Roman" panose="02020603050405020304" pitchFamily="18" charset="0"/>
                  </a:rPr>
                  <a:t>ta được </a:t>
                </a:r>
                <a:r>
                  <a:rPr lang="en-US" sz="4000" dirty="0">
                    <a:latin typeface="Times New Roman" panose="02020603050405020304" pitchFamily="18" charset="0"/>
                    <a:cs typeface="Times New Roman" panose="02020603050405020304" pitchFamily="18" charset="0"/>
                  </a:rPr>
                  <a:t>x = 12</a:t>
                </a:r>
                <a:r>
                  <a:rPr lang="vi-VN" sz="4000" dirty="0">
                    <a:latin typeface="Times New Roman" panose="02020603050405020304" pitchFamily="18" charset="0"/>
                    <a:cs typeface="Times New Roman" panose="02020603050405020304" pitchFamily="18" charset="0"/>
                  </a:rPr>
                  <a:t> ( TMĐK)</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Khi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là</a:t>
                </a:r>
                <a14:m>
                  <m:oMath xmlns:m="http://schemas.openxmlformats.org/officeDocument/2006/math">
                    <m:r>
                      <a:rPr lang="vi-VN" sz="4000" b="0" i="0" smtClean="0">
                        <a:latin typeface="Cambria Math" panose="02040503050406030204" pitchFamily="18" charset="0"/>
                      </a:rPr>
                      <m:t>:</m:t>
                    </m:r>
                  </m:oMath>
                </a14:m>
                <a:endParaRPr lang="vi-VN" sz="4000" b="0" i="0" dirty="0">
                  <a:latin typeface="Cambria Math" panose="02040503050406030204" pitchFamily="18" charset="0"/>
                </a:endParaRPr>
              </a:p>
              <a:p>
                <a:pPr>
                  <a:lnSpc>
                    <a:spcPct val="150000"/>
                  </a:lnSpc>
                </a:pPr>
                <a:r>
                  <a:rPr lang="vi-VN" sz="4000" dirty="0"/>
                  <a:t>	</a:t>
                </a:r>
                <a14:m>
                  <m:oMath xmlns:m="http://schemas.openxmlformats.org/officeDocument/2006/math">
                    <m:f>
                      <m:fPr>
                        <m:ctrlPr>
                          <a:rPr lang="en-US" sz="4000" i="1">
                            <a:latin typeface="Cambria Math" panose="02040503050406030204" pitchFamily="18" charset="0"/>
                          </a:rPr>
                        </m:ctrlPr>
                      </m:fPr>
                      <m:num>
                        <m:r>
                          <a:rPr lang="vi-VN" sz="4000" i="1">
                            <a:latin typeface="Cambria Math" panose="02040503050406030204" pitchFamily="18" charset="0"/>
                          </a:rPr>
                          <m:t>1</m:t>
                        </m:r>
                      </m:num>
                      <m:den>
                        <m:r>
                          <a:rPr lang="vi-VN" sz="4000" i="1">
                            <a:latin typeface="Cambria Math" panose="02040503050406030204" pitchFamily="18" charset="0"/>
                          </a:rPr>
                          <m:t>8</m:t>
                        </m:r>
                      </m:den>
                    </m:f>
                    <m:r>
                      <a:rPr lang="vi-VN" sz="4000" i="1">
                        <a:latin typeface="Cambria Math" panose="02040503050406030204" pitchFamily="18" charset="0"/>
                      </a:rPr>
                      <m:t>−</m:t>
                    </m:r>
                    <m:f>
                      <m:fPr>
                        <m:ctrlPr>
                          <a:rPr lang="en-US" sz="4000" i="1">
                            <a:latin typeface="Cambria Math" panose="02040503050406030204" pitchFamily="18" charset="0"/>
                          </a:rPr>
                        </m:ctrlPr>
                      </m:fPr>
                      <m:num>
                        <m:r>
                          <a:rPr lang="vi-VN" sz="4000" i="1">
                            <a:latin typeface="Cambria Math" panose="02040503050406030204" pitchFamily="18" charset="0"/>
                          </a:rPr>
                          <m:t>1</m:t>
                        </m:r>
                      </m:num>
                      <m:den>
                        <m:r>
                          <a:rPr lang="vi-VN" sz="4000" i="1">
                            <a:latin typeface="Cambria Math" panose="02040503050406030204" pitchFamily="18" charset="0"/>
                          </a:rPr>
                          <m:t>12</m:t>
                        </m:r>
                      </m:den>
                    </m:f>
                    <m:r>
                      <a:rPr lang="vi-VN" sz="4000" i="1">
                        <a:latin typeface="Cambria Math" panose="02040503050406030204" pitchFamily="18" charset="0"/>
                      </a:rPr>
                      <m:t>=</m:t>
                    </m:r>
                    <m:f>
                      <m:fPr>
                        <m:ctrlPr>
                          <a:rPr lang="en-US" sz="4000" i="1">
                            <a:latin typeface="Cambria Math" panose="02040503050406030204" pitchFamily="18" charset="0"/>
                          </a:rPr>
                        </m:ctrlPr>
                      </m:fPr>
                      <m:num>
                        <m:r>
                          <a:rPr lang="vi-VN" sz="4000" i="1">
                            <a:latin typeface="Cambria Math" panose="02040503050406030204" pitchFamily="18" charset="0"/>
                          </a:rPr>
                          <m:t>1</m:t>
                        </m:r>
                      </m:num>
                      <m:den>
                        <m:r>
                          <a:rPr lang="vi-VN" sz="4000" i="1">
                            <a:latin typeface="Cambria Math" panose="02040503050406030204" pitchFamily="18" charset="0"/>
                          </a:rPr>
                          <m:t>24</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a:t>
                </a:r>
              </a:p>
              <a:p>
                <a:pPr>
                  <a:lnSpc>
                    <a:spcPct val="150000"/>
                  </a:lnSpc>
                </a:pP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12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24 </a:t>
                </a:r>
                <a:r>
                  <a:rPr lang="en-US" sz="4000" dirty="0" err="1">
                    <a:latin typeface="Times New Roman" panose="02020603050405020304" pitchFamily="18" charset="0"/>
                    <a:cs typeface="Times New Roman" panose="02020603050405020304" pitchFamily="18" charset="0"/>
                  </a:rPr>
                  <a:t>giờ</a:t>
                </a:r>
                <a:r>
                  <a:rPr lang="en-US" dirty="0"/>
                  <a:t>.</a:t>
                </a:r>
              </a:p>
              <a:p>
                <a:pPr>
                  <a:lnSpc>
                    <a:spcPct val="107000"/>
                  </a:lnSpc>
                  <a:spcAft>
                    <a:spcPts val="800"/>
                  </a:spcAft>
                </a:pP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3" name="Freeform 3"/>
              <p:cNvSpPr>
                <a:spLocks noRot="1" noChangeAspect="1" noMove="1" noResize="1" noEditPoints="1" noAdjustHandles="1" noChangeArrowheads="1" noChangeShapeType="1" noTextEdit="1"/>
              </p:cNvSpPr>
              <p:nvPr/>
            </p:nvSpPr>
            <p:spPr>
              <a:xfrm>
                <a:off x="513805" y="190500"/>
                <a:ext cx="17449800" cy="9906000"/>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blipFill>
                <a:blip r:embed="rId2"/>
                <a:stretch>
                  <a:fillRect l="-1151" r="-662"/>
                </a:stretch>
              </a:blipFill>
              <a:ln w="28575">
                <a:solidFill>
                  <a:schemeClr val="tx2"/>
                </a:solidFill>
              </a:ln>
            </p:spPr>
            <p:txBody>
              <a:bodyPr/>
              <a:lstStyle/>
              <a:p>
                <a:r>
                  <a:rPr lang="en-US">
                    <a:noFill/>
                  </a:rPr>
                  <a:t> </a:t>
                </a:r>
              </a:p>
            </p:txBody>
          </p:sp>
        </mc:Fallback>
      </mc:AlternateContent>
      <p:sp>
        <p:nvSpPr>
          <p:cNvPr id="54" name="Rectangle 53"/>
          <p:cNvSpPr/>
          <p:nvPr/>
        </p:nvSpPr>
        <p:spPr>
          <a:xfrm>
            <a:off x="6477000" y="-45203"/>
            <a:ext cx="3048000" cy="8763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FF0000"/>
                </a:solidFill>
                <a:latin typeface="Times New Roman" pitchFamily="18" charset="0"/>
                <a:cs typeface="Times New Roman" pitchFamily="18" charset="0"/>
              </a:rPr>
              <a:t>Lời giải:</a:t>
            </a:r>
            <a:endParaRPr lang="en-US" sz="4800" b="1" dirty="0">
              <a:solidFill>
                <a:srgbClr val="FF0000"/>
              </a:solidFill>
              <a:latin typeface="Times New Roman" pitchFamily="18" charset="0"/>
              <a:cs typeface="Times New Roman" pitchFamily="18" charset="0"/>
            </a:endParaRPr>
          </a:p>
        </p:txBody>
      </p:sp>
      <p:sp>
        <p:nvSpPr>
          <p:cNvPr id="55" name="Rectangle 54"/>
          <p:cNvSpPr/>
          <p:nvPr/>
        </p:nvSpPr>
        <p:spPr>
          <a:xfrm>
            <a:off x="513804" y="595393"/>
            <a:ext cx="17260392" cy="3675045"/>
          </a:xfrm>
          <a:prstGeom prst="rect">
            <a:avLst/>
          </a:prstGeom>
        </p:spPr>
        <p:txBody>
          <a:bodyPr wrap="square">
            <a:spAutoFit/>
          </a:bodyPr>
          <a:lstStyle/>
          <a:p>
            <a:pPr algn="just">
              <a:lnSpc>
                <a:spcPct val="150000"/>
              </a:lnSpc>
            </a:pPr>
            <a:endParaRPr lang="en-US" sz="4000" b="1" dirty="0">
              <a:latin typeface="Times New Roman" pitchFamily="18" charset="0"/>
              <a:cs typeface="Times New Roman" pitchFamily="18" charset="0"/>
            </a:endParaRPr>
          </a:p>
          <a:p>
            <a:pPr algn="just">
              <a:lnSpc>
                <a:spcPct val="150000"/>
              </a:lnSpc>
            </a:pPr>
            <a:endParaRPr lang="en-US" sz="4000" b="1" dirty="0">
              <a:latin typeface="Times New Roman" pitchFamily="18" charset="0"/>
              <a:cs typeface="Times New Roman" pitchFamily="18" charset="0"/>
            </a:endParaRPr>
          </a:p>
          <a:p>
            <a:pPr algn="just">
              <a:lnSpc>
                <a:spcPct val="150000"/>
              </a:lnSpc>
            </a:pPr>
            <a:endParaRPr lang="en-US" sz="4000" b="1" dirty="0">
              <a:solidFill>
                <a:srgbClr val="4BACC6">
                  <a:lumMod val="75000"/>
                </a:srgbClr>
              </a:solidFill>
              <a:latin typeface="Times New Roman" pitchFamily="18" charset="0"/>
              <a:cs typeface="Times New Roman" pitchFamily="18" charset="0"/>
            </a:endParaRPr>
          </a:p>
          <a:p>
            <a:pPr algn="just">
              <a:lnSpc>
                <a:spcPct val="150000"/>
              </a:lnSpc>
            </a:pPr>
            <a:endParaRPr lang="vi-VN" sz="4000" dirty="0">
              <a:latin typeface="Times New Roman" pitchFamily="18" charset="0"/>
              <a:cs typeface="Times New Roman" pitchFamily="18" charset="0"/>
            </a:endParaRPr>
          </a:p>
        </p:txBody>
      </p:sp>
      <p:sp>
        <p:nvSpPr>
          <p:cNvPr id="7" name="Freeform 19"/>
          <p:cNvSpPr/>
          <p:nvPr/>
        </p:nvSpPr>
        <p:spPr>
          <a:xfrm rot="-2010195">
            <a:off x="16093127" y="4144196"/>
            <a:ext cx="1572571" cy="155274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a:blipFill>
        </p:spPr>
        <p:txBody>
          <a:bodyPr/>
          <a:lstStyle/>
          <a:p>
            <a:endParaRPr lang="en-US"/>
          </a:p>
        </p:txBody>
      </p:sp>
    </p:spTree>
    <p:extLst>
      <p:ext uri="{BB962C8B-B14F-4D97-AF65-F5344CB8AC3E}">
        <p14:creationId xmlns:p14="http://schemas.microsoft.com/office/powerpoint/2010/main" val="427789963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grpSp>
        <p:nvGrpSpPr>
          <p:cNvPr id="25" name="Group 24"/>
          <p:cNvGrpSpPr/>
          <p:nvPr/>
        </p:nvGrpSpPr>
        <p:grpSpPr>
          <a:xfrm>
            <a:off x="1129106" y="3086100"/>
            <a:ext cx="5029200" cy="5748712"/>
            <a:chOff x="10238971" y="925371"/>
            <a:chExt cx="6703869" cy="7662971"/>
          </a:xfrm>
        </p:grpSpPr>
        <p:grpSp>
          <p:nvGrpSpPr>
            <p:cNvPr id="9" name="Group 9"/>
            <p:cNvGrpSpPr/>
            <p:nvPr/>
          </p:nvGrpSpPr>
          <p:grpSpPr>
            <a:xfrm>
              <a:off x="10238971" y="1526882"/>
              <a:ext cx="6703869" cy="7061460"/>
              <a:chOff x="0" y="0"/>
              <a:chExt cx="2008343" cy="2115470"/>
            </a:xfrm>
          </p:grpSpPr>
          <p:sp>
            <p:nvSpPr>
              <p:cNvPr id="1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txBody>
              <a:bodyPr/>
              <a:lstStyle/>
              <a:p>
                <a:endParaRPr lang="en-US"/>
              </a:p>
            </p:txBody>
          </p:sp>
          <p:sp>
            <p:nvSpPr>
              <p:cNvPr id="1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txBody>
              <a:bodyPr/>
              <a:lstStyle/>
              <a:p>
                <a:endParaRPr lang="en-US"/>
              </a:p>
            </p:txBody>
          </p:sp>
          <p:sp>
            <p:nvSpPr>
              <p:cNvPr id="1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txBody>
              <a:bodyPr/>
              <a:lstStyle/>
              <a:p>
                <a:endParaRPr lang="en-US"/>
              </a:p>
            </p:txBody>
          </p:sp>
        </p:grpSp>
        <p:sp>
          <p:nvSpPr>
            <p:cNvPr id="24"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6" name="Rectangle 25"/>
          <p:cNvSpPr/>
          <p:nvPr/>
        </p:nvSpPr>
        <p:spPr>
          <a:xfrm>
            <a:off x="824525" y="973019"/>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chemeClr val="tx1"/>
                </a:solidFill>
                <a:latin typeface="Arial" panose="020B0604020202020204" pitchFamily="34" charset="0"/>
                <a:cs typeface="Arial" panose="020B0604020202020204" pitchFamily="34" charset="0"/>
              </a:rPr>
              <a:t>HƯỚNG DẪN VỀ NHÀ</a:t>
            </a:r>
            <a:endParaRPr lang="en-US" sz="6600" b="1" dirty="0">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6557764" y="3073379"/>
            <a:ext cx="5029200" cy="5748712"/>
            <a:chOff x="10238971" y="925371"/>
            <a:chExt cx="6703869" cy="7662971"/>
          </a:xfrm>
        </p:grpSpPr>
        <p:grpSp>
          <p:nvGrpSpPr>
            <p:cNvPr id="28" name="Group 9"/>
            <p:cNvGrpSpPr/>
            <p:nvPr/>
          </p:nvGrpSpPr>
          <p:grpSpPr>
            <a:xfrm>
              <a:off x="10238971" y="1526882"/>
              <a:ext cx="6703869" cy="7061460"/>
              <a:chOff x="0" y="0"/>
              <a:chExt cx="2008343" cy="2115470"/>
            </a:xfrm>
          </p:grpSpPr>
          <p:sp>
            <p:nvSpPr>
              <p:cNvPr id="3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txBody>
              <a:bodyPr/>
              <a:lstStyle/>
              <a:p>
                <a:endParaRPr lang="en-US"/>
              </a:p>
            </p:txBody>
          </p:sp>
          <p:sp>
            <p:nvSpPr>
              <p:cNvPr id="3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txBody>
              <a:bodyPr/>
              <a:lstStyle/>
              <a:p>
                <a:endParaRPr lang="en-US"/>
              </a:p>
            </p:txBody>
          </p:sp>
          <p:sp>
            <p:nvSpPr>
              <p:cNvPr id="3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txBody>
              <a:bodyPr/>
              <a:lstStyle/>
              <a:p>
                <a:endParaRPr lang="en-US"/>
              </a:p>
            </p:txBody>
          </p:sp>
        </p:grpSp>
        <p:sp>
          <p:nvSpPr>
            <p:cNvPr id="29"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33" name="Group 32"/>
          <p:cNvGrpSpPr/>
          <p:nvPr/>
        </p:nvGrpSpPr>
        <p:grpSpPr>
          <a:xfrm>
            <a:off x="12209159" y="3073379"/>
            <a:ext cx="5029200" cy="5748712"/>
            <a:chOff x="10238971" y="925371"/>
            <a:chExt cx="6703869" cy="7662971"/>
          </a:xfrm>
        </p:grpSpPr>
        <p:grpSp>
          <p:nvGrpSpPr>
            <p:cNvPr id="34" name="Group 9"/>
            <p:cNvGrpSpPr/>
            <p:nvPr/>
          </p:nvGrpSpPr>
          <p:grpSpPr>
            <a:xfrm>
              <a:off x="10238971" y="1526882"/>
              <a:ext cx="6703869" cy="7061460"/>
              <a:chOff x="0" y="0"/>
              <a:chExt cx="2008343" cy="2115470"/>
            </a:xfrm>
          </p:grpSpPr>
          <p:sp>
            <p:nvSpPr>
              <p:cNvPr id="36"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txBody>
              <a:bodyPr/>
              <a:lstStyle/>
              <a:p>
                <a:endParaRPr lang="en-US"/>
              </a:p>
            </p:txBody>
          </p:sp>
          <p:sp>
            <p:nvSpPr>
              <p:cNvPr id="37"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txBody>
              <a:bodyPr/>
              <a:lstStyle/>
              <a:p>
                <a:endParaRPr lang="en-US"/>
              </a:p>
            </p:txBody>
          </p:sp>
          <p:sp>
            <p:nvSpPr>
              <p:cNvPr id="38"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txBody>
              <a:bodyPr/>
              <a:lstStyle/>
              <a:p>
                <a:endParaRPr lang="en-US"/>
              </a:p>
            </p:txBody>
          </p:sp>
        </p:grpSp>
        <p:sp>
          <p:nvSpPr>
            <p:cNvPr id="35"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9" name="TextBox 38"/>
          <p:cNvSpPr txBox="1"/>
          <p:nvPr/>
        </p:nvSpPr>
        <p:spPr>
          <a:xfrm>
            <a:off x="1384887" y="4439849"/>
            <a:ext cx="4396787" cy="4033348"/>
          </a:xfrm>
          <a:prstGeom prst="rect">
            <a:avLst/>
          </a:prstGeom>
          <a:noFill/>
        </p:spPr>
        <p:txBody>
          <a:bodyPr wrap="square" rtlCol="0">
            <a:spAutoFit/>
          </a:bodyPr>
          <a:lstStyle/>
          <a:p>
            <a:pPr algn="ctr">
              <a:lnSpc>
                <a:spcPct val="150000"/>
              </a:lnSpc>
            </a:pPr>
            <a:r>
              <a:rPr lang="vi-VN" sz="4400" dirty="0">
                <a:latin typeface="Times New Roman" pitchFamily="18" charset="0"/>
                <a:cs typeface="Times New Roman" pitchFamily="18" charset="0"/>
              </a:rPr>
              <a:t>Ôn tập kiến thức phương trình tích và phương trình chứa ẩn ở mẫu.</a:t>
            </a:r>
            <a:endParaRPr lang="en-US" sz="4400" dirty="0">
              <a:latin typeface="Times New Roman" pitchFamily="18" charset="0"/>
              <a:cs typeface="Times New Roman" pitchFamily="18" charset="0"/>
            </a:endParaRPr>
          </a:p>
        </p:txBody>
      </p:sp>
      <p:sp>
        <p:nvSpPr>
          <p:cNvPr id="40" name="TextBox 39"/>
          <p:cNvSpPr txBox="1"/>
          <p:nvPr/>
        </p:nvSpPr>
        <p:spPr>
          <a:xfrm>
            <a:off x="6813545" y="4439849"/>
            <a:ext cx="4396787" cy="3017686"/>
          </a:xfrm>
          <a:prstGeom prst="rect">
            <a:avLst/>
          </a:prstGeom>
          <a:noFill/>
        </p:spPr>
        <p:txBody>
          <a:bodyPr wrap="square" rtlCol="0">
            <a:spAutoFit/>
          </a:bodyPr>
          <a:lstStyle/>
          <a:p>
            <a:pPr algn="ctr">
              <a:lnSpc>
                <a:spcPct val="150000"/>
              </a:lnSpc>
            </a:pPr>
            <a:r>
              <a:rPr lang="vi-VN" sz="4400" dirty="0">
                <a:latin typeface="Times New Roman" pitchFamily="18" charset="0"/>
                <a:cs typeface="Times New Roman" pitchFamily="18" charset="0"/>
              </a:rPr>
              <a:t>Hoàn thành bài tập </a:t>
            </a:r>
            <a:r>
              <a:rPr lang="en-US" sz="4400" dirty="0" err="1">
                <a:latin typeface="Times New Roman" pitchFamily="18" charset="0"/>
                <a:cs typeface="Times New Roman" pitchFamily="18" charset="0"/>
              </a:rPr>
              <a:t>còn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lại</a:t>
            </a:r>
            <a:r>
              <a:rPr lang="en-US" sz="4400" dirty="0">
                <a:latin typeface="Times New Roman" pitchFamily="18" charset="0"/>
                <a:cs typeface="Times New Roman" pitchFamily="18" charset="0"/>
              </a:rPr>
              <a:t> </a:t>
            </a:r>
            <a:r>
              <a:rPr lang="vi-VN" sz="4400" dirty="0">
                <a:latin typeface="Times New Roman" pitchFamily="18" charset="0"/>
                <a:cs typeface="Times New Roman" pitchFamily="18" charset="0"/>
              </a:rPr>
              <a:t>trong SBT t</a:t>
            </a:r>
            <a:r>
              <a:rPr lang="en-US" sz="4400" dirty="0">
                <a:latin typeface="Times New Roman" pitchFamily="18" charset="0"/>
                <a:cs typeface="Times New Roman" pitchFamily="18" charset="0"/>
              </a:rPr>
              <a:t>rang 42, 43.</a:t>
            </a:r>
          </a:p>
        </p:txBody>
      </p:sp>
      <p:sp>
        <p:nvSpPr>
          <p:cNvPr id="41" name="TextBox 40"/>
          <p:cNvSpPr txBox="1"/>
          <p:nvPr/>
        </p:nvSpPr>
        <p:spPr>
          <a:xfrm>
            <a:off x="12298208" y="4303728"/>
            <a:ext cx="4671580" cy="3017686"/>
          </a:xfrm>
          <a:prstGeom prst="rect">
            <a:avLst/>
          </a:prstGeom>
          <a:noFill/>
        </p:spPr>
        <p:txBody>
          <a:bodyPr wrap="square" rtlCol="0">
            <a:spAutoFit/>
          </a:bodyPr>
          <a:lstStyle/>
          <a:p>
            <a:pPr algn="ctr">
              <a:lnSpc>
                <a:spcPct val="150000"/>
              </a:lnSpc>
            </a:pPr>
            <a:r>
              <a:rPr lang="vi-VN" sz="4400" dirty="0">
                <a:latin typeface="Times New Roman" pitchFamily="18" charset="0"/>
                <a:cs typeface="Times New Roman" pitchFamily="18" charset="0"/>
              </a:rPr>
              <a:t>Chuẩn bị bài 4</a:t>
            </a:r>
            <a:r>
              <a:rPr lang="en-US" sz="4400" dirty="0">
                <a:latin typeface="Times New Roman" pitchFamily="18" charset="0"/>
                <a:cs typeface="Times New Roman" pitchFamily="18" charset="0"/>
              </a:rPr>
              <a:t>:</a:t>
            </a:r>
          </a:p>
          <a:p>
            <a:pPr algn="ctr">
              <a:lnSpc>
                <a:spcPct val="150000"/>
              </a:lnSpc>
            </a:pPr>
            <a:r>
              <a:rPr lang="en-US" sz="4400" b="1" dirty="0">
                <a:latin typeface="Times New Roman" pitchFamily="18" charset="0"/>
                <a:cs typeface="Times New Roman" pitchFamily="18" charset="0"/>
              </a:rPr>
              <a:t>“</a:t>
            </a:r>
            <a:r>
              <a:rPr lang="vi-VN" sz="4400" b="1" dirty="0">
                <a:latin typeface="Times New Roman" pitchFamily="18" charset="0"/>
                <a:cs typeface="Times New Roman" pitchFamily="18" charset="0"/>
              </a:rPr>
              <a:t>Bất phương trình</a:t>
            </a:r>
            <a:r>
              <a:rPr lang="en-US" sz="4400" b="1" dirty="0">
                <a:latin typeface="Times New Roman" pitchFamily="18" charset="0"/>
                <a:cs typeface="Times New Roman" pitchFamily="18" charset="0"/>
              </a:rPr>
              <a:t>”</a:t>
            </a:r>
          </a:p>
        </p:txBody>
      </p:sp>
      <p:pic>
        <p:nvPicPr>
          <p:cNvPr id="42" name="Picture 41"/>
          <p:cNvPicPr>
            <a:picLocks noChangeAspect="1"/>
          </p:cNvPicPr>
          <p:nvPr/>
        </p:nvPicPr>
        <p:blipFill>
          <a:blip r:embed="rId4"/>
          <a:stretch>
            <a:fillRect/>
          </a:stretch>
        </p:blipFill>
        <p:spPr>
          <a:xfrm>
            <a:off x="783885" y="582015"/>
            <a:ext cx="3108017" cy="1849649"/>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randombar(horizontal)">
                                      <p:cBhvr>
                                        <p:cTn id="12" dur="500"/>
                                        <p:tgtEl>
                                          <p:spTgt spid="39"/>
                                        </p:tgtEl>
                                      </p:cBhvr>
                                    </p:animEffect>
                                  </p:childTnLst>
                                </p:cTn>
                              </p:par>
                              <p:par>
                                <p:cTn id="13" presetID="14"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up)">
                                      <p:cBhvr>
                                        <p:cTn id="32" dur="500"/>
                                        <p:tgtEl>
                                          <p:spTgt spid="41"/>
                                        </p:tgtEl>
                                      </p:cBhvr>
                                    </p:animEffect>
                                  </p:childTnLst>
                                </p:cTn>
                              </p:par>
                              <p:par>
                                <p:cTn id="33" presetID="22" presetClass="entr" presetSubtype="1"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3"/>
          <p:cNvSpPr txBox="1"/>
          <p:nvPr/>
        </p:nvSpPr>
        <p:spPr>
          <a:xfrm>
            <a:off x="1484359" y="2717108"/>
            <a:ext cx="15240000" cy="3904017"/>
          </a:xfrm>
          <a:prstGeom prst="rect">
            <a:avLst/>
          </a:prstGeom>
          <a:noFill/>
        </p:spPr>
        <p:txBody>
          <a:bodyPr wrap="square" rtlCol="0">
            <a:spAutoFit/>
          </a:bodyPr>
          <a:lstStyle/>
          <a:p>
            <a:pPr algn="ctr">
              <a:lnSpc>
                <a:spcPct val="150000"/>
              </a:lnSpc>
            </a:pPr>
            <a:r>
              <a:rPr lang="vi-VN" sz="8800" b="1">
                <a:solidFill>
                  <a:srgbClr val="C0504D">
                    <a:lumMod val="75000"/>
                  </a:srgbClr>
                </a:solidFill>
                <a:cs typeface="Arial" panose="020B0604020202020204" pitchFamily="34" charset="0"/>
              </a:rPr>
              <a:t>HẸN GẶP LẠI CÁC EM </a:t>
            </a:r>
          </a:p>
          <a:p>
            <a:pPr algn="ctr">
              <a:lnSpc>
                <a:spcPct val="150000"/>
              </a:lnSpc>
            </a:pPr>
            <a:r>
              <a:rPr lang="vi-VN" sz="8800" b="1">
                <a:solidFill>
                  <a:srgbClr val="C0504D">
                    <a:lumMod val="75000"/>
                  </a:srgbClr>
                </a:solidFill>
                <a:cs typeface="Arial" panose="020B0604020202020204" pitchFamily="34" charset="0"/>
              </a:rPr>
              <a:t>TRONG TIẾT HỌC SAU!</a:t>
            </a:r>
            <a:endParaRPr lang="en-US" sz="8800" b="1">
              <a:solidFill>
                <a:srgbClr val="C0504D">
                  <a:lumMod val="75000"/>
                </a:srgb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D11BFC-116A-6D66-EEB8-E687F05912CC}"/>
              </a:ext>
            </a:extLst>
          </p:cNvPr>
          <p:cNvSpPr txBox="1"/>
          <p:nvPr/>
        </p:nvSpPr>
        <p:spPr>
          <a:xfrm>
            <a:off x="3124200" y="6844762"/>
            <a:ext cx="9490364"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6996996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6893AB8-406D-FC72-4644-0155557EA2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20717" y="717762"/>
            <a:ext cx="7151594" cy="9569238"/>
          </a:xfrm>
          <a:prstGeom prst="rect">
            <a:avLst/>
          </a:prstGeom>
        </p:spPr>
      </p:pic>
      <p:sp>
        <p:nvSpPr>
          <p:cNvPr id="23" name="Isosceles Triangle 22"/>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26" name="Rounded Rectangle 25">
            <a:hlinkClick r:id="rId7" action="ppaction://hlinksldjump"/>
          </p:cNvPr>
          <p:cNvSpPr/>
          <p:nvPr/>
        </p:nvSpPr>
        <p:spPr>
          <a:xfrm>
            <a:off x="1286708" y="4167156"/>
            <a:ext cx="2006532" cy="2006532"/>
          </a:xfrm>
          <a:prstGeom prst="round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6600" b="1" dirty="0">
                <a:solidFill>
                  <a:prstClr val="black"/>
                </a:solidFill>
                <a:latin typeface="Arial" panose="020B0604020202020204" pitchFamily="34" charset="0"/>
                <a:ea typeface="Tahoma" panose="020B0604030504040204" pitchFamily="34" charset="0"/>
                <a:cs typeface="Arial" panose="020B0604020202020204" pitchFamily="34" charset="0"/>
              </a:rPr>
              <a:t>1</a:t>
            </a:r>
            <a:endParaRPr lang="vi-VN" sz="6600" b="1" dirty="0">
              <a:solidFill>
                <a:prstClr val="black"/>
              </a:solidFill>
              <a:ea typeface="Tahoma" panose="020B0604030504040204" pitchFamily="34" charset="0"/>
              <a:cs typeface="Arial" panose="020B0604020202020204" pitchFamily="34" charset="0"/>
            </a:endParaRPr>
          </a:p>
        </p:txBody>
      </p:sp>
      <p:sp>
        <p:nvSpPr>
          <p:cNvPr id="27" name="Rounded Rectangle 26">
            <a:hlinkClick r:id="rId8" action="ppaction://hlinksldjump"/>
          </p:cNvPr>
          <p:cNvSpPr/>
          <p:nvPr/>
        </p:nvSpPr>
        <p:spPr>
          <a:xfrm>
            <a:off x="3533583" y="4167156"/>
            <a:ext cx="2006532" cy="2006532"/>
          </a:xfrm>
          <a:prstGeom prst="round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6600" b="1" dirty="0">
                <a:solidFill>
                  <a:prstClr val="black"/>
                </a:solidFill>
                <a:latin typeface="Arial" panose="020B0604020202020204" pitchFamily="34" charset="0"/>
                <a:ea typeface="Tahoma" panose="020B0604030504040204" pitchFamily="34" charset="0"/>
                <a:cs typeface="Arial" panose="020B0604020202020204" pitchFamily="34" charset="0"/>
              </a:rPr>
              <a:t>2</a:t>
            </a:r>
            <a:endParaRPr lang="vi-VN" sz="6600" b="1" dirty="0">
              <a:solidFill>
                <a:prstClr val="black"/>
              </a:solidFill>
              <a:ea typeface="Tahoma" panose="020B0604030504040204" pitchFamily="34" charset="0"/>
              <a:cs typeface="Arial" panose="020B0604020202020204" pitchFamily="34" charset="0"/>
            </a:endParaRPr>
          </a:p>
        </p:txBody>
      </p:sp>
      <p:sp>
        <p:nvSpPr>
          <p:cNvPr id="28" name="Rounded Rectangle 27">
            <a:hlinkClick r:id="rId9" action="ppaction://hlinksldjump"/>
          </p:cNvPr>
          <p:cNvSpPr/>
          <p:nvPr/>
        </p:nvSpPr>
        <p:spPr>
          <a:xfrm>
            <a:off x="5780457" y="4167156"/>
            <a:ext cx="2006532" cy="2006532"/>
          </a:xfrm>
          <a:prstGeom prst="round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6600" b="1" dirty="0">
                <a:solidFill>
                  <a:prstClr val="black"/>
                </a:solidFill>
                <a:latin typeface="Arial" panose="020B0604020202020204" pitchFamily="34" charset="0"/>
                <a:ea typeface="Tahoma" panose="020B0604030504040204" pitchFamily="34" charset="0"/>
                <a:cs typeface="Arial" panose="020B0604020202020204" pitchFamily="34" charset="0"/>
              </a:rPr>
              <a:t>3</a:t>
            </a:r>
            <a:endParaRPr lang="vi-VN" sz="6600" b="1" dirty="0">
              <a:solidFill>
                <a:prstClr val="black"/>
              </a:solidFill>
              <a:ea typeface="Tahoma" panose="020B0604030504040204" pitchFamily="34" charset="0"/>
              <a:cs typeface="Arial" panose="020B0604020202020204" pitchFamily="34" charset="0"/>
            </a:endParaRPr>
          </a:p>
        </p:txBody>
      </p:sp>
      <p:sp>
        <p:nvSpPr>
          <p:cNvPr id="35" name="Rounded Rectangle 34">
            <a:hlinkClick r:id="rId10" action="ppaction://hlinksldjump"/>
          </p:cNvPr>
          <p:cNvSpPr/>
          <p:nvPr/>
        </p:nvSpPr>
        <p:spPr>
          <a:xfrm>
            <a:off x="2289974" y="6503997"/>
            <a:ext cx="2006532" cy="2006532"/>
          </a:xfrm>
          <a:prstGeom prst="round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6600" b="1" dirty="0">
                <a:solidFill>
                  <a:prstClr val="black"/>
                </a:solidFill>
                <a:latin typeface="Arial" panose="020B0604020202020204" pitchFamily="34" charset="0"/>
                <a:ea typeface="Tahoma" panose="020B0604030504040204" pitchFamily="34" charset="0"/>
                <a:cs typeface="Arial" panose="020B0604020202020204" pitchFamily="34" charset="0"/>
              </a:rPr>
              <a:t>4</a:t>
            </a:r>
            <a:endParaRPr lang="vi-VN" sz="6600" b="1" dirty="0">
              <a:solidFill>
                <a:prstClr val="black"/>
              </a:solidFill>
              <a:ea typeface="Tahoma" panose="020B0604030504040204" pitchFamily="34" charset="0"/>
              <a:cs typeface="Arial" panose="020B0604020202020204" pitchFamily="34" charset="0"/>
            </a:endParaRPr>
          </a:p>
        </p:txBody>
      </p:sp>
      <p:sp>
        <p:nvSpPr>
          <p:cNvPr id="36" name="Rounded Rectangle 35">
            <a:hlinkClick r:id="rId11" action="ppaction://hlinksldjump"/>
          </p:cNvPr>
          <p:cNvSpPr/>
          <p:nvPr/>
        </p:nvSpPr>
        <p:spPr>
          <a:xfrm>
            <a:off x="4536849" y="6503997"/>
            <a:ext cx="2006532" cy="2006532"/>
          </a:xfrm>
          <a:prstGeom prst="round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6600" b="1" dirty="0">
                <a:solidFill>
                  <a:prstClr val="black"/>
                </a:solidFill>
                <a:latin typeface="Arial" panose="020B0604020202020204" pitchFamily="34" charset="0"/>
                <a:ea typeface="Tahoma" panose="020B0604030504040204" pitchFamily="34" charset="0"/>
                <a:cs typeface="Arial" panose="020B0604020202020204" pitchFamily="34" charset="0"/>
              </a:rPr>
              <a:t>5</a:t>
            </a:r>
            <a:endParaRPr lang="vi-VN" sz="6600" b="1" dirty="0">
              <a:solidFill>
                <a:prstClr val="black"/>
              </a:solidFill>
              <a:ea typeface="Tahoma" panose="020B0604030504040204" pitchFamily="34" charset="0"/>
              <a:cs typeface="Arial" panose="020B0604020202020204" pitchFamily="34" charset="0"/>
            </a:endParaRPr>
          </a:p>
        </p:txBody>
      </p:sp>
      <p:sp>
        <p:nvSpPr>
          <p:cNvPr id="41" name="Rectangle 40"/>
          <p:cNvSpPr/>
          <p:nvPr/>
        </p:nvSpPr>
        <p:spPr>
          <a:xfrm>
            <a:off x="607647" y="1029357"/>
            <a:ext cx="7674858" cy="2908489"/>
          </a:xfrm>
          <a:prstGeom prst="rect">
            <a:avLst/>
          </a:prstGeom>
          <a:noFill/>
        </p:spPr>
        <p:txBody>
          <a:bodyPr wrap="none" lIns="137160" tIns="68580" rIns="137160" bIns="68580">
            <a:spAutoFit/>
          </a:bodyPr>
          <a:lstStyle/>
          <a:p>
            <a:pPr algn="ctr">
              <a:defRPr/>
            </a:pPr>
            <a:r>
              <a:rPr lang="en-US" sz="90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a:defRPr/>
            </a:pPr>
            <a:r>
              <a:rPr lang="en-US" sz="90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7211" y="2154989"/>
            <a:ext cx="742950" cy="657225"/>
          </a:xfrm>
          <a:prstGeom prst="rect">
            <a:avLst/>
          </a:prstGeom>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44609" y="2697900"/>
            <a:ext cx="742950" cy="657225"/>
          </a:xfrm>
          <a:prstGeom prst="rect">
            <a:avLst/>
          </a:prstGeom>
        </p:spPr>
      </p:pic>
      <p:pic>
        <p:nvPicPr>
          <p:cNvPr id="46" name="Picture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78725" y="1907109"/>
            <a:ext cx="742950" cy="657225"/>
          </a:xfrm>
          <a:prstGeom prst="rect">
            <a:avLst/>
          </a:prstGeom>
        </p:spPr>
      </p:pic>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667746" y="717763"/>
            <a:ext cx="1071563" cy="1785938"/>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571228" y="-1040600"/>
            <a:ext cx="914400" cy="914400"/>
          </a:xfrm>
          <a:prstGeom prst="rect">
            <a:avLst/>
          </a:prstGeom>
        </p:spPr>
      </p:pic>
      <p:sp>
        <p:nvSpPr>
          <p:cNvPr id="31" name="Isosceles Triangle 30"/>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32" name="Isosceles Triangle 31"/>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33" name="Isosceles Triangle 32"/>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34" name="Isosceles Triangle 33"/>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2" name="Isosceles Triangle 41"/>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3" name="Isosceles Triangle 42"/>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8" name="Isosceles Triangle 47"/>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9" name="Isosceles Triangle 48"/>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0" name="Isosceles Triangle 49"/>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1" name="Isosceles Triangle 50"/>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2" name="Isosceles Triangle 51"/>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3" name="Isosceles Triangle 52"/>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4" name="Isosceles Triangle 53"/>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5" name="Isosceles Triangle 54"/>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6" name="Isosceles Triangle 55"/>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7" name="Isosceles Triangle 56"/>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8" name="Isosceles Triangle 57"/>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59" name="Isosceles Triangle 58"/>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60" name="Isosceles Triangle 59"/>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pic>
        <p:nvPicPr>
          <p:cNvPr id="8" name="Picture 7" descr="A picture containing text, orange&#10;&#10;Description automatically generated">
            <a:extLst>
              <a:ext uri="{FF2B5EF4-FFF2-40B4-BE49-F238E27FC236}">
                <a16:creationId xmlns:a16="http://schemas.microsoft.com/office/drawing/2014/main" id="{47FA7786-CB7A-C359-A5D8-E18B1B649DF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84705" y="474215"/>
            <a:ext cx="8023614" cy="8023614"/>
          </a:xfrm>
          <a:prstGeom prst="rect">
            <a:avLst/>
          </a:prstGeom>
        </p:spPr>
      </p:pic>
      <p:sp>
        <p:nvSpPr>
          <p:cNvPr id="61" name="Isosceles Triangle 60"/>
          <p:cNvSpPr/>
          <p:nvPr/>
        </p:nvSpPr>
        <p:spPr>
          <a:xfrm rot="16200000">
            <a:off x="16260806" y="3495970"/>
            <a:ext cx="908574" cy="19801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24" name="Heart 23">
            <a:hlinkClick r:id="" action="ppaction://noaction"/>
          </p:cNvPr>
          <p:cNvSpPr/>
          <p:nvPr/>
        </p:nvSpPr>
        <p:spPr>
          <a:xfrm rot="5400000">
            <a:off x="17027432" y="3879674"/>
            <a:ext cx="1175658" cy="1175655"/>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pic>
        <p:nvPicPr>
          <p:cNvPr id="6" name="Picture 15">
            <a:hlinkClick r:id="rId16" action="ppaction://hlinksldjump"/>
            <a:extLst>
              <a:ext uri="{FF2B5EF4-FFF2-40B4-BE49-F238E27FC236}">
                <a16:creationId xmlns:a16="http://schemas.microsoft.com/office/drawing/2014/main" id="{24628667-4FA5-665A-4919-28238333744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2087" y="9262595"/>
            <a:ext cx="1487340" cy="1024406"/>
          </a:xfrm>
          <a:prstGeom prst="rect">
            <a:avLst/>
          </a:prstGeom>
        </p:spPr>
      </p:pic>
      <p:pic>
        <p:nvPicPr>
          <p:cNvPr id="14" name="Picture 13" descr="Icon&#10;&#10;Description automatically generated">
            <a:extLst>
              <a:ext uri="{FF2B5EF4-FFF2-40B4-BE49-F238E27FC236}">
                <a16:creationId xmlns:a16="http://schemas.microsoft.com/office/drawing/2014/main" id="{DF637F44-B7A1-54EC-E418-5F45D5F1DCB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933301" y="8027591"/>
            <a:ext cx="2022059" cy="2022059"/>
          </a:xfrm>
          <a:prstGeom prst="rect">
            <a:avLst/>
          </a:prstGeom>
        </p:spPr>
      </p:pic>
      <p:sp>
        <p:nvSpPr>
          <p:cNvPr id="2" name="TextBox 1"/>
          <p:cNvSpPr txBox="1"/>
          <p:nvPr/>
        </p:nvSpPr>
        <p:spPr>
          <a:xfrm>
            <a:off x="0" y="0"/>
            <a:ext cx="3533583" cy="646331"/>
          </a:xfrm>
          <a:prstGeom prst="rect">
            <a:avLst/>
          </a:prstGeom>
          <a:solidFill>
            <a:srgbClr val="FDAD7B"/>
          </a:solidFill>
        </p:spPr>
        <p:txBody>
          <a:bodyPr wrap="square" rtlCol="0">
            <a:spAutoFit/>
          </a:bodyPr>
          <a:lstStyle/>
          <a:p>
            <a:r>
              <a:rPr lang="vi-VN" sz="3600" dirty="0">
                <a:effectLst>
                  <a:outerShdw blurRad="38100" dist="38100" dir="2700000" algn="tl">
                    <a:srgbClr val="000000">
                      <a:alpha val="43137"/>
                    </a:srgbClr>
                  </a:outerShdw>
                </a:effectLst>
              </a:rPr>
              <a:t>  </a:t>
            </a:r>
            <a:r>
              <a:rPr lang="vi-VN" sz="3600" dirty="0">
                <a:solidFill>
                  <a:srgbClr val="002060"/>
                </a:solidFill>
                <a:effectLst>
                  <a:outerShdw blurRad="38100" dist="38100" dir="2700000" algn="tl">
                    <a:srgbClr val="000000">
                      <a:alpha val="43137"/>
                    </a:srgbClr>
                  </a:outerShdw>
                </a:effectLst>
              </a:rPr>
              <a:t>KHỞI ĐỘNG</a:t>
            </a:r>
            <a:endParaRPr lang="en-US" sz="3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10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4.81481E-6 L 1.25E-6 -0.02408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6"/>
                    </p:tgtEl>
                  </p:cond>
                </p:stCondLst>
                <p:endSync evt="end" delay="0">
                  <p:rtn val="all"/>
                </p:endSync>
                <p:childTnLst>
                  <p:par>
                    <p:cTn id="152" fill="hold">
                      <p:stCondLst>
                        <p:cond delay="0"/>
                      </p:stCondLst>
                      <p:childTnLst>
                        <p:par>
                          <p:cTn id="153" fill="hold">
                            <p:stCondLst>
                              <p:cond delay="0"/>
                            </p:stCondLst>
                            <p:childTnLst>
                              <p:par>
                                <p:cTn id="154" presetID="1" presetClass="emph" presetSubtype="2" fill="hold" nodeType="clickEffect">
                                  <p:stCondLst>
                                    <p:cond delay="0"/>
                                  </p:stCondLst>
                                  <p:childTnLst>
                                    <p:animClr clrSpc="rgb" dir="cw">
                                      <p:cBhvr>
                                        <p:cTn id="155" dur="500" fill="hold"/>
                                        <p:tgtEl>
                                          <p:spTgt spid="26"/>
                                        </p:tgtEl>
                                        <p:attrNameLst>
                                          <p:attrName>fillcolor</p:attrName>
                                        </p:attrNameLst>
                                      </p:cBhvr>
                                      <p:to>
                                        <a:srgbClr val="7F6000"/>
                                      </p:to>
                                    </p:animClr>
                                    <p:set>
                                      <p:cBhvr>
                                        <p:cTn id="156" dur="500" fill="hold"/>
                                        <p:tgtEl>
                                          <p:spTgt spid="26"/>
                                        </p:tgtEl>
                                        <p:attrNameLst>
                                          <p:attrName>fill.type</p:attrName>
                                        </p:attrNameLst>
                                      </p:cBhvr>
                                      <p:to>
                                        <p:strVal val="solid"/>
                                      </p:to>
                                    </p:set>
                                    <p:set>
                                      <p:cBhvr>
                                        <p:cTn id="157"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58" restart="whenNotActive" fill="hold" evtFilter="cancelBubble" nodeType="interactiveSeq">
                <p:stCondLst>
                  <p:cond evt="onClick" delay="0">
                    <p:tgtEl>
                      <p:spTgt spid="27"/>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7"/>
                                        </p:tgtEl>
                                        <p:attrNameLst>
                                          <p:attrName>fillcolor</p:attrName>
                                        </p:attrNameLst>
                                      </p:cBhvr>
                                      <p:to>
                                        <a:srgbClr val="7F6000"/>
                                      </p:to>
                                    </p:animClr>
                                    <p:set>
                                      <p:cBhvr>
                                        <p:cTn id="163" dur="500" fill="hold"/>
                                        <p:tgtEl>
                                          <p:spTgt spid="27"/>
                                        </p:tgtEl>
                                        <p:attrNameLst>
                                          <p:attrName>fill.type</p:attrName>
                                        </p:attrNameLst>
                                      </p:cBhvr>
                                      <p:to>
                                        <p:strVal val="solid"/>
                                      </p:to>
                                    </p:set>
                                    <p:set>
                                      <p:cBhvr>
                                        <p:cTn id="164"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65" restart="whenNotActive" fill="hold" evtFilter="cancelBubble" nodeType="interactiveSeq">
                <p:stCondLst>
                  <p:cond evt="onClick" delay="0">
                    <p:tgtEl>
                      <p:spTgt spid="28"/>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8"/>
                                        </p:tgtEl>
                                        <p:attrNameLst>
                                          <p:attrName>fillcolor</p:attrName>
                                        </p:attrNameLst>
                                      </p:cBhvr>
                                      <p:to>
                                        <a:srgbClr val="7F6000"/>
                                      </p:to>
                                    </p:animClr>
                                    <p:set>
                                      <p:cBhvr>
                                        <p:cTn id="170" dur="500" fill="hold"/>
                                        <p:tgtEl>
                                          <p:spTgt spid="28"/>
                                        </p:tgtEl>
                                        <p:attrNameLst>
                                          <p:attrName>fill.type</p:attrName>
                                        </p:attrNameLst>
                                      </p:cBhvr>
                                      <p:to>
                                        <p:strVal val="solid"/>
                                      </p:to>
                                    </p:set>
                                    <p:set>
                                      <p:cBhvr>
                                        <p:cTn id="171"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2" restart="whenNotActive" fill="hold" evtFilter="cancelBubble" nodeType="interactiveSeq">
                <p:stCondLst>
                  <p:cond evt="onClick" delay="0">
                    <p:tgtEl>
                      <p:spTgt spid="35"/>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35"/>
                                        </p:tgtEl>
                                        <p:attrNameLst>
                                          <p:attrName>fillcolor</p:attrName>
                                        </p:attrNameLst>
                                      </p:cBhvr>
                                      <p:to>
                                        <a:srgbClr val="7F6000"/>
                                      </p:to>
                                    </p:animClr>
                                    <p:set>
                                      <p:cBhvr>
                                        <p:cTn id="177" dur="500" fill="hold"/>
                                        <p:tgtEl>
                                          <p:spTgt spid="35"/>
                                        </p:tgtEl>
                                        <p:attrNameLst>
                                          <p:attrName>fill.type</p:attrName>
                                        </p:attrNameLst>
                                      </p:cBhvr>
                                      <p:to>
                                        <p:strVal val="solid"/>
                                      </p:to>
                                    </p:set>
                                    <p:set>
                                      <p:cBhvr>
                                        <p:cTn id="178"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79" restart="whenNotActive" fill="hold" evtFilter="cancelBubble" nodeType="interactiveSeq">
                <p:stCondLst>
                  <p:cond evt="onClick" delay="0">
                    <p:tgtEl>
                      <p:spTgt spid="36"/>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6"/>
                                        </p:tgtEl>
                                        <p:attrNameLst>
                                          <p:attrName>fillcolor</p:attrName>
                                        </p:attrNameLst>
                                      </p:cBhvr>
                                      <p:to>
                                        <a:srgbClr val="7F6000"/>
                                      </p:to>
                                    </p:animClr>
                                    <p:set>
                                      <p:cBhvr>
                                        <p:cTn id="184" dur="500" fill="hold"/>
                                        <p:tgtEl>
                                          <p:spTgt spid="36"/>
                                        </p:tgtEl>
                                        <p:attrNameLst>
                                          <p:attrName>fill.type</p:attrName>
                                        </p:attrNameLst>
                                      </p:cBhvr>
                                      <p:to>
                                        <p:strVal val="solid"/>
                                      </p:to>
                                    </p:set>
                                    <p:set>
                                      <p:cBhvr>
                                        <p:cTn id="185"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86" fill="hold" display="0">
                  <p:stCondLst>
                    <p:cond delay="indefinite"/>
                  </p:stCondLst>
                  <p:endCondLst>
                    <p:cond evt="onStopAudio" delay="0">
                      <p:tgtEl>
                        <p:sldTgt/>
                      </p:tgtEl>
                    </p:cond>
                  </p:endCondLst>
                </p:cTn>
                <p:tgtEl>
                  <p:spTgt spid="3"/>
                </p:tgtEl>
              </p:cMediaNode>
            </p:audio>
            <p:seq concurrent="1" nextAc="seek">
              <p:cTn id="187" restart="whenNotActive" fill="hold" evtFilter="cancelBubble" nodeType="interactiveSeq">
                <p:stCondLst>
                  <p:cond evt="onClick" delay="0">
                    <p:tgtEl>
                      <p:spTgt spid="14"/>
                    </p:tgtEl>
                  </p:cond>
                </p:stCondLst>
                <p:endSync evt="end" delay="0">
                  <p:rtn val="all"/>
                </p:endSync>
                <p:childTnLst>
                  <p:par>
                    <p:cTn id="188" fill="hold">
                      <p:stCondLst>
                        <p:cond delay="0"/>
                      </p:stCondLst>
                      <p:childTnLst>
                        <p:par>
                          <p:cTn id="189" fill="hold">
                            <p:stCondLst>
                              <p:cond delay="0"/>
                            </p:stCondLst>
                            <p:childTnLst>
                              <p:par>
                                <p:cTn id="190" presetID="8" presetClass="emph" presetSubtype="0" repeatCount="indefinite" fill="hold" nodeType="clickEffect">
                                  <p:stCondLst>
                                    <p:cond delay="0"/>
                                  </p:stCondLst>
                                  <p:endCondLst>
                                    <p:cond evt="onNext" delay="0">
                                      <p:tgtEl>
                                        <p:sldTgt/>
                                      </p:tgtEl>
                                    </p:cond>
                                  </p:endCondLst>
                                  <p:childTnLst>
                                    <p:animRot by="21600000">
                                      <p:cBhvr>
                                        <p:cTn id="191" dur="1000" fill="hold"/>
                                        <p:tgtEl>
                                          <p:spTgt spid="8"/>
                                        </p:tgtEl>
                                        <p:attrNameLst>
                                          <p:attrName>r</p:attrName>
                                        </p:attrNameLst>
                                      </p:cBhvr>
                                    </p:animRot>
                                  </p:childTnLst>
                                </p:cTn>
                              </p:par>
                              <p:par>
                                <p:cTn id="192" presetID="1" presetClass="mediacall" presetSubtype="0" fill="hold" nodeType="withEffect">
                                  <p:stCondLst>
                                    <p:cond delay="0"/>
                                  </p:stCondLst>
                                  <p:childTnLst>
                                    <p:cmd type="call" cmd="playFrom(0.0)">
                                      <p:cBhvr>
                                        <p:cTn id="193" dur="30406" fill="hold"/>
                                        <p:tgtEl>
                                          <p:spTgt spid="3"/>
                                        </p:tgtEl>
                                      </p:cBhvr>
                                    </p:cmd>
                                  </p:childTnLst>
                                </p:cTn>
                              </p:par>
                            </p:childTnLst>
                          </p:cTn>
                        </p:par>
                      </p:childTnLst>
                    </p:cTn>
                  </p:par>
                </p:childTnLst>
              </p:cTn>
              <p:nextCondLst>
                <p:cond evt="onClick" delay="0">
                  <p:tgtEl>
                    <p:spTgt spid="14"/>
                  </p:tgtEl>
                </p:cond>
              </p:nextCondLst>
            </p:seq>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1245" y="5653697"/>
            <a:ext cx="1629750" cy="1774389"/>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2968" y="7695584"/>
            <a:ext cx="780587" cy="849863"/>
          </a:xfrm>
          <a:prstGeom prst="rect">
            <a:avLst/>
          </a:prstGeom>
        </p:spPr>
      </p:pic>
      <p:sp>
        <p:nvSpPr>
          <p:cNvPr id="4" name="Snip Diagonal Corner Rectangle 3"/>
          <p:cNvSpPr/>
          <p:nvPr/>
        </p:nvSpPr>
        <p:spPr>
          <a:xfrm>
            <a:off x="1248954" y="299804"/>
            <a:ext cx="15790092" cy="240689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en-US" sz="4800" b="1" dirty="0" err="1">
                <a:solidFill>
                  <a:schemeClr val="tx1"/>
                </a:solidFill>
                <a:latin typeface="Times New Roman" pitchFamily="18" charset="0"/>
                <a:cs typeface="Times New Roman" pitchFamily="18" charset="0"/>
              </a:rPr>
              <a:t>Câu</a:t>
            </a:r>
            <a:r>
              <a:rPr lang="en-US" sz="4800" b="1" dirty="0">
                <a:solidFill>
                  <a:schemeClr val="tx1"/>
                </a:solidFill>
                <a:latin typeface="Times New Roman" pitchFamily="18" charset="0"/>
                <a:cs typeface="Times New Roman" pitchFamily="18" charset="0"/>
              </a:rPr>
              <a:t> </a:t>
            </a:r>
            <a:r>
              <a:rPr lang="vi-VN" sz="4800" b="1" dirty="0">
                <a:solidFill>
                  <a:schemeClr val="tx1"/>
                </a:solidFill>
                <a:latin typeface="Times New Roman" pitchFamily="18" charset="0"/>
                <a:cs typeface="Times New Roman" pitchFamily="18" charset="0"/>
              </a:rPr>
              <a:t>1: </a:t>
            </a:r>
            <a:r>
              <a:rPr lang="fr-FR" sz="4800" b="1" dirty="0" err="1">
                <a:solidFill>
                  <a:schemeClr val="tx1"/>
                </a:solidFill>
                <a:effectLst/>
                <a:latin typeface="Times New Roman" pitchFamily="18" charset="0"/>
                <a:ea typeface="Times New Roman" panose="02020603050405020304" pitchFamily="18" charset="0"/>
                <a:cs typeface="Times New Roman" pitchFamily="18" charset="0"/>
              </a:rPr>
              <a:t>Nghiệm</a:t>
            </a:r>
            <a:r>
              <a:rPr lang="fr-FR" sz="4800" b="1" dirty="0">
                <a:solidFill>
                  <a:schemeClr val="tx1"/>
                </a:solidFill>
                <a:effectLst/>
                <a:latin typeface="Times New Roman" pitchFamily="18" charset="0"/>
                <a:ea typeface="Times New Roman" panose="02020603050405020304" pitchFamily="18" charset="0"/>
                <a:cs typeface="Times New Roman" pitchFamily="18" charset="0"/>
              </a:rPr>
              <a:t> </a:t>
            </a:r>
            <a:r>
              <a:rPr lang="fr-FR" sz="4800" b="1" dirty="0" err="1">
                <a:solidFill>
                  <a:schemeClr val="tx1"/>
                </a:solidFill>
                <a:effectLst/>
                <a:latin typeface="Times New Roman" pitchFamily="18" charset="0"/>
                <a:ea typeface="Times New Roman" panose="02020603050405020304" pitchFamily="18" charset="0"/>
                <a:cs typeface="Times New Roman" pitchFamily="18" charset="0"/>
              </a:rPr>
              <a:t>của</a:t>
            </a:r>
            <a:r>
              <a:rPr lang="fr-FR" sz="4800" b="1" dirty="0">
                <a:solidFill>
                  <a:schemeClr val="tx1"/>
                </a:solidFill>
                <a:effectLst/>
                <a:latin typeface="Times New Roman" pitchFamily="18" charset="0"/>
                <a:ea typeface="Times New Roman" panose="02020603050405020304" pitchFamily="18" charset="0"/>
                <a:cs typeface="Times New Roman" pitchFamily="18" charset="0"/>
              </a:rPr>
              <a:t> </a:t>
            </a:r>
            <a:r>
              <a:rPr lang="fr-FR" sz="4800" b="1" dirty="0" err="1">
                <a:solidFill>
                  <a:schemeClr val="tx1"/>
                </a:solidFill>
                <a:effectLst/>
                <a:latin typeface="Times New Roman" pitchFamily="18" charset="0"/>
                <a:ea typeface="Times New Roman" panose="02020603050405020304" pitchFamily="18" charset="0"/>
                <a:cs typeface="Times New Roman" pitchFamily="18" charset="0"/>
              </a:rPr>
              <a:t>phương</a:t>
            </a:r>
            <a:r>
              <a:rPr lang="fr-FR" sz="4800" b="1" dirty="0">
                <a:solidFill>
                  <a:schemeClr val="tx1"/>
                </a:solidFill>
                <a:effectLst/>
                <a:latin typeface="Times New Roman" pitchFamily="18" charset="0"/>
                <a:ea typeface="Times New Roman" panose="02020603050405020304" pitchFamily="18" charset="0"/>
                <a:cs typeface="Times New Roman" pitchFamily="18" charset="0"/>
              </a:rPr>
              <a:t> </a:t>
            </a:r>
            <a:r>
              <a:rPr lang="fr-FR" sz="4800" b="1" dirty="0" err="1">
                <a:solidFill>
                  <a:schemeClr val="tx1"/>
                </a:solidFill>
                <a:effectLst/>
                <a:latin typeface="Times New Roman" pitchFamily="18" charset="0"/>
                <a:ea typeface="Times New Roman" panose="02020603050405020304" pitchFamily="18" charset="0"/>
                <a:cs typeface="Times New Roman" pitchFamily="18" charset="0"/>
              </a:rPr>
              <a:t>trình</a:t>
            </a:r>
            <a:r>
              <a:rPr lang="fr-FR" sz="4800" b="1" dirty="0">
                <a:solidFill>
                  <a:schemeClr val="tx1"/>
                </a:solidFill>
                <a:effectLst/>
                <a:latin typeface="Times New Roman" pitchFamily="18" charset="0"/>
                <a:ea typeface="Times New Roman" panose="02020603050405020304" pitchFamily="18" charset="0"/>
                <a:cs typeface="Times New Roman" pitchFamily="18" charset="0"/>
              </a:rPr>
              <a:t> </a:t>
            </a:r>
            <a:r>
              <a:rPr lang="vi-VN" sz="4800" b="1" dirty="0">
                <a:solidFill>
                  <a:schemeClr val="tx1"/>
                </a:solidFill>
                <a:effectLst/>
                <a:latin typeface="Times New Roman" pitchFamily="18" charset="0"/>
                <a:ea typeface="Times New Roman" panose="02020603050405020304" pitchFamily="18" charset="0"/>
                <a:cs typeface="Times New Roman" pitchFamily="18" charset="0"/>
              </a:rPr>
              <a:t>(</a:t>
            </a:r>
            <a:r>
              <a:rPr lang="vi-VN" sz="4800" b="1" dirty="0">
                <a:solidFill>
                  <a:schemeClr val="tx1"/>
                </a:solidFill>
                <a:latin typeface="Times New Roman" pitchFamily="18" charset="0"/>
                <a:ea typeface="Times New Roman" panose="02020603050405020304" pitchFamily="18" charset="0"/>
                <a:cs typeface="Times New Roman" pitchFamily="18" charset="0"/>
              </a:rPr>
              <a:t>3x + 6</a:t>
            </a:r>
            <a:r>
              <a:rPr lang="vi-VN" sz="4800" b="1" dirty="0">
                <a:solidFill>
                  <a:schemeClr val="tx1"/>
                </a:solidFill>
                <a:effectLst/>
                <a:latin typeface="Times New Roman" pitchFamily="18" charset="0"/>
                <a:ea typeface="Times New Roman" panose="02020603050405020304" pitchFamily="18" charset="0"/>
                <a:cs typeface="Times New Roman" pitchFamily="18" charset="0"/>
              </a:rPr>
              <a:t>)(2 + x) </a:t>
            </a:r>
            <a:r>
              <a:rPr lang="vi-VN" sz="4800" b="1" dirty="0">
                <a:solidFill>
                  <a:schemeClr val="tx1"/>
                </a:solidFill>
                <a:latin typeface="Times New Roman" pitchFamily="18" charset="0"/>
                <a:ea typeface="Times New Roman" panose="02020603050405020304" pitchFamily="18" charset="0"/>
                <a:cs typeface="Times New Roman" pitchFamily="18" charset="0"/>
              </a:rPr>
              <a:t>= </a:t>
            </a:r>
            <a:r>
              <a:rPr lang="fr-FR" sz="4800" b="1" dirty="0">
                <a:solidFill>
                  <a:schemeClr val="tx1"/>
                </a:solidFill>
                <a:effectLst/>
                <a:latin typeface="Times New Roman" pitchFamily="18" charset="0"/>
                <a:ea typeface="Times New Roman" panose="02020603050405020304" pitchFamily="18" charset="0"/>
                <a:cs typeface="Times New Roman" pitchFamily="18" charset="0"/>
              </a:rPr>
              <a:t>0 là</a:t>
            </a:r>
            <a:endParaRPr lang="en-US" sz="4800" b="1" dirty="0">
              <a:solidFill>
                <a:schemeClr val="tx1"/>
              </a:solidFill>
              <a:effectLst/>
              <a:latin typeface="Times New Roman" pitchFamily="18" charset="0"/>
              <a:ea typeface="Times New Roman" panose="02020603050405020304" pitchFamily="18" charset="0"/>
              <a:cs typeface="Times New Roman" pitchFamily="18" charset="0"/>
            </a:endParaRPr>
          </a:p>
        </p:txBody>
      </p:sp>
      <p:sp>
        <p:nvSpPr>
          <p:cNvPr id="26" name="Rectangle 25"/>
          <p:cNvSpPr/>
          <p:nvPr/>
        </p:nvSpPr>
        <p:spPr>
          <a:xfrm>
            <a:off x="1594987" y="2961204"/>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500" dirty="0">
                <a:solidFill>
                  <a:schemeClr val="tx1"/>
                </a:solidFill>
                <a:cs typeface="Arial" panose="020B0604020202020204" pitchFamily="34" charset="0"/>
              </a:rPr>
              <a:t>A.  x = 2 hoặc x = -2 </a:t>
            </a: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2" name="Rectangle 41"/>
          <p:cNvSpPr/>
          <p:nvPr/>
        </p:nvSpPr>
        <p:spPr>
          <a:xfrm>
            <a:off x="9195923" y="2930303"/>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dirty="0">
                <a:solidFill>
                  <a:schemeClr val="tx1"/>
                </a:solidFill>
                <a:latin typeface="Arial" panose="020B0604020202020204" pitchFamily="34" charset="0"/>
                <a:cs typeface="Arial" panose="020B0604020202020204" pitchFamily="34" charset="0"/>
              </a:rPr>
              <a:t>C. x = -2</a:t>
            </a:r>
          </a:p>
        </p:txBody>
      </p:sp>
      <p:sp>
        <p:nvSpPr>
          <p:cNvPr id="43" name="Rectangle 42"/>
          <p:cNvSpPr/>
          <p:nvPr/>
        </p:nvSpPr>
        <p:spPr>
          <a:xfrm>
            <a:off x="1665330" y="4257777"/>
            <a:ext cx="7360197" cy="1513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dirty="0">
                <a:solidFill>
                  <a:schemeClr val="tx1"/>
                </a:solidFill>
                <a:latin typeface="Arial" panose="020B0604020202020204" pitchFamily="34" charset="0"/>
                <a:cs typeface="Arial" panose="020B0604020202020204" pitchFamily="34" charset="0"/>
              </a:rPr>
              <a:t> B. x = 2 </a:t>
            </a:r>
          </a:p>
        </p:txBody>
      </p:sp>
      <mc:AlternateContent xmlns:mc="http://schemas.openxmlformats.org/markup-compatibility/2006" xmlns:a14="http://schemas.microsoft.com/office/drawing/2010/main">
        <mc:Choice Requires="a14">
          <p:sp>
            <p:nvSpPr>
              <p:cNvPr id="44" name="Rectangle 43"/>
              <p:cNvSpPr/>
              <p:nvPr/>
            </p:nvSpPr>
            <p:spPr>
              <a:xfrm>
                <a:off x="9195923" y="4264061"/>
                <a:ext cx="7360197" cy="1513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x = - </a:t>
                </a:r>
                <a14:m>
                  <m:oMath xmlns:m="http://schemas.openxmlformats.org/officeDocument/2006/math">
                    <m:f>
                      <m:fPr>
                        <m:ctrlPr>
                          <a:rPr lang="vi-VN" sz="4000" i="1" smtClean="0">
                            <a:solidFill>
                              <a:schemeClr val="tx1"/>
                            </a:solidFill>
                            <a:latin typeface="Cambria Math" panose="02040503050406030204" pitchFamily="18" charset="0"/>
                            <a:cs typeface="Arial" panose="020B0604020202020204" pitchFamily="34" charset="0"/>
                          </a:rPr>
                        </m:ctrlPr>
                      </m:fPr>
                      <m:num>
                        <m:r>
                          <a:rPr lang="vi-VN" sz="4000" i="1">
                            <a:solidFill>
                              <a:schemeClr val="tx1"/>
                            </a:solidFill>
                            <a:latin typeface="Cambria Math" panose="02040503050406030204" pitchFamily="18" charset="0"/>
                            <a:cs typeface="Arial" panose="020B0604020202020204" pitchFamily="34" charset="0"/>
                          </a:rPr>
                          <m:t>1</m:t>
                        </m:r>
                      </m:num>
                      <m:den>
                        <m:r>
                          <a:rPr lang="vi-VN" sz="4000" i="1">
                            <a:solidFill>
                              <a:schemeClr val="tx1"/>
                            </a:solidFill>
                            <a:latin typeface="Cambria Math" panose="02040503050406030204" pitchFamily="18" charset="0"/>
                            <a:cs typeface="Arial" panose="020B0604020202020204" pitchFamily="34" charset="0"/>
                          </a:rPr>
                          <m:t>2</m:t>
                        </m:r>
                      </m:den>
                    </m:f>
                  </m:oMath>
                </a14:m>
                <a:r>
                  <a:rPr lang="vi-VN"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hoặc x = - 2</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195923" y="4264061"/>
                <a:ext cx="7360197" cy="1513224"/>
              </a:xfrm>
              <a:prstGeom prst="rect">
                <a:avLst/>
              </a:prstGeom>
              <a:blipFill>
                <a:blip r:embed="rId12"/>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16944" y="2962232"/>
            <a:ext cx="1208583" cy="106208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818723" y="4307823"/>
            <a:ext cx="1206804" cy="1056132"/>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49007" y="4325219"/>
            <a:ext cx="1207113" cy="1060796"/>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349007" y="3039740"/>
            <a:ext cx="1207113" cy="965690"/>
          </a:xfrm>
          <a:prstGeom prst="rect">
            <a:avLst/>
          </a:prstGeom>
        </p:spPr>
      </p:pic>
      <p:pic>
        <p:nvPicPr>
          <p:cNvPr id="2" name="Picture 14">
            <a:hlinkClick r:id="rId16" action="ppaction://hlinksldjump"/>
            <a:extLst>
              <a:ext uri="{FF2B5EF4-FFF2-40B4-BE49-F238E27FC236}">
                <a16:creationId xmlns:a16="http://schemas.microsoft.com/office/drawing/2014/main" id="{B4BEBD2C-E118-4257-539C-10B92B746F4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054023" y="7185856"/>
            <a:ext cx="2169350" cy="2169350"/>
          </a:xfrm>
          <a:prstGeom prst="rect">
            <a:avLst/>
          </a:prstGeom>
        </p:spPr>
      </p:pic>
    </p:spTree>
    <p:extLst>
      <p:ext uri="{BB962C8B-B14F-4D97-AF65-F5344CB8AC3E}">
        <p14:creationId xmlns:p14="http://schemas.microsoft.com/office/powerpoint/2010/main" val="238813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1245" y="5653697"/>
            <a:ext cx="1629750" cy="1774389"/>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2968" y="7695584"/>
            <a:ext cx="780587" cy="849863"/>
          </a:xfrm>
          <a:prstGeom prst="rect">
            <a:avLst/>
          </a:prstGeom>
        </p:spPr>
      </p:pic>
      <p:sp>
        <p:nvSpPr>
          <p:cNvPr id="4" name="Snip Diagonal Corner Rectangle 3"/>
          <p:cNvSpPr/>
          <p:nvPr/>
        </p:nvSpPr>
        <p:spPr>
          <a:xfrm>
            <a:off x="76200" y="299804"/>
            <a:ext cx="18211800" cy="240689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800" b="1" dirty="0">
                <a:solidFill>
                  <a:schemeClr val="tx1"/>
                </a:solidFill>
                <a:latin typeface="Times New Roman" pitchFamily="18" charset="0"/>
                <a:cs typeface="Times New Roman" pitchFamily="18" charset="0"/>
              </a:rPr>
              <a:t>Câu </a:t>
            </a:r>
            <a:r>
              <a:rPr lang="vi-VN" sz="4800" b="1" dirty="0">
                <a:solidFill>
                  <a:schemeClr val="tx1"/>
                </a:solidFill>
                <a:latin typeface="Times New Roman" pitchFamily="18" charset="0"/>
                <a:cs typeface="Times New Roman" pitchFamily="18" charset="0"/>
              </a:rPr>
              <a:t>2: </a:t>
            </a:r>
            <a:r>
              <a:rPr lang="en-US" sz="4800" b="1" dirty="0" err="1">
                <a:solidFill>
                  <a:schemeClr val="tx1"/>
                </a:solidFill>
                <a:latin typeface="Times New Roman" pitchFamily="18" charset="0"/>
                <a:cs typeface="Times New Roman" pitchFamily="18" charset="0"/>
              </a:rPr>
              <a:t>Điều</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kiện</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xác</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định</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của</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phương</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trìn</a:t>
            </a:r>
            <a:r>
              <a:rPr lang="vi-VN" sz="4800" b="1" dirty="0">
                <a:solidFill>
                  <a:schemeClr val="tx1"/>
                </a:solidFill>
                <a:latin typeface="Times New Roman" pitchFamily="18" charset="0"/>
                <a:cs typeface="Times New Roman" pitchFamily="18" charset="0"/>
              </a:rPr>
              <a:t>h                                    là</a:t>
            </a:r>
            <a:endParaRPr lang="en-US" sz="4800" b="1" dirty="0">
              <a:solidFill>
                <a:schemeClr val="tx1"/>
              </a:solidFill>
              <a:latin typeface="Times New Roman" pitchFamily="18" charset="0"/>
              <a:cs typeface="Times New Roman" pitchFamily="18" charset="0"/>
            </a:endParaRPr>
          </a:p>
        </p:txBody>
      </p:sp>
      <p:sp>
        <p:nvSpPr>
          <p:cNvPr id="26" name="Rectangle 25"/>
          <p:cNvSpPr/>
          <p:nvPr/>
        </p:nvSpPr>
        <p:spPr>
          <a:xfrm>
            <a:off x="1665330" y="2924019"/>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800" dirty="0">
                <a:solidFill>
                  <a:schemeClr val="tx1"/>
                </a:solidFill>
                <a:latin typeface="Arial" panose="020B0604020202020204" pitchFamily="34" charset="0"/>
                <a:cs typeface="Arial" panose="020B0604020202020204" pitchFamily="34" charset="0"/>
              </a:rPr>
              <a:t> </a:t>
            </a:r>
            <a:endParaRPr lang="vi-VN" sz="3800" dirty="0">
              <a:solidFill>
                <a:schemeClr val="tx1"/>
              </a:solidFill>
              <a:latin typeface="Arial" panose="020B0604020202020204" pitchFamily="34" charset="0"/>
              <a:cs typeface="Arial" panose="020B0604020202020204" pitchFamily="34" charset="0"/>
            </a:endParaRP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2" name="Rectangle 41"/>
          <p:cNvSpPr/>
          <p:nvPr/>
        </p:nvSpPr>
        <p:spPr>
          <a:xfrm>
            <a:off x="9195923" y="2930303"/>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600"/>
              </a:spcBef>
              <a:spcAft>
                <a:spcPts val="600"/>
              </a:spcAft>
            </a:pPr>
            <a:endParaRPr lang="en-US"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angle 42"/>
          <p:cNvSpPr/>
          <p:nvPr/>
        </p:nvSpPr>
        <p:spPr>
          <a:xfrm>
            <a:off x="9188996" y="4354025"/>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600"/>
              </a:spcBef>
              <a:spcAft>
                <a:spcPts val="600"/>
              </a:spcAft>
            </a:pPr>
            <a:r>
              <a:rPr lang="fr-FR" sz="3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4" name="Rectangle 43"/>
          <p:cNvSpPr/>
          <p:nvPr/>
        </p:nvSpPr>
        <p:spPr>
          <a:xfrm>
            <a:off x="1658403" y="4368166"/>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3800" dirty="0">
                <a:solidFill>
                  <a:schemeClr val="tx1"/>
                </a:solidFill>
                <a:latin typeface="Arial" panose="020B0604020202020204" pitchFamily="34" charset="0"/>
                <a:ea typeface="Arial" panose="020B0604020202020204" pitchFamily="34" charset="0"/>
                <a:cs typeface="Arial" panose="020B0604020202020204" pitchFamily="34" charset="0"/>
              </a:rPr>
              <a:t> </a:t>
            </a:r>
            <a:endParaRPr lang="vi-VN" sz="3800" dirty="0">
              <a:solidFill>
                <a:schemeClr val="tx1"/>
              </a:solidFill>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16944" y="2962232"/>
            <a:ext cx="1208583" cy="106208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50587" y="4449416"/>
            <a:ext cx="1098606" cy="965442"/>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11487" y="4476877"/>
            <a:ext cx="1207113" cy="965690"/>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57232" y="3039740"/>
            <a:ext cx="1098888" cy="965690"/>
          </a:xfrm>
          <a:prstGeom prst="rect">
            <a:avLst/>
          </a:prstGeom>
        </p:spPr>
      </p:pic>
      <p:pic>
        <p:nvPicPr>
          <p:cNvPr id="2" name="Picture 14">
            <a:hlinkClick r:id="rId14" action="ppaction://hlinksldjump"/>
            <a:extLst>
              <a:ext uri="{FF2B5EF4-FFF2-40B4-BE49-F238E27FC236}">
                <a16:creationId xmlns:a16="http://schemas.microsoft.com/office/drawing/2014/main" id="{73547FBF-DC69-5AD0-885D-DC4FFDEEFC4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054023" y="7185856"/>
            <a:ext cx="2169350" cy="21693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91287580"/>
              </p:ext>
            </p:extLst>
          </p:nvPr>
        </p:nvGraphicFramePr>
        <p:xfrm>
          <a:off x="2874963" y="4392613"/>
          <a:ext cx="3319462" cy="1301750"/>
        </p:xfrm>
        <a:graphic>
          <a:graphicData uri="http://schemas.openxmlformats.org/presentationml/2006/ole">
            <mc:AlternateContent xmlns:mc="http://schemas.openxmlformats.org/markup-compatibility/2006">
              <mc:Choice xmlns:v="urn:schemas-microsoft-com:vml" Requires="v">
                <p:oleObj name="Equation" r:id="rId17" imgW="1002960" imgH="393480" progId="Equation.DSMT4">
                  <p:embed/>
                </p:oleObj>
              </mc:Choice>
              <mc:Fallback>
                <p:oleObj name="Equation" r:id="rId17" imgW="1002960" imgH="393480" progId="Equation.DSMT4">
                  <p:embed/>
                  <p:pic>
                    <p:nvPicPr>
                      <p:cNvPr id="0" name=""/>
                      <p:cNvPicPr/>
                      <p:nvPr/>
                    </p:nvPicPr>
                    <p:blipFill>
                      <a:blip r:embed="rId18"/>
                      <a:stretch>
                        <a:fillRect/>
                      </a:stretch>
                    </p:blipFill>
                    <p:spPr>
                      <a:xfrm>
                        <a:off x="2874963" y="4392613"/>
                        <a:ext cx="3319462" cy="13017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0092077"/>
              </p:ext>
            </p:extLst>
          </p:nvPr>
        </p:nvGraphicFramePr>
        <p:xfrm>
          <a:off x="12048560" y="910619"/>
          <a:ext cx="5322435" cy="1765730"/>
        </p:xfrm>
        <a:graphic>
          <a:graphicData uri="http://schemas.openxmlformats.org/presentationml/2006/ole">
            <mc:AlternateContent xmlns:mc="http://schemas.openxmlformats.org/markup-compatibility/2006">
              <mc:Choice xmlns:v="urn:schemas-microsoft-com:vml" Requires="v">
                <p:oleObj name="Equation" r:id="rId19" imgW="1942920" imgH="444240" progId="Equation.DSMT4">
                  <p:embed/>
                </p:oleObj>
              </mc:Choice>
              <mc:Fallback>
                <p:oleObj name="Equation" r:id="rId19" imgW="1942920" imgH="444240" progId="Equation.DSMT4">
                  <p:embed/>
                  <p:pic>
                    <p:nvPicPr>
                      <p:cNvPr id="0" name=""/>
                      <p:cNvPicPr/>
                      <p:nvPr/>
                    </p:nvPicPr>
                    <p:blipFill>
                      <a:blip r:embed="rId20"/>
                      <a:stretch>
                        <a:fillRect/>
                      </a:stretch>
                    </p:blipFill>
                    <p:spPr>
                      <a:xfrm>
                        <a:off x="12048560" y="910619"/>
                        <a:ext cx="5322435" cy="176573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90984401"/>
              </p:ext>
            </p:extLst>
          </p:nvPr>
        </p:nvGraphicFramePr>
        <p:xfrm>
          <a:off x="10173808" y="2869329"/>
          <a:ext cx="3582988" cy="1306512"/>
        </p:xfrm>
        <a:graphic>
          <a:graphicData uri="http://schemas.openxmlformats.org/presentationml/2006/ole">
            <mc:AlternateContent xmlns:mc="http://schemas.openxmlformats.org/markup-compatibility/2006">
              <mc:Choice xmlns:v="urn:schemas-microsoft-com:vml" Requires="v">
                <p:oleObj name="Equation" r:id="rId21" imgW="1079280" imgH="393480" progId="Equation.DSMT4">
                  <p:embed/>
                </p:oleObj>
              </mc:Choice>
              <mc:Fallback>
                <p:oleObj name="Equation" r:id="rId21" imgW="1079280" imgH="393480" progId="Equation.DSMT4">
                  <p:embed/>
                  <p:pic>
                    <p:nvPicPr>
                      <p:cNvPr id="0" name=""/>
                      <p:cNvPicPr/>
                      <p:nvPr/>
                    </p:nvPicPr>
                    <p:blipFill>
                      <a:blip r:embed="rId22"/>
                      <a:stretch>
                        <a:fillRect/>
                      </a:stretch>
                    </p:blipFill>
                    <p:spPr>
                      <a:xfrm>
                        <a:off x="10173808" y="2869329"/>
                        <a:ext cx="3582988" cy="130651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88729848"/>
              </p:ext>
            </p:extLst>
          </p:nvPr>
        </p:nvGraphicFramePr>
        <p:xfrm>
          <a:off x="10223373" y="4671946"/>
          <a:ext cx="1892427" cy="697210"/>
        </p:xfrm>
        <a:graphic>
          <a:graphicData uri="http://schemas.openxmlformats.org/presentationml/2006/ole">
            <mc:AlternateContent xmlns:mc="http://schemas.openxmlformats.org/markup-compatibility/2006">
              <mc:Choice xmlns:v="urn:schemas-microsoft-com:vml" Requires="v">
                <p:oleObj name="Equation" r:id="rId23" imgW="482400" imgH="177480" progId="Equation.DSMT4">
                  <p:embed/>
                </p:oleObj>
              </mc:Choice>
              <mc:Fallback>
                <p:oleObj name="Equation" r:id="rId23" imgW="482400" imgH="177480" progId="Equation.DSMT4">
                  <p:embed/>
                  <p:pic>
                    <p:nvPicPr>
                      <p:cNvPr id="0" name=""/>
                      <p:cNvPicPr/>
                      <p:nvPr/>
                    </p:nvPicPr>
                    <p:blipFill>
                      <a:blip r:embed="rId24"/>
                      <a:stretch>
                        <a:fillRect/>
                      </a:stretch>
                    </p:blipFill>
                    <p:spPr>
                      <a:xfrm>
                        <a:off x="10223373" y="4671946"/>
                        <a:ext cx="1892427" cy="69721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75492058"/>
              </p:ext>
            </p:extLst>
          </p:nvPr>
        </p:nvGraphicFramePr>
        <p:xfrm>
          <a:off x="2819400" y="2796700"/>
          <a:ext cx="2247900" cy="1451769"/>
        </p:xfrm>
        <a:graphic>
          <a:graphicData uri="http://schemas.openxmlformats.org/presentationml/2006/ole">
            <mc:AlternateContent xmlns:mc="http://schemas.openxmlformats.org/markup-compatibility/2006">
              <mc:Choice xmlns:v="urn:schemas-microsoft-com:vml" Requires="v">
                <p:oleObj name="Equation" r:id="rId25" imgW="609480" imgH="393480" progId="Equation.DSMT4">
                  <p:embed/>
                </p:oleObj>
              </mc:Choice>
              <mc:Fallback>
                <p:oleObj name="Equation" r:id="rId25" imgW="609480" imgH="393480" progId="Equation.DSMT4">
                  <p:embed/>
                  <p:pic>
                    <p:nvPicPr>
                      <p:cNvPr id="0" name=""/>
                      <p:cNvPicPr/>
                      <p:nvPr/>
                    </p:nvPicPr>
                    <p:blipFill>
                      <a:blip r:embed="rId26"/>
                      <a:stretch>
                        <a:fillRect/>
                      </a:stretch>
                    </p:blipFill>
                    <p:spPr>
                      <a:xfrm>
                        <a:off x="2819400" y="2796700"/>
                        <a:ext cx="2247900" cy="1451769"/>
                      </a:xfrm>
                      <a:prstGeom prst="rect">
                        <a:avLst/>
                      </a:prstGeom>
                    </p:spPr>
                  </p:pic>
                </p:oleObj>
              </mc:Fallback>
            </mc:AlternateContent>
          </a:graphicData>
        </a:graphic>
      </p:graphicFrame>
    </p:spTree>
    <p:extLst>
      <p:ext uri="{BB962C8B-B14F-4D97-AF65-F5344CB8AC3E}">
        <p14:creationId xmlns:p14="http://schemas.microsoft.com/office/powerpoint/2010/main" val="808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anim calcmode="lin" valueType="num">
                                      <p:cBhvr>
                                        <p:cTn id="28" dur="500" fill="hold"/>
                                        <p:tgtEl>
                                          <p:spTgt spid="43"/>
                                        </p:tgtEl>
                                        <p:attrNameLst>
                                          <p:attrName>ppt_x</p:attrName>
                                        </p:attrNameLst>
                                      </p:cBhvr>
                                      <p:tavLst>
                                        <p:tav tm="0">
                                          <p:val>
                                            <p:strVal val="#ppt_x"/>
                                          </p:val>
                                        </p:tav>
                                        <p:tav tm="100000">
                                          <p:val>
                                            <p:strVal val="#ppt_x"/>
                                          </p:val>
                                        </p:tav>
                                      </p:tavLst>
                                    </p:anim>
                                    <p:anim calcmode="lin" valueType="num">
                                      <p:cBhvr>
                                        <p:cTn id="29" dur="500" fill="hold"/>
                                        <p:tgtEl>
                                          <p:spTgt spid="43"/>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1245" y="5653697"/>
            <a:ext cx="1629750" cy="1774389"/>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2968" y="7695584"/>
            <a:ext cx="780587" cy="849863"/>
          </a:xfrm>
          <a:prstGeom prst="rect">
            <a:avLst/>
          </a:prstGeom>
        </p:spPr>
      </p:pic>
      <p:sp>
        <p:nvSpPr>
          <p:cNvPr id="26" name="Rectangle 25"/>
          <p:cNvSpPr/>
          <p:nvPr/>
        </p:nvSpPr>
        <p:spPr>
          <a:xfrm>
            <a:off x="1689607" y="3848100"/>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42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fr-FR" sz="42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vi-VN" sz="4200" dirty="0">
                <a:solidFill>
                  <a:schemeClr val="tx1"/>
                </a:solidFill>
                <a:effectLst/>
                <a:latin typeface="Arial" panose="020B0604020202020204" pitchFamily="34" charset="0"/>
                <a:ea typeface="Arial" panose="020B0604020202020204" pitchFamily="34" charset="0"/>
                <a:cs typeface="Arial" panose="020B0604020202020204" pitchFamily="34" charset="0"/>
              </a:rPr>
              <a:t>A. x = -1 hoặc x = 2</a:t>
            </a:r>
            <a:endParaRPr lang="vi-VN" sz="4200" dirty="0">
              <a:solidFill>
                <a:schemeClr val="tx1"/>
              </a:solidFill>
              <a:latin typeface="Arial" panose="020B0604020202020204" pitchFamily="34" charset="0"/>
              <a:cs typeface="Arial" panose="020B0604020202020204" pitchFamily="34" charset="0"/>
            </a:endParaRP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2" name="Rectangle 41"/>
          <p:cNvSpPr/>
          <p:nvPr/>
        </p:nvSpPr>
        <p:spPr>
          <a:xfrm>
            <a:off x="9144000" y="3868554"/>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spcBef>
                <a:spcPts val="600"/>
              </a:spcBef>
              <a:spcAft>
                <a:spcPts val="600"/>
              </a:spcAft>
            </a:pPr>
            <a:r>
              <a:rPr lang="vi-VN" sz="4200" dirty="0">
                <a:solidFill>
                  <a:schemeClr val="tx1"/>
                </a:solidFill>
                <a:latin typeface="Arial" panose="020B0604020202020204" pitchFamily="34" charset="0"/>
                <a:ea typeface="Times New Roman" panose="02020603050405020304" pitchFamily="18" charset="0"/>
                <a:cs typeface="Arial" panose="020B0604020202020204" pitchFamily="34" charset="0"/>
              </a:rPr>
              <a:t>      C. x = 0 hoặc x = 1</a:t>
            </a:r>
            <a:r>
              <a:rPr lang="fr-FR" sz="42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angle 42"/>
          <p:cNvSpPr/>
          <p:nvPr/>
        </p:nvSpPr>
        <p:spPr>
          <a:xfrm>
            <a:off x="9220200" y="5448300"/>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spcBef>
                <a:spcPts val="600"/>
              </a:spcBef>
              <a:spcAft>
                <a:spcPts val="600"/>
              </a:spcAft>
            </a:pPr>
            <a:r>
              <a:rPr lang="vi-VN" sz="4200" dirty="0">
                <a:solidFill>
                  <a:schemeClr val="tx1"/>
                </a:solidFill>
                <a:latin typeface="Arial" panose="020B0604020202020204" pitchFamily="34" charset="0"/>
                <a:ea typeface="Times New Roman" panose="02020603050405020304" pitchFamily="18" charset="0"/>
                <a:cs typeface="Arial" panose="020B0604020202020204" pitchFamily="34" charset="0"/>
              </a:rPr>
              <a:t>      D. x = 1 hoặc x = 2</a:t>
            </a:r>
            <a:r>
              <a:rPr lang="fr-FR" sz="42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4" name="Rectangle 43"/>
          <p:cNvSpPr/>
          <p:nvPr/>
        </p:nvSpPr>
        <p:spPr>
          <a:xfrm>
            <a:off x="1689607" y="5483382"/>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2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fr-FR" sz="42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vi-VN" sz="4200" dirty="0">
                <a:solidFill>
                  <a:schemeClr val="tx1"/>
                </a:solidFill>
                <a:effectLst/>
                <a:latin typeface="Arial" panose="020B0604020202020204" pitchFamily="34" charset="0"/>
                <a:ea typeface="Arial" panose="020B0604020202020204" pitchFamily="34" charset="0"/>
                <a:cs typeface="Arial" panose="020B0604020202020204" pitchFamily="34" charset="0"/>
              </a:rPr>
              <a:t>B. x = 1 hoặc x = -2</a:t>
            </a:r>
            <a:r>
              <a:rPr lang="fr-FR" sz="42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endParaRPr lang="en-US" sz="4200" dirty="0">
              <a:solidFill>
                <a:schemeClr val="tx1"/>
              </a:solidFill>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1221" y="3886313"/>
            <a:ext cx="1208583" cy="1062089"/>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73593" y="5543691"/>
            <a:ext cx="1206804" cy="965442"/>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0590" y="5535227"/>
            <a:ext cx="1207113" cy="1060796"/>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81509" y="3963821"/>
            <a:ext cx="1098888" cy="965690"/>
          </a:xfrm>
          <a:prstGeom prst="rect">
            <a:avLst/>
          </a:prstGeom>
        </p:spPr>
      </p:pic>
      <p:pic>
        <p:nvPicPr>
          <p:cNvPr id="2" name="Picture 14">
            <a:hlinkClick r:id="rId14" action="ppaction://hlinksldjump"/>
            <a:extLst>
              <a:ext uri="{FF2B5EF4-FFF2-40B4-BE49-F238E27FC236}">
                <a16:creationId xmlns:a16="http://schemas.microsoft.com/office/drawing/2014/main" id="{E5D43C7B-1B92-394F-48F4-7034E98FD7B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059325" y="7582705"/>
            <a:ext cx="2169350" cy="2169350"/>
          </a:xfrm>
          <a:prstGeom prst="rect">
            <a:avLst/>
          </a:prstGeom>
        </p:spPr>
      </p:pic>
      <p:sp>
        <p:nvSpPr>
          <p:cNvPr id="4" name="Snip Diagonal Corner Rectangle 3"/>
          <p:cNvSpPr/>
          <p:nvPr/>
        </p:nvSpPr>
        <p:spPr>
          <a:xfrm>
            <a:off x="800100" y="785601"/>
            <a:ext cx="16840200" cy="213158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30480" algn="ctr">
              <a:lnSpc>
                <a:spcPct val="150000"/>
              </a:lnSpc>
              <a:spcBef>
                <a:spcPts val="600"/>
              </a:spcBef>
              <a:spcAft>
                <a:spcPts val="600"/>
              </a:spcAft>
            </a:pPr>
            <a:r>
              <a:rPr lang="en-US" sz="4800" b="1" dirty="0">
                <a:solidFill>
                  <a:schemeClr val="tx1"/>
                </a:solidFill>
                <a:latin typeface="Times New Roman" pitchFamily="18" charset="0"/>
                <a:cs typeface="Times New Roman" pitchFamily="18" charset="0"/>
              </a:rPr>
              <a:t>Câu </a:t>
            </a:r>
            <a:r>
              <a:rPr lang="vi-VN" sz="4800" b="1" dirty="0">
                <a:solidFill>
                  <a:schemeClr val="tx1"/>
                </a:solidFill>
                <a:latin typeface="Times New Roman" pitchFamily="18" charset="0"/>
                <a:cs typeface="Times New Roman" pitchFamily="18" charset="0"/>
              </a:rPr>
              <a:t>3: </a:t>
            </a:r>
            <a:r>
              <a:rPr lang="en-US" sz="4800" b="1" dirty="0" err="1">
                <a:solidFill>
                  <a:schemeClr val="tx1"/>
                </a:solidFill>
                <a:effectLst/>
                <a:latin typeface="Times New Roman" pitchFamily="18" charset="0"/>
                <a:ea typeface="Times New Roman" panose="02020603050405020304" pitchFamily="18" charset="0"/>
                <a:cs typeface="Times New Roman" pitchFamily="18" charset="0"/>
              </a:rPr>
              <a:t>Phương</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r>
              <a:rPr lang="en-US" sz="4800" b="1" dirty="0" err="1">
                <a:solidFill>
                  <a:schemeClr val="tx1"/>
                </a:solidFill>
                <a:effectLst/>
                <a:latin typeface="Times New Roman" pitchFamily="18" charset="0"/>
                <a:ea typeface="Times New Roman" panose="02020603050405020304" pitchFamily="18" charset="0"/>
                <a:cs typeface="Times New Roman" pitchFamily="18" charset="0"/>
              </a:rPr>
              <a:t>trình</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r>
              <a:rPr lang="vi-VN" sz="4800" b="1" dirty="0">
                <a:solidFill>
                  <a:schemeClr val="tx1"/>
                </a:solidFill>
                <a:effectLst/>
                <a:latin typeface="Times New Roman" pitchFamily="18" charset="0"/>
                <a:ea typeface="Times New Roman" panose="02020603050405020304" pitchFamily="18" charset="0"/>
                <a:cs typeface="Times New Roman" pitchFamily="18" charset="0"/>
              </a:rPr>
              <a:t>x(</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x – </a:t>
            </a:r>
            <a:r>
              <a:rPr lang="vi-VN" sz="4800" b="1" dirty="0">
                <a:solidFill>
                  <a:schemeClr val="tx1"/>
                </a:solidFill>
                <a:effectLst/>
                <a:latin typeface="Times New Roman" pitchFamily="18" charset="0"/>
                <a:ea typeface="Times New Roman" panose="02020603050405020304" pitchFamily="18" charset="0"/>
                <a:cs typeface="Times New Roman" pitchFamily="18" charset="0"/>
              </a:rPr>
              <a:t>1)</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 </a:t>
            </a:r>
            <a:r>
              <a:rPr lang="vi-VN" sz="4800" b="1" dirty="0">
                <a:solidFill>
                  <a:schemeClr val="tx1"/>
                </a:solidFill>
                <a:latin typeface="Times New Roman" pitchFamily="18" charset="0"/>
                <a:ea typeface="Times New Roman" panose="02020603050405020304" pitchFamily="18" charset="0"/>
                <a:cs typeface="Times New Roman" pitchFamily="18" charset="0"/>
              </a:rPr>
              <a:t>2(x - 1)</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r>
              <a:rPr lang="en-US" sz="4800" b="1" dirty="0" err="1">
                <a:solidFill>
                  <a:schemeClr val="tx1"/>
                </a:solidFill>
                <a:effectLst/>
                <a:latin typeface="Times New Roman" pitchFamily="18" charset="0"/>
                <a:ea typeface="Times New Roman" panose="02020603050405020304" pitchFamily="18" charset="0"/>
                <a:cs typeface="Times New Roman" pitchFamily="18" charset="0"/>
              </a:rPr>
              <a:t>có</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r>
              <a:rPr lang="en-US" sz="4800" b="1" dirty="0" err="1">
                <a:solidFill>
                  <a:schemeClr val="tx1"/>
                </a:solidFill>
                <a:effectLst/>
                <a:latin typeface="Times New Roman" pitchFamily="18" charset="0"/>
                <a:ea typeface="Times New Roman" panose="02020603050405020304" pitchFamily="18" charset="0"/>
                <a:cs typeface="Times New Roman" pitchFamily="18" charset="0"/>
              </a:rPr>
              <a:t>nghiệm</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r>
              <a:rPr lang="vi-VN" sz="4800" b="1" dirty="0">
                <a:solidFill>
                  <a:schemeClr val="tx1"/>
                </a:solidFill>
                <a:effectLst/>
                <a:latin typeface="Times New Roman" pitchFamily="18" charset="0"/>
                <a:ea typeface="Times New Roman" panose="02020603050405020304" pitchFamily="18" charset="0"/>
                <a:cs typeface="Times New Roman" pitchFamily="18" charset="0"/>
              </a:rPr>
              <a:t>là:</a:t>
            </a:r>
            <a:endParaRPr lang="en-US" sz="4800" b="1" dirty="0">
              <a:solidFill>
                <a:schemeClr val="tx1"/>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9177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5" name="Check mark.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00B05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1245" y="5653697"/>
            <a:ext cx="1629750" cy="1774389"/>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2968" y="7695584"/>
            <a:ext cx="780587" cy="849863"/>
          </a:xfrm>
          <a:prstGeom prst="rect">
            <a:avLst/>
          </a:prstGeom>
        </p:spPr>
      </p:pic>
      <mc:AlternateContent xmlns:mc="http://schemas.openxmlformats.org/markup-compatibility/2006" xmlns:a14="http://schemas.microsoft.com/office/drawing/2010/main">
        <mc:Choice Requires="a14">
          <p:sp>
            <p:nvSpPr>
              <p:cNvPr id="4" name="Snip Diagonal Corner Rectangle 3"/>
              <p:cNvSpPr/>
              <p:nvPr/>
            </p:nvSpPr>
            <p:spPr>
              <a:xfrm>
                <a:off x="1248953" y="299804"/>
                <a:ext cx="16122041" cy="240689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nSpc>
                    <a:spcPct val="150000"/>
                  </a:lnSpc>
                  <a:spcBef>
                    <a:spcPts val="600"/>
                  </a:spcBef>
                  <a:spcAft>
                    <a:spcPts val="600"/>
                  </a:spcAft>
                </a:pPr>
                <a:r>
                  <a:rPr lang="fr-FR" sz="4800" b="1" dirty="0">
                    <a:solidFill>
                      <a:schemeClr val="tx1"/>
                    </a:solidFill>
                    <a:latin typeface="Times New Roman" pitchFamily="18" charset="0"/>
                    <a:ea typeface="Times New Roman" panose="02020603050405020304" pitchFamily="18" charset="0"/>
                    <a:cs typeface="Times New Roman" pitchFamily="18" charset="0"/>
                  </a:rPr>
                  <a:t>Câu 4.</a:t>
                </a:r>
                <a:r>
                  <a:rPr lang="fr-FR" sz="4800" b="1" dirty="0">
                    <a:solidFill>
                      <a:schemeClr val="tx1"/>
                    </a:solidFill>
                    <a:effectLst/>
                    <a:latin typeface="Times New Roman" pitchFamily="18" charset="0"/>
                    <a:ea typeface="Times New Roman" panose="02020603050405020304" pitchFamily="18" charset="0"/>
                    <a:cs typeface="Times New Roman" pitchFamily="18" charset="0"/>
                  </a:rPr>
                  <a:t> </a:t>
                </a:r>
                <a:r>
                  <a:rPr lang="en-US" sz="4800" b="1" dirty="0" err="1">
                    <a:solidFill>
                      <a:schemeClr val="tx1"/>
                    </a:solidFill>
                    <a:effectLst/>
                    <a:latin typeface="Times New Roman" pitchFamily="18" charset="0"/>
                    <a:ea typeface="Times New Roman" panose="02020603050405020304" pitchFamily="18" charset="0"/>
                    <a:cs typeface="Times New Roman" pitchFamily="18" charset="0"/>
                  </a:rPr>
                  <a:t>Nghiệm</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r>
                  <a:rPr lang="en-US" sz="4800" b="1" dirty="0" err="1">
                    <a:solidFill>
                      <a:schemeClr val="tx1"/>
                    </a:solidFill>
                    <a:effectLst/>
                    <a:latin typeface="Times New Roman" pitchFamily="18" charset="0"/>
                    <a:ea typeface="Times New Roman" panose="02020603050405020304" pitchFamily="18" charset="0"/>
                    <a:cs typeface="Times New Roman" pitchFamily="18" charset="0"/>
                  </a:rPr>
                  <a:t>của</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r>
                  <a:rPr lang="en-US" sz="4800" b="1" dirty="0" err="1">
                    <a:solidFill>
                      <a:schemeClr val="tx1"/>
                    </a:solidFill>
                    <a:effectLst/>
                    <a:latin typeface="Times New Roman" pitchFamily="18" charset="0"/>
                    <a:ea typeface="Times New Roman" panose="02020603050405020304" pitchFamily="18" charset="0"/>
                    <a:cs typeface="Times New Roman" pitchFamily="18" charset="0"/>
                  </a:rPr>
                  <a:t>phương</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r>
                  <a:rPr lang="en-US" sz="4800" b="1" dirty="0" err="1">
                    <a:solidFill>
                      <a:schemeClr val="tx1"/>
                    </a:solidFill>
                    <a:effectLst/>
                    <a:latin typeface="Times New Roman" pitchFamily="18" charset="0"/>
                    <a:ea typeface="Times New Roman" panose="02020603050405020304" pitchFamily="18" charset="0"/>
                    <a:cs typeface="Times New Roman" pitchFamily="18" charset="0"/>
                  </a:rPr>
                  <a:t>trình</a:t>
                </a:r>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14:m>
                  <m:oMath xmlns:m="http://schemas.openxmlformats.org/officeDocument/2006/math">
                    <m:sSup>
                      <m:sSupPr>
                        <m:ctrlPr>
                          <a:rPr lang="en-US" sz="3800" i="1" smtClean="0">
                            <a:solidFill>
                              <a:schemeClr val="tx1"/>
                            </a:solidFill>
                            <a:latin typeface="Cambria Math" panose="02040503050406030204" pitchFamily="18" charset="0"/>
                          </a:rPr>
                        </m:ctrlPr>
                      </m:sSupPr>
                      <m:e>
                        <m:r>
                          <a:rPr lang="vi-VN" sz="3800" i="1">
                            <a:solidFill>
                              <a:schemeClr val="tx1"/>
                            </a:solidFill>
                            <a:latin typeface="Cambria Math" panose="02040503050406030204" pitchFamily="18" charset="0"/>
                          </a:rPr>
                          <m:t>𝑥</m:t>
                        </m:r>
                      </m:e>
                      <m:sup>
                        <m:r>
                          <a:rPr lang="vi-VN" sz="3800" i="1">
                            <a:solidFill>
                              <a:schemeClr val="tx1"/>
                            </a:solidFill>
                            <a:latin typeface="Cambria Math" panose="02040503050406030204" pitchFamily="18" charset="0"/>
                          </a:rPr>
                          <m:t>2</m:t>
                        </m:r>
                      </m:sup>
                    </m:sSup>
                    <m:r>
                      <a:rPr lang="en-US" sz="3800" i="1">
                        <a:solidFill>
                          <a:schemeClr val="tx1"/>
                        </a:solidFill>
                        <a:latin typeface="Cambria Math" panose="02040503050406030204" pitchFamily="18" charset="0"/>
                      </a:rPr>
                      <m:t>−</m:t>
                    </m:r>
                    <m:r>
                      <a:rPr lang="vi-VN" sz="3800" i="1">
                        <a:solidFill>
                          <a:schemeClr val="tx1"/>
                        </a:solidFill>
                        <a:latin typeface="Cambria Math" panose="02040503050406030204" pitchFamily="18" charset="0"/>
                      </a:rPr>
                      <m:t>1+</m:t>
                    </m:r>
                    <m:d>
                      <m:dPr>
                        <m:ctrlPr>
                          <a:rPr lang="en-US" sz="3800" i="1">
                            <a:solidFill>
                              <a:schemeClr val="tx1"/>
                            </a:solidFill>
                            <a:latin typeface="Cambria Math" panose="02040503050406030204" pitchFamily="18" charset="0"/>
                          </a:rPr>
                        </m:ctrlPr>
                      </m:dPr>
                      <m:e>
                        <m:r>
                          <a:rPr lang="vi-VN" sz="3800" i="1">
                            <a:solidFill>
                              <a:schemeClr val="tx1"/>
                            </a:solidFill>
                            <a:latin typeface="Cambria Math" panose="02040503050406030204" pitchFamily="18" charset="0"/>
                          </a:rPr>
                          <m:t>𝑥</m:t>
                        </m:r>
                        <m:r>
                          <a:rPr lang="vi-VN" sz="3800" i="1">
                            <a:solidFill>
                              <a:schemeClr val="tx1"/>
                            </a:solidFill>
                            <a:latin typeface="Cambria Math" panose="02040503050406030204" pitchFamily="18" charset="0"/>
                          </a:rPr>
                          <m:t>+1</m:t>
                        </m:r>
                      </m:e>
                    </m:d>
                    <m:r>
                      <a:rPr lang="vi-VN" sz="3800" i="1">
                        <a:solidFill>
                          <a:schemeClr val="tx1"/>
                        </a:solidFill>
                        <a:latin typeface="Cambria Math" panose="02040503050406030204" pitchFamily="18" charset="0"/>
                      </a:rPr>
                      <m:t>=0</m:t>
                    </m:r>
                  </m:oMath>
                </a14:m>
                <a:r>
                  <a:rPr lang="en-US" sz="4800" b="1" dirty="0">
                    <a:solidFill>
                      <a:schemeClr val="tx1"/>
                    </a:solidFill>
                    <a:effectLst/>
                    <a:latin typeface="Times New Roman" pitchFamily="18" charset="0"/>
                    <a:ea typeface="Times New Roman" panose="02020603050405020304" pitchFamily="18" charset="0"/>
                    <a:cs typeface="Times New Roman" pitchFamily="18" charset="0"/>
                  </a:rPr>
                  <a:t>  </a:t>
                </a:r>
                <a:r>
                  <a:rPr lang="vi-VN" sz="4800" b="1" dirty="0">
                    <a:solidFill>
                      <a:schemeClr val="tx1"/>
                    </a:solidFill>
                    <a:effectLst/>
                    <a:latin typeface="Times New Roman" pitchFamily="18" charset="0"/>
                    <a:ea typeface="Times New Roman" panose="02020603050405020304" pitchFamily="18" charset="0"/>
                    <a:cs typeface="Times New Roman" pitchFamily="18" charset="0"/>
                  </a:rPr>
                  <a:t>là:</a:t>
                </a:r>
                <a:endParaRPr lang="en-US" sz="4800" b="1" dirty="0">
                  <a:solidFill>
                    <a:schemeClr val="tx1"/>
                  </a:solidFill>
                  <a:effectLst/>
                  <a:latin typeface="Times New Roman" pitchFamily="18" charset="0"/>
                  <a:ea typeface="Times New Roman" panose="02020603050405020304" pitchFamily="18" charset="0"/>
                  <a:cs typeface="Times New Roman" pitchFamily="18" charset="0"/>
                </a:endParaRP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1248953" y="299804"/>
                <a:ext cx="16122041" cy="2406896"/>
              </a:xfrm>
              <a:prstGeom prst="snip2DiagRect">
                <a:avLst/>
              </a:prstGeom>
              <a:blipFill>
                <a:blip r:embed="rId12"/>
                <a:stretch>
                  <a:fillRect l="-491"/>
                </a:stretch>
              </a:blipFill>
              <a:ln w="38100">
                <a:noFill/>
              </a:ln>
            </p:spPr>
            <p:txBody>
              <a:bodyPr/>
              <a:lstStyle/>
              <a:p>
                <a:r>
                  <a:rPr lang="en-US">
                    <a:noFill/>
                  </a:rPr>
                  <a:t> </a:t>
                </a:r>
              </a:p>
            </p:txBody>
          </p:sp>
        </mc:Fallback>
      </mc:AlternateContent>
      <p:sp>
        <p:nvSpPr>
          <p:cNvPr id="26" name="Rectangle 25"/>
          <p:cNvSpPr/>
          <p:nvPr/>
        </p:nvSpPr>
        <p:spPr>
          <a:xfrm>
            <a:off x="1665330" y="2924019"/>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chemeClr val="tx1"/>
                </a:solidFill>
                <a:latin typeface="Arial" panose="020B0604020202020204" pitchFamily="34" charset="0"/>
                <a:ea typeface="Arial" panose="020B0604020202020204" pitchFamily="34" charset="0"/>
                <a:cs typeface="Arial" panose="020B0604020202020204" pitchFamily="34" charset="0"/>
              </a:rPr>
              <a:t>A.  x = 0 hoặc x = -1</a:t>
            </a:r>
            <a:r>
              <a:rPr lang="fr-FR" sz="40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fr-FR" sz="40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endParaRPr lang="vi-VN" sz="4000" dirty="0">
              <a:solidFill>
                <a:schemeClr val="tx1"/>
              </a:solidFill>
              <a:latin typeface="Arial" panose="020B0604020202020204" pitchFamily="34" charset="0"/>
              <a:cs typeface="Arial" panose="020B0604020202020204" pitchFamily="34" charset="0"/>
            </a:endParaRP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2" name="Rectangle 41"/>
          <p:cNvSpPr/>
          <p:nvPr/>
        </p:nvSpPr>
        <p:spPr>
          <a:xfrm>
            <a:off x="9195923" y="2930303"/>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C. x = 0 hoặc x = 1</a:t>
            </a:r>
            <a:r>
              <a:rPr lang="fr-FR"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angle 42"/>
          <p:cNvSpPr/>
          <p:nvPr/>
        </p:nvSpPr>
        <p:spPr>
          <a:xfrm>
            <a:off x="1665330" y="4257777"/>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chemeClr val="tx1"/>
                </a:solidFill>
                <a:latin typeface="Arial" panose="020B0604020202020204" pitchFamily="34" charset="0"/>
                <a:ea typeface="Arial" panose="020B0604020202020204" pitchFamily="34" charset="0"/>
                <a:cs typeface="Arial" panose="020B0604020202020204" pitchFamily="34" charset="0"/>
              </a:rPr>
              <a:t>B. x = 1 hoặc x = -1</a:t>
            </a:r>
            <a:r>
              <a:rPr lang="fr-FR" sz="40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fr-FR" sz="40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endParaRPr lang="vi-VN" sz="4000" dirty="0">
              <a:solidFill>
                <a:schemeClr val="tx1"/>
              </a:solidFill>
              <a:latin typeface="Arial" panose="020B0604020202020204" pitchFamily="34" charset="0"/>
              <a:cs typeface="Arial" panose="020B0604020202020204" pitchFamily="34" charset="0"/>
            </a:endParaRPr>
          </a:p>
        </p:txBody>
      </p:sp>
      <p:sp>
        <p:nvSpPr>
          <p:cNvPr id="44" name="Rectangle 43"/>
          <p:cNvSpPr/>
          <p:nvPr/>
        </p:nvSpPr>
        <p:spPr>
          <a:xfrm>
            <a:off x="9195923" y="4264061"/>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spcBef>
                <a:spcPts val="600"/>
              </a:spcBef>
              <a:spcAft>
                <a:spcPts val="600"/>
              </a:spcAft>
            </a:pP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D. x = -1</a:t>
            </a:r>
            <a:r>
              <a:rPr lang="fr-FR"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7" name="Picture 46"/>
          <p:cNvPicPr>
            <a:picLocks noChangeAspect="1"/>
          </p:cNvPicPr>
          <p:nvPr/>
        </p:nvPicPr>
        <p:blipFill rotWithShape="1">
          <a:blip r:embed="rId13"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833535" y="2876907"/>
            <a:ext cx="1327706" cy="106208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800499" y="4285821"/>
            <a:ext cx="1206804" cy="1056132"/>
          </a:xfrm>
          <a:prstGeom prst="rect">
            <a:avLst/>
          </a:prstGeom>
        </p:spPr>
      </p:pic>
      <p:pic>
        <p:nvPicPr>
          <p:cNvPr id="49" name="Picture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160387" y="4389223"/>
            <a:ext cx="1207113" cy="1060796"/>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198084" y="3095015"/>
            <a:ext cx="1207113" cy="1060796"/>
          </a:xfrm>
          <a:prstGeom prst="rect">
            <a:avLst/>
          </a:prstGeom>
        </p:spPr>
      </p:pic>
      <p:pic>
        <p:nvPicPr>
          <p:cNvPr id="2" name="Picture 14">
            <a:hlinkClick r:id="rId16" action="ppaction://hlinksldjump"/>
            <a:extLst>
              <a:ext uri="{FF2B5EF4-FFF2-40B4-BE49-F238E27FC236}">
                <a16:creationId xmlns:a16="http://schemas.microsoft.com/office/drawing/2014/main" id="{F42DB1F6-A850-9115-8E00-DEFF9859A3E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054023" y="7185856"/>
            <a:ext cx="2169350" cy="2169350"/>
          </a:xfrm>
          <a:prstGeom prst="rect">
            <a:avLst/>
          </a:prstGeom>
        </p:spPr>
      </p:pic>
    </p:spTree>
    <p:extLst>
      <p:ext uri="{BB962C8B-B14F-4D97-AF65-F5344CB8AC3E}">
        <p14:creationId xmlns:p14="http://schemas.microsoft.com/office/powerpoint/2010/main" val="12476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1245" y="5653697"/>
            <a:ext cx="1629750" cy="1774389"/>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5406" y="6773781"/>
            <a:ext cx="1219334" cy="1327548"/>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2968" y="7695584"/>
            <a:ext cx="780587" cy="849863"/>
          </a:xfrm>
          <a:prstGeom prst="rect">
            <a:avLst/>
          </a:prstGeom>
        </p:spPr>
      </p:pic>
      <p:sp>
        <p:nvSpPr>
          <p:cNvPr id="4" name="Snip Diagonal Corner Rectangle 3"/>
          <p:cNvSpPr/>
          <p:nvPr/>
        </p:nvSpPr>
        <p:spPr>
          <a:xfrm>
            <a:off x="1248954" y="0"/>
            <a:ext cx="15790092" cy="455036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4800" b="1" dirty="0">
                <a:solidFill>
                  <a:schemeClr val="tx1"/>
                </a:solidFill>
                <a:latin typeface="Times New Roman" pitchFamily="18" charset="0"/>
                <a:ea typeface="Times New Roman" panose="02020603050405020304" pitchFamily="18" charset="0"/>
                <a:cs typeface="Times New Roman" pitchFamily="18" charset="0"/>
              </a:rPr>
              <a:t>Câu 5.</a:t>
            </a:r>
            <a:r>
              <a:rPr lang="vi-VN" sz="4800" b="1" dirty="0">
                <a:solidFill>
                  <a:schemeClr val="tx1"/>
                </a:solidFill>
                <a:latin typeface="Times New Roman" pitchFamily="18" charset="0"/>
                <a:ea typeface="Times New Roman" panose="02020603050405020304" pitchFamily="18" charset="0"/>
                <a:cs typeface="Times New Roman" pitchFamily="18" charset="0"/>
              </a:rPr>
              <a:t> Thứ tự giải phương trình chứa ẩn ở mẫu là?</a:t>
            </a:r>
          </a:p>
          <a:p>
            <a:pPr marR="30480">
              <a:spcBef>
                <a:spcPts val="600"/>
              </a:spcBef>
              <a:spcAft>
                <a:spcPts val="600"/>
              </a:spcAft>
            </a:pPr>
            <a:r>
              <a:rPr lang="vi-VN" sz="4800" dirty="0">
                <a:solidFill>
                  <a:schemeClr val="tx1"/>
                </a:solidFill>
                <a:latin typeface="+mj-lt"/>
              </a:rPr>
              <a:t>	1 - </a:t>
            </a:r>
            <a:r>
              <a:rPr lang="en-US" sz="4800" dirty="0" err="1">
                <a:solidFill>
                  <a:schemeClr val="tx1"/>
                </a:solidFill>
                <a:latin typeface="Times New Roman" panose="02020603050405020304" pitchFamily="18" charset="0"/>
                <a:cs typeface="Times New Roman" panose="02020603050405020304" pitchFamily="18" charset="0"/>
              </a:rPr>
              <a:t>Giải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phương</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trình</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vừa</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tìm</a:t>
            </a:r>
            <a:r>
              <a:rPr lang="en-US" sz="4800" dirty="0">
                <a:solidFill>
                  <a:schemeClr val="tx1"/>
                </a:solidFill>
                <a:latin typeface="Times New Roman" panose="02020603050405020304" pitchFamily="18" charset="0"/>
                <a:cs typeface="Times New Roman" panose="02020603050405020304" pitchFamily="18" charset="0"/>
              </a:rPr>
              <a:t> </a:t>
            </a:r>
            <a:r>
              <a:rPr lang="vi-VN" sz="4800" dirty="0">
                <a:solidFill>
                  <a:schemeClr val="tx1"/>
                </a:solidFill>
                <a:latin typeface="+mj-lt"/>
              </a:rPr>
              <a:t>được.</a:t>
            </a:r>
          </a:p>
          <a:p>
            <a:pPr marR="30480">
              <a:spcBef>
                <a:spcPts val="600"/>
              </a:spcBef>
              <a:spcAft>
                <a:spcPts val="600"/>
              </a:spcAft>
            </a:pPr>
            <a:r>
              <a:rPr lang="vi-VN" sz="4800" dirty="0">
                <a:solidFill>
                  <a:schemeClr val="tx1"/>
                </a:solidFill>
                <a:effectLst/>
                <a:latin typeface="+mj-lt"/>
                <a:ea typeface="Times New Roman" panose="02020603050405020304" pitchFamily="18" charset="0"/>
                <a:cs typeface="Times New Roman" pitchFamily="18" charset="0"/>
              </a:rPr>
              <a:t>	2 – Kiểm tra ĐKXĐ và kết luận nghiệm</a:t>
            </a:r>
          </a:p>
          <a:p>
            <a:pPr marR="30480">
              <a:spcBef>
                <a:spcPts val="600"/>
              </a:spcBef>
              <a:spcAft>
                <a:spcPts val="600"/>
              </a:spcAft>
            </a:pPr>
            <a:r>
              <a:rPr lang="vi-VN" sz="4800" dirty="0">
                <a:solidFill>
                  <a:schemeClr val="tx1"/>
                </a:solidFill>
                <a:latin typeface="+mj-lt"/>
                <a:ea typeface="Times New Roman" panose="02020603050405020304" pitchFamily="18" charset="0"/>
                <a:cs typeface="Times New Roman" pitchFamily="18" charset="0"/>
              </a:rPr>
              <a:t>	3. Quy đồng và khử mẫu.</a:t>
            </a:r>
          </a:p>
          <a:p>
            <a:pPr marR="30480">
              <a:spcBef>
                <a:spcPts val="600"/>
              </a:spcBef>
              <a:spcAft>
                <a:spcPts val="600"/>
              </a:spcAft>
            </a:pPr>
            <a:r>
              <a:rPr lang="vi-VN" sz="4800" dirty="0">
                <a:solidFill>
                  <a:schemeClr val="tx1"/>
                </a:solidFill>
                <a:effectLst/>
                <a:latin typeface="+mj-lt"/>
                <a:ea typeface="Times New Roman" panose="02020603050405020304" pitchFamily="18" charset="0"/>
                <a:cs typeface="Times New Roman" pitchFamily="18" charset="0"/>
              </a:rPr>
              <a:t>	4. Điều kiện xác định.</a:t>
            </a:r>
            <a:endParaRPr lang="en-US" sz="4800" dirty="0">
              <a:solidFill>
                <a:schemeClr val="tx1"/>
              </a:solidFill>
              <a:effectLst/>
              <a:latin typeface="+mj-lt"/>
              <a:ea typeface="Times New Roman" panose="02020603050405020304" pitchFamily="18" charset="0"/>
              <a:cs typeface="Times New Roman" pitchFamily="18" charset="0"/>
            </a:endParaRPr>
          </a:p>
        </p:txBody>
      </p:sp>
      <p:sp>
        <p:nvSpPr>
          <p:cNvPr id="26" name="Rectangle 25"/>
          <p:cNvSpPr/>
          <p:nvPr/>
        </p:nvSpPr>
        <p:spPr>
          <a:xfrm>
            <a:off x="1634849" y="4796820"/>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chemeClr val="tx1"/>
                </a:solidFill>
                <a:latin typeface="Arial" panose="020B0604020202020204" pitchFamily="34" charset="0"/>
                <a:cs typeface="Arial" panose="020B0604020202020204" pitchFamily="34" charset="0"/>
              </a:rPr>
              <a:t>A.  3 – 1 – 4 - 2</a:t>
            </a:r>
          </a:p>
        </p:txBody>
      </p:sp>
      <p:sp>
        <p:nvSpPr>
          <p:cNvPr id="40" name="Cloud 39"/>
          <p:cNvSpPr/>
          <p:nvPr/>
        </p:nvSpPr>
        <p:spPr>
          <a:xfrm>
            <a:off x="-1025018" y="7353294"/>
            <a:ext cx="850671" cy="52381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1" name="Cloud 40"/>
          <p:cNvSpPr/>
          <p:nvPr/>
        </p:nvSpPr>
        <p:spPr>
          <a:xfrm>
            <a:off x="20448902" y="7053749"/>
            <a:ext cx="1337130" cy="82336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42" name="Rectangle 41"/>
          <p:cNvSpPr/>
          <p:nvPr/>
        </p:nvSpPr>
        <p:spPr>
          <a:xfrm>
            <a:off x="9416331" y="4827541"/>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vi-VN" sz="4000" dirty="0">
                <a:solidFill>
                  <a:schemeClr val="tx1"/>
                </a:solidFill>
                <a:latin typeface="Arial" panose="020B0604020202020204" pitchFamily="34" charset="0"/>
                <a:ea typeface="Times New Roman" panose="02020603050405020304" pitchFamily="18" charset="0"/>
                <a:cs typeface="Arial" panose="020B0604020202020204" pitchFamily="34" charset="0"/>
              </a:rPr>
              <a:t>C.  4 – 2 – 3 - 1</a:t>
            </a:r>
            <a:r>
              <a:rPr lang="fr-FR"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angle 42"/>
          <p:cNvSpPr/>
          <p:nvPr/>
        </p:nvSpPr>
        <p:spPr>
          <a:xfrm>
            <a:off x="9440294" y="6046163"/>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vi-VN"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4 – 3 – 2 - 1</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4" name="Rectangle 43"/>
          <p:cNvSpPr/>
          <p:nvPr/>
        </p:nvSpPr>
        <p:spPr>
          <a:xfrm>
            <a:off x="1634849" y="6062694"/>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chemeClr val="tx1"/>
                </a:solidFill>
                <a:latin typeface="Arial" panose="020B0604020202020204" pitchFamily="34" charset="0"/>
                <a:ea typeface="Arial" panose="020B0604020202020204" pitchFamily="34" charset="0"/>
                <a:cs typeface="Arial" panose="020B0604020202020204" pitchFamily="34" charset="0"/>
              </a:rPr>
              <a:t>B.  4 – 3 – 1 - 2</a:t>
            </a:r>
            <a:r>
              <a:rPr lang="fr-FR" sz="4000" dirty="0">
                <a:solidFill>
                  <a:schemeClr val="tx1"/>
                </a:solidFill>
                <a:latin typeface="Arial" panose="020B0604020202020204" pitchFamily="34" charset="0"/>
                <a:ea typeface="Arial" panose="020B0604020202020204" pitchFamily="34" charset="0"/>
                <a:cs typeface="Arial" panose="020B0604020202020204" pitchFamily="34" charset="0"/>
              </a:rPr>
              <a:t> </a:t>
            </a:r>
            <a:endParaRPr lang="vi-VN" sz="4000" dirty="0">
              <a:solidFill>
                <a:schemeClr val="tx1"/>
              </a:solidFill>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93790" y="4881883"/>
            <a:ext cx="1208583" cy="106208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27287" y="6111167"/>
            <a:ext cx="1098606" cy="965442"/>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87933" y="6006772"/>
            <a:ext cx="1207113" cy="965690"/>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19960" y="4854774"/>
            <a:ext cx="1098888" cy="965690"/>
          </a:xfrm>
          <a:prstGeom prst="rect">
            <a:avLst/>
          </a:prstGeom>
        </p:spPr>
      </p:pic>
      <p:pic>
        <p:nvPicPr>
          <p:cNvPr id="2" name="Picture 14">
            <a:hlinkClick r:id="rId14" action="ppaction://hlinksldjump"/>
            <a:extLst>
              <a:ext uri="{FF2B5EF4-FFF2-40B4-BE49-F238E27FC236}">
                <a16:creationId xmlns:a16="http://schemas.microsoft.com/office/drawing/2014/main" id="{73547FBF-DC69-5AD0-885D-DC4FFDEEFC4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059325" y="7613230"/>
            <a:ext cx="2169350" cy="2169350"/>
          </a:xfrm>
          <a:prstGeom prst="rect">
            <a:avLst/>
          </a:prstGeom>
        </p:spPr>
      </p:pic>
    </p:spTree>
    <p:extLst>
      <p:ext uri="{BB962C8B-B14F-4D97-AF65-F5344CB8AC3E}">
        <p14:creationId xmlns:p14="http://schemas.microsoft.com/office/powerpoint/2010/main" val="421385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
          <p:cNvSpPr/>
          <p:nvPr/>
        </p:nvSpPr>
        <p:spPr>
          <a:xfrm>
            <a:off x="906714" y="2781300"/>
            <a:ext cx="16197944" cy="4493457"/>
          </a:xfrm>
          <a:prstGeom prst="rect">
            <a:avLst/>
          </a:prstGeom>
          <a:noFill/>
          <a:ln>
            <a:noFill/>
          </a:ln>
        </p:spPr>
        <p:txBody>
          <a:bodyPr spcFirstLastPara="1" wrap="square" lIns="182850" tIns="91400" rIns="182850" bIns="91400" anchor="t" anchorCtr="0">
            <a:spAutoFit/>
          </a:bodyPr>
          <a:lstStyle/>
          <a:p>
            <a:pPr algn="ctr"/>
            <a:r>
              <a:rPr lang="en-US" sz="5600" b="1" dirty="0">
                <a:solidFill>
                  <a:srgbClr val="002060"/>
                </a:solidFill>
                <a:latin typeface="Times New Roman"/>
                <a:ea typeface="Times New Roman"/>
                <a:cs typeface="Times New Roman"/>
                <a:sym typeface="Times New Roman"/>
              </a:rPr>
              <a:t>BÀI 4: PHƯƠNG TRÌNH QUY VỀ </a:t>
            </a:r>
            <a:endParaRPr lang="vi-VN" sz="5600" b="1" dirty="0">
              <a:solidFill>
                <a:srgbClr val="002060"/>
              </a:solidFill>
              <a:latin typeface="Times New Roman"/>
              <a:ea typeface="Times New Roman"/>
              <a:cs typeface="Times New Roman"/>
              <a:sym typeface="Times New Roman"/>
            </a:endParaRPr>
          </a:p>
          <a:p>
            <a:pPr algn="ctr"/>
            <a:endParaRPr lang="en-US" sz="5600" b="1" dirty="0">
              <a:solidFill>
                <a:srgbClr val="002060"/>
              </a:solidFill>
              <a:latin typeface="Times New Roman"/>
              <a:ea typeface="Times New Roman"/>
              <a:cs typeface="Times New Roman"/>
              <a:sym typeface="Times New Roman"/>
            </a:endParaRPr>
          </a:p>
          <a:p>
            <a:pPr algn="ctr"/>
            <a:r>
              <a:rPr lang="en-US" sz="5600" b="1" dirty="0">
                <a:solidFill>
                  <a:srgbClr val="002060"/>
                </a:solidFill>
                <a:latin typeface="Times New Roman"/>
                <a:ea typeface="Times New Roman"/>
                <a:cs typeface="Times New Roman"/>
                <a:sym typeface="Times New Roman"/>
              </a:rPr>
              <a:t>PHƯƠNG TRÌNH BẬC NHẤT MỘT ẨN</a:t>
            </a:r>
            <a:endParaRPr lang="vi-VN" sz="5600" b="1" dirty="0">
              <a:solidFill>
                <a:srgbClr val="002060"/>
              </a:solidFill>
              <a:latin typeface="Times New Roman"/>
              <a:ea typeface="Times New Roman"/>
              <a:cs typeface="Times New Roman"/>
              <a:sym typeface="Times New Roman"/>
            </a:endParaRPr>
          </a:p>
          <a:p>
            <a:pPr algn="ctr"/>
            <a:r>
              <a:rPr lang="en-US" sz="5600" b="1" dirty="0">
                <a:solidFill>
                  <a:srgbClr val="002060"/>
                </a:solidFill>
                <a:latin typeface="Times New Roman"/>
                <a:ea typeface="Times New Roman"/>
                <a:cs typeface="Times New Roman"/>
                <a:sym typeface="Times New Roman"/>
              </a:rPr>
              <a:t> </a:t>
            </a:r>
            <a:endParaRPr lang="vi-VN" sz="5600" b="1" dirty="0">
              <a:solidFill>
                <a:srgbClr val="002060"/>
              </a:solidFill>
              <a:latin typeface="Times New Roman"/>
              <a:ea typeface="Times New Roman"/>
              <a:cs typeface="Times New Roman"/>
              <a:sym typeface="Times New Roman"/>
            </a:endParaRPr>
          </a:p>
          <a:p>
            <a:pPr algn="ctr"/>
            <a:r>
              <a:rPr lang="en-US" sz="5600" b="1" dirty="0">
                <a:solidFill>
                  <a:srgbClr val="002060"/>
                </a:solidFill>
                <a:latin typeface="Times New Roman"/>
                <a:ea typeface="Times New Roman"/>
                <a:cs typeface="Times New Roman"/>
                <a:sym typeface="Times New Roman"/>
              </a:rPr>
              <a:t>(</a:t>
            </a:r>
            <a:r>
              <a:rPr lang="en-US" sz="5600" b="1" i="1" dirty="0" err="1">
                <a:solidFill>
                  <a:srgbClr val="002060"/>
                </a:solidFill>
                <a:latin typeface="Times New Roman"/>
                <a:ea typeface="Times New Roman"/>
                <a:cs typeface="Times New Roman"/>
                <a:sym typeface="Times New Roman"/>
              </a:rPr>
              <a:t>Tiết</a:t>
            </a:r>
            <a:r>
              <a:rPr lang="en-US" sz="5600" b="1" i="1" dirty="0">
                <a:solidFill>
                  <a:srgbClr val="002060"/>
                </a:solidFill>
                <a:latin typeface="Times New Roman"/>
                <a:ea typeface="Times New Roman"/>
                <a:cs typeface="Times New Roman"/>
                <a:sym typeface="Times New Roman"/>
              </a:rPr>
              <a:t> </a:t>
            </a:r>
            <a:r>
              <a:rPr lang="vi-VN" sz="5600" b="1" i="1" dirty="0">
                <a:solidFill>
                  <a:srgbClr val="002060"/>
                </a:solidFill>
                <a:latin typeface="Times New Roman"/>
                <a:ea typeface="Times New Roman"/>
                <a:cs typeface="Times New Roman"/>
                <a:sym typeface="Times New Roman"/>
              </a:rPr>
              <a:t>3</a:t>
            </a:r>
            <a:r>
              <a:rPr lang="en-US" sz="5600" b="1" i="1" dirty="0">
                <a:solidFill>
                  <a:srgbClr val="002060"/>
                </a:solidFill>
                <a:latin typeface="Times New Roman"/>
                <a:ea typeface="Times New Roman"/>
                <a:cs typeface="Times New Roman"/>
                <a:sym typeface="Times New Roman"/>
              </a:rPr>
              <a:t>)</a:t>
            </a:r>
            <a:endParaRPr sz="5600" i="1" dirty="0"/>
          </a:p>
        </p:txBody>
      </p:sp>
      <p:sp>
        <p:nvSpPr>
          <p:cNvPr id="442" name="Google Shape;442;p7"/>
          <p:cNvSpPr/>
          <p:nvPr/>
        </p:nvSpPr>
        <p:spPr>
          <a:xfrm>
            <a:off x="737670" y="10540216"/>
            <a:ext cx="16366988" cy="1861988"/>
          </a:xfrm>
          <a:prstGeom prst="rect">
            <a:avLst/>
          </a:prstGeom>
          <a:noFill/>
          <a:ln>
            <a:noFill/>
          </a:ln>
        </p:spPr>
        <p:txBody>
          <a:bodyPr spcFirstLastPara="1" wrap="square" lIns="137150" tIns="68550" rIns="137150" bIns="68550" anchor="t" anchorCtr="0">
            <a:spAutoFit/>
          </a:bodyPr>
          <a:lstStyle/>
          <a:p>
            <a:pPr algn="ctr"/>
            <a:r>
              <a:rPr lang="en-US" sz="5600" b="1" dirty="0">
                <a:solidFill>
                  <a:srgbClr val="FF0000"/>
                </a:solidFill>
                <a:latin typeface="Times New Roman"/>
                <a:ea typeface="Times New Roman"/>
                <a:cs typeface="Times New Roman"/>
                <a:sym typeface="Times New Roman"/>
              </a:rPr>
              <a:t>CHƯƠNG II. PHƯƠNG TRÌNH VÀ BẤT PHƯƠNG TRÌNH BẬC NHẤT MỘT ẨN</a:t>
            </a:r>
            <a:endParaRPr sz="5600" dirty="0"/>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1000"/>
                                        <p:tgtEl>
                                          <p:spTgt spid="441"/>
                                        </p:tgtEl>
                                      </p:cBhvr>
                                    </p:animEffect>
                                    <p:anim calcmode="lin" valueType="num">
                                      <p:cBhvr>
                                        <p:cTn id="8" dur="1000" fill="hold"/>
                                        <p:tgtEl>
                                          <p:spTgt spid="441"/>
                                        </p:tgtEl>
                                        <p:attrNameLst>
                                          <p:attrName>ppt_x</p:attrName>
                                        </p:attrNameLst>
                                      </p:cBhvr>
                                      <p:tavLst>
                                        <p:tav tm="0">
                                          <p:val>
                                            <p:strVal val="#ppt_x"/>
                                          </p:val>
                                        </p:tav>
                                        <p:tav tm="100000">
                                          <p:val>
                                            <p:strVal val="#ppt_x"/>
                                          </p:val>
                                        </p:tav>
                                      </p:tavLst>
                                    </p:anim>
                                    <p:anim calcmode="lin" valueType="num">
                                      <p:cBhvr>
                                        <p:cTn id="9" dur="1000" fill="hold"/>
                                        <p:tgtEl>
                                          <p:spTgt spid="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8532" y="518055"/>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5" name="Rectangle 24"/>
          <p:cNvSpPr/>
          <p:nvPr/>
        </p:nvSpPr>
        <p:spPr>
          <a:xfrm>
            <a:off x="538532" y="624578"/>
            <a:ext cx="17260392" cy="1447800"/>
          </a:xfrm>
          <a:prstGeom prst="rect">
            <a:avLst/>
          </a:prstGeom>
          <a:solidFill>
            <a:srgbClr val="FDA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u="sng" dirty="0">
                <a:solidFill>
                  <a:srgbClr val="002060"/>
                </a:solidFill>
                <a:latin typeface="Times New Roman" pitchFamily="18" charset="0"/>
                <a:cs typeface="Times New Roman" pitchFamily="18" charset="0"/>
              </a:rPr>
              <a:t>DỰ ÁN HỌC TÂP Ở NHÀ:</a:t>
            </a:r>
            <a:endParaRPr lang="en-US" sz="6000" b="1" dirty="0">
              <a:solidFill>
                <a:srgbClr val="C00000"/>
              </a:solidFill>
              <a:latin typeface="Times New Roman" pitchFamily="18" charset="0"/>
              <a:cs typeface="Times New Roman" pitchFamily="18" charset="0"/>
            </a:endParaRPr>
          </a:p>
        </p:txBody>
      </p:sp>
      <p:sp>
        <p:nvSpPr>
          <p:cNvPr id="26" name="TextBox 25"/>
          <p:cNvSpPr txBox="1"/>
          <p:nvPr/>
        </p:nvSpPr>
        <p:spPr>
          <a:xfrm>
            <a:off x="2362200" y="3003833"/>
            <a:ext cx="15773400" cy="5102872"/>
          </a:xfrm>
          <a:prstGeom prst="rect">
            <a:avLst/>
          </a:prstGeom>
          <a:noFill/>
        </p:spPr>
        <p:txBody>
          <a:bodyPr wrap="square" rtlCol="0">
            <a:spAutoFit/>
          </a:bodyPr>
          <a:lstStyle/>
          <a:p>
            <a:pPr algn="just">
              <a:lnSpc>
                <a:spcPct val="150000"/>
              </a:lnSpc>
            </a:pPr>
            <a:r>
              <a:rPr lang="vi-VN" sz="5000" b="1" dirty="0">
                <a:latin typeface="Times New Roman" pitchFamily="18" charset="0"/>
                <a:cs typeface="Times New Roman" pitchFamily="18" charset="0"/>
              </a:rPr>
              <a:t> </a:t>
            </a:r>
            <a:r>
              <a:rPr lang="vi-VN" sz="4400" b="1" dirty="0">
                <a:latin typeface="Times New Roman" pitchFamily="18" charset="0"/>
                <a:cs typeface="Times New Roman" pitchFamily="18" charset="0"/>
              </a:rPr>
              <a:t>I. 		Nhóm 1: Bài 2.4 –SBT</a:t>
            </a:r>
          </a:p>
          <a:p>
            <a:pPr algn="just">
              <a:lnSpc>
                <a:spcPct val="200000"/>
              </a:lnSpc>
            </a:pPr>
            <a:r>
              <a:rPr lang="vi-VN" sz="4400" b="1" dirty="0">
                <a:latin typeface="Times New Roman" pitchFamily="18" charset="0"/>
                <a:cs typeface="Times New Roman" pitchFamily="18" charset="0"/>
              </a:rPr>
              <a:t>II. 		Nhóm 2: Bài 2.5 –SBT</a:t>
            </a:r>
          </a:p>
          <a:p>
            <a:pPr algn="just">
              <a:lnSpc>
                <a:spcPct val="200000"/>
              </a:lnSpc>
            </a:pPr>
            <a:r>
              <a:rPr lang="vi-VN" sz="4400" b="1" dirty="0">
                <a:latin typeface="Times New Roman" pitchFamily="18" charset="0"/>
                <a:cs typeface="Times New Roman" pitchFamily="18" charset="0"/>
              </a:rPr>
              <a:t>III. 	Nhóm 3: Bài 2.4 –SGK</a:t>
            </a:r>
          </a:p>
          <a:p>
            <a:pPr algn="just">
              <a:lnSpc>
                <a:spcPct val="200000"/>
              </a:lnSpc>
            </a:pPr>
            <a:r>
              <a:rPr lang="vi-VN" sz="4400" b="1" dirty="0">
                <a:latin typeface="Times New Roman" pitchFamily="18" charset="0"/>
                <a:cs typeface="Times New Roman" pitchFamily="18" charset="0"/>
              </a:rPr>
              <a:t>IV. 		Nhóm 4: Bài 2.5 –SGK</a:t>
            </a:r>
          </a:p>
        </p:txBody>
      </p:sp>
      <p:sp>
        <p:nvSpPr>
          <p:cNvPr id="23" name="Freeform 20"/>
          <p:cNvSpPr/>
          <p:nvPr/>
        </p:nvSpPr>
        <p:spPr>
          <a:xfrm rot="-1085547">
            <a:off x="16303831" y="8271247"/>
            <a:ext cx="1500611" cy="1423952"/>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2">
              <a:extLst>
                <a:ext uri="{96DAC541-7B7A-43D3-8B79-37D633B846F1}">
                  <asvg:svgBlip xmlns:asvg="http://schemas.microsoft.com/office/drawing/2016/SVG/main" r:embed="rId3"/>
                </a:ext>
              </a:extLst>
            </a:blip>
            <a:stretch>
              <a:fillRect r="-97556" b="-36756"/>
            </a:stretch>
          </a:blipFill>
        </p:spPr>
        <p:txBody>
          <a:bodyPr/>
          <a:lstStyle/>
          <a:p>
            <a:endParaRPr lang="en-US"/>
          </a:p>
        </p:txBody>
      </p:sp>
      <p:sp>
        <p:nvSpPr>
          <p:cNvPr id="5" name="Rectangle 4">
            <a:extLst>
              <a:ext uri="{FF2B5EF4-FFF2-40B4-BE49-F238E27FC236}">
                <a16:creationId xmlns:a16="http://schemas.microsoft.com/office/drawing/2014/main" id="{E1E6624D-070D-F8F0-2E3C-CE649DC15229}"/>
              </a:ext>
            </a:extLst>
          </p:cNvPr>
          <p:cNvSpPr/>
          <p:nvPr/>
        </p:nvSpPr>
        <p:spPr>
          <a:xfrm>
            <a:off x="10744923" y="6451490"/>
            <a:ext cx="7054001"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chemeClr val="tx1"/>
                </a:solidFill>
                <a:highlight>
                  <a:srgbClr val="FFFF00"/>
                </a:highlight>
                <a:latin typeface="Arial" panose="020B0604020202020204" pitchFamily="34" charset="0"/>
                <a:ea typeface="Arial" panose="020B0604020202020204" pitchFamily="34" charset="0"/>
                <a:cs typeface="Arial" panose="020B0604020202020204" pitchFamily="34" charset="0"/>
              </a:rPr>
              <a:t>Dạng 2: Bài toán thực tế.</a:t>
            </a:r>
            <a:endParaRPr lang="vi-VN" sz="4000" dirty="0">
              <a:solidFill>
                <a:schemeClr val="tx1"/>
              </a:solidFill>
              <a:highlight>
                <a:srgbClr val="FFFF00"/>
              </a:highligh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CB2D042-8F3A-D67E-0E32-26E83C32930F}"/>
              </a:ext>
            </a:extLst>
          </p:cNvPr>
          <p:cNvSpPr/>
          <p:nvPr/>
        </p:nvSpPr>
        <p:spPr>
          <a:xfrm>
            <a:off x="10775403" y="4057489"/>
            <a:ext cx="6974065"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chemeClr val="tx1"/>
                </a:solidFill>
                <a:highlight>
                  <a:srgbClr val="FFFF00"/>
                </a:highlight>
                <a:latin typeface="Arial" panose="020B0604020202020204" pitchFamily="34" charset="0"/>
                <a:ea typeface="Arial" panose="020B0604020202020204" pitchFamily="34" charset="0"/>
                <a:cs typeface="Arial" panose="020B0604020202020204" pitchFamily="34" charset="0"/>
              </a:rPr>
              <a:t>Dạng 1: giải phương trình.</a:t>
            </a:r>
            <a:endParaRPr lang="vi-VN" sz="4000" dirty="0">
              <a:solidFill>
                <a:schemeClr val="tx1"/>
              </a:solidFill>
              <a:highlight>
                <a:srgbClr val="FFFF00"/>
              </a:highlight>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82CFC163-DCE2-B53C-489F-0B4BE05E1B8A}"/>
              </a:ext>
            </a:extLst>
          </p:cNvPr>
          <p:cNvCxnSpPr>
            <a:cxnSpLocks/>
          </p:cNvCxnSpPr>
          <p:nvPr/>
        </p:nvCxnSpPr>
        <p:spPr>
          <a:xfrm>
            <a:off x="9753600" y="3771900"/>
            <a:ext cx="1295400" cy="76200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0C31428C-8380-FBAC-5322-9EB154BF8F6B}"/>
              </a:ext>
            </a:extLst>
          </p:cNvPr>
          <p:cNvCxnSpPr/>
          <p:nvPr/>
        </p:nvCxnSpPr>
        <p:spPr>
          <a:xfrm flipV="1">
            <a:off x="9753600" y="4762500"/>
            <a:ext cx="129540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C27004-D521-5C8F-2AB1-82419F96E280}"/>
              </a:ext>
            </a:extLst>
          </p:cNvPr>
          <p:cNvCxnSpPr>
            <a:cxnSpLocks/>
          </p:cNvCxnSpPr>
          <p:nvPr/>
        </p:nvCxnSpPr>
        <p:spPr>
          <a:xfrm>
            <a:off x="9907697" y="6277117"/>
            <a:ext cx="1295400" cy="76200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071D1C4C-7BB6-0206-7F67-5FBEEC7B36E5}"/>
              </a:ext>
            </a:extLst>
          </p:cNvPr>
          <p:cNvCxnSpPr/>
          <p:nvPr/>
        </p:nvCxnSpPr>
        <p:spPr>
          <a:xfrm flipV="1">
            <a:off x="9907697" y="7267717"/>
            <a:ext cx="129540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35795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Effect transition="in" filter="wheel(1)">
                                      <p:cBhvr>
                                        <p:cTn id="25" dur="2000"/>
                                        <p:tgtEl>
                                          <p:spTgt spid="26">
                                            <p:txEl>
                                              <p:pRg st="0" end="0"/>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6">
                                            <p:txEl>
                                              <p:pRg st="1" end="1"/>
                                            </p:txEl>
                                          </p:spTgt>
                                        </p:tgtEl>
                                        <p:attrNameLst>
                                          <p:attrName>style.visibility</p:attrName>
                                        </p:attrNameLst>
                                      </p:cBhvr>
                                      <p:to>
                                        <p:strVal val="visible"/>
                                      </p:to>
                                    </p:set>
                                    <p:animEffect transition="in" filter="wheel(1)">
                                      <p:cBhvr>
                                        <p:cTn id="28" dur="2000"/>
                                        <p:tgtEl>
                                          <p:spTgt spid="2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
                                            <p:txEl>
                                              <p:pRg st="2" end="2"/>
                                            </p:txEl>
                                          </p:spTgt>
                                        </p:tgtEl>
                                        <p:attrNameLst>
                                          <p:attrName>style.visibility</p:attrName>
                                        </p:attrNameLst>
                                      </p:cBhvr>
                                      <p:to>
                                        <p:strVal val="visible"/>
                                      </p:to>
                                    </p:set>
                                    <p:animEffect transition="in" filter="barn(inVertical)">
                                      <p:cBhvr>
                                        <p:cTn id="33" dur="500"/>
                                        <p:tgtEl>
                                          <p:spTgt spid="26">
                                            <p:txEl>
                                              <p:pRg st="2" end="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6">
                                            <p:txEl>
                                              <p:pRg st="3" end="3"/>
                                            </p:txEl>
                                          </p:spTgt>
                                        </p:tgtEl>
                                        <p:attrNameLst>
                                          <p:attrName>style.visibility</p:attrName>
                                        </p:attrNameLst>
                                      </p:cBhvr>
                                      <p:to>
                                        <p:strVal val="visible"/>
                                      </p:to>
                                    </p:set>
                                    <p:animEffect transition="in" filter="barn(inVertical)">
                                      <p:cBhvr>
                                        <p:cTn id="36" dur="500"/>
                                        <p:tgtEl>
                                          <p:spTgt spid="2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1370</Words>
  <Application>Microsoft Office PowerPoint</Application>
  <PresentationFormat>Custom</PresentationFormat>
  <Paragraphs>129</Paragraphs>
  <Slides>19</Slides>
  <Notes>8</Notes>
  <HiddenSlides>0</HiddenSlides>
  <MMClips>1</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1" baseType="lpstr">
      <vt:lpstr>Tahoma</vt:lpstr>
      <vt:lpstr>Calibri Light</vt:lpstr>
      <vt:lpstr>Cambria Math</vt:lpstr>
      <vt:lpstr>Arial</vt:lpstr>
      <vt:lpstr>Calibri</vt:lpstr>
      <vt:lpstr>Century Gothic</vt:lpstr>
      <vt:lpstr>Times New Roman</vt:lpstr>
      <vt:lpstr>Wingdings 2</vt:lpstr>
      <vt:lpstr>1_Office Theme</vt:lpstr>
      <vt:lpstr>2_Office Theme</vt:lpstr>
      <vt:lpstr>Austin</vt:lpstr>
      <vt:lpstr>Equation</vt:lpstr>
      <vt:lpstr> CHÀO MỪNG CÁC THẦY CÔ GIÁO TRONG   TỔ KHTN VỀ DỰ GIỜ LỚP 9A!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CHÀO MỪNG CÁC EM   ĐẾN VỚI BÀI HỌC HÔM NAY!  Giáo viên: Phạm Minh Thúy </dc:title>
  <dc:creator>VnTeach.Com</dc:creator>
  <cp:keywords>VnTeach.Com</cp:keywords>
  <cp:lastModifiedBy>Admin</cp:lastModifiedBy>
  <cp:revision>14</cp:revision>
  <dcterms:created xsi:type="dcterms:W3CDTF">2006-08-16T00:00:00Z</dcterms:created>
  <dcterms:modified xsi:type="dcterms:W3CDTF">2024-10-17T16:34:44Z</dcterms:modified>
  <dc:identifier>DAFn2dd0_sY</dc:identifier>
</cp:coreProperties>
</file>