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Tahom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iF+IhD6iaO06ZWv9s5LHTWxjbT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Tahoma-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25.png"/><Relationship Id="rId5" Type="http://schemas.openxmlformats.org/officeDocument/2006/relationships/hyperlink" Target="about:blank" TargetMode="External"/><Relationship Id="rId6" Type="http://schemas.openxmlformats.org/officeDocument/2006/relationships/image" Target="../media/image30.png"/><Relationship Id="rId7"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17.jpg"/><Relationship Id="rId5" Type="http://schemas.openxmlformats.org/officeDocument/2006/relationships/image" Target="../media/image16.jpg"/><Relationship Id="rId6" Type="http://schemas.openxmlformats.org/officeDocument/2006/relationships/image" Target="../media/image20.jpg"/><Relationship Id="rId7"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nvSpPr>
        <p:spPr>
          <a:xfrm>
            <a:off x="801635" y="694475"/>
            <a:ext cx="1021314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sng" cap="none" strike="noStrike">
                <a:solidFill>
                  <a:srgbClr val="FF0000"/>
                </a:solidFill>
                <a:latin typeface="Arial"/>
                <a:ea typeface="Arial"/>
                <a:cs typeface="Arial"/>
                <a:sym typeface="Arial"/>
              </a:rPr>
              <a:t>Tiết 5+6</a:t>
            </a:r>
            <a:r>
              <a:rPr b="1" i="0" lang="en-US" sz="3200" u="none" cap="none" strike="noStrike">
                <a:solidFill>
                  <a:srgbClr val="FF0000"/>
                </a:solidFill>
                <a:latin typeface="Arial"/>
                <a:ea typeface="Arial"/>
                <a:cs typeface="Arial"/>
                <a:sym typeface="Arial"/>
              </a:rPr>
              <a:t> - §4. PHÉP NHÂN VÀ PHÉP CHIA SỐ TỰ NHIÊN</a:t>
            </a:r>
            <a:endParaRPr sz="3200">
              <a:solidFill>
                <a:srgbClr val="FF0000"/>
              </a:solidFill>
              <a:latin typeface="Arial"/>
              <a:ea typeface="Arial"/>
              <a:cs typeface="Arial"/>
              <a:sym typeface="Arial"/>
            </a:endParaRPr>
          </a:p>
        </p:txBody>
      </p:sp>
      <p:sp>
        <p:nvSpPr>
          <p:cNvPr id="89" name="Google Shape;89;p1"/>
          <p:cNvSpPr txBox="1"/>
          <p:nvPr/>
        </p:nvSpPr>
        <p:spPr>
          <a:xfrm>
            <a:off x="2260209" y="1775330"/>
            <a:ext cx="99317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GV thực hiện: </a:t>
            </a:r>
            <a:endParaRPr sz="2400">
              <a:solidFill>
                <a:schemeClr val="dk1"/>
              </a:solidFill>
              <a:latin typeface="Times New Roman"/>
              <a:ea typeface="Times New Roman"/>
              <a:cs typeface="Times New Roman"/>
              <a:sym typeface="Times New Roman"/>
            </a:endParaRPr>
          </a:p>
        </p:txBody>
      </p:sp>
      <p:pic>
        <p:nvPicPr>
          <p:cNvPr id="90" name="Google Shape;90;p1"/>
          <p:cNvPicPr preferRelativeResize="0"/>
          <p:nvPr/>
        </p:nvPicPr>
        <p:blipFill rotWithShape="1">
          <a:blip r:embed="rId4">
            <a:alphaModFix/>
          </a:blip>
          <a:srcRect b="0" l="0" r="0" t="0"/>
          <a:stretch/>
        </p:blipFill>
        <p:spPr>
          <a:xfrm>
            <a:off x="1220152" y="3317850"/>
            <a:ext cx="9020175" cy="2867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273" name="Shape 273"/>
        <p:cNvGrpSpPr/>
        <p:nvPr/>
      </p:nvGrpSpPr>
      <p:grpSpPr>
        <a:xfrm>
          <a:off x="0" y="0"/>
          <a:ext cx="0" cy="0"/>
          <a:chOff x="0" y="0"/>
          <a:chExt cx="0" cy="0"/>
        </a:xfrm>
      </p:grpSpPr>
      <p:sp>
        <p:nvSpPr>
          <p:cNvPr id="274" name="Google Shape;274;p10"/>
          <p:cNvSpPr/>
          <p:nvPr/>
        </p:nvSpPr>
        <p:spPr>
          <a:xfrm>
            <a:off x="374685" y="241207"/>
            <a:ext cx="11611448"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1)</a:t>
            </a:r>
            <a:endParaRPr sz="3200">
              <a:solidFill>
                <a:schemeClr val="lt1"/>
              </a:solidFill>
              <a:latin typeface="Times New Roman"/>
              <a:ea typeface="Times New Roman"/>
              <a:cs typeface="Times New Roman"/>
              <a:sym typeface="Times New Roman"/>
            </a:endParaRPr>
          </a:p>
        </p:txBody>
      </p:sp>
      <p:cxnSp>
        <p:nvCxnSpPr>
          <p:cNvPr id="275" name="Google Shape;275;p10"/>
          <p:cNvCxnSpPr/>
          <p:nvPr/>
        </p:nvCxnSpPr>
        <p:spPr>
          <a:xfrm>
            <a:off x="4951828" y="1209822"/>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276" name="Google Shape;276;p10"/>
          <p:cNvSpPr txBox="1"/>
          <p:nvPr/>
        </p:nvSpPr>
        <p:spPr>
          <a:xfrm>
            <a:off x="506437" y="899849"/>
            <a:ext cx="422030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 Phép nhân số tự nhiên</a:t>
            </a:r>
            <a:endParaRPr b="1" sz="2400">
              <a:solidFill>
                <a:srgbClr val="FFFF00"/>
              </a:solidFill>
              <a:latin typeface="Times New Roman"/>
              <a:ea typeface="Times New Roman"/>
              <a:cs typeface="Times New Roman"/>
              <a:sym typeface="Times New Roman"/>
            </a:endParaRPr>
          </a:p>
        </p:txBody>
      </p:sp>
      <p:grpSp>
        <p:nvGrpSpPr>
          <p:cNvPr id="277" name="Google Shape;277;p10"/>
          <p:cNvGrpSpPr/>
          <p:nvPr/>
        </p:nvGrpSpPr>
        <p:grpSpPr>
          <a:xfrm>
            <a:off x="724806" y="1288131"/>
            <a:ext cx="3736547" cy="1110432"/>
            <a:chOff x="724806" y="1288131"/>
            <a:chExt cx="3736547" cy="1110432"/>
          </a:xfrm>
        </p:grpSpPr>
        <p:grpSp>
          <p:nvGrpSpPr>
            <p:cNvPr id="278" name="Google Shape;278;p10"/>
            <p:cNvGrpSpPr/>
            <p:nvPr/>
          </p:nvGrpSpPr>
          <p:grpSpPr>
            <a:xfrm>
              <a:off x="724806" y="1288131"/>
              <a:ext cx="3736547" cy="1110432"/>
              <a:chOff x="724806" y="2047781"/>
              <a:chExt cx="3736547" cy="1110432"/>
            </a:xfrm>
          </p:grpSpPr>
          <p:sp>
            <p:nvSpPr>
              <p:cNvPr id="279" name="Google Shape;279;p10"/>
              <p:cNvSpPr/>
              <p:nvPr/>
            </p:nvSpPr>
            <p:spPr>
              <a:xfrm>
                <a:off x="724806" y="2047781"/>
                <a:ext cx="3736547" cy="1110432"/>
              </a:xfrm>
              <a:prstGeom prst="roundRect">
                <a:avLst>
                  <a:gd fmla="val 16667" name="adj"/>
                </a:avLst>
              </a:prstGeom>
              <a:solidFill>
                <a:srgbClr val="7F7F7F">
                  <a:alpha val="6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0"/>
              <p:cNvSpPr txBox="1"/>
              <p:nvPr/>
            </p:nvSpPr>
            <p:spPr>
              <a:xfrm>
                <a:off x="1195754" y="2065091"/>
                <a:ext cx="29964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Times New Roman"/>
                    <a:ea typeface="Times New Roman"/>
                    <a:cs typeface="Times New Roman"/>
                    <a:sym typeface="Times New Roman"/>
                  </a:rPr>
                  <a:t>a       x        b       =      c</a:t>
                </a:r>
                <a:endParaRPr sz="2000">
                  <a:solidFill>
                    <a:srgbClr val="FFC000"/>
                  </a:solidFill>
                  <a:latin typeface="Times New Roman"/>
                  <a:ea typeface="Times New Roman"/>
                  <a:cs typeface="Times New Roman"/>
                  <a:sym typeface="Times New Roman"/>
                </a:endParaRPr>
              </a:p>
            </p:txBody>
          </p:sp>
        </p:grpSp>
        <p:grpSp>
          <p:nvGrpSpPr>
            <p:cNvPr id="281" name="Google Shape;281;p10"/>
            <p:cNvGrpSpPr/>
            <p:nvPr/>
          </p:nvGrpSpPr>
          <p:grpSpPr>
            <a:xfrm>
              <a:off x="844176" y="1677415"/>
              <a:ext cx="1125302" cy="678110"/>
              <a:chOff x="844176" y="2437065"/>
              <a:chExt cx="1125302" cy="678110"/>
            </a:xfrm>
          </p:grpSpPr>
          <p:sp>
            <p:nvSpPr>
              <p:cNvPr id="282" name="Google Shape;282;p10"/>
              <p:cNvSpPr txBox="1"/>
              <p:nvPr/>
            </p:nvSpPr>
            <p:spPr>
              <a:xfrm>
                <a:off x="844176" y="2715065"/>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283" name="Google Shape;283;p10"/>
              <p:cNvCxnSpPr/>
              <p:nvPr/>
            </p:nvCxnSpPr>
            <p:spPr>
              <a:xfrm rot="10800000">
                <a:off x="1336429" y="2437065"/>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284" name="Google Shape;284;p10"/>
            <p:cNvGrpSpPr/>
            <p:nvPr/>
          </p:nvGrpSpPr>
          <p:grpSpPr>
            <a:xfrm>
              <a:off x="2039873" y="1663347"/>
              <a:ext cx="1125302" cy="681773"/>
              <a:chOff x="2039873" y="2422997"/>
              <a:chExt cx="1125302" cy="681773"/>
            </a:xfrm>
          </p:grpSpPr>
          <p:sp>
            <p:nvSpPr>
              <p:cNvPr id="285" name="Google Shape;285;p10"/>
              <p:cNvSpPr txBox="1"/>
              <p:nvPr/>
            </p:nvSpPr>
            <p:spPr>
              <a:xfrm>
                <a:off x="2039873" y="2704660"/>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286" name="Google Shape;286;p10"/>
              <p:cNvCxnSpPr/>
              <p:nvPr/>
            </p:nvCxnSpPr>
            <p:spPr>
              <a:xfrm rot="10800000">
                <a:off x="2532185" y="2422997"/>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287" name="Google Shape;287;p10"/>
            <p:cNvGrpSpPr/>
            <p:nvPr/>
          </p:nvGrpSpPr>
          <p:grpSpPr>
            <a:xfrm>
              <a:off x="3282424" y="1635211"/>
              <a:ext cx="909748" cy="696574"/>
              <a:chOff x="3282424" y="2394861"/>
              <a:chExt cx="909748" cy="696574"/>
            </a:xfrm>
          </p:grpSpPr>
          <p:sp>
            <p:nvSpPr>
              <p:cNvPr id="288" name="Google Shape;288;p10"/>
              <p:cNvSpPr txBox="1"/>
              <p:nvPr/>
            </p:nvSpPr>
            <p:spPr>
              <a:xfrm>
                <a:off x="3282424" y="2691325"/>
                <a:ext cx="9097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Tích</a:t>
                </a:r>
                <a:endParaRPr sz="2000">
                  <a:solidFill>
                    <a:srgbClr val="9CC2E5"/>
                  </a:solidFill>
                  <a:latin typeface="Times New Roman"/>
                  <a:ea typeface="Times New Roman"/>
                  <a:cs typeface="Times New Roman"/>
                  <a:sym typeface="Times New Roman"/>
                </a:endParaRPr>
              </a:p>
            </p:txBody>
          </p:sp>
          <p:cxnSp>
            <p:nvCxnSpPr>
              <p:cNvPr id="289" name="Google Shape;289;p10"/>
              <p:cNvCxnSpPr/>
              <p:nvPr/>
            </p:nvCxnSpPr>
            <p:spPr>
              <a:xfrm rot="10800000">
                <a:off x="3643532" y="2394861"/>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sp>
        <p:nvSpPr>
          <p:cNvPr id="290" name="Google Shape;290;p10"/>
          <p:cNvSpPr/>
          <p:nvPr/>
        </p:nvSpPr>
        <p:spPr>
          <a:xfrm>
            <a:off x="521531" y="2340207"/>
            <a:ext cx="3486852"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u="sng">
                <a:solidFill>
                  <a:srgbClr val="FFFF00"/>
                </a:solidFill>
                <a:latin typeface="Times New Roman"/>
                <a:ea typeface="Times New Roman"/>
                <a:cs typeface="Times New Roman"/>
                <a:sym typeface="Times New Roman"/>
              </a:rPr>
              <a:t>1. Nhân hai số có nhiều chữ số</a:t>
            </a:r>
            <a:endParaRPr sz="2000">
              <a:solidFill>
                <a:srgbClr val="FFFF00"/>
              </a:solidFill>
              <a:latin typeface="Times New Roman"/>
              <a:ea typeface="Times New Roman"/>
              <a:cs typeface="Times New Roman"/>
              <a:sym typeface="Times New Roman"/>
            </a:endParaRPr>
          </a:p>
        </p:txBody>
      </p:sp>
      <p:sp>
        <p:nvSpPr>
          <p:cNvPr id="291" name="Google Shape;291;p10"/>
          <p:cNvSpPr/>
          <p:nvPr/>
        </p:nvSpPr>
        <p:spPr>
          <a:xfrm>
            <a:off x="542047" y="2750722"/>
            <a:ext cx="3172856"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u="sng">
                <a:solidFill>
                  <a:srgbClr val="FFFF00"/>
                </a:solidFill>
                <a:latin typeface="Times New Roman"/>
                <a:ea typeface="Times New Roman"/>
                <a:cs typeface="Times New Roman"/>
                <a:sym typeface="Times New Roman"/>
              </a:rPr>
              <a:t>2. Tính chất của phép nhân</a:t>
            </a:r>
            <a:endParaRPr sz="2000">
              <a:solidFill>
                <a:srgbClr val="FFFF00"/>
              </a:solidFill>
              <a:latin typeface="Times New Roman"/>
              <a:ea typeface="Times New Roman"/>
              <a:cs typeface="Times New Roman"/>
              <a:sym typeface="Times New Roman"/>
            </a:endParaRPr>
          </a:p>
        </p:txBody>
      </p:sp>
      <p:sp>
        <p:nvSpPr>
          <p:cNvPr id="292" name="Google Shape;292;p10"/>
          <p:cNvSpPr/>
          <p:nvPr/>
        </p:nvSpPr>
        <p:spPr>
          <a:xfrm>
            <a:off x="521531" y="3201502"/>
            <a:ext cx="4445390" cy="186204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Phép nhân số tự nhiên có các tính chất:</a:t>
            </a:r>
            <a:endParaRPr/>
          </a:p>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 Giao hoán: a . b = b . a</a:t>
            </a:r>
            <a:endParaRPr sz="2000">
              <a:solidFill>
                <a:srgbClr val="FFFF00"/>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 Kết hợp: (a . b) . c = a . (b . c)</a:t>
            </a:r>
            <a:endParaRPr/>
          </a:p>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 Phân phối của phép nhân đối với phép cộng: a(b + c) = ab + ac</a:t>
            </a:r>
            <a:endParaRPr sz="2000">
              <a:solidFill>
                <a:srgbClr val="FFFF00"/>
              </a:solidFill>
              <a:latin typeface="Times New Roman"/>
              <a:ea typeface="Times New Roman"/>
              <a:cs typeface="Times New Roman"/>
              <a:sym typeface="Times New Roman"/>
            </a:endParaRPr>
          </a:p>
        </p:txBody>
      </p:sp>
      <p:sp>
        <p:nvSpPr>
          <p:cNvPr id="293" name="Google Shape;293;p10"/>
          <p:cNvSpPr/>
          <p:nvPr/>
        </p:nvSpPr>
        <p:spPr>
          <a:xfrm>
            <a:off x="5440596" y="3405815"/>
            <a:ext cx="6410354" cy="30008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F0000"/>
                </a:solidFill>
                <a:latin typeface="Times New Roman"/>
                <a:ea typeface="Times New Roman"/>
                <a:cs typeface="Times New Roman"/>
                <a:sym typeface="Times New Roman"/>
              </a:rPr>
              <a:t>Giải</a:t>
            </a:r>
            <a:endParaRPr b="1" sz="2400">
              <a:solidFill>
                <a:srgbClr val="FF0000"/>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400">
                <a:solidFill>
                  <a:schemeClr val="lt1"/>
                </a:solidFill>
                <a:latin typeface="Times New Roman"/>
                <a:ea typeface="Times New Roman"/>
                <a:cs typeface="Times New Roman"/>
                <a:sym typeface="Times New Roman"/>
              </a:rPr>
              <a:t>Nhà trường cần dùng tất cả số bóng đèn LED là:</a:t>
            </a:r>
            <a:endParaRPr sz="2400">
              <a:solidFill>
                <a:schemeClr val="lt1"/>
              </a:solidFill>
              <a:latin typeface="Times New Roman"/>
              <a:ea typeface="Times New Roman"/>
              <a:cs typeface="Times New Roman"/>
              <a:sym typeface="Times New Roman"/>
            </a:endParaRPr>
          </a:p>
          <a:p>
            <a:pPr indent="0" lvl="0" marL="0" marR="0" rtl="0" algn="ctr">
              <a:spcBef>
                <a:spcPts val="1200"/>
              </a:spcBef>
              <a:spcAft>
                <a:spcPts val="0"/>
              </a:spcAft>
              <a:buNone/>
            </a:pPr>
            <a:r>
              <a:rPr lang="en-US" sz="2400">
                <a:solidFill>
                  <a:schemeClr val="lt1"/>
                </a:solidFill>
                <a:latin typeface="Times New Roman"/>
                <a:ea typeface="Times New Roman"/>
                <a:cs typeface="Times New Roman"/>
                <a:sym typeface="Times New Roman"/>
              </a:rPr>
              <a:t>32 × 8 = 256 (bóng)</a:t>
            </a:r>
            <a:endParaRPr sz="2400">
              <a:solidFill>
                <a:schemeClr val="lt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400">
                <a:solidFill>
                  <a:schemeClr val="lt1"/>
                </a:solidFill>
                <a:latin typeface="Times New Roman"/>
                <a:ea typeface="Times New Roman"/>
                <a:cs typeface="Times New Roman"/>
                <a:sym typeface="Times New Roman"/>
              </a:rPr>
              <a:t>Nhà trường phải trả số tiền mua bóng đèn LED là:</a:t>
            </a:r>
            <a:endParaRPr sz="2400">
              <a:solidFill>
                <a:schemeClr val="lt1"/>
              </a:solidFill>
              <a:latin typeface="Times New Roman"/>
              <a:ea typeface="Times New Roman"/>
              <a:cs typeface="Times New Roman"/>
              <a:sym typeface="Times New Roman"/>
            </a:endParaRPr>
          </a:p>
          <a:p>
            <a:pPr indent="0" lvl="0" marL="0" marR="0" rtl="0" algn="ctr">
              <a:spcBef>
                <a:spcPts val="1200"/>
              </a:spcBef>
              <a:spcAft>
                <a:spcPts val="0"/>
              </a:spcAft>
              <a:buNone/>
            </a:pPr>
            <a:r>
              <a:rPr lang="en-US" sz="2400">
                <a:solidFill>
                  <a:schemeClr val="lt1"/>
                </a:solidFill>
                <a:latin typeface="Times New Roman"/>
                <a:ea typeface="Times New Roman"/>
                <a:cs typeface="Times New Roman"/>
                <a:sym typeface="Times New Roman"/>
              </a:rPr>
              <a:t>256 × 96 000 = 24 576 000 (nghìn đồng)</a:t>
            </a:r>
            <a:endParaRPr sz="2400">
              <a:solidFill>
                <a:schemeClr val="lt1"/>
              </a:solidFill>
              <a:latin typeface="Times New Roman"/>
              <a:ea typeface="Times New Roman"/>
              <a:cs typeface="Times New Roman"/>
              <a:sym typeface="Times New Roman"/>
            </a:endParaRPr>
          </a:p>
          <a:p>
            <a:pPr indent="0" lvl="0" marL="0" marR="0" rtl="0" algn="l">
              <a:spcBef>
                <a:spcPts val="600"/>
              </a:spcBef>
              <a:spcAft>
                <a:spcPts val="0"/>
              </a:spcAft>
              <a:buNone/>
            </a:pPr>
            <a:r>
              <a:rPr lang="en-US" sz="2400">
                <a:solidFill>
                  <a:schemeClr val="lt1"/>
                </a:solidFill>
                <a:latin typeface="Times New Roman"/>
                <a:ea typeface="Times New Roman"/>
                <a:cs typeface="Times New Roman"/>
                <a:sym typeface="Times New Roman"/>
              </a:rPr>
              <a:t>                                       Đáp số: 24 576 000 đồng.</a:t>
            </a:r>
            <a:endParaRPr sz="2400">
              <a:solidFill>
                <a:schemeClr val="lt1"/>
              </a:solidFill>
              <a:latin typeface="Calibri"/>
              <a:ea typeface="Calibri"/>
              <a:cs typeface="Calibri"/>
              <a:sym typeface="Calibri"/>
            </a:endParaRPr>
          </a:p>
        </p:txBody>
      </p:sp>
      <p:sp>
        <p:nvSpPr>
          <p:cNvPr id="294" name="Google Shape;294;p10"/>
          <p:cNvSpPr txBox="1"/>
          <p:nvPr/>
        </p:nvSpPr>
        <p:spPr>
          <a:xfrm>
            <a:off x="5338367" y="1209822"/>
            <a:ext cx="6344117"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F0000"/>
                </a:solidFill>
                <a:latin typeface="Times New Roman"/>
                <a:ea typeface="Times New Roman"/>
                <a:cs typeface="Times New Roman"/>
                <a:sym typeface="Times New Roman"/>
              </a:rPr>
              <a:t>Vận dụng 2</a:t>
            </a:r>
            <a:r>
              <a:rPr lang="en-US" sz="2400">
                <a:solidFill>
                  <a:schemeClr val="lt1"/>
                </a:solidFill>
                <a:latin typeface="Times New Roman"/>
                <a:ea typeface="Times New Roman"/>
                <a:cs typeface="Times New Roman"/>
                <a:sym typeface="Times New Roman"/>
              </a:rPr>
              <a:t>: Một trường học lên kế hoạch thay tất cả các bóng đèn sợi đốt bình thường bằng bóng đèn LED cho 32 phòng học, mỗi phòng 8 bóng. Nếu mỗi bóng đèn LED có giá 96 000 đồng thì nhà trường phải trả bao nhiêu tiền mua số bóng đèn LED để thay đủ cho tất cả các phòng học?</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298" name="Shape 298"/>
        <p:cNvGrpSpPr/>
        <p:nvPr/>
      </p:nvGrpSpPr>
      <p:grpSpPr>
        <a:xfrm>
          <a:off x="0" y="0"/>
          <a:ext cx="0" cy="0"/>
          <a:chOff x="0" y="0"/>
          <a:chExt cx="0" cy="0"/>
        </a:xfrm>
      </p:grpSpPr>
      <p:sp>
        <p:nvSpPr>
          <p:cNvPr id="299" name="Google Shape;299;p11"/>
          <p:cNvSpPr/>
          <p:nvPr/>
        </p:nvSpPr>
        <p:spPr>
          <a:xfrm>
            <a:off x="497827" y="241207"/>
            <a:ext cx="11365164"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2)</a:t>
            </a:r>
            <a:endParaRPr sz="3200">
              <a:solidFill>
                <a:schemeClr val="lt1"/>
              </a:solidFill>
              <a:latin typeface="Times New Roman"/>
              <a:ea typeface="Times New Roman"/>
              <a:cs typeface="Times New Roman"/>
              <a:sym typeface="Times New Roman"/>
            </a:endParaRPr>
          </a:p>
        </p:txBody>
      </p:sp>
      <p:cxnSp>
        <p:nvCxnSpPr>
          <p:cNvPr id="300" name="Google Shape;300;p11"/>
          <p:cNvCxnSpPr/>
          <p:nvPr/>
        </p:nvCxnSpPr>
        <p:spPr>
          <a:xfrm>
            <a:off x="5378273" y="1163319"/>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301" name="Google Shape;301;p11"/>
          <p:cNvSpPr txBox="1"/>
          <p:nvPr/>
        </p:nvSpPr>
        <p:spPr>
          <a:xfrm>
            <a:off x="506437" y="899849"/>
            <a:ext cx="48980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II. Phép chia hết và phép chia có dư</a:t>
            </a:r>
            <a:endParaRPr b="1" sz="2400">
              <a:solidFill>
                <a:srgbClr val="FFFF00"/>
              </a:solidFill>
              <a:latin typeface="Times New Roman"/>
              <a:ea typeface="Times New Roman"/>
              <a:cs typeface="Times New Roman"/>
              <a:sym typeface="Times New Roman"/>
            </a:endParaRPr>
          </a:p>
        </p:txBody>
      </p:sp>
      <p:sp>
        <p:nvSpPr>
          <p:cNvPr id="302" name="Google Shape;302;p11"/>
          <p:cNvSpPr/>
          <p:nvPr/>
        </p:nvSpPr>
        <p:spPr>
          <a:xfrm>
            <a:off x="596639" y="1279586"/>
            <a:ext cx="2794355" cy="492443"/>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1" lang="en-US" sz="2000">
                <a:solidFill>
                  <a:srgbClr val="FFFF00"/>
                </a:solidFill>
                <a:latin typeface="Times New Roman"/>
                <a:ea typeface="Times New Roman"/>
                <a:cs typeface="Times New Roman"/>
                <a:sym typeface="Times New Roman"/>
              </a:rPr>
              <a:t>1.  Chia hai số tự nhiên:</a:t>
            </a:r>
            <a:endParaRPr sz="2000">
              <a:solidFill>
                <a:srgbClr val="FFFF00"/>
              </a:solidFill>
              <a:latin typeface="Times New Roman"/>
              <a:ea typeface="Times New Roman"/>
              <a:cs typeface="Times New Roman"/>
              <a:sym typeface="Times New Roman"/>
            </a:endParaRPr>
          </a:p>
        </p:txBody>
      </p:sp>
      <p:grpSp>
        <p:nvGrpSpPr>
          <p:cNvPr id="303" name="Google Shape;303;p11"/>
          <p:cNvGrpSpPr/>
          <p:nvPr/>
        </p:nvGrpSpPr>
        <p:grpSpPr>
          <a:xfrm>
            <a:off x="5439168" y="895548"/>
            <a:ext cx="6337935" cy="2357568"/>
            <a:chOff x="5439168" y="895548"/>
            <a:chExt cx="6337935" cy="2357568"/>
          </a:xfrm>
        </p:grpSpPr>
        <p:sp>
          <p:nvSpPr>
            <p:cNvPr id="304" name="Google Shape;304;p11"/>
            <p:cNvSpPr/>
            <p:nvPr/>
          </p:nvSpPr>
          <p:spPr>
            <a:xfrm>
              <a:off x="5896807" y="895548"/>
              <a:ext cx="5880296" cy="235756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Phiếu học tập số 2: </a:t>
              </a:r>
              <a:endParaRPr sz="2800">
                <a:solidFill>
                  <a:srgbClr val="FF0000"/>
                </a:solidFill>
                <a:latin typeface="Times New Roman"/>
                <a:ea typeface="Times New Roman"/>
                <a:cs typeface="Times New Roman"/>
                <a:sym typeface="Times New Roman"/>
              </a:endParaRPr>
            </a:p>
            <a:p>
              <a:pPr indent="228600" lvl="0" marL="0" marR="0" rtl="0" algn="just">
                <a:lnSpc>
                  <a:spcPct val="115000"/>
                </a:lnSpc>
                <a:spcBef>
                  <a:spcPts val="0"/>
                </a:spcBef>
                <a:spcAft>
                  <a:spcPts val="0"/>
                </a:spcAft>
                <a:buNone/>
              </a:pPr>
              <a:r>
                <a:rPr b="1" lang="en-US" sz="2000">
                  <a:solidFill>
                    <a:srgbClr val="FFC000"/>
                  </a:solidFill>
                  <a:latin typeface="Times New Roman"/>
                  <a:ea typeface="Times New Roman"/>
                  <a:cs typeface="Times New Roman"/>
                  <a:sym typeface="Times New Roman"/>
                </a:rPr>
                <a:t>Câu 1</a:t>
              </a:r>
              <a:r>
                <a:rPr lang="en-US" sz="2000">
                  <a:solidFill>
                    <a:schemeClr val="lt1"/>
                  </a:solidFill>
                  <a:latin typeface="Times New Roman"/>
                  <a:ea typeface="Times New Roman"/>
                  <a:cs typeface="Times New Roman"/>
                  <a:sym typeface="Times New Roman"/>
                </a:rPr>
                <a:t>: Thực hiện các phép chia</a:t>
              </a:r>
              <a:endParaRPr/>
            </a:p>
            <a:p>
              <a:pPr indent="228600" lvl="0" marL="0" marR="0" rtl="0" algn="just">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        a) 196 : 7                b) 215 : 18</a:t>
              </a:r>
              <a:endParaRPr sz="2000">
                <a:solidFill>
                  <a:schemeClr val="lt1"/>
                </a:solidFill>
                <a:latin typeface="Times New Roman"/>
                <a:ea typeface="Times New Roman"/>
                <a:cs typeface="Times New Roman"/>
                <a:sym typeface="Times New Roman"/>
              </a:endParaRPr>
            </a:p>
            <a:p>
              <a:pPr indent="228600" lvl="0" marL="0" marR="0" rtl="0" algn="just">
                <a:lnSpc>
                  <a:spcPct val="115000"/>
                </a:lnSpc>
                <a:spcBef>
                  <a:spcPts val="0"/>
                </a:spcBef>
                <a:spcAft>
                  <a:spcPts val="0"/>
                </a:spcAft>
                <a:buNone/>
              </a:pPr>
              <a:r>
                <a:rPr b="1" lang="en-US" sz="2000">
                  <a:solidFill>
                    <a:srgbClr val="FFC000"/>
                  </a:solidFill>
                  <a:latin typeface="Times New Roman"/>
                  <a:ea typeface="Times New Roman"/>
                  <a:cs typeface="Times New Roman"/>
                  <a:sym typeface="Times New Roman"/>
                </a:rPr>
                <a:t>Câu 2</a:t>
              </a:r>
              <a:r>
                <a:rPr lang="en-US" sz="2000">
                  <a:solidFill>
                    <a:schemeClr val="lt1"/>
                  </a:solidFill>
                  <a:latin typeface="Times New Roman"/>
                  <a:ea typeface="Times New Roman"/>
                  <a:cs typeface="Times New Roman"/>
                  <a:sym typeface="Times New Roman"/>
                </a:rPr>
                <a:t>: Trong hai phép chia trên, hãy chỉ ra phép chia hết và phép chia có dư. Trong mỗi trường hợp, hãy cho biết số bị chia, số chia, thương và số dư (nếu có)		</a:t>
              </a:r>
              <a:endParaRPr sz="2000">
                <a:solidFill>
                  <a:schemeClr val="lt1"/>
                </a:solidFill>
                <a:latin typeface="Times New Roman"/>
                <a:ea typeface="Times New Roman"/>
                <a:cs typeface="Times New Roman"/>
                <a:sym typeface="Times New Roman"/>
              </a:endParaRPr>
            </a:p>
          </p:txBody>
        </p:sp>
        <p:pic>
          <p:nvPicPr>
            <p:cNvPr id="305" name="Google Shape;305;p11"/>
            <p:cNvPicPr preferRelativeResize="0"/>
            <p:nvPr/>
          </p:nvPicPr>
          <p:blipFill rotWithShape="1">
            <a:blip r:embed="rId4">
              <a:alphaModFix/>
            </a:blip>
            <a:srcRect b="0" l="0" r="0" t="0"/>
            <a:stretch/>
          </p:blipFill>
          <p:spPr>
            <a:xfrm>
              <a:off x="5439168" y="979956"/>
              <a:ext cx="485775" cy="609600"/>
            </a:xfrm>
            <a:prstGeom prst="rect">
              <a:avLst/>
            </a:prstGeom>
            <a:noFill/>
            <a:ln>
              <a:noFill/>
            </a:ln>
          </p:spPr>
        </p:pic>
      </p:grpSp>
      <p:sp>
        <p:nvSpPr>
          <p:cNvPr id="306" name="Google Shape;306;p11"/>
          <p:cNvSpPr txBox="1"/>
          <p:nvPr/>
        </p:nvSpPr>
        <p:spPr>
          <a:xfrm>
            <a:off x="5653919" y="3253116"/>
            <a:ext cx="7362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Giải</a:t>
            </a:r>
            <a:endParaRPr b="1" sz="2000">
              <a:solidFill>
                <a:srgbClr val="FF0000"/>
              </a:solidFill>
              <a:latin typeface="Times New Roman"/>
              <a:ea typeface="Times New Roman"/>
              <a:cs typeface="Times New Roman"/>
              <a:sym typeface="Times New Roman"/>
            </a:endParaRPr>
          </a:p>
        </p:txBody>
      </p:sp>
      <p:grpSp>
        <p:nvGrpSpPr>
          <p:cNvPr id="307" name="Google Shape;307;p11"/>
          <p:cNvGrpSpPr/>
          <p:nvPr/>
        </p:nvGrpSpPr>
        <p:grpSpPr>
          <a:xfrm>
            <a:off x="6022040" y="3700439"/>
            <a:ext cx="2038639" cy="1932850"/>
            <a:chOff x="6022040" y="3700439"/>
            <a:chExt cx="2038639" cy="1932850"/>
          </a:xfrm>
        </p:grpSpPr>
        <p:grpSp>
          <p:nvGrpSpPr>
            <p:cNvPr id="308" name="Google Shape;308;p11"/>
            <p:cNvGrpSpPr/>
            <p:nvPr/>
          </p:nvGrpSpPr>
          <p:grpSpPr>
            <a:xfrm>
              <a:off x="6445338" y="3700439"/>
              <a:ext cx="1615341" cy="1631216"/>
              <a:chOff x="6445338" y="3808045"/>
              <a:chExt cx="1615341" cy="1631216"/>
            </a:xfrm>
          </p:grpSpPr>
          <p:cxnSp>
            <p:nvCxnSpPr>
              <p:cNvPr id="309" name="Google Shape;309;p11"/>
              <p:cNvCxnSpPr/>
              <p:nvPr/>
            </p:nvCxnSpPr>
            <p:spPr>
              <a:xfrm>
                <a:off x="6445338" y="4445391"/>
                <a:ext cx="686873" cy="0"/>
              </a:xfrm>
              <a:prstGeom prst="straightConnector1">
                <a:avLst/>
              </a:prstGeom>
              <a:noFill/>
              <a:ln cap="flat" cmpd="sng" w="9525">
                <a:solidFill>
                  <a:schemeClr val="accent1"/>
                </a:solidFill>
                <a:prstDash val="solid"/>
                <a:miter lim="800000"/>
                <a:headEnd len="sm" w="sm" type="none"/>
                <a:tailEnd len="sm" w="sm" type="none"/>
              </a:ln>
            </p:spPr>
          </p:cxnSp>
          <p:grpSp>
            <p:nvGrpSpPr>
              <p:cNvPr id="310" name="Google Shape;310;p11"/>
              <p:cNvGrpSpPr/>
              <p:nvPr/>
            </p:nvGrpSpPr>
            <p:grpSpPr>
              <a:xfrm>
                <a:off x="6445338" y="3808045"/>
                <a:ext cx="1615341" cy="1631216"/>
                <a:chOff x="5896807" y="3784209"/>
                <a:chExt cx="1615341" cy="1631216"/>
              </a:xfrm>
            </p:grpSpPr>
            <p:sp>
              <p:nvSpPr>
                <p:cNvPr id="311" name="Google Shape;311;p11"/>
                <p:cNvSpPr txBox="1"/>
                <p:nvPr/>
              </p:nvSpPr>
              <p:spPr>
                <a:xfrm>
                  <a:off x="5896807" y="3784209"/>
                  <a:ext cx="1615341"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Times New Roman"/>
                    <a:buAutoNum type="arabicPlain" startAt="196"/>
                  </a:pPr>
                  <a:r>
                    <a:rPr lang="en-US" sz="2000">
                      <a:solidFill>
                        <a:schemeClr val="lt1"/>
                      </a:solidFill>
                      <a:latin typeface="Times New Roman"/>
                      <a:ea typeface="Times New Roman"/>
                      <a:cs typeface="Times New Roman"/>
                      <a:sym typeface="Times New Roman"/>
                    </a:rPr>
                    <a:t>      7</a:t>
                  </a:r>
                  <a:endParaRPr/>
                </a:p>
                <a:p>
                  <a:pPr indent="-342900" lvl="0" marL="342900" marR="0" rtl="0" algn="l">
                    <a:spcBef>
                      <a:spcPts val="0"/>
                    </a:spcBef>
                    <a:spcAft>
                      <a:spcPts val="0"/>
                    </a:spcAft>
                    <a:buClr>
                      <a:schemeClr val="lt1"/>
                    </a:buClr>
                    <a:buSzPts val="2000"/>
                    <a:buFont typeface="Times New Roman"/>
                    <a:buAutoNum type="arabicPlain" startAt="14"/>
                  </a:pPr>
                  <a:r>
                    <a:rPr lang="en-US" sz="2000">
                      <a:solidFill>
                        <a:schemeClr val="lt1"/>
                      </a:solidFill>
                      <a:latin typeface="Times New Roman"/>
                      <a:ea typeface="Times New Roman"/>
                      <a:cs typeface="Times New Roman"/>
                      <a:sym typeface="Times New Roman"/>
                    </a:rPr>
                    <a:t>      28</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  56</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  56</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    0</a:t>
                  </a:r>
                  <a:endParaRPr sz="2000">
                    <a:solidFill>
                      <a:schemeClr val="lt1"/>
                    </a:solidFill>
                    <a:latin typeface="Times New Roman"/>
                    <a:ea typeface="Times New Roman"/>
                    <a:cs typeface="Times New Roman"/>
                    <a:sym typeface="Times New Roman"/>
                  </a:endParaRPr>
                </a:p>
              </p:txBody>
            </p:sp>
            <p:cxnSp>
              <p:nvCxnSpPr>
                <p:cNvPr id="312" name="Google Shape;312;p11"/>
                <p:cNvCxnSpPr/>
                <p:nvPr/>
              </p:nvCxnSpPr>
              <p:spPr>
                <a:xfrm>
                  <a:off x="6583680" y="3882683"/>
                  <a:ext cx="0" cy="1406769"/>
                </a:xfrm>
                <a:prstGeom prst="straightConnector1">
                  <a:avLst/>
                </a:prstGeom>
                <a:noFill/>
                <a:ln cap="flat" cmpd="sng" w="9525">
                  <a:solidFill>
                    <a:schemeClr val="accent1"/>
                  </a:solidFill>
                  <a:prstDash val="solid"/>
                  <a:miter lim="800000"/>
                  <a:headEnd len="sm" w="sm" type="none"/>
                  <a:tailEnd len="sm" w="sm" type="none"/>
                </a:ln>
              </p:spPr>
            </p:cxnSp>
            <p:cxnSp>
              <p:nvCxnSpPr>
                <p:cNvPr id="313" name="Google Shape;313;p11"/>
                <p:cNvCxnSpPr/>
                <p:nvPr/>
              </p:nvCxnSpPr>
              <p:spPr>
                <a:xfrm>
                  <a:off x="6583680" y="4121834"/>
                  <a:ext cx="506437" cy="0"/>
                </a:xfrm>
                <a:prstGeom prst="straightConnector1">
                  <a:avLst/>
                </a:prstGeom>
                <a:noFill/>
                <a:ln cap="flat" cmpd="sng" w="9525">
                  <a:solidFill>
                    <a:schemeClr val="accent1"/>
                  </a:solidFill>
                  <a:prstDash val="solid"/>
                  <a:miter lim="800000"/>
                  <a:headEnd len="sm" w="sm" type="none"/>
                  <a:tailEnd len="sm" w="sm" type="none"/>
                </a:ln>
              </p:spPr>
            </p:cxnSp>
            <p:cxnSp>
              <p:nvCxnSpPr>
                <p:cNvPr id="314" name="Google Shape;314;p11"/>
                <p:cNvCxnSpPr/>
                <p:nvPr/>
              </p:nvCxnSpPr>
              <p:spPr>
                <a:xfrm>
                  <a:off x="5896807" y="5022166"/>
                  <a:ext cx="686873" cy="14068"/>
                </a:xfrm>
                <a:prstGeom prst="straightConnector1">
                  <a:avLst/>
                </a:prstGeom>
                <a:noFill/>
                <a:ln cap="flat" cmpd="sng" w="9525">
                  <a:solidFill>
                    <a:schemeClr val="accent1"/>
                  </a:solidFill>
                  <a:prstDash val="solid"/>
                  <a:miter lim="800000"/>
                  <a:headEnd len="sm" w="sm" type="none"/>
                  <a:tailEnd len="sm" w="sm" type="none"/>
                </a:ln>
              </p:spPr>
            </p:cxnSp>
          </p:grpSp>
        </p:grpSp>
        <p:sp>
          <p:nvSpPr>
            <p:cNvPr id="315" name="Google Shape;315;p11"/>
            <p:cNvSpPr txBox="1"/>
            <p:nvPr/>
          </p:nvSpPr>
          <p:spPr>
            <a:xfrm>
              <a:off x="6022040" y="5233179"/>
              <a:ext cx="203863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Vậy 196 : 7 = 28</a:t>
              </a:r>
              <a:endParaRPr sz="2000">
                <a:solidFill>
                  <a:schemeClr val="lt1"/>
                </a:solidFill>
                <a:latin typeface="Times New Roman"/>
                <a:ea typeface="Times New Roman"/>
                <a:cs typeface="Times New Roman"/>
                <a:sym typeface="Times New Roman"/>
              </a:endParaRPr>
            </a:p>
          </p:txBody>
        </p:sp>
      </p:grpSp>
      <p:grpSp>
        <p:nvGrpSpPr>
          <p:cNvPr id="316" name="Google Shape;316;p11"/>
          <p:cNvGrpSpPr/>
          <p:nvPr/>
        </p:nvGrpSpPr>
        <p:grpSpPr>
          <a:xfrm>
            <a:off x="8567225" y="3658553"/>
            <a:ext cx="2926080" cy="1924541"/>
            <a:chOff x="8567225" y="3658553"/>
            <a:chExt cx="2926080" cy="1924541"/>
          </a:xfrm>
        </p:grpSpPr>
        <p:grpSp>
          <p:nvGrpSpPr>
            <p:cNvPr id="317" name="Google Shape;317;p11"/>
            <p:cNvGrpSpPr/>
            <p:nvPr/>
          </p:nvGrpSpPr>
          <p:grpSpPr>
            <a:xfrm>
              <a:off x="9073661" y="3658553"/>
              <a:ext cx="1195754" cy="1631216"/>
              <a:chOff x="9509760" y="3784209"/>
              <a:chExt cx="1195754" cy="1631216"/>
            </a:xfrm>
          </p:grpSpPr>
          <p:cxnSp>
            <p:nvCxnSpPr>
              <p:cNvPr id="318" name="Google Shape;318;p11"/>
              <p:cNvCxnSpPr/>
              <p:nvPr/>
            </p:nvCxnSpPr>
            <p:spPr>
              <a:xfrm>
                <a:off x="10107637" y="4121834"/>
                <a:ext cx="471267" cy="0"/>
              </a:xfrm>
              <a:prstGeom prst="straightConnector1">
                <a:avLst/>
              </a:prstGeom>
              <a:noFill/>
              <a:ln cap="flat" cmpd="sng" w="9525">
                <a:solidFill>
                  <a:schemeClr val="accent1"/>
                </a:solidFill>
                <a:prstDash val="solid"/>
                <a:miter lim="800000"/>
                <a:headEnd len="sm" w="sm" type="none"/>
                <a:tailEnd len="sm" w="sm" type="none"/>
              </a:ln>
            </p:spPr>
          </p:cxnSp>
          <p:grpSp>
            <p:nvGrpSpPr>
              <p:cNvPr id="319" name="Google Shape;319;p11"/>
              <p:cNvGrpSpPr/>
              <p:nvPr/>
            </p:nvGrpSpPr>
            <p:grpSpPr>
              <a:xfrm>
                <a:off x="9509760" y="3784209"/>
                <a:ext cx="1195754" cy="1631216"/>
                <a:chOff x="8285871" y="3784209"/>
                <a:chExt cx="1195754" cy="1631216"/>
              </a:xfrm>
            </p:grpSpPr>
            <p:sp>
              <p:nvSpPr>
                <p:cNvPr id="320" name="Google Shape;320;p11"/>
                <p:cNvSpPr txBox="1"/>
                <p:nvPr/>
              </p:nvSpPr>
              <p:spPr>
                <a:xfrm>
                  <a:off x="8285871" y="3784209"/>
                  <a:ext cx="1195754"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Times New Roman"/>
                    <a:buAutoNum type="arabicPlain" startAt="215"/>
                  </a:pPr>
                  <a:r>
                    <a:rPr lang="en-US" sz="2000">
                      <a:solidFill>
                        <a:schemeClr val="lt1"/>
                      </a:solidFill>
                      <a:latin typeface="Times New Roman"/>
                      <a:ea typeface="Times New Roman"/>
                      <a:cs typeface="Times New Roman"/>
                      <a:sym typeface="Times New Roman"/>
                    </a:rPr>
                    <a:t>    18</a:t>
                  </a:r>
                  <a:endParaRPr/>
                </a:p>
                <a:p>
                  <a:pPr indent="-342900" lvl="0" marL="342900" marR="0" rtl="0" algn="l">
                    <a:spcBef>
                      <a:spcPts val="0"/>
                    </a:spcBef>
                    <a:spcAft>
                      <a:spcPts val="0"/>
                    </a:spcAft>
                    <a:buClr>
                      <a:schemeClr val="lt1"/>
                    </a:buClr>
                    <a:buSzPts val="2000"/>
                    <a:buFont typeface="Times New Roman"/>
                    <a:buAutoNum type="arabicPlain" startAt="18"/>
                  </a:pPr>
                  <a:r>
                    <a:rPr lang="en-US" sz="2000">
                      <a:solidFill>
                        <a:schemeClr val="lt1"/>
                      </a:solidFill>
                      <a:latin typeface="Times New Roman"/>
                      <a:ea typeface="Times New Roman"/>
                      <a:cs typeface="Times New Roman"/>
                      <a:sym typeface="Times New Roman"/>
                    </a:rPr>
                    <a:t>     11</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  35</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  18</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  17</a:t>
                  </a:r>
                  <a:endParaRPr sz="2000">
                    <a:solidFill>
                      <a:schemeClr val="lt1"/>
                    </a:solidFill>
                    <a:latin typeface="Times New Roman"/>
                    <a:ea typeface="Times New Roman"/>
                    <a:cs typeface="Times New Roman"/>
                    <a:sym typeface="Times New Roman"/>
                  </a:endParaRPr>
                </a:p>
              </p:txBody>
            </p:sp>
            <p:cxnSp>
              <p:nvCxnSpPr>
                <p:cNvPr id="321" name="Google Shape;321;p11"/>
                <p:cNvCxnSpPr>
                  <a:stCxn id="320" idx="0"/>
                </p:cNvCxnSpPr>
                <p:nvPr/>
              </p:nvCxnSpPr>
              <p:spPr>
                <a:xfrm>
                  <a:off x="8883748" y="3784209"/>
                  <a:ext cx="0" cy="1505100"/>
                </a:xfrm>
                <a:prstGeom prst="straightConnector1">
                  <a:avLst/>
                </a:prstGeom>
                <a:noFill/>
                <a:ln cap="flat" cmpd="sng" w="9525">
                  <a:solidFill>
                    <a:schemeClr val="accent1"/>
                  </a:solidFill>
                  <a:prstDash val="solid"/>
                  <a:miter lim="800000"/>
                  <a:headEnd len="sm" w="sm" type="none"/>
                  <a:tailEnd len="sm" w="sm" type="none"/>
                </a:ln>
              </p:spPr>
            </p:cxnSp>
            <p:cxnSp>
              <p:nvCxnSpPr>
                <p:cNvPr id="322" name="Google Shape;322;p11"/>
                <p:cNvCxnSpPr/>
                <p:nvPr/>
              </p:nvCxnSpPr>
              <p:spPr>
                <a:xfrm>
                  <a:off x="8285871" y="4445391"/>
                  <a:ext cx="551084" cy="0"/>
                </a:xfrm>
                <a:prstGeom prst="straightConnector1">
                  <a:avLst/>
                </a:prstGeom>
                <a:noFill/>
                <a:ln cap="flat" cmpd="sng" w="9525">
                  <a:solidFill>
                    <a:schemeClr val="accent1"/>
                  </a:solidFill>
                  <a:prstDash val="solid"/>
                  <a:miter lim="800000"/>
                  <a:headEnd len="sm" w="sm" type="none"/>
                  <a:tailEnd len="sm" w="sm" type="none"/>
                </a:ln>
              </p:spPr>
            </p:cxnSp>
            <p:cxnSp>
              <p:nvCxnSpPr>
                <p:cNvPr id="323" name="Google Shape;323;p11"/>
                <p:cNvCxnSpPr/>
                <p:nvPr/>
              </p:nvCxnSpPr>
              <p:spPr>
                <a:xfrm>
                  <a:off x="8384345" y="5022166"/>
                  <a:ext cx="452610" cy="0"/>
                </a:xfrm>
                <a:prstGeom prst="straightConnector1">
                  <a:avLst/>
                </a:prstGeom>
                <a:noFill/>
                <a:ln cap="flat" cmpd="sng" w="9525">
                  <a:solidFill>
                    <a:schemeClr val="accent1"/>
                  </a:solidFill>
                  <a:prstDash val="solid"/>
                  <a:miter lim="800000"/>
                  <a:headEnd len="sm" w="sm" type="none"/>
                  <a:tailEnd len="sm" w="sm" type="none"/>
                </a:ln>
              </p:spPr>
            </p:cxnSp>
          </p:grpSp>
        </p:grpSp>
        <p:sp>
          <p:nvSpPr>
            <p:cNvPr id="324" name="Google Shape;324;p11"/>
            <p:cNvSpPr txBox="1"/>
            <p:nvPr/>
          </p:nvSpPr>
          <p:spPr>
            <a:xfrm>
              <a:off x="8567225" y="5182984"/>
              <a:ext cx="29260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Vậy 215 : 18 = 11 (dư 17)</a:t>
              </a:r>
              <a:endParaRPr sz="2000">
                <a:solidFill>
                  <a:schemeClr val="lt1"/>
                </a:solidFill>
                <a:latin typeface="Times New Roman"/>
                <a:ea typeface="Times New Roman"/>
                <a:cs typeface="Times New Roman"/>
                <a:sym typeface="Times New Roman"/>
              </a:endParaRPr>
            </a:p>
          </p:txBody>
        </p:sp>
      </p:grpSp>
      <p:sp>
        <p:nvSpPr>
          <p:cNvPr id="325" name="Google Shape;325;p11"/>
          <p:cNvSpPr txBox="1"/>
          <p:nvPr/>
        </p:nvSpPr>
        <p:spPr>
          <a:xfrm>
            <a:off x="5653919" y="3653226"/>
            <a:ext cx="8804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C000"/>
                </a:solidFill>
                <a:latin typeface="Times New Roman"/>
                <a:ea typeface="Times New Roman"/>
                <a:cs typeface="Times New Roman"/>
                <a:sym typeface="Times New Roman"/>
              </a:rPr>
              <a:t>Câu 1:</a:t>
            </a:r>
            <a:endParaRPr b="1" sz="1800">
              <a:solidFill>
                <a:srgbClr val="FFC000"/>
              </a:solidFill>
              <a:latin typeface="Times New Roman"/>
              <a:ea typeface="Times New Roman"/>
              <a:cs typeface="Times New Roman"/>
              <a:sym typeface="Times New Roman"/>
            </a:endParaRPr>
          </a:p>
        </p:txBody>
      </p:sp>
      <p:sp>
        <p:nvSpPr>
          <p:cNvPr id="326" name="Google Shape;326;p11"/>
          <p:cNvSpPr txBox="1"/>
          <p:nvPr/>
        </p:nvSpPr>
        <p:spPr>
          <a:xfrm>
            <a:off x="5753686" y="5753686"/>
            <a:ext cx="602341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Times New Roman"/>
                <a:ea typeface="Times New Roman"/>
                <a:cs typeface="Times New Roman"/>
                <a:sym typeface="Times New Roman"/>
              </a:rPr>
              <a:t>Câu 2</a:t>
            </a:r>
            <a:r>
              <a:rPr lang="en-US" sz="2000">
                <a:solidFill>
                  <a:schemeClr val="lt1"/>
                </a:solidFill>
                <a:latin typeface="Times New Roman"/>
                <a:ea typeface="Times New Roman"/>
                <a:cs typeface="Times New Roman"/>
                <a:sym typeface="Times New Roman"/>
              </a:rPr>
              <a:t>: Có 196 : 7 là phép chia hết</a:t>
            </a:r>
            <a:endParaRPr sz="2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                  215 : 18 là phép chia có dư</a:t>
            </a:r>
            <a:endParaRPr sz="2000">
              <a:solidFill>
                <a:schemeClr val="lt1"/>
              </a:solidFill>
              <a:latin typeface="Times New Roman"/>
              <a:ea typeface="Times New Roman"/>
              <a:cs typeface="Times New Roman"/>
              <a:sym typeface="Times New Roman"/>
            </a:endParaRPr>
          </a:p>
        </p:txBody>
      </p:sp>
      <p:sp>
        <p:nvSpPr>
          <p:cNvPr id="327" name="Google Shape;327;p11"/>
          <p:cNvSpPr txBox="1"/>
          <p:nvPr/>
        </p:nvSpPr>
        <p:spPr>
          <a:xfrm>
            <a:off x="596639" y="1772029"/>
            <a:ext cx="452400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a = b. q + r  (0 ≤ r &lt; b)</a:t>
            </a:r>
            <a:endParaRPr sz="2000">
              <a:solidFill>
                <a:srgbClr val="FFFF00"/>
              </a:solidFill>
              <a:latin typeface="Times New Roman"/>
              <a:ea typeface="Times New Roman"/>
              <a:cs typeface="Times New Roman"/>
              <a:sym typeface="Times New Roman"/>
            </a:endParaRPr>
          </a:p>
        </p:txBody>
      </p:sp>
      <p:sp>
        <p:nvSpPr>
          <p:cNvPr id="328" name="Google Shape;328;p11"/>
          <p:cNvSpPr/>
          <p:nvPr/>
        </p:nvSpPr>
        <p:spPr>
          <a:xfrm>
            <a:off x="406094" y="2202849"/>
            <a:ext cx="6096000" cy="169277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+Nếu r = 0 thì ta có phép chia hết   a : b = q</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Nếu r ≠ 0 thì ta có phép chia có dư  </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a : b = q ( dư r)</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a:t>
            </a:r>
            <a:endParaRPr sz="2000">
              <a:solidFill>
                <a:srgbClr val="FFFF00"/>
              </a:solidFill>
              <a:latin typeface="Times New Roman"/>
              <a:ea typeface="Times New Roman"/>
              <a:cs typeface="Times New Roman"/>
              <a:sym typeface="Times New Roman"/>
            </a:endParaRPr>
          </a:p>
        </p:txBody>
      </p:sp>
      <p:sp>
        <p:nvSpPr>
          <p:cNvPr id="329" name="Google Shape;329;p11"/>
          <p:cNvSpPr txBox="1"/>
          <p:nvPr/>
        </p:nvSpPr>
        <p:spPr>
          <a:xfrm>
            <a:off x="596639" y="4319735"/>
            <a:ext cx="433020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Times New Roman"/>
                <a:ea typeface="Times New Roman"/>
                <a:cs typeface="Times New Roman"/>
                <a:sym typeface="Times New Roman"/>
              </a:rPr>
              <a:t>? Em có nhận xét gì về số dư và số chia trong phép chia có dư?</a:t>
            </a:r>
            <a:endParaRPr sz="2000">
              <a:solidFill>
                <a:srgbClr val="FFC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2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2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2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2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333" name="Shape 333"/>
        <p:cNvGrpSpPr/>
        <p:nvPr/>
      </p:nvGrpSpPr>
      <p:grpSpPr>
        <a:xfrm>
          <a:off x="0" y="0"/>
          <a:ext cx="0" cy="0"/>
          <a:chOff x="0" y="0"/>
          <a:chExt cx="0" cy="0"/>
        </a:xfrm>
      </p:grpSpPr>
      <p:sp>
        <p:nvSpPr>
          <p:cNvPr id="334" name="Google Shape;334;p12"/>
          <p:cNvSpPr/>
          <p:nvPr/>
        </p:nvSpPr>
        <p:spPr>
          <a:xfrm>
            <a:off x="497827" y="241207"/>
            <a:ext cx="11365164"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2)</a:t>
            </a:r>
            <a:endParaRPr sz="3200">
              <a:solidFill>
                <a:schemeClr val="lt1"/>
              </a:solidFill>
              <a:latin typeface="Times New Roman"/>
              <a:ea typeface="Times New Roman"/>
              <a:cs typeface="Times New Roman"/>
              <a:sym typeface="Times New Roman"/>
            </a:endParaRPr>
          </a:p>
        </p:txBody>
      </p:sp>
      <p:cxnSp>
        <p:nvCxnSpPr>
          <p:cNvPr id="335" name="Google Shape;335;p12"/>
          <p:cNvCxnSpPr/>
          <p:nvPr/>
        </p:nvCxnSpPr>
        <p:spPr>
          <a:xfrm>
            <a:off x="5378273" y="1163319"/>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336" name="Google Shape;336;p12"/>
          <p:cNvSpPr txBox="1"/>
          <p:nvPr/>
        </p:nvSpPr>
        <p:spPr>
          <a:xfrm>
            <a:off x="506437" y="899849"/>
            <a:ext cx="48980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II. Phép chia hết và phép chia có dư</a:t>
            </a:r>
            <a:endParaRPr b="1" sz="2400">
              <a:solidFill>
                <a:srgbClr val="FFFF00"/>
              </a:solidFill>
              <a:latin typeface="Times New Roman"/>
              <a:ea typeface="Times New Roman"/>
              <a:cs typeface="Times New Roman"/>
              <a:sym typeface="Times New Roman"/>
            </a:endParaRPr>
          </a:p>
        </p:txBody>
      </p:sp>
      <p:sp>
        <p:nvSpPr>
          <p:cNvPr id="337" name="Google Shape;337;p12"/>
          <p:cNvSpPr/>
          <p:nvPr/>
        </p:nvSpPr>
        <p:spPr>
          <a:xfrm>
            <a:off x="596639" y="1279586"/>
            <a:ext cx="2794355" cy="492443"/>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1" lang="en-US" sz="2000">
                <a:solidFill>
                  <a:srgbClr val="FFFF00"/>
                </a:solidFill>
                <a:latin typeface="Times New Roman"/>
                <a:ea typeface="Times New Roman"/>
                <a:cs typeface="Times New Roman"/>
                <a:sym typeface="Times New Roman"/>
              </a:rPr>
              <a:t>1.  Chia hai số tự nhiên:</a:t>
            </a:r>
            <a:endParaRPr sz="2000">
              <a:solidFill>
                <a:srgbClr val="FFFF00"/>
              </a:solidFill>
              <a:latin typeface="Times New Roman"/>
              <a:ea typeface="Times New Roman"/>
              <a:cs typeface="Times New Roman"/>
              <a:sym typeface="Times New Roman"/>
            </a:endParaRPr>
          </a:p>
        </p:txBody>
      </p:sp>
      <p:sp>
        <p:nvSpPr>
          <p:cNvPr id="338" name="Google Shape;338;p12"/>
          <p:cNvSpPr txBox="1"/>
          <p:nvPr/>
        </p:nvSpPr>
        <p:spPr>
          <a:xfrm>
            <a:off x="596639" y="1772029"/>
            <a:ext cx="452400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a = b. q + r  (0 ≤ r &lt; b)</a:t>
            </a:r>
            <a:endParaRPr sz="2000">
              <a:solidFill>
                <a:srgbClr val="FFFF00"/>
              </a:solidFill>
              <a:latin typeface="Times New Roman"/>
              <a:ea typeface="Times New Roman"/>
              <a:cs typeface="Times New Roman"/>
              <a:sym typeface="Times New Roman"/>
            </a:endParaRPr>
          </a:p>
        </p:txBody>
      </p:sp>
      <p:sp>
        <p:nvSpPr>
          <p:cNvPr id="339" name="Google Shape;339;p12"/>
          <p:cNvSpPr/>
          <p:nvPr/>
        </p:nvSpPr>
        <p:spPr>
          <a:xfrm>
            <a:off x="406094" y="2202849"/>
            <a:ext cx="6096000" cy="169277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+Nếu r = 0 thì ta có phép chia hết   a : b = q</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Nếu r ≠ 0 thì ta có phép chia có dư  </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a : b = q ( dư r)</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a:t>
            </a:r>
            <a:endParaRPr sz="2000">
              <a:solidFill>
                <a:srgbClr val="FFFF00"/>
              </a:solidFill>
              <a:latin typeface="Times New Roman"/>
              <a:ea typeface="Times New Roman"/>
              <a:cs typeface="Times New Roman"/>
              <a:sym typeface="Times New Roman"/>
            </a:endParaRPr>
          </a:p>
        </p:txBody>
      </p:sp>
      <p:sp>
        <p:nvSpPr>
          <p:cNvPr id="340" name="Google Shape;340;p12"/>
          <p:cNvSpPr txBox="1"/>
          <p:nvPr/>
        </p:nvSpPr>
        <p:spPr>
          <a:xfrm>
            <a:off x="5677469" y="1129498"/>
            <a:ext cx="571841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Ví dụ 3</a:t>
            </a:r>
            <a:r>
              <a:rPr lang="en-US" sz="2000">
                <a:solidFill>
                  <a:schemeClr val="lt1"/>
                </a:solidFill>
                <a:latin typeface="Times New Roman"/>
                <a:ea typeface="Times New Roman"/>
                <a:cs typeface="Times New Roman"/>
                <a:sym typeface="Times New Roman"/>
              </a:rPr>
              <a:t>: Đặt tính rồi thực hiện các phép chia sau:</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              4 847 : 131     và      5 580 + 157</a:t>
            </a:r>
            <a:endParaRPr sz="2000">
              <a:solidFill>
                <a:schemeClr val="lt1"/>
              </a:solidFill>
              <a:latin typeface="Times New Roman"/>
              <a:ea typeface="Times New Roman"/>
              <a:cs typeface="Times New Roman"/>
              <a:sym typeface="Times New Roman"/>
            </a:endParaRPr>
          </a:p>
        </p:txBody>
      </p:sp>
      <p:pic>
        <p:nvPicPr>
          <p:cNvPr id="341" name="Google Shape;341;p12"/>
          <p:cNvPicPr preferRelativeResize="0"/>
          <p:nvPr/>
        </p:nvPicPr>
        <p:blipFill rotWithShape="1">
          <a:blip r:embed="rId4">
            <a:alphaModFix/>
          </a:blip>
          <a:srcRect b="0" l="0" r="0" t="0"/>
          <a:stretch/>
        </p:blipFill>
        <p:spPr>
          <a:xfrm>
            <a:off x="5531468" y="2251877"/>
            <a:ext cx="6307750" cy="24694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345" name="Shape 345"/>
        <p:cNvGrpSpPr/>
        <p:nvPr/>
      </p:nvGrpSpPr>
      <p:grpSpPr>
        <a:xfrm>
          <a:off x="0" y="0"/>
          <a:ext cx="0" cy="0"/>
          <a:chOff x="0" y="0"/>
          <a:chExt cx="0" cy="0"/>
        </a:xfrm>
      </p:grpSpPr>
      <p:sp>
        <p:nvSpPr>
          <p:cNvPr id="346" name="Google Shape;346;p13"/>
          <p:cNvSpPr/>
          <p:nvPr/>
        </p:nvSpPr>
        <p:spPr>
          <a:xfrm>
            <a:off x="497827" y="241207"/>
            <a:ext cx="11365164"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2)</a:t>
            </a:r>
            <a:endParaRPr sz="3200">
              <a:solidFill>
                <a:schemeClr val="lt1"/>
              </a:solidFill>
              <a:latin typeface="Times New Roman"/>
              <a:ea typeface="Times New Roman"/>
              <a:cs typeface="Times New Roman"/>
              <a:sym typeface="Times New Roman"/>
            </a:endParaRPr>
          </a:p>
        </p:txBody>
      </p:sp>
      <p:cxnSp>
        <p:nvCxnSpPr>
          <p:cNvPr id="347" name="Google Shape;347;p13"/>
          <p:cNvCxnSpPr/>
          <p:nvPr/>
        </p:nvCxnSpPr>
        <p:spPr>
          <a:xfrm>
            <a:off x="5378273" y="1163319"/>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348" name="Google Shape;348;p13"/>
          <p:cNvSpPr txBox="1"/>
          <p:nvPr/>
        </p:nvSpPr>
        <p:spPr>
          <a:xfrm>
            <a:off x="506437" y="899849"/>
            <a:ext cx="48980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II. Phép chia hết và phép chia có dư</a:t>
            </a:r>
            <a:endParaRPr b="1" sz="2400">
              <a:solidFill>
                <a:srgbClr val="FFFF00"/>
              </a:solidFill>
              <a:latin typeface="Times New Roman"/>
              <a:ea typeface="Times New Roman"/>
              <a:cs typeface="Times New Roman"/>
              <a:sym typeface="Times New Roman"/>
            </a:endParaRPr>
          </a:p>
        </p:txBody>
      </p:sp>
      <p:sp>
        <p:nvSpPr>
          <p:cNvPr id="349" name="Google Shape;349;p13"/>
          <p:cNvSpPr/>
          <p:nvPr/>
        </p:nvSpPr>
        <p:spPr>
          <a:xfrm>
            <a:off x="596639" y="1279586"/>
            <a:ext cx="2794355" cy="492443"/>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1" lang="en-US" sz="2000">
                <a:solidFill>
                  <a:srgbClr val="FFFF00"/>
                </a:solidFill>
                <a:latin typeface="Times New Roman"/>
                <a:ea typeface="Times New Roman"/>
                <a:cs typeface="Times New Roman"/>
                <a:sym typeface="Times New Roman"/>
              </a:rPr>
              <a:t>1.  Chia hai số tự nhiên:</a:t>
            </a:r>
            <a:endParaRPr sz="2000">
              <a:solidFill>
                <a:srgbClr val="FFFF00"/>
              </a:solidFill>
              <a:latin typeface="Times New Roman"/>
              <a:ea typeface="Times New Roman"/>
              <a:cs typeface="Times New Roman"/>
              <a:sym typeface="Times New Roman"/>
            </a:endParaRPr>
          </a:p>
        </p:txBody>
      </p:sp>
      <p:sp>
        <p:nvSpPr>
          <p:cNvPr id="350" name="Google Shape;350;p13"/>
          <p:cNvSpPr txBox="1"/>
          <p:nvPr/>
        </p:nvSpPr>
        <p:spPr>
          <a:xfrm>
            <a:off x="596639" y="1772029"/>
            <a:ext cx="452400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a = b. q + r  (0 ≤ r &lt; b)</a:t>
            </a:r>
            <a:endParaRPr sz="2000">
              <a:solidFill>
                <a:srgbClr val="FFFF00"/>
              </a:solidFill>
              <a:latin typeface="Times New Roman"/>
              <a:ea typeface="Times New Roman"/>
              <a:cs typeface="Times New Roman"/>
              <a:sym typeface="Times New Roman"/>
            </a:endParaRPr>
          </a:p>
        </p:txBody>
      </p:sp>
      <p:sp>
        <p:nvSpPr>
          <p:cNvPr id="351" name="Google Shape;351;p13"/>
          <p:cNvSpPr/>
          <p:nvPr/>
        </p:nvSpPr>
        <p:spPr>
          <a:xfrm>
            <a:off x="406094" y="2202849"/>
            <a:ext cx="6096000" cy="169277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+Nếu r = 0 thì ta có phép chia hết   a : b = q</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Nếu r ≠ 0 thì ta có phép chia có dư  </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a : b = q ( dư r)</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a:t>
            </a:r>
            <a:endParaRPr sz="2000">
              <a:solidFill>
                <a:srgbClr val="FFFF00"/>
              </a:solidFill>
              <a:latin typeface="Times New Roman"/>
              <a:ea typeface="Times New Roman"/>
              <a:cs typeface="Times New Roman"/>
              <a:sym typeface="Times New Roman"/>
            </a:endParaRPr>
          </a:p>
        </p:txBody>
      </p:sp>
      <p:sp>
        <p:nvSpPr>
          <p:cNvPr id="352" name="Google Shape;352;p13"/>
          <p:cNvSpPr txBox="1"/>
          <p:nvPr/>
        </p:nvSpPr>
        <p:spPr>
          <a:xfrm>
            <a:off x="5677469" y="1129498"/>
            <a:ext cx="571841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Ví dụ 4</a:t>
            </a:r>
            <a:r>
              <a:rPr lang="en-US" sz="2000">
                <a:solidFill>
                  <a:schemeClr val="lt1"/>
                </a:solidFill>
                <a:latin typeface="Times New Roman"/>
                <a:ea typeface="Times New Roman"/>
                <a:cs typeface="Times New Roman"/>
                <a:sym typeface="Times New Roman"/>
              </a:rPr>
              <a:t>: Phải dùng ít nhất bao nhiêu xe ô tô 45 chỗ ngồi để chở hết 487 cổ động viên của một đội bóng?</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              </a:t>
            </a:r>
            <a:endParaRPr sz="2000">
              <a:solidFill>
                <a:schemeClr val="lt1"/>
              </a:solidFill>
              <a:latin typeface="Times New Roman"/>
              <a:ea typeface="Times New Roman"/>
              <a:cs typeface="Times New Roman"/>
              <a:sym typeface="Times New Roman"/>
            </a:endParaRPr>
          </a:p>
        </p:txBody>
      </p:sp>
      <p:sp>
        <p:nvSpPr>
          <p:cNvPr id="353" name="Google Shape;353;p13"/>
          <p:cNvSpPr txBox="1"/>
          <p:nvPr/>
        </p:nvSpPr>
        <p:spPr>
          <a:xfrm>
            <a:off x="5650174" y="2164051"/>
            <a:ext cx="5745707"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Giải</a:t>
            </a:r>
            <a:endParaRPr b="1" sz="20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000">
                <a:solidFill>
                  <a:schemeClr val="lt1"/>
                </a:solidFill>
                <a:latin typeface="Times New Roman"/>
                <a:ea typeface="Times New Roman"/>
                <a:cs typeface="Times New Roman"/>
                <a:sym typeface="Times New Roman"/>
              </a:rPr>
              <a:t>Vì 487 : 45 = 10 (dư 37) nên xếp đủ 10 xe thì còn thừa 37 người và phải dùng thêm 1 xe nữa để chở nốt những người này.</a:t>
            </a:r>
            <a:endParaRPr/>
          </a:p>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Vậy, cần dùng ít nhất là 10 + 1 = 11 (xe)</a:t>
            </a:r>
            <a:endParaRPr sz="20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357" name="Shape 357"/>
        <p:cNvGrpSpPr/>
        <p:nvPr/>
      </p:nvGrpSpPr>
      <p:grpSpPr>
        <a:xfrm>
          <a:off x="0" y="0"/>
          <a:ext cx="0" cy="0"/>
          <a:chOff x="0" y="0"/>
          <a:chExt cx="0" cy="0"/>
        </a:xfrm>
      </p:grpSpPr>
      <p:sp>
        <p:nvSpPr>
          <p:cNvPr id="358" name="Google Shape;358;p14"/>
          <p:cNvSpPr/>
          <p:nvPr/>
        </p:nvSpPr>
        <p:spPr>
          <a:xfrm>
            <a:off x="497827" y="241207"/>
            <a:ext cx="11365164"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2)</a:t>
            </a:r>
            <a:endParaRPr sz="3200">
              <a:solidFill>
                <a:schemeClr val="lt1"/>
              </a:solidFill>
              <a:latin typeface="Times New Roman"/>
              <a:ea typeface="Times New Roman"/>
              <a:cs typeface="Times New Roman"/>
              <a:sym typeface="Times New Roman"/>
            </a:endParaRPr>
          </a:p>
        </p:txBody>
      </p:sp>
      <p:cxnSp>
        <p:nvCxnSpPr>
          <p:cNvPr id="359" name="Google Shape;359;p14"/>
          <p:cNvCxnSpPr/>
          <p:nvPr/>
        </p:nvCxnSpPr>
        <p:spPr>
          <a:xfrm>
            <a:off x="5378273" y="1163319"/>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360" name="Google Shape;360;p14"/>
          <p:cNvSpPr txBox="1"/>
          <p:nvPr/>
        </p:nvSpPr>
        <p:spPr>
          <a:xfrm>
            <a:off x="506437" y="899849"/>
            <a:ext cx="48980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II. Phép chia hết và phép chia có dư</a:t>
            </a:r>
            <a:endParaRPr b="1" sz="2400">
              <a:solidFill>
                <a:srgbClr val="FFFF00"/>
              </a:solidFill>
              <a:latin typeface="Times New Roman"/>
              <a:ea typeface="Times New Roman"/>
              <a:cs typeface="Times New Roman"/>
              <a:sym typeface="Times New Roman"/>
            </a:endParaRPr>
          </a:p>
        </p:txBody>
      </p:sp>
      <p:sp>
        <p:nvSpPr>
          <p:cNvPr id="361" name="Google Shape;361;p14"/>
          <p:cNvSpPr/>
          <p:nvPr/>
        </p:nvSpPr>
        <p:spPr>
          <a:xfrm>
            <a:off x="596639" y="1279586"/>
            <a:ext cx="2794355" cy="492443"/>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1" lang="en-US" sz="2000">
                <a:solidFill>
                  <a:srgbClr val="FFFF00"/>
                </a:solidFill>
                <a:latin typeface="Times New Roman"/>
                <a:ea typeface="Times New Roman"/>
                <a:cs typeface="Times New Roman"/>
                <a:sym typeface="Times New Roman"/>
              </a:rPr>
              <a:t>1.  Chia hai số tự nhiên:</a:t>
            </a:r>
            <a:endParaRPr sz="2000">
              <a:solidFill>
                <a:srgbClr val="FFFF00"/>
              </a:solidFill>
              <a:latin typeface="Times New Roman"/>
              <a:ea typeface="Times New Roman"/>
              <a:cs typeface="Times New Roman"/>
              <a:sym typeface="Times New Roman"/>
            </a:endParaRPr>
          </a:p>
        </p:txBody>
      </p:sp>
      <p:sp>
        <p:nvSpPr>
          <p:cNvPr id="362" name="Google Shape;362;p14"/>
          <p:cNvSpPr txBox="1"/>
          <p:nvPr/>
        </p:nvSpPr>
        <p:spPr>
          <a:xfrm>
            <a:off x="596639" y="1772029"/>
            <a:ext cx="452400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a = b. q + r  (0 ≤ r &lt; b)</a:t>
            </a:r>
            <a:endParaRPr sz="2000">
              <a:solidFill>
                <a:srgbClr val="FFFF00"/>
              </a:solidFill>
              <a:latin typeface="Times New Roman"/>
              <a:ea typeface="Times New Roman"/>
              <a:cs typeface="Times New Roman"/>
              <a:sym typeface="Times New Roman"/>
            </a:endParaRPr>
          </a:p>
        </p:txBody>
      </p:sp>
      <p:sp>
        <p:nvSpPr>
          <p:cNvPr id="363" name="Google Shape;363;p14"/>
          <p:cNvSpPr/>
          <p:nvPr/>
        </p:nvSpPr>
        <p:spPr>
          <a:xfrm>
            <a:off x="406094" y="2202849"/>
            <a:ext cx="6096000" cy="169277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+Nếu r = 0 thì ta có phép chia hết   a : b = q</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Nếu r ≠ 0 thì ta có phép chia có dư  </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a : b = q ( dư r)</a:t>
            </a:r>
            <a:endParaRPr sz="2000">
              <a:solidFill>
                <a:srgbClr val="FFFF00"/>
              </a:solidFill>
              <a:latin typeface="Times New Roman"/>
              <a:ea typeface="Times New Roman"/>
              <a:cs typeface="Times New Roman"/>
              <a:sym typeface="Times New Roman"/>
            </a:endParaRPr>
          </a:p>
          <a:p>
            <a:pPr indent="0" lvl="0" marL="0" marR="0" rtl="0" algn="just">
              <a:lnSpc>
                <a:spcPct val="130000"/>
              </a:lnSpc>
              <a:spcBef>
                <a:spcPts val="0"/>
              </a:spcBef>
              <a:spcAft>
                <a:spcPts val="0"/>
              </a:spcAft>
              <a:buNone/>
            </a:pPr>
            <a:r>
              <a:rPr lang="en-US" sz="2000">
                <a:solidFill>
                  <a:srgbClr val="FFFF00"/>
                </a:solidFill>
                <a:latin typeface="Times New Roman"/>
                <a:ea typeface="Times New Roman"/>
                <a:cs typeface="Times New Roman"/>
                <a:sym typeface="Times New Roman"/>
              </a:rPr>
              <a:t>  </a:t>
            </a:r>
            <a:endParaRPr sz="2000">
              <a:solidFill>
                <a:srgbClr val="FFFF00"/>
              </a:solidFill>
              <a:latin typeface="Times New Roman"/>
              <a:ea typeface="Times New Roman"/>
              <a:cs typeface="Times New Roman"/>
              <a:sym typeface="Times New Roman"/>
            </a:endParaRPr>
          </a:p>
        </p:txBody>
      </p:sp>
      <p:sp>
        <p:nvSpPr>
          <p:cNvPr id="364" name="Google Shape;364;p14"/>
          <p:cNvSpPr txBox="1"/>
          <p:nvPr/>
        </p:nvSpPr>
        <p:spPr>
          <a:xfrm>
            <a:off x="5663821" y="1514901"/>
            <a:ext cx="60459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Vận dụng 3</a:t>
            </a:r>
            <a:r>
              <a:rPr lang="en-US" sz="2400">
                <a:solidFill>
                  <a:schemeClr val="lt1"/>
                </a:solidFill>
                <a:latin typeface="Times New Roman"/>
                <a:ea typeface="Times New Roman"/>
                <a:cs typeface="Times New Roman"/>
                <a:sym typeface="Times New Roman"/>
              </a:rPr>
              <a:t>. Giải bài toán mở đầu</a:t>
            </a:r>
            <a:endParaRPr sz="2400">
              <a:solidFill>
                <a:schemeClr val="lt1"/>
              </a:solidFill>
              <a:latin typeface="Times New Roman"/>
              <a:ea typeface="Times New Roman"/>
              <a:cs typeface="Times New Roman"/>
              <a:sym typeface="Times New Roman"/>
            </a:endParaRPr>
          </a:p>
        </p:txBody>
      </p:sp>
      <p:sp>
        <p:nvSpPr>
          <p:cNvPr id="365" name="Google Shape;365;p14"/>
          <p:cNvSpPr/>
          <p:nvPr/>
        </p:nvSpPr>
        <p:spPr>
          <a:xfrm>
            <a:off x="5602861" y="2007276"/>
            <a:ext cx="6096000"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rgbClr val="F2F2F2"/>
                </a:solidFill>
                <a:latin typeface="Times New Roman"/>
                <a:ea typeface="Times New Roman"/>
                <a:cs typeface="Times New Roman"/>
                <a:sym typeface="Times New Roman"/>
              </a:rPr>
              <a:t>Mẹ em mua một túi 10kg gạo ngon loại 20 nghìn đồng một kilôgam. Hỏi mẹ em phải đưa cho cô bán hang bao nhiêu tờ 50 nghìn đồng để trả tiền gạo?</a:t>
            </a:r>
            <a:endParaRPr/>
          </a:p>
        </p:txBody>
      </p:sp>
      <p:sp>
        <p:nvSpPr>
          <p:cNvPr id="366" name="Google Shape;366;p14"/>
          <p:cNvSpPr txBox="1"/>
          <p:nvPr/>
        </p:nvSpPr>
        <p:spPr>
          <a:xfrm>
            <a:off x="5663821" y="3279566"/>
            <a:ext cx="604595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Giải</a:t>
            </a:r>
            <a:endParaRPr b="1" sz="20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Số tiền mẹ em phải trả là:</a:t>
            </a:r>
            <a:endParaRPr/>
          </a:p>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10 . 20 000 = 200 000 (đồng)</a:t>
            </a:r>
            <a:endParaRPr/>
          </a:p>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Mẹ em phải đưa số tờ 50 000 đồng là:</a:t>
            </a:r>
            <a:endParaRPr/>
          </a:p>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200 000 : 50 000 = 4 (tờ)</a:t>
            </a:r>
            <a:endParaRPr/>
          </a:p>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                                     Đáp số: 4 tờ</a:t>
            </a:r>
            <a:endParaRPr sz="20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2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5"/>
          <p:cNvSpPr/>
          <p:nvPr/>
        </p:nvSpPr>
        <p:spPr>
          <a:xfrm>
            <a:off x="9539785" y="0"/>
            <a:ext cx="2652215" cy="6858000"/>
          </a:xfrm>
          <a:prstGeom prst="flowChartProcess">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15"/>
          <p:cNvSpPr/>
          <p:nvPr/>
        </p:nvSpPr>
        <p:spPr>
          <a:xfrm>
            <a:off x="0" y="0"/>
            <a:ext cx="2757586" cy="6858000"/>
          </a:xfrm>
          <a:prstGeom prst="flowChartProcess">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15"/>
          <p:cNvSpPr/>
          <p:nvPr/>
        </p:nvSpPr>
        <p:spPr>
          <a:xfrm>
            <a:off x="1951630" y="3852605"/>
            <a:ext cx="8381697" cy="3005395"/>
          </a:xfrm>
          <a:prstGeom prst="trapezoid">
            <a:avLst>
              <a:gd fmla="val 27128" name="adj"/>
            </a:avLst>
          </a:prstGeom>
          <a:solidFill>
            <a:srgbClr val="FFD96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4" name="Google Shape;374;p15"/>
          <p:cNvPicPr preferRelativeResize="0"/>
          <p:nvPr/>
        </p:nvPicPr>
        <p:blipFill rotWithShape="1">
          <a:blip r:embed="rId3">
            <a:alphaModFix/>
          </a:blip>
          <a:srcRect b="0" l="0" r="0" t="1615"/>
          <a:stretch/>
        </p:blipFill>
        <p:spPr>
          <a:xfrm>
            <a:off x="2209801" y="0"/>
            <a:ext cx="7772396" cy="4301328"/>
          </a:xfrm>
          <a:prstGeom prst="rect">
            <a:avLst/>
          </a:prstGeom>
          <a:noFill/>
          <a:ln>
            <a:noFill/>
          </a:ln>
        </p:spPr>
      </p:pic>
      <p:sp>
        <p:nvSpPr>
          <p:cNvPr id="375" name="Google Shape;375;p15"/>
          <p:cNvSpPr/>
          <p:nvPr/>
        </p:nvSpPr>
        <p:spPr>
          <a:xfrm>
            <a:off x="2757586" y="4057324"/>
            <a:ext cx="667682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2060"/>
                </a:solidFill>
                <a:latin typeface="Tahoma"/>
                <a:ea typeface="Tahoma"/>
                <a:cs typeface="Tahoma"/>
                <a:sym typeface="Tahoma"/>
              </a:rPr>
              <a:t>TRÒ CHƠI HỘP QUÀ BÍ MẬT</a:t>
            </a:r>
            <a:endParaRPr b="1" sz="3600" cap="none">
              <a:solidFill>
                <a:srgbClr val="002060"/>
              </a:solidFill>
              <a:latin typeface="Tahoma"/>
              <a:ea typeface="Tahoma"/>
              <a:cs typeface="Tahoma"/>
              <a:sym typeface="Tahoma"/>
            </a:endParaRPr>
          </a:p>
        </p:txBody>
      </p:sp>
      <p:sp>
        <p:nvSpPr>
          <p:cNvPr id="376" name="Google Shape;376;p15"/>
          <p:cNvSpPr/>
          <p:nvPr/>
        </p:nvSpPr>
        <p:spPr>
          <a:xfrm>
            <a:off x="5868643" y="4924753"/>
            <a:ext cx="446468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Tahoma"/>
                <a:ea typeface="Tahoma"/>
                <a:cs typeface="Tahoma"/>
                <a:sym typeface="Tahoma"/>
              </a:rPr>
              <a:t>Gift box secret game</a:t>
            </a:r>
            <a:endParaRPr/>
          </a:p>
        </p:txBody>
      </p:sp>
      <p:pic>
        <p:nvPicPr>
          <p:cNvPr id="377" name="Google Shape;377;p15"/>
          <p:cNvPicPr preferRelativeResize="0"/>
          <p:nvPr/>
        </p:nvPicPr>
        <p:blipFill rotWithShape="1">
          <a:blip r:embed="rId4">
            <a:alphaModFix/>
          </a:blip>
          <a:srcRect b="0" l="0" r="0" t="0"/>
          <a:stretch/>
        </p:blipFill>
        <p:spPr>
          <a:xfrm>
            <a:off x="10561926" y="-800100"/>
            <a:ext cx="609600" cy="609600"/>
          </a:xfrm>
          <a:prstGeom prst="rect">
            <a:avLst/>
          </a:prstGeom>
          <a:noFill/>
          <a:ln>
            <a:noFill/>
          </a:ln>
        </p:spPr>
      </p:pic>
      <p:pic>
        <p:nvPicPr>
          <p:cNvPr id="378" name="Google Shape;378;p15">
            <a:hlinkClick r:id="rId5"/>
          </p:cNvPr>
          <p:cNvPicPr preferRelativeResize="0"/>
          <p:nvPr/>
        </p:nvPicPr>
        <p:blipFill rotWithShape="1">
          <a:blip r:embed="rId6">
            <a:alphaModFix/>
          </a:blip>
          <a:srcRect b="0" l="0" r="0" t="0"/>
          <a:stretch/>
        </p:blipFill>
        <p:spPr>
          <a:xfrm>
            <a:off x="10046146" y="5062286"/>
            <a:ext cx="1969179" cy="1743607"/>
          </a:xfrm>
          <a:prstGeom prst="rect">
            <a:avLst/>
          </a:prstGeom>
          <a:noFill/>
          <a:ln>
            <a:noFill/>
          </a:ln>
        </p:spPr>
      </p:pic>
      <p:pic>
        <p:nvPicPr>
          <p:cNvPr id="379" name="Google Shape;379;p15"/>
          <p:cNvPicPr preferRelativeResize="0"/>
          <p:nvPr/>
        </p:nvPicPr>
        <p:blipFill rotWithShape="1">
          <a:blip r:embed="rId7">
            <a:alphaModFix/>
          </a:blip>
          <a:srcRect b="0" l="0" r="0" t="0"/>
          <a:stretch/>
        </p:blipFill>
        <p:spPr>
          <a:xfrm>
            <a:off x="10000421" y="4550177"/>
            <a:ext cx="2060627" cy="13839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8"/>
                                        </p:tgtEl>
                                      </p:cBhvr>
                                    </p:animEffect>
                                    <p:set>
                                      <p:cBhvr>
                                        <p:cTn dur="1" fill="hold">
                                          <p:stCondLst>
                                            <p:cond delay="500"/>
                                          </p:stCondLst>
                                        </p:cTn>
                                        <p:tgtEl>
                                          <p:spTgt spid="3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79"/>
                                        </p:tgtEl>
                                      </p:cBhvr>
                                    </p:animEffect>
                                    <p:set>
                                      <p:cBhvr>
                                        <p:cTn dur="1" fill="hold">
                                          <p:stCondLst>
                                            <p:cond delay="500"/>
                                          </p:stCondLst>
                                        </p:cTn>
                                        <p:tgtEl>
                                          <p:spTgt spid="3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383" name="Shape 383"/>
        <p:cNvGrpSpPr/>
        <p:nvPr/>
      </p:nvGrpSpPr>
      <p:grpSpPr>
        <a:xfrm>
          <a:off x="0" y="0"/>
          <a:ext cx="0" cy="0"/>
          <a:chOff x="0" y="0"/>
          <a:chExt cx="0" cy="0"/>
        </a:xfrm>
      </p:grpSpPr>
      <p:sp>
        <p:nvSpPr>
          <p:cNvPr id="384" name="Google Shape;384;p16"/>
          <p:cNvSpPr/>
          <p:nvPr/>
        </p:nvSpPr>
        <p:spPr>
          <a:xfrm>
            <a:off x="600501" y="2347412"/>
            <a:ext cx="2470245" cy="2347418"/>
          </a:xfrm>
          <a:prstGeom prst="star6">
            <a:avLst>
              <a:gd fmla="val 28868" name="adj"/>
              <a:gd fmla="val 115470" name="hf"/>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Times New Roman"/>
                <a:ea typeface="Times New Roman"/>
                <a:cs typeface="Times New Roman"/>
                <a:sym typeface="Times New Roman"/>
              </a:rPr>
              <a:t>§5. PHÉP NHÂN VÀ PHÉP CHIA CÁC SỐ TỰ NHIÊN</a:t>
            </a:r>
            <a:endParaRPr sz="1800">
              <a:solidFill>
                <a:schemeClr val="lt1"/>
              </a:solidFill>
              <a:latin typeface="Calibri"/>
              <a:ea typeface="Calibri"/>
              <a:cs typeface="Calibri"/>
              <a:sym typeface="Calibri"/>
            </a:endParaRPr>
          </a:p>
        </p:txBody>
      </p:sp>
      <p:grpSp>
        <p:nvGrpSpPr>
          <p:cNvPr id="385" name="Google Shape;385;p16"/>
          <p:cNvGrpSpPr/>
          <p:nvPr/>
        </p:nvGrpSpPr>
        <p:grpSpPr>
          <a:xfrm>
            <a:off x="2961091" y="1726437"/>
            <a:ext cx="2066047" cy="1323836"/>
            <a:chOff x="2961091" y="1726437"/>
            <a:chExt cx="2066047" cy="1323836"/>
          </a:xfrm>
        </p:grpSpPr>
        <p:sp>
          <p:nvSpPr>
            <p:cNvPr id="386" name="Google Shape;386;p16"/>
            <p:cNvSpPr/>
            <p:nvPr/>
          </p:nvSpPr>
          <p:spPr>
            <a:xfrm>
              <a:off x="2961091" y="1726437"/>
              <a:ext cx="1596788" cy="1323836"/>
            </a:xfrm>
            <a:prstGeom prst="mathMultiply">
              <a:avLst>
                <a:gd fmla="val 23520" name="adj1"/>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Phép nhân</a:t>
              </a:r>
              <a:endParaRPr b="1" sz="1800">
                <a:solidFill>
                  <a:schemeClr val="dk1"/>
                </a:solidFill>
                <a:latin typeface="Times New Roman"/>
                <a:ea typeface="Times New Roman"/>
                <a:cs typeface="Times New Roman"/>
                <a:sym typeface="Times New Roman"/>
              </a:endParaRPr>
            </a:p>
          </p:txBody>
        </p:sp>
        <p:sp>
          <p:nvSpPr>
            <p:cNvPr id="387" name="Google Shape;387;p16"/>
            <p:cNvSpPr/>
            <p:nvPr/>
          </p:nvSpPr>
          <p:spPr>
            <a:xfrm>
              <a:off x="3029803" y="2243737"/>
              <a:ext cx="1997335" cy="717827"/>
            </a:xfrm>
            <a:custGeom>
              <a:rect b="b" l="l" r="r" t="t"/>
              <a:pathLst>
                <a:path extrusionOk="0" h="717827" w="1997335">
                  <a:moveTo>
                    <a:pt x="0" y="717827"/>
                  </a:moveTo>
                  <a:cubicBezTo>
                    <a:pt x="88710" y="649588"/>
                    <a:pt x="177421" y="581349"/>
                    <a:pt x="477672" y="472167"/>
                  </a:cubicBezTo>
                  <a:cubicBezTo>
                    <a:pt x="777923" y="362985"/>
                    <a:pt x="1553570" y="140072"/>
                    <a:pt x="1801504" y="62735"/>
                  </a:cubicBezTo>
                  <a:cubicBezTo>
                    <a:pt x="2049438" y="-14602"/>
                    <a:pt x="2007358" y="-3229"/>
                    <a:pt x="1965278" y="8144"/>
                  </a:cubicBezTo>
                </a:path>
              </a:pathLst>
            </a:custGeom>
            <a:solidFill>
              <a:srgbClr val="FFC000"/>
            </a:solidFill>
            <a:ln cap="flat" cmpd="sng" w="1905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88" name="Google Shape;388;p16"/>
          <p:cNvGrpSpPr/>
          <p:nvPr/>
        </p:nvGrpSpPr>
        <p:grpSpPr>
          <a:xfrm>
            <a:off x="3070746" y="3562064"/>
            <a:ext cx="2101755" cy="1282889"/>
            <a:chOff x="3070746" y="3562064"/>
            <a:chExt cx="2101755" cy="1282889"/>
          </a:xfrm>
        </p:grpSpPr>
        <p:sp>
          <p:nvSpPr>
            <p:cNvPr id="389" name="Google Shape;389;p16"/>
            <p:cNvSpPr/>
            <p:nvPr/>
          </p:nvSpPr>
          <p:spPr>
            <a:xfrm>
              <a:off x="3070746" y="4121624"/>
              <a:ext cx="2101755" cy="368489"/>
            </a:xfrm>
            <a:custGeom>
              <a:rect b="b" l="l" r="r" t="t"/>
              <a:pathLst>
                <a:path extrusionOk="0" h="368489" w="2101755">
                  <a:moveTo>
                    <a:pt x="0" y="0"/>
                  </a:moveTo>
                  <a:cubicBezTo>
                    <a:pt x="166048" y="71650"/>
                    <a:pt x="332096" y="143301"/>
                    <a:pt x="682388" y="204716"/>
                  </a:cubicBezTo>
                  <a:cubicBezTo>
                    <a:pt x="1032680" y="266131"/>
                    <a:pt x="2101755" y="368489"/>
                    <a:pt x="2101755" y="368489"/>
                  </a:cubicBezTo>
                  <a:lnTo>
                    <a:pt x="2101755" y="368489"/>
                  </a:lnTo>
                </a:path>
              </a:pathLst>
            </a:cu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16"/>
            <p:cNvSpPr/>
            <p:nvPr/>
          </p:nvSpPr>
          <p:spPr>
            <a:xfrm>
              <a:off x="3630304" y="3562064"/>
              <a:ext cx="1542197" cy="1282889"/>
            </a:xfrm>
            <a:prstGeom prst="mathDivide">
              <a:avLst>
                <a:gd fmla="val 23520" name="adj1"/>
                <a:gd fmla="val 5880" name="adj2"/>
                <a:gd fmla="val 11760" name="adj3"/>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Phép chia</a:t>
              </a:r>
              <a:endParaRPr sz="1800">
                <a:solidFill>
                  <a:schemeClr val="lt1"/>
                </a:solidFill>
                <a:latin typeface="Times New Roman"/>
                <a:ea typeface="Times New Roman"/>
                <a:cs typeface="Times New Roman"/>
                <a:sym typeface="Times New Roman"/>
              </a:endParaRPr>
            </a:p>
          </p:txBody>
        </p:sp>
      </p:grpSp>
      <p:grpSp>
        <p:nvGrpSpPr>
          <p:cNvPr id="391" name="Google Shape;391;p16"/>
          <p:cNvGrpSpPr/>
          <p:nvPr/>
        </p:nvGrpSpPr>
        <p:grpSpPr>
          <a:xfrm>
            <a:off x="4981433" y="1091821"/>
            <a:ext cx="2251880" cy="1132764"/>
            <a:chOff x="4981433" y="1091821"/>
            <a:chExt cx="2251880" cy="1132764"/>
          </a:xfrm>
        </p:grpSpPr>
        <p:sp>
          <p:nvSpPr>
            <p:cNvPr id="392" name="Google Shape;392;p16"/>
            <p:cNvSpPr/>
            <p:nvPr/>
          </p:nvSpPr>
          <p:spPr>
            <a:xfrm>
              <a:off x="4981433" y="1091821"/>
              <a:ext cx="2251880" cy="1132764"/>
            </a:xfrm>
            <a:custGeom>
              <a:rect b="b" l="l" r="r" t="t"/>
              <a:pathLst>
                <a:path extrusionOk="0" h="1132764" w="2251880">
                  <a:moveTo>
                    <a:pt x="0" y="1132764"/>
                  </a:moveTo>
                  <a:cubicBezTo>
                    <a:pt x="310486" y="879143"/>
                    <a:pt x="620973" y="625522"/>
                    <a:pt x="996286" y="436728"/>
                  </a:cubicBezTo>
                  <a:cubicBezTo>
                    <a:pt x="1371599" y="247934"/>
                    <a:pt x="2251880" y="0"/>
                    <a:pt x="2251880" y="0"/>
                  </a:cubicBezTo>
                  <a:lnTo>
                    <a:pt x="2251880" y="0"/>
                  </a:lnTo>
                </a:path>
              </a:pathLst>
            </a:custGeom>
            <a:no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16"/>
            <p:cNvSpPr txBox="1"/>
            <p:nvPr/>
          </p:nvSpPr>
          <p:spPr>
            <a:xfrm>
              <a:off x="5268035" y="1091821"/>
              <a:ext cx="12965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Times New Roman"/>
                  <a:ea typeface="Times New Roman"/>
                  <a:cs typeface="Times New Roman"/>
                  <a:sym typeface="Times New Roman"/>
                </a:rPr>
                <a:t>Nhân 2 số tự nhiên</a:t>
              </a:r>
              <a:endParaRPr sz="1800">
                <a:solidFill>
                  <a:srgbClr val="FFFF00"/>
                </a:solidFill>
                <a:latin typeface="Times New Roman"/>
                <a:ea typeface="Times New Roman"/>
                <a:cs typeface="Times New Roman"/>
                <a:sym typeface="Times New Roman"/>
              </a:endParaRPr>
            </a:p>
          </p:txBody>
        </p:sp>
      </p:grpSp>
      <p:grpSp>
        <p:nvGrpSpPr>
          <p:cNvPr id="394" name="Google Shape;394;p16"/>
          <p:cNvGrpSpPr/>
          <p:nvPr/>
        </p:nvGrpSpPr>
        <p:grpSpPr>
          <a:xfrm>
            <a:off x="7233312" y="281640"/>
            <a:ext cx="3338489" cy="1110432"/>
            <a:chOff x="7233312" y="281640"/>
            <a:chExt cx="3338489" cy="1110432"/>
          </a:xfrm>
        </p:grpSpPr>
        <p:grpSp>
          <p:nvGrpSpPr>
            <p:cNvPr id="395" name="Google Shape;395;p16"/>
            <p:cNvGrpSpPr/>
            <p:nvPr/>
          </p:nvGrpSpPr>
          <p:grpSpPr>
            <a:xfrm>
              <a:off x="7233312" y="281640"/>
              <a:ext cx="3207224" cy="1110432"/>
              <a:chOff x="724806" y="2047781"/>
              <a:chExt cx="3736547" cy="1110432"/>
            </a:xfrm>
          </p:grpSpPr>
          <p:sp>
            <p:nvSpPr>
              <p:cNvPr id="396" name="Google Shape;396;p16"/>
              <p:cNvSpPr/>
              <p:nvPr/>
            </p:nvSpPr>
            <p:spPr>
              <a:xfrm>
                <a:off x="724806" y="2047781"/>
                <a:ext cx="3736547" cy="1110432"/>
              </a:xfrm>
              <a:prstGeom prst="roundRect">
                <a:avLst>
                  <a:gd fmla="val 16667" name="adj"/>
                </a:avLst>
              </a:prstGeom>
              <a:solidFill>
                <a:srgbClr val="7F7F7F">
                  <a:alpha val="6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6"/>
              <p:cNvSpPr txBox="1"/>
              <p:nvPr/>
            </p:nvSpPr>
            <p:spPr>
              <a:xfrm>
                <a:off x="1074610" y="2065091"/>
                <a:ext cx="31175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Times New Roman"/>
                    <a:ea typeface="Times New Roman"/>
                    <a:cs typeface="Times New Roman"/>
                    <a:sym typeface="Times New Roman"/>
                  </a:rPr>
                  <a:t>a       x        b       =      c</a:t>
                </a:r>
                <a:endParaRPr sz="2000">
                  <a:solidFill>
                    <a:srgbClr val="FFC000"/>
                  </a:solidFill>
                  <a:latin typeface="Times New Roman"/>
                  <a:ea typeface="Times New Roman"/>
                  <a:cs typeface="Times New Roman"/>
                  <a:sym typeface="Times New Roman"/>
                </a:endParaRPr>
              </a:p>
            </p:txBody>
          </p:sp>
        </p:grpSp>
        <p:grpSp>
          <p:nvGrpSpPr>
            <p:cNvPr id="398" name="Google Shape;398;p16"/>
            <p:cNvGrpSpPr/>
            <p:nvPr/>
          </p:nvGrpSpPr>
          <p:grpSpPr>
            <a:xfrm>
              <a:off x="7352681" y="670924"/>
              <a:ext cx="965891" cy="647332"/>
              <a:chOff x="780576" y="2437065"/>
              <a:chExt cx="1125302" cy="647332"/>
            </a:xfrm>
          </p:grpSpPr>
          <p:sp>
            <p:nvSpPr>
              <p:cNvPr id="399" name="Google Shape;399;p16"/>
              <p:cNvSpPr txBox="1"/>
              <p:nvPr/>
            </p:nvSpPr>
            <p:spPr>
              <a:xfrm>
                <a:off x="780576" y="2715065"/>
                <a:ext cx="11253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CC2E5"/>
                    </a:solidFill>
                    <a:latin typeface="Times New Roman"/>
                    <a:ea typeface="Times New Roman"/>
                    <a:cs typeface="Times New Roman"/>
                    <a:sym typeface="Times New Roman"/>
                  </a:rPr>
                  <a:t>Thừa số</a:t>
                </a:r>
                <a:endParaRPr sz="1800">
                  <a:solidFill>
                    <a:srgbClr val="9CC2E5"/>
                  </a:solidFill>
                  <a:latin typeface="Times New Roman"/>
                  <a:ea typeface="Times New Roman"/>
                  <a:cs typeface="Times New Roman"/>
                  <a:sym typeface="Times New Roman"/>
                </a:endParaRPr>
              </a:p>
            </p:txBody>
          </p:sp>
          <p:cxnSp>
            <p:nvCxnSpPr>
              <p:cNvPr id="400" name="Google Shape;400;p16"/>
              <p:cNvCxnSpPr/>
              <p:nvPr/>
            </p:nvCxnSpPr>
            <p:spPr>
              <a:xfrm rot="10800000">
                <a:off x="1336429" y="2437065"/>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401" name="Google Shape;401;p16"/>
            <p:cNvGrpSpPr/>
            <p:nvPr/>
          </p:nvGrpSpPr>
          <p:grpSpPr>
            <a:xfrm>
              <a:off x="8616618" y="656856"/>
              <a:ext cx="965891" cy="650995"/>
              <a:chOff x="1944473" y="2422997"/>
              <a:chExt cx="1125302" cy="650995"/>
            </a:xfrm>
          </p:grpSpPr>
          <p:sp>
            <p:nvSpPr>
              <p:cNvPr id="402" name="Google Shape;402;p16"/>
              <p:cNvSpPr txBox="1"/>
              <p:nvPr/>
            </p:nvSpPr>
            <p:spPr>
              <a:xfrm>
                <a:off x="1944473" y="2704660"/>
                <a:ext cx="11253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CC2E5"/>
                    </a:solidFill>
                    <a:latin typeface="Times New Roman"/>
                    <a:ea typeface="Times New Roman"/>
                    <a:cs typeface="Times New Roman"/>
                    <a:sym typeface="Times New Roman"/>
                  </a:rPr>
                  <a:t>Thừa số</a:t>
                </a:r>
                <a:endParaRPr sz="1800">
                  <a:solidFill>
                    <a:srgbClr val="9CC2E5"/>
                  </a:solidFill>
                  <a:latin typeface="Times New Roman"/>
                  <a:ea typeface="Times New Roman"/>
                  <a:cs typeface="Times New Roman"/>
                  <a:sym typeface="Times New Roman"/>
                </a:endParaRPr>
              </a:p>
            </p:txBody>
          </p:sp>
          <p:cxnSp>
            <p:nvCxnSpPr>
              <p:cNvPr id="403" name="Google Shape;403;p16"/>
              <p:cNvCxnSpPr/>
              <p:nvPr/>
            </p:nvCxnSpPr>
            <p:spPr>
              <a:xfrm rot="10800000">
                <a:off x="2452683" y="2422997"/>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404" name="Google Shape;404;p16"/>
            <p:cNvGrpSpPr/>
            <p:nvPr/>
          </p:nvGrpSpPr>
          <p:grpSpPr>
            <a:xfrm>
              <a:off x="9790929" y="628720"/>
              <a:ext cx="780872" cy="665796"/>
              <a:chOff x="3107522" y="2394861"/>
              <a:chExt cx="909748" cy="665796"/>
            </a:xfrm>
          </p:grpSpPr>
          <p:sp>
            <p:nvSpPr>
              <p:cNvPr id="405" name="Google Shape;405;p16"/>
              <p:cNvSpPr txBox="1"/>
              <p:nvPr/>
            </p:nvSpPr>
            <p:spPr>
              <a:xfrm>
                <a:off x="3107522" y="2691325"/>
                <a:ext cx="9097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CC2E5"/>
                    </a:solidFill>
                    <a:latin typeface="Times New Roman"/>
                    <a:ea typeface="Times New Roman"/>
                    <a:cs typeface="Times New Roman"/>
                    <a:sym typeface="Times New Roman"/>
                  </a:rPr>
                  <a:t>Tích</a:t>
                </a:r>
                <a:endParaRPr sz="1800">
                  <a:solidFill>
                    <a:srgbClr val="9CC2E5"/>
                  </a:solidFill>
                  <a:latin typeface="Times New Roman"/>
                  <a:ea typeface="Times New Roman"/>
                  <a:cs typeface="Times New Roman"/>
                  <a:sym typeface="Times New Roman"/>
                </a:endParaRPr>
              </a:p>
            </p:txBody>
          </p:sp>
          <p:cxnSp>
            <p:nvCxnSpPr>
              <p:cNvPr id="406" name="Google Shape;406;p16"/>
              <p:cNvCxnSpPr/>
              <p:nvPr/>
            </p:nvCxnSpPr>
            <p:spPr>
              <a:xfrm rot="10800000">
                <a:off x="3484527" y="2394861"/>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grpSp>
        <p:nvGrpSpPr>
          <p:cNvPr id="407" name="Google Shape;407;p16"/>
          <p:cNvGrpSpPr/>
          <p:nvPr/>
        </p:nvGrpSpPr>
        <p:grpSpPr>
          <a:xfrm>
            <a:off x="4995081" y="2251881"/>
            <a:ext cx="2388358" cy="1050877"/>
            <a:chOff x="4995081" y="2251881"/>
            <a:chExt cx="2388358" cy="1050877"/>
          </a:xfrm>
        </p:grpSpPr>
        <p:sp>
          <p:nvSpPr>
            <p:cNvPr id="408" name="Google Shape;408;p16"/>
            <p:cNvSpPr/>
            <p:nvPr/>
          </p:nvSpPr>
          <p:spPr>
            <a:xfrm>
              <a:off x="4995081" y="2251881"/>
              <a:ext cx="2388358" cy="1050877"/>
            </a:xfrm>
            <a:custGeom>
              <a:rect b="b" l="l" r="r" t="t"/>
              <a:pathLst>
                <a:path extrusionOk="0" h="1050877" w="2388358">
                  <a:moveTo>
                    <a:pt x="0" y="0"/>
                  </a:moveTo>
                  <a:cubicBezTo>
                    <a:pt x="176283" y="294564"/>
                    <a:pt x="352567" y="589128"/>
                    <a:pt x="750626" y="764274"/>
                  </a:cubicBezTo>
                  <a:cubicBezTo>
                    <a:pt x="1148685" y="939420"/>
                    <a:pt x="2388358" y="1050877"/>
                    <a:pt x="2388358" y="1050877"/>
                  </a:cubicBezTo>
                  <a:lnTo>
                    <a:pt x="2388358" y="1050877"/>
                  </a:lnTo>
                </a:path>
              </a:pathLst>
            </a:custGeom>
            <a:no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16"/>
            <p:cNvSpPr txBox="1"/>
            <p:nvPr/>
          </p:nvSpPr>
          <p:spPr>
            <a:xfrm>
              <a:off x="5895834" y="2879679"/>
              <a:ext cx="11138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Times New Roman"/>
                  <a:ea typeface="Times New Roman"/>
                  <a:cs typeface="Times New Roman"/>
                  <a:sym typeface="Times New Roman"/>
                </a:rPr>
                <a:t>Tính chất</a:t>
              </a:r>
              <a:endParaRPr sz="1800">
                <a:solidFill>
                  <a:srgbClr val="FFFF00"/>
                </a:solidFill>
                <a:latin typeface="Times New Roman"/>
                <a:ea typeface="Times New Roman"/>
                <a:cs typeface="Times New Roman"/>
                <a:sym typeface="Times New Roman"/>
              </a:endParaRPr>
            </a:p>
          </p:txBody>
        </p:sp>
      </p:grpSp>
      <p:grpSp>
        <p:nvGrpSpPr>
          <p:cNvPr id="410" name="Google Shape;410;p16"/>
          <p:cNvGrpSpPr/>
          <p:nvPr/>
        </p:nvGrpSpPr>
        <p:grpSpPr>
          <a:xfrm>
            <a:off x="7369791" y="2017748"/>
            <a:ext cx="3391942" cy="1285010"/>
            <a:chOff x="7369791" y="2017748"/>
            <a:chExt cx="3391942" cy="1285010"/>
          </a:xfrm>
        </p:grpSpPr>
        <p:sp>
          <p:nvSpPr>
            <p:cNvPr id="411" name="Google Shape;411;p16"/>
            <p:cNvSpPr/>
            <p:nvPr/>
          </p:nvSpPr>
          <p:spPr>
            <a:xfrm>
              <a:off x="7369791" y="2270626"/>
              <a:ext cx="1017232" cy="1032132"/>
            </a:xfrm>
            <a:custGeom>
              <a:rect b="b" l="l" r="r" t="t"/>
              <a:pathLst>
                <a:path extrusionOk="0" h="1032132" w="1017232">
                  <a:moveTo>
                    <a:pt x="0" y="1032132"/>
                  </a:moveTo>
                  <a:cubicBezTo>
                    <a:pt x="110319" y="827415"/>
                    <a:pt x="220639" y="622699"/>
                    <a:pt x="382137" y="458926"/>
                  </a:cubicBezTo>
                  <a:cubicBezTo>
                    <a:pt x="543636" y="295153"/>
                    <a:pt x="875731" y="122281"/>
                    <a:pt x="968991" y="49493"/>
                  </a:cubicBezTo>
                  <a:cubicBezTo>
                    <a:pt x="1062251" y="-23295"/>
                    <a:pt x="1001973" y="-549"/>
                    <a:pt x="941696" y="22198"/>
                  </a:cubicBezTo>
                </a:path>
              </a:pathLst>
            </a:custGeom>
            <a:no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16"/>
            <p:cNvSpPr/>
            <p:nvPr/>
          </p:nvSpPr>
          <p:spPr>
            <a:xfrm>
              <a:off x="8227065" y="2017748"/>
              <a:ext cx="25346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Times New Roman"/>
                  <a:ea typeface="Times New Roman"/>
                  <a:cs typeface="Times New Roman"/>
                  <a:sym typeface="Times New Roman"/>
                </a:rPr>
                <a:t> + Giao hoán: a . b = b . a</a:t>
              </a:r>
              <a:endParaRPr sz="1800">
                <a:solidFill>
                  <a:schemeClr val="dk1"/>
                </a:solidFill>
                <a:latin typeface="Calibri"/>
                <a:ea typeface="Calibri"/>
                <a:cs typeface="Calibri"/>
                <a:sym typeface="Calibri"/>
              </a:endParaRPr>
            </a:p>
          </p:txBody>
        </p:sp>
      </p:grpSp>
      <p:grpSp>
        <p:nvGrpSpPr>
          <p:cNvPr id="413" name="Google Shape;413;p16"/>
          <p:cNvGrpSpPr/>
          <p:nvPr/>
        </p:nvGrpSpPr>
        <p:grpSpPr>
          <a:xfrm>
            <a:off x="7369791" y="2585524"/>
            <a:ext cx="4293519" cy="730882"/>
            <a:chOff x="7369791" y="2585524"/>
            <a:chExt cx="4293519" cy="730882"/>
          </a:xfrm>
        </p:grpSpPr>
        <p:sp>
          <p:nvSpPr>
            <p:cNvPr id="414" name="Google Shape;414;p16"/>
            <p:cNvSpPr/>
            <p:nvPr/>
          </p:nvSpPr>
          <p:spPr>
            <a:xfrm>
              <a:off x="7369791" y="2797791"/>
              <a:ext cx="1241946" cy="518615"/>
            </a:xfrm>
            <a:custGeom>
              <a:rect b="b" l="l" r="r" t="t"/>
              <a:pathLst>
                <a:path extrusionOk="0" h="518615" w="1241946">
                  <a:moveTo>
                    <a:pt x="0" y="518615"/>
                  </a:moveTo>
                  <a:cubicBezTo>
                    <a:pt x="148988" y="432179"/>
                    <a:pt x="297976" y="345744"/>
                    <a:pt x="504967" y="259308"/>
                  </a:cubicBezTo>
                  <a:cubicBezTo>
                    <a:pt x="711958" y="172872"/>
                    <a:pt x="1241946" y="0"/>
                    <a:pt x="1241946" y="0"/>
                  </a:cubicBezTo>
                  <a:lnTo>
                    <a:pt x="1241946" y="0"/>
                  </a:lnTo>
                </a:path>
              </a:pathLst>
            </a:custGeom>
            <a:no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16"/>
            <p:cNvSpPr/>
            <p:nvPr/>
          </p:nvSpPr>
          <p:spPr>
            <a:xfrm>
              <a:off x="8538737" y="2585524"/>
              <a:ext cx="3124573" cy="41088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1800">
                  <a:solidFill>
                    <a:srgbClr val="FFFF00"/>
                  </a:solidFill>
                  <a:latin typeface="Times New Roman"/>
                  <a:ea typeface="Times New Roman"/>
                  <a:cs typeface="Times New Roman"/>
                  <a:sym typeface="Times New Roman"/>
                </a:rPr>
                <a:t>+ Kết hợp: (a . b) . c = a . (b . c)</a:t>
              </a:r>
              <a:endParaRPr/>
            </a:p>
          </p:txBody>
        </p:sp>
      </p:grpSp>
      <p:grpSp>
        <p:nvGrpSpPr>
          <p:cNvPr id="416" name="Google Shape;416;p16"/>
          <p:cNvGrpSpPr/>
          <p:nvPr/>
        </p:nvGrpSpPr>
        <p:grpSpPr>
          <a:xfrm>
            <a:off x="7369791" y="3142727"/>
            <a:ext cx="4408226" cy="729430"/>
            <a:chOff x="7369791" y="3142727"/>
            <a:chExt cx="4408226" cy="729430"/>
          </a:xfrm>
        </p:grpSpPr>
        <p:sp>
          <p:nvSpPr>
            <p:cNvPr id="417" name="Google Shape;417;p16"/>
            <p:cNvSpPr/>
            <p:nvPr/>
          </p:nvSpPr>
          <p:spPr>
            <a:xfrm>
              <a:off x="7369791" y="3330054"/>
              <a:ext cx="1173708" cy="54591"/>
            </a:xfrm>
            <a:custGeom>
              <a:rect b="b" l="l" r="r" t="t"/>
              <a:pathLst>
                <a:path extrusionOk="0" h="54591" w="1173708">
                  <a:moveTo>
                    <a:pt x="0" y="0"/>
                  </a:moveTo>
                  <a:cubicBezTo>
                    <a:pt x="65964" y="15922"/>
                    <a:pt x="131928" y="31845"/>
                    <a:pt x="327546" y="40943"/>
                  </a:cubicBezTo>
                  <a:cubicBezTo>
                    <a:pt x="523164" y="50041"/>
                    <a:pt x="1173708" y="54591"/>
                    <a:pt x="1173708" y="54591"/>
                  </a:cubicBezTo>
                  <a:lnTo>
                    <a:pt x="1173708" y="54591"/>
                  </a:lnTo>
                </a:path>
              </a:pathLst>
            </a:custGeom>
            <a:no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16"/>
            <p:cNvSpPr/>
            <p:nvPr/>
          </p:nvSpPr>
          <p:spPr>
            <a:xfrm>
              <a:off x="8470496" y="3142727"/>
              <a:ext cx="3307521" cy="72943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1800">
                  <a:solidFill>
                    <a:srgbClr val="FFFF00"/>
                  </a:solidFill>
                  <a:latin typeface="Times New Roman"/>
                  <a:ea typeface="Times New Roman"/>
                  <a:cs typeface="Times New Roman"/>
                  <a:sym typeface="Times New Roman"/>
                </a:rPr>
                <a:t>+ Phân phối của phép nhân đối với phép cộng: a(b + c) = ab + ac</a:t>
              </a:r>
              <a:endParaRPr/>
            </a:p>
          </p:txBody>
        </p:sp>
      </p:grpSp>
      <p:grpSp>
        <p:nvGrpSpPr>
          <p:cNvPr id="419" name="Google Shape;419;p16"/>
          <p:cNvGrpSpPr/>
          <p:nvPr/>
        </p:nvGrpSpPr>
        <p:grpSpPr>
          <a:xfrm>
            <a:off x="5117910" y="3949430"/>
            <a:ext cx="2033517" cy="540683"/>
            <a:chOff x="5117910" y="3949430"/>
            <a:chExt cx="2033517" cy="540683"/>
          </a:xfrm>
        </p:grpSpPr>
        <p:sp>
          <p:nvSpPr>
            <p:cNvPr id="420" name="Google Shape;420;p16"/>
            <p:cNvSpPr/>
            <p:nvPr/>
          </p:nvSpPr>
          <p:spPr>
            <a:xfrm>
              <a:off x="5117910" y="4162567"/>
              <a:ext cx="2033517" cy="327546"/>
            </a:xfrm>
            <a:custGeom>
              <a:rect b="b" l="l" r="r" t="t"/>
              <a:pathLst>
                <a:path extrusionOk="0" h="327546" w="2033517">
                  <a:moveTo>
                    <a:pt x="0" y="327546"/>
                  </a:moveTo>
                  <a:cubicBezTo>
                    <a:pt x="199030" y="272955"/>
                    <a:pt x="398061" y="218364"/>
                    <a:pt x="736980" y="163773"/>
                  </a:cubicBezTo>
                  <a:cubicBezTo>
                    <a:pt x="1075899" y="109182"/>
                    <a:pt x="2033517" y="0"/>
                    <a:pt x="2033517" y="0"/>
                  </a:cubicBezTo>
                  <a:lnTo>
                    <a:pt x="2033517" y="0"/>
                  </a:lnTo>
                  <a:lnTo>
                    <a:pt x="2033517" y="0"/>
                  </a:lnTo>
                </a:path>
              </a:pathLst>
            </a:cu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16"/>
            <p:cNvSpPr txBox="1"/>
            <p:nvPr/>
          </p:nvSpPr>
          <p:spPr>
            <a:xfrm>
              <a:off x="5363568" y="3949430"/>
              <a:ext cx="14739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Phép chia hết</a:t>
              </a:r>
              <a:endParaRPr sz="1800">
                <a:solidFill>
                  <a:schemeClr val="lt1"/>
                </a:solidFill>
                <a:latin typeface="Times New Roman"/>
                <a:ea typeface="Times New Roman"/>
                <a:cs typeface="Times New Roman"/>
                <a:sym typeface="Times New Roman"/>
              </a:endParaRPr>
            </a:p>
          </p:txBody>
        </p:sp>
      </p:grpSp>
      <p:grpSp>
        <p:nvGrpSpPr>
          <p:cNvPr id="422" name="Google Shape;422;p16"/>
          <p:cNvGrpSpPr/>
          <p:nvPr/>
        </p:nvGrpSpPr>
        <p:grpSpPr>
          <a:xfrm>
            <a:off x="5063319" y="4490113"/>
            <a:ext cx="2142699" cy="859809"/>
            <a:chOff x="5063319" y="4490113"/>
            <a:chExt cx="2142699" cy="859809"/>
          </a:xfrm>
        </p:grpSpPr>
        <p:sp>
          <p:nvSpPr>
            <p:cNvPr id="423" name="Google Shape;423;p16"/>
            <p:cNvSpPr/>
            <p:nvPr/>
          </p:nvSpPr>
          <p:spPr>
            <a:xfrm>
              <a:off x="5063319" y="4490113"/>
              <a:ext cx="2142699" cy="846162"/>
            </a:xfrm>
            <a:custGeom>
              <a:rect b="b" l="l" r="r" t="t"/>
              <a:pathLst>
                <a:path extrusionOk="0" h="846162" w="2142699">
                  <a:moveTo>
                    <a:pt x="0" y="0"/>
                  </a:moveTo>
                  <a:cubicBezTo>
                    <a:pt x="162636" y="236561"/>
                    <a:pt x="325272" y="473123"/>
                    <a:pt x="682388" y="614150"/>
                  </a:cubicBezTo>
                  <a:cubicBezTo>
                    <a:pt x="1039504" y="755177"/>
                    <a:pt x="2142699" y="846162"/>
                    <a:pt x="2142699" y="846162"/>
                  </a:cubicBezTo>
                  <a:lnTo>
                    <a:pt x="2142699" y="846162"/>
                  </a:lnTo>
                </a:path>
              </a:pathLst>
            </a:cu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16"/>
            <p:cNvSpPr txBox="1"/>
            <p:nvPr/>
          </p:nvSpPr>
          <p:spPr>
            <a:xfrm>
              <a:off x="5535756" y="4980590"/>
              <a:ext cx="16702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Phép chia có dư</a:t>
              </a:r>
              <a:endParaRPr sz="1800">
                <a:solidFill>
                  <a:schemeClr val="lt1"/>
                </a:solidFill>
                <a:latin typeface="Times New Roman"/>
                <a:ea typeface="Times New Roman"/>
                <a:cs typeface="Times New Roman"/>
                <a:sym typeface="Times New Roman"/>
              </a:endParaRPr>
            </a:p>
          </p:txBody>
        </p:sp>
      </p:grpSp>
      <p:sp>
        <p:nvSpPr>
          <p:cNvPr id="425" name="Google Shape;425;p16"/>
          <p:cNvSpPr txBox="1"/>
          <p:nvPr/>
        </p:nvSpPr>
        <p:spPr>
          <a:xfrm>
            <a:off x="7177806" y="3961313"/>
            <a:ext cx="452400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a = b. q + r  (r = 0 )</a:t>
            </a:r>
            <a:endParaRPr sz="2000">
              <a:solidFill>
                <a:srgbClr val="FFFF00"/>
              </a:solidFill>
              <a:latin typeface="Times New Roman"/>
              <a:ea typeface="Times New Roman"/>
              <a:cs typeface="Times New Roman"/>
              <a:sym typeface="Times New Roman"/>
            </a:endParaRPr>
          </a:p>
        </p:txBody>
      </p:sp>
      <p:sp>
        <p:nvSpPr>
          <p:cNvPr id="426" name="Google Shape;426;p16"/>
          <p:cNvSpPr txBox="1"/>
          <p:nvPr/>
        </p:nvSpPr>
        <p:spPr>
          <a:xfrm>
            <a:off x="7151427" y="5107516"/>
            <a:ext cx="452400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a = b. q + r  (0 &lt; r &lt; b)</a:t>
            </a:r>
            <a:endParaRPr sz="2000">
              <a:solidFill>
                <a:srgbClr val="FFFF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2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2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2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2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2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2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20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2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20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20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430" name="Shape 430"/>
        <p:cNvGrpSpPr/>
        <p:nvPr/>
      </p:nvGrpSpPr>
      <p:grpSpPr>
        <a:xfrm>
          <a:off x="0" y="0"/>
          <a:ext cx="0" cy="0"/>
          <a:chOff x="0" y="0"/>
          <a:chExt cx="0" cy="0"/>
        </a:xfrm>
      </p:grpSpPr>
      <p:sp>
        <p:nvSpPr>
          <p:cNvPr id="431" name="Google Shape;431;p17"/>
          <p:cNvSpPr/>
          <p:nvPr/>
        </p:nvSpPr>
        <p:spPr>
          <a:xfrm>
            <a:off x="2129589" y="3317731"/>
            <a:ext cx="7751389" cy="51706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400">
                <a:solidFill>
                  <a:srgbClr val="FFFF00"/>
                </a:solidFill>
                <a:latin typeface="Times New Roman"/>
                <a:ea typeface="Times New Roman"/>
                <a:cs typeface="Times New Roman"/>
                <a:sym typeface="Times New Roman"/>
              </a:rPr>
              <a:t>- Chuẩn bị bài mới “LŨY THỪA VỚI SỐ MŨ TỰ NHIÊN ”</a:t>
            </a:r>
            <a:endParaRPr sz="2400">
              <a:solidFill>
                <a:srgbClr val="FFFF00"/>
              </a:solidFill>
              <a:latin typeface="Times New Roman"/>
              <a:ea typeface="Times New Roman"/>
              <a:cs typeface="Times New Roman"/>
              <a:sym typeface="Times New Roman"/>
            </a:endParaRPr>
          </a:p>
        </p:txBody>
      </p:sp>
      <p:sp>
        <p:nvSpPr>
          <p:cNvPr id="432" name="Google Shape;432;p17"/>
          <p:cNvSpPr/>
          <p:nvPr/>
        </p:nvSpPr>
        <p:spPr>
          <a:xfrm>
            <a:off x="3051914" y="971679"/>
            <a:ext cx="3904530" cy="5480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rgbClr val="FFFF00"/>
                </a:solidFill>
                <a:latin typeface="Times New Roman"/>
                <a:ea typeface="Times New Roman"/>
                <a:cs typeface="Times New Roman"/>
                <a:sym typeface="Times New Roman"/>
              </a:rPr>
              <a:t>HƯỚNG DẪN VỀ NHÀ</a:t>
            </a:r>
            <a:endParaRPr b="1" sz="2800">
              <a:solidFill>
                <a:srgbClr val="FFFF00"/>
              </a:solidFill>
              <a:latin typeface="Times New Roman"/>
              <a:ea typeface="Times New Roman"/>
              <a:cs typeface="Times New Roman"/>
              <a:sym typeface="Times New Roman"/>
            </a:endParaRPr>
          </a:p>
        </p:txBody>
      </p:sp>
      <p:sp>
        <p:nvSpPr>
          <p:cNvPr id="433" name="Google Shape;433;p17"/>
          <p:cNvSpPr/>
          <p:nvPr/>
        </p:nvSpPr>
        <p:spPr>
          <a:xfrm>
            <a:off x="2229135" y="1811319"/>
            <a:ext cx="91836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Times New Roman"/>
                <a:ea typeface="Times New Roman"/>
                <a:cs typeface="Times New Roman"/>
                <a:sym typeface="Times New Roman"/>
              </a:rPr>
              <a:t>- Ôn lại nội dung kiến thức đã học về phép nhân và phép chia số tự nhiên.</a:t>
            </a:r>
            <a:endParaRPr sz="2400">
              <a:solidFill>
                <a:srgbClr val="FFFF00"/>
              </a:solidFill>
              <a:latin typeface="Calibri"/>
              <a:ea typeface="Calibri"/>
              <a:cs typeface="Calibri"/>
              <a:sym typeface="Calibri"/>
            </a:endParaRPr>
          </a:p>
        </p:txBody>
      </p:sp>
      <p:sp>
        <p:nvSpPr>
          <p:cNvPr id="434" name="Google Shape;434;p17"/>
          <p:cNvSpPr/>
          <p:nvPr/>
        </p:nvSpPr>
        <p:spPr>
          <a:xfrm>
            <a:off x="2129590" y="2379859"/>
            <a:ext cx="579197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Times New Roman"/>
                <a:ea typeface="Times New Roman"/>
                <a:cs typeface="Times New Roman"/>
                <a:sym typeface="Times New Roman"/>
              </a:rPr>
              <a:t>.- Hoàn thành nốt các bài tập trong SGK, </a:t>
            </a:r>
            <a:endParaRPr/>
          </a:p>
          <a:p>
            <a:pPr indent="0" lvl="0" marL="0" marR="0" rtl="0" algn="l">
              <a:spcBef>
                <a:spcPts val="0"/>
              </a:spcBef>
              <a:spcAft>
                <a:spcPts val="0"/>
              </a:spcAft>
              <a:buNone/>
            </a:pPr>
            <a:r>
              <a:rPr lang="en-US" sz="2400">
                <a:solidFill>
                  <a:srgbClr val="FFFF00"/>
                </a:solidFill>
                <a:latin typeface="Times New Roman"/>
                <a:ea typeface="Times New Roman"/>
                <a:cs typeface="Times New Roman"/>
                <a:sym typeface="Times New Roman"/>
              </a:rPr>
              <a:t>   bài 1.40, 1,41, 1.42, 1.44, 1.46, 1.48(SBT)</a:t>
            </a:r>
            <a:endParaRPr sz="2400">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3"/>
                                        </p:tgtEl>
                                        <p:attrNameLst>
                                          <p:attrName>style.visibility</p:attrName>
                                        </p:attrNameLst>
                                      </p:cBhvr>
                                      <p:to>
                                        <p:strVal val="visible"/>
                                      </p:to>
                                    </p:set>
                                    <p:anim calcmode="lin" valueType="num">
                                      <p:cBhvr additive="base">
                                        <p:cTn dur="500"/>
                                        <p:tgtEl>
                                          <p:spTgt spid="4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4"/>
                                        </p:tgtEl>
                                        <p:attrNameLst>
                                          <p:attrName>style.visibility</p:attrName>
                                        </p:attrNameLst>
                                      </p:cBhvr>
                                      <p:to>
                                        <p:strVal val="visible"/>
                                      </p:to>
                                    </p:set>
                                    <p:anim calcmode="lin" valueType="num">
                                      <p:cBhvr additive="base">
                                        <p:cTn dur="500"/>
                                        <p:tgtEl>
                                          <p:spTgt spid="4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
          <p:cNvSpPr txBox="1"/>
          <p:nvPr/>
        </p:nvSpPr>
        <p:spPr>
          <a:xfrm>
            <a:off x="965981" y="2966578"/>
            <a:ext cx="213380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Bài toán:</a:t>
            </a:r>
            <a:endParaRPr b="1" sz="2400">
              <a:solidFill>
                <a:schemeClr val="dk1"/>
              </a:solidFill>
              <a:latin typeface="Times New Roman"/>
              <a:ea typeface="Times New Roman"/>
              <a:cs typeface="Times New Roman"/>
              <a:sym typeface="Times New Roman"/>
            </a:endParaRPr>
          </a:p>
        </p:txBody>
      </p:sp>
      <p:sp>
        <p:nvSpPr>
          <p:cNvPr id="96" name="Google Shape;96;p2"/>
          <p:cNvSpPr txBox="1"/>
          <p:nvPr/>
        </p:nvSpPr>
        <p:spPr>
          <a:xfrm>
            <a:off x="4486275" y="571500"/>
            <a:ext cx="29129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ĐẶT VẤN ĐỀ</a:t>
            </a:r>
            <a:endParaRPr sz="3600">
              <a:solidFill>
                <a:schemeClr val="dk1"/>
              </a:solidFill>
              <a:latin typeface="Arial"/>
              <a:ea typeface="Arial"/>
              <a:cs typeface="Arial"/>
              <a:sym typeface="Arial"/>
            </a:endParaRPr>
          </a:p>
        </p:txBody>
      </p:sp>
      <p:pic>
        <p:nvPicPr>
          <p:cNvPr id="97" name="Google Shape;97;p2"/>
          <p:cNvPicPr preferRelativeResize="0"/>
          <p:nvPr/>
        </p:nvPicPr>
        <p:blipFill rotWithShape="1">
          <a:blip r:embed="rId4">
            <a:alphaModFix/>
          </a:blip>
          <a:srcRect b="0" l="0" r="0" t="0"/>
          <a:stretch/>
        </p:blipFill>
        <p:spPr>
          <a:xfrm>
            <a:off x="0" y="303787"/>
            <a:ext cx="2130233" cy="2662791"/>
          </a:xfrm>
          <a:prstGeom prst="rect">
            <a:avLst/>
          </a:prstGeom>
          <a:noFill/>
          <a:ln>
            <a:noFill/>
          </a:ln>
        </p:spPr>
      </p:pic>
      <p:pic>
        <p:nvPicPr>
          <p:cNvPr id="98" name="Google Shape;98;p2"/>
          <p:cNvPicPr preferRelativeResize="0"/>
          <p:nvPr/>
        </p:nvPicPr>
        <p:blipFill rotWithShape="1">
          <a:blip r:embed="rId5">
            <a:alphaModFix/>
          </a:blip>
          <a:srcRect b="0" l="0" r="0" t="0"/>
          <a:stretch/>
        </p:blipFill>
        <p:spPr>
          <a:xfrm>
            <a:off x="8201465" y="2966578"/>
            <a:ext cx="2091638" cy="3303115"/>
          </a:xfrm>
          <a:prstGeom prst="rect">
            <a:avLst/>
          </a:prstGeom>
          <a:noFill/>
          <a:ln>
            <a:noFill/>
          </a:ln>
        </p:spPr>
      </p:pic>
      <p:sp>
        <p:nvSpPr>
          <p:cNvPr id="99" name="Google Shape;99;p2"/>
          <p:cNvSpPr/>
          <p:nvPr/>
        </p:nvSpPr>
        <p:spPr>
          <a:xfrm>
            <a:off x="965981" y="3447155"/>
            <a:ext cx="6096000"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Mẹ em mua một túi 10kg gạo ngon loại 20 nghìn đồng một kilôgam. Hỏi mẹ em phải đưa cho cô bán hang bao nhiêu tờ 50 nghìn đồng để trả tiền gạo?</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103" name="Shape 103"/>
        <p:cNvGrpSpPr/>
        <p:nvPr/>
      </p:nvGrpSpPr>
      <p:grpSpPr>
        <a:xfrm>
          <a:off x="0" y="0"/>
          <a:ext cx="0" cy="0"/>
          <a:chOff x="0" y="0"/>
          <a:chExt cx="0" cy="0"/>
        </a:xfrm>
      </p:grpSpPr>
      <p:sp>
        <p:nvSpPr>
          <p:cNvPr id="104" name="Google Shape;104;p3"/>
          <p:cNvSpPr/>
          <p:nvPr/>
        </p:nvSpPr>
        <p:spPr>
          <a:xfrm>
            <a:off x="374685" y="241207"/>
            <a:ext cx="11611448"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1)</a:t>
            </a:r>
            <a:endParaRPr sz="3200">
              <a:solidFill>
                <a:schemeClr val="lt1"/>
              </a:solidFill>
              <a:latin typeface="Times New Roman"/>
              <a:ea typeface="Times New Roman"/>
              <a:cs typeface="Times New Roman"/>
              <a:sym typeface="Times New Roman"/>
            </a:endParaRPr>
          </a:p>
        </p:txBody>
      </p:sp>
      <p:cxnSp>
        <p:nvCxnSpPr>
          <p:cNvPr id="105" name="Google Shape;105;p3"/>
          <p:cNvCxnSpPr/>
          <p:nvPr/>
        </p:nvCxnSpPr>
        <p:spPr>
          <a:xfrm>
            <a:off x="4951828" y="1209822"/>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106" name="Google Shape;106;p3"/>
          <p:cNvSpPr txBox="1"/>
          <p:nvPr/>
        </p:nvSpPr>
        <p:spPr>
          <a:xfrm>
            <a:off x="506437" y="899849"/>
            <a:ext cx="422030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 Phép nhân số tự nhiên</a:t>
            </a:r>
            <a:endParaRPr b="1" sz="2400">
              <a:solidFill>
                <a:srgbClr val="FFFF00"/>
              </a:solidFill>
              <a:latin typeface="Times New Roman"/>
              <a:ea typeface="Times New Roman"/>
              <a:cs typeface="Times New Roman"/>
              <a:sym typeface="Times New Roman"/>
            </a:endParaRPr>
          </a:p>
        </p:txBody>
      </p:sp>
      <p:sp>
        <p:nvSpPr>
          <p:cNvPr id="107" name="Google Shape;107;p3"/>
          <p:cNvSpPr txBox="1"/>
          <p:nvPr/>
        </p:nvSpPr>
        <p:spPr>
          <a:xfrm>
            <a:off x="5683807" y="1352712"/>
            <a:ext cx="6104919"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lt1"/>
                </a:solidFill>
                <a:latin typeface="Times New Roman"/>
                <a:ea typeface="Times New Roman"/>
                <a:cs typeface="Times New Roman"/>
                <a:sym typeface="Times New Roman"/>
              </a:rPr>
              <a:t>Phép nhân hai số tự nhiên a và b cho ta một số tự nhiên gọi là tích của a và b, kí hiệu là a x b hoặc a . b</a:t>
            </a:r>
            <a:endParaRPr sz="2400">
              <a:solidFill>
                <a:schemeClr val="lt1"/>
              </a:solidFill>
              <a:latin typeface="Times New Roman"/>
              <a:ea typeface="Times New Roman"/>
              <a:cs typeface="Times New Roman"/>
              <a:sym typeface="Times New Roman"/>
            </a:endParaRPr>
          </a:p>
        </p:txBody>
      </p:sp>
      <p:pic>
        <p:nvPicPr>
          <p:cNvPr id="108" name="Google Shape;108;p3"/>
          <p:cNvPicPr preferRelativeResize="0"/>
          <p:nvPr/>
        </p:nvPicPr>
        <p:blipFill rotWithShape="1">
          <a:blip r:embed="rId4">
            <a:alphaModFix/>
          </a:blip>
          <a:srcRect b="0" l="0" r="0" t="0"/>
          <a:stretch/>
        </p:blipFill>
        <p:spPr>
          <a:xfrm>
            <a:off x="5011020" y="1206770"/>
            <a:ext cx="698915" cy="584168"/>
          </a:xfrm>
          <a:prstGeom prst="rect">
            <a:avLst/>
          </a:prstGeom>
          <a:noFill/>
          <a:ln>
            <a:noFill/>
          </a:ln>
        </p:spPr>
      </p:pic>
      <p:grpSp>
        <p:nvGrpSpPr>
          <p:cNvPr id="109" name="Google Shape;109;p3"/>
          <p:cNvGrpSpPr/>
          <p:nvPr/>
        </p:nvGrpSpPr>
        <p:grpSpPr>
          <a:xfrm>
            <a:off x="724806" y="1288131"/>
            <a:ext cx="3736547" cy="1110432"/>
            <a:chOff x="724806" y="2047781"/>
            <a:chExt cx="3736547" cy="1110432"/>
          </a:xfrm>
        </p:grpSpPr>
        <p:sp>
          <p:nvSpPr>
            <p:cNvPr id="110" name="Google Shape;110;p3"/>
            <p:cNvSpPr/>
            <p:nvPr/>
          </p:nvSpPr>
          <p:spPr>
            <a:xfrm>
              <a:off x="724806" y="2047781"/>
              <a:ext cx="3736547" cy="1110432"/>
            </a:xfrm>
            <a:prstGeom prst="roundRect">
              <a:avLst>
                <a:gd fmla="val 16667" name="adj"/>
              </a:avLst>
            </a:prstGeom>
            <a:solidFill>
              <a:srgbClr val="7F7F7F">
                <a:alpha val="6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txBox="1"/>
            <p:nvPr/>
          </p:nvSpPr>
          <p:spPr>
            <a:xfrm>
              <a:off x="1195754" y="2065091"/>
              <a:ext cx="29964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Times New Roman"/>
                  <a:ea typeface="Times New Roman"/>
                  <a:cs typeface="Times New Roman"/>
                  <a:sym typeface="Times New Roman"/>
                </a:rPr>
                <a:t>a       x        b       =      c</a:t>
              </a:r>
              <a:endParaRPr sz="2000">
                <a:solidFill>
                  <a:srgbClr val="FFC000"/>
                </a:solidFill>
                <a:latin typeface="Times New Roman"/>
                <a:ea typeface="Times New Roman"/>
                <a:cs typeface="Times New Roman"/>
                <a:sym typeface="Times New Roman"/>
              </a:endParaRPr>
            </a:p>
          </p:txBody>
        </p:sp>
      </p:grpSp>
      <p:grpSp>
        <p:nvGrpSpPr>
          <p:cNvPr id="112" name="Google Shape;112;p3"/>
          <p:cNvGrpSpPr/>
          <p:nvPr/>
        </p:nvGrpSpPr>
        <p:grpSpPr>
          <a:xfrm>
            <a:off x="844176" y="1677415"/>
            <a:ext cx="1125302" cy="678110"/>
            <a:chOff x="844176" y="2437065"/>
            <a:chExt cx="1125302" cy="678110"/>
          </a:xfrm>
        </p:grpSpPr>
        <p:sp>
          <p:nvSpPr>
            <p:cNvPr id="113" name="Google Shape;113;p3"/>
            <p:cNvSpPr txBox="1"/>
            <p:nvPr/>
          </p:nvSpPr>
          <p:spPr>
            <a:xfrm>
              <a:off x="844176" y="2715065"/>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114" name="Google Shape;114;p3"/>
            <p:cNvCxnSpPr/>
            <p:nvPr/>
          </p:nvCxnSpPr>
          <p:spPr>
            <a:xfrm rot="10800000">
              <a:off x="1336429" y="2437065"/>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115" name="Google Shape;115;p3"/>
          <p:cNvGrpSpPr/>
          <p:nvPr/>
        </p:nvGrpSpPr>
        <p:grpSpPr>
          <a:xfrm>
            <a:off x="2039873" y="1663347"/>
            <a:ext cx="1125302" cy="681773"/>
            <a:chOff x="2039873" y="2422997"/>
            <a:chExt cx="1125302" cy="681773"/>
          </a:xfrm>
        </p:grpSpPr>
        <p:sp>
          <p:nvSpPr>
            <p:cNvPr id="116" name="Google Shape;116;p3"/>
            <p:cNvSpPr txBox="1"/>
            <p:nvPr/>
          </p:nvSpPr>
          <p:spPr>
            <a:xfrm>
              <a:off x="2039873" y="2704660"/>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117" name="Google Shape;117;p3"/>
            <p:cNvCxnSpPr/>
            <p:nvPr/>
          </p:nvCxnSpPr>
          <p:spPr>
            <a:xfrm rot="10800000">
              <a:off x="2532185" y="2422997"/>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118" name="Google Shape;118;p3"/>
          <p:cNvGrpSpPr/>
          <p:nvPr/>
        </p:nvGrpSpPr>
        <p:grpSpPr>
          <a:xfrm>
            <a:off x="3282424" y="1635211"/>
            <a:ext cx="909748" cy="696574"/>
            <a:chOff x="3282424" y="2394861"/>
            <a:chExt cx="909748" cy="696574"/>
          </a:xfrm>
        </p:grpSpPr>
        <p:sp>
          <p:nvSpPr>
            <p:cNvPr id="119" name="Google Shape;119;p3"/>
            <p:cNvSpPr txBox="1"/>
            <p:nvPr/>
          </p:nvSpPr>
          <p:spPr>
            <a:xfrm>
              <a:off x="3282424" y="2691325"/>
              <a:ext cx="9097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Tích</a:t>
              </a:r>
              <a:endParaRPr sz="2000">
                <a:solidFill>
                  <a:srgbClr val="9CC2E5"/>
                </a:solidFill>
                <a:latin typeface="Times New Roman"/>
                <a:ea typeface="Times New Roman"/>
                <a:cs typeface="Times New Roman"/>
                <a:sym typeface="Times New Roman"/>
              </a:endParaRPr>
            </a:p>
          </p:txBody>
        </p:sp>
        <p:cxnSp>
          <p:nvCxnSpPr>
            <p:cNvPr id="120" name="Google Shape;120;p3"/>
            <p:cNvCxnSpPr/>
            <p:nvPr/>
          </p:nvCxnSpPr>
          <p:spPr>
            <a:xfrm rot="10800000">
              <a:off x="3643532" y="2394861"/>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121" name="Google Shape;121;p3"/>
          <p:cNvGrpSpPr/>
          <p:nvPr/>
        </p:nvGrpSpPr>
        <p:grpSpPr>
          <a:xfrm>
            <a:off x="6922307" y="2632039"/>
            <a:ext cx="3629469" cy="1006085"/>
            <a:chOff x="6922307" y="2632039"/>
            <a:chExt cx="3629469" cy="1006085"/>
          </a:xfrm>
        </p:grpSpPr>
        <p:sp>
          <p:nvSpPr>
            <p:cNvPr id="122" name="Google Shape;122;p3"/>
            <p:cNvSpPr/>
            <p:nvPr/>
          </p:nvSpPr>
          <p:spPr>
            <a:xfrm>
              <a:off x="6922307" y="2632039"/>
              <a:ext cx="3165230" cy="1006085"/>
            </a:xfrm>
            <a:prstGeom prst="roundRect">
              <a:avLst>
                <a:gd fmla="val 16667" name="adj"/>
              </a:avLst>
            </a:prstGeom>
            <a:solidFill>
              <a:srgbClr val="F2F2F2">
                <a:alpha val="68627"/>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5">
              <a:alphaModFix/>
            </a:blip>
            <a:srcRect b="0" l="0" r="0" t="0"/>
            <a:stretch/>
          </p:blipFill>
          <p:spPr>
            <a:xfrm>
              <a:off x="7202114" y="2712556"/>
              <a:ext cx="2702543" cy="704370"/>
            </a:xfrm>
            <a:prstGeom prst="rect">
              <a:avLst/>
            </a:prstGeom>
            <a:noFill/>
            <a:ln>
              <a:noFill/>
            </a:ln>
          </p:spPr>
        </p:pic>
        <p:sp>
          <p:nvSpPr>
            <p:cNvPr id="124" name="Google Shape;124;p3"/>
            <p:cNvSpPr txBox="1"/>
            <p:nvPr/>
          </p:nvSpPr>
          <p:spPr>
            <a:xfrm>
              <a:off x="8412485" y="3221501"/>
              <a:ext cx="213929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b số hạng</a:t>
              </a:r>
              <a:endParaRPr sz="2000">
                <a:solidFill>
                  <a:schemeClr val="dk1"/>
                </a:solidFill>
                <a:latin typeface="Times New Roman"/>
                <a:ea typeface="Times New Roman"/>
                <a:cs typeface="Times New Roman"/>
                <a:sym typeface="Times New Roman"/>
              </a:endParaRPr>
            </a:p>
          </p:txBody>
        </p:sp>
      </p:grpSp>
      <p:sp>
        <p:nvSpPr>
          <p:cNvPr id="125" name="Google Shape;125;p3"/>
          <p:cNvSpPr/>
          <p:nvPr/>
        </p:nvSpPr>
        <p:spPr>
          <a:xfrm>
            <a:off x="5442304" y="4237338"/>
            <a:ext cx="6096000" cy="179126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400">
                <a:solidFill>
                  <a:schemeClr val="lt1"/>
                </a:solidFill>
                <a:latin typeface="Times New Roman"/>
                <a:ea typeface="Times New Roman"/>
                <a:cs typeface="Times New Roman"/>
                <a:sym typeface="Times New Roman"/>
              </a:rPr>
              <a:t>Trong một tích mà các thừa số đều bằng chữ hoặc chỉ có một thừa số bằng số, ta có thể không viết dấu nhân giữa các thừa số.</a:t>
            </a:r>
            <a:endParaRPr sz="2400">
              <a:solidFill>
                <a:schemeClr val="lt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lang="en-US" sz="2400">
                <a:solidFill>
                  <a:schemeClr val="lt1"/>
                </a:solidFill>
                <a:latin typeface="Times New Roman"/>
                <a:ea typeface="Times New Roman"/>
                <a:cs typeface="Times New Roman"/>
                <a:sym typeface="Times New Roman"/>
              </a:rPr>
              <a:t>           Ví dụ: a.b = ab  ;  4.x.y = 4xy</a:t>
            </a:r>
            <a:endParaRPr sz="2400">
              <a:solidFill>
                <a:schemeClr val="lt1"/>
              </a:solidFill>
              <a:latin typeface="Times New Roman"/>
              <a:ea typeface="Times New Roman"/>
              <a:cs typeface="Times New Roman"/>
              <a:sym typeface="Times New Roman"/>
            </a:endParaRPr>
          </a:p>
        </p:txBody>
      </p:sp>
      <p:sp>
        <p:nvSpPr>
          <p:cNvPr id="126" name="Google Shape;126;p3"/>
          <p:cNvSpPr txBox="1"/>
          <p:nvPr/>
        </p:nvSpPr>
        <p:spPr>
          <a:xfrm>
            <a:off x="5360477" y="3756074"/>
            <a:ext cx="11106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Chú ý</a:t>
            </a:r>
            <a:endParaRPr b="1" sz="24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2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2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130" name="Shape 130"/>
        <p:cNvGrpSpPr/>
        <p:nvPr/>
      </p:nvGrpSpPr>
      <p:grpSpPr>
        <a:xfrm>
          <a:off x="0" y="0"/>
          <a:ext cx="0" cy="0"/>
          <a:chOff x="0" y="0"/>
          <a:chExt cx="0" cy="0"/>
        </a:xfrm>
      </p:grpSpPr>
      <p:sp>
        <p:nvSpPr>
          <p:cNvPr id="131" name="Google Shape;131;p4"/>
          <p:cNvSpPr/>
          <p:nvPr/>
        </p:nvSpPr>
        <p:spPr>
          <a:xfrm>
            <a:off x="374685" y="241207"/>
            <a:ext cx="11611448"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1)</a:t>
            </a:r>
            <a:endParaRPr sz="3200">
              <a:solidFill>
                <a:schemeClr val="lt1"/>
              </a:solidFill>
              <a:latin typeface="Times New Roman"/>
              <a:ea typeface="Times New Roman"/>
              <a:cs typeface="Times New Roman"/>
              <a:sym typeface="Times New Roman"/>
            </a:endParaRPr>
          </a:p>
        </p:txBody>
      </p:sp>
      <p:cxnSp>
        <p:nvCxnSpPr>
          <p:cNvPr id="132" name="Google Shape;132;p4"/>
          <p:cNvCxnSpPr/>
          <p:nvPr/>
        </p:nvCxnSpPr>
        <p:spPr>
          <a:xfrm>
            <a:off x="4951828" y="1209822"/>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133" name="Google Shape;133;p4"/>
          <p:cNvSpPr txBox="1"/>
          <p:nvPr/>
        </p:nvSpPr>
        <p:spPr>
          <a:xfrm>
            <a:off x="506437" y="899849"/>
            <a:ext cx="422030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 Phép nhân số tự nhiên</a:t>
            </a:r>
            <a:endParaRPr b="1" sz="2400">
              <a:solidFill>
                <a:srgbClr val="FFFF00"/>
              </a:solidFill>
              <a:latin typeface="Times New Roman"/>
              <a:ea typeface="Times New Roman"/>
              <a:cs typeface="Times New Roman"/>
              <a:sym typeface="Times New Roman"/>
            </a:endParaRPr>
          </a:p>
        </p:txBody>
      </p:sp>
      <p:grpSp>
        <p:nvGrpSpPr>
          <p:cNvPr id="134" name="Google Shape;134;p4"/>
          <p:cNvGrpSpPr/>
          <p:nvPr/>
        </p:nvGrpSpPr>
        <p:grpSpPr>
          <a:xfrm>
            <a:off x="724806" y="1288131"/>
            <a:ext cx="3736547" cy="1110432"/>
            <a:chOff x="724806" y="1288131"/>
            <a:chExt cx="3736547" cy="1110432"/>
          </a:xfrm>
        </p:grpSpPr>
        <p:grpSp>
          <p:nvGrpSpPr>
            <p:cNvPr id="135" name="Google Shape;135;p4"/>
            <p:cNvGrpSpPr/>
            <p:nvPr/>
          </p:nvGrpSpPr>
          <p:grpSpPr>
            <a:xfrm>
              <a:off x="724806" y="1288131"/>
              <a:ext cx="3736547" cy="1110432"/>
              <a:chOff x="724806" y="2047781"/>
              <a:chExt cx="3736547" cy="1110432"/>
            </a:xfrm>
          </p:grpSpPr>
          <p:sp>
            <p:nvSpPr>
              <p:cNvPr id="136" name="Google Shape;136;p4"/>
              <p:cNvSpPr/>
              <p:nvPr/>
            </p:nvSpPr>
            <p:spPr>
              <a:xfrm>
                <a:off x="724806" y="2047781"/>
                <a:ext cx="3736547" cy="1110432"/>
              </a:xfrm>
              <a:prstGeom prst="roundRect">
                <a:avLst>
                  <a:gd fmla="val 16667" name="adj"/>
                </a:avLst>
              </a:prstGeom>
              <a:solidFill>
                <a:srgbClr val="7F7F7F">
                  <a:alpha val="6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4"/>
              <p:cNvSpPr txBox="1"/>
              <p:nvPr/>
            </p:nvSpPr>
            <p:spPr>
              <a:xfrm>
                <a:off x="1195754" y="2065091"/>
                <a:ext cx="29964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Times New Roman"/>
                    <a:ea typeface="Times New Roman"/>
                    <a:cs typeface="Times New Roman"/>
                    <a:sym typeface="Times New Roman"/>
                  </a:rPr>
                  <a:t>a       x        b       =      c</a:t>
                </a:r>
                <a:endParaRPr sz="2000">
                  <a:solidFill>
                    <a:srgbClr val="FFC000"/>
                  </a:solidFill>
                  <a:latin typeface="Times New Roman"/>
                  <a:ea typeface="Times New Roman"/>
                  <a:cs typeface="Times New Roman"/>
                  <a:sym typeface="Times New Roman"/>
                </a:endParaRPr>
              </a:p>
            </p:txBody>
          </p:sp>
        </p:grpSp>
        <p:grpSp>
          <p:nvGrpSpPr>
            <p:cNvPr id="138" name="Google Shape;138;p4"/>
            <p:cNvGrpSpPr/>
            <p:nvPr/>
          </p:nvGrpSpPr>
          <p:grpSpPr>
            <a:xfrm>
              <a:off x="844176" y="1677415"/>
              <a:ext cx="1125302" cy="678110"/>
              <a:chOff x="844176" y="2437065"/>
              <a:chExt cx="1125302" cy="678110"/>
            </a:xfrm>
          </p:grpSpPr>
          <p:sp>
            <p:nvSpPr>
              <p:cNvPr id="139" name="Google Shape;139;p4"/>
              <p:cNvSpPr txBox="1"/>
              <p:nvPr/>
            </p:nvSpPr>
            <p:spPr>
              <a:xfrm>
                <a:off x="844176" y="2715065"/>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140" name="Google Shape;140;p4"/>
              <p:cNvCxnSpPr/>
              <p:nvPr/>
            </p:nvCxnSpPr>
            <p:spPr>
              <a:xfrm rot="10800000">
                <a:off x="1336429" y="2437065"/>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141" name="Google Shape;141;p4"/>
            <p:cNvGrpSpPr/>
            <p:nvPr/>
          </p:nvGrpSpPr>
          <p:grpSpPr>
            <a:xfrm>
              <a:off x="2039873" y="1663347"/>
              <a:ext cx="1125302" cy="681773"/>
              <a:chOff x="2039873" y="2422997"/>
              <a:chExt cx="1125302" cy="681773"/>
            </a:xfrm>
          </p:grpSpPr>
          <p:sp>
            <p:nvSpPr>
              <p:cNvPr id="142" name="Google Shape;142;p4"/>
              <p:cNvSpPr txBox="1"/>
              <p:nvPr/>
            </p:nvSpPr>
            <p:spPr>
              <a:xfrm>
                <a:off x="2039873" y="2704660"/>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143" name="Google Shape;143;p4"/>
              <p:cNvCxnSpPr/>
              <p:nvPr/>
            </p:nvCxnSpPr>
            <p:spPr>
              <a:xfrm rot="10800000">
                <a:off x="2532185" y="2422997"/>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144" name="Google Shape;144;p4"/>
            <p:cNvGrpSpPr/>
            <p:nvPr/>
          </p:nvGrpSpPr>
          <p:grpSpPr>
            <a:xfrm>
              <a:off x="3282424" y="1635211"/>
              <a:ext cx="909748" cy="696574"/>
              <a:chOff x="3282424" y="2394861"/>
              <a:chExt cx="909748" cy="696574"/>
            </a:xfrm>
          </p:grpSpPr>
          <p:sp>
            <p:nvSpPr>
              <p:cNvPr id="145" name="Google Shape;145;p4"/>
              <p:cNvSpPr txBox="1"/>
              <p:nvPr/>
            </p:nvSpPr>
            <p:spPr>
              <a:xfrm>
                <a:off x="3282424" y="2691325"/>
                <a:ext cx="9097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Tích</a:t>
                </a:r>
                <a:endParaRPr sz="2000">
                  <a:solidFill>
                    <a:srgbClr val="9CC2E5"/>
                  </a:solidFill>
                  <a:latin typeface="Times New Roman"/>
                  <a:ea typeface="Times New Roman"/>
                  <a:cs typeface="Times New Roman"/>
                  <a:sym typeface="Times New Roman"/>
                </a:endParaRPr>
              </a:p>
            </p:txBody>
          </p:sp>
          <p:cxnSp>
            <p:nvCxnSpPr>
              <p:cNvPr id="146" name="Google Shape;146;p4"/>
              <p:cNvCxnSpPr/>
              <p:nvPr/>
            </p:nvCxnSpPr>
            <p:spPr>
              <a:xfrm rot="10800000">
                <a:off x="3643532" y="2394861"/>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sp>
        <p:nvSpPr>
          <p:cNvPr id="147" name="Google Shape;147;p4"/>
          <p:cNvSpPr/>
          <p:nvPr/>
        </p:nvSpPr>
        <p:spPr>
          <a:xfrm>
            <a:off x="521531" y="2340207"/>
            <a:ext cx="3486852"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u="sng">
                <a:solidFill>
                  <a:srgbClr val="FFFF00"/>
                </a:solidFill>
                <a:latin typeface="Times New Roman"/>
                <a:ea typeface="Times New Roman"/>
                <a:cs typeface="Times New Roman"/>
                <a:sym typeface="Times New Roman"/>
              </a:rPr>
              <a:t>1. Nhân hai số có nhiều chữ số</a:t>
            </a:r>
            <a:endParaRPr sz="2000">
              <a:solidFill>
                <a:srgbClr val="FFFF00"/>
              </a:solidFill>
              <a:latin typeface="Times New Roman"/>
              <a:ea typeface="Times New Roman"/>
              <a:cs typeface="Times New Roman"/>
              <a:sym typeface="Times New Roman"/>
            </a:endParaRPr>
          </a:p>
        </p:txBody>
      </p:sp>
      <p:sp>
        <p:nvSpPr>
          <p:cNvPr id="148" name="Google Shape;148;p4"/>
          <p:cNvSpPr/>
          <p:nvPr/>
        </p:nvSpPr>
        <p:spPr>
          <a:xfrm>
            <a:off x="5217219" y="1156073"/>
            <a:ext cx="5000087" cy="51706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n-US" sz="2400">
                <a:solidFill>
                  <a:srgbClr val="FF0000"/>
                </a:solidFill>
                <a:latin typeface="Times New Roman"/>
                <a:ea typeface="Times New Roman"/>
                <a:cs typeface="Times New Roman"/>
                <a:sym typeface="Times New Roman"/>
              </a:rPr>
              <a:t>Ví dụ 1</a:t>
            </a:r>
            <a:r>
              <a:rPr lang="en-US" sz="2400">
                <a:solidFill>
                  <a:schemeClr val="lt1"/>
                </a:solidFill>
                <a:latin typeface="Times New Roman"/>
                <a:ea typeface="Times New Roman"/>
                <a:cs typeface="Times New Roman"/>
                <a:sym typeface="Times New Roman"/>
              </a:rPr>
              <a:t>: Đặt tính để tính tích 175 x 312</a:t>
            </a:r>
            <a:endParaRPr sz="2400">
              <a:solidFill>
                <a:schemeClr val="lt1"/>
              </a:solidFill>
              <a:latin typeface="Times New Roman"/>
              <a:ea typeface="Times New Roman"/>
              <a:cs typeface="Times New Roman"/>
              <a:sym typeface="Times New Roman"/>
            </a:endParaRPr>
          </a:p>
        </p:txBody>
      </p:sp>
      <p:grpSp>
        <p:nvGrpSpPr>
          <p:cNvPr id="149" name="Google Shape;149;p4"/>
          <p:cNvGrpSpPr/>
          <p:nvPr/>
        </p:nvGrpSpPr>
        <p:grpSpPr>
          <a:xfrm>
            <a:off x="6632811" y="1931675"/>
            <a:ext cx="1201004" cy="833017"/>
            <a:chOff x="6632811" y="1931675"/>
            <a:chExt cx="1201004" cy="833017"/>
          </a:xfrm>
        </p:grpSpPr>
        <p:sp>
          <p:nvSpPr>
            <p:cNvPr id="150" name="Google Shape;150;p4"/>
            <p:cNvSpPr txBox="1"/>
            <p:nvPr/>
          </p:nvSpPr>
          <p:spPr>
            <a:xfrm>
              <a:off x="6919415" y="1931675"/>
              <a:ext cx="914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175</a:t>
              </a:r>
              <a:endParaRPr sz="2400">
                <a:solidFill>
                  <a:schemeClr val="lt1"/>
                </a:solidFill>
                <a:latin typeface="Times New Roman"/>
                <a:ea typeface="Times New Roman"/>
                <a:cs typeface="Times New Roman"/>
                <a:sym typeface="Times New Roman"/>
              </a:endParaRPr>
            </a:p>
          </p:txBody>
        </p:sp>
        <p:grpSp>
          <p:nvGrpSpPr>
            <p:cNvPr id="151" name="Google Shape;151;p4"/>
            <p:cNvGrpSpPr/>
            <p:nvPr/>
          </p:nvGrpSpPr>
          <p:grpSpPr>
            <a:xfrm>
              <a:off x="6632811" y="2079817"/>
              <a:ext cx="1201004" cy="684875"/>
              <a:chOff x="6632811" y="2079817"/>
              <a:chExt cx="1201004" cy="684875"/>
            </a:xfrm>
          </p:grpSpPr>
          <p:sp>
            <p:nvSpPr>
              <p:cNvPr id="152" name="Google Shape;152;p4"/>
              <p:cNvSpPr txBox="1"/>
              <p:nvPr/>
            </p:nvSpPr>
            <p:spPr>
              <a:xfrm>
                <a:off x="6919415" y="2303027"/>
                <a:ext cx="914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312</a:t>
                </a:r>
                <a:endParaRPr sz="2400">
                  <a:solidFill>
                    <a:schemeClr val="lt1"/>
                  </a:solidFill>
                  <a:latin typeface="Times New Roman"/>
                  <a:ea typeface="Times New Roman"/>
                  <a:cs typeface="Times New Roman"/>
                  <a:sym typeface="Times New Roman"/>
                </a:endParaRPr>
              </a:p>
            </p:txBody>
          </p:sp>
          <p:sp>
            <p:nvSpPr>
              <p:cNvPr id="153" name="Google Shape;153;p4"/>
              <p:cNvSpPr txBox="1"/>
              <p:nvPr/>
            </p:nvSpPr>
            <p:spPr>
              <a:xfrm>
                <a:off x="6632812" y="2079817"/>
                <a:ext cx="2866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x</a:t>
                </a:r>
                <a:endParaRPr sz="2400">
                  <a:solidFill>
                    <a:schemeClr val="lt1"/>
                  </a:solidFill>
                  <a:latin typeface="Times New Roman"/>
                  <a:ea typeface="Times New Roman"/>
                  <a:cs typeface="Times New Roman"/>
                  <a:sym typeface="Times New Roman"/>
                </a:endParaRPr>
              </a:p>
            </p:txBody>
          </p:sp>
          <p:cxnSp>
            <p:nvCxnSpPr>
              <p:cNvPr id="154" name="Google Shape;154;p4"/>
              <p:cNvCxnSpPr/>
              <p:nvPr/>
            </p:nvCxnSpPr>
            <p:spPr>
              <a:xfrm>
                <a:off x="6632811" y="2764692"/>
                <a:ext cx="914400" cy="0"/>
              </a:xfrm>
              <a:prstGeom prst="straightConnector1">
                <a:avLst/>
              </a:prstGeom>
              <a:noFill/>
              <a:ln cap="flat" cmpd="sng" w="9525">
                <a:solidFill>
                  <a:schemeClr val="lt1"/>
                </a:solidFill>
                <a:prstDash val="solid"/>
                <a:miter lim="800000"/>
                <a:headEnd len="sm" w="sm" type="none"/>
                <a:tailEnd len="sm" w="sm" type="none"/>
              </a:ln>
            </p:spPr>
          </p:cxnSp>
        </p:grpSp>
      </p:grpSp>
      <p:sp>
        <p:nvSpPr>
          <p:cNvPr id="155" name="Google Shape;155;p4"/>
          <p:cNvSpPr txBox="1"/>
          <p:nvPr/>
        </p:nvSpPr>
        <p:spPr>
          <a:xfrm>
            <a:off x="6919415" y="2735410"/>
            <a:ext cx="914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350</a:t>
            </a:r>
            <a:endParaRPr sz="2400">
              <a:solidFill>
                <a:schemeClr val="lt1"/>
              </a:solidFill>
              <a:latin typeface="Times New Roman"/>
              <a:ea typeface="Times New Roman"/>
              <a:cs typeface="Times New Roman"/>
              <a:sym typeface="Times New Roman"/>
            </a:endParaRPr>
          </a:p>
        </p:txBody>
      </p:sp>
      <p:sp>
        <p:nvSpPr>
          <p:cNvPr id="156" name="Google Shape;156;p4"/>
          <p:cNvSpPr txBox="1"/>
          <p:nvPr/>
        </p:nvSpPr>
        <p:spPr>
          <a:xfrm>
            <a:off x="6769053" y="3043783"/>
            <a:ext cx="7372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175</a:t>
            </a:r>
            <a:endParaRPr sz="2400">
              <a:solidFill>
                <a:schemeClr val="lt1"/>
              </a:solidFill>
              <a:latin typeface="Times New Roman"/>
              <a:ea typeface="Times New Roman"/>
              <a:cs typeface="Times New Roman"/>
              <a:sym typeface="Times New Roman"/>
            </a:endParaRPr>
          </a:p>
        </p:txBody>
      </p:sp>
      <p:sp>
        <p:nvSpPr>
          <p:cNvPr id="157" name="Google Shape;157;p4"/>
          <p:cNvSpPr txBox="1"/>
          <p:nvPr/>
        </p:nvSpPr>
        <p:spPr>
          <a:xfrm>
            <a:off x="6632811" y="3357344"/>
            <a:ext cx="6960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525</a:t>
            </a:r>
            <a:endParaRPr sz="2400">
              <a:solidFill>
                <a:schemeClr val="lt1"/>
              </a:solidFill>
              <a:latin typeface="Times New Roman"/>
              <a:ea typeface="Times New Roman"/>
              <a:cs typeface="Times New Roman"/>
              <a:sym typeface="Times New Roman"/>
            </a:endParaRPr>
          </a:p>
        </p:txBody>
      </p:sp>
      <p:cxnSp>
        <p:nvCxnSpPr>
          <p:cNvPr id="158" name="Google Shape;158;p4"/>
          <p:cNvCxnSpPr/>
          <p:nvPr/>
        </p:nvCxnSpPr>
        <p:spPr>
          <a:xfrm>
            <a:off x="6632811" y="3819009"/>
            <a:ext cx="914400" cy="0"/>
          </a:xfrm>
          <a:prstGeom prst="straightConnector1">
            <a:avLst/>
          </a:prstGeom>
          <a:noFill/>
          <a:ln cap="flat" cmpd="sng" w="9525">
            <a:solidFill>
              <a:schemeClr val="lt1"/>
            </a:solidFill>
            <a:prstDash val="solid"/>
            <a:miter lim="800000"/>
            <a:headEnd len="sm" w="sm" type="none"/>
            <a:tailEnd len="sm" w="sm" type="none"/>
          </a:ln>
        </p:spPr>
      </p:cxnSp>
      <p:sp>
        <p:nvSpPr>
          <p:cNvPr id="159" name="Google Shape;159;p4"/>
          <p:cNvSpPr txBox="1"/>
          <p:nvPr/>
        </p:nvSpPr>
        <p:spPr>
          <a:xfrm>
            <a:off x="6632811" y="3792328"/>
            <a:ext cx="10508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54600</a:t>
            </a:r>
            <a:endParaRPr sz="2400">
              <a:solidFill>
                <a:schemeClr val="lt1"/>
              </a:solidFill>
              <a:latin typeface="Times New Roman"/>
              <a:ea typeface="Times New Roman"/>
              <a:cs typeface="Times New Roman"/>
              <a:sym typeface="Times New Roman"/>
            </a:endParaRPr>
          </a:p>
        </p:txBody>
      </p:sp>
      <p:grpSp>
        <p:nvGrpSpPr>
          <p:cNvPr id="160" name="Google Shape;160;p4"/>
          <p:cNvGrpSpPr/>
          <p:nvPr/>
        </p:nvGrpSpPr>
        <p:grpSpPr>
          <a:xfrm>
            <a:off x="7547211" y="3395922"/>
            <a:ext cx="2483892" cy="461665"/>
            <a:chOff x="7547211" y="3395922"/>
            <a:chExt cx="2483892" cy="461665"/>
          </a:xfrm>
        </p:grpSpPr>
        <p:sp>
          <p:nvSpPr>
            <p:cNvPr id="161" name="Google Shape;161;p4"/>
            <p:cNvSpPr txBox="1"/>
            <p:nvPr/>
          </p:nvSpPr>
          <p:spPr>
            <a:xfrm>
              <a:off x="7970292" y="3395922"/>
              <a:ext cx="20608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C000"/>
                  </a:solidFill>
                  <a:latin typeface="Times New Roman"/>
                  <a:ea typeface="Times New Roman"/>
                  <a:cs typeface="Times New Roman"/>
                  <a:sym typeface="Times New Roman"/>
                </a:rPr>
                <a:t>175 x 3 = 525</a:t>
              </a:r>
              <a:endParaRPr sz="2400">
                <a:solidFill>
                  <a:srgbClr val="FFC000"/>
                </a:solidFill>
                <a:latin typeface="Times New Roman"/>
                <a:ea typeface="Times New Roman"/>
                <a:cs typeface="Times New Roman"/>
                <a:sym typeface="Times New Roman"/>
              </a:endParaRPr>
            </a:p>
          </p:txBody>
        </p:sp>
        <p:cxnSp>
          <p:nvCxnSpPr>
            <p:cNvPr id="162" name="Google Shape;162;p4"/>
            <p:cNvCxnSpPr/>
            <p:nvPr/>
          </p:nvCxnSpPr>
          <p:spPr>
            <a:xfrm rot="10800000">
              <a:off x="7547211" y="3643952"/>
              <a:ext cx="423080" cy="0"/>
            </a:xfrm>
            <a:prstGeom prst="straightConnector1">
              <a:avLst/>
            </a:prstGeom>
            <a:noFill/>
            <a:ln cap="flat" cmpd="sng" w="19050">
              <a:solidFill>
                <a:srgbClr val="FFC000"/>
              </a:solidFill>
              <a:prstDash val="solid"/>
              <a:miter lim="800000"/>
              <a:headEnd len="sm" w="sm" type="none"/>
              <a:tailEnd len="med" w="med" type="triangle"/>
            </a:ln>
          </p:spPr>
        </p:cxnSp>
      </p:grpSp>
      <p:grpSp>
        <p:nvGrpSpPr>
          <p:cNvPr id="163" name="Google Shape;163;p4"/>
          <p:cNvGrpSpPr/>
          <p:nvPr/>
        </p:nvGrpSpPr>
        <p:grpSpPr>
          <a:xfrm>
            <a:off x="7547211" y="3070736"/>
            <a:ext cx="2361063" cy="461665"/>
            <a:chOff x="7547211" y="3070736"/>
            <a:chExt cx="2361063" cy="461665"/>
          </a:xfrm>
        </p:grpSpPr>
        <p:sp>
          <p:nvSpPr>
            <p:cNvPr id="164" name="Google Shape;164;p4"/>
            <p:cNvSpPr txBox="1"/>
            <p:nvPr/>
          </p:nvSpPr>
          <p:spPr>
            <a:xfrm>
              <a:off x="7970529" y="3070736"/>
              <a:ext cx="19377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C000"/>
                  </a:solidFill>
                  <a:latin typeface="Times New Roman"/>
                  <a:ea typeface="Times New Roman"/>
                  <a:cs typeface="Times New Roman"/>
                  <a:sym typeface="Times New Roman"/>
                </a:rPr>
                <a:t>175 x 1 = 175</a:t>
              </a:r>
              <a:endParaRPr sz="2400">
                <a:solidFill>
                  <a:srgbClr val="FFC000"/>
                </a:solidFill>
                <a:latin typeface="Times New Roman"/>
                <a:ea typeface="Times New Roman"/>
                <a:cs typeface="Times New Roman"/>
                <a:sym typeface="Times New Roman"/>
              </a:endParaRPr>
            </a:p>
          </p:txBody>
        </p:sp>
        <p:cxnSp>
          <p:nvCxnSpPr>
            <p:cNvPr id="165" name="Google Shape;165;p4"/>
            <p:cNvCxnSpPr/>
            <p:nvPr/>
          </p:nvCxnSpPr>
          <p:spPr>
            <a:xfrm rot="10800000">
              <a:off x="7547211" y="3330048"/>
              <a:ext cx="423080" cy="0"/>
            </a:xfrm>
            <a:prstGeom prst="straightConnector1">
              <a:avLst/>
            </a:prstGeom>
            <a:noFill/>
            <a:ln cap="flat" cmpd="sng" w="19050">
              <a:solidFill>
                <a:srgbClr val="FFC000"/>
              </a:solidFill>
              <a:prstDash val="solid"/>
              <a:miter lim="800000"/>
              <a:headEnd len="sm" w="sm" type="none"/>
              <a:tailEnd len="med" w="med" type="triangle"/>
            </a:ln>
          </p:spPr>
        </p:cxnSp>
      </p:grpSp>
      <p:grpSp>
        <p:nvGrpSpPr>
          <p:cNvPr id="166" name="Google Shape;166;p4"/>
          <p:cNvGrpSpPr/>
          <p:nvPr/>
        </p:nvGrpSpPr>
        <p:grpSpPr>
          <a:xfrm>
            <a:off x="7547211" y="2731891"/>
            <a:ext cx="2363374" cy="461665"/>
            <a:chOff x="7547211" y="2731891"/>
            <a:chExt cx="2363374" cy="461665"/>
          </a:xfrm>
        </p:grpSpPr>
        <p:sp>
          <p:nvSpPr>
            <p:cNvPr id="167" name="Google Shape;167;p4"/>
            <p:cNvSpPr txBox="1"/>
            <p:nvPr/>
          </p:nvSpPr>
          <p:spPr>
            <a:xfrm>
              <a:off x="7942999" y="2731891"/>
              <a:ext cx="19675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C000"/>
                  </a:solidFill>
                  <a:latin typeface="Times New Roman"/>
                  <a:ea typeface="Times New Roman"/>
                  <a:cs typeface="Times New Roman"/>
                  <a:sym typeface="Times New Roman"/>
                </a:rPr>
                <a:t>175 x 2 = 350</a:t>
              </a:r>
              <a:endParaRPr sz="2400">
                <a:solidFill>
                  <a:srgbClr val="FFC000"/>
                </a:solidFill>
                <a:latin typeface="Times New Roman"/>
                <a:ea typeface="Times New Roman"/>
                <a:cs typeface="Times New Roman"/>
                <a:sym typeface="Times New Roman"/>
              </a:endParaRPr>
            </a:p>
          </p:txBody>
        </p:sp>
        <p:cxnSp>
          <p:nvCxnSpPr>
            <p:cNvPr id="168" name="Google Shape;168;p4"/>
            <p:cNvCxnSpPr/>
            <p:nvPr/>
          </p:nvCxnSpPr>
          <p:spPr>
            <a:xfrm rot="10800000">
              <a:off x="7547211" y="2975212"/>
              <a:ext cx="423080" cy="0"/>
            </a:xfrm>
            <a:prstGeom prst="straightConnector1">
              <a:avLst/>
            </a:prstGeom>
            <a:noFill/>
            <a:ln cap="flat" cmpd="sng" w="19050">
              <a:solidFill>
                <a:srgbClr val="FFC000"/>
              </a:solidFill>
              <a:prstDash val="solid"/>
              <a:miter lim="800000"/>
              <a:headEnd len="sm" w="sm" type="none"/>
              <a:tailEnd len="med" w="med" type="triangle"/>
            </a:ln>
          </p:spPr>
        </p:cxnSp>
      </p:grpSp>
      <p:sp>
        <p:nvSpPr>
          <p:cNvPr id="169" name="Google Shape;169;p4"/>
          <p:cNvSpPr/>
          <p:nvPr/>
        </p:nvSpPr>
        <p:spPr>
          <a:xfrm>
            <a:off x="5794446" y="4311630"/>
            <a:ext cx="3179075" cy="51706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2400">
                <a:solidFill>
                  <a:schemeClr val="lt1"/>
                </a:solidFill>
                <a:latin typeface="Times New Roman"/>
                <a:ea typeface="Times New Roman"/>
                <a:cs typeface="Times New Roman"/>
                <a:sym typeface="Times New Roman"/>
              </a:rPr>
              <a:t>Vậy 175 x 312 = 54 600</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173" name="Shape 173"/>
        <p:cNvGrpSpPr/>
        <p:nvPr/>
      </p:nvGrpSpPr>
      <p:grpSpPr>
        <a:xfrm>
          <a:off x="0" y="0"/>
          <a:ext cx="0" cy="0"/>
          <a:chOff x="0" y="0"/>
          <a:chExt cx="0" cy="0"/>
        </a:xfrm>
      </p:grpSpPr>
      <p:sp>
        <p:nvSpPr>
          <p:cNvPr id="174" name="Google Shape;174;p5"/>
          <p:cNvSpPr/>
          <p:nvPr/>
        </p:nvSpPr>
        <p:spPr>
          <a:xfrm>
            <a:off x="374685" y="241207"/>
            <a:ext cx="11611448"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1)</a:t>
            </a:r>
            <a:endParaRPr sz="3200">
              <a:solidFill>
                <a:schemeClr val="lt1"/>
              </a:solidFill>
              <a:latin typeface="Times New Roman"/>
              <a:ea typeface="Times New Roman"/>
              <a:cs typeface="Times New Roman"/>
              <a:sym typeface="Times New Roman"/>
            </a:endParaRPr>
          </a:p>
        </p:txBody>
      </p:sp>
      <p:cxnSp>
        <p:nvCxnSpPr>
          <p:cNvPr id="175" name="Google Shape;175;p5"/>
          <p:cNvCxnSpPr/>
          <p:nvPr/>
        </p:nvCxnSpPr>
        <p:spPr>
          <a:xfrm>
            <a:off x="4951828" y="1209822"/>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176" name="Google Shape;176;p5"/>
          <p:cNvSpPr txBox="1"/>
          <p:nvPr/>
        </p:nvSpPr>
        <p:spPr>
          <a:xfrm>
            <a:off x="506437" y="899849"/>
            <a:ext cx="422030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 Phép nhân số tự nhiên</a:t>
            </a:r>
            <a:endParaRPr b="1" sz="2400">
              <a:solidFill>
                <a:srgbClr val="FFFF00"/>
              </a:solidFill>
              <a:latin typeface="Times New Roman"/>
              <a:ea typeface="Times New Roman"/>
              <a:cs typeface="Times New Roman"/>
              <a:sym typeface="Times New Roman"/>
            </a:endParaRPr>
          </a:p>
        </p:txBody>
      </p:sp>
      <p:grpSp>
        <p:nvGrpSpPr>
          <p:cNvPr id="177" name="Google Shape;177;p5"/>
          <p:cNvGrpSpPr/>
          <p:nvPr/>
        </p:nvGrpSpPr>
        <p:grpSpPr>
          <a:xfrm>
            <a:off x="724806" y="1288131"/>
            <a:ext cx="3736547" cy="1110432"/>
            <a:chOff x="724806" y="1288131"/>
            <a:chExt cx="3736547" cy="1110432"/>
          </a:xfrm>
        </p:grpSpPr>
        <p:grpSp>
          <p:nvGrpSpPr>
            <p:cNvPr id="178" name="Google Shape;178;p5"/>
            <p:cNvGrpSpPr/>
            <p:nvPr/>
          </p:nvGrpSpPr>
          <p:grpSpPr>
            <a:xfrm>
              <a:off x="724806" y="1288131"/>
              <a:ext cx="3736547" cy="1110432"/>
              <a:chOff x="724806" y="2047781"/>
              <a:chExt cx="3736547" cy="1110432"/>
            </a:xfrm>
          </p:grpSpPr>
          <p:sp>
            <p:nvSpPr>
              <p:cNvPr id="179" name="Google Shape;179;p5"/>
              <p:cNvSpPr/>
              <p:nvPr/>
            </p:nvSpPr>
            <p:spPr>
              <a:xfrm>
                <a:off x="724806" y="2047781"/>
                <a:ext cx="3736547" cy="1110432"/>
              </a:xfrm>
              <a:prstGeom prst="roundRect">
                <a:avLst>
                  <a:gd fmla="val 16667" name="adj"/>
                </a:avLst>
              </a:prstGeom>
              <a:solidFill>
                <a:srgbClr val="7F7F7F">
                  <a:alpha val="6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5"/>
              <p:cNvSpPr txBox="1"/>
              <p:nvPr/>
            </p:nvSpPr>
            <p:spPr>
              <a:xfrm>
                <a:off x="1195754" y="2065091"/>
                <a:ext cx="29964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Times New Roman"/>
                    <a:ea typeface="Times New Roman"/>
                    <a:cs typeface="Times New Roman"/>
                    <a:sym typeface="Times New Roman"/>
                  </a:rPr>
                  <a:t>a       x        b       =      c</a:t>
                </a:r>
                <a:endParaRPr sz="2000">
                  <a:solidFill>
                    <a:srgbClr val="FFC000"/>
                  </a:solidFill>
                  <a:latin typeface="Times New Roman"/>
                  <a:ea typeface="Times New Roman"/>
                  <a:cs typeface="Times New Roman"/>
                  <a:sym typeface="Times New Roman"/>
                </a:endParaRPr>
              </a:p>
            </p:txBody>
          </p:sp>
        </p:grpSp>
        <p:grpSp>
          <p:nvGrpSpPr>
            <p:cNvPr id="181" name="Google Shape;181;p5"/>
            <p:cNvGrpSpPr/>
            <p:nvPr/>
          </p:nvGrpSpPr>
          <p:grpSpPr>
            <a:xfrm>
              <a:off x="844176" y="1677415"/>
              <a:ext cx="1125302" cy="678110"/>
              <a:chOff x="844176" y="2437065"/>
              <a:chExt cx="1125302" cy="678110"/>
            </a:xfrm>
          </p:grpSpPr>
          <p:sp>
            <p:nvSpPr>
              <p:cNvPr id="182" name="Google Shape;182;p5"/>
              <p:cNvSpPr txBox="1"/>
              <p:nvPr/>
            </p:nvSpPr>
            <p:spPr>
              <a:xfrm>
                <a:off x="844176" y="2715065"/>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183" name="Google Shape;183;p5"/>
              <p:cNvCxnSpPr/>
              <p:nvPr/>
            </p:nvCxnSpPr>
            <p:spPr>
              <a:xfrm rot="10800000">
                <a:off x="1336429" y="2437065"/>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184" name="Google Shape;184;p5"/>
            <p:cNvGrpSpPr/>
            <p:nvPr/>
          </p:nvGrpSpPr>
          <p:grpSpPr>
            <a:xfrm>
              <a:off x="2039873" y="1663347"/>
              <a:ext cx="1125302" cy="681773"/>
              <a:chOff x="2039873" y="2422997"/>
              <a:chExt cx="1125302" cy="681773"/>
            </a:xfrm>
          </p:grpSpPr>
          <p:sp>
            <p:nvSpPr>
              <p:cNvPr id="185" name="Google Shape;185;p5"/>
              <p:cNvSpPr txBox="1"/>
              <p:nvPr/>
            </p:nvSpPr>
            <p:spPr>
              <a:xfrm>
                <a:off x="2039873" y="2704660"/>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186" name="Google Shape;186;p5"/>
              <p:cNvCxnSpPr/>
              <p:nvPr/>
            </p:nvCxnSpPr>
            <p:spPr>
              <a:xfrm rot="10800000">
                <a:off x="2532185" y="2422997"/>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187" name="Google Shape;187;p5"/>
            <p:cNvGrpSpPr/>
            <p:nvPr/>
          </p:nvGrpSpPr>
          <p:grpSpPr>
            <a:xfrm>
              <a:off x="3282424" y="1635211"/>
              <a:ext cx="909748" cy="696574"/>
              <a:chOff x="3282424" y="2394861"/>
              <a:chExt cx="909748" cy="696574"/>
            </a:xfrm>
          </p:grpSpPr>
          <p:sp>
            <p:nvSpPr>
              <p:cNvPr id="188" name="Google Shape;188;p5"/>
              <p:cNvSpPr txBox="1"/>
              <p:nvPr/>
            </p:nvSpPr>
            <p:spPr>
              <a:xfrm>
                <a:off x="3282424" y="2691325"/>
                <a:ext cx="9097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Tích</a:t>
                </a:r>
                <a:endParaRPr sz="2000">
                  <a:solidFill>
                    <a:srgbClr val="9CC2E5"/>
                  </a:solidFill>
                  <a:latin typeface="Times New Roman"/>
                  <a:ea typeface="Times New Roman"/>
                  <a:cs typeface="Times New Roman"/>
                  <a:sym typeface="Times New Roman"/>
                </a:endParaRPr>
              </a:p>
            </p:txBody>
          </p:sp>
          <p:cxnSp>
            <p:nvCxnSpPr>
              <p:cNvPr id="189" name="Google Shape;189;p5"/>
              <p:cNvCxnSpPr/>
              <p:nvPr/>
            </p:nvCxnSpPr>
            <p:spPr>
              <a:xfrm rot="10800000">
                <a:off x="3643532" y="2394861"/>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sp>
        <p:nvSpPr>
          <p:cNvPr id="190" name="Google Shape;190;p5"/>
          <p:cNvSpPr/>
          <p:nvPr/>
        </p:nvSpPr>
        <p:spPr>
          <a:xfrm>
            <a:off x="521531" y="2340207"/>
            <a:ext cx="3486852"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u="sng">
                <a:solidFill>
                  <a:srgbClr val="FFFF00"/>
                </a:solidFill>
                <a:latin typeface="Times New Roman"/>
                <a:ea typeface="Times New Roman"/>
                <a:cs typeface="Times New Roman"/>
                <a:sym typeface="Times New Roman"/>
              </a:rPr>
              <a:t>1. Nhân hai số có nhiều chữ số</a:t>
            </a:r>
            <a:endParaRPr sz="2000">
              <a:solidFill>
                <a:srgbClr val="FFFF00"/>
              </a:solidFill>
              <a:latin typeface="Times New Roman"/>
              <a:ea typeface="Times New Roman"/>
              <a:cs typeface="Times New Roman"/>
              <a:sym typeface="Times New Roman"/>
            </a:endParaRPr>
          </a:p>
        </p:txBody>
      </p:sp>
      <p:sp>
        <p:nvSpPr>
          <p:cNvPr id="191" name="Google Shape;191;p5"/>
          <p:cNvSpPr txBox="1"/>
          <p:nvPr/>
        </p:nvSpPr>
        <p:spPr>
          <a:xfrm>
            <a:off x="5472752" y="1361514"/>
            <a:ext cx="566382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Luyện tập 1</a:t>
            </a:r>
            <a:r>
              <a:rPr lang="en-US" sz="2400">
                <a:solidFill>
                  <a:srgbClr val="FF0000"/>
                </a:solidFill>
                <a:latin typeface="Times New Roman"/>
                <a:ea typeface="Times New Roman"/>
                <a:cs typeface="Times New Roman"/>
                <a:sym typeface="Times New Roman"/>
              </a:rPr>
              <a:t>:  </a:t>
            </a:r>
            <a:r>
              <a:rPr lang="en-US" sz="2400">
                <a:solidFill>
                  <a:schemeClr val="lt1"/>
                </a:solidFill>
                <a:latin typeface="Times New Roman"/>
                <a:ea typeface="Times New Roman"/>
                <a:cs typeface="Times New Roman"/>
                <a:sym typeface="Times New Roman"/>
              </a:rPr>
              <a:t>Tính</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a) 834 . 57                          b) 603 . 295</a:t>
            </a:r>
            <a:endParaRPr sz="2400">
              <a:solidFill>
                <a:schemeClr val="lt1"/>
              </a:solidFill>
              <a:latin typeface="Times New Roman"/>
              <a:ea typeface="Times New Roman"/>
              <a:cs typeface="Times New Roman"/>
              <a:sym typeface="Times New Roman"/>
            </a:endParaRPr>
          </a:p>
        </p:txBody>
      </p:sp>
      <p:sp>
        <p:nvSpPr>
          <p:cNvPr id="192" name="Google Shape;192;p5"/>
          <p:cNvSpPr txBox="1"/>
          <p:nvPr/>
        </p:nvSpPr>
        <p:spPr>
          <a:xfrm>
            <a:off x="5472752" y="2398563"/>
            <a:ext cx="5895833"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F0000"/>
                </a:solidFill>
                <a:latin typeface="Times New Roman"/>
                <a:ea typeface="Times New Roman"/>
                <a:cs typeface="Times New Roman"/>
                <a:sym typeface="Times New Roman"/>
              </a:rPr>
              <a:t>Vận dụng 1</a:t>
            </a:r>
            <a:r>
              <a:rPr lang="en-US" sz="2400">
                <a:solidFill>
                  <a:schemeClr val="lt1"/>
                </a:solidFill>
                <a:latin typeface="Times New Roman"/>
                <a:ea typeface="Times New Roman"/>
                <a:cs typeface="Times New Roman"/>
                <a:sym typeface="Times New Roman"/>
              </a:rPr>
              <a:t>: Giá tiền in một trang giấy khổ A4 là 350 đồng. Hỏi bác Thiệp phải trả bao nhiêu tiền nếu in một tập tài liệu khổ A4 dày 250 trang.</a:t>
            </a:r>
            <a:endParaRPr sz="2400">
              <a:solidFill>
                <a:schemeClr val="lt1"/>
              </a:solidFill>
              <a:latin typeface="Times New Roman"/>
              <a:ea typeface="Times New Roman"/>
              <a:cs typeface="Times New Roman"/>
              <a:sym typeface="Times New Roman"/>
            </a:endParaRPr>
          </a:p>
        </p:txBody>
      </p:sp>
      <p:sp>
        <p:nvSpPr>
          <p:cNvPr id="193" name="Google Shape;193;p5"/>
          <p:cNvSpPr/>
          <p:nvPr/>
        </p:nvSpPr>
        <p:spPr>
          <a:xfrm>
            <a:off x="5493223" y="4174275"/>
            <a:ext cx="6096000" cy="136652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400">
                <a:solidFill>
                  <a:srgbClr val="FF0000"/>
                </a:solidFill>
                <a:latin typeface="Times New Roman"/>
                <a:ea typeface="Times New Roman"/>
                <a:cs typeface="Times New Roman"/>
                <a:sym typeface="Times New Roman"/>
              </a:rPr>
              <a:t>Giải</a:t>
            </a:r>
            <a:endParaRPr/>
          </a:p>
          <a:p>
            <a:pPr indent="0" lvl="0" marL="0" marR="0" rtl="0" algn="l">
              <a:lnSpc>
                <a:spcPct val="115000"/>
              </a:lnSpc>
              <a:spcBef>
                <a:spcPts val="0"/>
              </a:spcBef>
              <a:spcAft>
                <a:spcPts val="0"/>
              </a:spcAft>
              <a:buNone/>
            </a:pPr>
            <a:r>
              <a:rPr lang="en-US" sz="2400">
                <a:solidFill>
                  <a:schemeClr val="lt1"/>
                </a:solidFill>
                <a:latin typeface="Times New Roman"/>
                <a:ea typeface="Times New Roman"/>
                <a:cs typeface="Times New Roman"/>
                <a:sym typeface="Times New Roman"/>
              </a:rPr>
              <a:t>Bác Thiệp phải trả số tiền là:</a:t>
            </a:r>
            <a:endParaRPr sz="2400">
              <a:solidFill>
                <a:schemeClr val="lt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400">
                <a:solidFill>
                  <a:schemeClr val="lt1"/>
                </a:solidFill>
                <a:latin typeface="Times New Roman"/>
                <a:ea typeface="Times New Roman"/>
                <a:cs typeface="Times New Roman"/>
                <a:sym typeface="Times New Roman"/>
              </a:rPr>
              <a:t>             250 . 350 = 87 500 (đồng)</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2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2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197" name="Shape 197"/>
        <p:cNvGrpSpPr/>
        <p:nvPr/>
      </p:nvGrpSpPr>
      <p:grpSpPr>
        <a:xfrm>
          <a:off x="0" y="0"/>
          <a:ext cx="0" cy="0"/>
          <a:chOff x="0" y="0"/>
          <a:chExt cx="0" cy="0"/>
        </a:xfrm>
      </p:grpSpPr>
      <p:sp>
        <p:nvSpPr>
          <p:cNvPr id="198" name="Google Shape;198;p6"/>
          <p:cNvSpPr/>
          <p:nvPr/>
        </p:nvSpPr>
        <p:spPr>
          <a:xfrm>
            <a:off x="374685" y="241207"/>
            <a:ext cx="11611448"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1)</a:t>
            </a:r>
            <a:endParaRPr sz="3200">
              <a:solidFill>
                <a:schemeClr val="lt1"/>
              </a:solidFill>
              <a:latin typeface="Times New Roman"/>
              <a:ea typeface="Times New Roman"/>
              <a:cs typeface="Times New Roman"/>
              <a:sym typeface="Times New Roman"/>
            </a:endParaRPr>
          </a:p>
        </p:txBody>
      </p:sp>
      <p:cxnSp>
        <p:nvCxnSpPr>
          <p:cNvPr id="199" name="Google Shape;199;p6"/>
          <p:cNvCxnSpPr/>
          <p:nvPr/>
        </p:nvCxnSpPr>
        <p:spPr>
          <a:xfrm>
            <a:off x="6698740" y="920816"/>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200" name="Google Shape;200;p6"/>
          <p:cNvSpPr/>
          <p:nvPr/>
        </p:nvSpPr>
        <p:spPr>
          <a:xfrm>
            <a:off x="956608" y="1068827"/>
            <a:ext cx="5880296" cy="3773341"/>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Phiếu học tập số 1: </a:t>
            </a:r>
            <a:endParaRPr sz="2800">
              <a:solidFill>
                <a:srgbClr val="FF0000"/>
              </a:solidFill>
              <a:latin typeface="Times New Roman"/>
              <a:ea typeface="Times New Roman"/>
              <a:cs typeface="Times New Roman"/>
              <a:sym typeface="Times New Roman"/>
            </a:endParaRPr>
          </a:p>
          <a:p>
            <a:pPr indent="228600" lvl="0" marL="0" marR="0" rtl="0" algn="just">
              <a:lnSpc>
                <a:spcPct val="115000"/>
              </a:lnSpc>
              <a:spcBef>
                <a:spcPts val="0"/>
              </a:spcBef>
              <a:spcAft>
                <a:spcPts val="0"/>
              </a:spcAft>
              <a:buNone/>
            </a:pPr>
            <a:r>
              <a:rPr b="1" lang="en-US" sz="2000">
                <a:solidFill>
                  <a:srgbClr val="FFC000"/>
                </a:solidFill>
                <a:latin typeface="Times New Roman"/>
                <a:ea typeface="Times New Roman"/>
                <a:cs typeface="Times New Roman"/>
                <a:sym typeface="Times New Roman"/>
              </a:rPr>
              <a:t>Câu 1</a:t>
            </a:r>
            <a:r>
              <a:rPr lang="en-US" sz="2000">
                <a:solidFill>
                  <a:schemeClr val="lt1"/>
                </a:solidFill>
                <a:latin typeface="Times New Roman"/>
                <a:ea typeface="Times New Roman"/>
                <a:cs typeface="Times New Roman"/>
                <a:sym typeface="Times New Roman"/>
              </a:rPr>
              <a:t>: Cho a = 12 và b = 5. </a:t>
            </a:r>
            <a:endParaRPr sz="2000">
              <a:solidFill>
                <a:schemeClr val="lt1"/>
              </a:solidFill>
              <a:latin typeface="Times New Roman"/>
              <a:ea typeface="Times New Roman"/>
              <a:cs typeface="Times New Roman"/>
              <a:sym typeface="Times New Roman"/>
            </a:endParaRPr>
          </a:p>
          <a:p>
            <a:pPr indent="228600" lvl="0" marL="0" marR="0" rtl="0" algn="just">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            a) Tính a . b và b . a. </a:t>
            </a:r>
            <a:endParaRPr sz="2000">
              <a:solidFill>
                <a:schemeClr val="lt1"/>
              </a:solidFill>
              <a:latin typeface="Times New Roman"/>
              <a:ea typeface="Times New Roman"/>
              <a:cs typeface="Times New Roman"/>
              <a:sym typeface="Times New Roman"/>
            </a:endParaRPr>
          </a:p>
          <a:p>
            <a:pPr indent="228600" lvl="0" marL="0" marR="0" rtl="0" algn="just">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            	b) So sánh các kết quả nhận được ở câu a).</a:t>
            </a:r>
            <a:endParaRPr sz="2000">
              <a:solidFill>
                <a:schemeClr val="lt1"/>
              </a:solidFill>
              <a:latin typeface="Times New Roman"/>
              <a:ea typeface="Times New Roman"/>
              <a:cs typeface="Times New Roman"/>
              <a:sym typeface="Times New Roman"/>
            </a:endParaRPr>
          </a:p>
          <a:p>
            <a:pPr indent="228600" lvl="0" marL="0" marR="0" rtl="0" algn="just">
              <a:lnSpc>
                <a:spcPct val="115000"/>
              </a:lnSpc>
              <a:spcBef>
                <a:spcPts val="0"/>
              </a:spcBef>
              <a:spcAft>
                <a:spcPts val="0"/>
              </a:spcAft>
              <a:buNone/>
            </a:pPr>
            <a:r>
              <a:rPr b="1" lang="en-US" sz="2000">
                <a:solidFill>
                  <a:srgbClr val="FFC000"/>
                </a:solidFill>
                <a:latin typeface="Times New Roman"/>
                <a:ea typeface="Times New Roman"/>
                <a:cs typeface="Times New Roman"/>
                <a:sym typeface="Times New Roman"/>
              </a:rPr>
              <a:t>Câu 2</a:t>
            </a:r>
            <a:r>
              <a:rPr lang="en-US" sz="2000">
                <a:solidFill>
                  <a:schemeClr val="lt1"/>
                </a:solidFill>
                <a:latin typeface="Times New Roman"/>
                <a:ea typeface="Times New Roman"/>
                <a:cs typeface="Times New Roman"/>
                <a:sym typeface="Times New Roman"/>
              </a:rPr>
              <a:t>: Tìm số tự nhiên c sao cho: </a:t>
            </a:r>
            <a:endParaRPr sz="2000">
              <a:solidFill>
                <a:schemeClr val="lt1"/>
              </a:solidFill>
              <a:latin typeface="Times New Roman"/>
              <a:ea typeface="Times New Roman"/>
              <a:cs typeface="Times New Roman"/>
              <a:sym typeface="Times New Roman"/>
            </a:endParaRPr>
          </a:p>
          <a:p>
            <a:pPr indent="228600" lvl="0" marL="0" marR="0" rtl="0" algn="just">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            (3 . 2) . 5 = 3 . (2 . c)	</a:t>
            </a:r>
            <a:endParaRPr sz="2000">
              <a:solidFill>
                <a:schemeClr val="lt1"/>
              </a:solidFill>
              <a:latin typeface="Times New Roman"/>
              <a:ea typeface="Times New Roman"/>
              <a:cs typeface="Times New Roman"/>
              <a:sym typeface="Times New Roman"/>
            </a:endParaRPr>
          </a:p>
          <a:p>
            <a:pPr indent="228600" lvl="0" marL="0" marR="0" rtl="0" algn="just">
              <a:lnSpc>
                <a:spcPct val="115000"/>
              </a:lnSpc>
              <a:spcBef>
                <a:spcPts val="0"/>
              </a:spcBef>
              <a:spcAft>
                <a:spcPts val="0"/>
              </a:spcAft>
              <a:buNone/>
            </a:pPr>
            <a:r>
              <a:t/>
            </a:r>
            <a:endParaRPr b="1" sz="2000">
              <a:solidFill>
                <a:srgbClr val="FFC000"/>
              </a:solidFill>
              <a:latin typeface="Times New Roman"/>
              <a:ea typeface="Times New Roman"/>
              <a:cs typeface="Times New Roman"/>
              <a:sym typeface="Times New Roman"/>
            </a:endParaRPr>
          </a:p>
          <a:p>
            <a:pPr indent="228600" lvl="0" marL="0" marR="0" rtl="0" algn="just">
              <a:lnSpc>
                <a:spcPct val="115000"/>
              </a:lnSpc>
              <a:spcBef>
                <a:spcPts val="0"/>
              </a:spcBef>
              <a:spcAft>
                <a:spcPts val="0"/>
              </a:spcAft>
              <a:buNone/>
            </a:pPr>
            <a:r>
              <a:rPr b="1" lang="en-US" sz="2000">
                <a:solidFill>
                  <a:srgbClr val="FFC000"/>
                </a:solidFill>
                <a:latin typeface="Times New Roman"/>
                <a:ea typeface="Times New Roman"/>
                <a:cs typeface="Times New Roman"/>
                <a:sym typeface="Times New Roman"/>
              </a:rPr>
              <a:t>Câu 3</a:t>
            </a:r>
            <a:r>
              <a:rPr lang="en-US" sz="2000">
                <a:solidFill>
                  <a:schemeClr val="lt1"/>
                </a:solidFill>
                <a:latin typeface="Times New Roman"/>
                <a:ea typeface="Times New Roman"/>
                <a:cs typeface="Times New Roman"/>
                <a:sym typeface="Times New Roman"/>
              </a:rPr>
              <a:t>: Tính và so sánh:</a:t>
            </a:r>
            <a:endParaRPr/>
          </a:p>
          <a:p>
            <a:pPr indent="228600" lvl="0" marL="0" marR="0" rtl="0" algn="just">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             3 . (2 + 5)  và  3 . 2 + 3 . 5</a:t>
            </a:r>
            <a:endParaRPr sz="2000">
              <a:solidFill>
                <a:schemeClr val="lt1"/>
              </a:solidFill>
              <a:latin typeface="Times New Roman"/>
              <a:ea typeface="Times New Roman"/>
              <a:cs typeface="Times New Roman"/>
              <a:sym typeface="Times New Roman"/>
            </a:endParaRPr>
          </a:p>
          <a:p>
            <a:pPr indent="228600" lvl="0" marL="0" marR="0" rtl="0" algn="just">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	</a:t>
            </a:r>
            <a:endParaRPr sz="2000">
              <a:solidFill>
                <a:schemeClr val="lt1"/>
              </a:solidFill>
              <a:latin typeface="Times New Roman"/>
              <a:ea typeface="Times New Roman"/>
              <a:cs typeface="Times New Roman"/>
              <a:sym typeface="Times New Roman"/>
            </a:endParaRPr>
          </a:p>
        </p:txBody>
      </p:sp>
      <p:sp>
        <p:nvSpPr>
          <p:cNvPr id="201" name="Google Shape;201;p6"/>
          <p:cNvSpPr/>
          <p:nvPr/>
        </p:nvSpPr>
        <p:spPr>
          <a:xfrm>
            <a:off x="6836898" y="1234718"/>
            <a:ext cx="6096000" cy="4056495"/>
          </a:xfrm>
          <a:prstGeom prst="rect">
            <a:avLst/>
          </a:prstGeom>
          <a:noFill/>
          <a:ln>
            <a:noFill/>
          </a:ln>
        </p:spPr>
        <p:txBody>
          <a:bodyPr anchorCtr="0" anchor="t" bIns="45700" lIns="91425" spcFirstLastPara="1" rIns="91425" wrap="square" tIns="45700">
            <a:spAutoFit/>
          </a:bodyPr>
          <a:lstStyle/>
          <a:p>
            <a:pPr indent="210184" lvl="0" marL="0" marR="0" rtl="0" algn="just">
              <a:lnSpc>
                <a:spcPct val="115000"/>
              </a:lnSpc>
              <a:spcBef>
                <a:spcPts val="0"/>
              </a:spcBef>
              <a:spcAft>
                <a:spcPts val="0"/>
              </a:spcAft>
              <a:buNone/>
            </a:pPr>
            <a:r>
              <a:rPr b="1" lang="en-US" sz="2400">
                <a:solidFill>
                  <a:srgbClr val="FF0000"/>
                </a:solidFill>
                <a:latin typeface="Times New Roman"/>
                <a:ea typeface="Times New Roman"/>
                <a:cs typeface="Times New Roman"/>
                <a:sym typeface="Times New Roman"/>
              </a:rPr>
              <a:t>Trả lời:</a:t>
            </a:r>
            <a:endParaRPr/>
          </a:p>
          <a:p>
            <a:pPr indent="210184" lvl="0" marL="0" marR="0" rtl="0" algn="just">
              <a:lnSpc>
                <a:spcPct val="115000"/>
              </a:lnSpc>
              <a:spcBef>
                <a:spcPts val="0"/>
              </a:spcBef>
              <a:spcAft>
                <a:spcPts val="0"/>
              </a:spcAft>
              <a:buNone/>
            </a:pPr>
            <a:r>
              <a:rPr b="1" lang="en-US" sz="2000">
                <a:solidFill>
                  <a:srgbClr val="FFC000"/>
                </a:solidFill>
                <a:latin typeface="Times New Roman"/>
                <a:ea typeface="Times New Roman"/>
                <a:cs typeface="Times New Roman"/>
                <a:sym typeface="Times New Roman"/>
              </a:rPr>
              <a:t>  Câu 1:</a:t>
            </a:r>
            <a:endParaRPr/>
          </a:p>
          <a:p>
            <a:pPr indent="381635" lvl="0" marL="0" marR="0" rtl="0" algn="l">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a) a . b = 60, b . a = 60.</a:t>
            </a:r>
            <a:endParaRPr sz="2000">
              <a:solidFill>
                <a:schemeClr val="lt1"/>
              </a:solidFill>
              <a:latin typeface="Times New Roman"/>
              <a:ea typeface="Times New Roman"/>
              <a:cs typeface="Times New Roman"/>
              <a:sym typeface="Times New Roman"/>
            </a:endParaRPr>
          </a:p>
          <a:p>
            <a:pPr indent="381635" lvl="0" marL="0" marR="0" rtl="0" algn="l">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b) a . b = b . a.</a:t>
            </a:r>
            <a:endParaRPr/>
          </a:p>
          <a:p>
            <a:pPr indent="210184" lvl="0" marL="0" marR="0" rtl="0" algn="just">
              <a:lnSpc>
                <a:spcPct val="115000"/>
              </a:lnSpc>
              <a:spcBef>
                <a:spcPts val="0"/>
              </a:spcBef>
              <a:spcAft>
                <a:spcPts val="0"/>
              </a:spcAft>
              <a:buNone/>
            </a:pPr>
            <a:r>
              <a:rPr b="1" lang="en-US" sz="2000">
                <a:solidFill>
                  <a:srgbClr val="FFC000"/>
                </a:solidFill>
                <a:latin typeface="Times New Roman"/>
                <a:ea typeface="Times New Roman"/>
                <a:cs typeface="Times New Roman"/>
                <a:sym typeface="Times New Roman"/>
              </a:rPr>
              <a:t>  Câu 2:</a:t>
            </a:r>
            <a:endParaRPr/>
          </a:p>
          <a:p>
            <a:pPr indent="381635" lvl="0" marL="0" marR="0" rtl="0" algn="l">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(3 . 2) . 5 = 3 . (2 . </a:t>
            </a:r>
            <a:r>
              <a:rPr b="1" lang="en-US" sz="2000">
                <a:solidFill>
                  <a:srgbClr val="FF0000"/>
                </a:solidFill>
                <a:latin typeface="Times New Roman"/>
                <a:ea typeface="Times New Roman"/>
                <a:cs typeface="Times New Roman"/>
                <a:sym typeface="Times New Roman"/>
              </a:rPr>
              <a:t>5</a:t>
            </a:r>
            <a:r>
              <a:rPr lang="en-US" sz="2000">
                <a:solidFill>
                  <a:schemeClr val="lt1"/>
                </a:solidFill>
                <a:latin typeface="Times New Roman"/>
                <a:ea typeface="Times New Roman"/>
                <a:cs typeface="Times New Roman"/>
                <a:sym typeface="Times New Roman"/>
              </a:rPr>
              <a:t>) </a:t>
            </a:r>
            <a:endParaRPr/>
          </a:p>
          <a:p>
            <a:pPr indent="381635" lvl="0" marL="0" marR="0" rtl="0" algn="l">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Vậy c = 5</a:t>
            </a:r>
            <a:endParaRPr sz="2000">
              <a:solidFill>
                <a:schemeClr val="lt1"/>
              </a:solidFill>
              <a:latin typeface="Times New Roman"/>
              <a:ea typeface="Times New Roman"/>
              <a:cs typeface="Times New Roman"/>
              <a:sym typeface="Times New Roman"/>
            </a:endParaRPr>
          </a:p>
          <a:p>
            <a:pPr indent="381635" lvl="0" marL="0" marR="0" rtl="0" algn="l">
              <a:lnSpc>
                <a:spcPct val="115000"/>
              </a:lnSpc>
              <a:spcBef>
                <a:spcPts val="0"/>
              </a:spcBef>
              <a:spcAft>
                <a:spcPts val="0"/>
              </a:spcAft>
              <a:buNone/>
            </a:pPr>
            <a:r>
              <a:rPr b="1" lang="en-US" sz="2000">
                <a:solidFill>
                  <a:srgbClr val="FFC000"/>
                </a:solidFill>
                <a:latin typeface="Times New Roman"/>
                <a:ea typeface="Times New Roman"/>
                <a:cs typeface="Times New Roman"/>
                <a:sym typeface="Times New Roman"/>
              </a:rPr>
              <a:t>Câu 3:</a:t>
            </a:r>
            <a:endParaRPr/>
          </a:p>
          <a:p>
            <a:pPr indent="381635" lvl="0" marL="0" marR="0" rtl="0" algn="l">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Ta có: 3 . (2 + 5) = 21;   3 . 2 + 3 . 5 = 21</a:t>
            </a:r>
            <a:endParaRPr sz="2000">
              <a:solidFill>
                <a:schemeClr val="lt1"/>
              </a:solidFill>
              <a:latin typeface="Times New Roman"/>
              <a:ea typeface="Times New Roman"/>
              <a:cs typeface="Times New Roman"/>
              <a:sym typeface="Times New Roman"/>
            </a:endParaRPr>
          </a:p>
          <a:p>
            <a:pPr indent="381635" lvl="0" marL="0" marR="0" rtl="0" algn="l">
              <a:lnSpc>
                <a:spcPct val="115000"/>
              </a:lnSpc>
              <a:spcBef>
                <a:spcPts val="0"/>
              </a:spcBef>
              <a:spcAft>
                <a:spcPts val="0"/>
              </a:spcAft>
              <a:buNone/>
            </a:pPr>
            <a:r>
              <a:rPr lang="en-US" sz="2000">
                <a:solidFill>
                  <a:schemeClr val="lt1"/>
                </a:solidFill>
                <a:latin typeface="Times New Roman"/>
                <a:ea typeface="Times New Roman"/>
                <a:cs typeface="Times New Roman"/>
                <a:sym typeface="Times New Roman"/>
              </a:rPr>
              <a:t>Vậy:    3 . (2 + 5)  = 3 . 2 + 3 . 5</a:t>
            </a:r>
            <a:endParaRPr/>
          </a:p>
          <a:p>
            <a:pPr indent="381635" lvl="0" marL="0" marR="0" rtl="0" algn="l">
              <a:lnSpc>
                <a:spcPct val="115000"/>
              </a:lnSpc>
              <a:spcBef>
                <a:spcPts val="0"/>
              </a:spcBef>
              <a:spcAft>
                <a:spcPts val="0"/>
              </a:spcAft>
              <a:buNone/>
            </a:pPr>
            <a:r>
              <a:t/>
            </a:r>
            <a:endParaRPr b="1" sz="2000">
              <a:solidFill>
                <a:srgbClr val="FFC000"/>
              </a:solidFill>
              <a:latin typeface="Times New Roman"/>
              <a:ea typeface="Times New Roman"/>
              <a:cs typeface="Times New Roman"/>
              <a:sym typeface="Times New Roman"/>
            </a:endParaRPr>
          </a:p>
        </p:txBody>
      </p:sp>
      <p:sp>
        <p:nvSpPr>
          <p:cNvPr id="202" name="Google Shape;202;p6"/>
          <p:cNvSpPr txBox="1"/>
          <p:nvPr/>
        </p:nvSpPr>
        <p:spPr>
          <a:xfrm>
            <a:off x="956608" y="4654116"/>
            <a:ext cx="610537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Phép nhân số tự nhiên có các tính chất gì?</a:t>
            </a:r>
            <a:endParaRPr/>
          </a:p>
          <a:p>
            <a:pPr indent="0" lvl="0" marL="0" marR="0" rtl="0" algn="l">
              <a:spcBef>
                <a:spcPts val="0"/>
              </a:spcBef>
              <a:spcAft>
                <a:spcPts val="0"/>
              </a:spcAft>
              <a:buNone/>
            </a:pPr>
            <a:r>
              <a:t/>
            </a:r>
            <a:endParaRPr sz="2400">
              <a:solidFill>
                <a:srgbClr val="FF0000"/>
              </a:solidFill>
              <a:latin typeface="Calibri"/>
              <a:ea typeface="Calibri"/>
              <a:cs typeface="Calibri"/>
              <a:sym typeface="Calibri"/>
            </a:endParaRPr>
          </a:p>
        </p:txBody>
      </p:sp>
      <p:pic>
        <p:nvPicPr>
          <p:cNvPr id="203" name="Google Shape;203;p6"/>
          <p:cNvPicPr preferRelativeResize="0"/>
          <p:nvPr/>
        </p:nvPicPr>
        <p:blipFill rotWithShape="1">
          <a:blip r:embed="rId4">
            <a:alphaModFix/>
          </a:blip>
          <a:srcRect b="0" l="0" r="0" t="0"/>
          <a:stretch/>
        </p:blipFill>
        <p:spPr>
          <a:xfrm>
            <a:off x="470833" y="1068827"/>
            <a:ext cx="485775"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207" name="Shape 207"/>
        <p:cNvGrpSpPr/>
        <p:nvPr/>
      </p:nvGrpSpPr>
      <p:grpSpPr>
        <a:xfrm>
          <a:off x="0" y="0"/>
          <a:ext cx="0" cy="0"/>
          <a:chOff x="0" y="0"/>
          <a:chExt cx="0" cy="0"/>
        </a:xfrm>
      </p:grpSpPr>
      <p:sp>
        <p:nvSpPr>
          <p:cNvPr id="208" name="Google Shape;208;p7"/>
          <p:cNvSpPr/>
          <p:nvPr/>
        </p:nvSpPr>
        <p:spPr>
          <a:xfrm>
            <a:off x="374685" y="241207"/>
            <a:ext cx="11611448"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1)</a:t>
            </a:r>
            <a:endParaRPr sz="3200">
              <a:solidFill>
                <a:schemeClr val="lt1"/>
              </a:solidFill>
              <a:latin typeface="Times New Roman"/>
              <a:ea typeface="Times New Roman"/>
              <a:cs typeface="Times New Roman"/>
              <a:sym typeface="Times New Roman"/>
            </a:endParaRPr>
          </a:p>
        </p:txBody>
      </p:sp>
      <p:cxnSp>
        <p:nvCxnSpPr>
          <p:cNvPr id="209" name="Google Shape;209;p7"/>
          <p:cNvCxnSpPr/>
          <p:nvPr/>
        </p:nvCxnSpPr>
        <p:spPr>
          <a:xfrm>
            <a:off x="4951828" y="1209822"/>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210" name="Google Shape;210;p7"/>
          <p:cNvSpPr txBox="1"/>
          <p:nvPr/>
        </p:nvSpPr>
        <p:spPr>
          <a:xfrm>
            <a:off x="506437" y="899849"/>
            <a:ext cx="422030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 Phép nhân số tự nhiên</a:t>
            </a:r>
            <a:endParaRPr b="1" sz="2400">
              <a:solidFill>
                <a:srgbClr val="FFFF00"/>
              </a:solidFill>
              <a:latin typeface="Times New Roman"/>
              <a:ea typeface="Times New Roman"/>
              <a:cs typeface="Times New Roman"/>
              <a:sym typeface="Times New Roman"/>
            </a:endParaRPr>
          </a:p>
        </p:txBody>
      </p:sp>
      <p:grpSp>
        <p:nvGrpSpPr>
          <p:cNvPr id="211" name="Google Shape;211;p7"/>
          <p:cNvGrpSpPr/>
          <p:nvPr/>
        </p:nvGrpSpPr>
        <p:grpSpPr>
          <a:xfrm>
            <a:off x="724806" y="1288131"/>
            <a:ext cx="3736547" cy="1110432"/>
            <a:chOff x="724806" y="1288131"/>
            <a:chExt cx="3736547" cy="1110432"/>
          </a:xfrm>
        </p:grpSpPr>
        <p:grpSp>
          <p:nvGrpSpPr>
            <p:cNvPr id="212" name="Google Shape;212;p7"/>
            <p:cNvGrpSpPr/>
            <p:nvPr/>
          </p:nvGrpSpPr>
          <p:grpSpPr>
            <a:xfrm>
              <a:off x="724806" y="1288131"/>
              <a:ext cx="3736547" cy="1110432"/>
              <a:chOff x="724806" y="2047781"/>
              <a:chExt cx="3736547" cy="1110432"/>
            </a:xfrm>
          </p:grpSpPr>
          <p:sp>
            <p:nvSpPr>
              <p:cNvPr id="213" name="Google Shape;213;p7"/>
              <p:cNvSpPr/>
              <p:nvPr/>
            </p:nvSpPr>
            <p:spPr>
              <a:xfrm>
                <a:off x="724806" y="2047781"/>
                <a:ext cx="3736547" cy="1110432"/>
              </a:xfrm>
              <a:prstGeom prst="roundRect">
                <a:avLst>
                  <a:gd fmla="val 16667" name="adj"/>
                </a:avLst>
              </a:prstGeom>
              <a:solidFill>
                <a:srgbClr val="7F7F7F">
                  <a:alpha val="6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7"/>
              <p:cNvSpPr txBox="1"/>
              <p:nvPr/>
            </p:nvSpPr>
            <p:spPr>
              <a:xfrm>
                <a:off x="1195754" y="2065091"/>
                <a:ext cx="29964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Times New Roman"/>
                    <a:ea typeface="Times New Roman"/>
                    <a:cs typeface="Times New Roman"/>
                    <a:sym typeface="Times New Roman"/>
                  </a:rPr>
                  <a:t>a       x        b       =      c</a:t>
                </a:r>
                <a:endParaRPr sz="2000">
                  <a:solidFill>
                    <a:srgbClr val="FFC000"/>
                  </a:solidFill>
                  <a:latin typeface="Times New Roman"/>
                  <a:ea typeface="Times New Roman"/>
                  <a:cs typeface="Times New Roman"/>
                  <a:sym typeface="Times New Roman"/>
                </a:endParaRPr>
              </a:p>
            </p:txBody>
          </p:sp>
        </p:grpSp>
        <p:grpSp>
          <p:nvGrpSpPr>
            <p:cNvPr id="215" name="Google Shape;215;p7"/>
            <p:cNvGrpSpPr/>
            <p:nvPr/>
          </p:nvGrpSpPr>
          <p:grpSpPr>
            <a:xfrm>
              <a:off x="844176" y="1677415"/>
              <a:ext cx="1125302" cy="678110"/>
              <a:chOff x="844176" y="2437065"/>
              <a:chExt cx="1125302" cy="678110"/>
            </a:xfrm>
          </p:grpSpPr>
          <p:sp>
            <p:nvSpPr>
              <p:cNvPr id="216" name="Google Shape;216;p7"/>
              <p:cNvSpPr txBox="1"/>
              <p:nvPr/>
            </p:nvSpPr>
            <p:spPr>
              <a:xfrm>
                <a:off x="844176" y="2715065"/>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217" name="Google Shape;217;p7"/>
              <p:cNvCxnSpPr/>
              <p:nvPr/>
            </p:nvCxnSpPr>
            <p:spPr>
              <a:xfrm rot="10800000">
                <a:off x="1336429" y="2437065"/>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218" name="Google Shape;218;p7"/>
            <p:cNvGrpSpPr/>
            <p:nvPr/>
          </p:nvGrpSpPr>
          <p:grpSpPr>
            <a:xfrm>
              <a:off x="2039873" y="1663347"/>
              <a:ext cx="1125302" cy="681773"/>
              <a:chOff x="2039873" y="2422997"/>
              <a:chExt cx="1125302" cy="681773"/>
            </a:xfrm>
          </p:grpSpPr>
          <p:sp>
            <p:nvSpPr>
              <p:cNvPr id="219" name="Google Shape;219;p7"/>
              <p:cNvSpPr txBox="1"/>
              <p:nvPr/>
            </p:nvSpPr>
            <p:spPr>
              <a:xfrm>
                <a:off x="2039873" y="2704660"/>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220" name="Google Shape;220;p7"/>
              <p:cNvCxnSpPr/>
              <p:nvPr/>
            </p:nvCxnSpPr>
            <p:spPr>
              <a:xfrm rot="10800000">
                <a:off x="2532185" y="2422997"/>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221" name="Google Shape;221;p7"/>
            <p:cNvGrpSpPr/>
            <p:nvPr/>
          </p:nvGrpSpPr>
          <p:grpSpPr>
            <a:xfrm>
              <a:off x="3282424" y="1635211"/>
              <a:ext cx="909748" cy="696574"/>
              <a:chOff x="3282424" y="2394861"/>
              <a:chExt cx="909748" cy="696574"/>
            </a:xfrm>
          </p:grpSpPr>
          <p:sp>
            <p:nvSpPr>
              <p:cNvPr id="222" name="Google Shape;222;p7"/>
              <p:cNvSpPr txBox="1"/>
              <p:nvPr/>
            </p:nvSpPr>
            <p:spPr>
              <a:xfrm>
                <a:off x="3282424" y="2691325"/>
                <a:ext cx="9097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Tích</a:t>
                </a:r>
                <a:endParaRPr sz="2000">
                  <a:solidFill>
                    <a:srgbClr val="9CC2E5"/>
                  </a:solidFill>
                  <a:latin typeface="Times New Roman"/>
                  <a:ea typeface="Times New Roman"/>
                  <a:cs typeface="Times New Roman"/>
                  <a:sym typeface="Times New Roman"/>
                </a:endParaRPr>
              </a:p>
            </p:txBody>
          </p:sp>
          <p:cxnSp>
            <p:nvCxnSpPr>
              <p:cNvPr id="223" name="Google Shape;223;p7"/>
              <p:cNvCxnSpPr/>
              <p:nvPr/>
            </p:nvCxnSpPr>
            <p:spPr>
              <a:xfrm rot="10800000">
                <a:off x="3643532" y="2394861"/>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sp>
        <p:nvSpPr>
          <p:cNvPr id="224" name="Google Shape;224;p7"/>
          <p:cNvSpPr/>
          <p:nvPr/>
        </p:nvSpPr>
        <p:spPr>
          <a:xfrm>
            <a:off x="521531" y="2340207"/>
            <a:ext cx="3486852"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u="sng">
                <a:solidFill>
                  <a:srgbClr val="FFFF00"/>
                </a:solidFill>
                <a:latin typeface="Times New Roman"/>
                <a:ea typeface="Times New Roman"/>
                <a:cs typeface="Times New Roman"/>
                <a:sym typeface="Times New Roman"/>
              </a:rPr>
              <a:t>1. Nhân hai số có nhiều chữ số</a:t>
            </a:r>
            <a:endParaRPr sz="2000">
              <a:solidFill>
                <a:srgbClr val="FFFF00"/>
              </a:solidFill>
              <a:latin typeface="Times New Roman"/>
              <a:ea typeface="Times New Roman"/>
              <a:cs typeface="Times New Roman"/>
              <a:sym typeface="Times New Roman"/>
            </a:endParaRPr>
          </a:p>
        </p:txBody>
      </p:sp>
      <p:sp>
        <p:nvSpPr>
          <p:cNvPr id="225" name="Google Shape;225;p7"/>
          <p:cNvSpPr/>
          <p:nvPr/>
        </p:nvSpPr>
        <p:spPr>
          <a:xfrm>
            <a:off x="542047" y="2750722"/>
            <a:ext cx="3172856"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u="sng">
                <a:solidFill>
                  <a:srgbClr val="FFFF00"/>
                </a:solidFill>
                <a:latin typeface="Times New Roman"/>
                <a:ea typeface="Times New Roman"/>
                <a:cs typeface="Times New Roman"/>
                <a:sym typeface="Times New Roman"/>
              </a:rPr>
              <a:t>2. Tính chất của phép nhân</a:t>
            </a:r>
            <a:endParaRPr sz="2000">
              <a:solidFill>
                <a:srgbClr val="FFFF00"/>
              </a:solidFill>
              <a:latin typeface="Times New Roman"/>
              <a:ea typeface="Times New Roman"/>
              <a:cs typeface="Times New Roman"/>
              <a:sym typeface="Times New Roman"/>
            </a:endParaRPr>
          </a:p>
        </p:txBody>
      </p:sp>
      <p:sp>
        <p:nvSpPr>
          <p:cNvPr id="226" name="Google Shape;226;p7"/>
          <p:cNvSpPr/>
          <p:nvPr/>
        </p:nvSpPr>
        <p:spPr>
          <a:xfrm>
            <a:off x="521531" y="3201502"/>
            <a:ext cx="4445390" cy="186204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Phép nhân số tự nhiên có các tính chất:</a:t>
            </a:r>
            <a:endParaRPr/>
          </a:p>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 Giao hoán: a . b = b . a</a:t>
            </a:r>
            <a:endParaRPr sz="2000">
              <a:solidFill>
                <a:srgbClr val="FFFF00"/>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 Kết hợp: (a . b) . c = a . (b . c)</a:t>
            </a:r>
            <a:endParaRPr/>
          </a:p>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 Phân phối của phép nhân đối với phép cộng: a(b + c) = ab + ac</a:t>
            </a:r>
            <a:endParaRPr sz="2000">
              <a:solidFill>
                <a:srgbClr val="FFFF00"/>
              </a:solidFill>
              <a:latin typeface="Times New Roman"/>
              <a:ea typeface="Times New Roman"/>
              <a:cs typeface="Times New Roman"/>
              <a:sym typeface="Times New Roman"/>
            </a:endParaRPr>
          </a:p>
        </p:txBody>
      </p:sp>
      <p:sp>
        <p:nvSpPr>
          <p:cNvPr id="227" name="Google Shape;227;p7"/>
          <p:cNvSpPr txBox="1"/>
          <p:nvPr/>
        </p:nvSpPr>
        <p:spPr>
          <a:xfrm>
            <a:off x="5345723" y="1448973"/>
            <a:ext cx="641486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FF0000"/>
                </a:solidFill>
                <a:latin typeface="Times New Roman"/>
                <a:ea typeface="Times New Roman"/>
                <a:cs typeface="Times New Roman"/>
                <a:sym typeface="Times New Roman"/>
              </a:rPr>
              <a:t>Chú ý</a:t>
            </a:r>
            <a:endParaRPr/>
          </a:p>
        </p:txBody>
      </p:sp>
      <p:sp>
        <p:nvSpPr>
          <p:cNvPr id="228" name="Google Shape;228;p7"/>
          <p:cNvSpPr txBox="1"/>
          <p:nvPr/>
        </p:nvSpPr>
        <p:spPr>
          <a:xfrm>
            <a:off x="5289453" y="2314483"/>
            <a:ext cx="6133514" cy="40011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000"/>
              <a:buFont typeface="Times New Roman"/>
              <a:buChar char="-"/>
            </a:pPr>
            <a:r>
              <a:rPr lang="en-US" sz="2000">
                <a:solidFill>
                  <a:schemeClr val="lt1"/>
                </a:solidFill>
                <a:latin typeface="Times New Roman"/>
                <a:ea typeface="Times New Roman"/>
                <a:cs typeface="Times New Roman"/>
                <a:sym typeface="Times New Roman"/>
              </a:rPr>
              <a:t>a . 0 = 0 . a = 0</a:t>
            </a:r>
            <a:endParaRPr sz="2000">
              <a:solidFill>
                <a:schemeClr val="lt1"/>
              </a:solidFill>
              <a:latin typeface="Times New Roman"/>
              <a:ea typeface="Times New Roman"/>
              <a:cs typeface="Times New Roman"/>
              <a:sym typeface="Times New Roman"/>
            </a:endParaRPr>
          </a:p>
        </p:txBody>
      </p:sp>
      <p:sp>
        <p:nvSpPr>
          <p:cNvPr id="229" name="Google Shape;229;p7"/>
          <p:cNvSpPr txBox="1"/>
          <p:nvPr/>
        </p:nvSpPr>
        <p:spPr>
          <a:xfrm>
            <a:off x="5289450" y="2705744"/>
            <a:ext cx="6256555" cy="70788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000"/>
              <a:buFont typeface="Times New Roman"/>
              <a:buChar char="-"/>
            </a:pPr>
            <a:r>
              <a:rPr lang="en-US" sz="2000">
                <a:solidFill>
                  <a:schemeClr val="lt1"/>
                </a:solidFill>
                <a:latin typeface="Times New Roman"/>
                <a:ea typeface="Times New Roman"/>
                <a:cs typeface="Times New Roman"/>
                <a:sym typeface="Times New Roman"/>
              </a:rPr>
              <a:t>Tích (a . b) . c hay a . (b . c) gọi là tích của ba số  a, b, c và viết gọn là abc </a:t>
            </a:r>
            <a:endParaRPr sz="2000">
              <a:solidFill>
                <a:schemeClr val="lt1"/>
              </a:solidFill>
              <a:latin typeface="Times New Roman"/>
              <a:ea typeface="Times New Roman"/>
              <a:cs typeface="Times New Roman"/>
              <a:sym typeface="Times New Roman"/>
            </a:endParaRPr>
          </a:p>
        </p:txBody>
      </p:sp>
      <p:sp>
        <p:nvSpPr>
          <p:cNvPr id="230" name="Google Shape;230;p7"/>
          <p:cNvSpPr txBox="1"/>
          <p:nvPr/>
        </p:nvSpPr>
        <p:spPr>
          <a:xfrm>
            <a:off x="5289451" y="1972105"/>
            <a:ext cx="53285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   a . 1 = 1 . a = a</a:t>
            </a:r>
            <a:endParaRPr sz="20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234" name="Shape 234"/>
        <p:cNvGrpSpPr/>
        <p:nvPr/>
      </p:nvGrpSpPr>
      <p:grpSpPr>
        <a:xfrm>
          <a:off x="0" y="0"/>
          <a:ext cx="0" cy="0"/>
          <a:chOff x="0" y="0"/>
          <a:chExt cx="0" cy="0"/>
        </a:xfrm>
      </p:grpSpPr>
      <p:sp>
        <p:nvSpPr>
          <p:cNvPr id="235" name="Google Shape;235;p8"/>
          <p:cNvSpPr/>
          <p:nvPr/>
        </p:nvSpPr>
        <p:spPr>
          <a:xfrm>
            <a:off x="374685" y="241207"/>
            <a:ext cx="11611448" cy="65864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3200">
                <a:solidFill>
                  <a:schemeClr val="lt1"/>
                </a:solidFill>
                <a:latin typeface="Times New Roman"/>
                <a:ea typeface="Times New Roman"/>
                <a:cs typeface="Times New Roman"/>
                <a:sym typeface="Times New Roman"/>
              </a:rPr>
              <a:t>§5. PHÉP NHÂN VÀ PHÉP CHIA CÁC SỐ TỰ NHIÊN (Tiết 1)</a:t>
            </a:r>
            <a:endParaRPr sz="3200">
              <a:solidFill>
                <a:schemeClr val="lt1"/>
              </a:solidFill>
              <a:latin typeface="Times New Roman"/>
              <a:ea typeface="Times New Roman"/>
              <a:cs typeface="Times New Roman"/>
              <a:sym typeface="Times New Roman"/>
            </a:endParaRPr>
          </a:p>
        </p:txBody>
      </p:sp>
      <p:cxnSp>
        <p:nvCxnSpPr>
          <p:cNvPr id="236" name="Google Shape;236;p8"/>
          <p:cNvCxnSpPr/>
          <p:nvPr/>
        </p:nvCxnSpPr>
        <p:spPr>
          <a:xfrm>
            <a:off x="4951828" y="1209822"/>
            <a:ext cx="0" cy="5092504"/>
          </a:xfrm>
          <a:prstGeom prst="straightConnector1">
            <a:avLst/>
          </a:prstGeom>
          <a:noFill/>
          <a:ln cap="flat" cmpd="sng" w="38100">
            <a:solidFill>
              <a:srgbClr val="FFC000"/>
            </a:solidFill>
            <a:prstDash val="solid"/>
            <a:miter lim="800000"/>
            <a:headEnd len="sm" w="sm" type="none"/>
            <a:tailEnd len="sm" w="sm" type="none"/>
          </a:ln>
        </p:spPr>
      </p:cxnSp>
      <p:sp>
        <p:nvSpPr>
          <p:cNvPr id="237" name="Google Shape;237;p8"/>
          <p:cNvSpPr txBox="1"/>
          <p:nvPr/>
        </p:nvSpPr>
        <p:spPr>
          <a:xfrm>
            <a:off x="506437" y="899849"/>
            <a:ext cx="422030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 Phép nhân số tự nhiên</a:t>
            </a:r>
            <a:endParaRPr b="1" sz="2400">
              <a:solidFill>
                <a:srgbClr val="FFFF00"/>
              </a:solidFill>
              <a:latin typeface="Times New Roman"/>
              <a:ea typeface="Times New Roman"/>
              <a:cs typeface="Times New Roman"/>
              <a:sym typeface="Times New Roman"/>
            </a:endParaRPr>
          </a:p>
        </p:txBody>
      </p:sp>
      <p:grpSp>
        <p:nvGrpSpPr>
          <p:cNvPr id="238" name="Google Shape;238;p8"/>
          <p:cNvGrpSpPr/>
          <p:nvPr/>
        </p:nvGrpSpPr>
        <p:grpSpPr>
          <a:xfrm>
            <a:off x="724806" y="1288131"/>
            <a:ext cx="3736547" cy="1110432"/>
            <a:chOff x="724806" y="1288131"/>
            <a:chExt cx="3736547" cy="1110432"/>
          </a:xfrm>
        </p:grpSpPr>
        <p:grpSp>
          <p:nvGrpSpPr>
            <p:cNvPr id="239" name="Google Shape;239;p8"/>
            <p:cNvGrpSpPr/>
            <p:nvPr/>
          </p:nvGrpSpPr>
          <p:grpSpPr>
            <a:xfrm>
              <a:off x="724806" y="1288131"/>
              <a:ext cx="3736547" cy="1110432"/>
              <a:chOff x="724806" y="2047781"/>
              <a:chExt cx="3736547" cy="1110432"/>
            </a:xfrm>
          </p:grpSpPr>
          <p:sp>
            <p:nvSpPr>
              <p:cNvPr id="240" name="Google Shape;240;p8"/>
              <p:cNvSpPr/>
              <p:nvPr/>
            </p:nvSpPr>
            <p:spPr>
              <a:xfrm>
                <a:off x="724806" y="2047781"/>
                <a:ext cx="3736547" cy="1110432"/>
              </a:xfrm>
              <a:prstGeom prst="roundRect">
                <a:avLst>
                  <a:gd fmla="val 16667" name="adj"/>
                </a:avLst>
              </a:prstGeom>
              <a:solidFill>
                <a:srgbClr val="7F7F7F">
                  <a:alpha val="6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8"/>
              <p:cNvSpPr txBox="1"/>
              <p:nvPr/>
            </p:nvSpPr>
            <p:spPr>
              <a:xfrm>
                <a:off x="1195754" y="2065091"/>
                <a:ext cx="29964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Times New Roman"/>
                    <a:ea typeface="Times New Roman"/>
                    <a:cs typeface="Times New Roman"/>
                    <a:sym typeface="Times New Roman"/>
                  </a:rPr>
                  <a:t>a       x        b       =      c</a:t>
                </a:r>
                <a:endParaRPr sz="2000">
                  <a:solidFill>
                    <a:srgbClr val="FFC000"/>
                  </a:solidFill>
                  <a:latin typeface="Times New Roman"/>
                  <a:ea typeface="Times New Roman"/>
                  <a:cs typeface="Times New Roman"/>
                  <a:sym typeface="Times New Roman"/>
                </a:endParaRPr>
              </a:p>
            </p:txBody>
          </p:sp>
        </p:grpSp>
        <p:grpSp>
          <p:nvGrpSpPr>
            <p:cNvPr id="242" name="Google Shape;242;p8"/>
            <p:cNvGrpSpPr/>
            <p:nvPr/>
          </p:nvGrpSpPr>
          <p:grpSpPr>
            <a:xfrm>
              <a:off x="844176" y="1677415"/>
              <a:ext cx="1125302" cy="678110"/>
              <a:chOff x="844176" y="2437065"/>
              <a:chExt cx="1125302" cy="678110"/>
            </a:xfrm>
          </p:grpSpPr>
          <p:sp>
            <p:nvSpPr>
              <p:cNvPr id="243" name="Google Shape;243;p8"/>
              <p:cNvSpPr txBox="1"/>
              <p:nvPr/>
            </p:nvSpPr>
            <p:spPr>
              <a:xfrm>
                <a:off x="844176" y="2715065"/>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244" name="Google Shape;244;p8"/>
              <p:cNvCxnSpPr/>
              <p:nvPr/>
            </p:nvCxnSpPr>
            <p:spPr>
              <a:xfrm rot="10800000">
                <a:off x="1336429" y="2437065"/>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245" name="Google Shape;245;p8"/>
            <p:cNvGrpSpPr/>
            <p:nvPr/>
          </p:nvGrpSpPr>
          <p:grpSpPr>
            <a:xfrm>
              <a:off x="2039873" y="1663347"/>
              <a:ext cx="1125302" cy="681773"/>
              <a:chOff x="2039873" y="2422997"/>
              <a:chExt cx="1125302" cy="681773"/>
            </a:xfrm>
          </p:grpSpPr>
          <p:sp>
            <p:nvSpPr>
              <p:cNvPr id="246" name="Google Shape;246;p8"/>
              <p:cNvSpPr txBox="1"/>
              <p:nvPr/>
            </p:nvSpPr>
            <p:spPr>
              <a:xfrm>
                <a:off x="2039873" y="2704660"/>
                <a:ext cx="11253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Thừa số</a:t>
                </a:r>
                <a:endParaRPr sz="2000">
                  <a:solidFill>
                    <a:srgbClr val="9CC2E5"/>
                  </a:solidFill>
                  <a:latin typeface="Times New Roman"/>
                  <a:ea typeface="Times New Roman"/>
                  <a:cs typeface="Times New Roman"/>
                  <a:sym typeface="Times New Roman"/>
                </a:endParaRPr>
              </a:p>
            </p:txBody>
          </p:sp>
          <p:cxnSp>
            <p:nvCxnSpPr>
              <p:cNvPr id="247" name="Google Shape;247;p8"/>
              <p:cNvCxnSpPr/>
              <p:nvPr/>
            </p:nvCxnSpPr>
            <p:spPr>
              <a:xfrm rot="10800000">
                <a:off x="2532185" y="2422997"/>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nvGrpSpPr>
            <p:cNvPr id="248" name="Google Shape;248;p8"/>
            <p:cNvGrpSpPr/>
            <p:nvPr/>
          </p:nvGrpSpPr>
          <p:grpSpPr>
            <a:xfrm>
              <a:off x="3282424" y="1635211"/>
              <a:ext cx="909748" cy="696574"/>
              <a:chOff x="3282424" y="2394861"/>
              <a:chExt cx="909748" cy="696574"/>
            </a:xfrm>
          </p:grpSpPr>
          <p:sp>
            <p:nvSpPr>
              <p:cNvPr id="249" name="Google Shape;249;p8"/>
              <p:cNvSpPr txBox="1"/>
              <p:nvPr/>
            </p:nvSpPr>
            <p:spPr>
              <a:xfrm>
                <a:off x="3282424" y="2691325"/>
                <a:ext cx="9097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9CC2E5"/>
                    </a:solidFill>
                    <a:latin typeface="Times New Roman"/>
                    <a:ea typeface="Times New Roman"/>
                    <a:cs typeface="Times New Roman"/>
                    <a:sym typeface="Times New Roman"/>
                  </a:rPr>
                  <a:t>Tích</a:t>
                </a:r>
                <a:endParaRPr sz="2000">
                  <a:solidFill>
                    <a:srgbClr val="9CC2E5"/>
                  </a:solidFill>
                  <a:latin typeface="Times New Roman"/>
                  <a:ea typeface="Times New Roman"/>
                  <a:cs typeface="Times New Roman"/>
                  <a:sym typeface="Times New Roman"/>
                </a:endParaRPr>
              </a:p>
            </p:txBody>
          </p:sp>
          <p:cxnSp>
            <p:nvCxnSpPr>
              <p:cNvPr id="250" name="Google Shape;250;p8"/>
              <p:cNvCxnSpPr/>
              <p:nvPr/>
            </p:nvCxnSpPr>
            <p:spPr>
              <a:xfrm rot="10800000">
                <a:off x="3643532" y="2394861"/>
                <a:ext cx="0" cy="336894"/>
              </a:xfrm>
              <a:prstGeom prst="straightConnector1">
                <a:avLst/>
              </a:prstGeom>
              <a:noFill/>
              <a:ln cap="flat" cmpd="sng" w="19050">
                <a:solidFill>
                  <a:schemeClr val="dk1"/>
                </a:solidFill>
                <a:prstDash val="solid"/>
                <a:miter lim="800000"/>
                <a:headEnd len="sm" w="sm" type="none"/>
                <a:tailEnd len="med" w="med" type="triangle"/>
              </a:ln>
            </p:spPr>
          </p:cxnSp>
        </p:grpSp>
      </p:grpSp>
      <p:sp>
        <p:nvSpPr>
          <p:cNvPr id="251" name="Google Shape;251;p8"/>
          <p:cNvSpPr/>
          <p:nvPr/>
        </p:nvSpPr>
        <p:spPr>
          <a:xfrm>
            <a:off x="521531" y="2340207"/>
            <a:ext cx="3486852"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u="sng">
                <a:solidFill>
                  <a:srgbClr val="FFFF00"/>
                </a:solidFill>
                <a:latin typeface="Times New Roman"/>
                <a:ea typeface="Times New Roman"/>
                <a:cs typeface="Times New Roman"/>
                <a:sym typeface="Times New Roman"/>
              </a:rPr>
              <a:t>1. Nhân hai số có nhiều chữ số</a:t>
            </a:r>
            <a:endParaRPr sz="2000">
              <a:solidFill>
                <a:srgbClr val="FFFF00"/>
              </a:solidFill>
              <a:latin typeface="Times New Roman"/>
              <a:ea typeface="Times New Roman"/>
              <a:cs typeface="Times New Roman"/>
              <a:sym typeface="Times New Roman"/>
            </a:endParaRPr>
          </a:p>
        </p:txBody>
      </p:sp>
      <p:sp>
        <p:nvSpPr>
          <p:cNvPr id="252" name="Google Shape;252;p8"/>
          <p:cNvSpPr/>
          <p:nvPr/>
        </p:nvSpPr>
        <p:spPr>
          <a:xfrm>
            <a:off x="542047" y="2750722"/>
            <a:ext cx="3172856"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000" u="sng">
                <a:solidFill>
                  <a:srgbClr val="FFFF00"/>
                </a:solidFill>
                <a:latin typeface="Times New Roman"/>
                <a:ea typeface="Times New Roman"/>
                <a:cs typeface="Times New Roman"/>
                <a:sym typeface="Times New Roman"/>
              </a:rPr>
              <a:t>2. Tính chất của phép nhân</a:t>
            </a:r>
            <a:endParaRPr sz="2000">
              <a:solidFill>
                <a:srgbClr val="FFFF00"/>
              </a:solidFill>
              <a:latin typeface="Times New Roman"/>
              <a:ea typeface="Times New Roman"/>
              <a:cs typeface="Times New Roman"/>
              <a:sym typeface="Times New Roman"/>
            </a:endParaRPr>
          </a:p>
        </p:txBody>
      </p:sp>
      <p:sp>
        <p:nvSpPr>
          <p:cNvPr id="253" name="Google Shape;253;p8"/>
          <p:cNvSpPr/>
          <p:nvPr/>
        </p:nvSpPr>
        <p:spPr>
          <a:xfrm>
            <a:off x="521531" y="3201502"/>
            <a:ext cx="4445390" cy="186204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Phép nhân số tự nhiên có các tính chất:</a:t>
            </a:r>
            <a:endParaRPr/>
          </a:p>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 Giao hoán: a . b = b . a</a:t>
            </a:r>
            <a:endParaRPr sz="2000">
              <a:solidFill>
                <a:srgbClr val="FFFF00"/>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 Kết hợp: (a . b) . c = a . (b . c)</a:t>
            </a:r>
            <a:endParaRPr/>
          </a:p>
          <a:p>
            <a:pPr indent="0" lvl="0" marL="0" marR="0" rtl="0" algn="just">
              <a:lnSpc>
                <a:spcPct val="115000"/>
              </a:lnSpc>
              <a:spcBef>
                <a:spcPts val="0"/>
              </a:spcBef>
              <a:spcAft>
                <a:spcPts val="0"/>
              </a:spcAft>
              <a:buNone/>
            </a:pPr>
            <a:r>
              <a:rPr lang="en-US" sz="2000">
                <a:solidFill>
                  <a:srgbClr val="FFFF00"/>
                </a:solidFill>
                <a:latin typeface="Times New Roman"/>
                <a:ea typeface="Times New Roman"/>
                <a:cs typeface="Times New Roman"/>
                <a:sym typeface="Times New Roman"/>
              </a:rPr>
              <a:t>  + Phân phối của phép nhân đối với phép cộng: a(b + c) = ab + ac</a:t>
            </a:r>
            <a:endParaRPr sz="2000">
              <a:solidFill>
                <a:srgbClr val="FFFF00"/>
              </a:solidFill>
              <a:latin typeface="Times New Roman"/>
              <a:ea typeface="Times New Roman"/>
              <a:cs typeface="Times New Roman"/>
              <a:sym typeface="Times New Roman"/>
            </a:endParaRPr>
          </a:p>
        </p:txBody>
      </p:sp>
      <p:sp>
        <p:nvSpPr>
          <p:cNvPr id="254" name="Google Shape;254;p8"/>
          <p:cNvSpPr/>
          <p:nvPr/>
        </p:nvSpPr>
        <p:spPr>
          <a:xfrm>
            <a:off x="5476982" y="1073342"/>
            <a:ext cx="609600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2400" u="sng">
                <a:solidFill>
                  <a:srgbClr val="FF0000"/>
                </a:solidFill>
                <a:latin typeface="Times New Roman"/>
                <a:ea typeface="Times New Roman"/>
                <a:cs typeface="Times New Roman"/>
                <a:sym typeface="Times New Roman"/>
              </a:rPr>
              <a:t>Ví dụ 2</a:t>
            </a:r>
            <a:r>
              <a:rPr b="1" i="1" lang="en-US" sz="2400">
                <a:solidFill>
                  <a:srgbClr val="FF0000"/>
                </a:solidFill>
                <a:latin typeface="Times New Roman"/>
                <a:ea typeface="Times New Roman"/>
                <a:cs typeface="Times New Roman"/>
                <a:sym typeface="Times New Roman"/>
              </a:rPr>
              <a:t>: </a:t>
            </a:r>
            <a:r>
              <a:rPr lang="en-US" sz="2400">
                <a:solidFill>
                  <a:schemeClr val="lt1"/>
                </a:solidFill>
                <a:latin typeface="Times New Roman"/>
                <a:ea typeface="Times New Roman"/>
                <a:cs typeface="Times New Roman"/>
                <a:sym typeface="Times New Roman"/>
              </a:rPr>
              <a:t>Tính nhẩm:      24 . 25</a:t>
            </a:r>
            <a:endParaRPr sz="2400">
              <a:solidFill>
                <a:schemeClr val="lt1"/>
              </a:solidFill>
              <a:latin typeface="Times New Roman"/>
              <a:ea typeface="Times New Roman"/>
              <a:cs typeface="Times New Roman"/>
              <a:sym typeface="Times New Roman"/>
            </a:endParaRPr>
          </a:p>
        </p:txBody>
      </p:sp>
      <p:sp>
        <p:nvSpPr>
          <p:cNvPr id="255" name="Google Shape;255;p8"/>
          <p:cNvSpPr txBox="1"/>
          <p:nvPr/>
        </p:nvSpPr>
        <p:spPr>
          <a:xfrm>
            <a:off x="5476982" y="1635282"/>
            <a:ext cx="631468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Giải:</a:t>
            </a:r>
            <a:r>
              <a:rPr lang="en-US" sz="2400">
                <a:solidFill>
                  <a:schemeClr val="lt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24 . 25 = ( 6 . 4) . 25 = 6. ( 4. 25) = 6 × 100 = 600</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256" name="Google Shape;256;p8"/>
          <p:cNvSpPr/>
          <p:nvPr/>
        </p:nvSpPr>
        <p:spPr>
          <a:xfrm>
            <a:off x="5457396" y="2505677"/>
            <a:ext cx="609600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en-US" sz="2400" u="sng">
                <a:solidFill>
                  <a:srgbClr val="FF0000"/>
                </a:solidFill>
                <a:latin typeface="Times New Roman"/>
                <a:ea typeface="Times New Roman"/>
                <a:cs typeface="Times New Roman"/>
                <a:sym typeface="Times New Roman"/>
              </a:rPr>
              <a:t>Luyện tập 2</a:t>
            </a:r>
            <a:r>
              <a:rPr lang="en-US" sz="2400">
                <a:solidFill>
                  <a:srgbClr val="FF0000"/>
                </a:solidFill>
                <a:latin typeface="Times New Roman"/>
                <a:ea typeface="Times New Roman"/>
                <a:cs typeface="Times New Roman"/>
                <a:sym typeface="Times New Roman"/>
              </a:rPr>
              <a:t>:</a:t>
            </a:r>
            <a:r>
              <a:rPr lang="en-US" sz="2400">
                <a:solidFill>
                  <a:schemeClr val="lt1"/>
                </a:solidFill>
                <a:latin typeface="Times New Roman"/>
                <a:ea typeface="Times New Roman"/>
                <a:cs typeface="Times New Roman"/>
                <a:sym typeface="Times New Roman"/>
              </a:rPr>
              <a:t> Tính nhẩm:  25 . 8 001 . 8 </a:t>
            </a:r>
            <a:endParaRPr sz="2400">
              <a:solidFill>
                <a:schemeClr val="lt1"/>
              </a:solidFill>
              <a:latin typeface="Times New Roman"/>
              <a:ea typeface="Times New Roman"/>
              <a:cs typeface="Times New Roman"/>
              <a:sym typeface="Times New Roman"/>
            </a:endParaRPr>
          </a:p>
        </p:txBody>
      </p:sp>
      <p:sp>
        <p:nvSpPr>
          <p:cNvPr id="257" name="Google Shape;257;p8"/>
          <p:cNvSpPr txBox="1"/>
          <p:nvPr/>
        </p:nvSpPr>
        <p:spPr>
          <a:xfrm>
            <a:off x="5476982" y="3196998"/>
            <a:ext cx="6111092" cy="276998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400">
                <a:solidFill>
                  <a:srgbClr val="FF0000"/>
                </a:solidFill>
                <a:latin typeface="Times New Roman"/>
                <a:ea typeface="Times New Roman"/>
                <a:cs typeface="Times New Roman"/>
                <a:sym typeface="Times New Roman"/>
              </a:rPr>
              <a:t>Giải</a:t>
            </a:r>
            <a:endParaRPr/>
          </a:p>
          <a:p>
            <a:pPr indent="0" lvl="0" marL="0" marR="0" rtl="0" algn="just">
              <a:lnSpc>
                <a:spcPct val="150000"/>
              </a:lnSpc>
              <a:spcBef>
                <a:spcPts val="1200"/>
              </a:spcBef>
              <a:spcAft>
                <a:spcPts val="0"/>
              </a:spcAft>
              <a:buNone/>
            </a:pPr>
            <a:r>
              <a:rPr lang="en-US" sz="2400">
                <a:solidFill>
                  <a:schemeClr val="lt1"/>
                </a:solidFill>
                <a:latin typeface="Times New Roman"/>
                <a:ea typeface="Times New Roman"/>
                <a:cs typeface="Times New Roman"/>
                <a:sym typeface="Times New Roman"/>
              </a:rPr>
              <a:t>        125 . 8 001 . 8 = ( 125 . 8) . 8 001 </a:t>
            </a:r>
            <a:endParaRPr sz="2400">
              <a:solidFill>
                <a:schemeClr val="lt1"/>
              </a:solidFill>
              <a:latin typeface="Times New Roman"/>
              <a:ea typeface="Times New Roman"/>
              <a:cs typeface="Times New Roman"/>
              <a:sym typeface="Times New Roman"/>
            </a:endParaRPr>
          </a:p>
          <a:p>
            <a:pPr indent="0" lvl="0" marL="0" marR="0" rtl="0" algn="just">
              <a:lnSpc>
                <a:spcPct val="150000"/>
              </a:lnSpc>
              <a:spcBef>
                <a:spcPts val="1200"/>
              </a:spcBef>
              <a:spcAft>
                <a:spcPts val="0"/>
              </a:spcAft>
              <a:buNone/>
            </a:pPr>
            <a:r>
              <a:rPr lang="en-US" sz="2400">
                <a:solidFill>
                  <a:schemeClr val="lt1"/>
                </a:solidFill>
                <a:latin typeface="Times New Roman"/>
                <a:ea typeface="Times New Roman"/>
                <a:cs typeface="Times New Roman"/>
                <a:sym typeface="Times New Roman"/>
              </a:rPr>
              <a:t>                                = 1000 . 8 001</a:t>
            </a:r>
            <a:endParaRPr/>
          </a:p>
          <a:p>
            <a:pPr indent="0" lvl="0" marL="0" marR="0" rtl="0" algn="just">
              <a:lnSpc>
                <a:spcPct val="150000"/>
              </a:lnSpc>
              <a:spcBef>
                <a:spcPts val="1200"/>
              </a:spcBef>
              <a:spcAft>
                <a:spcPts val="0"/>
              </a:spcAft>
              <a:buNone/>
            </a:pPr>
            <a:r>
              <a:rPr lang="en-US" sz="2400">
                <a:solidFill>
                  <a:schemeClr val="lt1"/>
                </a:solidFill>
                <a:latin typeface="Times New Roman"/>
                <a:ea typeface="Times New Roman"/>
                <a:cs typeface="Times New Roman"/>
                <a:sym typeface="Times New Roman"/>
              </a:rPr>
              <a:t>                                = 8 001 000</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2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2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261" name="Shape 261"/>
        <p:cNvGrpSpPr/>
        <p:nvPr/>
      </p:nvGrpSpPr>
      <p:grpSpPr>
        <a:xfrm>
          <a:off x="0" y="0"/>
          <a:ext cx="0" cy="0"/>
          <a:chOff x="0" y="0"/>
          <a:chExt cx="0" cy="0"/>
        </a:xfrm>
      </p:grpSpPr>
      <p:pic>
        <p:nvPicPr>
          <p:cNvPr id="262" name="Google Shape;262;p9"/>
          <p:cNvPicPr preferRelativeResize="0"/>
          <p:nvPr/>
        </p:nvPicPr>
        <p:blipFill rotWithShape="1">
          <a:blip r:embed="rId3">
            <a:alphaModFix/>
          </a:blip>
          <a:srcRect b="0" l="0" r="0" t="0"/>
          <a:stretch/>
        </p:blipFill>
        <p:spPr>
          <a:xfrm>
            <a:off x="3807792" y="3440516"/>
            <a:ext cx="1907381" cy="1641235"/>
          </a:xfrm>
          <a:prstGeom prst="ellipse">
            <a:avLst/>
          </a:prstGeom>
          <a:noFill/>
          <a:ln>
            <a:noFill/>
          </a:ln>
        </p:spPr>
      </p:pic>
      <p:pic>
        <p:nvPicPr>
          <p:cNvPr id="263" name="Google Shape;263;p9"/>
          <p:cNvPicPr preferRelativeResize="0"/>
          <p:nvPr/>
        </p:nvPicPr>
        <p:blipFill rotWithShape="1">
          <a:blip r:embed="rId4">
            <a:alphaModFix/>
          </a:blip>
          <a:srcRect b="0" l="0" r="0" t="0"/>
          <a:stretch/>
        </p:blipFill>
        <p:spPr>
          <a:xfrm>
            <a:off x="1674055" y="111003"/>
            <a:ext cx="1885071" cy="1885071"/>
          </a:xfrm>
          <a:prstGeom prst="ellipse">
            <a:avLst/>
          </a:prstGeom>
          <a:noFill/>
          <a:ln>
            <a:noFill/>
          </a:ln>
        </p:spPr>
      </p:pic>
      <p:pic>
        <p:nvPicPr>
          <p:cNvPr id="264" name="Google Shape;264;p9"/>
          <p:cNvPicPr preferRelativeResize="0"/>
          <p:nvPr/>
        </p:nvPicPr>
        <p:blipFill rotWithShape="1">
          <a:blip r:embed="rId5">
            <a:alphaModFix/>
          </a:blip>
          <a:srcRect b="0" l="26598" r="26598" t="0"/>
          <a:stretch/>
        </p:blipFill>
        <p:spPr>
          <a:xfrm>
            <a:off x="7741029" y="1949692"/>
            <a:ext cx="906049" cy="906049"/>
          </a:xfrm>
          <a:prstGeom prst="ellipse">
            <a:avLst/>
          </a:prstGeom>
          <a:noFill/>
          <a:ln>
            <a:noFill/>
          </a:ln>
        </p:spPr>
      </p:pic>
      <p:pic>
        <p:nvPicPr>
          <p:cNvPr id="265" name="Google Shape;265;p9"/>
          <p:cNvPicPr preferRelativeResize="0"/>
          <p:nvPr/>
        </p:nvPicPr>
        <p:blipFill rotWithShape="1">
          <a:blip r:embed="rId6">
            <a:alphaModFix/>
          </a:blip>
          <a:srcRect b="0" l="22709" r="22710" t="0"/>
          <a:stretch/>
        </p:blipFill>
        <p:spPr>
          <a:xfrm>
            <a:off x="10644690" y="4114157"/>
            <a:ext cx="721373" cy="721373"/>
          </a:xfrm>
          <a:prstGeom prst="ellipse">
            <a:avLst/>
          </a:prstGeom>
          <a:noFill/>
          <a:ln>
            <a:noFill/>
          </a:ln>
        </p:spPr>
      </p:pic>
      <p:sp>
        <p:nvSpPr>
          <p:cNvPr id="266" name="Google Shape;266;p9"/>
          <p:cNvSpPr txBox="1"/>
          <p:nvPr/>
        </p:nvSpPr>
        <p:spPr>
          <a:xfrm>
            <a:off x="2597970" y="2855741"/>
            <a:ext cx="804672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50214"/>
                </a:solidFill>
                <a:latin typeface="Times New Roman"/>
                <a:ea typeface="Times New Roman"/>
                <a:cs typeface="Times New Roman"/>
                <a:sym typeface="Times New Roman"/>
              </a:rPr>
              <a:t>TRÒ CHƠI VƯỢT CHƯỚNG NGẠI VẬT</a:t>
            </a:r>
            <a:endParaRPr b="1" sz="3200">
              <a:solidFill>
                <a:srgbClr val="F50214"/>
              </a:solidFill>
              <a:latin typeface="Times New Roman"/>
              <a:ea typeface="Times New Roman"/>
              <a:cs typeface="Times New Roman"/>
              <a:sym typeface="Times New Roman"/>
            </a:endParaRPr>
          </a:p>
        </p:txBody>
      </p:sp>
      <p:sp>
        <p:nvSpPr>
          <p:cNvPr id="267" name="Google Shape;267;p9"/>
          <p:cNvSpPr/>
          <p:nvPr/>
        </p:nvSpPr>
        <p:spPr>
          <a:xfrm>
            <a:off x="1674055" y="3193366"/>
            <a:ext cx="1026942" cy="98474"/>
          </a:xfrm>
          <a:prstGeom prst="rect">
            <a:avLst/>
          </a:prstGeom>
          <a:solidFill>
            <a:srgbClr val="E84E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9">
            <a:hlinkClick action="ppaction://hlinkshowjump?jump=nextslide"/>
          </p:cNvPr>
          <p:cNvSpPr/>
          <p:nvPr/>
        </p:nvSpPr>
        <p:spPr>
          <a:xfrm>
            <a:off x="11005376" y="6203852"/>
            <a:ext cx="909959" cy="654148"/>
          </a:xfrm>
          <a:custGeom>
            <a:rect b="b" l="l" r="r" t="t"/>
            <a:pathLst>
              <a:path extrusionOk="0" h="120000" w="120000">
                <a:moveTo>
                  <a:pt x="0" y="0"/>
                </a:moveTo>
                <a:lnTo>
                  <a:pt x="120000" y="0"/>
                </a:lnTo>
                <a:lnTo>
                  <a:pt x="120000" y="120000"/>
                </a:lnTo>
                <a:lnTo>
                  <a:pt x="0" y="120000"/>
                </a:lnTo>
                <a:close/>
                <a:moveTo>
                  <a:pt x="92349" y="60000"/>
                </a:moveTo>
                <a:lnTo>
                  <a:pt x="27651" y="15000"/>
                </a:lnTo>
                <a:lnTo>
                  <a:pt x="27651" y="105000"/>
                </a:lnTo>
                <a:close/>
              </a:path>
              <a:path extrusionOk="0" fill="darken" h="120000" w="120000">
                <a:moveTo>
                  <a:pt x="92349" y="60000"/>
                </a:moveTo>
                <a:lnTo>
                  <a:pt x="27651" y="15000"/>
                </a:lnTo>
                <a:lnTo>
                  <a:pt x="27651" y="105000"/>
                </a:lnTo>
                <a:close/>
              </a:path>
              <a:path extrusionOk="0" fill="none" h="120000" w="120000">
                <a:moveTo>
                  <a:pt x="92349" y="60000"/>
                </a:moveTo>
                <a:lnTo>
                  <a:pt x="27651" y="105000"/>
                </a:lnTo>
                <a:lnTo>
                  <a:pt x="27651" y="15000"/>
                </a:lnTo>
                <a:close/>
              </a:path>
              <a:path extrusionOk="0" fill="none" h="120000" w="120000">
                <a:moveTo>
                  <a:pt x="0" y="0"/>
                </a:moveTo>
                <a:lnTo>
                  <a:pt x="120000" y="0"/>
                </a:lnTo>
                <a:lnTo>
                  <a:pt x="120000" y="120000"/>
                </a:lnTo>
                <a:lnTo>
                  <a:pt x="0" y="120000"/>
                </a:lnTo>
                <a:close/>
              </a:path>
            </a:pathLst>
          </a:custGeom>
          <a:solidFill>
            <a:schemeClr val="accent1">
              <a:alpha val="63921"/>
            </a:scheme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9"/>
          <p:cNvSpPr txBox="1"/>
          <p:nvPr/>
        </p:nvSpPr>
        <p:spPr>
          <a:xfrm>
            <a:off x="11005376" y="6344529"/>
            <a:ext cx="9099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lt1"/>
                </a:solidFill>
                <a:latin typeface="Times New Roman"/>
                <a:ea typeface="Times New Roman"/>
                <a:cs typeface="Times New Roman"/>
                <a:sym typeface="Times New Roman"/>
                <a:hlinkClick r:id="rId7">
                  <a:extLst>
                    <a:ext uri="{A12FA001-AC4F-418D-AE19-62706E023703}">
                      <ahyp:hlinkClr val="tx"/>
                    </a:ext>
                  </a:extLst>
                </a:hlinkClick>
              </a:rPr>
              <a:t>GO</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263"/>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64"/>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62"/>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6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2021-08-12T08:31:02Z</dcterms:created>
  <dc:creator>Admin</dc:creator>
</cp:coreProperties>
</file>