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3" r:id="rId3"/>
    <p:sldId id="257" r:id="rId4"/>
    <p:sldId id="284" r:id="rId5"/>
    <p:sldId id="258" r:id="rId6"/>
    <p:sldId id="282" r:id="rId7"/>
    <p:sldId id="285" r:id="rId8"/>
    <p:sldId id="267" r:id="rId9"/>
    <p:sldId id="274" r:id="rId10"/>
    <p:sldId id="279" r:id="rId11"/>
    <p:sldId id="275" r:id="rId12"/>
    <p:sldId id="280" r:id="rId13"/>
    <p:sldId id="281" r:id="rId14"/>
  </p:sldIdLst>
  <p:sldSz cx="12192000" cy="6858000"/>
  <p:notesSz cx="6858000" cy="9144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1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72" y="3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83038-754D-4938-816A-17F2F13E510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858FD-5EF1-4D25-86B3-8BFEEBFE6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71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83038-754D-4938-816A-17F2F13E510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858FD-5EF1-4D25-86B3-8BFEEBFE6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7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83038-754D-4938-816A-17F2F13E510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858FD-5EF1-4D25-86B3-8BFEEBFE6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41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4993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66506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7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3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430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907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384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861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338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815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09265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67478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00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100" b="1"/>
            </a:lvl4pPr>
            <a:lvl5pPr marL="1219078" indent="0">
              <a:buNone/>
              <a:defRPr sz="1100" b="1"/>
            </a:lvl5pPr>
            <a:lvl6pPr marL="1523848" indent="0">
              <a:buNone/>
              <a:defRPr sz="1100" b="1"/>
            </a:lvl6pPr>
            <a:lvl7pPr marL="1828617" indent="0">
              <a:buNone/>
              <a:defRPr sz="1100" b="1"/>
            </a:lvl7pPr>
            <a:lvl8pPr marL="2133387" indent="0">
              <a:buNone/>
              <a:defRPr sz="1100" b="1"/>
            </a:lvl8pPr>
            <a:lvl9pPr marL="2438156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00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100" b="1"/>
            </a:lvl4pPr>
            <a:lvl5pPr marL="1219078" indent="0">
              <a:buNone/>
              <a:defRPr sz="1100" b="1"/>
            </a:lvl5pPr>
            <a:lvl6pPr marL="1523848" indent="0">
              <a:buNone/>
              <a:defRPr sz="1100" b="1"/>
            </a:lvl6pPr>
            <a:lvl7pPr marL="1828617" indent="0">
              <a:buNone/>
              <a:defRPr sz="1100" b="1"/>
            </a:lvl7pPr>
            <a:lvl8pPr marL="2133387" indent="0">
              <a:buNone/>
              <a:defRPr sz="1100" b="1"/>
            </a:lvl8pPr>
            <a:lvl9pPr marL="2438156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65373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4242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27351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770" indent="0">
              <a:buNone/>
              <a:defRPr sz="800"/>
            </a:lvl2pPr>
            <a:lvl3pPr marL="609539" indent="0">
              <a:buNone/>
              <a:defRPr sz="700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98078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83038-754D-4938-816A-17F2F13E510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858FD-5EF1-4D25-86B3-8BFEEBFE6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3033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770" indent="0">
              <a:buNone/>
              <a:defRPr sz="1900"/>
            </a:lvl2pPr>
            <a:lvl3pPr marL="609539" indent="0">
              <a:buNone/>
              <a:defRPr sz="1600"/>
            </a:lvl3pPr>
            <a:lvl4pPr marL="914309" indent="0">
              <a:buNone/>
              <a:defRPr sz="1300"/>
            </a:lvl4pPr>
            <a:lvl5pPr marL="1219078" indent="0">
              <a:buNone/>
              <a:defRPr sz="1300"/>
            </a:lvl5pPr>
            <a:lvl6pPr marL="1523848" indent="0">
              <a:buNone/>
              <a:defRPr sz="1300"/>
            </a:lvl6pPr>
            <a:lvl7pPr marL="1828617" indent="0">
              <a:buNone/>
              <a:defRPr sz="1300"/>
            </a:lvl7pPr>
            <a:lvl8pPr marL="2133387" indent="0">
              <a:buNone/>
              <a:defRPr sz="1300"/>
            </a:lvl8pPr>
            <a:lvl9pPr marL="2438156" indent="0">
              <a:buNone/>
              <a:defRPr sz="13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770" indent="0">
              <a:buNone/>
              <a:defRPr sz="800"/>
            </a:lvl2pPr>
            <a:lvl3pPr marL="609539" indent="0">
              <a:buNone/>
              <a:defRPr sz="700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69156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15122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9421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83038-754D-4938-816A-17F2F13E510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858FD-5EF1-4D25-86B3-8BFEEBFE6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5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83038-754D-4938-816A-17F2F13E510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858FD-5EF1-4D25-86B3-8BFEEBFE6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13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83038-754D-4938-816A-17F2F13E510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858FD-5EF1-4D25-86B3-8BFEEBFE6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63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83038-754D-4938-816A-17F2F13E510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858FD-5EF1-4D25-86B3-8BFEEBFE6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4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83038-754D-4938-816A-17F2F13E510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858FD-5EF1-4D25-86B3-8BFEEBFE6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56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83038-754D-4938-816A-17F2F13E510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858FD-5EF1-4D25-86B3-8BFEEBFE6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024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83038-754D-4938-816A-17F2F13E510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858FD-5EF1-4D25-86B3-8BFEEBFE6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83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31" tIns="45715" rIns="91431" bIns="4571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31" tIns="45715" rIns="91431" bIns="45715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83038-754D-4938-816A-17F2F13E510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858FD-5EF1-4D25-86B3-8BFEEBFE6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970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60954" tIns="30477" rIns="60954" bIns="3047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60954" tIns="30477" rIns="60954" bIns="3047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505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ctr" defTabSz="609539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60953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250" indent="-190481" algn="l" defTabSz="609539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24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693" indent="-152385" algn="l" defTabSz="609539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3" indent="-152385" algn="l" defTabSz="609539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23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00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77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54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7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3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0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07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4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61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38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156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image" Target="../media/image37.svg"/><Relationship Id="rId7" Type="http://schemas.openxmlformats.org/officeDocument/2006/relationships/image" Target="../media/image38.svg"/><Relationship Id="rId12" Type="http://schemas.openxmlformats.org/officeDocument/2006/relationships/image" Target="../media/image39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16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3.png"/><Relationship Id="rId3" Type="http://schemas.openxmlformats.org/officeDocument/2006/relationships/image" Target="../media/image40.svg"/><Relationship Id="rId7" Type="http://schemas.openxmlformats.org/officeDocument/2006/relationships/image" Target="../media/image42.svg"/><Relationship Id="rId12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4.svg"/><Relationship Id="rId5" Type="http://schemas.openxmlformats.org/officeDocument/2006/relationships/image" Target="../media/image41.svg"/><Relationship Id="rId15" Type="http://schemas.openxmlformats.org/officeDocument/2006/relationships/image" Target="../media/image24.pn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43.svg"/><Relationship Id="rId14" Type="http://schemas.openxmlformats.org/officeDocument/2006/relationships/image" Target="../media/image36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3.svg"/><Relationship Id="rId3" Type="http://schemas.openxmlformats.org/officeDocument/2006/relationships/image" Target="../media/image27.svg"/><Relationship Id="rId7" Type="http://schemas.openxmlformats.org/officeDocument/2006/relationships/image" Target="../media/image19.svg"/><Relationship Id="rId12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6.svg"/><Relationship Id="rId5" Type="http://schemas.openxmlformats.org/officeDocument/2006/relationships/image" Target="../media/image28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3.sv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svg"/><Relationship Id="rId11" Type="http://schemas.openxmlformats.org/officeDocument/2006/relationships/image" Target="../media/image16.png"/><Relationship Id="rId5" Type="http://schemas.openxmlformats.org/officeDocument/2006/relationships/image" Target="../media/image22.png"/><Relationship Id="rId15" Type="http://schemas.openxmlformats.org/officeDocument/2006/relationships/image" Target="../media/image25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24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187517" y="807392"/>
            <a:ext cx="2209523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099014" y="1185173"/>
            <a:ext cx="7993971" cy="44876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710346" y="1031586"/>
            <a:ext cx="2282298" cy="2294815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495195" y="5929099"/>
            <a:ext cx="5720251" cy="31097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1351878" y="4473808"/>
            <a:ext cx="1045163" cy="14552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0187896" y="4756024"/>
            <a:ext cx="1581351" cy="117307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5482047" y="-222107"/>
            <a:ext cx="1227909" cy="123464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-906204" y="5191814"/>
            <a:ext cx="3184010" cy="458430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8602481" y="4528461"/>
            <a:ext cx="1213429" cy="814101"/>
          </a:xfrm>
          <a:prstGeom prst="rect">
            <a:avLst/>
          </a:prstGeom>
        </p:spPr>
      </p:pic>
      <p:sp>
        <p:nvSpPr>
          <p:cNvPr id="18" name="TextBox 12">
            <a:extLst>
              <a:ext uri="{FF2B5EF4-FFF2-40B4-BE49-F238E27FC236}">
                <a16:creationId xmlns:a16="http://schemas.microsoft.com/office/drawing/2014/main" id="{29091491-5A8C-6B50-2B31-7C09E1B50DF8}"/>
              </a:ext>
            </a:extLst>
          </p:cNvPr>
          <p:cNvSpPr txBox="1"/>
          <p:nvPr/>
        </p:nvSpPr>
        <p:spPr>
          <a:xfrm>
            <a:off x="2602523" y="1501986"/>
            <a:ext cx="6926119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  <a:r>
              <a:rPr lang="vi-VN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SINH VÀ CÁC THẦY CÔ GIÁO </a:t>
            </a:r>
            <a:r>
              <a:rPr lang="en-US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</a:t>
            </a:r>
            <a:r>
              <a:rPr lang="vi-VN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 HỌC ÂM NHẠC</a:t>
            </a:r>
            <a:r>
              <a:rPr lang="en-US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4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81300" y="5439395"/>
            <a:ext cx="6747342" cy="646321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Giáo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viên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</a:t>
            </a:r>
            <a:r>
              <a:rPr kumimoji="0" lang="vi-VN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Dương</a:t>
            </a:r>
            <a:r>
              <a:rPr kumimoji="0" lang="vi-VN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Thùy Trang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63154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300" y="171450"/>
            <a:ext cx="9220200" cy="5410200"/>
          </a:xfrm>
          <a:prstGeom prst="rect">
            <a:avLst/>
          </a:prstGeom>
        </p:spPr>
      </p:pic>
      <p:pic>
        <p:nvPicPr>
          <p:cNvPr id="4" name="Nhớ ơn thầy cô karaoke - Lớp 7 - KẾT NỐI TRI THỨC VỚI CUỘC SỐNG - Hà Lực 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72750" y="5276850"/>
            <a:ext cx="609600" cy="609600"/>
          </a:xfrm>
          <a:prstGeom prst="rect">
            <a:avLst/>
          </a:prstGeom>
        </p:spPr>
      </p:pic>
      <p:grpSp>
        <p:nvGrpSpPr>
          <p:cNvPr id="5" name="Group 2"/>
          <p:cNvGrpSpPr/>
          <p:nvPr/>
        </p:nvGrpSpPr>
        <p:grpSpPr>
          <a:xfrm>
            <a:off x="1" y="293231"/>
            <a:ext cx="2190749" cy="2278520"/>
            <a:chOff x="0" y="0"/>
            <a:chExt cx="3080402" cy="1753830"/>
          </a:xfrm>
        </p:grpSpPr>
        <p:sp>
          <p:nvSpPr>
            <p:cNvPr id="6" name="Freeform 3"/>
            <p:cNvSpPr/>
            <p:nvPr/>
          </p:nvSpPr>
          <p:spPr>
            <a:xfrm>
              <a:off x="-5580" y="-3142"/>
              <a:ext cx="3086424" cy="1763425"/>
            </a:xfrm>
            <a:custGeom>
              <a:avLst/>
              <a:gdLst/>
              <a:ahLst/>
              <a:cxnLst/>
              <a:rect l="l" t="t" r="r" b="b"/>
              <a:pathLst>
                <a:path w="3086424" h="1763425">
                  <a:moveTo>
                    <a:pt x="3085975" y="1124274"/>
                  </a:moveTo>
                  <a:cubicBezTo>
                    <a:pt x="3085528" y="1304586"/>
                    <a:pt x="3072989" y="1426679"/>
                    <a:pt x="3072989" y="1426679"/>
                  </a:cubicBezTo>
                  <a:cubicBezTo>
                    <a:pt x="3072720" y="1536124"/>
                    <a:pt x="3084705" y="1638717"/>
                    <a:pt x="2722002" y="1630905"/>
                  </a:cubicBezTo>
                  <a:cubicBezTo>
                    <a:pt x="2722002" y="1630905"/>
                    <a:pt x="2181957" y="1612312"/>
                    <a:pt x="1800905" y="1617839"/>
                  </a:cubicBezTo>
                  <a:cubicBezTo>
                    <a:pt x="1758971" y="1618448"/>
                    <a:pt x="1711137" y="1619083"/>
                    <a:pt x="1659185" y="1619732"/>
                  </a:cubicBezTo>
                  <a:cubicBezTo>
                    <a:pt x="1633611" y="1655680"/>
                    <a:pt x="1603561" y="1696929"/>
                    <a:pt x="1595244" y="1704234"/>
                  </a:cubicBezTo>
                  <a:cubicBezTo>
                    <a:pt x="1589217" y="1709528"/>
                    <a:pt x="1578738" y="1723333"/>
                    <a:pt x="1568277" y="1738083"/>
                  </a:cubicBezTo>
                  <a:cubicBezTo>
                    <a:pt x="1551308" y="1762006"/>
                    <a:pt x="1516305" y="1763425"/>
                    <a:pt x="1497318" y="1741071"/>
                  </a:cubicBezTo>
                  <a:cubicBezTo>
                    <a:pt x="1478257" y="1718631"/>
                    <a:pt x="1457170" y="1692331"/>
                    <a:pt x="1446450" y="1674057"/>
                  </a:cubicBezTo>
                  <a:cubicBezTo>
                    <a:pt x="1436312" y="1656776"/>
                    <a:pt x="1427269" y="1638849"/>
                    <a:pt x="1419656" y="1622528"/>
                  </a:cubicBezTo>
                  <a:cubicBezTo>
                    <a:pt x="976795" y="1627416"/>
                    <a:pt x="433245" y="1632199"/>
                    <a:pt x="433245" y="1632199"/>
                  </a:cubicBezTo>
                  <a:cubicBezTo>
                    <a:pt x="187246" y="1631595"/>
                    <a:pt x="3350" y="1545174"/>
                    <a:pt x="9970" y="1372905"/>
                  </a:cubicBezTo>
                  <a:cubicBezTo>
                    <a:pt x="9970" y="1372905"/>
                    <a:pt x="12587" y="1060658"/>
                    <a:pt x="6292" y="811162"/>
                  </a:cubicBezTo>
                  <a:cubicBezTo>
                    <a:pt x="0" y="561665"/>
                    <a:pt x="37410" y="278447"/>
                    <a:pt x="37410" y="278447"/>
                  </a:cubicBezTo>
                  <a:cubicBezTo>
                    <a:pt x="40125" y="125326"/>
                    <a:pt x="207220" y="12052"/>
                    <a:pt x="400787" y="12527"/>
                  </a:cubicBezTo>
                  <a:cubicBezTo>
                    <a:pt x="400787" y="12527"/>
                    <a:pt x="587688" y="21467"/>
                    <a:pt x="873338" y="10733"/>
                  </a:cubicBezTo>
                  <a:cubicBezTo>
                    <a:pt x="1158989" y="0"/>
                    <a:pt x="2701800" y="3791"/>
                    <a:pt x="2701800" y="3791"/>
                  </a:cubicBezTo>
                  <a:cubicBezTo>
                    <a:pt x="2895367" y="4266"/>
                    <a:pt x="3063152" y="87415"/>
                    <a:pt x="3063983" y="223609"/>
                  </a:cubicBezTo>
                  <a:cubicBezTo>
                    <a:pt x="3063983" y="223609"/>
                    <a:pt x="3086424" y="1052068"/>
                    <a:pt x="3085975" y="1124274"/>
                  </a:cubicBezTo>
                  <a:close/>
                </a:path>
              </a:pathLst>
            </a:custGeom>
            <a:solidFill>
              <a:srgbClr val="D0E7E8"/>
            </a:solidFill>
          </p:spPr>
        </p:sp>
      </p:grpSp>
      <p:sp>
        <p:nvSpPr>
          <p:cNvPr id="7" name="TextBox 6"/>
          <p:cNvSpPr txBox="1"/>
          <p:nvPr/>
        </p:nvSpPr>
        <p:spPr>
          <a:xfrm>
            <a:off x="190501" y="838201"/>
            <a:ext cx="2209799" cy="1323439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</a:p>
        </p:txBody>
      </p:sp>
    </p:spTree>
    <p:extLst>
      <p:ext uri="{BB962C8B-B14F-4D97-AF65-F5344CB8AC3E}">
        <p14:creationId xmlns:p14="http://schemas.microsoft.com/office/powerpoint/2010/main" val="293588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981571" y="1313598"/>
            <a:ext cx="2566816" cy="298467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5400000">
            <a:off x="1265125" y="3296078"/>
            <a:ext cx="1450540" cy="3407462"/>
            <a:chOff x="0" y="0"/>
            <a:chExt cx="1712938" cy="4023861"/>
          </a:xfrm>
        </p:grpSpPr>
        <p:sp>
          <p:nvSpPr>
            <p:cNvPr id="4" name="Freeform 4"/>
            <p:cNvSpPr/>
            <p:nvPr/>
          </p:nvSpPr>
          <p:spPr>
            <a:xfrm>
              <a:off x="-9098" y="-6509"/>
              <a:ext cx="1727269" cy="4055915"/>
            </a:xfrm>
            <a:custGeom>
              <a:avLst/>
              <a:gdLst/>
              <a:ahLst/>
              <a:cxnLst/>
              <a:rect l="l" t="t" r="r" b="b"/>
              <a:pathLst>
                <a:path w="1727269" h="4055915">
                  <a:moveTo>
                    <a:pt x="63030" y="3462362"/>
                  </a:moveTo>
                  <a:cubicBezTo>
                    <a:pt x="63030" y="3462362"/>
                    <a:pt x="0" y="321579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34196" y="6965"/>
                  </a:cubicBezTo>
                  <a:lnTo>
                    <a:pt x="834197" y="6965"/>
                  </a:lnTo>
                  <a:cubicBezTo>
                    <a:pt x="1050944" y="16819"/>
                    <a:pt x="1255259" y="36481"/>
                    <a:pt x="1389447" y="101690"/>
                  </a:cubicBezTo>
                  <a:cubicBezTo>
                    <a:pt x="1645493" y="226120"/>
                    <a:pt x="1727268" y="459160"/>
                    <a:pt x="1721781" y="704684"/>
                  </a:cubicBezTo>
                  <a:cubicBezTo>
                    <a:pt x="1721781" y="704684"/>
                    <a:pt x="1678493" y="1013073"/>
                    <a:pt x="1685926" y="1248607"/>
                  </a:cubicBezTo>
                  <a:cubicBezTo>
                    <a:pt x="1693049" y="3204163"/>
                    <a:pt x="1700206" y="3399766"/>
                    <a:pt x="1700206" y="3399766"/>
                  </a:cubicBezTo>
                  <a:cubicBezTo>
                    <a:pt x="1683524" y="3615498"/>
                    <a:pt x="1568880" y="3826110"/>
                    <a:pt x="1372011" y="3937734"/>
                  </a:cubicBezTo>
                  <a:cubicBezTo>
                    <a:pt x="1221660" y="4022983"/>
                    <a:pt x="1023629" y="4038081"/>
                    <a:pt x="803168" y="4027339"/>
                  </a:cubicBezTo>
                  <a:lnTo>
                    <a:pt x="803168" y="4027339"/>
                  </a:lnTo>
                  <a:cubicBezTo>
                    <a:pt x="645952" y="4022062"/>
                    <a:pt x="384604" y="4055915"/>
                    <a:pt x="254278" y="3946757"/>
                  </a:cubicBezTo>
                  <a:cubicBezTo>
                    <a:pt x="145767" y="3855872"/>
                    <a:pt x="81795" y="3662561"/>
                    <a:pt x="63030" y="3462362"/>
                  </a:cubicBezTo>
                  <a:close/>
                </a:path>
              </a:pathLst>
            </a:custGeom>
            <a:solidFill>
              <a:srgbClr val="F6C496"/>
            </a:solidFill>
          </p:spPr>
        </p:sp>
      </p:grpSp>
      <p:grpSp>
        <p:nvGrpSpPr>
          <p:cNvPr id="5" name="Group 5"/>
          <p:cNvGrpSpPr/>
          <p:nvPr/>
        </p:nvGrpSpPr>
        <p:grpSpPr>
          <a:xfrm rot="-5400000">
            <a:off x="1119386" y="3147214"/>
            <a:ext cx="1450540" cy="3407462"/>
            <a:chOff x="0" y="0"/>
            <a:chExt cx="1712938" cy="4023861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1727269" cy="4055915"/>
            </a:xfrm>
            <a:custGeom>
              <a:avLst/>
              <a:gdLst/>
              <a:ahLst/>
              <a:cxnLst/>
              <a:rect l="l" t="t" r="r" b="b"/>
              <a:pathLst>
                <a:path w="1727269" h="4055915">
                  <a:moveTo>
                    <a:pt x="63030" y="3462362"/>
                  </a:moveTo>
                  <a:cubicBezTo>
                    <a:pt x="63030" y="3462362"/>
                    <a:pt x="0" y="321579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34196" y="6965"/>
                  </a:cubicBezTo>
                  <a:lnTo>
                    <a:pt x="834197" y="6965"/>
                  </a:lnTo>
                  <a:cubicBezTo>
                    <a:pt x="1050944" y="16819"/>
                    <a:pt x="1255259" y="36481"/>
                    <a:pt x="1389447" y="101690"/>
                  </a:cubicBezTo>
                  <a:cubicBezTo>
                    <a:pt x="1645493" y="226120"/>
                    <a:pt x="1727268" y="459160"/>
                    <a:pt x="1721781" y="704684"/>
                  </a:cubicBezTo>
                  <a:cubicBezTo>
                    <a:pt x="1721781" y="704684"/>
                    <a:pt x="1678493" y="1013073"/>
                    <a:pt x="1685926" y="1248607"/>
                  </a:cubicBezTo>
                  <a:cubicBezTo>
                    <a:pt x="1693049" y="3204163"/>
                    <a:pt x="1700206" y="3399766"/>
                    <a:pt x="1700206" y="3399766"/>
                  </a:cubicBezTo>
                  <a:cubicBezTo>
                    <a:pt x="1683524" y="3615498"/>
                    <a:pt x="1568880" y="3826110"/>
                    <a:pt x="1372011" y="3937734"/>
                  </a:cubicBezTo>
                  <a:cubicBezTo>
                    <a:pt x="1221660" y="4022983"/>
                    <a:pt x="1023629" y="4038081"/>
                    <a:pt x="803168" y="4027339"/>
                  </a:cubicBezTo>
                  <a:lnTo>
                    <a:pt x="803168" y="4027339"/>
                  </a:lnTo>
                  <a:cubicBezTo>
                    <a:pt x="645952" y="4022062"/>
                    <a:pt x="384604" y="4055915"/>
                    <a:pt x="254278" y="3946757"/>
                  </a:cubicBezTo>
                  <a:cubicBezTo>
                    <a:pt x="145767" y="3855872"/>
                    <a:pt x="81795" y="3662561"/>
                    <a:pt x="63030" y="3462362"/>
                  </a:cubicBezTo>
                  <a:close/>
                </a:path>
              </a:pathLst>
            </a:custGeom>
            <a:solidFill>
              <a:srgbClr val="FDE5A4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0087947">
            <a:off x="-453102" y="-1996696"/>
            <a:ext cx="4956536" cy="43887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507488">
            <a:off x="141140" y="-2089596"/>
            <a:ext cx="2177699" cy="345168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178122" y="4029106"/>
            <a:ext cx="269162" cy="26916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841031">
            <a:off x="3856950" y="6069986"/>
            <a:ext cx="362931" cy="36293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598910">
            <a:off x="3340667" y="827096"/>
            <a:ext cx="592697" cy="19397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100000">
            <a:off x="11292936" y="3625702"/>
            <a:ext cx="643605" cy="210634"/>
          </a:xfrm>
          <a:prstGeom prst="rect">
            <a:avLst/>
          </a:prstGeom>
        </p:spPr>
      </p:pic>
      <p:grpSp>
        <p:nvGrpSpPr>
          <p:cNvPr id="21" name="Group 21"/>
          <p:cNvGrpSpPr>
            <a:grpSpLocks noChangeAspect="1"/>
          </p:cNvGrpSpPr>
          <p:nvPr/>
        </p:nvGrpSpPr>
        <p:grpSpPr>
          <a:xfrm rot="-1214619">
            <a:off x="9286641" y="271452"/>
            <a:ext cx="325476" cy="281862"/>
            <a:chOff x="0" y="0"/>
            <a:chExt cx="6350000" cy="54991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B8198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 rot="-1214619">
            <a:off x="377977" y="2602620"/>
            <a:ext cx="380141" cy="329202"/>
            <a:chOff x="0" y="0"/>
            <a:chExt cx="6350000" cy="54991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B8198"/>
            </a:solidFill>
          </p:spPr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409035" y="5725078"/>
            <a:ext cx="3954162" cy="27432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507488">
            <a:off x="-822722" y="4988148"/>
            <a:ext cx="2177699" cy="3451685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451124" y="4701816"/>
            <a:ext cx="3027094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67"/>
              </a:lnSpc>
            </a:pPr>
            <a:r>
              <a:rPr lang="vi-VN" sz="4300" b="1" dirty="0"/>
              <a:t>VẬN DỤNG</a:t>
            </a:r>
            <a:endParaRPr lang="en-US" sz="4300" b="1" dirty="0"/>
          </a:p>
        </p:txBody>
      </p:sp>
      <p:sp>
        <p:nvSpPr>
          <p:cNvPr id="28" name="TextBox 28"/>
          <p:cNvSpPr txBox="1"/>
          <p:nvPr/>
        </p:nvSpPr>
        <p:spPr>
          <a:xfrm>
            <a:off x="4239615" y="763141"/>
            <a:ext cx="7224169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178" indent="-457178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000" dirty="0"/>
              <a:t>Nêu những hình ảnh được nhắc đến trong bài hát </a:t>
            </a:r>
            <a:r>
              <a:rPr lang="en-US" sz="3000" b="1" i="1" dirty="0" err="1"/>
              <a:t>Nhớ</a:t>
            </a:r>
            <a:r>
              <a:rPr lang="en-US" sz="3000" b="1" i="1" dirty="0"/>
              <a:t> </a:t>
            </a:r>
            <a:r>
              <a:rPr lang="en-US" sz="3000" b="1" i="1" dirty="0" err="1"/>
              <a:t>ơn</a:t>
            </a:r>
            <a:r>
              <a:rPr lang="en-US" sz="3000" b="1" i="1" dirty="0"/>
              <a:t> </a:t>
            </a:r>
            <a:r>
              <a:rPr lang="en-US" sz="3000" b="1" i="1" dirty="0" err="1"/>
              <a:t>thầy</a:t>
            </a:r>
            <a:r>
              <a:rPr lang="en-US" sz="3000" b="1" i="1" dirty="0"/>
              <a:t> </a:t>
            </a:r>
            <a:r>
              <a:rPr lang="en-US" sz="3000" b="1" i="1" dirty="0" err="1"/>
              <a:t>cô</a:t>
            </a:r>
            <a:r>
              <a:rPr lang="vi-VN" sz="3000" dirty="0"/>
              <a:t>. </a:t>
            </a:r>
            <a:endParaRPr lang="en-US" sz="3000" dirty="0"/>
          </a:p>
          <a:p>
            <a:pPr marL="457178" indent="-457178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000" dirty="0"/>
              <a:t>Em có ấn tượng với hình ảnh nào nhất? Vì sao?</a:t>
            </a:r>
            <a:endParaRPr lang="en-US" sz="300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4"/>
          <a:stretch>
            <a:fillRect/>
          </a:stretch>
        </p:blipFill>
        <p:spPr>
          <a:xfrm>
            <a:off x="4447285" y="2978393"/>
            <a:ext cx="7016499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7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5630842" y="1605803"/>
            <a:ext cx="6245410" cy="4893995"/>
            <a:chOff x="8446261" y="2408703"/>
            <a:chExt cx="9368115" cy="7340992"/>
          </a:xfrm>
        </p:grpSpPr>
        <p:grpSp>
          <p:nvGrpSpPr>
            <p:cNvPr id="22" name="Group 21"/>
            <p:cNvGrpSpPr/>
            <p:nvPr/>
          </p:nvGrpSpPr>
          <p:grpSpPr>
            <a:xfrm>
              <a:off x="8446261" y="3296908"/>
              <a:ext cx="8991600" cy="6452787"/>
              <a:chOff x="179244" y="3780090"/>
              <a:chExt cx="8991600" cy="6452787"/>
            </a:xfrm>
          </p:grpSpPr>
          <p:grpSp>
            <p:nvGrpSpPr>
              <p:cNvPr id="23" name="Group 6"/>
              <p:cNvGrpSpPr/>
              <p:nvPr/>
            </p:nvGrpSpPr>
            <p:grpSpPr>
              <a:xfrm rot="5400000">
                <a:off x="1448650" y="2510684"/>
                <a:ext cx="6452787" cy="8991600"/>
                <a:chOff x="-5580" y="-407780"/>
                <a:chExt cx="3519223" cy="4969666"/>
              </a:xfrm>
            </p:grpSpPr>
            <p:sp>
              <p:nvSpPr>
                <p:cNvPr id="25" name="Freeform 7"/>
                <p:cNvSpPr/>
                <p:nvPr/>
              </p:nvSpPr>
              <p:spPr>
                <a:xfrm>
                  <a:off x="-5580" y="-407780"/>
                  <a:ext cx="3519223" cy="4969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6424" h="4052713">
                      <a:moveTo>
                        <a:pt x="3085975" y="3375713"/>
                      </a:moveTo>
                      <a:cubicBezTo>
                        <a:pt x="3085528" y="3593874"/>
                        <a:pt x="3072989" y="3715967"/>
                        <a:pt x="3072989" y="3715967"/>
                      </a:cubicBezTo>
                      <a:cubicBezTo>
                        <a:pt x="3072720" y="3825412"/>
                        <a:pt x="3084705" y="3928005"/>
                        <a:pt x="2722002" y="3920193"/>
                      </a:cubicBezTo>
                      <a:cubicBezTo>
                        <a:pt x="2722002" y="3920193"/>
                        <a:pt x="2181957" y="3901601"/>
                        <a:pt x="1800905" y="3907128"/>
                      </a:cubicBezTo>
                      <a:cubicBezTo>
                        <a:pt x="1758971" y="3907736"/>
                        <a:pt x="1711137" y="3908371"/>
                        <a:pt x="1659185" y="3909020"/>
                      </a:cubicBezTo>
                      <a:cubicBezTo>
                        <a:pt x="1633611" y="3944968"/>
                        <a:pt x="1603561" y="3986217"/>
                        <a:pt x="1595244" y="3993522"/>
                      </a:cubicBezTo>
                      <a:cubicBezTo>
                        <a:pt x="1589217" y="3998816"/>
                        <a:pt x="1578738" y="4012621"/>
                        <a:pt x="1568277" y="4027371"/>
                      </a:cubicBezTo>
                      <a:cubicBezTo>
                        <a:pt x="1551308" y="4051294"/>
                        <a:pt x="1516305" y="4052713"/>
                        <a:pt x="1497318" y="4030359"/>
                      </a:cubicBezTo>
                      <a:cubicBezTo>
                        <a:pt x="1478257" y="4007918"/>
                        <a:pt x="1457170" y="3981619"/>
                        <a:pt x="1446450" y="3963345"/>
                      </a:cubicBezTo>
                      <a:cubicBezTo>
                        <a:pt x="1436312" y="3946065"/>
                        <a:pt x="1427269" y="3928137"/>
                        <a:pt x="1419656" y="3911817"/>
                      </a:cubicBezTo>
                      <a:cubicBezTo>
                        <a:pt x="976795" y="3916705"/>
                        <a:pt x="433245" y="3921487"/>
                        <a:pt x="433245" y="3921487"/>
                      </a:cubicBezTo>
                      <a:cubicBezTo>
                        <a:pt x="187246" y="3920883"/>
                        <a:pt x="3350" y="3834462"/>
                        <a:pt x="9970" y="3662193"/>
                      </a:cubicBezTo>
                      <a:cubicBezTo>
                        <a:pt x="9970" y="3662193"/>
                        <a:pt x="12587" y="1060658"/>
                        <a:pt x="6292" y="811162"/>
                      </a:cubicBezTo>
                      <a:cubicBezTo>
                        <a:pt x="0" y="561665"/>
                        <a:pt x="37410" y="278447"/>
                        <a:pt x="37410" y="278447"/>
                      </a:cubicBezTo>
                      <a:cubicBezTo>
                        <a:pt x="40125" y="125326"/>
                        <a:pt x="207220" y="12052"/>
                        <a:pt x="400787" y="12527"/>
                      </a:cubicBezTo>
                      <a:cubicBezTo>
                        <a:pt x="400787" y="12527"/>
                        <a:pt x="587688" y="21467"/>
                        <a:pt x="873338" y="10733"/>
                      </a:cubicBezTo>
                      <a:cubicBezTo>
                        <a:pt x="1158989" y="0"/>
                        <a:pt x="2701800" y="3791"/>
                        <a:pt x="2701800" y="3791"/>
                      </a:cubicBezTo>
                      <a:cubicBezTo>
                        <a:pt x="2895367" y="4266"/>
                        <a:pt x="3063152" y="87415"/>
                        <a:pt x="3063983" y="223609"/>
                      </a:cubicBezTo>
                      <a:cubicBezTo>
                        <a:pt x="3063983" y="223609"/>
                        <a:pt x="3086424" y="1052068"/>
                        <a:pt x="3085975" y="3375713"/>
                      </a:cubicBezTo>
                      <a:close/>
                    </a:path>
                  </a:pathLst>
                </a:custGeom>
                <a:solidFill>
                  <a:srgbClr val="FDE5A4"/>
                </a:solidFill>
              </p:spPr>
            </p:sp>
          </p:grpSp>
          <p:sp>
            <p:nvSpPr>
              <p:cNvPr id="24" name="TextBox 18"/>
              <p:cNvSpPr txBox="1"/>
              <p:nvPr/>
            </p:nvSpPr>
            <p:spPr>
              <a:xfrm>
                <a:off x="722321" y="4745769"/>
                <a:ext cx="8192489" cy="138499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hiểu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nội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du  `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trả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lời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hỏi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nhắc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quay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lai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khung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thay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đổi</a:t>
                </a: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55377">
              <a:off x="16667304" y="2408703"/>
              <a:ext cx="1147072" cy="1368524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782949" y="1841417"/>
            <a:ext cx="4670833" cy="4674157"/>
            <a:chOff x="1088696" y="2738461"/>
            <a:chExt cx="7006250" cy="7011235"/>
          </a:xfrm>
        </p:grpSpPr>
        <p:grpSp>
          <p:nvGrpSpPr>
            <p:cNvPr id="21" name="Group 20"/>
            <p:cNvGrpSpPr/>
            <p:nvPr/>
          </p:nvGrpSpPr>
          <p:grpSpPr>
            <a:xfrm>
              <a:off x="1106176" y="3296911"/>
              <a:ext cx="6988770" cy="6452785"/>
              <a:chOff x="1106176" y="3296911"/>
              <a:chExt cx="6988770" cy="6452785"/>
            </a:xfrm>
          </p:grpSpPr>
          <p:grpSp>
            <p:nvGrpSpPr>
              <p:cNvPr id="6" name="Group 6"/>
              <p:cNvGrpSpPr/>
              <p:nvPr/>
            </p:nvGrpSpPr>
            <p:grpSpPr>
              <a:xfrm rot="5400000">
                <a:off x="1374168" y="3028919"/>
                <a:ext cx="6452785" cy="6988770"/>
                <a:chOff x="-269096" y="186870"/>
                <a:chExt cx="3519222" cy="3862700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-269096" y="186870"/>
                  <a:ext cx="3519222" cy="38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6424" h="4052713">
                      <a:moveTo>
                        <a:pt x="3085975" y="3375713"/>
                      </a:moveTo>
                      <a:cubicBezTo>
                        <a:pt x="3085528" y="3593874"/>
                        <a:pt x="3072989" y="3715967"/>
                        <a:pt x="3072989" y="3715967"/>
                      </a:cubicBezTo>
                      <a:cubicBezTo>
                        <a:pt x="3072720" y="3825412"/>
                        <a:pt x="3084705" y="3928005"/>
                        <a:pt x="2722002" y="3920193"/>
                      </a:cubicBezTo>
                      <a:cubicBezTo>
                        <a:pt x="2722002" y="3920193"/>
                        <a:pt x="2181957" y="3901601"/>
                        <a:pt x="1800905" y="3907128"/>
                      </a:cubicBezTo>
                      <a:cubicBezTo>
                        <a:pt x="1758971" y="3907736"/>
                        <a:pt x="1711137" y="3908371"/>
                        <a:pt x="1659185" y="3909020"/>
                      </a:cubicBezTo>
                      <a:cubicBezTo>
                        <a:pt x="1633611" y="3944968"/>
                        <a:pt x="1603561" y="3986217"/>
                        <a:pt x="1595244" y="3993522"/>
                      </a:cubicBezTo>
                      <a:cubicBezTo>
                        <a:pt x="1589217" y="3998816"/>
                        <a:pt x="1578738" y="4012621"/>
                        <a:pt x="1568277" y="4027371"/>
                      </a:cubicBezTo>
                      <a:cubicBezTo>
                        <a:pt x="1551308" y="4051294"/>
                        <a:pt x="1516305" y="4052713"/>
                        <a:pt x="1497318" y="4030359"/>
                      </a:cubicBezTo>
                      <a:cubicBezTo>
                        <a:pt x="1478257" y="4007918"/>
                        <a:pt x="1457170" y="3981619"/>
                        <a:pt x="1446450" y="3963345"/>
                      </a:cubicBezTo>
                      <a:cubicBezTo>
                        <a:pt x="1436312" y="3946065"/>
                        <a:pt x="1427269" y="3928137"/>
                        <a:pt x="1419656" y="3911817"/>
                      </a:cubicBezTo>
                      <a:cubicBezTo>
                        <a:pt x="976795" y="3916705"/>
                        <a:pt x="433245" y="3921487"/>
                        <a:pt x="433245" y="3921487"/>
                      </a:cubicBezTo>
                      <a:cubicBezTo>
                        <a:pt x="187246" y="3920883"/>
                        <a:pt x="3350" y="3834462"/>
                        <a:pt x="9970" y="3662193"/>
                      </a:cubicBezTo>
                      <a:cubicBezTo>
                        <a:pt x="9970" y="3662193"/>
                        <a:pt x="12587" y="1060658"/>
                        <a:pt x="6292" y="811162"/>
                      </a:cubicBezTo>
                      <a:cubicBezTo>
                        <a:pt x="0" y="561665"/>
                        <a:pt x="37410" y="278447"/>
                        <a:pt x="37410" y="278447"/>
                      </a:cubicBezTo>
                      <a:cubicBezTo>
                        <a:pt x="40125" y="125326"/>
                        <a:pt x="207220" y="12052"/>
                        <a:pt x="400787" y="12527"/>
                      </a:cubicBezTo>
                      <a:cubicBezTo>
                        <a:pt x="400787" y="12527"/>
                        <a:pt x="587688" y="21467"/>
                        <a:pt x="873338" y="10733"/>
                      </a:cubicBezTo>
                      <a:cubicBezTo>
                        <a:pt x="1158989" y="0"/>
                        <a:pt x="2701800" y="3791"/>
                        <a:pt x="2701800" y="3791"/>
                      </a:cubicBezTo>
                      <a:cubicBezTo>
                        <a:pt x="2895367" y="4266"/>
                        <a:pt x="3063152" y="87415"/>
                        <a:pt x="3063983" y="223609"/>
                      </a:cubicBezTo>
                      <a:cubicBezTo>
                        <a:pt x="3063983" y="223609"/>
                        <a:pt x="3086424" y="1052068"/>
                        <a:pt x="3085975" y="3375713"/>
                      </a:cubicBezTo>
                      <a:close/>
                    </a:path>
                  </a:pathLst>
                </a:custGeom>
                <a:solidFill>
                  <a:srgbClr val="FDE5A4"/>
                </a:solidFill>
              </p:spPr>
            </p:sp>
          </p:grpSp>
          <p:sp>
            <p:nvSpPr>
              <p:cNvPr id="18" name="TextBox 18"/>
              <p:cNvSpPr txBox="1"/>
              <p:nvPr/>
            </p:nvSpPr>
            <p:spPr>
              <a:xfrm>
                <a:off x="1460811" y="3570901"/>
                <a:ext cx="6314909" cy="5539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304785" indent="-304785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L</a:t>
                </a:r>
                <a:r>
                  <a:rPr lang="vi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uyện hát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nhuần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nhuyễn</a:t>
                </a:r>
                <a:r>
                  <a:rPr lang="vi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bài hát </a:t>
                </a:r>
                <a:r>
                  <a:rPr lang="en-US" sz="20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Nhớ</a:t>
                </a:r>
                <a:r>
                  <a:rPr lang="en-US" sz="2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ơn</a:t>
                </a:r>
                <a:r>
                  <a:rPr lang="en-US" sz="2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tầy</a:t>
                </a:r>
                <a:r>
                  <a:rPr lang="en-US" sz="2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</a:t>
                </a:r>
                <a:r>
                  <a:rPr lang="en-US" sz="2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304785" indent="-304785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vi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áng tạo phong phú, đa dạng thể hiện, trình diễn bài hát</a:t>
                </a: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Sưa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tầm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luyện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hát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thầy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mái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vận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-  sang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tạo</a:t>
                </a:r>
                <a:endParaRPr lang="vi-V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82399">
              <a:off x="1088696" y="2738461"/>
              <a:ext cx="1039933" cy="1629525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485464">
            <a:off x="-141652" y="-1987159"/>
            <a:ext cx="1755417" cy="347607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8325803">
            <a:off x="11013894" y="6068527"/>
            <a:ext cx="1866863" cy="194464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541832">
            <a:off x="-1160754" y="-76647"/>
            <a:ext cx="2767263" cy="219871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28400" y="5989352"/>
            <a:ext cx="3043040" cy="17372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387130" y="567823"/>
            <a:ext cx="6518871" cy="1248328"/>
            <a:chOff x="5080693" y="851735"/>
            <a:chExt cx="9778307" cy="1872492"/>
          </a:xfrm>
        </p:grpSpPr>
        <p:grpSp>
          <p:nvGrpSpPr>
            <p:cNvPr id="4" name="Group 4"/>
            <p:cNvGrpSpPr/>
            <p:nvPr/>
          </p:nvGrpSpPr>
          <p:grpSpPr>
            <a:xfrm>
              <a:off x="5080693" y="851735"/>
              <a:ext cx="9778307" cy="1872492"/>
              <a:chOff x="0" y="0"/>
              <a:chExt cx="8943693" cy="236170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-4073"/>
                <a:ext cx="8950084" cy="2368305"/>
              </a:xfrm>
              <a:custGeom>
                <a:avLst/>
                <a:gdLst/>
                <a:ahLst/>
                <a:cxnLst/>
                <a:rect l="l" t="t" r="r" b="b"/>
                <a:pathLst>
                  <a:path w="8950084" h="2368305">
                    <a:moveTo>
                      <a:pt x="8322306" y="2313827"/>
                    </a:moveTo>
                    <a:cubicBezTo>
                      <a:pt x="8322306" y="2313827"/>
                      <a:pt x="7591431" y="2368305"/>
                      <a:pt x="6406198" y="2365683"/>
                    </a:cubicBezTo>
                    <a:cubicBezTo>
                      <a:pt x="3404966" y="2363520"/>
                      <a:pt x="1057074" y="2355696"/>
                      <a:pt x="1057074" y="2355696"/>
                    </a:cubicBezTo>
                    <a:cubicBezTo>
                      <a:pt x="812932" y="2346862"/>
                      <a:pt x="449110" y="2325631"/>
                      <a:pt x="282371" y="2267454"/>
                    </a:cubicBezTo>
                    <a:cubicBezTo>
                      <a:pt x="4469" y="2170491"/>
                      <a:pt x="0" y="1997212"/>
                      <a:pt x="0" y="1593501"/>
                    </a:cubicBezTo>
                    <a:lnTo>
                      <a:pt x="0" y="1593488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45679" y="15681"/>
                      <a:pt x="5299543" y="7673"/>
                    </a:cubicBezTo>
                    <a:cubicBezTo>
                      <a:pt x="7372503" y="0"/>
                      <a:pt x="8089237" y="6979"/>
                      <a:pt x="8089237" y="6979"/>
                    </a:cubicBezTo>
                    <a:cubicBezTo>
                      <a:pt x="8457544" y="14458"/>
                      <a:pt x="8595804" y="42638"/>
                      <a:pt x="8793545" y="165219"/>
                    </a:cubicBezTo>
                    <a:cubicBezTo>
                      <a:pt x="8944562" y="258836"/>
                      <a:pt x="8950084" y="476157"/>
                      <a:pt x="8940943" y="1593488"/>
                    </a:cubicBezTo>
                    <a:lnTo>
                      <a:pt x="8940943" y="1593501"/>
                    </a:lnTo>
                    <a:cubicBezTo>
                      <a:pt x="8940943" y="2115177"/>
                      <a:pt x="8898158" y="2263765"/>
                      <a:pt x="8322306" y="2313827"/>
                    </a:cubicBezTo>
                    <a:close/>
                  </a:path>
                </a:pathLst>
              </a:custGeom>
              <a:solidFill>
                <a:srgbClr val="EB8198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5687436" y="1126148"/>
              <a:ext cx="8883345" cy="13465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959"/>
                </a:lnSpc>
              </a:pPr>
              <a:r>
                <a:rPr lang="vi-VN" sz="4300" b="1" dirty="0">
                  <a:solidFill>
                    <a:srgbClr val="F9FFFF"/>
                  </a:solidFill>
                </a:rPr>
                <a:t>HƯỚNG DẪN VỀ NHÀ</a:t>
              </a:r>
              <a:endParaRPr lang="en-US" sz="4300" b="1" dirty="0">
                <a:solidFill>
                  <a:srgbClr val="F9FFFF"/>
                </a:solidFill>
              </a:endParaRPr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2854463" y="1101607"/>
            <a:ext cx="436055" cy="66828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10074007" y="815486"/>
            <a:ext cx="506993" cy="77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6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79" y="978794"/>
            <a:ext cx="7664495" cy="55765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07594" y="257578"/>
            <a:ext cx="2156360" cy="584775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3200" b="1" dirty="0">
                <a:latin typeface="+mj-lt"/>
              </a:rPr>
              <a:t>KHỞI ĐỘNG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93723" y="1635617"/>
            <a:ext cx="3493477" cy="3539420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just"/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vi-VN" sz="3200" dirty="0" smtClean="0"/>
              <a:t>hãy kể những câu danh ngôn, ca dao, tục ngữ, những câu nói hay và ý nghĩa về thầy - cô giáo mà em biết?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1629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10308"/>
            <a:ext cx="10515600" cy="5766656"/>
          </a:xfrm>
        </p:spPr>
        <p:txBody>
          <a:bodyPr>
            <a:normAutofit lnSpcReduction="10000"/>
          </a:bodyPr>
          <a:lstStyle/>
          <a:p>
            <a:pPr marL="514350" indent="-514350" algn="ctr">
              <a:buAutoNum type="arabicPeriod"/>
            </a:pPr>
            <a:r>
              <a:rPr lang="vi-VN" sz="2400" dirty="0" smtClean="0">
                <a:solidFill>
                  <a:srgbClr val="FF0000"/>
                </a:solidFill>
              </a:rPr>
              <a:t>Công cha, nghĩa mẹ, chữ thầy</a:t>
            </a:r>
          </a:p>
          <a:p>
            <a:pPr marL="0" indent="0" algn="ctr">
              <a:buNone/>
            </a:pPr>
            <a:r>
              <a:rPr lang="vi-VN" sz="2400" dirty="0" smtClean="0">
                <a:solidFill>
                  <a:srgbClr val="FF0000"/>
                </a:solidFill>
              </a:rPr>
              <a:t>Gắng công mà học có ngày thành danh</a:t>
            </a:r>
          </a:p>
          <a:p>
            <a:pPr marL="0" indent="0" algn="ctr">
              <a:buNone/>
            </a:pPr>
            <a:r>
              <a:rPr lang="vi-VN" sz="2400" dirty="0" smtClean="0">
                <a:solidFill>
                  <a:srgbClr val="FFC000"/>
                </a:solidFill>
              </a:rPr>
              <a:t>2. Muốn sang thì bắc cầu Kiều</a:t>
            </a:r>
          </a:p>
          <a:p>
            <a:pPr marL="0" indent="0" algn="ctr">
              <a:buNone/>
            </a:pPr>
            <a:r>
              <a:rPr lang="vi-VN" sz="2400" dirty="0" smtClean="0">
                <a:solidFill>
                  <a:srgbClr val="FFC000"/>
                </a:solidFill>
              </a:rPr>
              <a:t>Muốn con hay chữ phải yêu kính thầy</a:t>
            </a:r>
          </a:p>
          <a:p>
            <a:pPr marL="0" indent="0" algn="ctr">
              <a:buNone/>
            </a:pPr>
            <a:r>
              <a:rPr lang="vi-VN" sz="2400" dirty="0" smtClean="0">
                <a:solidFill>
                  <a:srgbClr val="0070C0"/>
                </a:solidFill>
              </a:rPr>
              <a:t>3. Ăn quả nhớ kẻ trồng cây</a:t>
            </a:r>
          </a:p>
          <a:p>
            <a:pPr marL="0" lvl="0" indent="0" algn="ctr">
              <a:buNone/>
            </a:pPr>
            <a:r>
              <a:rPr lang="vi-VN" sz="2400" dirty="0" smtClean="0">
                <a:solidFill>
                  <a:srgbClr val="0070C0"/>
                </a:solidFill>
              </a:rPr>
              <a:t>Có danh có vọng nhớ thầy khi xưa</a:t>
            </a:r>
          </a:p>
          <a:p>
            <a:pPr marL="0" lvl="0" indent="0" algn="ctr">
              <a:buNone/>
            </a:pPr>
            <a:r>
              <a:rPr lang="vi-VN" sz="2400" dirty="0" smtClean="0">
                <a:solidFill>
                  <a:srgbClr val="0070C0"/>
                </a:solidFill>
              </a:rPr>
              <a:t>( </a:t>
            </a:r>
            <a:r>
              <a:rPr lang="vi-VN" sz="2400" dirty="0">
                <a:solidFill>
                  <a:srgbClr val="0070C0"/>
                </a:solidFill>
              </a:rPr>
              <a:t>Ca dao Việt Nam</a:t>
            </a:r>
            <a:r>
              <a:rPr lang="vi-VN" sz="2400" dirty="0" smtClean="0">
                <a:solidFill>
                  <a:srgbClr val="0070C0"/>
                </a:solidFill>
              </a:rPr>
              <a:t>)</a:t>
            </a:r>
          </a:p>
          <a:p>
            <a:pPr marL="0" lvl="0" indent="0" algn="ctr">
              <a:buNone/>
            </a:pPr>
            <a:r>
              <a:rPr lang="vi-VN" sz="2400" dirty="0" smtClean="0">
                <a:solidFill>
                  <a:srgbClr val="C00000"/>
                </a:solidFill>
              </a:rPr>
              <a:t>4. </a:t>
            </a:r>
            <a:r>
              <a:rPr lang="vi-VN" sz="2400" dirty="0">
                <a:solidFill>
                  <a:srgbClr val="C00000"/>
                </a:solidFill>
              </a:rPr>
              <a:t>Một chữ cũng là thầy, nửa chữ cũng là </a:t>
            </a:r>
            <a:r>
              <a:rPr lang="vi-VN" sz="2400" dirty="0" smtClean="0">
                <a:solidFill>
                  <a:srgbClr val="C00000"/>
                </a:solidFill>
              </a:rPr>
              <a:t>thầy</a:t>
            </a:r>
            <a:endParaRPr lang="vi-VN" sz="24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vi-VN" sz="2400" dirty="0">
                <a:solidFill>
                  <a:schemeClr val="accent4">
                    <a:lumMod val="50000"/>
                  </a:schemeClr>
                </a:solidFill>
              </a:rPr>
              <a:t>5</a:t>
            </a:r>
            <a:r>
              <a:rPr lang="vi-VN" sz="2400" dirty="0" smtClean="0">
                <a:solidFill>
                  <a:schemeClr val="accent4">
                    <a:lumMod val="50000"/>
                  </a:schemeClr>
                </a:solidFill>
              </a:rPr>
              <a:t>. Người thầy chỉ mở ra cánh cửa, bạn phải tự bước vào( Tục ngữ Trung quốc)</a:t>
            </a:r>
          </a:p>
          <a:p>
            <a:pPr marL="0" indent="0">
              <a:buNone/>
            </a:pPr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6</a:t>
            </a:r>
            <a:r>
              <a:rPr lang="vi-VN" sz="2400" dirty="0" smtClean="0">
                <a:solidFill>
                  <a:schemeClr val="accent5">
                    <a:lumMod val="50000"/>
                  </a:schemeClr>
                </a:solidFill>
              </a:rPr>
              <a:t>. Một gánh sách không bằng một người thầy giỏi( Ngạn ngữ Trung Quốc)</a:t>
            </a:r>
          </a:p>
          <a:p>
            <a:pPr marL="0" indent="0">
              <a:buNone/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</a:rPr>
              <a:t>7</a:t>
            </a:r>
            <a:r>
              <a:rPr lang="vi-VN" sz="2400" dirty="0" smtClean="0">
                <a:solidFill>
                  <a:schemeClr val="accent6">
                    <a:lumMod val="75000"/>
                  </a:schemeClr>
                </a:solidFill>
              </a:rPr>
              <a:t>. Thầy cô chính là người cầm tay, mở ra trí óc và chạm đến trái tim</a:t>
            </a:r>
          </a:p>
          <a:p>
            <a:pPr marL="0" indent="0">
              <a:buNone/>
            </a:pPr>
            <a:r>
              <a:rPr lang="vi-VN" sz="2400" dirty="0" smtClean="0">
                <a:solidFill>
                  <a:srgbClr val="FFC000"/>
                </a:solidFill>
              </a:rPr>
              <a:t>8. Công nghệ chỉ là công cụ, còn trong việc giúp những đứa trẻ làm việc với nhau và động viên chúng, giáo viên là quan trọng nhất- Bill Gates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0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91350" y="1"/>
            <a:ext cx="8487626" cy="769431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vi-VN" sz="4400" dirty="0" smtClean="0">
                <a:solidFill>
                  <a:srgbClr val="FF0000"/>
                </a:solidFill>
              </a:rPr>
              <a:t>Chủ đề 3: Thầy cô và mái trường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9216" y="712315"/>
            <a:ext cx="8343291" cy="1323429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algn="ctr"/>
            <a:r>
              <a:rPr lang="en-US" sz="4000" dirty="0"/>
              <a:t>HỌC HÁT: BÀI NHỚ ƠN THẦY CÔ</a:t>
            </a:r>
          </a:p>
          <a:p>
            <a:pPr algn="ctr"/>
            <a:r>
              <a:rPr lang="en-US" sz="4000" dirty="0">
                <a:solidFill>
                  <a:schemeClr val="accent2"/>
                </a:solidFill>
              </a:rPr>
              <a:t>                        </a:t>
            </a:r>
            <a:r>
              <a:rPr lang="en-US" sz="3200" dirty="0" err="1">
                <a:solidFill>
                  <a:schemeClr val="accent2"/>
                </a:solidFill>
              </a:rPr>
              <a:t>Nhạc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và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lời</a:t>
            </a:r>
            <a:r>
              <a:rPr lang="en-US" sz="3200" dirty="0">
                <a:solidFill>
                  <a:schemeClr val="accent2"/>
                </a:solidFill>
              </a:rPr>
              <a:t>: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endParaRPr lang="en-US" sz="32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78" y="2158865"/>
            <a:ext cx="10555505" cy="469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8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625461"/>
              </p:ext>
            </p:extLst>
          </p:nvPr>
        </p:nvGraphicFramePr>
        <p:xfrm>
          <a:off x="375138" y="984740"/>
          <a:ext cx="6400800" cy="5357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8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2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1643">
                <a:tc>
                  <a:txBody>
                    <a:bodyPr/>
                    <a:lstStyle/>
                    <a:p>
                      <a:r>
                        <a:rPr lang="vi-VN" sz="1800" dirty="0" smtClean="0"/>
                        <a:t>Tên</a:t>
                      </a:r>
                      <a:r>
                        <a:rPr lang="vi-VN" sz="1800" baseline="0" dirty="0" smtClean="0"/>
                        <a:t> khai sinh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1800" dirty="0" smtClean="0"/>
                        <a:t>Nguyễn</a:t>
                      </a:r>
                      <a:r>
                        <a:rPr lang="vi-VN" sz="1800" baseline="0" dirty="0" smtClean="0"/>
                        <a:t> Ngọc Thiện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1328">
                <a:tc>
                  <a:txBody>
                    <a:bodyPr/>
                    <a:lstStyle/>
                    <a:p>
                      <a:r>
                        <a:rPr lang="vi-VN" sz="1800" dirty="0" smtClean="0">
                          <a:solidFill>
                            <a:srgbClr val="FF0000"/>
                          </a:solidFill>
                        </a:rPr>
                        <a:t>Sinh Ngày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20/11/1951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kumimoji="0" lang="vi-VN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( 72 tuổi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1643">
                <a:tc>
                  <a:txBody>
                    <a:bodyPr/>
                    <a:lstStyle/>
                    <a:p>
                      <a:r>
                        <a:rPr lang="vi-VN" sz="1800" dirty="0" smtClean="0">
                          <a:solidFill>
                            <a:srgbClr val="C00000"/>
                          </a:solidFill>
                        </a:rPr>
                        <a:t>Dòng</a:t>
                      </a:r>
                      <a:r>
                        <a:rPr lang="vi-VN" sz="1800" baseline="0" dirty="0" smtClean="0">
                          <a:solidFill>
                            <a:srgbClr val="C00000"/>
                          </a:solidFill>
                        </a:rPr>
                        <a:t> nhạc</a:t>
                      </a:r>
                      <a:endParaRPr lang="en-US" sz="18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1800" dirty="0" smtClean="0"/>
                        <a:t>Nhạc</a:t>
                      </a:r>
                      <a:r>
                        <a:rPr lang="vi-VN" sz="1800" baseline="0" dirty="0" smtClean="0"/>
                        <a:t> nhẹ, nhạc trữ tình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1328">
                <a:tc>
                  <a:txBody>
                    <a:bodyPr/>
                    <a:lstStyle/>
                    <a:p>
                      <a:r>
                        <a:rPr lang="vi-VN" sz="1800" dirty="0" smtClean="0"/>
                        <a:t>Nghề</a:t>
                      </a:r>
                      <a:r>
                        <a:rPr lang="vi-VN" sz="1800" baseline="0" dirty="0" smtClean="0"/>
                        <a:t> nghiệp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1800" dirty="0" smtClean="0"/>
                        <a:t>Nhạc</a:t>
                      </a:r>
                      <a:r>
                        <a:rPr lang="vi-VN" sz="1800" baseline="0" dirty="0" smtClean="0"/>
                        <a:t> sĩ</a:t>
                      </a:r>
                    </a:p>
                    <a:p>
                      <a:r>
                        <a:rPr lang="vi-VN" sz="1800" baseline="0" dirty="0" smtClean="0"/>
                        <a:t>Bác sĩ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3894">
                <a:tc>
                  <a:txBody>
                    <a:bodyPr/>
                    <a:lstStyle/>
                    <a:p>
                      <a:r>
                        <a:rPr lang="vi-VN" sz="1800" dirty="0" smtClean="0">
                          <a:solidFill>
                            <a:srgbClr val="0070C0"/>
                          </a:solidFill>
                        </a:rPr>
                        <a:t>Ca khúc</a:t>
                      </a:r>
                      <a:r>
                        <a:rPr lang="vi-VN" sz="1800" baseline="0" dirty="0" smtClean="0">
                          <a:solidFill>
                            <a:srgbClr val="0070C0"/>
                          </a:solidFill>
                        </a:rPr>
                        <a:t> tiêu biểu</a:t>
                      </a:r>
                      <a:endParaRPr lang="en-US" sz="18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1800" dirty="0" smtClean="0"/>
                        <a:t>Như</a:t>
                      </a:r>
                      <a:r>
                        <a:rPr lang="vi-VN" sz="1800" baseline="0" dirty="0" smtClean="0"/>
                        <a:t> khúc tình ca</a:t>
                      </a:r>
                    </a:p>
                    <a:p>
                      <a:r>
                        <a:rPr lang="vi-VN" sz="1800" dirty="0" smtClean="0"/>
                        <a:t>Mùa</a:t>
                      </a:r>
                      <a:r>
                        <a:rPr lang="vi-VN" sz="1800" baseline="0" dirty="0" smtClean="0"/>
                        <a:t> xuân ơi</a:t>
                      </a:r>
                    </a:p>
                    <a:p>
                      <a:r>
                        <a:rPr lang="vi-VN" sz="1800" baseline="0" dirty="0" smtClean="0"/>
                        <a:t>Ngọn lửa trái tim</a:t>
                      </a:r>
                    </a:p>
                    <a:p>
                      <a:r>
                        <a:rPr lang="vi-VN" sz="1800" baseline="0" dirty="0" smtClean="0"/>
                        <a:t>Ngày đầu tiên đi học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87611">
                <a:tc>
                  <a:txBody>
                    <a:bodyPr/>
                    <a:lstStyle/>
                    <a:p>
                      <a:r>
                        <a:rPr lang="vi-VN" sz="1800" dirty="0" smtClean="0">
                          <a:solidFill>
                            <a:srgbClr val="7030A0"/>
                          </a:solidFill>
                        </a:rPr>
                        <a:t>Danh hiệu</a:t>
                      </a:r>
                      <a:endParaRPr lang="en-US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1800" baseline="0" dirty="0" smtClean="0"/>
                        <a:t>Năm 2012 được trao tặng giải thưởng Nhà nước về Văn học – Nghệ thuật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192167" y="244399"/>
            <a:ext cx="5601213" cy="584775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vi-VN" sz="3200" b="1" dirty="0"/>
              <a:t>Nhạc sĩ Nguyễn Ngọc Thiện</a:t>
            </a:r>
            <a:endParaRPr lang="en-US" sz="3200" b="1" dirty="0"/>
          </a:p>
        </p:txBody>
      </p:sp>
      <p:pic>
        <p:nvPicPr>
          <p:cNvPr id="4" name="Picture 2" descr="Tiểu sử tác giả Nguyễn Ngọc Thiện - Hợp Âm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062" y="973016"/>
            <a:ext cx="4794737" cy="536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A9C8DA-8098-052F-26B1-8A05E3C3F84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2" t="7778" r="5819" b="4934"/>
          <a:stretch/>
        </p:blipFill>
        <p:spPr>
          <a:xfrm>
            <a:off x="2790092" y="177800"/>
            <a:ext cx="7408985" cy="647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9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905005">
            <a:off x="9730681" y="-1029870"/>
            <a:ext cx="4188091" cy="27432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100292">
            <a:off x="-1201330" y="5105337"/>
            <a:ext cx="2899023" cy="27432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176194">
            <a:off x="-1159316" y="4813257"/>
            <a:ext cx="2318634" cy="367506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176194">
            <a:off x="11298322" y="-1309923"/>
            <a:ext cx="1611123" cy="255365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6400" y="431801"/>
            <a:ext cx="3978974" cy="584775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vi-VN" sz="3200" b="1" dirty="0"/>
              <a:t>d) Khởi động giọng</a:t>
            </a:r>
            <a:endParaRPr lang="en-US" sz="3200" b="1" dirty="0"/>
          </a:p>
        </p:txBody>
      </p:sp>
      <p:pic>
        <p:nvPicPr>
          <p:cNvPr id="24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213600" y="6305029"/>
            <a:ext cx="343817" cy="343817"/>
          </a:xfrm>
          <a:prstGeom prst="rect">
            <a:avLst/>
          </a:prstGeom>
        </p:spPr>
      </p:pic>
      <p:pic>
        <p:nvPicPr>
          <p:cNvPr id="25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6615245">
            <a:off x="628159" y="5765459"/>
            <a:ext cx="427988" cy="140069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700000">
            <a:off x="141450" y="3891161"/>
            <a:ext cx="529900" cy="529900"/>
          </a:xfrm>
          <a:prstGeom prst="rect">
            <a:avLst/>
          </a:prstGeom>
        </p:spPr>
      </p:pic>
      <p:grpSp>
        <p:nvGrpSpPr>
          <p:cNvPr id="27" name="Group 15"/>
          <p:cNvGrpSpPr>
            <a:grpSpLocks noChangeAspect="1"/>
          </p:cNvGrpSpPr>
          <p:nvPr/>
        </p:nvGrpSpPr>
        <p:grpSpPr>
          <a:xfrm rot="-1741362">
            <a:off x="11233321" y="5276348"/>
            <a:ext cx="515480" cy="446405"/>
            <a:chOff x="0" y="0"/>
            <a:chExt cx="6350000" cy="5499100"/>
          </a:xfrm>
        </p:grpSpPr>
        <p:sp>
          <p:nvSpPr>
            <p:cNvPr id="28" name="Freeform 1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B8198"/>
            </a:solidFill>
          </p:spPr>
        </p:sp>
      </p:grpSp>
      <p:sp>
        <p:nvSpPr>
          <p:cNvPr id="7" name="TextBox 6"/>
          <p:cNvSpPr txBox="1"/>
          <p:nvPr/>
        </p:nvSpPr>
        <p:spPr>
          <a:xfrm>
            <a:off x="842155" y="1173930"/>
            <a:ext cx="5006499" cy="553998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marL="457178" indent="-457178">
              <a:buFont typeface="Wingdings" panose="05000000000000000000" pitchFamily="2" charset="2"/>
              <a:buChar char="Ø"/>
            </a:pPr>
            <a:r>
              <a:rPr lang="vi-VN" sz="3000" b="1" dirty="0">
                <a:solidFill>
                  <a:srgbClr val="FF0000"/>
                </a:solidFill>
              </a:rPr>
              <a:t>Cả lớp khởi động giọng</a:t>
            </a:r>
            <a:endParaRPr lang="en-US" sz="3000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868" y="1885281"/>
            <a:ext cx="8417881" cy="426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5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0" y="1"/>
            <a:ext cx="2497222" cy="769441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</a:rPr>
              <a:t>Hát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cả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bài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3" name="Nhớ ơn thầy cô karaoke - Lớp 7 - KẾT NỐI TRI THỨC VỚI CUỘC SỐNG - Hà Lực 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609600"/>
            <a:ext cx="1082040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1678" y="293232"/>
            <a:ext cx="3973559" cy="2262350"/>
            <a:chOff x="0" y="0"/>
            <a:chExt cx="3080402" cy="1753830"/>
          </a:xfrm>
        </p:grpSpPr>
        <p:sp>
          <p:nvSpPr>
            <p:cNvPr id="3" name="Freeform 3"/>
            <p:cNvSpPr/>
            <p:nvPr/>
          </p:nvSpPr>
          <p:spPr>
            <a:xfrm>
              <a:off x="-5580" y="-3142"/>
              <a:ext cx="3086424" cy="1763425"/>
            </a:xfrm>
            <a:custGeom>
              <a:avLst/>
              <a:gdLst/>
              <a:ahLst/>
              <a:cxnLst/>
              <a:rect l="l" t="t" r="r" b="b"/>
              <a:pathLst>
                <a:path w="3086424" h="1763425">
                  <a:moveTo>
                    <a:pt x="3085975" y="1124274"/>
                  </a:moveTo>
                  <a:cubicBezTo>
                    <a:pt x="3085528" y="1304586"/>
                    <a:pt x="3072989" y="1426679"/>
                    <a:pt x="3072989" y="1426679"/>
                  </a:cubicBezTo>
                  <a:cubicBezTo>
                    <a:pt x="3072720" y="1536124"/>
                    <a:pt x="3084705" y="1638717"/>
                    <a:pt x="2722002" y="1630905"/>
                  </a:cubicBezTo>
                  <a:cubicBezTo>
                    <a:pt x="2722002" y="1630905"/>
                    <a:pt x="2181957" y="1612312"/>
                    <a:pt x="1800905" y="1617839"/>
                  </a:cubicBezTo>
                  <a:cubicBezTo>
                    <a:pt x="1758971" y="1618448"/>
                    <a:pt x="1711137" y="1619083"/>
                    <a:pt x="1659185" y="1619732"/>
                  </a:cubicBezTo>
                  <a:cubicBezTo>
                    <a:pt x="1633611" y="1655680"/>
                    <a:pt x="1603561" y="1696929"/>
                    <a:pt x="1595244" y="1704234"/>
                  </a:cubicBezTo>
                  <a:cubicBezTo>
                    <a:pt x="1589217" y="1709528"/>
                    <a:pt x="1578738" y="1723333"/>
                    <a:pt x="1568277" y="1738083"/>
                  </a:cubicBezTo>
                  <a:cubicBezTo>
                    <a:pt x="1551308" y="1762006"/>
                    <a:pt x="1516305" y="1763425"/>
                    <a:pt x="1497318" y="1741071"/>
                  </a:cubicBezTo>
                  <a:cubicBezTo>
                    <a:pt x="1478257" y="1718631"/>
                    <a:pt x="1457170" y="1692331"/>
                    <a:pt x="1446450" y="1674057"/>
                  </a:cubicBezTo>
                  <a:cubicBezTo>
                    <a:pt x="1436312" y="1656776"/>
                    <a:pt x="1427269" y="1638849"/>
                    <a:pt x="1419656" y="1622528"/>
                  </a:cubicBezTo>
                  <a:cubicBezTo>
                    <a:pt x="976795" y="1627416"/>
                    <a:pt x="433245" y="1632199"/>
                    <a:pt x="433245" y="1632199"/>
                  </a:cubicBezTo>
                  <a:cubicBezTo>
                    <a:pt x="187246" y="1631595"/>
                    <a:pt x="3350" y="1545174"/>
                    <a:pt x="9970" y="1372905"/>
                  </a:cubicBezTo>
                  <a:cubicBezTo>
                    <a:pt x="9970" y="1372905"/>
                    <a:pt x="12587" y="1060658"/>
                    <a:pt x="6292" y="811162"/>
                  </a:cubicBezTo>
                  <a:cubicBezTo>
                    <a:pt x="0" y="561665"/>
                    <a:pt x="37410" y="278447"/>
                    <a:pt x="37410" y="278447"/>
                  </a:cubicBezTo>
                  <a:cubicBezTo>
                    <a:pt x="40125" y="125326"/>
                    <a:pt x="207220" y="12052"/>
                    <a:pt x="400787" y="12527"/>
                  </a:cubicBezTo>
                  <a:cubicBezTo>
                    <a:pt x="400787" y="12527"/>
                    <a:pt x="587688" y="21467"/>
                    <a:pt x="873338" y="10733"/>
                  </a:cubicBezTo>
                  <a:cubicBezTo>
                    <a:pt x="1158989" y="0"/>
                    <a:pt x="2701800" y="3791"/>
                    <a:pt x="2701800" y="3791"/>
                  </a:cubicBezTo>
                  <a:cubicBezTo>
                    <a:pt x="2895367" y="4266"/>
                    <a:pt x="3063152" y="87415"/>
                    <a:pt x="3063983" y="223609"/>
                  </a:cubicBezTo>
                  <a:cubicBezTo>
                    <a:pt x="3063983" y="223609"/>
                    <a:pt x="3086424" y="1052068"/>
                    <a:pt x="3085975" y="1124274"/>
                  </a:cubicBezTo>
                  <a:close/>
                </a:path>
              </a:pathLst>
            </a:custGeom>
            <a:solidFill>
              <a:srgbClr val="D0E7E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905005">
            <a:off x="9730681" y="-1029870"/>
            <a:ext cx="4188091" cy="2743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55175" y="2538648"/>
            <a:ext cx="3224287" cy="397613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919044" y="5511800"/>
            <a:ext cx="436055" cy="66828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248182" y="3794597"/>
            <a:ext cx="506993" cy="77700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100292">
            <a:off x="-1201330" y="5105337"/>
            <a:ext cx="2899023" cy="27432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76194">
            <a:off x="-1159316" y="4813257"/>
            <a:ext cx="2318634" cy="367506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76194">
            <a:off x="11298322" y="-1309923"/>
            <a:ext cx="1611123" cy="2553653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746283" y="1730029"/>
            <a:ext cx="3693567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vi-VN" sz="4300" b="1" dirty="0"/>
              <a:t>LUYỆN TẬP</a:t>
            </a:r>
            <a:endParaRPr lang="en-US" sz="43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4439850" y="341731"/>
            <a:ext cx="7453762" cy="4662815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000" b="1" dirty="0">
                <a:solidFill>
                  <a:schemeClr val="accent5">
                    <a:lumMod val="50000"/>
                  </a:schemeClr>
                </a:solidFill>
              </a:rPr>
              <a:t>Hát theo hình thức</a:t>
            </a:r>
          </a:p>
          <a:p>
            <a:pPr marL="457178" indent="-457178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b="1" dirty="0" err="1">
                <a:solidFill>
                  <a:srgbClr val="FF0000"/>
                </a:solidFill>
              </a:rPr>
              <a:t>Hát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lĩnh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xướng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hòa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giọng</a:t>
            </a:r>
            <a:r>
              <a:rPr lang="vi-VN" sz="2800" b="1" dirty="0">
                <a:solidFill>
                  <a:srgbClr val="FF0000"/>
                </a:solidFill>
              </a:rPr>
              <a:t>:</a:t>
            </a:r>
          </a:p>
          <a:p>
            <a:pPr marL="1066747" lvl="2" indent="-457178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800" dirty="0"/>
              <a:t>Nhóm 1: </a:t>
            </a:r>
            <a:r>
              <a:rPr lang="en-US" sz="2800" i="1" dirty="0" err="1"/>
              <a:t>Về</a:t>
            </a:r>
            <a:r>
              <a:rPr lang="en-US" sz="2800" i="1" dirty="0"/>
              <a:t> </a:t>
            </a:r>
            <a:r>
              <a:rPr lang="en-US" sz="2800" i="1" dirty="0" err="1"/>
              <a:t>lại</a:t>
            </a:r>
            <a:r>
              <a:rPr lang="en-US" sz="2800" i="1" dirty="0"/>
              <a:t> </a:t>
            </a:r>
            <a:r>
              <a:rPr lang="en-US" sz="2800" i="1" dirty="0" err="1"/>
              <a:t>trường</a:t>
            </a:r>
            <a:r>
              <a:rPr lang="en-US" sz="2800" i="1" dirty="0"/>
              <a:t> </a:t>
            </a:r>
            <a:r>
              <a:rPr lang="en-US" sz="2800" i="1" dirty="0" err="1"/>
              <a:t>xưa</a:t>
            </a:r>
            <a:r>
              <a:rPr lang="en-US" sz="2800" i="1" dirty="0"/>
              <a:t> </a:t>
            </a:r>
            <a:r>
              <a:rPr lang="en-US" sz="2800" i="1" dirty="0" err="1"/>
              <a:t>với</a:t>
            </a:r>
            <a:r>
              <a:rPr lang="en-US" sz="2800" i="1" dirty="0"/>
              <a:t> </a:t>
            </a:r>
            <a:r>
              <a:rPr lang="en-US" sz="2800" i="1" dirty="0" err="1"/>
              <a:t>bao</a:t>
            </a:r>
            <a:r>
              <a:rPr lang="en-US" sz="2800" i="1" dirty="0"/>
              <a:t> </a:t>
            </a:r>
            <a:r>
              <a:rPr lang="en-US" sz="2800" i="1" dirty="0" err="1"/>
              <a:t>kỉ</a:t>
            </a:r>
            <a:r>
              <a:rPr lang="en-US" sz="2800" i="1" dirty="0"/>
              <a:t> </a:t>
            </a:r>
            <a:r>
              <a:rPr lang="en-US" sz="2800" i="1" dirty="0" err="1"/>
              <a:t>niệm</a:t>
            </a:r>
            <a:r>
              <a:rPr lang="vi-VN" sz="2800" i="1" dirty="0"/>
              <a:t> ... </a:t>
            </a:r>
            <a:r>
              <a:rPr lang="en-US" sz="2800" i="1" dirty="0" err="1"/>
              <a:t>Lời</a:t>
            </a:r>
            <a:r>
              <a:rPr lang="en-US" sz="2800" i="1" dirty="0"/>
              <a:t> </a:t>
            </a:r>
            <a:r>
              <a:rPr lang="en-US" sz="2800" i="1" dirty="0" err="1"/>
              <a:t>thầy</a:t>
            </a:r>
            <a:r>
              <a:rPr lang="en-US" sz="2800" i="1" dirty="0"/>
              <a:t> </a:t>
            </a:r>
            <a:r>
              <a:rPr lang="en-US" sz="2800" i="1" dirty="0" err="1"/>
              <a:t>cô</a:t>
            </a:r>
            <a:r>
              <a:rPr lang="en-US" sz="2800" i="1" dirty="0"/>
              <a:t> </a:t>
            </a:r>
            <a:r>
              <a:rPr lang="en-US" sz="2800" i="1" dirty="0" err="1"/>
              <a:t>vọng</a:t>
            </a:r>
            <a:r>
              <a:rPr lang="en-US" sz="2800" i="1" dirty="0"/>
              <a:t> </a:t>
            </a:r>
            <a:r>
              <a:rPr lang="en-US" sz="2800" i="1" dirty="0" err="1"/>
              <a:t>mãi</a:t>
            </a:r>
            <a:r>
              <a:rPr lang="vi-VN" sz="2800" i="1" dirty="0"/>
              <a:t>.</a:t>
            </a:r>
          </a:p>
          <a:p>
            <a:pPr marL="1066747" lvl="2" indent="-457178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800" dirty="0"/>
              <a:t>Nhóm 2: </a:t>
            </a:r>
            <a:r>
              <a:rPr lang="en-US" sz="2800" i="1" dirty="0"/>
              <a:t>Con </a:t>
            </a:r>
            <a:r>
              <a:rPr lang="en-US" sz="2800" i="1" dirty="0" err="1"/>
              <a:t>nhớ</a:t>
            </a:r>
            <a:r>
              <a:rPr lang="en-US" sz="2800" i="1" dirty="0"/>
              <a:t> </a:t>
            </a:r>
            <a:r>
              <a:rPr lang="en-US" sz="2800" i="1" dirty="0" err="1"/>
              <a:t>cô</a:t>
            </a:r>
            <a:r>
              <a:rPr lang="en-US" sz="2800" i="1" dirty="0"/>
              <a:t> </a:t>
            </a:r>
            <a:r>
              <a:rPr lang="en-US" sz="2800" i="1" dirty="0" err="1"/>
              <a:t>thầy</a:t>
            </a:r>
            <a:r>
              <a:rPr lang="vi-VN" sz="2800" i="1" dirty="0"/>
              <a:t>...</a:t>
            </a:r>
            <a:r>
              <a:rPr lang="en-US" sz="2800" i="1" dirty="0" err="1"/>
              <a:t>phương</a:t>
            </a:r>
            <a:r>
              <a:rPr lang="en-US" sz="2800" i="1" dirty="0"/>
              <a:t> </a:t>
            </a:r>
            <a:r>
              <a:rPr lang="en-US" sz="2800" i="1" dirty="0" err="1"/>
              <a:t>trời</a:t>
            </a:r>
            <a:endParaRPr lang="vi-VN" sz="2800" i="1" dirty="0"/>
          </a:p>
          <a:p>
            <a:pPr marL="457178" indent="-457178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800" b="1" dirty="0">
                <a:solidFill>
                  <a:srgbClr val="FF0000"/>
                </a:solidFill>
              </a:rPr>
              <a:t>Hòa giọng: </a:t>
            </a:r>
            <a:r>
              <a:rPr lang="en-US" sz="2800" i="1" dirty="0" err="1"/>
              <a:t>Bây</a:t>
            </a:r>
            <a:r>
              <a:rPr lang="en-US" sz="2800" i="1" dirty="0"/>
              <a:t> </a:t>
            </a:r>
            <a:r>
              <a:rPr lang="en-US" sz="2800" i="1" dirty="0" err="1"/>
              <a:t>giờ</a:t>
            </a:r>
            <a:r>
              <a:rPr lang="en-US" sz="2800" i="1" dirty="0"/>
              <a:t> con </a:t>
            </a:r>
            <a:r>
              <a:rPr lang="en-US" sz="2800" i="1" dirty="0" err="1"/>
              <a:t>về</a:t>
            </a:r>
            <a:r>
              <a:rPr lang="en-US" sz="2800" i="1" dirty="0"/>
              <a:t> </a:t>
            </a:r>
            <a:r>
              <a:rPr lang="vi-VN" sz="2800" i="1" dirty="0"/>
              <a:t>...</a:t>
            </a:r>
            <a:r>
              <a:rPr lang="en-US" sz="2800" i="1" dirty="0" err="1"/>
              <a:t>vang</a:t>
            </a:r>
            <a:r>
              <a:rPr lang="en-US" sz="2800" i="1" dirty="0"/>
              <a:t> </a:t>
            </a:r>
            <a:r>
              <a:rPr lang="en-US" sz="2800" i="1" dirty="0" err="1"/>
              <a:t>tiếng</a:t>
            </a:r>
            <a:r>
              <a:rPr lang="en-US" sz="2800" i="1" dirty="0"/>
              <a:t> </a:t>
            </a:r>
            <a:r>
              <a:rPr lang="en-US" sz="2800" i="1" dirty="0" err="1"/>
              <a:t>cô</a:t>
            </a:r>
            <a:r>
              <a:rPr lang="en-US" sz="2800" i="1" dirty="0"/>
              <a:t> </a:t>
            </a:r>
            <a:r>
              <a:rPr lang="en-US" sz="2800" i="1" dirty="0" err="1"/>
              <a:t>thầy</a:t>
            </a:r>
            <a:r>
              <a:rPr lang="en-US" sz="2800" i="1" dirty="0"/>
              <a:t>.</a:t>
            </a:r>
          </a:p>
        </p:txBody>
      </p:sp>
      <p:pic>
        <p:nvPicPr>
          <p:cNvPr id="23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78801" y="6089063"/>
            <a:ext cx="343817" cy="343817"/>
          </a:xfrm>
          <a:prstGeom prst="rect">
            <a:avLst/>
          </a:prstGeom>
        </p:spPr>
      </p:pic>
      <p:pic>
        <p:nvPicPr>
          <p:cNvPr id="2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615245">
            <a:off x="6118901" y="6362845"/>
            <a:ext cx="427988" cy="140069"/>
          </a:xfrm>
          <a:prstGeom prst="rect">
            <a:avLst/>
          </a:prstGeom>
        </p:spPr>
      </p:pic>
      <p:pic>
        <p:nvPicPr>
          <p:cNvPr id="2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700000">
            <a:off x="9495773" y="626816"/>
            <a:ext cx="529900" cy="529900"/>
          </a:xfrm>
          <a:prstGeom prst="rect">
            <a:avLst/>
          </a:prstGeom>
        </p:spPr>
      </p:pic>
      <p:grpSp>
        <p:nvGrpSpPr>
          <p:cNvPr id="26" name="Group 15"/>
          <p:cNvGrpSpPr>
            <a:grpSpLocks noChangeAspect="1"/>
          </p:cNvGrpSpPr>
          <p:nvPr/>
        </p:nvGrpSpPr>
        <p:grpSpPr>
          <a:xfrm rot="-1741362">
            <a:off x="11233321" y="5664452"/>
            <a:ext cx="515480" cy="446405"/>
            <a:chOff x="0" y="0"/>
            <a:chExt cx="6350000" cy="5499100"/>
          </a:xfrm>
        </p:grpSpPr>
        <p:sp>
          <p:nvSpPr>
            <p:cNvPr id="27" name="Freeform 1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B8198"/>
            </a:solidFill>
          </p:spPr>
        </p:sp>
      </p:grpSp>
      <p:pic>
        <p:nvPicPr>
          <p:cNvPr id="6" name="Nhớ ơn thầy cô karaoke - Lớp 7 - KẾT NỐI TRI THỨC VỚI CUỘC SỐNG - Hà Lực 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307031" y="47522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8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489</Words>
  <Application>Microsoft Office PowerPoint</Application>
  <PresentationFormat>Widescreen</PresentationFormat>
  <Paragraphs>56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HỌC SINH ĐẾN VỚI GIỜ HỌC ÂM NHẠC</dc:title>
  <dc:creator>Admin</dc:creator>
  <cp:lastModifiedBy>Administrator</cp:lastModifiedBy>
  <cp:revision>44</cp:revision>
  <dcterms:created xsi:type="dcterms:W3CDTF">2022-11-04T05:50:25Z</dcterms:created>
  <dcterms:modified xsi:type="dcterms:W3CDTF">2025-02-12T03:54:43Z</dcterms:modified>
</cp:coreProperties>
</file>