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9" r:id="rId3"/>
    <p:sldId id="267" r:id="rId4"/>
    <p:sldId id="269" r:id="rId5"/>
    <p:sldId id="912" r:id="rId6"/>
    <p:sldId id="914" r:id="rId7"/>
    <p:sldId id="970" r:id="rId8"/>
    <p:sldId id="918" r:id="rId9"/>
    <p:sldId id="948" r:id="rId10"/>
    <p:sldId id="919" r:id="rId11"/>
    <p:sldId id="946" r:id="rId12"/>
    <p:sldId id="947" r:id="rId13"/>
    <p:sldId id="852" r:id="rId14"/>
    <p:sldId id="951" r:id="rId15"/>
    <p:sldId id="957" r:id="rId16"/>
    <p:sldId id="949" r:id="rId17"/>
    <p:sldId id="958" r:id="rId18"/>
    <p:sldId id="959" r:id="rId19"/>
    <p:sldId id="955" r:id="rId20"/>
    <p:sldId id="952" r:id="rId21"/>
    <p:sldId id="960" r:id="rId22"/>
    <p:sldId id="961" r:id="rId23"/>
    <p:sldId id="927" r:id="rId24"/>
    <p:sldId id="944" r:id="rId25"/>
    <p:sldId id="965" r:id="rId26"/>
    <p:sldId id="966" r:id="rId27"/>
    <p:sldId id="945" r:id="rId28"/>
    <p:sldId id="967" r:id="rId29"/>
    <p:sldId id="968" r:id="rId30"/>
    <p:sldId id="956" r:id="rId31"/>
    <p:sldId id="953" r:id="rId32"/>
    <p:sldId id="962" r:id="rId33"/>
    <p:sldId id="963" r:id="rId34"/>
    <p:sldId id="964" r:id="rId35"/>
    <p:sldId id="294" r:id="rId36"/>
    <p:sldId id="295" r:id="rId37"/>
    <p:sldId id="868" r:id="rId38"/>
    <p:sldId id="296" r:id="rId39"/>
    <p:sldId id="298" r:id="rId40"/>
    <p:sldId id="299" r:id="rId41"/>
    <p:sldId id="300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:p15="http://schemas.microsoft.com/office/powerpoint/2012/main" userId="A" providerId="None"/>
      </p:ext>
    </p:extLst>
  </p:cmAuthor>
  <p:cmAuthor id="2" name="Rieu Phan Van" initials="RPV" lastIdx="2" clrIdx="1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1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7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B1967AE1-00EC-4573-9FB3-B61345A5AA95}"/>
    <pc:docChg chg="modSld">
      <pc:chgData name="Phan Van Rieu (Hugo)" userId="032e726b-b6b7-45df-b0ca-e82fb010a48a" providerId="ADAL" clId="{B1967AE1-00EC-4573-9FB3-B61345A5AA95}" dt="2024-05-27T02:19:55.475" v="1" actId="20577"/>
      <pc:docMkLst>
        <pc:docMk/>
      </pc:docMkLst>
      <pc:sldChg chg="modSp mod">
        <pc:chgData name="Phan Van Rieu (Hugo)" userId="032e726b-b6b7-45df-b0ca-e82fb010a48a" providerId="ADAL" clId="{B1967AE1-00EC-4573-9FB3-B61345A5AA95}" dt="2024-05-27T02:19:55.475" v="1" actId="20577"/>
        <pc:sldMkLst>
          <pc:docMk/>
          <pc:sldMk cId="1872779487" sldId="269"/>
        </pc:sldMkLst>
        <pc:spChg chg="mod">
          <ac:chgData name="Phan Van Rieu (Hugo)" userId="032e726b-b6b7-45df-b0ca-e82fb010a48a" providerId="ADAL" clId="{B1967AE1-00EC-4573-9FB3-B61345A5AA95}" dt="2024-05-27T02:19:55.475" v="1" actId="20577"/>
          <ac:spMkLst>
            <pc:docMk/>
            <pc:sldMk cId="1872779487" sldId="269"/>
            <ac:spMk id="7" creationId="{BA386DE9-345A-400C-B2BB-B32B155C2C38}"/>
          </ac:spMkLst>
        </pc:spChg>
      </pc:sldChg>
    </pc:docChg>
  </pc:docChgLst>
  <pc:docChgLst>
    <pc:chgData name="Phan Van Rieu (Hugo)" userId="032e726b-b6b7-45df-b0ca-e82fb010a48a" providerId="ADAL" clId="{C02AC794-4A1F-42CB-8D1C-EF79C0E72DCA}"/>
    <pc:docChg chg="custSel modSld">
      <pc:chgData name="Phan Van Rieu (Hugo)" userId="032e726b-b6b7-45df-b0ca-e82fb010a48a" providerId="ADAL" clId="{C02AC794-4A1F-42CB-8D1C-EF79C0E72DCA}" dt="2024-07-17T15:57:26.807" v="107" actId="20577"/>
      <pc:docMkLst>
        <pc:docMk/>
      </pc:docMkLst>
      <pc:sldChg chg="modSp mod">
        <pc:chgData name="Phan Van Rieu (Hugo)" userId="032e726b-b6b7-45df-b0ca-e82fb010a48a" providerId="ADAL" clId="{C02AC794-4A1F-42CB-8D1C-EF79C0E72DCA}" dt="2024-07-17T15:57:26.807" v="107" actId="20577"/>
        <pc:sldMkLst>
          <pc:docMk/>
          <pc:sldMk cId="3695556845" sldId="914"/>
        </pc:sldMkLst>
        <pc:spChg chg="mod">
          <ac:chgData name="Phan Van Rieu (Hugo)" userId="032e726b-b6b7-45df-b0ca-e82fb010a48a" providerId="ADAL" clId="{C02AC794-4A1F-42CB-8D1C-EF79C0E72DCA}" dt="2024-07-17T15:57:26.807" v="107" actId="20577"/>
          <ac:spMkLst>
            <pc:docMk/>
            <pc:sldMk cId="3695556845" sldId="914"/>
            <ac:spMk id="3" creationId="{348DE0AC-0BF8-B219-F747-6EA21C02BF17}"/>
          </ac:spMkLst>
        </pc:spChg>
      </pc:sldChg>
      <pc:sldChg chg="modSp">
        <pc:chgData name="Phan Van Rieu (Hugo)" userId="032e726b-b6b7-45df-b0ca-e82fb010a48a" providerId="ADAL" clId="{C02AC794-4A1F-42CB-8D1C-EF79C0E72DCA}" dt="2024-07-17T15:56:51.300" v="95" actId="20577"/>
        <pc:sldMkLst>
          <pc:docMk/>
          <pc:sldMk cId="3381286365" sldId="970"/>
        </pc:sldMkLst>
        <pc:spChg chg="mod">
          <ac:chgData name="Phan Van Rieu (Hugo)" userId="032e726b-b6b7-45df-b0ca-e82fb010a48a" providerId="ADAL" clId="{C02AC794-4A1F-42CB-8D1C-EF79C0E72DCA}" dt="2024-07-17T15:56:51.300" v="95" actId="20577"/>
          <ac:spMkLst>
            <pc:docMk/>
            <pc:sldMk cId="3381286365" sldId="970"/>
            <ac:spMk id="3" creationId="{1CB5B708-3952-BD6E-B4EF-574636A7CBBB}"/>
          </ac:spMkLst>
        </pc:spChg>
      </pc:sldChg>
    </pc:docChg>
  </pc:docChgLst>
  <pc:docChgLst>
    <pc:chgData name="Phan Van Rieu (Hugo)" userId="032e726b-b6b7-45df-b0ca-e82fb010a48a" providerId="ADAL" clId="{5E2131B8-FB3E-4EA1-A22A-ACE37260D0ED}"/>
    <pc:docChg chg="custSel addSld delSld modSld">
      <pc:chgData name="Phan Van Rieu (Hugo)" userId="032e726b-b6b7-45df-b0ca-e82fb010a48a" providerId="ADAL" clId="{5E2131B8-FB3E-4EA1-A22A-ACE37260D0ED}" dt="2024-04-20T09:11:29.281" v="21"/>
      <pc:docMkLst>
        <pc:docMk/>
      </pc:docMkLst>
      <pc:sldChg chg="modSp mod">
        <pc:chgData name="Phan Van Rieu (Hugo)" userId="032e726b-b6b7-45df-b0ca-e82fb010a48a" providerId="ADAL" clId="{5E2131B8-FB3E-4EA1-A22A-ACE37260D0ED}" dt="2024-04-20T09:08:46.866" v="1" actId="1076"/>
        <pc:sldMkLst>
          <pc:docMk/>
          <pc:sldMk cId="1772680085" sldId="256"/>
        </pc:sldMkLst>
        <pc:spChg chg="mod">
          <ac:chgData name="Phan Van Rieu (Hugo)" userId="032e726b-b6b7-45df-b0ca-e82fb010a48a" providerId="ADAL" clId="{5E2131B8-FB3E-4EA1-A22A-ACE37260D0ED}" dt="2024-04-20T09:08:46.866" v="1" actId="1076"/>
          <ac:spMkLst>
            <pc:docMk/>
            <pc:sldMk cId="1772680085" sldId="256"/>
            <ac:spMk id="3" creationId="{00000000-0000-0000-0000-000000000000}"/>
          </ac:spMkLst>
        </pc:spChg>
        <pc:picChg chg="mod">
          <ac:chgData name="Phan Van Rieu (Hugo)" userId="032e726b-b6b7-45df-b0ca-e82fb010a48a" providerId="ADAL" clId="{5E2131B8-FB3E-4EA1-A22A-ACE37260D0ED}" dt="2024-04-20T09:08:37.450" v="0" actId="1076"/>
          <ac:picMkLst>
            <pc:docMk/>
            <pc:sldMk cId="1772680085" sldId="256"/>
            <ac:picMk id="2" creationId="{00000000-0000-0000-0000-000000000000}"/>
          </ac:picMkLst>
        </pc:picChg>
      </pc:sldChg>
      <pc:sldChg chg="addSp delSp modSp mod">
        <pc:chgData name="Phan Van Rieu (Hugo)" userId="032e726b-b6b7-45df-b0ca-e82fb010a48a" providerId="ADAL" clId="{5E2131B8-FB3E-4EA1-A22A-ACE37260D0ED}" dt="2024-04-20T09:11:29.281" v="21"/>
        <pc:sldMkLst>
          <pc:docMk/>
          <pc:sldMk cId="2855552533" sldId="295"/>
        </pc:sldMkLst>
        <pc:picChg chg="del">
          <ac:chgData name="Phan Van Rieu (Hugo)" userId="032e726b-b6b7-45df-b0ca-e82fb010a48a" providerId="ADAL" clId="{5E2131B8-FB3E-4EA1-A22A-ACE37260D0ED}" dt="2024-04-20T09:11:14.333" v="20" actId="478"/>
          <ac:picMkLst>
            <pc:docMk/>
            <pc:sldMk cId="2855552533" sldId="295"/>
            <ac:picMk id="2" creationId="{10F1EE8F-2D67-7D3D-C730-4739A156AA3A}"/>
          </ac:picMkLst>
        </pc:picChg>
        <pc:picChg chg="add mod">
          <ac:chgData name="Phan Van Rieu (Hugo)" userId="032e726b-b6b7-45df-b0ca-e82fb010a48a" providerId="ADAL" clId="{5E2131B8-FB3E-4EA1-A22A-ACE37260D0ED}" dt="2024-04-20T09:11:29.281" v="21"/>
          <ac:picMkLst>
            <pc:docMk/>
            <pc:sldMk cId="2855552533" sldId="295"/>
            <ac:picMk id="4" creationId="{327EB371-2369-47E1-8594-96A113D456AF}"/>
          </ac:picMkLst>
        </pc:picChg>
        <pc:picChg chg="add mod">
          <ac:chgData name="Phan Van Rieu (Hugo)" userId="032e726b-b6b7-45df-b0ca-e82fb010a48a" providerId="ADAL" clId="{5E2131B8-FB3E-4EA1-A22A-ACE37260D0ED}" dt="2024-04-20T09:11:29.281" v="21"/>
          <ac:picMkLst>
            <pc:docMk/>
            <pc:sldMk cId="2855552533" sldId="295"/>
            <ac:picMk id="5" creationId="{FA495AFB-E8BF-40CD-A412-580238018451}"/>
          </ac:picMkLst>
        </pc:picChg>
      </pc:sldChg>
      <pc:sldChg chg="del">
        <pc:chgData name="Phan Van Rieu (Hugo)" userId="032e726b-b6b7-45df-b0ca-e82fb010a48a" providerId="ADAL" clId="{5E2131B8-FB3E-4EA1-A22A-ACE37260D0ED}" dt="2024-04-20T09:10:55.140" v="18" actId="2696"/>
        <pc:sldMkLst>
          <pc:docMk/>
          <pc:sldMk cId="954007705" sldId="927"/>
        </pc:sldMkLst>
      </pc:sldChg>
      <pc:sldChg chg="add">
        <pc:chgData name="Phan Van Rieu (Hugo)" userId="032e726b-b6b7-45df-b0ca-e82fb010a48a" providerId="ADAL" clId="{5E2131B8-FB3E-4EA1-A22A-ACE37260D0ED}" dt="2024-04-20T09:10:59.699" v="19"/>
        <pc:sldMkLst>
          <pc:docMk/>
          <pc:sldMk cId="3823414070" sldId="927"/>
        </pc:sldMkLst>
      </pc:sldChg>
      <pc:sldChg chg="add">
        <pc:chgData name="Phan Van Rieu (Hugo)" userId="032e726b-b6b7-45df-b0ca-e82fb010a48a" providerId="ADAL" clId="{5E2131B8-FB3E-4EA1-A22A-ACE37260D0ED}" dt="2024-04-20T09:10:59.699" v="19"/>
        <pc:sldMkLst>
          <pc:docMk/>
          <pc:sldMk cId="874106622" sldId="944"/>
        </pc:sldMkLst>
      </pc:sldChg>
      <pc:sldChg chg="modSp del mod">
        <pc:chgData name="Phan Van Rieu (Hugo)" userId="032e726b-b6b7-45df-b0ca-e82fb010a48a" providerId="ADAL" clId="{5E2131B8-FB3E-4EA1-A22A-ACE37260D0ED}" dt="2024-04-20T09:10:55.140" v="18" actId="2696"/>
        <pc:sldMkLst>
          <pc:docMk/>
          <pc:sldMk cId="1950052456" sldId="944"/>
        </pc:sldMkLst>
        <pc:spChg chg="mod">
          <ac:chgData name="Phan Van Rieu (Hugo)" userId="032e726b-b6b7-45df-b0ca-e82fb010a48a" providerId="ADAL" clId="{5E2131B8-FB3E-4EA1-A22A-ACE37260D0ED}" dt="2024-04-20T09:10:01.039" v="8" actId="14100"/>
          <ac:spMkLst>
            <pc:docMk/>
            <pc:sldMk cId="1950052456" sldId="944"/>
            <ac:spMk id="6" creationId="{E5FDFF66-0664-C690-87DE-BCC17F58806F}"/>
          </ac:spMkLst>
        </pc:spChg>
      </pc:sldChg>
      <pc:sldChg chg="add">
        <pc:chgData name="Phan Van Rieu (Hugo)" userId="032e726b-b6b7-45df-b0ca-e82fb010a48a" providerId="ADAL" clId="{5E2131B8-FB3E-4EA1-A22A-ACE37260D0ED}" dt="2024-04-20T09:10:59.699" v="19"/>
        <pc:sldMkLst>
          <pc:docMk/>
          <pc:sldMk cId="143069522" sldId="945"/>
        </pc:sldMkLst>
      </pc:sldChg>
      <pc:sldChg chg="modSp del mod">
        <pc:chgData name="Phan Van Rieu (Hugo)" userId="032e726b-b6b7-45df-b0ca-e82fb010a48a" providerId="ADAL" clId="{5E2131B8-FB3E-4EA1-A22A-ACE37260D0ED}" dt="2024-04-20T09:10:55.140" v="18" actId="2696"/>
        <pc:sldMkLst>
          <pc:docMk/>
          <pc:sldMk cId="818646469" sldId="945"/>
        </pc:sldMkLst>
        <pc:spChg chg="mod">
          <ac:chgData name="Phan Van Rieu (Hugo)" userId="032e726b-b6b7-45df-b0ca-e82fb010a48a" providerId="ADAL" clId="{5E2131B8-FB3E-4EA1-A22A-ACE37260D0ED}" dt="2024-04-20T09:10:44.938" v="17" actId="20577"/>
          <ac:spMkLst>
            <pc:docMk/>
            <pc:sldMk cId="818646469" sldId="945"/>
            <ac:spMk id="6" creationId="{048415D1-2707-415D-BC8E-61FBF7F28F60}"/>
          </ac:spMkLst>
        </pc:spChg>
      </pc:sldChg>
      <pc:sldChg chg="add">
        <pc:chgData name="Phan Van Rieu (Hugo)" userId="032e726b-b6b7-45df-b0ca-e82fb010a48a" providerId="ADAL" clId="{5E2131B8-FB3E-4EA1-A22A-ACE37260D0ED}" dt="2024-04-20T09:10:59.699" v="19"/>
        <pc:sldMkLst>
          <pc:docMk/>
          <pc:sldMk cId="839285712" sldId="965"/>
        </pc:sldMkLst>
      </pc:sldChg>
      <pc:sldChg chg="del">
        <pc:chgData name="Phan Van Rieu (Hugo)" userId="032e726b-b6b7-45df-b0ca-e82fb010a48a" providerId="ADAL" clId="{5E2131B8-FB3E-4EA1-A22A-ACE37260D0ED}" dt="2024-04-20T09:10:55.140" v="18" actId="2696"/>
        <pc:sldMkLst>
          <pc:docMk/>
          <pc:sldMk cId="939880388" sldId="965"/>
        </pc:sldMkLst>
      </pc:sldChg>
      <pc:sldChg chg="del">
        <pc:chgData name="Phan Van Rieu (Hugo)" userId="032e726b-b6b7-45df-b0ca-e82fb010a48a" providerId="ADAL" clId="{5E2131B8-FB3E-4EA1-A22A-ACE37260D0ED}" dt="2024-04-20T09:10:55.140" v="18" actId="2696"/>
        <pc:sldMkLst>
          <pc:docMk/>
          <pc:sldMk cId="1846280015" sldId="966"/>
        </pc:sldMkLst>
      </pc:sldChg>
      <pc:sldChg chg="add">
        <pc:chgData name="Phan Van Rieu (Hugo)" userId="032e726b-b6b7-45df-b0ca-e82fb010a48a" providerId="ADAL" clId="{5E2131B8-FB3E-4EA1-A22A-ACE37260D0ED}" dt="2024-04-20T09:10:59.699" v="19"/>
        <pc:sldMkLst>
          <pc:docMk/>
          <pc:sldMk cId="2949180450" sldId="966"/>
        </pc:sldMkLst>
      </pc:sldChg>
      <pc:sldChg chg="del">
        <pc:chgData name="Phan Van Rieu (Hugo)" userId="032e726b-b6b7-45df-b0ca-e82fb010a48a" providerId="ADAL" clId="{5E2131B8-FB3E-4EA1-A22A-ACE37260D0ED}" dt="2024-04-20T09:10:55.140" v="18" actId="2696"/>
        <pc:sldMkLst>
          <pc:docMk/>
          <pc:sldMk cId="1766977024" sldId="967"/>
        </pc:sldMkLst>
      </pc:sldChg>
      <pc:sldChg chg="add">
        <pc:chgData name="Phan Van Rieu (Hugo)" userId="032e726b-b6b7-45df-b0ca-e82fb010a48a" providerId="ADAL" clId="{5E2131B8-FB3E-4EA1-A22A-ACE37260D0ED}" dt="2024-04-20T09:10:59.699" v="19"/>
        <pc:sldMkLst>
          <pc:docMk/>
          <pc:sldMk cId="1886443515" sldId="967"/>
        </pc:sldMkLst>
      </pc:sldChg>
      <pc:sldChg chg="del">
        <pc:chgData name="Phan Van Rieu (Hugo)" userId="032e726b-b6b7-45df-b0ca-e82fb010a48a" providerId="ADAL" clId="{5E2131B8-FB3E-4EA1-A22A-ACE37260D0ED}" dt="2024-04-20T09:10:55.140" v="18" actId="2696"/>
        <pc:sldMkLst>
          <pc:docMk/>
          <pc:sldMk cId="756102533" sldId="968"/>
        </pc:sldMkLst>
      </pc:sldChg>
      <pc:sldChg chg="add">
        <pc:chgData name="Phan Van Rieu (Hugo)" userId="032e726b-b6b7-45df-b0ca-e82fb010a48a" providerId="ADAL" clId="{5E2131B8-FB3E-4EA1-A22A-ACE37260D0ED}" dt="2024-04-20T09:10:59.699" v="19"/>
        <pc:sldMkLst>
          <pc:docMk/>
          <pc:sldMk cId="2469655179" sldId="9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06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B7DF582-2EDE-47CD-907D-2FAD5392E4B0}"/>
              </a:ext>
            </a:extLst>
          </p:cNvPr>
          <p:cNvSpPr/>
          <p:nvPr userDrawn="1"/>
        </p:nvSpPr>
        <p:spPr>
          <a:xfrm>
            <a:off x="0" y="6417586"/>
            <a:ext cx="12192000" cy="440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9DE8ED-96E6-4C79-B45E-4E9A6CB5FC5E}"/>
              </a:ext>
            </a:extLst>
          </p:cNvPr>
          <p:cNvSpPr/>
          <p:nvPr userDrawn="1"/>
        </p:nvSpPr>
        <p:spPr>
          <a:xfrm>
            <a:off x="0" y="0"/>
            <a:ext cx="12192000" cy="440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152793" y="71082"/>
            <a:ext cx="287443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2060"/>
                </a:solidFill>
              </a:rPr>
              <a:t>Lesson 2.2: Grammar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274940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2060"/>
                </a:solidFill>
              </a:rPr>
              <a:t>Unit 1: English in the World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rgbClr val="002060"/>
                </a:solidFill>
                <a:effectLst/>
              </a:rPr>
              <a:t>Tiếng</a:t>
            </a:r>
            <a:r>
              <a:rPr lang="en-US" sz="1600" baseline="0" dirty="0">
                <a:solidFill>
                  <a:srgbClr val="002060"/>
                </a:solidFill>
                <a:effectLst/>
              </a:rPr>
              <a:t> Anh 9 </a:t>
            </a:r>
            <a:r>
              <a:rPr lang="en-US" sz="1600" baseline="0" dirty="0" err="1">
                <a:solidFill>
                  <a:srgbClr val="002060"/>
                </a:solidFill>
                <a:effectLst/>
              </a:rPr>
              <a:t>i</a:t>
            </a:r>
            <a:r>
              <a:rPr lang="en-US" sz="1600" baseline="0" dirty="0">
                <a:solidFill>
                  <a:srgbClr val="002060"/>
                </a:solidFill>
                <a:effectLst/>
              </a:rPr>
              <a:t>-Learn Smart World </a:t>
            </a:r>
            <a:endParaRPr lang="en-US" sz="16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rgbClr val="002060"/>
                </a:solidFill>
                <a:effectLst/>
              </a:rPr>
              <a:t>DTP Education Solutions </a:t>
            </a:r>
            <a:endParaRPr lang="en-US" sz="16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8" r:id="rId13"/>
    <p:sldLayoutId id="2147483689" r:id="rId14"/>
    <p:sldLayoutId id="2147483690" r:id="rId15"/>
    <p:sldLayoutId id="214748369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43494" y="3429000"/>
            <a:ext cx="5253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Unit 1: English in the World</a:t>
            </a:r>
            <a:endParaRPr lang="en-US" sz="2000" b="1" dirty="0">
              <a:solidFill>
                <a:srgbClr val="0070C0"/>
              </a:solidFill>
            </a:endParaRPr>
          </a:p>
          <a:p>
            <a:pPr lvl="0" algn="ctr"/>
            <a:r>
              <a:rPr lang="en-US" sz="3200" b="1" dirty="0">
                <a:solidFill>
                  <a:srgbClr val="00B050"/>
                </a:solidFill>
              </a:rPr>
              <a:t>Lesson 2.2: Grammar</a:t>
            </a:r>
            <a:endParaRPr lang="en-US" sz="3200" dirty="0">
              <a:solidFill>
                <a:prstClr val="black"/>
              </a:solidFill>
            </a:endParaRPr>
          </a:p>
          <a:p>
            <a:pPr lvl="0" algn="ctr"/>
            <a:r>
              <a:rPr lang="en-US" sz="3200" dirty="0">
                <a:solidFill>
                  <a:srgbClr val="FF0000"/>
                </a:solidFill>
              </a:rPr>
              <a:t>Pages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9 &amp; 10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B5E36-FD27-2A0A-3647-F7B2347CC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DEB3D0-4601-B116-A72B-4CBF1F86AF00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AFA67B-091C-DADB-18C7-6B9C63B83DB4}"/>
              </a:ext>
            </a:extLst>
          </p:cNvPr>
          <p:cNvSpPr/>
          <p:nvPr/>
        </p:nvSpPr>
        <p:spPr>
          <a:xfrm>
            <a:off x="325152" y="3839556"/>
            <a:ext cx="11725950" cy="22320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i="0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Since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your English is better than mine, could you help me?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i="0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Because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I read lots of English books, my vocabulary improved.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D13F60-001A-C02A-9F98-5DB7901C280D}"/>
              </a:ext>
            </a:extLst>
          </p:cNvPr>
          <p:cNvSpPr/>
          <p:nvPr/>
        </p:nvSpPr>
        <p:spPr>
          <a:xfrm>
            <a:off x="287047" y="1496106"/>
            <a:ext cx="11764055" cy="16684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>
                <a:highlight>
                  <a:srgbClr val="FFFF00"/>
                </a:highlight>
              </a:rPr>
              <a:t>As/Since/Because + clause, main clause.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/>
              <a:t>Note: There’s a comma (,) between 2 clauses.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2A8ACE-84F1-6CD2-6B16-464050033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258" y="457763"/>
            <a:ext cx="2806844" cy="6350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B1932C-6D99-9C80-8C67-6F8A55340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93" y="471713"/>
            <a:ext cx="8156470" cy="82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3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F50DB-B731-2116-2D33-1438FB89D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739BDA-A9D4-9C29-86FB-58CAF35A45A0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2BECE7-E25B-A2E5-1166-D72C0668DB7B}"/>
              </a:ext>
            </a:extLst>
          </p:cNvPr>
          <p:cNvSpPr/>
          <p:nvPr/>
        </p:nvSpPr>
        <p:spPr>
          <a:xfrm>
            <a:off x="325152" y="3839556"/>
            <a:ext cx="11725950" cy="22320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I'm studying English </a:t>
            </a:r>
            <a:r>
              <a:rPr lang="en-US" sz="3200" b="1" i="0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because of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the opportunities it will give me.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My brother is getting really good at English </a:t>
            </a:r>
            <a:r>
              <a:rPr lang="en-US" sz="3200" b="1" i="0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because of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all the English movies he watches.</a:t>
            </a:r>
            <a:r>
              <a:rPr lang="en-US" sz="3200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B84CA6-22DF-879B-E390-550C36EED8DD}"/>
              </a:ext>
            </a:extLst>
          </p:cNvPr>
          <p:cNvSpPr/>
          <p:nvPr/>
        </p:nvSpPr>
        <p:spPr>
          <a:xfrm>
            <a:off x="287047" y="1539232"/>
            <a:ext cx="11764055" cy="16684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>
                <a:highlight>
                  <a:srgbClr val="FFFF00"/>
                </a:highlight>
              </a:rPr>
              <a:t>Main clause + because of + noun phrase.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3A89BC-42F1-2773-73DE-3393597DF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258" y="457763"/>
            <a:ext cx="2806844" cy="6350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3FD5C8-3338-31FD-5AF5-DAAB8C86E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93" y="471713"/>
            <a:ext cx="8156470" cy="82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5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5FC45-AD7B-7F32-DCFE-AF25AF379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D5E35A-887F-DB9B-EAE7-38B40C3F6F66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5BECAA-FF05-291C-DDBC-608B40745627}"/>
              </a:ext>
            </a:extLst>
          </p:cNvPr>
          <p:cNvSpPr/>
          <p:nvPr/>
        </p:nvSpPr>
        <p:spPr>
          <a:xfrm>
            <a:off x="325152" y="3839556"/>
            <a:ext cx="11725950" cy="22320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i="0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Because of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the cost, I'm not going to study abroad.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i="0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Because of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the job I want in the future, I need to speak English really well.</a:t>
            </a:r>
            <a:r>
              <a:rPr lang="en-US" sz="3200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B64821-C7FF-F547-D344-FFA11157107E}"/>
              </a:ext>
            </a:extLst>
          </p:cNvPr>
          <p:cNvSpPr/>
          <p:nvPr/>
        </p:nvSpPr>
        <p:spPr>
          <a:xfrm>
            <a:off x="287047" y="1521981"/>
            <a:ext cx="11764055" cy="16684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>
                <a:highlight>
                  <a:srgbClr val="FFFF00"/>
                </a:highlight>
              </a:rPr>
              <a:t>Because of + noun phrase, + main clause.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/>
              <a:t>Note: There’s a comma (,) after the noun phrase.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4B3973-188F-8950-B415-992B38E46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258" y="457763"/>
            <a:ext cx="2806844" cy="6350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7B530B-DB1C-01F2-4127-5482F9C53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93" y="471713"/>
            <a:ext cx="8156470" cy="82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3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6D1DC-CBD2-0E0E-54A3-A217D2F9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A2F67-51A6-67D5-1871-0E8EDF9F8AB5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67B0F7-F074-3D32-22B4-BD9B21D31DD4}"/>
              </a:ext>
            </a:extLst>
          </p:cNvPr>
          <p:cNvSpPr txBox="1"/>
          <p:nvPr/>
        </p:nvSpPr>
        <p:spPr>
          <a:xfrm>
            <a:off x="61906" y="1032552"/>
            <a:ext cx="4544599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a.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 Read about adverbial clauses/phrases of reason, then fill in the blanks.</a:t>
            </a:r>
            <a:r>
              <a:rPr lang="en-US" sz="3600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76FA95-8901-B411-9F32-B1CDE42C9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923" y="1038240"/>
            <a:ext cx="7960077" cy="495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96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9233B-2B96-E1A2-9902-1EA01EA63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00F029-0AFC-17EF-3B53-2E5FD9DF8AA8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7040A3-93B4-CA69-EC86-99E27103D397}"/>
              </a:ext>
            </a:extLst>
          </p:cNvPr>
          <p:cNvSpPr txBox="1"/>
          <p:nvPr/>
        </p:nvSpPr>
        <p:spPr>
          <a:xfrm>
            <a:off x="61906" y="2214355"/>
            <a:ext cx="4544599" cy="3326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b.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 Listen and check.</a:t>
            </a:r>
          </a:p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242021"/>
                </a:solidFill>
                <a:effectLst/>
              </a:rPr>
              <a:t>Listen again and repeat.</a:t>
            </a:r>
            <a:r>
              <a:rPr lang="en-US" sz="3600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CB62CB-8793-B475-6A91-79AD93115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1923" y="1038240"/>
            <a:ext cx="7960077" cy="49571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73DDA3-A3BE-E589-B355-7D34473D7E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9821" y="913542"/>
            <a:ext cx="1187072" cy="8461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E7E181-01F9-6703-CA52-BA152800C5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06" y="647838"/>
            <a:ext cx="887602" cy="13358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0F7E06-E15B-3B6C-8E08-3545867E8B4A}"/>
              </a:ext>
            </a:extLst>
          </p:cNvPr>
          <p:cNvSpPr txBox="1"/>
          <p:nvPr/>
        </p:nvSpPr>
        <p:spPr>
          <a:xfrm>
            <a:off x="4351948" y="4465935"/>
            <a:ext cx="23593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highlight>
                  <a:srgbClr val="C0C0C0"/>
                </a:highlight>
              </a:rPr>
              <a:t>b</a:t>
            </a:r>
            <a:r>
              <a:rPr lang="en-US" sz="3200" b="0" i="0" dirty="0">
                <a:solidFill>
                  <a:srgbClr val="FF0000"/>
                </a:solidFill>
                <a:effectLst/>
                <a:highlight>
                  <a:srgbClr val="C0C0C0"/>
                </a:highlight>
              </a:rPr>
              <a:t>ecause of</a:t>
            </a:r>
            <a:endParaRPr lang="en-US" sz="3200" dirty="0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081B1E-D30A-D22A-A543-C33B82E2C12E}"/>
              </a:ext>
            </a:extLst>
          </p:cNvPr>
          <p:cNvSpPr txBox="1"/>
          <p:nvPr/>
        </p:nvSpPr>
        <p:spPr>
          <a:xfrm>
            <a:off x="9905814" y="3847424"/>
            <a:ext cx="23593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highlight>
                  <a:srgbClr val="C0C0C0"/>
                </a:highlight>
              </a:rPr>
              <a:t>As/Since/</a:t>
            </a:r>
            <a:br>
              <a:rPr lang="en-US" sz="3200" dirty="0">
                <a:solidFill>
                  <a:srgbClr val="FF0000"/>
                </a:solidFill>
                <a:highlight>
                  <a:srgbClr val="C0C0C0"/>
                </a:highlight>
              </a:rPr>
            </a:br>
            <a:r>
              <a:rPr lang="en-US" sz="3200" dirty="0">
                <a:solidFill>
                  <a:srgbClr val="FF0000"/>
                </a:solidFill>
                <a:highlight>
                  <a:srgbClr val="C0C0C0"/>
                </a:highlight>
              </a:rPr>
              <a:t>Because</a:t>
            </a:r>
          </a:p>
        </p:txBody>
      </p:sp>
      <p:pic>
        <p:nvPicPr>
          <p:cNvPr id="2" name="CD1 TRACK 10">
            <a:hlinkClick r:id="" action="ppaction://media"/>
            <a:extLst>
              <a:ext uri="{FF2B5EF4-FFF2-40B4-BE49-F238E27FC236}">
                <a16:creationId xmlns:a16="http://schemas.microsoft.com/office/drawing/2014/main" id="{CA828242-F08E-4507-48A4-67C724FDB1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82609" y="1219897"/>
            <a:ext cx="655813" cy="65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8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DC7BF-0FC2-5D39-ACB8-6355911C7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8B7521-CFDF-5B60-D76D-66C737FA48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D16D22-5488-5F86-52DE-5231DD4661BB}"/>
              </a:ext>
            </a:extLst>
          </p:cNvPr>
          <p:cNvSpPr txBox="1"/>
          <p:nvPr/>
        </p:nvSpPr>
        <p:spPr>
          <a:xfrm>
            <a:off x="4542206" y="4008491"/>
            <a:ext cx="364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469291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4410FC-52D3-4671-3893-B458CE189008}"/>
              </a:ext>
            </a:extLst>
          </p:cNvPr>
          <p:cNvSpPr txBox="1"/>
          <p:nvPr/>
        </p:nvSpPr>
        <p:spPr>
          <a:xfrm>
            <a:off x="0" y="664083"/>
            <a:ext cx="113750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c.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Fill in the blanks with </a:t>
            </a:r>
            <a:r>
              <a:rPr lang="en-US" sz="3600" b="0" i="1" dirty="0">
                <a:solidFill>
                  <a:srgbClr val="242021"/>
                </a:solidFill>
                <a:effectLst/>
                <a:highlight>
                  <a:srgbClr val="FFFF00"/>
                </a:highlight>
              </a:rPr>
              <a:t>as/since/because</a:t>
            </a:r>
            <a:r>
              <a:rPr lang="en-US" sz="3600" b="0" i="1" dirty="0">
                <a:solidFill>
                  <a:srgbClr val="242021"/>
                </a:solidFill>
                <a:effectLst/>
              </a:rPr>
              <a:t>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or </a:t>
            </a:r>
            <a:r>
              <a:rPr lang="en-US" sz="3600" b="0" i="1" dirty="0">
                <a:solidFill>
                  <a:srgbClr val="242021"/>
                </a:solidFill>
                <a:effectLst/>
                <a:highlight>
                  <a:srgbClr val="FFFF00"/>
                </a:highlight>
              </a:rPr>
              <a:t>because of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07E895-627D-971A-8E40-9FBC49982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4" y="1647618"/>
            <a:ext cx="12165310" cy="421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86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7CEEFE-4AD9-6490-49DE-CA6203D33BA1}"/>
              </a:ext>
            </a:extLst>
          </p:cNvPr>
          <p:cNvSpPr txBox="1"/>
          <p:nvPr/>
        </p:nvSpPr>
        <p:spPr>
          <a:xfrm>
            <a:off x="0" y="466330"/>
            <a:ext cx="12023066" cy="592534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Linh: Why are you learning English?</a:t>
            </a:r>
          </a:p>
          <a:p>
            <a:pPr>
              <a:lnSpc>
                <a:spcPct val="150000"/>
              </a:lnSpc>
            </a:pPr>
            <a:r>
              <a:rPr lang="en-US" sz="3200" b="0" i="0" dirty="0" err="1">
                <a:solidFill>
                  <a:srgbClr val="242021"/>
                </a:solidFill>
                <a:effectLst/>
              </a:rPr>
              <a:t>Thảo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: I'm learning it (1) ___________ the university I want to go to. It's overseas.</a:t>
            </a:r>
          </a:p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Linh: Oh, I see. (2)  </a:t>
            </a:r>
            <a:r>
              <a:rPr lang="en-US" sz="3200" b="0" i="0" u="sng" dirty="0">
                <a:solidFill>
                  <a:srgbClr val="242021"/>
                </a:solidFill>
                <a:effectLst/>
              </a:rPr>
              <a:t>                               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 you'll learn everything in English, you need to be really good at it, right?</a:t>
            </a:r>
          </a:p>
          <a:p>
            <a:pPr>
              <a:lnSpc>
                <a:spcPct val="150000"/>
              </a:lnSpc>
            </a:pPr>
            <a:r>
              <a:rPr lang="en-US" sz="3200" b="0" i="0" dirty="0" err="1">
                <a:solidFill>
                  <a:srgbClr val="242021"/>
                </a:solidFill>
                <a:effectLst/>
              </a:rPr>
              <a:t>Thảo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: Yeah, that's right. How about you?</a:t>
            </a:r>
          </a:p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Linh: That's easy. I'm learning it (3) </a:t>
            </a:r>
            <a:r>
              <a:rPr lang="en-US" sz="3200" b="0" i="0" u="sng" dirty="0">
                <a:solidFill>
                  <a:srgbClr val="242021"/>
                </a:solidFill>
                <a:effectLst/>
              </a:rPr>
              <a:t>                                  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most of my favorite movies are in English.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E7DC15-C860-E71B-2D66-12D9448FB819}"/>
              </a:ext>
            </a:extLst>
          </p:cNvPr>
          <p:cNvSpPr txBox="1"/>
          <p:nvPr/>
        </p:nvSpPr>
        <p:spPr>
          <a:xfrm>
            <a:off x="3985405" y="1303391"/>
            <a:ext cx="2493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</a:rPr>
              <a:t>because of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AFA9B9-E9B7-B1E7-F512-0D19B5BA829D}"/>
              </a:ext>
            </a:extLst>
          </p:cNvPr>
          <p:cNvSpPr txBox="1"/>
          <p:nvPr/>
        </p:nvSpPr>
        <p:spPr>
          <a:xfrm>
            <a:off x="2966049" y="2782669"/>
            <a:ext cx="36173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As/Since/Because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01937-F4D7-4DF2-B4AA-B06994C4C57C}"/>
              </a:ext>
            </a:extLst>
          </p:cNvPr>
          <p:cNvSpPr txBox="1"/>
          <p:nvPr/>
        </p:nvSpPr>
        <p:spPr>
          <a:xfrm>
            <a:off x="5765321" y="4974953"/>
            <a:ext cx="34160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as/since/because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312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B4201-40B7-CA7C-442F-F1E205685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A84F5B-C9EA-6920-E6C3-2010AC86FBF6}"/>
              </a:ext>
            </a:extLst>
          </p:cNvPr>
          <p:cNvSpPr txBox="1"/>
          <p:nvPr/>
        </p:nvSpPr>
        <p:spPr>
          <a:xfrm>
            <a:off x="84467" y="875925"/>
            <a:ext cx="12023066" cy="51866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0" i="0" dirty="0" err="1">
                <a:solidFill>
                  <a:srgbClr val="242021"/>
                </a:solidFill>
                <a:effectLst/>
              </a:rPr>
              <a:t>Thảo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: That's interesting. We should study together 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(4) </a:t>
            </a:r>
            <a:r>
              <a:rPr lang="en-US" sz="3200" b="0" i="0" u="sng" dirty="0">
                <a:solidFill>
                  <a:srgbClr val="242021"/>
                </a:solidFill>
                <a:effectLst/>
              </a:rPr>
              <a:t>                                        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we both want to improve.</a:t>
            </a:r>
          </a:p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Linh: That's a great idea. Let's meet at the library after school.</a:t>
            </a:r>
          </a:p>
          <a:p>
            <a:pPr>
              <a:lnSpc>
                <a:spcPct val="150000"/>
              </a:lnSpc>
            </a:pPr>
            <a:r>
              <a:rPr lang="en-US" sz="3200" b="0" i="0" dirty="0" err="1">
                <a:solidFill>
                  <a:srgbClr val="242021"/>
                </a:solidFill>
                <a:effectLst/>
              </a:rPr>
              <a:t>Thảo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: Sorry, I can't go after school today (5) ____________ English club. It starts at 4 p.m.</a:t>
            </a:r>
          </a:p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Linh: OK. Another time.</a:t>
            </a:r>
            <a:r>
              <a:rPr lang="en-US" sz="3200" dirty="0"/>
              <a:t> 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B61A18-7418-81F8-E750-ABD7EE899CCC}"/>
              </a:ext>
            </a:extLst>
          </p:cNvPr>
          <p:cNvSpPr txBox="1"/>
          <p:nvPr/>
        </p:nvSpPr>
        <p:spPr>
          <a:xfrm>
            <a:off x="827418" y="1689647"/>
            <a:ext cx="36921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as/since/because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D2CFD5-DF2E-7B38-5F0F-4C83CE231E8C}"/>
              </a:ext>
            </a:extLst>
          </p:cNvPr>
          <p:cNvSpPr txBox="1"/>
          <p:nvPr/>
        </p:nvSpPr>
        <p:spPr>
          <a:xfrm>
            <a:off x="7476228" y="3146097"/>
            <a:ext cx="2493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</a:rPr>
              <a:t>because of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745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7735F-04D0-EAE2-EF29-E64252DBF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2ACBC1-B184-AB3A-3E00-DD3B230CDE84}"/>
              </a:ext>
            </a:extLst>
          </p:cNvPr>
          <p:cNvSpPr txBox="1"/>
          <p:nvPr/>
        </p:nvSpPr>
        <p:spPr>
          <a:xfrm>
            <a:off x="0" y="664083"/>
            <a:ext cx="1137502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d.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Use the prompts to write replies using </a:t>
            </a:r>
            <a:r>
              <a:rPr lang="en-US" sz="3600" b="0" i="1" dirty="0">
                <a:solidFill>
                  <a:srgbClr val="242021"/>
                </a:solidFill>
                <a:effectLst/>
                <a:highlight>
                  <a:srgbClr val="FFFF00"/>
                </a:highlight>
              </a:rPr>
              <a:t>as/since/because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or </a:t>
            </a:r>
            <a:r>
              <a:rPr lang="en-US" sz="3600" b="0" i="1" dirty="0">
                <a:solidFill>
                  <a:srgbClr val="242021"/>
                </a:solidFill>
                <a:effectLst/>
                <a:highlight>
                  <a:srgbClr val="FFFF00"/>
                </a:highlight>
              </a:rPr>
              <a:t>because of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.</a:t>
            </a:r>
            <a:r>
              <a:rPr lang="en-US" sz="3600" dirty="0"/>
              <a:t> </a:t>
            </a:r>
            <a:endParaRPr lang="en-US" sz="3600" dirty="0"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63648D-9A68-3F3B-85D6-4F0D9EF2F5F3}"/>
              </a:ext>
            </a:extLst>
          </p:cNvPr>
          <p:cNvSpPr txBox="1"/>
          <p:nvPr/>
        </p:nvSpPr>
        <p:spPr>
          <a:xfrm>
            <a:off x="329959" y="2536015"/>
            <a:ext cx="11747021" cy="3330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242021"/>
                </a:solidFill>
                <a:effectLst/>
              </a:rPr>
              <a:t>1. Friend: I love English songs.</a:t>
            </a:r>
          </a:p>
          <a:p>
            <a:pPr>
              <a:lnSpc>
                <a:spcPct val="150000"/>
              </a:lnSpc>
            </a:pPr>
            <a:r>
              <a:rPr lang="en-US" sz="3600" b="0" i="1" dirty="0">
                <a:solidFill>
                  <a:srgbClr val="242021"/>
                </a:solidFill>
                <a:effectLst/>
              </a:rPr>
              <a:t>You: We both like English songs/do you want/sing karaoke?</a:t>
            </a:r>
          </a:p>
          <a:p>
            <a:pPr>
              <a:lnSpc>
                <a:spcPct val="150000"/>
              </a:lnSpc>
            </a:pPr>
            <a:r>
              <a:rPr lang="en-US" sz="3600" b="0" i="1" dirty="0">
                <a:solidFill>
                  <a:srgbClr val="FF0000"/>
                </a:solidFill>
                <a:effectLst/>
              </a:rPr>
              <a:t>As/Since/Because we both like English songs, do you want to sing karaoke?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4775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793022" y="149755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796130" y="2335847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Presentation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799239" y="4761788"/>
            <a:ext cx="3256378" cy="64343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811682" y="5611135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789906" y="3144747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799239" y="579079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BF96C0F0-2456-D6F6-B9D3-60CA48E2197C}"/>
              </a:ext>
            </a:extLst>
          </p:cNvPr>
          <p:cNvSpPr/>
          <p:nvPr/>
        </p:nvSpPr>
        <p:spPr>
          <a:xfrm>
            <a:off x="4830869" y="3976689"/>
            <a:ext cx="3256378" cy="64343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Production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4481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E93291-C4C2-0DBF-13A4-552F12E9A33F}"/>
              </a:ext>
            </a:extLst>
          </p:cNvPr>
          <p:cNvSpPr txBox="1"/>
          <p:nvPr/>
        </p:nvSpPr>
        <p:spPr>
          <a:xfrm>
            <a:off x="96331" y="584094"/>
            <a:ext cx="11999338" cy="56938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2. New girl in class: How is your class so good at English?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You: We are very good/how much/read and listen/English content every day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__________________________________________________________________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 3. Sister: English is spoken all around the world.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You: Yes/English/help you with international travel/people speak it worldwide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_________________________________________________________________ 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4. Teacher: Why do you want to improve your English?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You: English is/language of overseas study/it/essential to be good/it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__________________________________________________________________ 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5. Friend: You seem to really like learning English.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You: I/learning English/career opportunities/it will give me/future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__________________________________________________________________ 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6848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B2636-46C7-E55A-5DE5-D7928BE45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7B0AA8-74B5-F442-9216-039EA150F7F4}"/>
              </a:ext>
            </a:extLst>
          </p:cNvPr>
          <p:cNvSpPr txBox="1"/>
          <p:nvPr/>
        </p:nvSpPr>
        <p:spPr>
          <a:xfrm>
            <a:off x="115028" y="476592"/>
            <a:ext cx="11999338" cy="59253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2. New girl in class: How is your class so good at English?</a:t>
            </a:r>
          </a:p>
          <a:p>
            <a:pPr>
              <a:lnSpc>
                <a:spcPct val="150000"/>
              </a:lnSpc>
            </a:pPr>
            <a:r>
              <a:rPr lang="en-US" sz="3200" b="0" i="1" dirty="0">
                <a:solidFill>
                  <a:srgbClr val="242021"/>
                </a:solidFill>
                <a:effectLst/>
              </a:rPr>
              <a:t>You: We are very good/how much/read and listen/English content every day</a:t>
            </a:r>
          </a:p>
          <a:p>
            <a:pPr>
              <a:lnSpc>
                <a:spcPct val="150000"/>
              </a:lnSpc>
            </a:pPr>
            <a:endParaRPr lang="en-US" sz="3200" b="0" i="0" dirty="0">
              <a:solidFill>
                <a:srgbClr val="242021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3. Sister: English is spoken all around the world.</a:t>
            </a:r>
          </a:p>
          <a:p>
            <a:pPr>
              <a:lnSpc>
                <a:spcPct val="150000"/>
              </a:lnSpc>
            </a:pPr>
            <a:r>
              <a:rPr lang="en-US" sz="3200" b="0" i="1" dirty="0">
                <a:solidFill>
                  <a:srgbClr val="242021"/>
                </a:solidFill>
                <a:effectLst/>
              </a:rPr>
              <a:t>You: Yes/English/help you with international travel/people speak it worldwide</a:t>
            </a:r>
          </a:p>
          <a:p>
            <a:pPr>
              <a:lnSpc>
                <a:spcPct val="150000"/>
              </a:lnSpc>
            </a:pPr>
            <a:endParaRPr lang="en-US" sz="3200" b="0" i="0" dirty="0">
              <a:solidFill>
                <a:srgbClr val="242021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0A4C9E-0BF6-2BFD-77CC-6D4A01137A29}"/>
              </a:ext>
            </a:extLst>
          </p:cNvPr>
          <p:cNvSpPr txBox="1"/>
          <p:nvPr/>
        </p:nvSpPr>
        <p:spPr>
          <a:xfrm>
            <a:off x="10513079" y="476592"/>
            <a:ext cx="1678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ighlight>
                  <a:srgbClr val="F3C1FF"/>
                </a:highlight>
              </a:rPr>
              <a:t>Answers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D86B6F-5C47-57D0-27C0-EF55EAA61819}"/>
              </a:ext>
            </a:extLst>
          </p:cNvPr>
          <p:cNvSpPr txBox="1"/>
          <p:nvPr/>
        </p:nvSpPr>
        <p:spPr>
          <a:xfrm>
            <a:off x="57514" y="2551374"/>
            <a:ext cx="120769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</a:rPr>
              <a:t>We are very good because of how much we read and listen to English content every day.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A10DB9-8AF8-1687-BE79-4D0D4E533C49}"/>
              </a:ext>
            </a:extLst>
          </p:cNvPr>
          <p:cNvSpPr txBox="1"/>
          <p:nvPr/>
        </p:nvSpPr>
        <p:spPr>
          <a:xfrm>
            <a:off x="132280" y="5402348"/>
            <a:ext cx="120769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Yes. English can/will help you with international travel as/since/because people speak it worldwide.</a:t>
            </a:r>
          </a:p>
        </p:txBody>
      </p:sp>
    </p:spTree>
    <p:extLst>
      <p:ext uri="{BB962C8B-B14F-4D97-AF65-F5344CB8AC3E}">
        <p14:creationId xmlns:p14="http://schemas.microsoft.com/office/powerpoint/2010/main" val="148991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758B5-3E85-1127-791A-F691BFD9F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4ECD78-E91B-A27A-0EEC-9CC72028A5EF}"/>
              </a:ext>
            </a:extLst>
          </p:cNvPr>
          <p:cNvSpPr txBox="1"/>
          <p:nvPr/>
        </p:nvSpPr>
        <p:spPr>
          <a:xfrm>
            <a:off x="96331" y="454705"/>
            <a:ext cx="11999338" cy="59253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4. Teacher: Why do you want to improve your English?</a:t>
            </a:r>
          </a:p>
          <a:p>
            <a:pPr>
              <a:lnSpc>
                <a:spcPct val="150000"/>
              </a:lnSpc>
            </a:pPr>
            <a:r>
              <a:rPr lang="en-US" sz="3200" b="0" i="1" dirty="0">
                <a:solidFill>
                  <a:srgbClr val="242021"/>
                </a:solidFill>
                <a:effectLst/>
              </a:rPr>
              <a:t>You: English is/language of overseas study/it/essential to be good/it</a:t>
            </a:r>
          </a:p>
          <a:p>
            <a:pPr>
              <a:lnSpc>
                <a:spcPct val="150000"/>
              </a:lnSpc>
            </a:pPr>
            <a:endParaRPr lang="en-US" sz="3200" b="0" i="0" dirty="0">
              <a:solidFill>
                <a:srgbClr val="242021"/>
              </a:solidFill>
              <a:effectLst/>
            </a:endParaRPr>
          </a:p>
          <a:p>
            <a:pPr>
              <a:lnSpc>
                <a:spcPct val="150000"/>
              </a:lnSpc>
            </a:pPr>
            <a:endParaRPr lang="en-US" sz="3200" b="0" i="0" dirty="0">
              <a:solidFill>
                <a:srgbClr val="242021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5. Friend: You seem to really like learning English.</a:t>
            </a:r>
          </a:p>
          <a:p>
            <a:pPr>
              <a:lnSpc>
                <a:spcPct val="150000"/>
              </a:lnSpc>
            </a:pPr>
            <a:r>
              <a:rPr lang="en-US" sz="3200" b="0" i="1" dirty="0">
                <a:solidFill>
                  <a:srgbClr val="242021"/>
                </a:solidFill>
                <a:effectLst/>
              </a:rPr>
              <a:t>You: I/learning English/career opportunities/it will give me/future</a:t>
            </a:r>
            <a:endParaRPr lang="en-US" sz="3200" i="1" dirty="0">
              <a:solidFill>
                <a:srgbClr val="242021"/>
              </a:solidFill>
            </a:endParaRPr>
          </a:p>
          <a:p>
            <a:pPr>
              <a:lnSpc>
                <a:spcPct val="150000"/>
              </a:lnSpc>
            </a:pPr>
            <a:endParaRPr lang="en-US" sz="3200" b="0" i="0" dirty="0">
              <a:solidFill>
                <a:srgbClr val="242021"/>
              </a:solidFill>
              <a:effectLst/>
            </a:endParaRPr>
          </a:p>
          <a:p>
            <a:pPr>
              <a:lnSpc>
                <a:spcPct val="150000"/>
              </a:lnSpc>
            </a:pPr>
            <a:endParaRPr lang="en-US" sz="3200" b="0" i="0" dirty="0">
              <a:solidFill>
                <a:srgbClr val="242021"/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985D4F-5BE0-6299-4A83-733275938BEF}"/>
              </a:ext>
            </a:extLst>
          </p:cNvPr>
          <p:cNvSpPr txBox="1"/>
          <p:nvPr/>
        </p:nvSpPr>
        <p:spPr>
          <a:xfrm>
            <a:off x="286829" y="2174182"/>
            <a:ext cx="118088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</a:rPr>
              <a:t>As/Since/Because English is the language of overseas study, it's essential to be good at it.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31EE0D-9B57-666F-7866-1604A71AF795}"/>
              </a:ext>
            </a:extLst>
          </p:cNvPr>
          <p:cNvSpPr txBox="1"/>
          <p:nvPr/>
        </p:nvSpPr>
        <p:spPr>
          <a:xfrm>
            <a:off x="191580" y="4967243"/>
            <a:ext cx="118088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I'm learning English because of the career opportunities it will give me in the future.</a:t>
            </a:r>
            <a:endParaRPr lang="en-US" sz="3200" b="0" i="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6914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312E0-0B4B-5B58-3B99-94D0EE96F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0267B0-D72E-4EA8-D8CE-EFA925B83EFF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5CA369-E9E0-D819-EF54-23D7D83215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2088801" y="753910"/>
            <a:ext cx="7957536" cy="56139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C0389D-B94C-8435-EB11-251AD3C991E8}"/>
              </a:ext>
            </a:extLst>
          </p:cNvPr>
          <p:cNvSpPr txBox="1"/>
          <p:nvPr/>
        </p:nvSpPr>
        <p:spPr>
          <a:xfrm>
            <a:off x="4884387" y="3712317"/>
            <a:ext cx="3267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Extra practice </a:t>
            </a:r>
          </a:p>
        </p:txBody>
      </p:sp>
    </p:spTree>
    <p:extLst>
      <p:ext uri="{BB962C8B-B14F-4D97-AF65-F5344CB8AC3E}">
        <p14:creationId xmlns:p14="http://schemas.microsoft.com/office/powerpoint/2010/main" val="3823414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92360-7803-5278-D240-97FBB7362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00C7C1-B831-0F10-4A23-82A97DA3A564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15BED0-FBF6-C92D-FFA4-569C0A4067EE}"/>
              </a:ext>
            </a:extLst>
          </p:cNvPr>
          <p:cNvSpPr txBox="1"/>
          <p:nvPr/>
        </p:nvSpPr>
        <p:spPr>
          <a:xfrm>
            <a:off x="4867134" y="41436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F07F62-1F29-4396-A13A-6136FA443E7C}"/>
              </a:ext>
            </a:extLst>
          </p:cNvPr>
          <p:cNvSpPr txBox="1"/>
          <p:nvPr/>
        </p:nvSpPr>
        <p:spPr>
          <a:xfrm>
            <a:off x="152399" y="1793399"/>
            <a:ext cx="12039601" cy="44012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1. I want to learn English </a:t>
            </a:r>
            <a:r>
              <a:rPr lang="en-US" sz="2800" b="0" i="1" dirty="0">
                <a:solidFill>
                  <a:srgbClr val="242021"/>
                </a:solidFill>
                <a:effectLst/>
              </a:rPr>
              <a:t>because of/because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the overseas study options it will give me.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2. </a:t>
            </a:r>
            <a:r>
              <a:rPr lang="en-US" sz="2800" b="0" i="1" dirty="0">
                <a:solidFill>
                  <a:srgbClr val="242021"/>
                </a:solidFill>
                <a:effectLst/>
              </a:rPr>
              <a:t>Since/Because of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international businesses use English, it's essential to speak it well.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3. I will study English every evening </a:t>
            </a:r>
            <a:r>
              <a:rPr lang="en-US" sz="2800" b="0" i="1" dirty="0">
                <a:solidFill>
                  <a:srgbClr val="242021"/>
                </a:solidFill>
                <a:effectLst/>
              </a:rPr>
              <a:t>because of/as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it will give me more career opportunities.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4. I don't enjoy traveling </a:t>
            </a:r>
            <a:r>
              <a:rPr lang="en-US" sz="2800" b="0" i="1" dirty="0">
                <a:solidFill>
                  <a:srgbClr val="242021"/>
                </a:solidFill>
                <a:effectLst/>
              </a:rPr>
              <a:t>because/because of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I'm not very good at speaking English.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5. </a:t>
            </a:r>
            <a:r>
              <a:rPr lang="en-US" sz="2800" b="0" i="1" dirty="0">
                <a:solidFill>
                  <a:srgbClr val="242021"/>
                </a:solidFill>
                <a:effectLst/>
              </a:rPr>
              <a:t>Because of/As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the benefits to international work, study, and travel, everyone should learn some English phrases.</a:t>
            </a:r>
            <a:r>
              <a:rPr lang="en-US" sz="28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42C51-9E33-EC32-1943-743A28385D66}"/>
              </a:ext>
            </a:extLst>
          </p:cNvPr>
          <p:cNvSpPr txBox="1"/>
          <p:nvPr/>
        </p:nvSpPr>
        <p:spPr>
          <a:xfrm>
            <a:off x="3670269" y="1155346"/>
            <a:ext cx="70264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a.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Choose the correct answer.</a:t>
            </a:r>
            <a:r>
              <a:rPr lang="en-US" sz="3200" dirty="0"/>
              <a:t> </a:t>
            </a:r>
            <a:endParaRPr lang="en-US" sz="3200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FDFF66-0664-C690-87DE-BCC17F58806F}"/>
              </a:ext>
            </a:extLst>
          </p:cNvPr>
          <p:cNvSpPr txBox="1"/>
          <p:nvPr/>
        </p:nvSpPr>
        <p:spPr>
          <a:xfrm>
            <a:off x="7458740" y="455738"/>
            <a:ext cx="47332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Extra Practice – WB, P 5</a:t>
            </a:r>
            <a:endParaRPr lang="en-US" sz="3600" dirty="0">
              <a:highlight>
                <a:srgbClr val="F3C1FF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D99CE7-1B9A-6DBF-A95A-FCD1BC631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8" y="540286"/>
            <a:ext cx="3511845" cy="67098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2A2B31-1819-7CDD-F26B-DDF70629B52E}"/>
              </a:ext>
            </a:extLst>
          </p:cNvPr>
          <p:cNvSpPr/>
          <p:nvPr/>
        </p:nvSpPr>
        <p:spPr>
          <a:xfrm>
            <a:off x="3830127" y="1793399"/>
            <a:ext cx="1630393" cy="5288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06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92360-7803-5278-D240-97FBB7362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00C7C1-B831-0F10-4A23-82A97DA3A564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15BED0-FBF6-C92D-FFA4-569C0A4067EE}"/>
              </a:ext>
            </a:extLst>
          </p:cNvPr>
          <p:cNvSpPr txBox="1"/>
          <p:nvPr/>
        </p:nvSpPr>
        <p:spPr>
          <a:xfrm>
            <a:off x="4867134" y="41436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F07F62-1F29-4396-A13A-6136FA443E7C}"/>
              </a:ext>
            </a:extLst>
          </p:cNvPr>
          <p:cNvSpPr txBox="1"/>
          <p:nvPr/>
        </p:nvSpPr>
        <p:spPr>
          <a:xfrm>
            <a:off x="152399" y="2526642"/>
            <a:ext cx="12039601" cy="33304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242021"/>
                </a:solidFill>
                <a:effectLst/>
              </a:rPr>
              <a:t>2. </a:t>
            </a:r>
            <a:r>
              <a:rPr lang="en-US" sz="3600" b="1" i="1" dirty="0">
                <a:solidFill>
                  <a:srgbClr val="242021"/>
                </a:solidFill>
                <a:effectLst/>
              </a:rPr>
              <a:t>Since/Because of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international businesses use English, it's essential to speak it well.</a:t>
            </a:r>
          </a:p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242021"/>
                </a:solidFill>
                <a:effectLst/>
              </a:rPr>
              <a:t>3. I will study English every evening </a:t>
            </a:r>
            <a:r>
              <a:rPr lang="en-US" sz="3600" b="1" i="1" dirty="0">
                <a:solidFill>
                  <a:srgbClr val="242021"/>
                </a:solidFill>
                <a:effectLst/>
              </a:rPr>
              <a:t>because of/as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it will give me more career opportunities.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42C51-9E33-EC32-1943-743A28385D66}"/>
              </a:ext>
            </a:extLst>
          </p:cNvPr>
          <p:cNvSpPr txBox="1"/>
          <p:nvPr/>
        </p:nvSpPr>
        <p:spPr>
          <a:xfrm>
            <a:off x="3670269" y="1155346"/>
            <a:ext cx="70264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a.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Choose the correct answer.</a:t>
            </a:r>
            <a:r>
              <a:rPr lang="en-US" sz="3200" dirty="0"/>
              <a:t> </a:t>
            </a:r>
            <a:endParaRPr lang="en-US" sz="3200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FDFF66-0664-C690-87DE-BCC17F58806F}"/>
              </a:ext>
            </a:extLst>
          </p:cNvPr>
          <p:cNvSpPr txBox="1"/>
          <p:nvPr/>
        </p:nvSpPr>
        <p:spPr>
          <a:xfrm>
            <a:off x="9333780" y="455738"/>
            <a:ext cx="28582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Answers </a:t>
            </a:r>
            <a:endParaRPr lang="en-US" sz="3600" dirty="0">
              <a:highlight>
                <a:srgbClr val="F3C1FF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D99CE7-1B9A-6DBF-A95A-FCD1BC631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8" y="540286"/>
            <a:ext cx="3511845" cy="67098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2A2B31-1819-7CDD-F26B-DDF70629B52E}"/>
              </a:ext>
            </a:extLst>
          </p:cNvPr>
          <p:cNvSpPr/>
          <p:nvPr/>
        </p:nvSpPr>
        <p:spPr>
          <a:xfrm>
            <a:off x="586595" y="2785437"/>
            <a:ext cx="1199073" cy="5288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0565DC3-3781-5B0C-D192-8718F1A88894}"/>
              </a:ext>
            </a:extLst>
          </p:cNvPr>
          <p:cNvSpPr/>
          <p:nvPr/>
        </p:nvSpPr>
        <p:spPr>
          <a:xfrm>
            <a:off x="8964360" y="4466803"/>
            <a:ext cx="705852" cy="5288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8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92360-7803-5278-D240-97FBB7362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00C7C1-B831-0F10-4A23-82A97DA3A564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15BED0-FBF6-C92D-FFA4-569C0A4067EE}"/>
              </a:ext>
            </a:extLst>
          </p:cNvPr>
          <p:cNvSpPr txBox="1"/>
          <p:nvPr/>
        </p:nvSpPr>
        <p:spPr>
          <a:xfrm>
            <a:off x="4867134" y="41436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F07F62-1F29-4396-A13A-6136FA443E7C}"/>
              </a:ext>
            </a:extLst>
          </p:cNvPr>
          <p:cNvSpPr txBox="1"/>
          <p:nvPr/>
        </p:nvSpPr>
        <p:spPr>
          <a:xfrm>
            <a:off x="152399" y="2569772"/>
            <a:ext cx="12039601" cy="33304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242021"/>
                </a:solidFill>
                <a:effectLst/>
              </a:rPr>
              <a:t>4. I don't enjoy traveling </a:t>
            </a:r>
            <a:r>
              <a:rPr lang="en-US" sz="3600" b="1" i="1" dirty="0">
                <a:solidFill>
                  <a:srgbClr val="242021"/>
                </a:solidFill>
                <a:effectLst/>
              </a:rPr>
              <a:t>because/because of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I'm not very good at speaking English.</a:t>
            </a:r>
          </a:p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242021"/>
                </a:solidFill>
                <a:effectLst/>
              </a:rPr>
              <a:t>5. </a:t>
            </a:r>
            <a:r>
              <a:rPr lang="en-US" sz="3600" b="1" i="1" dirty="0">
                <a:solidFill>
                  <a:srgbClr val="242021"/>
                </a:solidFill>
                <a:effectLst/>
              </a:rPr>
              <a:t>Because of/As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the benefits to international work, study, and travel, everyone should learn some English phrases.</a:t>
            </a:r>
            <a:r>
              <a:rPr lang="en-US" sz="36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42C51-9E33-EC32-1943-743A28385D66}"/>
              </a:ext>
            </a:extLst>
          </p:cNvPr>
          <p:cNvSpPr txBox="1"/>
          <p:nvPr/>
        </p:nvSpPr>
        <p:spPr>
          <a:xfrm>
            <a:off x="3670269" y="1155346"/>
            <a:ext cx="70264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a.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Choose the correct answer.</a:t>
            </a:r>
            <a:r>
              <a:rPr lang="en-US" sz="3200" dirty="0"/>
              <a:t> </a:t>
            </a:r>
            <a:endParaRPr lang="en-US" sz="3200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FDFF66-0664-C690-87DE-BCC17F58806F}"/>
              </a:ext>
            </a:extLst>
          </p:cNvPr>
          <p:cNvSpPr txBox="1"/>
          <p:nvPr/>
        </p:nvSpPr>
        <p:spPr>
          <a:xfrm>
            <a:off x="7933766" y="455738"/>
            <a:ext cx="42582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Extra Practice - WB</a:t>
            </a:r>
            <a:endParaRPr lang="en-US" sz="3600" dirty="0">
              <a:highlight>
                <a:srgbClr val="F3C1FF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D99CE7-1B9A-6DBF-A95A-FCD1BC631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8" y="540286"/>
            <a:ext cx="3511845" cy="67098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2A2B31-1819-7CDD-F26B-DDF70629B52E}"/>
              </a:ext>
            </a:extLst>
          </p:cNvPr>
          <p:cNvSpPr/>
          <p:nvPr/>
        </p:nvSpPr>
        <p:spPr>
          <a:xfrm>
            <a:off x="4787659" y="2827854"/>
            <a:ext cx="1630393" cy="5288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5EAC89-98C7-56CC-403B-6A6144944643}"/>
              </a:ext>
            </a:extLst>
          </p:cNvPr>
          <p:cNvSpPr/>
          <p:nvPr/>
        </p:nvSpPr>
        <p:spPr>
          <a:xfrm>
            <a:off x="657600" y="4447704"/>
            <a:ext cx="2171864" cy="5288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8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7068F-1860-AA69-5BEB-3B2D1AD07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1F74A3-0051-5608-67AE-E3CBC68D9E65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1749E4-E9A8-2B91-F524-D677D6542EDE}"/>
              </a:ext>
            </a:extLst>
          </p:cNvPr>
          <p:cNvSpPr txBox="1"/>
          <p:nvPr/>
        </p:nvSpPr>
        <p:spPr>
          <a:xfrm>
            <a:off x="4867134" y="41436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DB577C-C3FD-7F54-766C-BF244E6DA1CC}"/>
              </a:ext>
            </a:extLst>
          </p:cNvPr>
          <p:cNvSpPr txBox="1"/>
          <p:nvPr/>
        </p:nvSpPr>
        <p:spPr>
          <a:xfrm>
            <a:off x="92016" y="1715765"/>
            <a:ext cx="12039601" cy="4708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000" dirty="0"/>
              <a:t>foreign/universities/use/English,/learn/it/very/important (because of/since)</a:t>
            </a:r>
          </a:p>
          <a:p>
            <a:r>
              <a:rPr lang="en-US" sz="3000" i="1" dirty="0">
                <a:solidFill>
                  <a:srgbClr val="FF0000"/>
                </a:solidFill>
              </a:rPr>
              <a:t>Since foreign universities use English, learning it is very important. </a:t>
            </a:r>
          </a:p>
          <a:p>
            <a:r>
              <a:rPr lang="en-US" sz="3000" dirty="0"/>
              <a:t>2. we/learn/new English words/we/watch/TV/with/the/subtitles (as/because of)</a:t>
            </a:r>
          </a:p>
          <a:p>
            <a:r>
              <a:rPr lang="en-US" sz="3000" dirty="0"/>
              <a:t>3. are/you/learn/English/you/want/live/overseas? (because/because of)</a:t>
            </a:r>
          </a:p>
          <a:p>
            <a:r>
              <a:rPr lang="en-US" sz="3000" dirty="0"/>
              <a:t>4. you/watch/lot of/English/content,/can/teach/us/any/new/words? (because of/since)</a:t>
            </a:r>
          </a:p>
          <a:p>
            <a:r>
              <a:rPr lang="en-US" sz="3000" dirty="0"/>
              <a:t>5. she/sings/English/songs/she/wants/practice/pronunciation (since/because of) 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584D05-A378-75B7-0667-4CC438CCEC79}"/>
              </a:ext>
            </a:extLst>
          </p:cNvPr>
          <p:cNvSpPr txBox="1"/>
          <p:nvPr/>
        </p:nvSpPr>
        <p:spPr>
          <a:xfrm>
            <a:off x="92016" y="507175"/>
            <a:ext cx="789045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Task b.</a:t>
            </a:r>
            <a:r>
              <a:rPr lang="en-US" sz="3200" dirty="0"/>
              <a:t> Use the prompts and one of the phrases in brackets to write sentences.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415D1-2707-415D-BC8E-61FBF7F28F60}"/>
              </a:ext>
            </a:extLst>
          </p:cNvPr>
          <p:cNvSpPr txBox="1"/>
          <p:nvPr/>
        </p:nvSpPr>
        <p:spPr>
          <a:xfrm>
            <a:off x="7933766" y="455738"/>
            <a:ext cx="42582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Extra Practice – WB</a:t>
            </a:r>
          </a:p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P 5</a:t>
            </a:r>
            <a:endParaRPr lang="en-US" sz="3600" dirty="0">
              <a:highlight>
                <a:srgbClr val="F3C1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306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7068F-1860-AA69-5BEB-3B2D1AD07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1F74A3-0051-5608-67AE-E3CBC68D9E65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1749E4-E9A8-2B91-F524-D677D6542EDE}"/>
              </a:ext>
            </a:extLst>
          </p:cNvPr>
          <p:cNvSpPr txBox="1"/>
          <p:nvPr/>
        </p:nvSpPr>
        <p:spPr>
          <a:xfrm>
            <a:off x="4867134" y="41436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DB577C-C3FD-7F54-766C-BF244E6DA1CC}"/>
              </a:ext>
            </a:extLst>
          </p:cNvPr>
          <p:cNvSpPr txBox="1"/>
          <p:nvPr/>
        </p:nvSpPr>
        <p:spPr>
          <a:xfrm>
            <a:off x="92016" y="1715765"/>
            <a:ext cx="12039601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br>
              <a:rPr lang="en-US" sz="3200" dirty="0"/>
            </a:br>
            <a:r>
              <a:rPr lang="en-US" sz="3200" dirty="0"/>
              <a:t>2. we/learn/new English words/we/watch/TV/with/the/subtitles (as/because of)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3. are/you/learn/English/you/want/live/overseas? (because/because of)</a:t>
            </a:r>
          </a:p>
          <a:p>
            <a:endParaRPr lang="en-US" sz="3200" dirty="0"/>
          </a:p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584D05-A378-75B7-0667-4CC438CCEC79}"/>
              </a:ext>
            </a:extLst>
          </p:cNvPr>
          <p:cNvSpPr txBox="1"/>
          <p:nvPr/>
        </p:nvSpPr>
        <p:spPr>
          <a:xfrm>
            <a:off x="92016" y="507175"/>
            <a:ext cx="789045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Answers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415D1-2707-415D-BC8E-61FBF7F28F60}"/>
              </a:ext>
            </a:extLst>
          </p:cNvPr>
          <p:cNvSpPr txBox="1"/>
          <p:nvPr/>
        </p:nvSpPr>
        <p:spPr>
          <a:xfrm>
            <a:off x="7933766" y="455738"/>
            <a:ext cx="42582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Extra Practice - WB</a:t>
            </a:r>
            <a:endParaRPr lang="en-US" sz="3600" dirty="0">
              <a:highlight>
                <a:srgbClr val="F3C1FF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CCBE4E-35B7-F0BB-842D-F5F2893BE86A}"/>
              </a:ext>
            </a:extLst>
          </p:cNvPr>
          <p:cNvSpPr txBox="1"/>
          <p:nvPr/>
        </p:nvSpPr>
        <p:spPr>
          <a:xfrm>
            <a:off x="288986" y="3290689"/>
            <a:ext cx="119030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</a:rPr>
              <a:t>We learn new English words as we watch TV with the subtitles.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7F910C-3678-5019-2AB6-24499328D1D2}"/>
              </a:ext>
            </a:extLst>
          </p:cNvPr>
          <p:cNvSpPr txBox="1"/>
          <p:nvPr/>
        </p:nvSpPr>
        <p:spPr>
          <a:xfrm>
            <a:off x="92016" y="5044212"/>
            <a:ext cx="119030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Are you learning English because you want to live overseas?</a:t>
            </a:r>
          </a:p>
        </p:txBody>
      </p:sp>
    </p:spTree>
    <p:extLst>
      <p:ext uri="{BB962C8B-B14F-4D97-AF65-F5344CB8AC3E}">
        <p14:creationId xmlns:p14="http://schemas.microsoft.com/office/powerpoint/2010/main" val="188644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7068F-1860-AA69-5BEB-3B2D1AD07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1F74A3-0051-5608-67AE-E3CBC68D9E65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1749E4-E9A8-2B91-F524-D677D6542EDE}"/>
              </a:ext>
            </a:extLst>
          </p:cNvPr>
          <p:cNvSpPr txBox="1"/>
          <p:nvPr/>
        </p:nvSpPr>
        <p:spPr>
          <a:xfrm>
            <a:off x="4867134" y="41436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DB577C-C3FD-7F54-766C-BF244E6DA1CC}"/>
              </a:ext>
            </a:extLst>
          </p:cNvPr>
          <p:cNvSpPr txBox="1"/>
          <p:nvPr/>
        </p:nvSpPr>
        <p:spPr>
          <a:xfrm>
            <a:off x="92016" y="1385504"/>
            <a:ext cx="12039601" cy="50167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4. you/watch/lot of/English/content,/can/teach/us/any/new/words? (because of/since)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5. she/sings/English/songs/she/wants/practice/pronunciation (since/because of) 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584D05-A378-75B7-0667-4CC438CCEC79}"/>
              </a:ext>
            </a:extLst>
          </p:cNvPr>
          <p:cNvSpPr txBox="1"/>
          <p:nvPr/>
        </p:nvSpPr>
        <p:spPr>
          <a:xfrm>
            <a:off x="92016" y="507175"/>
            <a:ext cx="789045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Answers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415D1-2707-415D-BC8E-61FBF7F28F60}"/>
              </a:ext>
            </a:extLst>
          </p:cNvPr>
          <p:cNvSpPr txBox="1"/>
          <p:nvPr/>
        </p:nvSpPr>
        <p:spPr>
          <a:xfrm>
            <a:off x="7933766" y="455738"/>
            <a:ext cx="42582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Extra Practice - WB</a:t>
            </a:r>
            <a:endParaRPr lang="en-US" sz="3600" dirty="0">
              <a:highlight>
                <a:srgbClr val="F3C1FF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7D016C-4FE5-FFC8-5231-1B0EE3DD39EF}"/>
              </a:ext>
            </a:extLst>
          </p:cNvPr>
          <p:cNvSpPr txBox="1"/>
          <p:nvPr/>
        </p:nvSpPr>
        <p:spPr>
          <a:xfrm>
            <a:off x="196970" y="2497355"/>
            <a:ext cx="119030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Since you watch a lot of English content, can you teach us any new words?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5E2174-91E2-49E8-FFF6-638CF5DBA77B}"/>
              </a:ext>
            </a:extLst>
          </p:cNvPr>
          <p:cNvSpPr txBox="1"/>
          <p:nvPr/>
        </p:nvSpPr>
        <p:spPr>
          <a:xfrm>
            <a:off x="160309" y="4931123"/>
            <a:ext cx="119030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She sings English songs because she wants to practice her pronunciation.</a:t>
            </a:r>
            <a:endParaRPr lang="en-US" sz="3600" b="0" i="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6965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10878" y="525984"/>
            <a:ext cx="5640929" cy="5806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40085" y="467604"/>
            <a:ext cx="630186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Practice and use </a:t>
            </a:r>
            <a:r>
              <a:rPr lang="en-US" sz="3600" b="1" dirty="0">
                <a:highlight>
                  <a:srgbClr val="FFFF00"/>
                </a:highlight>
              </a:rPr>
              <a:t>adverbial clauses</a:t>
            </a:r>
            <a:r>
              <a:rPr lang="en-US" sz="3600" dirty="0"/>
              <a:t> and </a:t>
            </a:r>
            <a:r>
              <a:rPr lang="en-US" sz="3600" b="1" dirty="0">
                <a:highlight>
                  <a:srgbClr val="FFFF00"/>
                </a:highlight>
              </a:rPr>
              <a:t>phrases of reason</a:t>
            </a:r>
            <a:r>
              <a:rPr lang="en-US" sz="3600" dirty="0"/>
              <a:t>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ea typeface="Times New Roman" panose="02020603050405020304" pitchFamily="18" charset="0"/>
              </a:rPr>
              <a:t>Make conversations about </a:t>
            </a:r>
            <a:r>
              <a:rPr lang="en-US" sz="3600" b="1" dirty="0">
                <a:highlight>
                  <a:srgbClr val="FFFF00"/>
                </a:highlight>
                <a:ea typeface="Times New Roman" panose="02020603050405020304" pitchFamily="18" charset="0"/>
              </a:rPr>
              <a:t>reasons to study English </a:t>
            </a:r>
            <a:r>
              <a:rPr lang="en-US" sz="3600" dirty="0">
                <a:ea typeface="Times New Roman" panose="02020603050405020304" pitchFamily="18" charset="0"/>
              </a:rPr>
              <a:t>using phrases of reason.</a:t>
            </a: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DC47F-019C-F933-F087-7C3136DB6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49F6B-77DC-70A9-589E-7C012F396A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C6F2BB-793D-A437-BC3F-6E049A994F0D}"/>
              </a:ext>
            </a:extLst>
          </p:cNvPr>
          <p:cNvSpPr txBox="1"/>
          <p:nvPr/>
        </p:nvSpPr>
        <p:spPr>
          <a:xfrm>
            <a:off x="4542206" y="4008491"/>
            <a:ext cx="364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Production </a:t>
            </a:r>
          </a:p>
        </p:txBody>
      </p:sp>
    </p:spTree>
    <p:extLst>
      <p:ext uri="{BB962C8B-B14F-4D97-AF65-F5344CB8AC3E}">
        <p14:creationId xmlns:p14="http://schemas.microsoft.com/office/powerpoint/2010/main" val="1771310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EE0304-BC8B-8E20-A5E7-86A32738981D}"/>
              </a:ext>
            </a:extLst>
          </p:cNvPr>
          <p:cNvSpPr txBox="1"/>
          <p:nvPr/>
        </p:nvSpPr>
        <p:spPr>
          <a:xfrm>
            <a:off x="-33068" y="509285"/>
            <a:ext cx="1222506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e.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In pairs: Talk about English using the prompts below.</a:t>
            </a:r>
            <a:r>
              <a:rPr lang="en-US" sz="3600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11C6C1-8240-4B14-2E49-91D57FAFE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89" y="4495771"/>
            <a:ext cx="1185338" cy="1882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17B4CA-31D8-9FC1-4F6A-1696E25A6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25" y="1325764"/>
            <a:ext cx="7706784" cy="3111363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236E4E6E-AB00-C310-A466-89535A91C33E}"/>
              </a:ext>
            </a:extLst>
          </p:cNvPr>
          <p:cNvSpPr/>
          <p:nvPr/>
        </p:nvSpPr>
        <p:spPr>
          <a:xfrm>
            <a:off x="8074327" y="1276712"/>
            <a:ext cx="4037170" cy="2900111"/>
          </a:xfrm>
          <a:prstGeom prst="wedgeRoundRectCallout">
            <a:avLst>
              <a:gd name="adj1" fmla="val -482"/>
              <a:gd name="adj2" fmla="val 6503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>
                <a:solidFill>
                  <a:srgbClr val="242021"/>
                </a:solidFill>
                <a:effectLst/>
              </a:rPr>
              <a:t>We should study English more because of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all the career opportunities it can give us.</a:t>
            </a:r>
            <a:r>
              <a:rPr lang="en-US" sz="3200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923FE8-D3C4-6FCC-EB61-C9AD46568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7606" y="4435387"/>
            <a:ext cx="1181713" cy="188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6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B1A1C-AA14-3573-DCFC-C9E681460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00A0B5-892D-7BBE-603F-B82FEEE8F68D}"/>
              </a:ext>
            </a:extLst>
          </p:cNvPr>
          <p:cNvSpPr txBox="1"/>
          <p:nvPr/>
        </p:nvSpPr>
        <p:spPr>
          <a:xfrm>
            <a:off x="5607170" y="509285"/>
            <a:ext cx="6584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242021"/>
                </a:solidFill>
                <a:highlight>
                  <a:srgbClr val="F3C1FF"/>
                </a:highlight>
              </a:rPr>
              <a:t>Suggested answers</a:t>
            </a:r>
            <a:endParaRPr lang="en-US" sz="3600" dirty="0">
              <a:highlight>
                <a:srgbClr val="F3C1FF"/>
              </a:highligh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F7DCFC-4536-271F-25EF-726268C43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89" y="3879323"/>
            <a:ext cx="1573526" cy="2498782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E90EA17-26DB-D8AD-C22E-890140A9834C}"/>
              </a:ext>
            </a:extLst>
          </p:cNvPr>
          <p:cNvSpPr/>
          <p:nvPr/>
        </p:nvSpPr>
        <p:spPr>
          <a:xfrm>
            <a:off x="7082287" y="1276713"/>
            <a:ext cx="5029210" cy="2362398"/>
          </a:xfrm>
          <a:prstGeom prst="wedgeRoundRectCallout">
            <a:avLst>
              <a:gd name="adj1" fmla="val -3226"/>
              <a:gd name="adj2" fmla="val 7453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As</a:t>
            </a:r>
            <a:r>
              <a:rPr lang="en-US" sz="3200" b="1" i="0" dirty="0">
                <a:solidFill>
                  <a:schemeClr val="tx1"/>
                </a:solidFill>
                <a:effectLst/>
              </a:rPr>
              <a:t> English is important for my future career</a:t>
            </a:r>
            <a:r>
              <a:rPr lang="en-US" sz="3200" b="0" i="0" dirty="0">
                <a:solidFill>
                  <a:schemeClr val="tx1"/>
                </a:solidFill>
                <a:effectLst/>
              </a:rPr>
              <a:t>, I will study more in the evenings.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EC8976-5AF3-C482-530D-D0FE94456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7606" y="4435387"/>
            <a:ext cx="1181713" cy="1882334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2BDD1ECD-A861-1F7B-5A62-7840333566F3}"/>
              </a:ext>
            </a:extLst>
          </p:cNvPr>
          <p:cNvSpPr/>
          <p:nvPr/>
        </p:nvSpPr>
        <p:spPr>
          <a:xfrm>
            <a:off x="80503" y="738999"/>
            <a:ext cx="4922817" cy="1926563"/>
          </a:xfrm>
          <a:prstGeom prst="wedgeRoundRectCallout">
            <a:avLst>
              <a:gd name="adj1" fmla="val -35879"/>
              <a:gd name="adj2" fmla="val 10085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As</a:t>
            </a:r>
            <a:r>
              <a:rPr lang="en-US" sz="3200" b="1" i="0" dirty="0">
                <a:solidFill>
                  <a:schemeClr val="tx1"/>
                </a:solidFill>
                <a:effectLst/>
              </a:rPr>
              <a:t> I enjoy studying English</a:t>
            </a:r>
            <a:r>
              <a:rPr lang="en-US" sz="3200" b="0" i="0" dirty="0">
                <a:solidFill>
                  <a:schemeClr val="tx1"/>
                </a:solidFill>
                <a:effectLst/>
              </a:rPr>
              <a:t>, I will join the English club at my school.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1984D0-2C60-91E6-7988-14ACC5BAB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112" y="3695816"/>
            <a:ext cx="4230103" cy="267080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883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B1DD4-7A8C-4E8B-4571-7ED9D69AF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CB3837-7A09-7139-E51D-DB70413EDBF0}"/>
              </a:ext>
            </a:extLst>
          </p:cNvPr>
          <p:cNvSpPr txBox="1"/>
          <p:nvPr/>
        </p:nvSpPr>
        <p:spPr>
          <a:xfrm>
            <a:off x="5607170" y="509285"/>
            <a:ext cx="6584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242021"/>
                </a:solidFill>
                <a:highlight>
                  <a:srgbClr val="F3C1FF"/>
                </a:highlight>
              </a:rPr>
              <a:t>Suggested answers</a:t>
            </a:r>
            <a:endParaRPr lang="en-US" sz="3600" dirty="0">
              <a:highlight>
                <a:srgbClr val="F3C1FF"/>
              </a:highligh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ADA97A-B5C4-88B0-0DF5-B3F4239A9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89" y="3879323"/>
            <a:ext cx="1573526" cy="2498782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CD015408-F85E-5064-21B0-1B737A0FAC8B}"/>
              </a:ext>
            </a:extLst>
          </p:cNvPr>
          <p:cNvSpPr/>
          <p:nvPr/>
        </p:nvSpPr>
        <p:spPr>
          <a:xfrm>
            <a:off x="7082287" y="1276713"/>
            <a:ext cx="5029210" cy="2362398"/>
          </a:xfrm>
          <a:prstGeom prst="wedgeRoundRectCallout">
            <a:avLst>
              <a:gd name="adj1" fmla="val -3226"/>
              <a:gd name="adj2" fmla="val 7453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0" i="0" dirty="0">
                <a:solidFill>
                  <a:schemeClr val="tx1"/>
                </a:solidFill>
                <a:effectLst/>
              </a:rPr>
              <a:t>I want to learn English </a:t>
            </a:r>
            <a:r>
              <a:rPr lang="en-US" sz="3200" b="1" i="0" dirty="0"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since</a:t>
            </a:r>
            <a:r>
              <a:rPr lang="en-US" sz="3200" b="1" i="0" dirty="0">
                <a:solidFill>
                  <a:schemeClr val="tx1"/>
                </a:solidFill>
                <a:effectLst/>
              </a:rPr>
              <a:t> people speak English all over the world</a:t>
            </a:r>
            <a:r>
              <a:rPr lang="en-US" sz="3200" b="0" i="0" dirty="0">
                <a:solidFill>
                  <a:schemeClr val="tx1"/>
                </a:solidFill>
                <a:effectLst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C2C4FA-839F-E058-ED17-EFBF6A347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7606" y="4435387"/>
            <a:ext cx="1181713" cy="1882334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A92E492F-A928-ED82-2E78-64240FC5FBE2}"/>
              </a:ext>
            </a:extLst>
          </p:cNvPr>
          <p:cNvSpPr/>
          <p:nvPr/>
        </p:nvSpPr>
        <p:spPr>
          <a:xfrm>
            <a:off x="80503" y="738999"/>
            <a:ext cx="4922817" cy="1926563"/>
          </a:xfrm>
          <a:prstGeom prst="wedgeRoundRectCallout">
            <a:avLst>
              <a:gd name="adj1" fmla="val -35879"/>
              <a:gd name="adj2" fmla="val 10085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>
                <a:solidFill>
                  <a:schemeClr val="tx1"/>
                </a:solidFill>
                <a:effectLst/>
              </a:rPr>
              <a:t>English is useful </a:t>
            </a:r>
            <a:r>
              <a:rPr lang="en-US" sz="3200" b="1" i="0" dirty="0"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because of </a:t>
            </a:r>
            <a:r>
              <a:rPr lang="en-US" sz="3200" b="0" i="0" dirty="0">
                <a:solidFill>
                  <a:schemeClr val="tx1"/>
                </a:solidFill>
                <a:effectLst/>
              </a:rPr>
              <a:t>its popular use at universities abroad.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B7EE54-A37E-3129-AB54-C60C1DA66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5034" y="3582543"/>
            <a:ext cx="4089359" cy="273517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511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946C5-E958-BAA5-5D00-2AE17DB66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B4DD80-D438-F90D-78E2-19B872D12E2E}"/>
              </a:ext>
            </a:extLst>
          </p:cNvPr>
          <p:cNvSpPr txBox="1"/>
          <p:nvPr/>
        </p:nvSpPr>
        <p:spPr>
          <a:xfrm>
            <a:off x="5607170" y="509285"/>
            <a:ext cx="6584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242021"/>
                </a:solidFill>
                <a:highlight>
                  <a:srgbClr val="F3C1FF"/>
                </a:highlight>
              </a:rPr>
              <a:t>Suggested answers</a:t>
            </a:r>
            <a:endParaRPr lang="en-US" sz="3600" dirty="0">
              <a:highlight>
                <a:srgbClr val="F3C1FF"/>
              </a:highligh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EC8AAB-31EB-E81D-F8A6-5B8FC55BA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105" y="3925894"/>
            <a:ext cx="1521026" cy="24228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02FA2A-8883-06EF-DD84-57809DA2F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18" y="3721938"/>
            <a:ext cx="1573526" cy="2498782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41F73245-E167-1CED-D93A-385F5987E813}"/>
              </a:ext>
            </a:extLst>
          </p:cNvPr>
          <p:cNvSpPr/>
          <p:nvPr/>
        </p:nvSpPr>
        <p:spPr>
          <a:xfrm>
            <a:off x="6343282" y="1311218"/>
            <a:ext cx="5129849" cy="1926563"/>
          </a:xfrm>
          <a:prstGeom prst="wedgeRoundRectCallout">
            <a:avLst>
              <a:gd name="adj1" fmla="val 28900"/>
              <a:gd name="adj2" fmla="val 9378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>
                <a:solidFill>
                  <a:schemeClr val="tx1"/>
                </a:solidFill>
                <a:effectLst/>
              </a:rPr>
              <a:t>I'm learning English </a:t>
            </a:r>
            <a:r>
              <a:rPr lang="en-US" sz="3200" b="1" i="0" dirty="0"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because </a:t>
            </a:r>
            <a:r>
              <a:rPr lang="en-US" sz="3200" b="0" i="0" dirty="0">
                <a:solidFill>
                  <a:schemeClr val="tx1"/>
                </a:solidFill>
                <a:effectLst/>
              </a:rPr>
              <a:t>I want to be a tour guide.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endParaRPr lang="en-US" sz="3200" b="0" i="0" dirty="0">
              <a:solidFill>
                <a:schemeClr val="tx1"/>
              </a:solidFill>
              <a:effectLst/>
            </a:endParaRPr>
          </a:p>
          <a:p>
            <a:pPr algn="ctr"/>
            <a:endParaRPr lang="en-US" sz="3200" b="0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ABC8316-5C98-267D-2675-9C4B22A9A0BB}"/>
              </a:ext>
            </a:extLst>
          </p:cNvPr>
          <p:cNvSpPr/>
          <p:nvPr/>
        </p:nvSpPr>
        <p:spPr>
          <a:xfrm>
            <a:off x="416935" y="1345721"/>
            <a:ext cx="2731707" cy="1250369"/>
          </a:xfrm>
          <a:prstGeom prst="wedgeRoundRectCallout">
            <a:avLst>
              <a:gd name="adj1" fmla="val -28932"/>
              <a:gd name="adj2" fmla="val 13190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0" i="0" dirty="0">
                <a:solidFill>
                  <a:schemeClr val="tx1"/>
                </a:solidFill>
                <a:effectLst/>
              </a:rPr>
              <a:t>That’s great.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278103-E56F-D627-5F1E-F82C0FC99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110" y="3620219"/>
            <a:ext cx="4430119" cy="270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7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374" y="566678"/>
            <a:ext cx="11842475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Ask and answer the question below with your partner, using “</a:t>
            </a:r>
            <a:r>
              <a:rPr lang="en-US" sz="3600" i="1" dirty="0">
                <a:solidFill>
                  <a:srgbClr val="0070C0"/>
                </a:solidFill>
                <a:highlight>
                  <a:srgbClr val="F3C1FF"/>
                </a:highlight>
              </a:rPr>
              <a:t>because, as, since, because of</a:t>
            </a:r>
            <a:r>
              <a:rPr lang="en-US" sz="3600" i="1" dirty="0">
                <a:solidFill>
                  <a:srgbClr val="0070C0"/>
                </a:solidFill>
              </a:rPr>
              <a:t>” </a:t>
            </a:r>
            <a:r>
              <a:rPr lang="en-US" sz="3600" i="1">
                <a:solidFill>
                  <a:srgbClr val="0070C0"/>
                </a:solidFill>
              </a:rPr>
              <a:t>to give </a:t>
            </a:r>
            <a:r>
              <a:rPr lang="en-US" sz="3600" i="1" dirty="0">
                <a:solidFill>
                  <a:srgbClr val="0070C0"/>
                </a:solidFill>
              </a:rPr>
              <a:t>reasons:</a:t>
            </a:r>
          </a:p>
          <a:p>
            <a:endParaRPr lang="en-US" sz="3600" i="1" dirty="0">
              <a:solidFill>
                <a:srgbClr val="0070C0"/>
              </a:solidFill>
            </a:endParaRPr>
          </a:p>
          <a:p>
            <a:pPr algn="ctr"/>
            <a:r>
              <a:rPr lang="en-US" sz="3600" i="0" dirty="0">
                <a:solidFill>
                  <a:srgbClr val="0D0D0D"/>
                </a:solidFill>
                <a:effectLst/>
                <a:highlight>
                  <a:srgbClr val="FFFF00"/>
                </a:highlight>
              </a:rPr>
              <a:t>Why do you learn English?</a:t>
            </a:r>
            <a:endParaRPr lang="en-US" sz="3600" i="1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7EB371-2369-47E1-8594-96A113D45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105" y="3925894"/>
            <a:ext cx="1521026" cy="24228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95AFB-E8BF-40CD-A412-580238018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18" y="3721938"/>
            <a:ext cx="1573526" cy="249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9CDD6-F809-9618-69F9-586A8FF5C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DD7D81-7247-84CD-1E56-B8C674E84FB6}"/>
              </a:ext>
            </a:extLst>
          </p:cNvPr>
          <p:cNvSpPr/>
          <p:nvPr/>
        </p:nvSpPr>
        <p:spPr>
          <a:xfrm>
            <a:off x="2598821" y="539817"/>
            <a:ext cx="38145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ea typeface="Times New Roman" panose="02020603050405020304" pitchFamily="18" charset="0"/>
              </a:rPr>
              <a:t>Suggested answers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CC8505-17ED-F2B8-75A7-DAD5F4AF1689}"/>
              </a:ext>
            </a:extLst>
          </p:cNvPr>
          <p:cNvSpPr/>
          <p:nvPr/>
        </p:nvSpPr>
        <p:spPr>
          <a:xfrm>
            <a:off x="176569" y="1169180"/>
            <a:ext cx="11762113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I learn English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because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it is often required for admission to good universities and educational programs.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9C6B1F-8A9D-2E30-23EE-60FF8F9C242E}"/>
              </a:ext>
            </a:extLst>
          </p:cNvPr>
          <p:cNvSpPr/>
          <p:nvPr/>
        </p:nvSpPr>
        <p:spPr>
          <a:xfrm>
            <a:off x="214941" y="2420242"/>
            <a:ext cx="11762113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</a:rPr>
              <a:t>English is a common language in international travel, so we learn it </a:t>
            </a:r>
            <a:r>
              <a:rPr lang="en-US" altLang="en-US" sz="3200" dirty="0">
                <a:solidFill>
                  <a:srgbClr val="000000"/>
                </a:solidFill>
                <a:highlight>
                  <a:srgbClr val="FFFF00"/>
                </a:highlight>
              </a:rPr>
              <a:t>since </a:t>
            </a:r>
            <a:r>
              <a:rPr lang="en-US" altLang="en-US" sz="3200" dirty="0">
                <a:solidFill>
                  <a:srgbClr val="000000"/>
                </a:solidFill>
              </a:rPr>
              <a:t>it makes traveling easier.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C24D35-C00E-724A-FD72-72ED2DFF009C}"/>
              </a:ext>
            </a:extLst>
          </p:cNvPr>
          <p:cNvSpPr/>
          <p:nvPr/>
        </p:nvSpPr>
        <p:spPr>
          <a:xfrm>
            <a:off x="176568" y="3776973"/>
            <a:ext cx="11762113" cy="1077218"/>
          </a:xfrm>
          <a:prstGeom prst="rect">
            <a:avLst/>
          </a:prstGeom>
          <a:solidFill>
            <a:srgbClr val="F3C1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</a:rPr>
              <a:t>We learn English </a:t>
            </a:r>
            <a:r>
              <a:rPr lang="en-US" altLang="en-US" sz="3200" dirty="0">
                <a:solidFill>
                  <a:srgbClr val="000000"/>
                </a:solidFill>
                <a:highlight>
                  <a:srgbClr val="FFFF00"/>
                </a:highlight>
              </a:rPr>
              <a:t>as</a:t>
            </a:r>
            <a:r>
              <a:rPr lang="en-US" altLang="en-US" sz="3200" dirty="0">
                <a:solidFill>
                  <a:srgbClr val="000000"/>
                </a:solidFill>
              </a:rPr>
              <a:t> we want to enjoy songs in English.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D811A7-EE14-AD9C-8221-F6E5E7ABACAC}"/>
              </a:ext>
            </a:extLst>
          </p:cNvPr>
          <p:cNvSpPr/>
          <p:nvPr/>
        </p:nvSpPr>
        <p:spPr>
          <a:xfrm>
            <a:off x="214668" y="5034273"/>
            <a:ext cx="11762113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</a:rPr>
              <a:t>English is a language used in international business, so I learn it </a:t>
            </a:r>
            <a:r>
              <a:rPr lang="en-US" altLang="en-US" sz="3200" dirty="0">
                <a:solidFill>
                  <a:srgbClr val="000000"/>
                </a:solidFill>
                <a:highlight>
                  <a:srgbClr val="FFFF00"/>
                </a:highlight>
              </a:rPr>
              <a:t>because</a:t>
            </a:r>
            <a:r>
              <a:rPr lang="en-US" altLang="en-US" sz="3200" dirty="0">
                <a:solidFill>
                  <a:srgbClr val="000000"/>
                </a:solidFill>
              </a:rPr>
              <a:t> it can enhance my career prospects.</a:t>
            </a:r>
          </a:p>
        </p:txBody>
      </p:sp>
    </p:spTree>
    <p:extLst>
      <p:ext uri="{BB962C8B-B14F-4D97-AF65-F5344CB8AC3E}">
        <p14:creationId xmlns:p14="http://schemas.microsoft.com/office/powerpoint/2010/main" val="31187164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10"/>
            <a:ext cx="8787102" cy="59912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2559" y="35314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34564" y="1203051"/>
            <a:ext cx="11441137" cy="4992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002060"/>
                </a:solidFill>
              </a:rPr>
              <a:t>Grammar: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Practice and use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adverbial clauses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and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phrases of reason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</a:rPr>
              <a:t>Speaking: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Make conversations about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ea typeface="Times New Roman" panose="02020603050405020304" pitchFamily="18" charset="0"/>
              </a:rPr>
              <a:t>reasons to study English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using phrases of reason.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accent6">
                    <a:lumMod val="75000"/>
                  </a:schemeClr>
                </a:solidFill>
              </a:rPr>
              <a:t>WARM-UP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764213" cy="3330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Review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adverbial clauses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and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phrases of reason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.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Prepare for the next lesson (Pronunciation &amp; Speaking - pages 10 &amp; 11 - SB).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Play the consolidation games on 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www.eduhome.com.vn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48C511-5E68-5BC3-5A88-5E7F5A94D57D}"/>
              </a:ext>
            </a:extLst>
          </p:cNvPr>
          <p:cNvSpPr txBox="1"/>
          <p:nvPr/>
        </p:nvSpPr>
        <p:spPr>
          <a:xfrm>
            <a:off x="4910057" y="474820"/>
            <a:ext cx="7164691" cy="59253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highlight>
                  <a:srgbClr val="FFFF00"/>
                </a:highlight>
              </a:rPr>
              <a:t>COMPETITION TIME: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Create groups/teams of 5 students.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You will be given sentence beginnings and sentence endings, you have to match them to make correct sentences.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The team(s) with the most correct answers win(s).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Time limit: 5 minutes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DD279-0720-9C8D-B8C9-B9334D760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0" y="1574477"/>
            <a:ext cx="4654789" cy="322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274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FF28-6567-4C20-7F05-435411A34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ED7A2B-7DB2-77FD-2509-D3DF43A8DFB7}"/>
              </a:ext>
            </a:extLst>
          </p:cNvPr>
          <p:cNvSpPr txBox="1"/>
          <p:nvPr/>
        </p:nvSpPr>
        <p:spPr>
          <a:xfrm>
            <a:off x="34504" y="428178"/>
            <a:ext cx="5355566" cy="60016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200" b="1" i="0" dirty="0">
                <a:solidFill>
                  <a:srgbClr val="0D0D0D"/>
                </a:solidFill>
                <a:effectLst/>
              </a:rPr>
              <a:t>Sentence Beginnings:</a:t>
            </a:r>
            <a:endParaRPr lang="en-US" sz="3200" b="0" i="0" dirty="0">
              <a:solidFill>
                <a:srgbClr val="0D0D0D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I couldn't go to the party</a:t>
            </a:r>
          </a:p>
          <a:p>
            <a:pPr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Sarah enjoys outdoor activities</a:t>
            </a:r>
          </a:p>
          <a:p>
            <a:pPr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We postponed the meeting</a:t>
            </a:r>
          </a:p>
          <a:p>
            <a:pPr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He failed the exam</a:t>
            </a:r>
          </a:p>
          <a:p>
            <a:pPr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She left early</a:t>
            </a:r>
          </a:p>
          <a:p>
            <a:pPr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We had to cancel the trip</a:t>
            </a:r>
          </a:p>
          <a:p>
            <a:pPr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I'll be late</a:t>
            </a:r>
          </a:p>
          <a:p>
            <a:pPr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The traffic was heavy</a:t>
            </a:r>
          </a:p>
          <a:p>
            <a:pPr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I'll help you</a:t>
            </a:r>
          </a:p>
          <a:p>
            <a:pPr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They decided to move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8DE0AC-0BF8-B219-F747-6EA21C02BF17}"/>
              </a:ext>
            </a:extLst>
          </p:cNvPr>
          <p:cNvSpPr txBox="1"/>
          <p:nvPr/>
        </p:nvSpPr>
        <p:spPr>
          <a:xfrm>
            <a:off x="5119577" y="583447"/>
            <a:ext cx="7072423" cy="51706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000" b="1" i="0" dirty="0">
                <a:solidFill>
                  <a:srgbClr val="0D0D0D"/>
                </a:solidFill>
                <a:effectLst/>
              </a:rPr>
              <a:t>Sentence Endings:</a:t>
            </a:r>
            <a:r>
              <a:rPr lang="en-US" sz="3000" b="0" i="0" dirty="0">
                <a:solidFill>
                  <a:srgbClr val="0D0D0D"/>
                </a:solidFill>
                <a:effectLst/>
              </a:rPr>
              <a:t> </a:t>
            </a:r>
          </a:p>
          <a:p>
            <a:pPr marL="514350" indent="-514350">
              <a:buAutoNum type="alphaLcPeriod"/>
            </a:pPr>
            <a:r>
              <a:rPr lang="en-US" sz="3000" b="0" i="0" dirty="0">
                <a:solidFill>
                  <a:srgbClr val="0D0D0D"/>
                </a:solidFill>
                <a:effectLst/>
              </a:rPr>
              <a:t>because I have a dentist’s appointment.</a:t>
            </a:r>
          </a:p>
          <a:p>
            <a:pPr marL="514350" indent="-514350">
              <a:buAutoNum type="alphaLcPeriod"/>
            </a:pPr>
            <a:r>
              <a:rPr lang="en-US" sz="3000" b="0" i="0" dirty="0">
                <a:solidFill>
                  <a:srgbClr val="0D0D0D"/>
                </a:solidFill>
                <a:effectLst/>
              </a:rPr>
              <a:t>as he didn't study enough. </a:t>
            </a:r>
          </a:p>
          <a:p>
            <a:pPr marL="514350" indent="-514350">
              <a:buAutoNum type="alphaLcPeriod"/>
            </a:pPr>
            <a:r>
              <a:rPr lang="en-US" sz="3000" b="0" i="0" dirty="0">
                <a:solidFill>
                  <a:srgbClr val="0D0D0D"/>
                </a:solidFill>
                <a:effectLst/>
              </a:rPr>
              <a:t>since she had an early morning flight. </a:t>
            </a:r>
          </a:p>
          <a:p>
            <a:pPr marL="514350" indent="-514350">
              <a:buAutoNum type="alphaLcPeriod"/>
            </a:pPr>
            <a:r>
              <a:rPr lang="en-US" sz="3000" b="0" i="0" dirty="0">
                <a:solidFill>
                  <a:srgbClr val="0D0D0D"/>
                </a:solidFill>
                <a:effectLst/>
              </a:rPr>
              <a:t>because of the rainy weather. </a:t>
            </a:r>
          </a:p>
          <a:p>
            <a:pPr marL="514350" indent="-514350">
              <a:buAutoNum type="alphaLcPeriod"/>
            </a:pPr>
            <a:r>
              <a:rPr lang="en-US" sz="3000" b="0" i="0" dirty="0">
                <a:solidFill>
                  <a:srgbClr val="0D0D0D"/>
                </a:solidFill>
                <a:effectLst/>
              </a:rPr>
              <a:t>as we didn't have enough participants. </a:t>
            </a:r>
          </a:p>
          <a:p>
            <a:pPr marL="514350" indent="-514350">
              <a:buAutoNum type="alphaLcPeriod"/>
            </a:pPr>
            <a:r>
              <a:rPr lang="en-US" sz="3000" b="0" i="0" dirty="0">
                <a:solidFill>
                  <a:srgbClr val="0D0D0D"/>
                </a:solidFill>
                <a:effectLst/>
              </a:rPr>
              <a:t>because of her love for nature.</a:t>
            </a:r>
          </a:p>
          <a:p>
            <a:pPr marL="514350" indent="-514350">
              <a:buAutoNum type="alphaLcPeriod"/>
            </a:pPr>
            <a:r>
              <a:rPr lang="en-US" sz="3000" b="0" i="0" dirty="0">
                <a:solidFill>
                  <a:srgbClr val="0D0D0D"/>
                </a:solidFill>
                <a:effectLst/>
              </a:rPr>
              <a:t>since we couldn't find a suitable venue. </a:t>
            </a:r>
          </a:p>
          <a:p>
            <a:pPr marL="514350" indent="-514350">
              <a:buAutoNum type="alphaLcPeriod"/>
            </a:pPr>
            <a:r>
              <a:rPr lang="en-US" sz="3000" b="0" i="0" dirty="0">
                <a:solidFill>
                  <a:srgbClr val="0D0D0D"/>
                </a:solidFill>
                <a:effectLst/>
              </a:rPr>
              <a:t>because of a family emergency.</a:t>
            </a:r>
          </a:p>
          <a:p>
            <a:pPr marL="514350" indent="-514350">
              <a:buAutoNum type="alphaLcPeriod"/>
            </a:pPr>
            <a:r>
              <a:rPr lang="en-US" sz="3000" dirty="0">
                <a:solidFill>
                  <a:srgbClr val="0D0D0D"/>
                </a:solidFill>
              </a:rPr>
              <a:t>a</a:t>
            </a:r>
            <a:r>
              <a:rPr lang="en-US" sz="3000" b="0" i="0" dirty="0">
                <a:solidFill>
                  <a:srgbClr val="0D0D0D"/>
                </a:solidFill>
                <a:effectLst/>
              </a:rPr>
              <a:t>s want to see you succeed. </a:t>
            </a:r>
          </a:p>
          <a:p>
            <a:pPr marL="514350" indent="-514350">
              <a:buAutoNum type="alphaLcPeriod"/>
            </a:pPr>
            <a:r>
              <a:rPr lang="en-US" sz="3000" b="0" i="0" dirty="0">
                <a:solidFill>
                  <a:srgbClr val="0D0D0D"/>
                </a:solidFill>
                <a:effectLst/>
              </a:rPr>
              <a:t>because of the unexpected road closure.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695556845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B5B708-3952-BD6E-B4EF-574636A7CBBB}"/>
              </a:ext>
            </a:extLst>
          </p:cNvPr>
          <p:cNvSpPr txBox="1"/>
          <p:nvPr/>
        </p:nvSpPr>
        <p:spPr>
          <a:xfrm>
            <a:off x="103517" y="460438"/>
            <a:ext cx="1197346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solidFill>
                  <a:srgbClr val="0D0D0D"/>
                </a:solidFill>
                <a:effectLst/>
                <a:highlight>
                  <a:srgbClr val="F3C1FF"/>
                </a:highlight>
              </a:rPr>
              <a:t>Answers:</a:t>
            </a:r>
          </a:p>
          <a:p>
            <a:pPr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I couldn't go to the party </a:t>
            </a:r>
            <a:r>
              <a:rPr lang="en-US" sz="3200" b="1" i="0" dirty="0">
                <a:solidFill>
                  <a:srgbClr val="0D0D0D"/>
                </a:solidFill>
                <a:effectLst/>
              </a:rPr>
              <a:t>h. </a:t>
            </a:r>
            <a:r>
              <a:rPr lang="en-US" sz="3200" b="1" i="0" dirty="0">
                <a:solidFill>
                  <a:srgbClr val="0D0D0D"/>
                </a:solidFill>
                <a:effectLst/>
                <a:highlight>
                  <a:srgbClr val="FFFF00"/>
                </a:highlight>
              </a:rPr>
              <a:t>because of </a:t>
            </a:r>
            <a:r>
              <a:rPr lang="en-US" sz="3200" b="1" i="0" dirty="0">
                <a:solidFill>
                  <a:srgbClr val="0D0D0D"/>
                </a:solidFill>
                <a:effectLst/>
              </a:rPr>
              <a:t>a family emergency.</a:t>
            </a:r>
            <a:endParaRPr lang="en-US" sz="3200" b="0" i="0" dirty="0">
              <a:solidFill>
                <a:srgbClr val="0D0D0D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Sarah enjoys outdoor activities </a:t>
            </a:r>
            <a:r>
              <a:rPr lang="en-US" sz="3200" b="1" i="0" dirty="0">
                <a:solidFill>
                  <a:srgbClr val="0D0D0D"/>
                </a:solidFill>
                <a:effectLst/>
              </a:rPr>
              <a:t>f. </a:t>
            </a:r>
            <a:r>
              <a:rPr lang="en-US" sz="3200" b="1" i="0" dirty="0">
                <a:solidFill>
                  <a:srgbClr val="0D0D0D"/>
                </a:solidFill>
                <a:effectLst/>
                <a:highlight>
                  <a:srgbClr val="FFFF00"/>
                </a:highlight>
              </a:rPr>
              <a:t>because of </a:t>
            </a:r>
            <a:r>
              <a:rPr lang="en-US" sz="3200" b="1" i="0" dirty="0">
                <a:solidFill>
                  <a:srgbClr val="0D0D0D"/>
                </a:solidFill>
                <a:effectLst/>
              </a:rPr>
              <a:t>her love for nature.</a:t>
            </a:r>
            <a:endParaRPr lang="en-US" sz="3200" b="0" i="0" dirty="0">
              <a:solidFill>
                <a:srgbClr val="0D0D0D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We postponed the meeting </a:t>
            </a:r>
            <a:r>
              <a:rPr lang="en-US" sz="3200" b="1" i="0" dirty="0">
                <a:solidFill>
                  <a:srgbClr val="0D0D0D"/>
                </a:solidFill>
                <a:effectLst/>
              </a:rPr>
              <a:t>g. </a:t>
            </a:r>
            <a:r>
              <a:rPr lang="en-US" sz="3200" b="1" i="0" dirty="0">
                <a:solidFill>
                  <a:srgbClr val="0D0D0D"/>
                </a:solidFill>
                <a:effectLst/>
                <a:highlight>
                  <a:srgbClr val="FFFF00"/>
                </a:highlight>
              </a:rPr>
              <a:t>since</a:t>
            </a:r>
            <a:r>
              <a:rPr lang="en-US" sz="3200" b="1" i="0" dirty="0">
                <a:solidFill>
                  <a:srgbClr val="0D0D0D"/>
                </a:solidFill>
                <a:effectLst/>
              </a:rPr>
              <a:t> we couldn't find a suitable venue.</a:t>
            </a:r>
            <a:endParaRPr lang="en-US" sz="3200" b="0" i="0" dirty="0">
              <a:solidFill>
                <a:srgbClr val="0D0D0D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He failed the exam </a:t>
            </a:r>
            <a:r>
              <a:rPr lang="en-US" sz="3200" b="1" i="0" dirty="0">
                <a:solidFill>
                  <a:srgbClr val="0D0D0D"/>
                </a:solidFill>
                <a:effectLst/>
              </a:rPr>
              <a:t>b. </a:t>
            </a:r>
            <a:r>
              <a:rPr lang="en-US" sz="3200" b="1" i="0" dirty="0">
                <a:solidFill>
                  <a:srgbClr val="0D0D0D"/>
                </a:solidFill>
                <a:effectLst/>
                <a:highlight>
                  <a:srgbClr val="FFFF00"/>
                </a:highlight>
              </a:rPr>
              <a:t>as</a:t>
            </a:r>
            <a:r>
              <a:rPr lang="en-US" sz="3200" b="1" i="0" dirty="0">
                <a:solidFill>
                  <a:srgbClr val="0D0D0D"/>
                </a:solidFill>
                <a:effectLst/>
              </a:rPr>
              <a:t> he didn't study enough.</a:t>
            </a:r>
            <a:endParaRPr lang="en-US" sz="3200" b="0" i="0" dirty="0">
              <a:solidFill>
                <a:srgbClr val="0D0D0D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She left early </a:t>
            </a:r>
            <a:r>
              <a:rPr lang="en-US" sz="3200" b="1" i="0" dirty="0">
                <a:solidFill>
                  <a:srgbClr val="0D0D0D"/>
                </a:solidFill>
                <a:effectLst/>
              </a:rPr>
              <a:t>c. </a:t>
            </a:r>
            <a:r>
              <a:rPr lang="en-US" sz="3200" b="1" i="0" dirty="0">
                <a:solidFill>
                  <a:srgbClr val="0D0D0D"/>
                </a:solidFill>
                <a:effectLst/>
                <a:highlight>
                  <a:srgbClr val="FFFF00"/>
                </a:highlight>
              </a:rPr>
              <a:t>since</a:t>
            </a:r>
            <a:r>
              <a:rPr lang="en-US" sz="3200" b="1" i="0" dirty="0">
                <a:solidFill>
                  <a:srgbClr val="0D0D0D"/>
                </a:solidFill>
                <a:effectLst/>
              </a:rPr>
              <a:t> she had an early morning flight.</a:t>
            </a:r>
            <a:endParaRPr lang="en-US" sz="3200" b="0" i="0" dirty="0">
              <a:solidFill>
                <a:srgbClr val="0D0D0D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We had to cancel the trip </a:t>
            </a:r>
            <a:r>
              <a:rPr lang="en-US" sz="3200" b="1" i="0" dirty="0">
                <a:solidFill>
                  <a:srgbClr val="0D0D0D"/>
                </a:solidFill>
                <a:effectLst/>
              </a:rPr>
              <a:t>e. </a:t>
            </a:r>
            <a:r>
              <a:rPr lang="en-US" sz="3200" b="1" i="0" dirty="0">
                <a:solidFill>
                  <a:srgbClr val="0D0D0D"/>
                </a:solidFill>
                <a:effectLst/>
                <a:highlight>
                  <a:srgbClr val="FFFF00"/>
                </a:highlight>
              </a:rPr>
              <a:t>as</a:t>
            </a:r>
            <a:r>
              <a:rPr lang="en-US" sz="3200" b="1" i="0" dirty="0">
                <a:solidFill>
                  <a:srgbClr val="0D0D0D"/>
                </a:solidFill>
                <a:effectLst/>
              </a:rPr>
              <a:t> we didn't have enough participants.</a:t>
            </a:r>
            <a:endParaRPr lang="en-US" sz="3200" b="0" i="0" dirty="0">
              <a:solidFill>
                <a:srgbClr val="0D0D0D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I'll be late </a:t>
            </a:r>
            <a:r>
              <a:rPr lang="en-US" sz="3200" b="1" i="0" dirty="0">
                <a:solidFill>
                  <a:srgbClr val="0D0D0D"/>
                </a:solidFill>
                <a:effectLst/>
              </a:rPr>
              <a:t>a. </a:t>
            </a:r>
            <a:r>
              <a:rPr lang="en-US" sz="3200" b="1" i="0" dirty="0">
                <a:solidFill>
                  <a:srgbClr val="0D0D0D"/>
                </a:solidFill>
                <a:effectLst/>
                <a:highlight>
                  <a:srgbClr val="FFFF00"/>
                </a:highlight>
              </a:rPr>
              <a:t>because</a:t>
            </a:r>
            <a:r>
              <a:rPr lang="en-US" sz="3200" b="1" i="0" dirty="0">
                <a:solidFill>
                  <a:srgbClr val="0D0D0D"/>
                </a:solidFill>
                <a:effectLst/>
              </a:rPr>
              <a:t> I have a dentist’s appointment.</a:t>
            </a:r>
            <a:endParaRPr lang="en-US" sz="3200" b="0" i="0" dirty="0">
              <a:solidFill>
                <a:srgbClr val="0D0D0D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The traffic was heavy </a:t>
            </a:r>
            <a:r>
              <a:rPr lang="en-US" sz="3200" b="1" i="0" dirty="0">
                <a:solidFill>
                  <a:srgbClr val="0D0D0D"/>
                </a:solidFill>
                <a:effectLst/>
              </a:rPr>
              <a:t>j. </a:t>
            </a:r>
            <a:r>
              <a:rPr lang="en-US" sz="3200" b="1" i="0" dirty="0">
                <a:solidFill>
                  <a:srgbClr val="0D0D0D"/>
                </a:solidFill>
                <a:effectLst/>
                <a:highlight>
                  <a:srgbClr val="FFFF00"/>
                </a:highlight>
              </a:rPr>
              <a:t>because of </a:t>
            </a:r>
            <a:r>
              <a:rPr lang="en-US" sz="3200" b="1" i="0" dirty="0">
                <a:solidFill>
                  <a:srgbClr val="0D0D0D"/>
                </a:solidFill>
                <a:effectLst/>
              </a:rPr>
              <a:t>the unexpected road closure.</a:t>
            </a:r>
            <a:endParaRPr lang="en-US" sz="3200" b="0" i="0" dirty="0">
              <a:solidFill>
                <a:srgbClr val="0D0D0D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I'll help you </a:t>
            </a:r>
            <a:r>
              <a:rPr lang="en-US" sz="3200" b="1" i="0" dirty="0" err="1">
                <a:solidFill>
                  <a:srgbClr val="0D0D0D"/>
                </a:solidFill>
                <a:effectLst/>
              </a:rPr>
              <a:t>i</a:t>
            </a:r>
            <a:r>
              <a:rPr lang="en-US" sz="3200" b="1" i="0" dirty="0">
                <a:solidFill>
                  <a:srgbClr val="0D0D0D"/>
                </a:solidFill>
                <a:effectLst/>
              </a:rPr>
              <a:t>. </a:t>
            </a:r>
            <a:r>
              <a:rPr lang="en-US" sz="3200" b="1" i="0" dirty="0">
                <a:solidFill>
                  <a:srgbClr val="0D0D0D"/>
                </a:solidFill>
                <a:effectLst/>
                <a:highlight>
                  <a:srgbClr val="FFFF00"/>
                </a:highlight>
              </a:rPr>
              <a:t>as</a:t>
            </a:r>
            <a:r>
              <a:rPr lang="en-US" sz="3200" b="1" i="0" dirty="0">
                <a:solidFill>
                  <a:srgbClr val="0D0D0D"/>
                </a:solidFill>
                <a:effectLst/>
              </a:rPr>
              <a:t> </a:t>
            </a:r>
            <a:r>
              <a:rPr lang="en-US" sz="3200" b="1" dirty="0">
                <a:solidFill>
                  <a:srgbClr val="0D0D0D"/>
                </a:solidFill>
              </a:rPr>
              <a:t>I want to see you succeed</a:t>
            </a:r>
            <a:r>
              <a:rPr lang="en-US" sz="3200" b="1" i="0" dirty="0">
                <a:solidFill>
                  <a:srgbClr val="0D0D0D"/>
                </a:solidFill>
                <a:effectLst/>
              </a:rPr>
              <a:t>.</a:t>
            </a:r>
            <a:endParaRPr lang="en-US" sz="3200" b="0" i="0" dirty="0">
              <a:solidFill>
                <a:srgbClr val="0D0D0D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They decided to move </a:t>
            </a:r>
            <a:r>
              <a:rPr lang="en-US" sz="3200" b="1" i="0" dirty="0">
                <a:solidFill>
                  <a:srgbClr val="0D0D0D"/>
                </a:solidFill>
                <a:effectLst/>
              </a:rPr>
              <a:t>d. </a:t>
            </a:r>
            <a:r>
              <a:rPr lang="en-US" sz="3200" b="1" i="0" dirty="0">
                <a:solidFill>
                  <a:srgbClr val="0D0D0D"/>
                </a:solidFill>
                <a:effectLst/>
                <a:highlight>
                  <a:srgbClr val="FFFF00"/>
                </a:highlight>
              </a:rPr>
              <a:t>because of </a:t>
            </a:r>
            <a:r>
              <a:rPr lang="en-US" sz="3200" b="1" i="0" dirty="0">
                <a:solidFill>
                  <a:srgbClr val="0D0D0D"/>
                </a:solidFill>
                <a:effectLst/>
              </a:rPr>
              <a:t>the rainy weather.</a:t>
            </a:r>
            <a:endParaRPr lang="en-US" sz="3200" b="0" i="0" dirty="0">
              <a:solidFill>
                <a:srgbClr val="0D0D0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812863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C7EA0-70B1-B58B-0AB3-F0464957F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C46E9C-2605-A562-D85F-FFD9D9C9B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2615B6-9E93-F74A-A3D4-286C3316461C}"/>
              </a:ext>
            </a:extLst>
          </p:cNvPr>
          <p:cNvSpPr txBox="1"/>
          <p:nvPr/>
        </p:nvSpPr>
        <p:spPr>
          <a:xfrm>
            <a:off x="4542206" y="4008491"/>
            <a:ext cx="364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4049441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86BD4-8D2C-7673-8EFC-12E08B519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92432D-5E45-A93D-AEF9-859E65532434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F1FEED-61BC-ED4A-81DD-A8E129261D78}"/>
              </a:ext>
            </a:extLst>
          </p:cNvPr>
          <p:cNvSpPr/>
          <p:nvPr/>
        </p:nvSpPr>
        <p:spPr>
          <a:xfrm>
            <a:off x="325152" y="4702183"/>
            <a:ext cx="11100315" cy="14933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My English improved </a:t>
            </a:r>
            <a:r>
              <a:rPr lang="en-US" sz="3200" b="1" i="0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because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I practiced a lot. 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I'm going to study abroad </a:t>
            </a:r>
            <a:r>
              <a:rPr lang="en-US" sz="3200" b="1" i="0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as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it will help me get a better job.</a:t>
            </a: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5F3576-6517-FC7D-E5F5-0D01ACEE10D5}"/>
              </a:ext>
            </a:extLst>
          </p:cNvPr>
          <p:cNvSpPr/>
          <p:nvPr/>
        </p:nvSpPr>
        <p:spPr>
          <a:xfrm>
            <a:off x="287047" y="1809311"/>
            <a:ext cx="11100315" cy="24994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FF"/>
                </a:highlight>
              </a:rPr>
              <a:t>FORM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: Main clause + </a:t>
            </a:r>
            <a:r>
              <a:rPr lang="en-US" sz="3600" b="1" i="1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as/since/because</a:t>
            </a:r>
            <a:r>
              <a:rPr lang="en-US" sz="3600" b="0" dirty="0">
                <a:solidFill>
                  <a:srgbClr val="242021"/>
                </a:solidFill>
                <a:effectLst/>
              </a:rPr>
              <a:t>+ clause.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FF"/>
                </a:highlight>
              </a:rPr>
              <a:t>USE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: These clauses and phrases </a:t>
            </a:r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FFFF00"/>
                </a:highlight>
              </a:rPr>
              <a:t>explain why something happens.</a:t>
            </a:r>
            <a:endParaRPr lang="en-US" sz="3600" dirty="0">
              <a:highlight>
                <a:srgbClr val="FFFF00"/>
              </a:highligh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114E52-F162-ACCA-9B23-53E5B8E0E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831" y="438897"/>
            <a:ext cx="2806844" cy="635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E7855F-C5E9-FEDF-352E-D2622D83A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93" y="471713"/>
            <a:ext cx="8156470" cy="82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1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2013</Words>
  <Application>Microsoft Office PowerPoint</Application>
  <PresentationFormat>Widescreen</PresentationFormat>
  <Paragraphs>218</Paragraphs>
  <Slides>41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Phan Van Rieu (Hugo)</cp:lastModifiedBy>
  <cp:revision>634</cp:revision>
  <dcterms:created xsi:type="dcterms:W3CDTF">2023-02-01T04:45:54Z</dcterms:created>
  <dcterms:modified xsi:type="dcterms:W3CDTF">2024-07-17T15:57:38Z</dcterms:modified>
</cp:coreProperties>
</file>