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304" r:id="rId4"/>
    <p:sldId id="258" r:id="rId5"/>
    <p:sldId id="259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5" r:id="rId26"/>
    <p:sldId id="324" r:id="rId27"/>
    <p:sldId id="326" r:id="rId28"/>
    <p:sldId id="327" r:id="rId29"/>
    <p:sldId id="328" r:id="rId30"/>
    <p:sldId id="329" r:id="rId31"/>
    <p:sldId id="330" r:id="rId32"/>
    <p:sldId id="331" r:id="rId33"/>
    <p:sldId id="332" r:id="rId3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DACA-DCA8-4785-BCD4-2DAD775D98A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24DACA-DCA8-4785-BCD4-2DAD775D98A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8FABBA7-5EEF-403E-860B-060F32F084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1D99DA-3335-4CCC-A76D-A8024C62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0058" y="2110085"/>
            <a:ext cx="7923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7. CÔNG THỨC HÓA HỌC. HÓA TRỊ</a:t>
            </a:r>
          </a:p>
        </p:txBody>
      </p:sp>
    </p:spTree>
    <p:extLst>
      <p:ext uri="{BB962C8B-B14F-4D97-AF65-F5344CB8AC3E}">
        <p14:creationId xmlns:p14="http://schemas.microsoft.com/office/powerpoint/2010/main" val="138023086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8143"/>
            <a:ext cx="7886700" cy="216101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+ CTHH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oxygen: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baseline="-25000" dirty="0">
                <a:latin typeface="Times New Roman" pitchFamily="18" charset="0"/>
                <a:cs typeface="Times New Roman" pitchFamily="18" charset="0"/>
              </a:rPr>
            </a:br>
            <a:br>
              <a:rPr lang="en-US" baseline="-25000" dirty="0">
                <a:latin typeface="Times New Roman" pitchFamily="18" charset="0"/>
                <a:cs typeface="Times New Roman" pitchFamily="18" charset="0"/>
              </a:rPr>
            </a:br>
            <a:br>
              <a:rPr lang="en-US" baseline="-25000" dirty="0"/>
            </a:br>
            <a:br>
              <a:rPr lang="en-US" baseline="-25000" dirty="0"/>
            </a:br>
            <a:endParaRPr lang="en-US" baseline="-25000" dirty="0"/>
          </a:p>
        </p:txBody>
      </p:sp>
      <p:sp>
        <p:nvSpPr>
          <p:cNvPr id="6" name="Curved Down Arrow 5"/>
          <p:cNvSpPr/>
          <p:nvPr/>
        </p:nvSpPr>
        <p:spPr>
          <a:xfrm>
            <a:off x="4199860" y="563526"/>
            <a:ext cx="1871331" cy="5528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7786" y="1116419"/>
            <a:ext cx="3306726" cy="4678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KHHH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nguyên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tố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oxygen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14530" y="1658679"/>
            <a:ext cx="893135" cy="4040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77786" y="1828800"/>
            <a:ext cx="3306726" cy="4678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Chỉ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chân</a:t>
            </a:r>
            <a:endParaRPr lang="en-US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110" y="2429086"/>
            <a:ext cx="7549116" cy="20774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br>
              <a:rPr lang="en-US" baseline="-25000" dirty="0"/>
            </a:br>
            <a:r>
              <a:rPr lang="en-US" sz="3000" dirty="0">
                <a:latin typeface="Times New Roman" pitchFamily="18" charset="0"/>
                <a:ea typeface="+mj-ea"/>
                <a:cs typeface="Times New Roman" pitchFamily="18" charset="0"/>
              </a:rPr>
              <a:t>+ CTHH </a:t>
            </a:r>
            <a:r>
              <a:rPr lang="en-US" sz="3000" dirty="0" err="1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ea typeface="+mj-ea"/>
                <a:cs typeface="Times New Roman" pitchFamily="18" charset="0"/>
              </a:rPr>
              <a:t> carbon dioxide: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</a:t>
            </a:r>
            <a:r>
              <a:rPr lang="en-US" sz="3000" baseline="-25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en-US" sz="3000" dirty="0">
              <a:solidFill>
                <a:srgbClr val="00B0F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C, O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……..</a:t>
            </a:r>
          </a:p>
          <a:p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O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:………</a:t>
            </a:r>
          </a:p>
          <a:p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16350" y="3519205"/>
            <a:ext cx="11614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98004" y="3091084"/>
            <a:ext cx="596509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KHHH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16350" y="39579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8650" y="273844"/>
            <a:ext cx="3571210" cy="48106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1" grpId="0" animBg="1"/>
      <p:bldP spid="14" grpId="0" animBg="1"/>
      <p:bldP spid="17" grpId="0" animBg="1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273845"/>
            <a:ext cx="7886700" cy="36812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16944" y="1076324"/>
            <a:ext cx="4029739" cy="3676427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 thông tin SGK cho biết: Những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đơn chất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nào có KHHH được coi là CTHH của chính nó?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12" name="Group 411"/>
          <p:cNvGrpSpPr/>
          <p:nvPr/>
        </p:nvGrpSpPr>
        <p:grpSpPr>
          <a:xfrm>
            <a:off x="4143325" y="1701210"/>
            <a:ext cx="1098526" cy="2020185"/>
            <a:chOff x="4143325" y="1701210"/>
            <a:chExt cx="1098526" cy="2020185"/>
          </a:xfrm>
        </p:grpSpPr>
        <p:cxnSp>
          <p:nvCxnSpPr>
            <p:cNvPr id="13" name="Straight Arrow Connector 12"/>
            <p:cNvCxnSpPr>
              <a:stCxn id="4" idx="0"/>
            </p:cNvCxnSpPr>
            <p:nvPr/>
          </p:nvCxnSpPr>
          <p:spPr>
            <a:xfrm flipV="1">
              <a:off x="4143325" y="1701210"/>
              <a:ext cx="1020554" cy="12133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0"/>
            </p:cNvCxnSpPr>
            <p:nvPr/>
          </p:nvCxnSpPr>
          <p:spPr>
            <a:xfrm flipV="1">
              <a:off x="4143325" y="2690038"/>
              <a:ext cx="1098526" cy="2245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4" idx="0"/>
            </p:cNvCxnSpPr>
            <p:nvPr/>
          </p:nvCxnSpPr>
          <p:spPr>
            <a:xfrm>
              <a:off x="4143325" y="2914538"/>
              <a:ext cx="1020554" cy="80685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5241851" y="1149202"/>
            <a:ext cx="3668234" cy="903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Kim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CTHH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Cu</a:t>
            </a:r>
          </a:p>
        </p:txBody>
      </p:sp>
      <p:sp>
        <p:nvSpPr>
          <p:cNvPr id="22" name="Oval 21"/>
          <p:cNvSpPr/>
          <p:nvPr/>
        </p:nvSpPr>
        <p:spPr>
          <a:xfrm>
            <a:off x="5351718" y="2238153"/>
            <a:ext cx="3792281" cy="903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hiếm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Helium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CTHH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He</a:t>
            </a:r>
          </a:p>
        </p:txBody>
      </p:sp>
      <p:sp>
        <p:nvSpPr>
          <p:cNvPr id="23" name="Oval 22"/>
          <p:cNvSpPr/>
          <p:nvPr/>
        </p:nvSpPr>
        <p:spPr>
          <a:xfrm>
            <a:off x="5241851" y="3323338"/>
            <a:ext cx="3792281" cy="9037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phi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C, S,</a:t>
            </a:r>
          </a:p>
        </p:txBody>
      </p:sp>
      <p:sp>
        <p:nvSpPr>
          <p:cNvPr id="411" name="Rectangle 410"/>
          <p:cNvSpPr/>
          <p:nvPr/>
        </p:nvSpPr>
        <p:spPr>
          <a:xfrm>
            <a:off x="295275" y="4448175"/>
            <a:ext cx="873885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ý: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phi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thêm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KHHH: O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H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Cl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Br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O</a:t>
            </a:r>
            <a:r>
              <a:rPr lang="en-US" sz="2800" b="1" i="1" baseline="-250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158" y="673297"/>
            <a:ext cx="1771639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*Đơn chất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18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4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50" y="273845"/>
            <a:ext cx="3067050" cy="36812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16944" y="1198378"/>
            <a:ext cx="4029739" cy="376392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 thông tin SGK cho biết: CTHH của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 chất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được biểu diễn như thế nào?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43325" y="2049865"/>
            <a:ext cx="1119791" cy="1690577"/>
            <a:chOff x="4143325" y="2259415"/>
            <a:chExt cx="1119791" cy="169057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143325" y="3104704"/>
              <a:ext cx="56689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Left Brace 6"/>
            <p:cNvSpPr/>
            <p:nvPr/>
          </p:nvSpPr>
          <p:spPr>
            <a:xfrm>
              <a:off x="4710223" y="2259415"/>
              <a:ext cx="552893" cy="1690577"/>
            </a:xfrm>
            <a:prstGeom prst="leftBrac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lowchart: Punched Tape 10"/>
          <p:cNvSpPr/>
          <p:nvPr/>
        </p:nvSpPr>
        <p:spPr>
          <a:xfrm>
            <a:off x="5411958" y="641970"/>
            <a:ext cx="3617742" cy="1745038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KHHH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xét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5396466" y="2870790"/>
            <a:ext cx="3633234" cy="1648049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KHHH)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4158" y="673297"/>
            <a:ext cx="1790875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*Hợp chất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47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308" y="358972"/>
            <a:ext cx="844814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Ví dụ CTHH của hợp chất methane là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de-DE" sz="28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, của muối </a:t>
            </a:r>
          </a:p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ăn là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2532" y="2262337"/>
            <a:ext cx="40908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6319" y="1845380"/>
            <a:ext cx="486062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Kí hiệu hóa học của nguyên tố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9713" y="2640390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4, 1, 1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308" y="1470184"/>
            <a:ext cx="81724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HĐ cặp đôi 3p hoàn thành các từ còn thiếu:</a:t>
            </a:r>
          </a:p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+ C, H, Na, Cl là: ...................</a:t>
            </a:r>
          </a:p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+ Chỉ số chân của C bằng:.....</a:t>
            </a:r>
          </a:p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+ Chỉ số chân của H, Na, Cl lần lượt bằng: ..........</a:t>
            </a:r>
          </a:p>
        </p:txBody>
      </p:sp>
    </p:spTree>
    <p:extLst>
      <p:ext uri="{BB962C8B-B14F-4D97-AF65-F5344CB8AC3E}">
        <p14:creationId xmlns:p14="http://schemas.microsoft.com/office/powerpoint/2010/main" val="32123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830580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O.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7675" y="170259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O.</a:t>
            </a:r>
          </a:p>
        </p:txBody>
      </p:sp>
    </p:spTree>
    <p:extLst>
      <p:ext uri="{BB962C8B-B14F-4D97-AF65-F5344CB8AC3E}">
        <p14:creationId xmlns:p14="http://schemas.microsoft.com/office/powerpoint/2010/main" val="151274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658" y="330397"/>
            <a:ext cx="5070619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*Ý nghĩa của công thức hóa học</a:t>
            </a:r>
            <a:endParaRPr lang="en-US" sz="2400" dirty="0"/>
          </a:p>
        </p:txBody>
      </p:sp>
      <p:sp>
        <p:nvSpPr>
          <p:cNvPr id="4" name="Oval Callout 3"/>
          <p:cNvSpPr/>
          <p:nvPr/>
        </p:nvSpPr>
        <p:spPr>
          <a:xfrm>
            <a:off x="-142874" y="1173163"/>
            <a:ext cx="2876550" cy="319881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SGK, HĐ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6p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PHT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286344"/>
              </p:ext>
            </p:extLst>
          </p:nvPr>
        </p:nvGraphicFramePr>
        <p:xfrm>
          <a:off x="2771775" y="1327051"/>
          <a:ext cx="5772467" cy="304577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59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2178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Các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chất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thông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dụng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Nguyên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hóa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học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tạo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hợp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chất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nguyên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tử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của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mỗi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nguyên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tố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Khối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lượng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phân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tử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Ammonia, NH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Saccharose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>
                          <a:effectLst/>
                        </a:rPr>
                        <a:t>Đường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ăn</a:t>
                      </a:r>
                      <a:r>
                        <a:rPr lang="en-US" sz="1400" dirty="0">
                          <a:effectLst/>
                        </a:rPr>
                        <a:t>), C</a:t>
                      </a:r>
                      <a:r>
                        <a:rPr lang="en-US" sz="1400" baseline="-25000" dirty="0">
                          <a:effectLst/>
                        </a:rPr>
                        <a:t>12</a:t>
                      </a:r>
                      <a:r>
                        <a:rPr lang="en-US" sz="1400" dirty="0">
                          <a:effectLst/>
                        </a:rPr>
                        <a:t>H</a:t>
                      </a:r>
                      <a:r>
                        <a:rPr lang="en-US" sz="1400" baseline="-25000" dirty="0">
                          <a:effectLst/>
                        </a:rPr>
                        <a:t>22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r>
                        <a:rPr lang="en-US" sz="1400" baseline="-250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Solium</a:t>
                      </a:r>
                      <a:r>
                        <a:rPr lang="en-US" sz="1400" dirty="0">
                          <a:effectLst/>
                        </a:rPr>
                        <a:t> chloride(</a:t>
                      </a:r>
                      <a:r>
                        <a:rPr lang="en-US" sz="1400" dirty="0" err="1">
                          <a:effectLst/>
                        </a:rPr>
                        <a:t>Muối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ăn</a:t>
                      </a:r>
                      <a:r>
                        <a:rPr lang="en-US" sz="1400" dirty="0">
                          <a:effectLst/>
                        </a:rPr>
                        <a:t>), </a:t>
                      </a:r>
                      <a:r>
                        <a:rPr lang="en-US" sz="1400" dirty="0" err="1">
                          <a:effectLst/>
                        </a:rPr>
                        <a:t>NaCl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Nước</a:t>
                      </a:r>
                      <a:r>
                        <a:rPr lang="en-US" sz="1400" dirty="0">
                          <a:effectLst/>
                        </a:rPr>
                        <a:t>, H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O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Sodium bicarbonate, NaHCO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95824" y="825828"/>
            <a:ext cx="3200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5834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318831"/>
              </p:ext>
            </p:extLst>
          </p:nvPr>
        </p:nvGraphicFramePr>
        <p:xfrm>
          <a:off x="457197" y="685801"/>
          <a:ext cx="8486777" cy="438566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27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349"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hợp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Nguyên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tố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hóa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học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tạo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hợp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chất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Số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nguyên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mỗi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nguyên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tố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Khối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lượng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tử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72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Ammonia, NH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N, H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1N, 3H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17 amu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457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Saccharose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Đường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ăn</a:t>
                      </a:r>
                      <a:r>
                        <a:rPr lang="en-US" sz="1800" dirty="0">
                          <a:effectLst/>
                        </a:rPr>
                        <a:t>), C</a:t>
                      </a:r>
                      <a:r>
                        <a:rPr lang="en-US" sz="1800" baseline="-25000" dirty="0">
                          <a:effectLst/>
                        </a:rPr>
                        <a:t>12</a:t>
                      </a:r>
                      <a:r>
                        <a:rPr lang="en-US" sz="1800" dirty="0"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effectLst/>
                        </a:rPr>
                        <a:t>22</a:t>
                      </a:r>
                      <a:r>
                        <a:rPr lang="en-US" sz="1800" dirty="0">
                          <a:effectLst/>
                        </a:rPr>
                        <a:t>O</a:t>
                      </a:r>
                      <a:r>
                        <a:rPr lang="en-US" sz="1800" baseline="-250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C,H,O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12C, 22H, 11O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342 amu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943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Solium</a:t>
                      </a:r>
                      <a:r>
                        <a:rPr lang="en-US" sz="1800" dirty="0">
                          <a:effectLst/>
                        </a:rPr>
                        <a:t> chloride(</a:t>
                      </a:r>
                      <a:r>
                        <a:rPr lang="en-US" sz="1800" dirty="0" err="1">
                          <a:effectLst/>
                        </a:rPr>
                        <a:t>Muối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ăn</a:t>
                      </a:r>
                      <a:r>
                        <a:rPr lang="en-US" sz="1800" dirty="0">
                          <a:effectLst/>
                        </a:rPr>
                        <a:t>), </a:t>
                      </a:r>
                      <a:r>
                        <a:rPr lang="en-US" sz="1800" dirty="0" err="1">
                          <a:effectLst/>
                        </a:rPr>
                        <a:t>NaCl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Na, Cl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1Na, 1Cl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58,5 </a:t>
                      </a:r>
                      <a:r>
                        <a:rPr lang="en-US" sz="1800" dirty="0" err="1">
                          <a:effectLst/>
                        </a:rPr>
                        <a:t>amu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376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Nước</a:t>
                      </a:r>
                      <a:r>
                        <a:rPr lang="en-US" sz="1800" dirty="0">
                          <a:effectLst/>
                        </a:rPr>
                        <a:t>, H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H, O</a:t>
                      </a:r>
                      <a:endParaRPr lang="en-US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2H, 1O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18 </a:t>
                      </a:r>
                      <a:r>
                        <a:rPr lang="en-US" sz="1800" dirty="0" err="1">
                          <a:effectLst/>
                        </a:rPr>
                        <a:t>amu</a:t>
                      </a:r>
                      <a:endParaRPr lang="en-US" sz="1600" dirty="0">
                        <a:effectLst/>
                      </a:endParaRPr>
                    </a:p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457">
                <a:tc>
                  <a:txBody>
                    <a:bodyPr/>
                    <a:lstStyle/>
                    <a:p>
                      <a:pPr marL="457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Sodium bicarbonate, NaHCO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Na, H, C, 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1Na, 1H, 1C, 3O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84 </a:t>
                      </a:r>
                      <a:r>
                        <a:rPr lang="en-US" sz="1800" dirty="0" err="1">
                          <a:effectLst/>
                        </a:rPr>
                        <a:t>amu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24051" y="66675"/>
            <a:ext cx="5162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37338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883" y="111322"/>
            <a:ext cx="6747360" cy="95410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CTHH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3375" y="1314450"/>
            <a:ext cx="4210050" cy="340994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SGK/41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39, 14, 63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K, N, 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981575" y="1200150"/>
            <a:ext cx="4210050" cy="340994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8p: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Cu, S, O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Copper sulfate CuSO</a:t>
            </a:r>
            <a:r>
              <a:rPr lang="de-DE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43425" y="2724150"/>
            <a:ext cx="400050" cy="29527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7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49" y="605135"/>
            <a:ext cx="7762875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CuSO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64.1 + 32.1 + 16.4 = 160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CuSO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%Cu = ((64.1) : 160).100%= 40%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%S = ((32.1) : 160).100%= 20%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%O = 100% - %Cu - % S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= 100% - 40%- 20%= 40%)</a:t>
            </a:r>
          </a:p>
        </p:txBody>
      </p:sp>
    </p:spTree>
    <p:extLst>
      <p:ext uri="{BB962C8B-B14F-4D97-AF65-F5344CB8AC3E}">
        <p14:creationId xmlns:p14="http://schemas.microsoft.com/office/powerpoint/2010/main" val="1980823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85750"/>
            <a:ext cx="3067050" cy="75247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81000" y="1038224"/>
            <a:ext cx="2838450" cy="189547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Nêu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niệm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u="sng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hóa</a:t>
            </a:r>
            <a:r>
              <a:rPr lang="en-US" sz="2500" b="1" u="sng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u="sng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trị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705224" y="640426"/>
            <a:ext cx="4886325" cy="2378999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Hóa trị là con số biểu thị khả năng liên kết của nguyên tử nguyên tố này với nguyên tử nguyên tố khác.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-414340" y="3143250"/>
            <a:ext cx="4071938" cy="19240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cặp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electron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dùng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chung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cộng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hóa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trị</a:t>
            </a: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114675" y="1829925"/>
            <a:ext cx="666750" cy="2751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6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9596AB-1FA3-44C2-85AB-CBED3141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CHÀO MỪNG CÁC EM HỌC SINH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>
                <a:solidFill>
                  <a:schemeClr val="accent2"/>
                </a:solidFill>
              </a:rPr>
              <a:t>HÓA HỌC</a:t>
            </a:r>
            <a:endParaRPr lang="en-US" sz="98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9" y="688124"/>
            <a:ext cx="1905266" cy="1619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0612" y="499730"/>
            <a:ext cx="4231760" cy="829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(O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34586" y="765544"/>
            <a:ext cx="1286539" cy="86123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34586" y="1626781"/>
            <a:ext cx="1286539" cy="24454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9479" y="2569535"/>
            <a:ext cx="3519377" cy="53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80613" y="1626782"/>
            <a:ext cx="3519377" cy="850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(I)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9478" y="3902149"/>
            <a:ext cx="8332382" cy="53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2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5" y="261646"/>
            <a:ext cx="7939620" cy="359970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52400" y="3657600"/>
            <a:ext cx="9105900" cy="1485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Chlorine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H)</a:t>
            </a:r>
          </a:p>
        </p:txBody>
      </p:sp>
    </p:spTree>
    <p:extLst>
      <p:ext uri="{BB962C8B-B14F-4D97-AF65-F5344CB8AC3E}">
        <p14:creationId xmlns:p14="http://schemas.microsoft.com/office/powerpoint/2010/main" val="5570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85751"/>
            <a:ext cx="3067050" cy="40957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2505205"/>
            <a:ext cx="8496300" cy="1809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 nguyên tố này bằng tích chỉ số và hóa trị của nguyên tố kia (H/c 2 nguyên tố)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09494"/>
            <a:ext cx="8345065" cy="1867161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695324" y="4114800"/>
            <a:ext cx="7248525" cy="10287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9975" y="3886200"/>
            <a:ext cx="514350" cy="40970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4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9933" y="589062"/>
            <a:ext cx="7829387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0" y="1304794"/>
            <a:ext cx="3853075" cy="18671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933" y="3484662"/>
            <a:ext cx="8025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A; 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x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A; 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4156039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40" y="684312"/>
            <a:ext cx="8765413" cy="95410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79317" y="1863924"/>
            <a:ext cx="88638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P, S, N, 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970978" y="2918847"/>
            <a:ext cx="923651" cy="661690"/>
            <a:chOff x="2386950" y="2365117"/>
            <a:chExt cx="923651" cy="661690"/>
          </a:xfrm>
        </p:grpSpPr>
        <p:sp>
          <p:nvSpPr>
            <p:cNvPr id="6" name="Rectangle 5"/>
            <p:cNvSpPr/>
            <p:nvPr/>
          </p:nvSpPr>
          <p:spPr>
            <a:xfrm>
              <a:off x="2965821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86950" y="2503587"/>
              <a:ext cx="92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 baseline="-25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3603" y="2912090"/>
            <a:ext cx="784189" cy="661690"/>
            <a:chOff x="2386950" y="2365117"/>
            <a:chExt cx="784189" cy="661690"/>
          </a:xfrm>
        </p:grpSpPr>
        <p:sp>
          <p:nvSpPr>
            <p:cNvPr id="11" name="Rectangle 10"/>
            <p:cNvSpPr/>
            <p:nvPr/>
          </p:nvSpPr>
          <p:spPr>
            <a:xfrm>
              <a:off x="2841996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86950" y="2503587"/>
              <a:ext cx="784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06271" y="2855059"/>
            <a:ext cx="904601" cy="661690"/>
            <a:chOff x="2386950" y="2365117"/>
            <a:chExt cx="904601" cy="661690"/>
          </a:xfrm>
        </p:grpSpPr>
        <p:sp>
          <p:nvSpPr>
            <p:cNvPr id="15" name="Rectangle 14"/>
            <p:cNvSpPr/>
            <p:nvPr/>
          </p:nvSpPr>
          <p:spPr>
            <a:xfrm>
              <a:off x="2965821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86950" y="2503587"/>
              <a:ext cx="8435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NO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16021" y="2892862"/>
            <a:ext cx="904601" cy="661690"/>
            <a:chOff x="2386950" y="2365117"/>
            <a:chExt cx="904601" cy="661690"/>
          </a:xfrm>
        </p:grpSpPr>
        <p:sp>
          <p:nvSpPr>
            <p:cNvPr id="19" name="Rectangle 18"/>
            <p:cNvSpPr/>
            <p:nvPr/>
          </p:nvSpPr>
          <p:spPr>
            <a:xfrm>
              <a:off x="2965821" y="2439888"/>
              <a:ext cx="325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86950" y="2503587"/>
              <a:ext cx="8435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aseline="-25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73969" y="236511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1714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047" y="236637"/>
            <a:ext cx="85435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2.a = 5.II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V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1.a = 2.II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IV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1.a = 2.II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IV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1.a = 2.II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 = IV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800" b="1" baseline="-25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67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775" y="290840"/>
            <a:ext cx="8248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Dựa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CTHH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 KO, K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K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I, 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II)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824" y="1675835"/>
            <a:ext cx="79343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- Công thức KO có: 1.I khác 1.II=&gt; Công thức KO không thỏa mãn quy tắc hóa trị.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- Công thức K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O có: 2.I= 1.II=&gt; Công thức K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O thỏa mãn quy tắc hóa trị.</a:t>
            </a:r>
          </a:p>
          <a:p>
            <a:pPr algn="just"/>
            <a:r>
              <a:rPr lang="de-DE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Vậy công thức hóa học của potassium oxide là K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99702"/>
            <a:ext cx="8505825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01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7" y="547833"/>
            <a:ext cx="7363853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4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574" y="194660"/>
            <a:ext cx="8734426" cy="9541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Lập công thức hóa học của hợp chất.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Lập công thức hóa học của hợp chất khi biết hóa trị.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09574" y="1543050"/>
            <a:ext cx="3743326" cy="31527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VD SGK/43,44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6787" y="1438275"/>
            <a:ext cx="4138613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6786" y="2381250"/>
            <a:ext cx="4138613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6786" y="3305175"/>
            <a:ext cx="4138613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x: y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76785" y="4257675"/>
            <a:ext cx="4138613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629400" y="2057400"/>
            <a:ext cx="216693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629400" y="3000375"/>
            <a:ext cx="216692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607968" y="3933825"/>
            <a:ext cx="238123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1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205085"/>
            <a:ext cx="85820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Vận dụng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: Lập công thức hóa học của các chất được tạo nên bởi: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1. Al(III) và O(II)  - Nhóm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2. Fe(III) và Cl(I) - Nhóm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3. K(I) và nhóm SO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(II) - Nhóm 3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5974" y="737354"/>
            <a:ext cx="2707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Đáp án:</a:t>
            </a:r>
          </a:p>
          <a:p>
            <a:pPr marL="514350" indent="-514350">
              <a:buAutoNum type="arabicPeriod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514350" indent="-514350">
              <a:buAutoNum type="arabicPeriod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514350" indent="-514350">
              <a:buAutoNum type="arabicPeriod"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de-DE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850" y="2947920"/>
            <a:ext cx="8429625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Cách viết nhanh CTHH khi biết hóa trị (Quy tắc chéo): Hóa trị rút gọn nguyên tố này là chỉ số của nguyên tố kia, hóa trị rút gọn nguyên tố kia là chỉ số nguyên tố này.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CHƠI TRÒ CHƠI: NHÌN HÌNH ĐOÁN CHẤT</a:t>
            </a:r>
          </a:p>
        </p:txBody>
      </p:sp>
    </p:spTree>
    <p:extLst>
      <p:ext uri="{BB962C8B-B14F-4D97-AF65-F5344CB8AC3E}">
        <p14:creationId xmlns:p14="http://schemas.microsoft.com/office/powerpoint/2010/main" val="226704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099" y="303312"/>
            <a:ext cx="8834470" cy="95410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Lập công thức hóa học của hợp chất theo phần trăm </a:t>
            </a:r>
          </a:p>
          <a:p>
            <a:r>
              <a:rPr lang="de-DE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 tố.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098" y="1608237"/>
            <a:ext cx="8565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HĐ nhóm 9p hoàn thành ?1, ?2 trang 44 SGK</a:t>
            </a:r>
          </a:p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+ Nhóm 1,3: Hoàn thành ?1</a:t>
            </a:r>
          </a:p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+ Nhóm 2,4: Hoàn thành /2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9484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74320"/>
            <a:ext cx="8096250" cy="41148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" y="1017412"/>
            <a:ext cx="8191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Lập nhanh CTHH của hợp chất tạo bởi: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 Nguyên tố hóa học là Mg hóa trị II, O hóa trị II.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 Nguyên tố hóa học là Fe hóa trị III, O hóa trị II.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Nguyên tố hóa học là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hóa trị I,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hóa trị II.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Fe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FeCl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I, 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II.</a:t>
            </a:r>
          </a:p>
        </p:txBody>
      </p:sp>
    </p:spTree>
    <p:extLst>
      <p:ext uri="{BB962C8B-B14F-4D97-AF65-F5344CB8AC3E}">
        <p14:creationId xmlns:p14="http://schemas.microsoft.com/office/powerpoint/2010/main" val="2992207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" y="759716"/>
            <a:ext cx="7658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a. MgO;             b. Fe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c. H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de-DE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de-DE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500919"/>
              </p:ext>
            </p:extLst>
          </p:nvPr>
        </p:nvGraphicFramePr>
        <p:xfrm>
          <a:off x="628650" y="1452213"/>
          <a:ext cx="82677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4625">
                <a:tc>
                  <a:txBody>
                    <a:bodyPr/>
                    <a:lstStyle/>
                    <a:p>
                      <a:r>
                        <a:rPr lang="de-DE" sz="2800" b="1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 Trong công thức Fe</a:t>
                      </a:r>
                      <a:r>
                        <a:rPr lang="de-DE" sz="2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e-DE" sz="28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Theo quy tắc hóa trị ta có: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Hóa trị Fe.2= 3.II= VI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Hóa trị Fe= VI:2= III.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Vậy Fe có hóa trị III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- Trong công thức FeCl</a:t>
                      </a:r>
                      <a:r>
                        <a:rPr lang="de-DE" sz="28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Theo quy tắc hóa trị ta có: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Hóa trị Fe.1= 2.I= II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Hóa trị Fe= II: 1= II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de-DE" sz="2800" dirty="0">
                          <a:latin typeface="Times New Roman" pitchFamily="18" charset="0"/>
                          <a:cs typeface="Times New Roman" pitchFamily="18" charset="0"/>
                        </a:rPr>
                        <a:t>Vậy Fe có hóa trị III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01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250" y="482025"/>
            <a:ext cx="76009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%N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0" algn="just"/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- Học thuộc tên nguyên tố, hóa trị tố bảng 7.2, hóa trị nhóm nguyên tố 7.3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- Lập CTHH  của hợp chất khi biết hóa trị của nguyên tố hoặc biết phần trăm khối lượng nguyên tố.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- Vận dụng kiến thức vào thực tế khi đọc số liệu trên các bao bì.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04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0F4F65-A7ED-40F1-A030-A9D5BC5C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2" y="98039"/>
            <a:ext cx="8850209" cy="4675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3023" y="4242391"/>
            <a:ext cx="2073349" cy="531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53023" y="4242391"/>
            <a:ext cx="2073349" cy="531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312091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7B0B66-7A4C-4D7C-BFD4-64BF992E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142508"/>
            <a:ext cx="8155172" cy="4048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4726" y="4190758"/>
            <a:ext cx="3519377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6" y="0"/>
            <a:ext cx="8885426" cy="43699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4725" y="4286451"/>
            <a:ext cx="3519377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Carbon dioxide</a:t>
            </a:r>
          </a:p>
        </p:txBody>
      </p:sp>
    </p:spTree>
    <p:extLst>
      <p:ext uri="{BB962C8B-B14F-4D97-AF65-F5344CB8AC3E}">
        <p14:creationId xmlns:p14="http://schemas.microsoft.com/office/powerpoint/2010/main" val="39907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849525" y="457200"/>
            <a:ext cx="3327991" cy="32216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carbon dioxide,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092" y="457200"/>
            <a:ext cx="2601433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516" y="506814"/>
            <a:ext cx="2601433" cy="531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5297" y="1539947"/>
            <a:ext cx="1605516" cy="680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5297" y="2560672"/>
            <a:ext cx="1605516" cy="680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Oxygen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75474" y="1880189"/>
            <a:ext cx="1851838" cy="1020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Carbon dioxide</a:t>
            </a:r>
          </a:p>
        </p:txBody>
      </p:sp>
    </p:spTree>
    <p:extLst>
      <p:ext uri="{BB962C8B-B14F-4D97-AF65-F5344CB8AC3E}">
        <p14:creationId xmlns:p14="http://schemas.microsoft.com/office/powerpoint/2010/main" val="41802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829340" y="329609"/>
            <a:ext cx="7262038" cy="289205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981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16944" y="1678833"/>
            <a:ext cx="4029739" cy="287079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Đọc thông tin SGK cho biết: Công thức hóa học của </a:t>
            </a:r>
            <a:r>
              <a:rPr lang="de-DE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 chất</a:t>
            </a:r>
            <a:r>
              <a:rPr lang="de-DE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được biểu diễn như thế nào?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43325" y="2259415"/>
            <a:ext cx="1119791" cy="1690577"/>
            <a:chOff x="4143325" y="2259415"/>
            <a:chExt cx="1119791" cy="1690577"/>
          </a:xfrm>
        </p:grpSpPr>
        <p:cxnSp>
          <p:nvCxnSpPr>
            <p:cNvPr id="5" name="Straight Arrow Connector 4"/>
            <p:cNvCxnSpPr>
              <a:stCxn id="3" idx="0"/>
            </p:cNvCxnSpPr>
            <p:nvPr/>
          </p:nvCxnSpPr>
          <p:spPr>
            <a:xfrm>
              <a:off x="4143325" y="3114229"/>
              <a:ext cx="566898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Left Brace 5"/>
            <p:cNvSpPr/>
            <p:nvPr/>
          </p:nvSpPr>
          <p:spPr>
            <a:xfrm>
              <a:off x="4710223" y="2259415"/>
              <a:ext cx="552893" cy="1690577"/>
            </a:xfrm>
            <a:prstGeom prst="leftBrac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lowchart: Punched Tape 6"/>
          <p:cNvSpPr/>
          <p:nvPr/>
        </p:nvSpPr>
        <p:spPr>
          <a:xfrm>
            <a:off x="5497019" y="1531088"/>
            <a:ext cx="2721935" cy="1398179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KHHH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5411959" y="3104703"/>
            <a:ext cx="2721935" cy="1648049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KHHH)</a:t>
            </a:r>
          </a:p>
        </p:txBody>
      </p:sp>
    </p:spTree>
    <p:extLst>
      <p:ext uri="{BB962C8B-B14F-4D97-AF65-F5344CB8AC3E}">
        <p14:creationId xmlns:p14="http://schemas.microsoft.com/office/powerpoint/2010/main" val="611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449</TotalTime>
  <Words>1750</Words>
  <Application>Microsoft Office PowerPoint</Application>
  <PresentationFormat>On-screen Show (16:9)</PresentationFormat>
  <Paragraphs>211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Franklin Gothic Book</vt:lpstr>
      <vt:lpstr>Franklin Gothic Medium</vt:lpstr>
      <vt:lpstr>Times New Roman</vt:lpstr>
      <vt:lpstr>Wingdings</vt:lpstr>
      <vt:lpstr>Angles</vt:lpstr>
      <vt:lpstr>PowerPoint Presentation</vt:lpstr>
      <vt:lpstr>CHÀO MỪNG CÁC EM HỌC SINH  HÓA HỌC</vt:lpstr>
      <vt:lpstr>CHƠI TRÒ CHƠI: NHÌN HÌNH ĐOÁN CHẤT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Công thức hóa học</vt:lpstr>
      <vt:lpstr>  Ví dụ: + CTHH của oxygen: O2    </vt:lpstr>
      <vt:lpstr>PowerPoint Presentation</vt:lpstr>
      <vt:lpstr>PowerPoint Presentation</vt:lpstr>
      <vt:lpstr>PowerPoint Presentation</vt:lpstr>
      <vt:lpstr>Ví dụ: Tìm những CTHH viết sai: NaCl, O2, S2,O3, C2, 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theo nhóm (Khăn trải bàn)</vt:lpstr>
      <vt:lpstr>Đáp án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Administrator</cp:lastModifiedBy>
  <cp:revision>205</cp:revision>
  <dcterms:created xsi:type="dcterms:W3CDTF">2021-09-18T19:41:49Z</dcterms:created>
  <dcterms:modified xsi:type="dcterms:W3CDTF">2024-08-10T09:28:38Z</dcterms:modified>
</cp:coreProperties>
</file>