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700" r:id="rId5"/>
  </p:sldMasterIdLst>
  <p:notesMasterIdLst>
    <p:notesMasterId r:id="rId34"/>
  </p:notesMasterIdLst>
  <p:sldIdLst>
    <p:sldId id="256" r:id="rId6"/>
    <p:sldId id="268" r:id="rId7"/>
    <p:sldId id="399" r:id="rId8"/>
    <p:sldId id="257" r:id="rId9"/>
    <p:sldId id="264" r:id="rId10"/>
    <p:sldId id="258" r:id="rId11"/>
    <p:sldId id="600" r:id="rId12"/>
    <p:sldId id="261" r:id="rId13"/>
    <p:sldId id="401" r:id="rId14"/>
    <p:sldId id="368" r:id="rId15"/>
    <p:sldId id="601" r:id="rId16"/>
    <p:sldId id="602" r:id="rId17"/>
    <p:sldId id="603" r:id="rId18"/>
    <p:sldId id="403" r:id="rId19"/>
    <p:sldId id="404" r:id="rId20"/>
    <p:sldId id="587" r:id="rId21"/>
    <p:sldId id="588" r:id="rId22"/>
    <p:sldId id="594" r:id="rId23"/>
    <p:sldId id="322" r:id="rId24"/>
    <p:sldId id="606" r:id="rId25"/>
    <p:sldId id="608" r:id="rId26"/>
    <p:sldId id="574" r:id="rId27"/>
    <p:sldId id="595" r:id="rId28"/>
    <p:sldId id="609" r:id="rId29"/>
    <p:sldId id="611" r:id="rId30"/>
    <p:sldId id="597" r:id="rId31"/>
    <p:sldId id="598" r:id="rId32"/>
    <p:sldId id="5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jpeg"/></Relationships>
</file>

<file path=ppt/diagrams/_rels/data2.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smtClean="0"/>
            <a:t>Câu 1: Bạo lực học đường là gì? Hãy nêu các biểu hiện của bạo lực học đường trong các trường hợp trên? Theo em còn có những biểu hiện nào khác của bạo lực học đường?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smtClean="0"/>
            <a:t>Câu 2: Hãy nêu những nguyên nhân của bạo lực học đường trong các trường hợp trên?Theo em bạo lực học đường còn do những nguyên nhân nào khác?</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vi-VN"/>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dgm:t>
        <a:bodyPr/>
        <a:lstStyle/>
        <a:p>
          <a:endParaRPr lang="vi-VN"/>
        </a:p>
      </dgm:t>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vi-VN"/>
        </a:p>
      </dgm:t>
    </dgm:pt>
    <dgm:pt modelId="{046903CA-E59E-4D3A-B85F-2132F4D3C385}" type="pres">
      <dgm:prSet presAssocID="{8C4E1181-A43E-4AFA-A175-608167BDD664}" presName="text" presStyleLbl="node1" presStyleIdx="0" presStyleCnt="2">
        <dgm:presLayoutVars>
          <dgm:bulletEnabled val="1"/>
        </dgm:presLayoutVars>
      </dgm:prSet>
      <dgm:spPr/>
      <dgm:t>
        <a:bodyPr/>
        <a:lstStyle/>
        <a:p>
          <a:endParaRPr lang="vi-VN"/>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t>
        <a:bodyPr/>
        <a:lstStyle/>
        <a:p>
          <a:endParaRPr lang="vi-VN"/>
        </a:p>
      </dgm:t>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vi-VN"/>
        </a:p>
      </dgm:t>
    </dgm:pt>
    <dgm:pt modelId="{629FFE63-9943-4FDD-AEB3-15F8D3455642}" type="pres">
      <dgm:prSet presAssocID="{36F1A9A7-0E91-4997-8451-066E68D6791C}" presName="text" presStyleLbl="node1" presStyleIdx="1" presStyleCnt="2">
        <dgm:presLayoutVars>
          <dgm:bulletEnabled val="1"/>
        </dgm:presLayoutVars>
      </dgm:prSet>
      <dgm:spPr/>
      <dgm:t>
        <a:bodyPr/>
        <a:lstStyle/>
        <a:p>
          <a:endParaRPr lang="vi-VN"/>
        </a:p>
      </dgm:t>
    </dgm:pt>
  </dgm:ptLst>
  <dgm:cxnLst>
    <dgm:cxn modelId="{2E4E2917-F385-4A0A-8D97-0A87242DE059}" type="presOf" srcId="{8C4E1181-A43E-4AFA-A175-608167BDD664}" destId="{046903CA-E59E-4D3A-B85F-2132F4D3C385}"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2800" i="1" dirty="0" smtClean="0"/>
            <a:t>Câu 3: Trong các trường hợp trên các bạn C,H,Q,N đã phải chịu những hậu quả gì? Em hãy nêu những tác hại của bạo lực học đường theo gợi ý dưới đây:</a:t>
          </a: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vi-VN"/>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1" custLinFactNeighborX="-704"/>
      <dgm:spPr>
        <a:prstGeom prst="roundRect">
          <a:avLst>
            <a:gd name="adj" fmla="val 10000"/>
          </a:avLst>
        </a:prstGeom>
      </dgm:spPr>
      <dgm:t>
        <a:bodyPr/>
        <a:lstStyle/>
        <a:p>
          <a:endParaRPr lang="vi-VN"/>
        </a:p>
      </dgm:t>
    </dgm:pt>
    <dgm:pt modelId="{2AAACA77-E4A0-4E99-9F03-72ED26BB7B73}" type="pres">
      <dgm:prSet presAssocID="{8C4E1181-A43E-4AFA-A175-608167BDD664}" presName="img" presStyleLbl="fgImgPlace1" presStyleIdx="0" presStyleCnt="1"/>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vi-VN"/>
        </a:p>
      </dgm:t>
    </dgm:pt>
    <dgm:pt modelId="{046903CA-E59E-4D3A-B85F-2132F4D3C385}" type="pres">
      <dgm:prSet presAssocID="{8C4E1181-A43E-4AFA-A175-608167BDD664}" presName="text" presStyleLbl="node1" presStyleIdx="0" presStyleCnt="1">
        <dgm:presLayoutVars>
          <dgm:bulletEnabled val="1"/>
        </dgm:presLayoutVars>
      </dgm:prSet>
      <dgm:spPr/>
      <dgm:t>
        <a:bodyPr/>
        <a:lstStyle/>
        <a:p>
          <a:endParaRPr lang="vi-VN"/>
        </a:p>
      </dgm:t>
    </dgm:pt>
  </dgm:ptLst>
  <dgm:cxnLst>
    <dgm:cxn modelId="{95EEFC61-EA17-45B0-AB2A-441450CD1225}" type="presOf" srcId="{8C4E1181-A43E-4AFA-A175-608167BDD664}" destId="{DE66B4FA-8443-484B-9A9E-FA188D6B4E43}"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7EFD274-57E9-4C6D-A963-A64681495BB4}" type="presOf" srcId="{4D783A32-6612-4061-810D-2598FCFDE16E}" destId="{610C4521-7E21-4ABD-817D-19EC8F773957}" srcOrd="0" destOrd="0" presId="urn:microsoft.com/office/officeart/2005/8/layout/vList4#1"/>
    <dgm:cxn modelId="{B7BA93B0-C972-4E4A-9D95-929D6B3FA3C8}" type="presOf" srcId="{8C4E1181-A43E-4AFA-A175-608167BDD664}" destId="{046903CA-E59E-4D3A-B85F-2132F4D3C385}" srcOrd="1" destOrd="0" presId="urn:microsoft.com/office/officeart/2005/8/layout/vList4#1"/>
    <dgm:cxn modelId="{87A2637D-FACC-4556-964A-77E8AD22A47F}" type="presParOf" srcId="{610C4521-7E21-4ABD-817D-19EC8F773957}" destId="{1C2B9614-1D42-4E2A-92D8-94BCF9DE39E4}" srcOrd="0" destOrd="0" presId="urn:microsoft.com/office/officeart/2005/8/layout/vList4#1"/>
    <dgm:cxn modelId="{7787B491-21F2-4BC1-9045-37047381D4CD}" type="presParOf" srcId="{1C2B9614-1D42-4E2A-92D8-94BCF9DE39E4}" destId="{DE66B4FA-8443-484B-9A9E-FA188D6B4E43}" srcOrd="0" destOrd="0" presId="urn:microsoft.com/office/officeart/2005/8/layout/vList4#1"/>
    <dgm:cxn modelId="{B995199B-8147-485F-B367-43E9E9D6DAD4}" type="presParOf" srcId="{1C2B9614-1D42-4E2A-92D8-94BCF9DE39E4}" destId="{2AAACA77-E4A0-4E99-9F03-72ED26BB7B73}" srcOrd="1" destOrd="0" presId="urn:microsoft.com/office/officeart/2005/8/layout/vList4#1"/>
    <dgm:cxn modelId="{49870A39-99C3-4767-8748-A093AE1DE1F6}" type="presParOf" srcId="{1C2B9614-1D42-4E2A-92D8-94BCF9DE39E4}" destId="{046903CA-E59E-4D3A-B85F-2132F4D3C385}"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l-NL" sz="2800" i="1" kern="1200" dirty="0" smtClean="0"/>
            <a:t>Câu 1: Bạo lực học đường là gì? Hãy nêu các biểu hiện của bạo lực học đường trong các trường hợp trên? Theo em còn có những biểu hiện nào khác của bạo lực học đường?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176548" y="68421"/>
        <a:ext cx="7127630" cy="2199236"/>
      </dsp:txXfrm>
    </dsp:sp>
    <dsp:sp modelId="{2AAACA77-E4A0-4E99-9F03-72ED26BB7B73}">
      <dsp:nvSpPr>
        <dsp:cNvPr id="0" name=""/>
        <dsp:cNvSpPr/>
      </dsp:nvSpPr>
      <dsp:spPr>
        <a:xfrm>
          <a:off x="233607" y="233607"/>
          <a:ext cx="1874520" cy="186886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569686"/>
          <a:ext cx="9372600" cy="2336078"/>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l-NL" sz="2800" i="1" kern="1200" dirty="0" smtClean="0"/>
            <a:t>Câu 2: Hãy nêu những nguyên nhân của bạo lực học đường trong các trường hợp trên?Theo em bạo lực học đường còn do những nguyên nhân nào khác?</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2176548" y="2638107"/>
        <a:ext cx="7127630" cy="2199236"/>
      </dsp:txXfrm>
    </dsp:sp>
    <dsp:sp modelId="{2352C030-0248-483B-94A9-26972C30B2AA}">
      <dsp:nvSpPr>
        <dsp:cNvPr id="0" name=""/>
        <dsp:cNvSpPr/>
      </dsp:nvSpPr>
      <dsp:spPr>
        <a:xfrm>
          <a:off x="233607" y="2803294"/>
          <a:ext cx="1874520" cy="186886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490696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nl-NL" sz="2800" i="1" kern="1200" dirty="0" smtClean="0"/>
            <a:t>Câu 3: Trong các trường hợp trên các bạn C,H,Q,N đã phải chịu những hậu quả gì? Em hãy nêu những tác hại của bạo lực học đường theo gợi ý dưới đây:</a:t>
          </a: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nl-NL" sz="2800" b="1" i="1" kern="120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lvl="0" algn="just" defTabSz="1244600">
            <a:lnSpc>
              <a:spcPct val="90000"/>
            </a:lnSpc>
            <a:spcBef>
              <a:spcPct val="0"/>
            </a:spcBef>
            <a:spcAft>
              <a:spcPct val="35000"/>
            </a:spcAft>
          </a:pP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365216" y="0"/>
        <a:ext cx="7007383" cy="4906962"/>
      </dsp:txXfrm>
    </dsp:sp>
    <dsp:sp modelId="{2AAACA77-E4A0-4E99-9F03-72ED26BB7B73}">
      <dsp:nvSpPr>
        <dsp:cNvPr id="0" name=""/>
        <dsp:cNvSpPr/>
      </dsp:nvSpPr>
      <dsp:spPr>
        <a:xfrm>
          <a:off x="490696" y="490696"/>
          <a:ext cx="1874520" cy="392557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19/8/2022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ình ảnh của Bản chiếu 1"/>
          <p:cNvSpPr>
            <a:spLocks noGrp="1" noRot="1" noChangeAspect="1"/>
          </p:cNvSpPr>
          <p:nvPr>
            <p:ph type="sldImg"/>
          </p:nvPr>
        </p:nvSpPr>
        <p:spPr/>
      </p:sp>
      <p:sp>
        <p:nvSpPr>
          <p:cNvPr id="3" name="Chỗ dành sẵn cho Ghi chú 2"/>
          <p:cNvSpPr>
            <a:spLocks noGrp="1"/>
          </p:cNvSpPr>
          <p:nvPr>
            <p:ph type="body" idx="1"/>
          </p:nvPr>
        </p:nvSpPr>
        <p:spPr/>
        <p:txBody>
          <a:bodyPr/>
          <a:lstStyle/>
          <a:p>
            <a:endParaRPr lang="vi-VN" dirty="0"/>
          </a:p>
        </p:txBody>
      </p:sp>
      <p:sp>
        <p:nvSpPr>
          <p:cNvPr id="4" name="Chỗ dành sẵn cho Số hiệu Bản chiếu 3"/>
          <p:cNvSpPr>
            <a:spLocks noGrp="1"/>
          </p:cNvSpPr>
          <p:nvPr>
            <p:ph type="sldNum" sz="quarter" idx="10"/>
          </p:nvPr>
        </p:nvSpPr>
        <p:spPr/>
        <p:txBody>
          <a:bodyPr/>
          <a:lstStyle/>
          <a:p>
            <a:fld id="{07394A06-C263-464F-A53F-C4A0A8B7D892}" type="slidenum">
              <a:rPr lang="en-US" smtClean="0"/>
              <a:t>8</a:t>
            </a:fld>
            <a:endParaRPr lang="en-US"/>
          </a:p>
        </p:txBody>
      </p:sp>
    </p:spTree>
    <p:extLst>
      <p:ext uri="{BB962C8B-B14F-4D97-AF65-F5344CB8AC3E}">
        <p14:creationId xmlns:p14="http://schemas.microsoft.com/office/powerpoint/2010/main" val="423762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a:defRPr/>
            </a:pPr>
            <a:fld id="{D46ACD18-9F83-4F13-8F10-8F66BD177153}"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6680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19/8/2022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19/8/2022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19/8/2022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19/8/2022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19/8/2022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19/8/2022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19/8/2022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19/8/2022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19/8/2022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19/8/2022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19/8/2022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19/8/2022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19/8/2022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19/8/2022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4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19/8/2022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62366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45482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29494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20620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37045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10373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3447382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8227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676924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1342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19/8/2022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19/8/2022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19/8/2022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19/8/2022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19/8/2022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19/8/2022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19/8/2022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834990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2.jpeg"/><Relationship Id="rId5" Type="http://schemas.microsoft.com/office/2007/relationships/hdphoto" Target="../media/hdphoto1.wdp"/><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28.emf"/><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50.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43.x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20.jpeg"/><Relationship Id="rId5" Type="http://schemas.openxmlformats.org/officeDocument/2006/relationships/diagramData" Target="../diagrams/data1.xml"/><Relationship Id="rId10" Type="http://schemas.openxmlformats.org/officeDocument/2006/relationships/image" Target="../media/image19.jpeg"/><Relationship Id="rId4" Type="http://schemas.openxmlformats.org/officeDocument/2006/relationships/image" Target="../media/image6.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20.jpeg"/><Relationship Id="rId5" Type="http://schemas.openxmlformats.org/officeDocument/2006/relationships/diagramData" Target="../diagrams/data2.xml"/><Relationship Id="rId10" Type="http://schemas.openxmlformats.org/officeDocument/2006/relationships/image" Target="../media/image19.jpeg"/><Relationship Id="rId4" Type="http://schemas.openxmlformats.org/officeDocument/2006/relationships/image" Target="../media/image6.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593092" y="-608318"/>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a:t>
            </a:r>
            <a:r>
              <a:rPr lang="en-US" altLang="vi-VN" sz="2398" b="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            NHÓM </a:t>
            </a: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GDCD 7</a:t>
            </a:r>
          </a:p>
        </p:txBody>
      </p:sp>
      <p:grpSp>
        <p:nvGrpSpPr>
          <p:cNvPr id="7" name="Group 2"/>
          <p:cNvGrpSpPr>
            <a:grpSpLocks noChangeAspect="1"/>
          </p:cNvGrpSpPr>
          <p:nvPr/>
        </p:nvGrpSpPr>
        <p:grpSpPr bwMode="auto">
          <a:xfrm>
            <a:off x="4379184" y="3294610"/>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7308438" y="4413323"/>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2087088" y="4415258"/>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4683" y="4186471"/>
            <a:ext cx="23844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25320" y="1179912"/>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397178" y="1840311"/>
            <a:ext cx="3822412" cy="479941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b="1" i="1" dirty="0" smtClean="0">
                <a:solidFill>
                  <a:schemeClr val="tx1"/>
                </a:solidFill>
              </a:rPr>
              <a:t>Nhóm 1: </a:t>
            </a:r>
            <a:r>
              <a:rPr lang="de-DE" sz="2400" dirty="0" smtClean="0">
                <a:solidFill>
                  <a:schemeClr val="tx1"/>
                </a:solidFill>
              </a:rPr>
              <a:t>Đọc </a:t>
            </a:r>
            <a:r>
              <a:rPr lang="de-DE" sz="2400" dirty="0">
                <a:solidFill>
                  <a:schemeClr val="tx1"/>
                </a:solidFill>
              </a:rPr>
              <a:t>tình huống 1,2/39 SGK và trả lời câu hỏi sau:</a:t>
            </a:r>
            <a:endParaRPr lang="vi-VN" sz="2400" i="1" dirty="0">
              <a:solidFill>
                <a:schemeClr val="tx1"/>
              </a:solidFill>
            </a:endParaRPr>
          </a:p>
          <a:p>
            <a:r>
              <a:rPr lang="de-DE" sz="2400" b="1" i="1" dirty="0">
                <a:solidFill>
                  <a:schemeClr val="tx1"/>
                </a:solidFill>
              </a:rPr>
              <a:t>Câu 1: </a:t>
            </a:r>
            <a:r>
              <a:rPr lang="de-DE" sz="2400" dirty="0">
                <a:solidFill>
                  <a:schemeClr val="tx1"/>
                </a:solidFill>
              </a:rPr>
              <a:t>Trong những trường hợp trên, các bạn đã làm gì để phòng tránh bạo lực học đường?</a:t>
            </a:r>
            <a:endParaRPr lang="vi-VN" sz="2400" i="1" dirty="0">
              <a:solidFill>
                <a:schemeClr val="tx1"/>
              </a:solidFill>
            </a:endParaRPr>
          </a:p>
          <a:p>
            <a:r>
              <a:rPr lang="de-DE" sz="2400" b="1" i="1" dirty="0">
                <a:solidFill>
                  <a:schemeClr val="tx1"/>
                </a:solidFill>
              </a:rPr>
              <a:t>Câu 2: </a:t>
            </a:r>
            <a:r>
              <a:rPr lang="de-DE" sz="2400" dirty="0">
                <a:solidFill>
                  <a:schemeClr val="tx1"/>
                </a:solidFill>
              </a:rPr>
              <a:t>Theo em HS cần phải làm gì để phòng tránh bạo lực học đường?</a:t>
            </a:r>
            <a:endParaRPr lang="vi-VN" sz="2400" i="1" dirty="0">
              <a:solidFill>
                <a:schemeClr val="tx1"/>
              </a:solidFill>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8492837" y="1911433"/>
            <a:ext cx="3441042" cy="461405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880591" y="1179912"/>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 xmlns:a16="http://schemas.microsoft.com/office/drawing/2014/main" id="{B82CE674-D7FC-49D9-AF84-6CF2F5AC507D}"/>
              </a:ext>
            </a:extLst>
          </p:cNvPr>
          <p:cNvSpPr/>
          <p:nvPr/>
        </p:nvSpPr>
        <p:spPr>
          <a:xfrm>
            <a:off x="4429903" y="1911433"/>
            <a:ext cx="3822412" cy="461405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0" lang="en-US" sz="2800" b="0" u="none" strike="noStrike" kern="1200" cap="none" spc="0" normalizeH="0" baseline="0" noProof="0" dirty="0">
              <a:ln>
                <a:noFill/>
              </a:ln>
              <a:solidFill>
                <a:schemeClr val="tx1">
                  <a:lumMod val="95000"/>
                  <a:lumOff val="5000"/>
                </a:schemeClr>
              </a:solidFill>
              <a:effectLst/>
              <a:uLnTx/>
              <a:uFillTx/>
              <a:latin typeface="#9Slide05 Brannboll Ny" panose="02000000000000000000" pitchFamily="2" charset="0"/>
              <a:cs typeface="Times New Roman" pitchFamily="18" charset="0"/>
            </a:endParaRPr>
          </a:p>
        </p:txBody>
      </p:sp>
      <p:cxnSp>
        <p:nvCxnSpPr>
          <p:cNvPr id="21" name="Straight Arrow Connector 20">
            <a:extLst>
              <a:ext uri="{FF2B5EF4-FFF2-40B4-BE49-F238E27FC236}">
                <a16:creationId xmlns="" xmlns:a16="http://schemas.microsoft.com/office/drawing/2014/main" id="{EC42D1DB-6186-445C-9000-B473B780E42B}"/>
              </a:ext>
            </a:extLst>
          </p:cNvPr>
          <p:cNvCxnSpPr>
            <a:cxnSpLocks/>
          </p:cNvCxnSpPr>
          <p:nvPr/>
        </p:nvCxnSpPr>
        <p:spPr>
          <a:xfrm>
            <a:off x="6225320" y="1150424"/>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Bảng 2"/>
          <p:cNvGraphicFramePr>
            <a:graphicFrameLocks noGrp="1"/>
          </p:cNvGraphicFramePr>
          <p:nvPr>
            <p:extLst>
              <p:ext uri="{D42A27DB-BD31-4B8C-83A1-F6EECF244321}">
                <p14:modId xmlns:p14="http://schemas.microsoft.com/office/powerpoint/2010/main" val="561409950"/>
              </p:ext>
            </p:extLst>
          </p:nvPr>
        </p:nvGraphicFramePr>
        <p:xfrm>
          <a:off x="4565265" y="5025781"/>
          <a:ext cx="3387051" cy="1207008"/>
        </p:xfrm>
        <a:graphic>
          <a:graphicData uri="http://schemas.openxmlformats.org/drawingml/2006/table">
            <a:tbl>
              <a:tblPr firstRow="1" firstCol="1" bandRow="1">
                <a:tableStyleId>{5C22544A-7EE6-4342-B048-85BDC9FD1C3A}</a:tableStyleId>
              </a:tblPr>
              <a:tblGrid>
                <a:gridCol w="1129017"/>
                <a:gridCol w="1129017"/>
                <a:gridCol w="1129017"/>
              </a:tblGrid>
              <a:tr h="688235">
                <a:tc rowSpan="2">
                  <a:txBody>
                    <a:bodyPr/>
                    <a:lstStyle/>
                    <a:p>
                      <a:pPr marL="0" marR="0" algn="just">
                        <a:lnSpc>
                          <a:spcPct val="110000"/>
                        </a:lnSpc>
                        <a:spcBef>
                          <a:spcPts val="0"/>
                        </a:spcBef>
                        <a:spcAft>
                          <a:spcPts val="0"/>
                        </a:spcAft>
                      </a:pP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Không</a:t>
                      </a:r>
                      <a:r>
                        <a:rPr lang="en-US" sz="1800" dirty="0">
                          <a:solidFill>
                            <a:schemeClr val="tx1"/>
                          </a:solidFill>
                          <a:effectLst/>
                        </a:rPr>
                        <a:t> </a:t>
                      </a: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r>
              <a:tr h="344118">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tr>
            </a:tbl>
          </a:graphicData>
        </a:graphic>
      </p:graphicFrame>
      <p:sp>
        <p:nvSpPr>
          <p:cNvPr id="4" name="Rectangle 1"/>
          <p:cNvSpPr>
            <a:spLocks noChangeArrowheads="1"/>
          </p:cNvSpPr>
          <p:nvPr/>
        </p:nvSpPr>
        <p:spPr bwMode="auto">
          <a:xfrm>
            <a:off x="4434532" y="2163459"/>
            <a:ext cx="38224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Nhóm 2: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Đọc tình huống 1,</a:t>
            </a:r>
            <a:r>
              <a:rPr kumimoji="0" lang="de-DE" sz="2000" b="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2 SGK/40 và trả lời câu hỏi:</a:t>
            </a:r>
            <a:endParaRPr kumimoji="0" lang="vi-VN"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Câu 1: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Em hãy nhận xét cách ứng phó của T và B trong các trường hợp trên?</a:t>
            </a:r>
            <a:endParaRPr kumimoji="0" lang="vi-VN"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000" b="1" i="1"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Câu 2: </a:t>
            </a:r>
            <a:r>
              <a:rPr kumimoji="0" lang="de-DE"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Theo em Hs nên làm gì và không nên làm gì khi xảy ra bạo lực học đường?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Lệt</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kế</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gợi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dưới</a:t>
            </a:r>
            <a:r>
              <a:rPr kumimoji="0" lang="en-US" sz="20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đây</a:t>
            </a:r>
            <a:r>
              <a:rPr lang="en-US" sz="2000" dirty="0" smtClean="0">
                <a:latin typeface="Times New Roman" pitchFamily="18" charset="0"/>
                <a:ea typeface="Arial"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Bảng 4"/>
          <p:cNvGraphicFramePr>
            <a:graphicFrameLocks noGrp="1"/>
          </p:cNvGraphicFramePr>
          <p:nvPr>
            <p:extLst>
              <p:ext uri="{D42A27DB-BD31-4B8C-83A1-F6EECF244321}">
                <p14:modId xmlns:p14="http://schemas.microsoft.com/office/powerpoint/2010/main" val="2302508514"/>
              </p:ext>
            </p:extLst>
          </p:nvPr>
        </p:nvGraphicFramePr>
        <p:xfrm>
          <a:off x="8492837" y="5055640"/>
          <a:ext cx="3321792" cy="1207008"/>
        </p:xfrm>
        <a:graphic>
          <a:graphicData uri="http://schemas.openxmlformats.org/drawingml/2006/table">
            <a:tbl>
              <a:tblPr firstRow="1" firstCol="1" bandRow="1">
                <a:tableStyleId>{5C22544A-7EE6-4342-B048-85BDC9FD1C3A}</a:tableStyleId>
              </a:tblPr>
              <a:tblGrid>
                <a:gridCol w="1107264"/>
                <a:gridCol w="1107264"/>
                <a:gridCol w="1107264"/>
              </a:tblGrid>
              <a:tr h="0">
                <a:tc rowSpan="2">
                  <a:txBody>
                    <a:bodyPr/>
                    <a:lstStyle/>
                    <a:p>
                      <a:pPr marL="0" marR="0" algn="just">
                        <a:lnSpc>
                          <a:spcPct val="110000"/>
                        </a:lnSpc>
                        <a:spcBef>
                          <a:spcPts val="0"/>
                        </a:spcBef>
                        <a:spcAft>
                          <a:spcPts val="0"/>
                        </a:spcAft>
                      </a:pPr>
                      <a:r>
                        <a:rPr lang="en-US" sz="1800" dirty="0" err="1">
                          <a:solidFill>
                            <a:schemeClr val="tx1"/>
                          </a:solidFill>
                          <a:effectLst/>
                        </a:rPr>
                        <a:t>Sau</a:t>
                      </a:r>
                      <a:r>
                        <a:rPr lang="en-US" sz="1800" dirty="0">
                          <a:solidFill>
                            <a:schemeClr val="tx1"/>
                          </a:solidFill>
                          <a:effectLst/>
                        </a:rPr>
                        <a:t> </a:t>
                      </a:r>
                      <a:r>
                        <a:rPr lang="en-US" sz="1800" dirty="0" err="1">
                          <a:solidFill>
                            <a:schemeClr val="tx1"/>
                          </a:solidFill>
                          <a:effectLst/>
                        </a:rPr>
                        <a:t>khi</a:t>
                      </a:r>
                      <a:r>
                        <a:rPr lang="en-US" sz="1800" dirty="0">
                          <a:solidFill>
                            <a:schemeClr val="tx1"/>
                          </a:solidFill>
                          <a:effectLst/>
                        </a:rPr>
                        <a:t> </a:t>
                      </a:r>
                      <a:r>
                        <a:rPr lang="en-US" sz="1800" dirty="0" err="1">
                          <a:solidFill>
                            <a:schemeClr val="tx1"/>
                          </a:solidFill>
                          <a:effectLst/>
                        </a:rPr>
                        <a:t>xảy</a:t>
                      </a:r>
                      <a:r>
                        <a:rPr lang="en-US" sz="1800" dirty="0">
                          <a:solidFill>
                            <a:schemeClr val="tx1"/>
                          </a:solidFill>
                          <a:effectLst/>
                        </a:rPr>
                        <a:t> </a:t>
                      </a:r>
                      <a:r>
                        <a:rPr lang="en-US" sz="1800" dirty="0" err="1">
                          <a:solidFill>
                            <a:schemeClr val="tx1"/>
                          </a:solidFill>
                          <a:effectLst/>
                        </a:rPr>
                        <a:t>ra</a:t>
                      </a:r>
                      <a:r>
                        <a:rPr lang="en-US" sz="1800" dirty="0">
                          <a:solidFill>
                            <a:schemeClr val="tx1"/>
                          </a:solidFill>
                          <a:effectLst/>
                        </a:rPr>
                        <a:t> </a:t>
                      </a:r>
                      <a:r>
                        <a:rPr lang="en-US" sz="1800" dirty="0" err="1">
                          <a:solidFill>
                            <a:schemeClr val="tx1"/>
                          </a:solidFill>
                          <a:effectLst/>
                        </a:rPr>
                        <a:t>bạo</a:t>
                      </a:r>
                      <a:r>
                        <a:rPr lang="en-US" sz="1800" dirty="0">
                          <a:solidFill>
                            <a:schemeClr val="tx1"/>
                          </a:solidFill>
                          <a:effectLst/>
                        </a:rPr>
                        <a:t> </a:t>
                      </a:r>
                      <a:r>
                        <a:rPr lang="en-US" sz="1800" dirty="0" err="1">
                          <a:solidFill>
                            <a:schemeClr val="tx1"/>
                          </a:solidFill>
                          <a:effectLst/>
                        </a:rPr>
                        <a:t>lực</a:t>
                      </a:r>
                      <a:r>
                        <a:rPr lang="en-US" sz="1800" dirty="0">
                          <a:solidFill>
                            <a:schemeClr val="tx1"/>
                          </a:solidFill>
                          <a:effectLst/>
                        </a:rPr>
                        <a:t> </a:t>
                      </a:r>
                      <a:r>
                        <a:rPr lang="en-US" sz="1800" dirty="0" err="1">
                          <a:solidFill>
                            <a:schemeClr val="tx1"/>
                          </a:solidFill>
                          <a:effectLst/>
                        </a:rPr>
                        <a:t>học</a:t>
                      </a:r>
                      <a:r>
                        <a:rPr lang="en-US" sz="1800" dirty="0">
                          <a:solidFill>
                            <a:schemeClr val="tx1"/>
                          </a:solidFill>
                          <a:effectLst/>
                        </a:rPr>
                        <a:t> </a:t>
                      </a:r>
                      <a:r>
                        <a:rPr lang="en-US" sz="1800" dirty="0" err="1">
                          <a:solidFill>
                            <a:schemeClr val="tx1"/>
                          </a:solidFill>
                          <a:effectLst/>
                        </a:rPr>
                        <a:t>đường</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err="1">
                          <a:solidFill>
                            <a:schemeClr val="tx1"/>
                          </a:solidFill>
                          <a:effectLst/>
                        </a:rPr>
                        <a:t>Nên</a:t>
                      </a:r>
                      <a:r>
                        <a:rPr lang="en-US" sz="1800" dirty="0">
                          <a:solidFill>
                            <a:schemeClr val="tx1"/>
                          </a:solidFill>
                          <a:effectLst/>
                        </a:rPr>
                        <a:t> </a:t>
                      </a:r>
                      <a:r>
                        <a:rPr lang="en-US" sz="1800" dirty="0" err="1">
                          <a:solidFill>
                            <a:schemeClr val="tx1"/>
                          </a:solidFill>
                          <a:effectLst/>
                        </a:rPr>
                        <a:t>làm</a:t>
                      </a:r>
                      <a:endParaRPr lang="vi-VN" sz="1050" i="1" dirty="0">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a:solidFill>
                            <a:schemeClr val="tx1"/>
                          </a:solidFill>
                          <a:effectLst/>
                        </a:rPr>
                        <a:t>Không nên làm</a:t>
                      </a:r>
                      <a:endParaRPr lang="vi-VN" sz="1050" i="1">
                        <a:solidFill>
                          <a:schemeClr val="tx1"/>
                        </a:solidFill>
                        <a:effectLst/>
                        <a:latin typeface="Arial"/>
                        <a:ea typeface="Arial"/>
                        <a:cs typeface="Times New Roman"/>
                      </a:endParaRPr>
                    </a:p>
                  </a:txBody>
                  <a:tcPr marL="68580" marR="68580" marT="0" marB="0"/>
                </a:tc>
              </a:tr>
              <a:tr h="0">
                <a:tc vMerge="1">
                  <a:txBody>
                    <a:bodyPr/>
                    <a:lstStyle/>
                    <a:p>
                      <a:endParaRPr lang="vi-VN"/>
                    </a:p>
                  </a:txBody>
                  <a:tcPr/>
                </a:tc>
                <a:tc>
                  <a:txBody>
                    <a:bodyPr/>
                    <a:lstStyle/>
                    <a:p>
                      <a:pPr marL="0" marR="0" algn="just">
                        <a:lnSpc>
                          <a:spcPct val="110000"/>
                        </a:lnSpc>
                        <a:spcBef>
                          <a:spcPts val="0"/>
                        </a:spcBef>
                        <a:spcAft>
                          <a:spcPts val="0"/>
                        </a:spcAft>
                      </a:pPr>
                      <a:r>
                        <a:rPr lang="en-US" sz="1800">
                          <a:solidFill>
                            <a:schemeClr val="tx1"/>
                          </a:solidFill>
                          <a:effectLst/>
                        </a:rPr>
                        <a:t> </a:t>
                      </a:r>
                      <a:endParaRPr lang="vi-VN" sz="1050" i="1">
                        <a:solidFill>
                          <a:schemeClr val="tx1"/>
                        </a:solidFill>
                        <a:effectLst/>
                        <a:latin typeface="Arial"/>
                        <a:ea typeface="Arial"/>
                        <a:cs typeface="Times New Roman"/>
                      </a:endParaRPr>
                    </a:p>
                  </a:txBody>
                  <a:tcPr marL="68580" marR="68580" marT="0" marB="0"/>
                </a:tc>
                <a:tc>
                  <a:txBody>
                    <a:bodyPr/>
                    <a:lstStyle/>
                    <a:p>
                      <a:pPr marL="0" marR="0" algn="just">
                        <a:lnSpc>
                          <a:spcPct val="110000"/>
                        </a:lnSpc>
                        <a:spcBef>
                          <a:spcPts val="0"/>
                        </a:spcBef>
                        <a:spcAft>
                          <a:spcPts val="0"/>
                        </a:spcAft>
                      </a:pPr>
                      <a:r>
                        <a:rPr lang="en-US" sz="1800" dirty="0">
                          <a:solidFill>
                            <a:schemeClr val="tx1"/>
                          </a:solidFill>
                          <a:effectLst/>
                        </a:rPr>
                        <a:t> </a:t>
                      </a:r>
                      <a:endParaRPr lang="vi-VN" sz="1050" i="1" dirty="0">
                        <a:solidFill>
                          <a:schemeClr val="tx1"/>
                        </a:solidFill>
                        <a:effectLst/>
                        <a:latin typeface="Arial"/>
                        <a:ea typeface="Arial"/>
                        <a:cs typeface="Times New Roman"/>
                      </a:endParaRPr>
                    </a:p>
                  </a:txBody>
                  <a:tcPr marL="68580" marR="68580" marT="0" marB="0"/>
                </a:tc>
              </a:tr>
            </a:tbl>
          </a:graphicData>
        </a:graphic>
      </p:graphicFrame>
      <p:sp>
        <p:nvSpPr>
          <p:cNvPr id="10" name="Rectangle 2"/>
          <p:cNvSpPr>
            <a:spLocks noChangeArrowheads="1"/>
          </p:cNvSpPr>
          <p:nvPr/>
        </p:nvSpPr>
        <p:spPr bwMode="auto">
          <a:xfrm>
            <a:off x="8492837" y="2193318"/>
            <a:ext cx="344104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err="1" smtClean="0">
                <a:ln>
                  <a:noFill/>
                </a:ln>
                <a:effectLst/>
                <a:latin typeface="Times New Roman" pitchFamily="18" charset="0"/>
                <a:ea typeface="Arial" pitchFamily="34" charset="0"/>
                <a:cs typeface="Times New Roman" pitchFamily="18" charset="0"/>
              </a:rPr>
              <a:t>Nhóm</a:t>
            </a:r>
            <a:r>
              <a:rPr kumimoji="0" lang="en-US" sz="2000" b="1" i="1" u="none" strike="noStrike" cap="none" normalizeH="0" dirty="0" smtClean="0">
                <a:ln>
                  <a:noFill/>
                </a:ln>
                <a:effectLst/>
                <a:latin typeface="Times New Roman" pitchFamily="18" charset="0"/>
                <a:ea typeface="Arial" pitchFamily="34" charset="0"/>
                <a:cs typeface="Times New Roman" pitchFamily="18" charset="0"/>
              </a:rPr>
              <a:t> 3</a:t>
            </a:r>
            <a:r>
              <a:rPr kumimoji="0" lang="en-US" sz="2000" b="1" i="1"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Đọc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1, 2 SGK/40 - 41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trả</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lời</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câu</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hỏi</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smtClean="0">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smtClean="0">
                <a:ln>
                  <a:noFill/>
                </a:ln>
                <a:effectLst/>
                <a:latin typeface="Times New Roman" pitchFamily="18" charset="0"/>
                <a:ea typeface="Arial" pitchFamily="34" charset="0"/>
                <a:cs typeface="Times New Roman" pitchFamily="18" charset="0"/>
              </a:rPr>
              <a:t> 1: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hãy</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nhận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xét</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cách</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ứng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phó</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của</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bạn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trong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các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tình</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huống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trên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a:t>
            </a:r>
            <a:endParaRPr kumimoji="0" lang="vi-VN"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smtClean="0">
                <a:ln>
                  <a:noFill/>
                </a:ln>
                <a:effectLst/>
                <a:latin typeface="Times New Roman" pitchFamily="18" charset="0"/>
                <a:ea typeface="Arial" pitchFamily="34" charset="0"/>
                <a:cs typeface="Times New Roman" pitchFamily="18" charset="0"/>
              </a:rPr>
              <a:t>Câu</a:t>
            </a:r>
            <a:r>
              <a:rPr kumimoji="0" lang="en-US" sz="2000" b="1" i="1" u="none" strike="noStrike" cap="none" normalizeH="0" baseline="0" dirty="0" smtClean="0">
                <a:ln>
                  <a:noFill/>
                </a:ln>
                <a:effectLst/>
                <a:latin typeface="Times New Roman" pitchFamily="18" charset="0"/>
                <a:ea typeface="Arial" pitchFamily="34" charset="0"/>
                <a:cs typeface="Times New Roman" pitchFamily="18" charset="0"/>
              </a:rPr>
              <a:t> 2: </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Theo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em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Hs</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và</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không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nên</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làm</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gì</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sau</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khi</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xảy</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ra</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bạo</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lực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học</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đường</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vì</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 </a:t>
            </a:r>
            <a:r>
              <a:rPr kumimoji="0" lang="en-US" sz="2000" b="0" i="0" u="none" strike="noStrike" cap="none" normalizeH="0" baseline="0" dirty="0" err="1" smtClean="0">
                <a:ln>
                  <a:noFill/>
                </a:ln>
                <a:effectLst/>
                <a:latin typeface="Times New Roman" pitchFamily="18" charset="0"/>
                <a:ea typeface="Arial" pitchFamily="34" charset="0"/>
                <a:cs typeface="Times New Roman" pitchFamily="18" charset="0"/>
              </a:rPr>
              <a:t>sao</a:t>
            </a:r>
            <a:r>
              <a:rPr kumimoji="0" lang="en-US" sz="2000" b="0" i="0" u="none" strike="noStrike" cap="none" normalizeH="0" baseline="0" dirty="0" smtClean="0">
                <a:ln>
                  <a:noFill/>
                </a:ln>
                <a:effectLst/>
                <a:latin typeface="Times New Roman" pitchFamily="18" charset="0"/>
                <a:ea typeface="Arial" pitchFamily="34" charset="0"/>
                <a:cs typeface="Times New Roman" pitchFamily="18" charset="0"/>
              </a:rPr>
              <a:t>?</a:t>
            </a:r>
            <a:endParaRPr kumimoji="0" lang="en-US" sz="2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1000"/>
                                        <p:tgtEl>
                                          <p:spTgt spid="5"/>
                                        </p:tgtEl>
                                      </p:cBhvr>
                                    </p:animEffect>
                                    <p:anim calcmode="lin" valueType="num">
                                      <p:cBhvr>
                                        <p:cTn id="70" dur="1000" fill="hold"/>
                                        <p:tgtEl>
                                          <p:spTgt spid="5"/>
                                        </p:tgtEl>
                                        <p:attrNameLst>
                                          <p:attrName>ppt_x</p:attrName>
                                        </p:attrNameLst>
                                      </p:cBhvr>
                                      <p:tavLst>
                                        <p:tav tm="0">
                                          <p:val>
                                            <p:strVal val="#ppt_x"/>
                                          </p:val>
                                        </p:tav>
                                        <p:tav tm="100000">
                                          <p:val>
                                            <p:strVal val="#ppt_x"/>
                                          </p:val>
                                        </p:tav>
                                      </p:tavLst>
                                    </p:anim>
                                    <p:anim calcmode="lin" valueType="num">
                                      <p:cBhvr>
                                        <p:cTn id="7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chemeClr val="tx1"/>
                </a:solidFill>
              </a:rPr>
              <a:t>Nhóm 1: Để phòng tránh bạo lực học đường: </a:t>
            </a:r>
            <a:endParaRPr lang="vi-VN" sz="2400" dirty="0">
              <a:solidFill>
                <a:schemeClr val="tx1"/>
              </a:solidFill>
            </a:endParaRPr>
          </a:p>
          <a:p>
            <a:r>
              <a:rPr lang="nl-NL" sz="2400" dirty="0">
                <a:solidFill>
                  <a:schemeClr val="tx1"/>
                </a:solidFill>
              </a:rPr>
              <a:t>-</a:t>
            </a:r>
            <a:r>
              <a:rPr lang="nl-NL" sz="2400" dirty="0" smtClean="0">
                <a:solidFill>
                  <a:schemeClr val="tx1"/>
                </a:solidFill>
              </a:rPr>
              <a:t> </a:t>
            </a:r>
            <a:r>
              <a:rPr lang="nl-NL" sz="2400" dirty="0">
                <a:solidFill>
                  <a:schemeClr val="tx1"/>
                </a:solidFill>
              </a:rPr>
              <a:t>Em cần kết bạn với những bạn tốt; trang bị cho bản thân những kiến thức, kĩ năng liên quan đến bạo lực học đường; thông bảo cho giáo viên hoặc những người lớn </a:t>
            </a:r>
            <a:r>
              <a:rPr lang="nl-NL" sz="2400" dirty="0" smtClean="0">
                <a:solidFill>
                  <a:schemeClr val="tx1"/>
                </a:solidFill>
              </a:rPr>
              <a:t>đáng </a:t>
            </a:r>
            <a:r>
              <a:rPr lang="nl-NL" sz="2400" dirty="0">
                <a:solidFill>
                  <a:schemeClr val="tx1"/>
                </a:solidFill>
              </a:rPr>
              <a:t>tin cậy khi phát hiện nguy cơ bạo lực học đường; rời khỏi những nơi có nguy cơ </a:t>
            </a:r>
            <a:r>
              <a:rPr lang="nl-NL" sz="2400" dirty="0" smtClean="0">
                <a:solidFill>
                  <a:schemeClr val="tx1"/>
                </a:solidFill>
              </a:rPr>
              <a:t>xảy </a:t>
            </a:r>
            <a:r>
              <a:rPr lang="nl-NL" sz="2400" dirty="0">
                <a:solidFill>
                  <a:schemeClr val="tx1"/>
                </a:solidFill>
              </a:rPr>
              <a:t>ra bạo lực học đường;...</a:t>
            </a:r>
            <a:endParaRPr lang="vi-VN" sz="2400" dirty="0">
              <a:solidFill>
                <a:schemeClr val="tx1"/>
              </a:solidFill>
            </a:endParaRPr>
          </a:p>
          <a:p>
            <a:r>
              <a:rPr lang="nl-NL" sz="2400" dirty="0">
                <a:solidFill>
                  <a:schemeClr val="tx1"/>
                </a:solidFill>
              </a:rPr>
              <a:t> </a:t>
            </a:r>
            <a:r>
              <a:rPr lang="nl-NL" sz="2400" dirty="0" smtClean="0">
                <a:solidFill>
                  <a:schemeClr val="tx1"/>
                </a:solidFill>
              </a:rPr>
              <a:t>- </a:t>
            </a:r>
            <a:r>
              <a:rPr lang="nl-NL" sz="2400" dirty="0">
                <a:solidFill>
                  <a:schemeClr val="tx1"/>
                </a:solidFill>
              </a:rPr>
              <a:t>Em cần tránh: kết bạn với những bạn xấu; tỏ thái độ tiêu cực với bạn bè; tụ tập ở những nơi có nguy cơ xảy ra bạo lực học </a:t>
            </a:r>
            <a:r>
              <a:rPr lang="nl-NL" sz="2400" dirty="0" smtClean="0">
                <a:solidFill>
                  <a:schemeClr val="tx1"/>
                </a:solidFill>
              </a:rPr>
              <a:t>đường...</a:t>
            </a:r>
            <a:endParaRPr lang="vi-VN" sz="2400"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509" y="1454727"/>
            <a:ext cx="4765964"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41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tx1"/>
                </a:solidFill>
              </a:rPr>
              <a:t>Nhóm 2: Khi gặp bạo lực học đường:</a:t>
            </a:r>
            <a:endParaRPr lang="vi-VN" sz="2800" dirty="0">
              <a:solidFill>
                <a:schemeClr val="tx1"/>
              </a:solidFill>
            </a:endParaRPr>
          </a:p>
          <a:p>
            <a:r>
              <a:rPr lang="nl-NL" sz="2800" dirty="0">
                <a:solidFill>
                  <a:schemeClr val="tx1"/>
                </a:solidFill>
              </a:rPr>
              <a:t>-</a:t>
            </a:r>
            <a:r>
              <a:rPr lang="nl-NL" sz="2800" dirty="0" smtClean="0">
                <a:solidFill>
                  <a:schemeClr val="tx1"/>
                </a:solidFill>
              </a:rPr>
              <a:t> </a:t>
            </a:r>
            <a:r>
              <a:rPr lang="nl-NL" sz="2800" dirty="0">
                <a:solidFill>
                  <a:schemeClr val="tx1"/>
                </a:solidFill>
              </a:rPr>
              <a:t>Em cần phải bình tĩnh, kiềm chế các cảm xúc tiêu cực; chủ động nhờ người khác giúp đỡ; quan sát xung quanh để tìm đường thoát,...</a:t>
            </a:r>
            <a:endParaRPr lang="vi-VN" sz="2800" dirty="0">
              <a:solidFill>
                <a:schemeClr val="tx1"/>
              </a:solidFill>
            </a:endParaRPr>
          </a:p>
          <a:p>
            <a:r>
              <a:rPr lang="nl-NL" sz="2800" dirty="0">
                <a:solidFill>
                  <a:schemeClr val="tx1"/>
                </a:solidFill>
              </a:rPr>
              <a:t> </a:t>
            </a:r>
            <a:r>
              <a:rPr lang="nl-NL" sz="2800" dirty="0" smtClean="0">
                <a:solidFill>
                  <a:schemeClr val="tx1"/>
                </a:solidFill>
              </a:rPr>
              <a:t>- </a:t>
            </a:r>
            <a:r>
              <a:rPr lang="nl-NL" sz="2800" dirty="0">
                <a:solidFill>
                  <a:schemeClr val="tx1"/>
                </a:solidFill>
              </a:rPr>
              <a:t>Em cần tránh: tỏ thái độ khiêu khích, thách thức; sử dụng hành vi bạo lực để đáp </a:t>
            </a:r>
            <a:r>
              <a:rPr lang="nl-NL" sz="2800" dirty="0" smtClean="0">
                <a:solidFill>
                  <a:schemeClr val="tx1"/>
                </a:solidFill>
              </a:rPr>
              <a:t>trả; </a:t>
            </a:r>
            <a:r>
              <a:rPr lang="nl-NL" sz="2800" dirty="0">
                <a:solidFill>
                  <a:schemeClr val="tx1"/>
                </a:solidFill>
              </a:rPr>
              <a:t>kêu gọi bạn bè cùng tham gia bạo lực,...</a:t>
            </a:r>
            <a:endParaRPr lang="vi-VN" sz="2800" dirty="0">
              <a:solidFill>
                <a:schemeClr val="tx1"/>
              </a:solidFill>
            </a:endParaRPr>
          </a:p>
        </p:txBody>
      </p:sp>
      <p:pic>
        <p:nvPicPr>
          <p:cNvPr id="7" name="Picture 3" descr="https://hoc24.vn/source/%C4%90%E1%BB%8BaTHCS/T4/1_102727.gif"/>
          <p:cNvPicPr/>
          <p:nvPr/>
        </p:nvPicPr>
        <p:blipFill>
          <a:blip r:embed="rId3">
            <a:extLst>
              <a:ext uri="{28A0092B-C50C-407E-A947-70E740481C1C}">
                <a14:useLocalDpi xmlns:a14="http://schemas.microsoft.com/office/drawing/2010/main" val="0"/>
              </a:ext>
            </a:extLst>
          </a:blip>
          <a:srcRect/>
          <a:stretch>
            <a:fillRect/>
          </a:stretch>
        </p:blipFill>
        <p:spPr bwMode="auto">
          <a:xfrm>
            <a:off x="6440199" y="1468582"/>
            <a:ext cx="4809692" cy="4862945"/>
          </a:xfrm>
          <a:prstGeom prst="rect">
            <a:avLst/>
          </a:prstGeom>
          <a:noFill/>
          <a:ln>
            <a:noFill/>
          </a:ln>
        </p:spPr>
      </p:pic>
    </p:spTree>
    <p:extLst>
      <p:ext uri="{BB962C8B-B14F-4D97-AF65-F5344CB8AC3E}">
        <p14:creationId xmlns:p14="http://schemas.microsoft.com/office/powerpoint/2010/main" val="2589991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 xmlns:a16="http://schemas.microsoft.com/office/drawing/2014/main" id="{49368C2B-08BB-4567-BA27-2402FAA3C31F}"/>
              </a:ext>
            </a:extLst>
          </p:cNvPr>
          <p:cNvSpPr/>
          <p:nvPr/>
        </p:nvSpPr>
        <p:spPr>
          <a:xfrm>
            <a:off x="2419003" y="318654"/>
            <a:ext cx="6888480" cy="84512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a:t>
            </a:r>
            <a:r>
              <a:rPr kumimoji="0" lang="en-US" sz="2400" b="1" i="0" u="none" strike="noStrike" kern="1200" cap="none" spc="0" normalizeH="0" baseline="0" noProof="0" dirty="0" smtClean="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NHÓM)</a:t>
            </a:r>
            <a:endParaRPr kumimoji="0" lang="en-US" sz="24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 xmlns:a16="http://schemas.microsoft.com/office/drawing/2014/main" id="{D57A15F4-FE97-4AD2-BA74-AA0DC8068413}"/>
              </a:ext>
            </a:extLst>
          </p:cNvPr>
          <p:cNvSpPr/>
          <p:nvPr/>
        </p:nvSpPr>
        <p:spPr>
          <a:xfrm>
            <a:off x="397178" y="1288474"/>
            <a:ext cx="5698822" cy="537846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Nhóm</a:t>
            </a:r>
            <a:r>
              <a:rPr lang="en-US" sz="2800" b="1" dirty="0">
                <a:solidFill>
                  <a:schemeClr val="tx1"/>
                </a:solidFill>
              </a:rPr>
              <a:t> 3: </a:t>
            </a:r>
            <a:r>
              <a:rPr lang="en-US" sz="2800" b="1" dirty="0" err="1">
                <a:solidFill>
                  <a:schemeClr val="tx1"/>
                </a:solidFill>
              </a:rPr>
              <a:t>Để</a:t>
            </a:r>
            <a:r>
              <a:rPr lang="en-US" sz="2800" b="1" dirty="0">
                <a:solidFill>
                  <a:schemeClr val="tx1"/>
                </a:solidFill>
              </a:rPr>
              <a:t> </a:t>
            </a:r>
            <a:r>
              <a:rPr lang="en-US" sz="2800" b="1" dirty="0" err="1">
                <a:solidFill>
                  <a:schemeClr val="tx1"/>
                </a:solidFill>
              </a:rPr>
              <a:t>xử</a:t>
            </a:r>
            <a:r>
              <a:rPr lang="en-US" sz="2800" b="1" dirty="0">
                <a:solidFill>
                  <a:schemeClr val="tx1"/>
                </a:solidFill>
              </a:rPr>
              <a:t> </a:t>
            </a:r>
            <a:r>
              <a:rPr lang="en-US" sz="2800" b="1" dirty="0" err="1">
                <a:solidFill>
                  <a:schemeClr val="tx1"/>
                </a:solidFill>
              </a:rPr>
              <a:t>lí</a:t>
            </a:r>
            <a:r>
              <a:rPr lang="en-US" sz="2800" b="1" dirty="0">
                <a:solidFill>
                  <a:schemeClr val="tx1"/>
                </a:solidFill>
              </a:rPr>
              <a:t> </a:t>
            </a:r>
            <a:r>
              <a:rPr lang="en-US" sz="2800" b="1" dirty="0" err="1">
                <a:solidFill>
                  <a:schemeClr val="tx1"/>
                </a:solidFill>
              </a:rPr>
              <a:t>hậu</a:t>
            </a:r>
            <a:r>
              <a:rPr lang="en-US" sz="2800" b="1" dirty="0">
                <a:solidFill>
                  <a:schemeClr val="tx1"/>
                </a:solidFill>
              </a:rPr>
              <a:t> </a:t>
            </a:r>
            <a:r>
              <a:rPr lang="en-US" sz="2800" b="1" dirty="0" err="1">
                <a:solidFill>
                  <a:schemeClr val="tx1"/>
                </a:solidFill>
              </a:rPr>
              <a:t>quả</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bạo</a:t>
            </a:r>
            <a:r>
              <a:rPr lang="en-US" sz="2800" b="1" dirty="0">
                <a:solidFill>
                  <a:schemeClr val="tx1"/>
                </a:solidFill>
              </a:rPr>
              <a:t> </a:t>
            </a:r>
            <a:r>
              <a:rPr lang="en-US" sz="2800" b="1" dirty="0" err="1">
                <a:solidFill>
                  <a:schemeClr val="tx1"/>
                </a:solidFill>
              </a:rPr>
              <a:t>lực</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đường</a:t>
            </a:r>
            <a:r>
              <a:rPr lang="en-US" sz="2800" b="1" dirty="0">
                <a:solidFill>
                  <a:schemeClr val="tx1"/>
                </a:solidFill>
              </a:rPr>
              <a:t>:</a:t>
            </a:r>
            <a:endParaRPr lang="vi-VN" sz="2800" dirty="0">
              <a:solidFill>
                <a:schemeClr val="tx1"/>
              </a:solidFill>
            </a:endParaRPr>
          </a:p>
          <a:p>
            <a:r>
              <a:rPr lang="en-US" sz="2800" dirty="0">
                <a:solidFill>
                  <a:schemeClr val="tx1"/>
                </a:solidFill>
              </a:rPr>
              <a:t> </a:t>
            </a:r>
            <a:r>
              <a:rPr lang="en-US" sz="2800" dirty="0" smtClean="0">
                <a:solidFill>
                  <a:schemeClr val="tx1"/>
                </a:solidFill>
              </a:rPr>
              <a:t>- </a:t>
            </a:r>
            <a:r>
              <a:rPr lang="en-US" sz="2800" dirty="0" err="1">
                <a:solidFill>
                  <a:schemeClr val="tx1"/>
                </a:solidFill>
              </a:rPr>
              <a:t>Em</a:t>
            </a:r>
            <a:r>
              <a:rPr lang="en-US" sz="2800" dirty="0">
                <a:solidFill>
                  <a:schemeClr val="tx1"/>
                </a:solidFill>
              </a:rPr>
              <a:t> </a:t>
            </a:r>
            <a:r>
              <a:rPr lang="en-US" sz="2800" dirty="0" err="1">
                <a:solidFill>
                  <a:schemeClr val="tx1"/>
                </a:solidFill>
              </a:rPr>
              <a:t>cần</a:t>
            </a:r>
            <a:r>
              <a:rPr lang="en-US" sz="2800" dirty="0">
                <a:solidFill>
                  <a:schemeClr val="tx1"/>
                </a:solidFill>
              </a:rPr>
              <a:t> </a:t>
            </a:r>
            <a:r>
              <a:rPr lang="en-US" sz="2800" dirty="0" err="1">
                <a:solidFill>
                  <a:schemeClr val="tx1"/>
                </a:solidFill>
              </a:rPr>
              <a:t>thông</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việc</a:t>
            </a:r>
            <a:r>
              <a:rPr lang="en-US" sz="2800" dirty="0">
                <a:solidFill>
                  <a:schemeClr val="tx1"/>
                </a:solidFill>
              </a:rPr>
              <a:t> </a:t>
            </a:r>
            <a:r>
              <a:rPr lang="en-US" sz="2800" dirty="0" err="1">
                <a:solidFill>
                  <a:schemeClr val="tx1"/>
                </a:solidFill>
              </a:rPr>
              <a:t>với</a:t>
            </a:r>
            <a:r>
              <a:rPr lang="en-US" sz="2800" dirty="0">
                <a:solidFill>
                  <a:schemeClr val="tx1"/>
                </a:solidFill>
              </a:rPr>
              <a:t> </a:t>
            </a:r>
            <a:r>
              <a:rPr lang="en-US" sz="2800" dirty="0" err="1">
                <a:solidFill>
                  <a:schemeClr val="tx1"/>
                </a:solidFill>
              </a:rPr>
              <a:t>bố</a:t>
            </a:r>
            <a:r>
              <a:rPr lang="en-US" sz="2800" dirty="0">
                <a:solidFill>
                  <a:schemeClr val="tx1"/>
                </a:solidFill>
              </a:rPr>
              <a:t> </a:t>
            </a:r>
            <a:r>
              <a:rPr lang="en-US" sz="2800" dirty="0" err="1">
                <a:solidFill>
                  <a:schemeClr val="tx1"/>
                </a:solidFill>
              </a:rPr>
              <a:t>mẹ</a:t>
            </a:r>
            <a:r>
              <a:rPr lang="en-US" sz="2800" dirty="0">
                <a:solidFill>
                  <a:schemeClr val="tx1"/>
                </a:solidFill>
              </a:rPr>
              <a:t>, </a:t>
            </a:r>
            <a:r>
              <a:rPr lang="en-US" sz="2800" dirty="0" err="1">
                <a:solidFill>
                  <a:schemeClr val="tx1"/>
                </a:solidFill>
              </a:rPr>
              <a:t>người</a:t>
            </a:r>
            <a:r>
              <a:rPr lang="en-US" sz="2800" dirty="0">
                <a:solidFill>
                  <a:schemeClr val="tx1"/>
                </a:solidFill>
              </a:rPr>
              <a:t> </a:t>
            </a:r>
            <a:r>
              <a:rPr lang="en-US" sz="2800" dirty="0" err="1">
                <a:solidFill>
                  <a:schemeClr val="tx1"/>
                </a:solidFill>
              </a:rPr>
              <a:t>thân</a:t>
            </a:r>
            <a:r>
              <a:rPr lang="en-US" sz="2800" dirty="0">
                <a:solidFill>
                  <a:schemeClr val="tx1"/>
                </a:solidFill>
              </a:rPr>
              <a:t>, </a:t>
            </a:r>
            <a:r>
              <a:rPr lang="en-US" sz="2800" dirty="0" err="1">
                <a:solidFill>
                  <a:schemeClr val="tx1"/>
                </a:solidFill>
              </a:rPr>
              <a:t>thầy</a:t>
            </a:r>
            <a:r>
              <a:rPr lang="en-US" sz="2800" dirty="0">
                <a:solidFill>
                  <a:schemeClr val="tx1"/>
                </a:solidFill>
              </a:rPr>
              <a:t> </a:t>
            </a:r>
            <a:r>
              <a:rPr lang="en-US" sz="2800" dirty="0" err="1">
                <a:solidFill>
                  <a:schemeClr val="tx1"/>
                </a:solidFill>
              </a:rPr>
              <a:t>cô</a:t>
            </a:r>
            <a:r>
              <a:rPr lang="en-US" sz="2800" dirty="0">
                <a:solidFill>
                  <a:schemeClr val="tx1"/>
                </a:solidFill>
              </a:rPr>
              <a:t>, </a:t>
            </a:r>
            <a:r>
              <a:rPr lang="en-US" sz="2800" dirty="0" err="1">
                <a:solidFill>
                  <a:schemeClr val="tx1"/>
                </a:solidFill>
              </a:rPr>
              <a:t>công</a:t>
            </a:r>
            <a:r>
              <a:rPr lang="en-US" sz="2800" dirty="0">
                <a:solidFill>
                  <a:schemeClr val="tx1"/>
                </a:solidFill>
              </a:rPr>
              <a:t> an </a:t>
            </a:r>
            <a:r>
              <a:rPr lang="en-US" sz="2800" dirty="0" err="1">
                <a:solidFill>
                  <a:schemeClr val="tx1"/>
                </a:solidFill>
              </a:rPr>
              <a:t>và</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họ</a:t>
            </a:r>
            <a:r>
              <a:rPr lang="en-US" sz="2800" dirty="0">
                <a:solidFill>
                  <a:schemeClr val="tx1"/>
                </a:solidFill>
              </a:rPr>
              <a:t> </a:t>
            </a:r>
            <a:r>
              <a:rPr lang="en-US" sz="2800" dirty="0" err="1">
                <a:solidFill>
                  <a:schemeClr val="tx1"/>
                </a:solidFill>
              </a:rPr>
              <a:t>hỗ</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đàm</a:t>
            </a:r>
            <a:r>
              <a:rPr lang="en-US" sz="2800" dirty="0">
                <a:solidFill>
                  <a:schemeClr val="tx1"/>
                </a:solidFill>
              </a:rPr>
              <a:t> </a:t>
            </a:r>
            <a:r>
              <a:rPr lang="en-US" sz="2800" dirty="0" err="1" smtClean="0">
                <a:solidFill>
                  <a:schemeClr val="tx1"/>
                </a:solidFill>
              </a:rPr>
              <a:t>bảo</a:t>
            </a:r>
            <a:r>
              <a:rPr lang="en-US" sz="2800" dirty="0" smtClean="0">
                <a:solidFill>
                  <a:schemeClr val="tx1"/>
                </a:solidFill>
              </a:rPr>
              <a:t> </a:t>
            </a:r>
            <a:r>
              <a:rPr lang="en-US" sz="2800" dirty="0">
                <a:solidFill>
                  <a:schemeClr val="tx1"/>
                </a:solidFill>
              </a:rPr>
              <a:t>an </a:t>
            </a:r>
            <a:r>
              <a:rPr lang="en-US" sz="2800" dirty="0" err="1">
                <a:solidFill>
                  <a:schemeClr val="tx1"/>
                </a:solidFill>
              </a:rPr>
              <a:t>toàn</a:t>
            </a:r>
            <a:r>
              <a:rPr lang="en-US" sz="2800" dirty="0">
                <a:solidFill>
                  <a:schemeClr val="tx1"/>
                </a:solidFill>
              </a:rPr>
              <a:t>; </a:t>
            </a:r>
            <a:r>
              <a:rPr lang="en-US" sz="2800" dirty="0" err="1">
                <a:solidFill>
                  <a:schemeClr val="tx1"/>
                </a:solidFill>
              </a:rPr>
              <a:t>nhờ</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giúp</a:t>
            </a:r>
            <a:r>
              <a:rPr lang="en-US" sz="2800" dirty="0">
                <a:solidFill>
                  <a:schemeClr val="tx1"/>
                </a:solidFill>
              </a:rPr>
              <a:t> </a:t>
            </a:r>
            <a:r>
              <a:rPr lang="en-US" sz="2800" dirty="0" err="1">
                <a:solidFill>
                  <a:schemeClr val="tx1"/>
                </a:solidFill>
              </a:rPr>
              <a:t>từ</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sở</a:t>
            </a:r>
            <a:r>
              <a:rPr lang="en-US" sz="2800" dirty="0">
                <a:solidFill>
                  <a:schemeClr val="tx1"/>
                </a:solidFill>
              </a:rPr>
              <a:t> </a:t>
            </a:r>
            <a:r>
              <a:rPr lang="en-US" sz="2800" dirty="0" err="1">
                <a:solidFill>
                  <a:schemeClr val="tx1"/>
                </a:solidFill>
              </a:rPr>
              <a:t>chuyên</a:t>
            </a:r>
            <a:r>
              <a:rPr lang="en-US" sz="2800" dirty="0">
                <a:solidFill>
                  <a:schemeClr val="tx1"/>
                </a:solidFill>
              </a:rPr>
              <a:t> </a:t>
            </a:r>
            <a:r>
              <a:rPr lang="en-US" sz="2800" dirty="0" err="1">
                <a:solidFill>
                  <a:schemeClr val="tx1"/>
                </a:solidFill>
              </a:rPr>
              <a:t>môn</a:t>
            </a:r>
            <a:r>
              <a:rPr lang="en-US" sz="2800" dirty="0">
                <a:solidFill>
                  <a:schemeClr val="tx1"/>
                </a:solidFill>
              </a:rPr>
              <a:t> </a:t>
            </a:r>
            <a:r>
              <a:rPr lang="en-US" sz="2800" dirty="0" err="1">
                <a:solidFill>
                  <a:schemeClr val="tx1"/>
                </a:solidFill>
              </a:rPr>
              <a:t>như</a:t>
            </a:r>
            <a:r>
              <a:rPr lang="en-US" sz="2800" dirty="0">
                <a:solidFill>
                  <a:schemeClr val="tx1"/>
                </a:solidFill>
              </a:rPr>
              <a:t> </a:t>
            </a:r>
            <a:r>
              <a:rPr lang="en-US" sz="2800" dirty="0" err="1">
                <a:solidFill>
                  <a:schemeClr val="tx1"/>
                </a:solidFill>
              </a:rPr>
              <a:t>bệnh</a:t>
            </a:r>
            <a:r>
              <a:rPr lang="en-US" sz="2800" dirty="0">
                <a:solidFill>
                  <a:schemeClr val="tx1"/>
                </a:solidFill>
              </a:rPr>
              <a:t> </a:t>
            </a:r>
            <a:r>
              <a:rPr lang="en-US" sz="2800" dirty="0" err="1">
                <a:solidFill>
                  <a:schemeClr val="tx1"/>
                </a:solidFill>
              </a:rPr>
              <a:t>viện</a:t>
            </a:r>
            <a:r>
              <a:rPr lang="en-US" sz="2800" dirty="0">
                <a:solidFill>
                  <a:schemeClr val="tx1"/>
                </a:solidFill>
              </a:rPr>
              <a:t>, </a:t>
            </a:r>
            <a:r>
              <a:rPr lang="en-US" sz="2800" dirty="0" err="1">
                <a:solidFill>
                  <a:schemeClr val="tx1"/>
                </a:solidFill>
              </a:rPr>
              <a:t>phỏng</a:t>
            </a:r>
            <a:r>
              <a:rPr lang="en-US" sz="2800" dirty="0">
                <a:solidFill>
                  <a:schemeClr val="tx1"/>
                </a:solidFill>
              </a:rPr>
              <a:t> </a:t>
            </a:r>
            <a:r>
              <a:rPr lang="en-US" sz="2800" dirty="0" err="1">
                <a:solidFill>
                  <a:schemeClr val="tx1"/>
                </a:solidFill>
              </a:rPr>
              <a:t>tư</a:t>
            </a:r>
            <a:r>
              <a:rPr lang="en-US" sz="2800" dirty="0">
                <a:solidFill>
                  <a:schemeClr val="tx1"/>
                </a:solidFill>
              </a:rPr>
              <a:t> </a:t>
            </a:r>
            <a:r>
              <a:rPr lang="en-US" sz="2800" dirty="0" err="1">
                <a:solidFill>
                  <a:schemeClr val="tx1"/>
                </a:solidFill>
              </a:rPr>
              <a:t>vấn</a:t>
            </a:r>
            <a:r>
              <a:rPr lang="en-US" sz="2800" dirty="0">
                <a:solidFill>
                  <a:schemeClr val="tx1"/>
                </a:solidFill>
              </a:rPr>
              <a:t> </a:t>
            </a:r>
            <a:r>
              <a:rPr lang="en-US" sz="2800" dirty="0" err="1">
                <a:solidFill>
                  <a:schemeClr val="tx1"/>
                </a:solidFill>
              </a:rPr>
              <a:t>tâm</a:t>
            </a:r>
            <a:r>
              <a:rPr lang="en-US" sz="2800" dirty="0">
                <a:solidFill>
                  <a:schemeClr val="tx1"/>
                </a:solidFill>
              </a:rPr>
              <a:t> </a:t>
            </a:r>
            <a:r>
              <a:rPr lang="en-US" sz="2800" dirty="0" err="1">
                <a:solidFill>
                  <a:schemeClr val="tx1"/>
                </a:solidFill>
              </a:rPr>
              <a:t>lí</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dirty="0">
              <a:solidFill>
                <a:schemeClr val="tx1"/>
              </a:solidFill>
            </a:endParaRPr>
          </a:p>
          <a:p>
            <a:r>
              <a:rPr lang="en-US" sz="2800" dirty="0">
                <a:solidFill>
                  <a:schemeClr val="tx1"/>
                </a:solidFill>
              </a:rPr>
              <a:t> </a:t>
            </a:r>
            <a:r>
              <a:rPr lang="en-US" sz="2800" dirty="0" smtClean="0">
                <a:solidFill>
                  <a:schemeClr val="tx1"/>
                </a:solidFill>
              </a:rPr>
              <a:t>- </a:t>
            </a:r>
            <a:r>
              <a:rPr lang="en-US" sz="2800" dirty="0" err="1">
                <a:solidFill>
                  <a:schemeClr val="tx1"/>
                </a:solidFill>
              </a:rPr>
              <a:t>Tránh</a:t>
            </a:r>
            <a:r>
              <a:rPr lang="en-US" sz="2800" dirty="0">
                <a:solidFill>
                  <a:schemeClr val="tx1"/>
                </a:solidFill>
              </a:rPr>
              <a:t> </a:t>
            </a:r>
            <a:r>
              <a:rPr lang="en-US" sz="2800" dirty="0" err="1">
                <a:solidFill>
                  <a:schemeClr val="tx1"/>
                </a:solidFill>
              </a:rPr>
              <a:t>giấu</a:t>
            </a:r>
            <a:r>
              <a:rPr lang="en-US" sz="2800" dirty="0">
                <a:solidFill>
                  <a:schemeClr val="tx1"/>
                </a:solidFill>
              </a:rPr>
              <a:t> </a:t>
            </a:r>
            <a:r>
              <a:rPr lang="en-US" sz="2800" dirty="0" err="1">
                <a:solidFill>
                  <a:schemeClr val="tx1"/>
                </a:solidFill>
              </a:rPr>
              <a:t>giếm</a:t>
            </a:r>
            <a:r>
              <a:rPr lang="en-US" sz="2800" dirty="0">
                <a:solidFill>
                  <a:schemeClr val="tx1"/>
                </a:solidFill>
              </a:rPr>
              <a:t>, </a:t>
            </a:r>
            <a:r>
              <a:rPr lang="en-US" sz="2800" dirty="0" err="1">
                <a:solidFill>
                  <a:schemeClr val="tx1"/>
                </a:solidFill>
              </a:rPr>
              <a:t>bao</a:t>
            </a:r>
            <a:r>
              <a:rPr lang="en-US" sz="2800" dirty="0">
                <a:solidFill>
                  <a:schemeClr val="tx1"/>
                </a:solidFill>
              </a:rPr>
              <a:t> </a:t>
            </a:r>
            <a:r>
              <a:rPr lang="en-US" sz="2800" dirty="0" err="1">
                <a:solidFill>
                  <a:schemeClr val="tx1"/>
                </a:solidFill>
              </a:rPr>
              <a:t>che</a:t>
            </a:r>
            <a:r>
              <a:rPr lang="en-US" sz="2800" dirty="0">
                <a:solidFill>
                  <a:schemeClr val="tx1"/>
                </a:solidFill>
              </a:rPr>
              <a:t>, </a:t>
            </a:r>
            <a:r>
              <a:rPr lang="en-US" sz="2800" dirty="0" err="1">
                <a:solidFill>
                  <a:schemeClr val="tx1"/>
                </a:solidFill>
              </a:rPr>
              <a:t>tự</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quyết</a:t>
            </a:r>
            <a:r>
              <a:rPr lang="en-US" sz="2800" dirty="0">
                <a:solidFill>
                  <a:schemeClr val="tx1"/>
                </a:solidFill>
              </a:rPr>
              <a:t> </a:t>
            </a:r>
            <a:r>
              <a:rPr lang="en-US" sz="2800" dirty="0" err="1">
                <a:solidFill>
                  <a:schemeClr val="tx1"/>
                </a:solidFill>
              </a:rPr>
              <a:t>bằng</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biện</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cực</a:t>
            </a:r>
            <a:r>
              <a:rPr lang="en-US" sz="2800" dirty="0" smtClean="0">
                <a:solidFill>
                  <a:schemeClr val="tx1"/>
                </a:solidFill>
              </a:rPr>
              <a:t>,…</a:t>
            </a:r>
            <a:endParaRPr lang="vi-VN" sz="2800" dirty="0">
              <a:solidFill>
                <a:schemeClr val="tx1"/>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4" y="1565564"/>
            <a:ext cx="4623089" cy="462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410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2831540"/>
          </a:xfrm>
          <a:prstGeom prst="rect">
            <a:avLst/>
          </a:prstGeom>
          <a:noFill/>
          <a:ln>
            <a:noFill/>
          </a:ln>
        </p:spPr>
        <p:txBody>
          <a:bodyPr wrap="square" lIns="121917" tIns="60958" rIns="121917" bIns="60958" rtlCol="0">
            <a:spAutoFit/>
          </a:bodyPr>
          <a:lstStyle/>
          <a:p>
            <a:r>
              <a:rPr lang="en-US" sz="4400" b="1" dirty="0">
                <a:solidFill>
                  <a:srgbClr val="FF0000"/>
                </a:solidFill>
              </a:rPr>
              <a:t>3.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số</a:t>
            </a:r>
            <a:r>
              <a:rPr lang="en-US" sz="4400" b="1" dirty="0">
                <a:solidFill>
                  <a:srgbClr val="FF0000"/>
                </a:solidFill>
              </a:rPr>
              <a:t> </a:t>
            </a:r>
            <a:r>
              <a:rPr lang="en-US" sz="4400" b="1" dirty="0" err="1">
                <a:solidFill>
                  <a:srgbClr val="FF0000"/>
                </a:solidFill>
              </a:rPr>
              <a:t>quy</a:t>
            </a:r>
            <a:r>
              <a:rPr lang="en-US" sz="4400" b="1" dirty="0">
                <a:solidFill>
                  <a:srgbClr val="FF0000"/>
                </a:solidFill>
              </a:rPr>
              <a:t> </a:t>
            </a:r>
            <a:r>
              <a:rPr lang="en-US" sz="4400" b="1" dirty="0" err="1">
                <a:solidFill>
                  <a:srgbClr val="FF0000"/>
                </a:solidFill>
              </a:rPr>
              <a:t>định</a:t>
            </a:r>
            <a:r>
              <a:rPr lang="en-US" sz="4400" b="1" dirty="0">
                <a:solidFill>
                  <a:srgbClr val="FF0000"/>
                </a:solidFill>
              </a:rPr>
              <a:t> </a:t>
            </a:r>
            <a:r>
              <a:rPr lang="en-US" sz="4400" b="1" dirty="0" err="1">
                <a:solidFill>
                  <a:srgbClr val="FF0000"/>
                </a:solidFill>
              </a:rPr>
              <a:t>cơ</a:t>
            </a:r>
            <a:r>
              <a:rPr lang="en-US" sz="4400" b="1" dirty="0">
                <a:solidFill>
                  <a:srgbClr val="FF0000"/>
                </a:solidFill>
              </a:rPr>
              <a:t> </a:t>
            </a:r>
            <a:r>
              <a:rPr lang="en-US" sz="4400" b="1" dirty="0" err="1">
                <a:solidFill>
                  <a:srgbClr val="FF0000"/>
                </a:solidFill>
              </a:rPr>
              <a:t>bản</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pháp</a:t>
            </a:r>
            <a:r>
              <a:rPr lang="en-US" sz="4400" b="1" dirty="0">
                <a:solidFill>
                  <a:srgbClr val="FF0000"/>
                </a:solidFill>
              </a:rPr>
              <a:t> </a:t>
            </a:r>
            <a:r>
              <a:rPr lang="en-US" sz="4400" b="1" dirty="0" err="1">
                <a:solidFill>
                  <a:srgbClr val="FF0000"/>
                </a:solidFill>
              </a:rPr>
              <a:t>luật</a:t>
            </a:r>
            <a:r>
              <a:rPr lang="en-US" sz="4400" b="1" dirty="0">
                <a:solidFill>
                  <a:srgbClr val="FF0000"/>
                </a:solidFill>
              </a:rPr>
              <a:t> </a:t>
            </a:r>
            <a:r>
              <a:rPr lang="en-US" sz="4400" b="1" dirty="0" err="1">
                <a:solidFill>
                  <a:srgbClr val="FF0000"/>
                </a:solidFill>
              </a:rPr>
              <a:t>về</a:t>
            </a:r>
            <a:r>
              <a:rPr lang="en-US" sz="4400" b="1" dirty="0">
                <a:solidFill>
                  <a:srgbClr val="FF0000"/>
                </a:solidFill>
              </a:rPr>
              <a:t> </a:t>
            </a:r>
            <a:r>
              <a:rPr lang="en-US" sz="4400" b="1" dirty="0" err="1">
                <a:solidFill>
                  <a:srgbClr val="FF0000"/>
                </a:solidFill>
              </a:rPr>
              <a:t>phòng</a:t>
            </a:r>
            <a:r>
              <a:rPr lang="en-US" sz="4400" b="1" dirty="0">
                <a:solidFill>
                  <a:srgbClr val="FF0000"/>
                </a:solidFill>
              </a:rPr>
              <a:t>, </a:t>
            </a:r>
            <a:r>
              <a:rPr lang="en-US" sz="4400" b="1" dirty="0" err="1">
                <a:solidFill>
                  <a:srgbClr val="FF0000"/>
                </a:solidFill>
              </a:rPr>
              <a:t>chống</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a:solidFill>
                  <a:srgbClr val="FF0000"/>
                </a:solidFill>
              </a:rPr>
              <a:t>đường</a:t>
            </a:r>
            <a:endParaRPr lang="vi-VN" sz="4400" dirty="0">
              <a:solidFill>
                <a:srgbClr val="FF0000"/>
              </a:solidFill>
            </a:endParaRPr>
          </a:p>
          <a:p>
            <a:r>
              <a:rPr lang="en-US" sz="4400" dirty="0"/>
              <a:t> </a:t>
            </a:r>
            <a:endParaRPr lang="vi-VN" sz="4400" dirty="0"/>
          </a:p>
        </p:txBody>
      </p:sp>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a:t>
            </a:r>
            <a:r>
              <a:rPr lang="en-US" altLang="en-US" sz="2800" b="1" dirty="0" smtClean="0">
                <a:solidFill>
                  <a:srgbClr val="0070C0"/>
                </a:solidFill>
                <a:latin typeface="Times New Roman" panose="02020603050405020304" pitchFamily="18" charset="0"/>
                <a:cs typeface="Times New Roman" panose="02020603050405020304" pitchFamily="18" charset="0"/>
              </a:rPr>
              <a:t>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84186" y="856357"/>
            <a:ext cx="11618509" cy="538609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pt-BR" sz="2000" dirty="0" smtClean="0"/>
              <a:t>Nghị </a:t>
            </a:r>
            <a:r>
              <a:rPr lang="pt-BR" sz="2000" dirty="0"/>
              <a:t>định số 80/2017/NĐ-CP của Chính phủ quy định về môi trường giáo dục an toàn, lành mạnh, thân thiện, phòng, chống bạo lực học đường (trích)</a:t>
            </a:r>
            <a:endParaRPr lang="vi-VN" sz="2000" dirty="0"/>
          </a:p>
          <a:p>
            <a:r>
              <a:rPr lang="pt-BR" sz="2000" b="1" dirty="0"/>
              <a:t>Điều 6.</a:t>
            </a:r>
            <a:r>
              <a:rPr lang="pt-BR" sz="2000" dirty="0"/>
              <a:t> Phòng, chống bạo lực học đường</a:t>
            </a:r>
            <a:endParaRPr lang="vi-VN" sz="2000" dirty="0"/>
          </a:p>
          <a:p>
            <a:r>
              <a:rPr lang="pt-BR" sz="2000" dirty="0"/>
              <a:t>1. Biện pháp phòng ngừa bạo lực học đường:</a:t>
            </a:r>
            <a:endParaRPr lang="vi-VN" sz="2000" dirty="0"/>
          </a:p>
          <a:p>
            <a:r>
              <a:rPr lang="pt-BR" sz="2000" dirty="0"/>
              <a:t>[...] b) Giáo dục, trang bị kiến thức, kĩ năng về phòng, chống xâm hại người học; phòng, chống bạo lực học đuong; bạo lực trẻ em trên môi trường mạng cho người học, cán bộ quản li, nhà giáo, nhân viên của cơ sở giáo dục và gia đình người học; giáo dục, tư vấn kiến thức, kĩ năng tự bảo vệ cho người học;</a:t>
            </a:r>
            <a:endParaRPr lang="vi-VN" sz="2000" dirty="0"/>
          </a:p>
          <a:p>
            <a:r>
              <a:rPr lang="pt-BR" sz="2000" dirty="0"/>
              <a:t>2. Biện pháp hỗ trợ người học có nguy cơ bị bạo lực học đường:</a:t>
            </a:r>
            <a:endParaRPr lang="vi-VN" sz="2000" dirty="0"/>
          </a:p>
          <a:p>
            <a:r>
              <a:rPr lang="pt-BR" sz="2000" dirty="0"/>
              <a:t>a) Phát hiện kịp thời người học có hành vi gây gỗ, có nguy cơ gây bạo lực học đường, người học có nguy cơ bị bạo lực học đường.</a:t>
            </a:r>
            <a:endParaRPr lang="vi-VN" sz="2000" dirty="0"/>
          </a:p>
          <a:p>
            <a:r>
              <a:rPr lang="pt-BR" sz="2000" dirty="0"/>
              <a:t>c) Thực hiện tham vấn, tư vấn cho người học có nguy cơ bị bạo lực và gây ra bạo lực nhằm ngăn chặn, loại bò nguy cơ xày ra bạo lực.</a:t>
            </a:r>
            <a:endParaRPr lang="vi-VN" sz="2000" dirty="0"/>
          </a:p>
          <a:p>
            <a:r>
              <a:rPr lang="pt-BR" sz="2000" dirty="0"/>
              <a:t>Bộ luật Dân sự năm 2015 (trích)</a:t>
            </a:r>
            <a:endParaRPr lang="vi-VN" sz="2000" dirty="0"/>
          </a:p>
          <a:p>
            <a:r>
              <a:rPr lang="pt-BR" sz="2000" b="1" dirty="0"/>
              <a:t>Điều 586. </a:t>
            </a:r>
            <a:r>
              <a:rPr lang="pt-BR" sz="2000" dirty="0"/>
              <a:t>Năng lực chịu trách nhiệm bồi thường thiệt hại của cả nhân</a:t>
            </a:r>
            <a:endParaRPr lang="vi-VN" sz="2000" dirty="0"/>
          </a:p>
          <a:p>
            <a:r>
              <a:rPr lang="pt-BR" sz="2000" dirty="0"/>
              <a:t>[...] 2. Người chưa đủ mười lăm tuổi gây thiệt hại mà còn cha, mẹ thi cha, me  phải bồi thường toàn bộ thiệt hai; nếu tài sản của cha, mẹ không đủ để bồi  thường mà con chưa thành niên gây thiệt hại có tài sản riêng thi lấy tài sản đó để bồi thường phần còn thiếu [...]</a:t>
            </a:r>
            <a:endParaRPr lang="vi-VN" sz="2000" dirty="0"/>
          </a:p>
        </p:txBody>
      </p:sp>
      <p:sp>
        <p:nvSpPr>
          <p:cNvPr id="26" name="Rectangle 23">
            <a:extLst>
              <a:ext uri="{FF2B5EF4-FFF2-40B4-BE49-F238E27FC236}">
                <a16:creationId xmlns=""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 xmlns:a16="http://schemas.microsoft.com/office/drawing/2014/main" id="{638E2953-6B0F-49F4-AFA0-515750ECF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32746271"/>
              </p:ext>
            </p:extLst>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 xmlns:a16="http://schemas.microsoft.com/office/drawing/2014/main" val="20000"/>
                    </a:ext>
                  </a:extLst>
                </a:gridCol>
                <a:gridCol w="9214574">
                  <a:extLst>
                    <a:ext uri="{9D8B030D-6E8A-4147-A177-3AD203B41FA5}">
                      <a16:colId xmlns=""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smtClean="0">
                          <a:solidFill>
                            <a:srgbClr val="000000"/>
                          </a:solidFill>
                          <a:effectLst/>
                          <a:latin typeface="#9Slide05 Brannboll Ny" panose="02000000000000000000" pitchFamily="2" charset="0"/>
                          <a:ea typeface="DengXian"/>
                        </a:rPr>
                        <a:t>về</a:t>
                      </a:r>
                      <a:r>
                        <a:rPr lang="en-US" sz="3200" baseline="0" dirty="0">
                          <a:solidFill>
                            <a:srgbClr val="000000"/>
                          </a:solidFill>
                          <a:effectLst/>
                          <a:latin typeface="#9Slide05 Brannboll Ny" panose="02000000000000000000" pitchFamily="2" charset="0"/>
                          <a:ea typeface="DengXian"/>
                        </a:rPr>
                        <a:t> </a:t>
                      </a:r>
                      <a:r>
                        <a:rPr lang="en-US" sz="3200" baseline="0" dirty="0" err="1" smtClean="0">
                          <a:solidFill>
                            <a:srgbClr val="000000"/>
                          </a:solidFill>
                          <a:effectLst/>
                          <a:latin typeface="#9Slide05 Brannboll Ny" panose="02000000000000000000" pitchFamily="2" charset="0"/>
                          <a:ea typeface="DengXian"/>
                        </a:rPr>
                        <a:t>câu</a:t>
                      </a:r>
                      <a:r>
                        <a:rPr lang="en-US" sz="3200" baseline="0" dirty="0" smtClean="0">
                          <a:solidFill>
                            <a:srgbClr val="000000"/>
                          </a:solidFill>
                          <a:effectLst/>
                          <a:latin typeface="#9Slide05 Brannboll Ny" panose="02000000000000000000" pitchFamily="2" charset="0"/>
                          <a:ea typeface="DengXian"/>
                        </a:rPr>
                        <a:t> </a:t>
                      </a:r>
                      <a:r>
                        <a:rPr lang="en-US" sz="3200" baseline="0" dirty="0" err="1" smtClean="0">
                          <a:solidFill>
                            <a:srgbClr val="000000"/>
                          </a:solidFill>
                          <a:effectLst/>
                          <a:latin typeface="#9Slide05 Brannboll Ny" panose="02000000000000000000" pitchFamily="2" charset="0"/>
                          <a:ea typeface="DengXian"/>
                        </a:rPr>
                        <a:t>hỏi</a:t>
                      </a:r>
                      <a:r>
                        <a:rPr lang="vi-VN" sz="3200" dirty="0" smtClean="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và hoàn thành phiếu </a:t>
                      </a:r>
                      <a:r>
                        <a:rPr lang="vi-VN" sz="3200" dirty="0" err="1">
                          <a:solidFill>
                            <a:srgbClr val="000000"/>
                          </a:solidFill>
                          <a:effectLst/>
                          <a:latin typeface="#9Slide05 Brannboll Ny" panose="02000000000000000000" pitchFamily="2" charset="0"/>
                          <a:ea typeface="DengXian"/>
                        </a:rPr>
                        <a:t>bài</a:t>
                      </a:r>
                      <a:r>
                        <a:rPr lang="vi-VN" sz="3200" dirty="0">
                          <a:solidFill>
                            <a:srgbClr val="000000"/>
                          </a:solidFill>
                          <a:effectLst/>
                          <a:latin typeface="#9Slide05 Brannboll Ny" panose="02000000000000000000" pitchFamily="2" charset="0"/>
                          <a:ea typeface="DengXian"/>
                        </a:rPr>
                        <a:t> </a:t>
                      </a:r>
                      <a:r>
                        <a:rPr lang="vi-VN" sz="3200" dirty="0" err="1" smtClean="0">
                          <a:solidFill>
                            <a:srgbClr val="000000"/>
                          </a:solidFill>
                          <a:effectLst/>
                          <a:latin typeface="#9Slide05 Brannboll Ny" panose="02000000000000000000" pitchFamily="2" charset="0"/>
                          <a:ea typeface="DengXian"/>
                        </a:rPr>
                        <a:t>tập</a:t>
                      </a:r>
                      <a:r>
                        <a:rPr lang="en-US" sz="3200" dirty="0" smtClean="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en-US" sz="3200" dirty="0" err="1" smtClean="0">
                          <a:solidFill>
                            <a:srgbClr val="000000"/>
                          </a:solidFill>
                          <a:effectLst/>
                          <a:latin typeface="#9Slide05 Brannboll Ny" panose="02000000000000000000" pitchFamily="2" charset="0"/>
                          <a:ea typeface="DengXian"/>
                        </a:rPr>
                        <a:t>câu</a:t>
                      </a:r>
                      <a:r>
                        <a:rPr lang="en-US" sz="3200" baseline="0" dirty="0" smtClean="0">
                          <a:solidFill>
                            <a:srgbClr val="000000"/>
                          </a:solidFill>
                          <a:effectLst/>
                          <a:latin typeface="#9Slide05 Brannboll Ny" panose="02000000000000000000" pitchFamily="2" charset="0"/>
                          <a:ea typeface="DengXian"/>
                        </a:rPr>
                        <a:t> </a:t>
                      </a:r>
                      <a:r>
                        <a:rPr lang="en-US" sz="3200" baseline="0" dirty="0" err="1" smtClean="0">
                          <a:solidFill>
                            <a:srgbClr val="000000"/>
                          </a:solidFill>
                          <a:effectLst/>
                          <a:latin typeface="#9Slide05 Brannboll Ny" panose="02000000000000000000" pitchFamily="2" charset="0"/>
                          <a:ea typeface="DengXian"/>
                        </a:rPr>
                        <a:t>hỏi</a:t>
                      </a:r>
                      <a:r>
                        <a:rPr lang="vi-VN" sz="3200" dirty="0" smtClean="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B443BA95-8540-45D8-BD8D-C331960A9503}"/>
              </a:ext>
            </a:extLst>
          </p:cNvPr>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DBAF297-AE12-44E4-9E9E-90F0EFE7F694}"/>
              </a:ext>
            </a:extLst>
          </p:cNvPr>
          <p:cNvPicPr>
            <a:picLocks noChangeAspect="1"/>
          </p:cNvPicPr>
          <p:nvPr/>
        </p:nvPicPr>
        <p:blipFill>
          <a:blip r:embed="rId2"/>
          <a:stretch>
            <a:fillRect/>
          </a:stretch>
        </p:blipFill>
        <p:spPr>
          <a:xfrm>
            <a:off x="-47810" y="-156096"/>
            <a:ext cx="12581336" cy="7166496"/>
          </a:xfrm>
          <a:prstGeom prst="rect">
            <a:avLst/>
          </a:prstGeom>
        </p:spPr>
      </p:pic>
      <p:sp>
        <p:nvSpPr>
          <p:cNvPr id="6" name="Rectangle: Rounded Corners 1">
            <a:extLst>
              <a:ext uri="{FF2B5EF4-FFF2-40B4-BE49-F238E27FC236}">
                <a16:creationId xmlns=""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Rectangle: Rounded Corners 13">
            <a:extLst>
              <a:ext uri="{FF2B5EF4-FFF2-40B4-BE49-F238E27FC236}">
                <a16:creationId xmlns="" xmlns:a16="http://schemas.microsoft.com/office/drawing/2014/main" id="{D57A15F4-FE97-4AD2-BA74-AA0DC8068413}"/>
              </a:ext>
            </a:extLst>
          </p:cNvPr>
          <p:cNvSpPr/>
          <p:nvPr/>
        </p:nvSpPr>
        <p:spPr>
          <a:xfrm>
            <a:off x="0" y="2186247"/>
            <a:ext cx="5735782" cy="198397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err="1">
                <a:solidFill>
                  <a:schemeClr val="tx1"/>
                </a:solidFill>
              </a:rPr>
              <a:t>Câu</a:t>
            </a:r>
            <a:r>
              <a:rPr lang="en-US" sz="2400" b="1" i="1" dirty="0">
                <a:solidFill>
                  <a:schemeClr val="tx1"/>
                </a:solidFill>
              </a:rPr>
              <a:t> 1:</a:t>
            </a:r>
            <a:r>
              <a:rPr lang="en-US" sz="2400" dirty="0">
                <a:solidFill>
                  <a:schemeClr val="tx1"/>
                </a:solidFill>
              </a:rPr>
              <a:t> Ở </a:t>
            </a:r>
            <a:r>
              <a:rPr lang="en-US" sz="2400" dirty="0" err="1">
                <a:solidFill>
                  <a:schemeClr val="tx1"/>
                </a:solidFill>
              </a:rPr>
              <a:t>trường</a:t>
            </a:r>
            <a:r>
              <a:rPr lang="en-US" sz="2400" dirty="0">
                <a:solidFill>
                  <a:schemeClr val="tx1"/>
                </a:solidFill>
              </a:rPr>
              <a:t> </a:t>
            </a:r>
            <a:r>
              <a:rPr lang="en-US" sz="2400" dirty="0" err="1">
                <a:solidFill>
                  <a:schemeClr val="tx1"/>
                </a:solidFill>
              </a:rPr>
              <a:t>hợp</a:t>
            </a:r>
            <a:r>
              <a:rPr lang="en-US" sz="2400" dirty="0">
                <a:solidFill>
                  <a:schemeClr val="tx1"/>
                </a:solidFill>
              </a:rPr>
              <a:t> 2 </a:t>
            </a:r>
            <a:r>
              <a:rPr lang="en-US" sz="2400" dirty="0" err="1">
                <a:solidFill>
                  <a:schemeClr val="tx1"/>
                </a:solidFill>
              </a:rPr>
              <a:t>trong</a:t>
            </a:r>
            <a:r>
              <a:rPr lang="en-US" sz="2400" dirty="0">
                <a:solidFill>
                  <a:schemeClr val="tx1"/>
                </a:solidFill>
              </a:rPr>
              <a:t> </a:t>
            </a:r>
            <a:r>
              <a:rPr lang="en-US" sz="2400" dirty="0" err="1">
                <a:solidFill>
                  <a:schemeClr val="tx1"/>
                </a:solidFill>
              </a:rPr>
              <a:t>nội</a:t>
            </a:r>
            <a:r>
              <a:rPr lang="en-US" sz="2400" dirty="0">
                <a:solidFill>
                  <a:schemeClr val="tx1"/>
                </a:solidFill>
              </a:rPr>
              <a:t> dung </a:t>
            </a:r>
            <a:r>
              <a:rPr lang="en-US" sz="2400" dirty="0" err="1">
                <a:solidFill>
                  <a:schemeClr val="tx1"/>
                </a:solidFill>
              </a:rPr>
              <a:t>cách</a:t>
            </a:r>
            <a:r>
              <a:rPr lang="en-US" sz="2400" dirty="0">
                <a:solidFill>
                  <a:schemeClr val="tx1"/>
                </a:solidFill>
              </a:rPr>
              <a:t> </a:t>
            </a:r>
            <a:r>
              <a:rPr lang="en-US" sz="2400" dirty="0" err="1">
                <a:solidFill>
                  <a:schemeClr val="tx1"/>
                </a:solidFill>
              </a:rPr>
              <a:t>ứng</a:t>
            </a:r>
            <a:r>
              <a:rPr lang="en-US" sz="2400" dirty="0">
                <a:solidFill>
                  <a:schemeClr val="tx1"/>
                </a:solidFill>
              </a:rPr>
              <a:t> </a:t>
            </a:r>
            <a:r>
              <a:rPr lang="en-US" sz="2400" dirty="0" err="1">
                <a:solidFill>
                  <a:schemeClr val="tx1"/>
                </a:solidFill>
              </a:rPr>
              <a:t>phó</a:t>
            </a:r>
            <a:r>
              <a:rPr lang="en-US" sz="2400" dirty="0">
                <a:solidFill>
                  <a:schemeClr val="tx1"/>
                </a:solidFill>
              </a:rPr>
              <a:t> </a:t>
            </a:r>
            <a:r>
              <a:rPr lang="en-US" sz="2400" dirty="0" err="1">
                <a:solidFill>
                  <a:schemeClr val="tx1"/>
                </a:solidFill>
              </a:rPr>
              <a:t>sau</a:t>
            </a:r>
            <a:r>
              <a:rPr lang="en-US" sz="2400" dirty="0">
                <a:solidFill>
                  <a:schemeClr val="tx1"/>
                </a:solidFill>
              </a:rPr>
              <a:t> </a:t>
            </a:r>
            <a:r>
              <a:rPr lang="en-US" sz="2400" dirty="0" err="1">
                <a:solidFill>
                  <a:schemeClr val="tx1"/>
                </a:solidFill>
              </a:rPr>
              <a:t>khi</a:t>
            </a:r>
            <a:r>
              <a:rPr lang="en-US" sz="2400" dirty="0">
                <a:solidFill>
                  <a:schemeClr val="tx1"/>
                </a:solidFill>
              </a:rPr>
              <a:t> </a:t>
            </a:r>
            <a:r>
              <a:rPr lang="en-US" sz="2400" dirty="0" err="1">
                <a:solidFill>
                  <a:schemeClr val="tx1"/>
                </a:solidFill>
              </a:rPr>
              <a:t>xảy</a:t>
            </a:r>
            <a:r>
              <a:rPr lang="en-US" sz="2400" dirty="0">
                <a:solidFill>
                  <a:schemeClr val="tx1"/>
                </a:solidFill>
              </a:rPr>
              <a:t> </a:t>
            </a:r>
            <a:r>
              <a:rPr lang="en-US" sz="2400" dirty="0" err="1">
                <a:solidFill>
                  <a:schemeClr val="tx1"/>
                </a:solidFill>
              </a:rPr>
              <a:t>ra</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mục</a:t>
            </a:r>
            <a:r>
              <a:rPr lang="en-US" sz="2400" dirty="0">
                <a:solidFill>
                  <a:schemeClr val="tx1"/>
                </a:solidFill>
              </a:rPr>
              <a:t> 2) </a:t>
            </a:r>
            <a:r>
              <a:rPr lang="en-US" sz="2400" dirty="0" err="1">
                <a:solidFill>
                  <a:schemeClr val="tx1"/>
                </a:solidFill>
              </a:rPr>
              <a:t>hs</a:t>
            </a:r>
            <a:r>
              <a:rPr lang="en-US" sz="2400" dirty="0">
                <a:solidFill>
                  <a:schemeClr val="tx1"/>
                </a:solidFill>
              </a:rPr>
              <a:t> </a:t>
            </a:r>
            <a:r>
              <a:rPr lang="en-US" sz="2400" dirty="0" err="1">
                <a:solidFill>
                  <a:schemeClr val="tx1"/>
                </a:solidFill>
              </a:rPr>
              <a:t>nam</a:t>
            </a:r>
            <a:r>
              <a:rPr lang="en-US" sz="2400" dirty="0">
                <a:solidFill>
                  <a:schemeClr val="tx1"/>
                </a:solidFill>
              </a:rPr>
              <a:t> </a:t>
            </a:r>
            <a:r>
              <a:rPr lang="en-US" sz="2400" dirty="0" err="1">
                <a:solidFill>
                  <a:schemeClr val="tx1"/>
                </a:solidFill>
              </a:rPr>
              <a:t>đánh</a:t>
            </a:r>
            <a:r>
              <a:rPr lang="en-US" sz="2400" dirty="0">
                <a:solidFill>
                  <a:schemeClr val="tx1"/>
                </a:solidFill>
              </a:rPr>
              <a:t> </a:t>
            </a:r>
            <a:r>
              <a:rPr lang="en-US" sz="2400" dirty="0" err="1">
                <a:solidFill>
                  <a:schemeClr val="tx1"/>
                </a:solidFill>
              </a:rPr>
              <a:t>bạn</a:t>
            </a:r>
            <a:r>
              <a:rPr lang="en-US" sz="2400" dirty="0">
                <a:solidFill>
                  <a:schemeClr val="tx1"/>
                </a:solidFill>
              </a:rPr>
              <a:t> M </a:t>
            </a:r>
            <a:r>
              <a:rPr lang="en-US" sz="2400" dirty="0" err="1">
                <a:solidFill>
                  <a:schemeClr val="tx1"/>
                </a:solidFill>
              </a:rPr>
              <a:t>như</a:t>
            </a:r>
            <a:r>
              <a:rPr lang="en-US" sz="2400" dirty="0">
                <a:solidFill>
                  <a:schemeClr val="tx1"/>
                </a:solidFill>
              </a:rPr>
              <a:t> </a:t>
            </a:r>
            <a:r>
              <a:rPr lang="en-US" sz="2400" dirty="0" err="1">
                <a:solidFill>
                  <a:schemeClr val="tx1"/>
                </a:solidFill>
              </a:rPr>
              <a:t>vậy</a:t>
            </a:r>
            <a:r>
              <a:rPr lang="en-US" sz="2400" dirty="0">
                <a:solidFill>
                  <a:schemeClr val="tx1"/>
                </a:solidFill>
              </a:rPr>
              <a:t> </a:t>
            </a:r>
            <a:r>
              <a:rPr lang="en-US" sz="2400" dirty="0" err="1">
                <a:solidFill>
                  <a:schemeClr val="tx1"/>
                </a:solidFill>
              </a:rPr>
              <a:t>có</a:t>
            </a:r>
            <a:r>
              <a:rPr lang="en-US" sz="2400" dirty="0">
                <a:solidFill>
                  <a:schemeClr val="tx1"/>
                </a:solidFill>
              </a:rPr>
              <a:t> vi </a:t>
            </a:r>
            <a:r>
              <a:rPr lang="en-US" sz="2400" dirty="0" err="1">
                <a:solidFill>
                  <a:schemeClr val="tx1"/>
                </a:solidFill>
              </a:rPr>
              <a:t>phạm</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quy</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pháp</a:t>
            </a:r>
            <a:r>
              <a:rPr lang="en-US" sz="2400" dirty="0">
                <a:solidFill>
                  <a:schemeClr val="tx1"/>
                </a:solidFill>
              </a:rPr>
              <a:t> </a:t>
            </a:r>
            <a:r>
              <a:rPr lang="en-US" sz="2400" dirty="0" err="1">
                <a:solidFill>
                  <a:schemeClr val="tx1"/>
                </a:solidFill>
              </a:rPr>
              <a:t>luật</a:t>
            </a:r>
            <a:r>
              <a:rPr lang="en-US" sz="2400" dirty="0">
                <a:solidFill>
                  <a:schemeClr val="tx1"/>
                </a:solidFill>
              </a:rPr>
              <a:t> </a:t>
            </a:r>
            <a:r>
              <a:rPr lang="en-US" sz="2400" dirty="0" err="1">
                <a:solidFill>
                  <a:schemeClr val="tx1"/>
                </a:solidFill>
              </a:rPr>
              <a:t>về</a:t>
            </a:r>
            <a:r>
              <a:rPr lang="en-US" sz="2400" dirty="0">
                <a:solidFill>
                  <a:schemeClr val="tx1"/>
                </a:solidFill>
              </a:rPr>
              <a:t> </a:t>
            </a:r>
            <a:r>
              <a:rPr lang="en-US" sz="2400" dirty="0" err="1">
                <a:solidFill>
                  <a:schemeClr val="tx1"/>
                </a:solidFill>
              </a:rPr>
              <a:t>phòng</a:t>
            </a:r>
            <a:r>
              <a:rPr lang="en-US" sz="2400" dirty="0">
                <a:solidFill>
                  <a:schemeClr val="tx1"/>
                </a:solidFill>
              </a:rPr>
              <a:t> </a:t>
            </a:r>
            <a:r>
              <a:rPr lang="en-US" sz="2400" dirty="0" err="1">
                <a:solidFill>
                  <a:schemeClr val="tx1"/>
                </a:solidFill>
              </a:rPr>
              <a:t>chống</a:t>
            </a:r>
            <a:r>
              <a:rPr lang="en-US" sz="2400" dirty="0">
                <a:solidFill>
                  <a:schemeClr val="tx1"/>
                </a:solidFill>
              </a:rPr>
              <a:t> </a:t>
            </a:r>
            <a:r>
              <a:rPr lang="en-US" sz="2400" dirty="0" err="1">
                <a:solidFill>
                  <a:schemeClr val="tx1"/>
                </a:solidFill>
              </a:rPr>
              <a:t>bạo</a:t>
            </a:r>
            <a:r>
              <a:rPr lang="en-US" sz="2400" dirty="0">
                <a:solidFill>
                  <a:schemeClr val="tx1"/>
                </a:solidFill>
              </a:rPr>
              <a:t> </a:t>
            </a:r>
            <a:r>
              <a:rPr lang="en-US" sz="2400" dirty="0" err="1">
                <a:solidFill>
                  <a:schemeClr val="tx1"/>
                </a:solidFill>
              </a:rPr>
              <a:t>lực</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đường</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sao</a:t>
            </a:r>
            <a:r>
              <a:rPr lang="en-US" sz="2400" dirty="0">
                <a:solidFill>
                  <a:schemeClr val="tx1"/>
                </a:solidFill>
              </a:rPr>
              <a:t>?</a:t>
            </a:r>
            <a:endParaRPr lang="vi-VN" sz="2400" i="1" dirty="0">
              <a:solidFill>
                <a:schemeClr val="tx1"/>
              </a:solidFill>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1" y="4518891"/>
            <a:ext cx="5863244" cy="249150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a:solidFill>
                  <a:schemeClr val="tx1"/>
                </a:solidFill>
              </a:rPr>
              <a:t>HS nam đánh M như vậy là vi phạm quy định của pháp luật về phòng, chống bạo lực học đường vì theo điều 6 Nghị định số 80/2017/NĐ-CP Về quy định môi trường GD an toàn, lành mạnh, thân thiện, phòng chống bạo lực học đường,; Bộ luật dân sự 2015.</a:t>
            </a:r>
            <a:endParaRPr lang="vi-VN" sz="2400" dirty="0">
              <a:solidFill>
                <a:schemeClr val="tx1"/>
              </a:solidFill>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20553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9315912"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 xmlns:a16="http://schemas.microsoft.com/office/drawing/2014/main" id="{B82CE674-D7FC-49D9-AF84-6CF2F5AC507D}"/>
              </a:ext>
            </a:extLst>
          </p:cNvPr>
          <p:cNvSpPr/>
          <p:nvPr/>
        </p:nvSpPr>
        <p:spPr>
          <a:xfrm>
            <a:off x="6608618" y="2141914"/>
            <a:ext cx="5209309"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a:solidFill>
                  <a:schemeClr val="tx1"/>
                </a:solidFill>
              </a:rPr>
              <a:t>Câu</a:t>
            </a:r>
            <a:r>
              <a:rPr lang="en-US" sz="2800" b="1" i="1" dirty="0">
                <a:solidFill>
                  <a:schemeClr val="tx1"/>
                </a:solidFill>
              </a:rPr>
              <a:t> 2: </a:t>
            </a:r>
            <a:r>
              <a:rPr lang="en-US" sz="2800" dirty="0" err="1">
                <a:solidFill>
                  <a:schemeClr val="tx1"/>
                </a:solidFill>
              </a:rPr>
              <a:t>Em</a:t>
            </a:r>
            <a:r>
              <a:rPr lang="en-US" sz="2800" dirty="0">
                <a:solidFill>
                  <a:schemeClr val="tx1"/>
                </a:solidFill>
              </a:rPr>
              <a:t> </a:t>
            </a:r>
            <a:r>
              <a:rPr lang="en-US" sz="2800" dirty="0" err="1">
                <a:solidFill>
                  <a:schemeClr val="tx1"/>
                </a:solidFill>
              </a:rPr>
              <a:t>hãy</a:t>
            </a:r>
            <a:r>
              <a:rPr lang="en-US" sz="2800" dirty="0">
                <a:solidFill>
                  <a:schemeClr val="tx1"/>
                </a:solidFill>
              </a:rPr>
              <a:t> </a:t>
            </a:r>
            <a:r>
              <a:rPr lang="en-US" sz="2800" dirty="0" err="1">
                <a:solidFill>
                  <a:schemeClr val="tx1"/>
                </a:solidFill>
              </a:rPr>
              <a:t>nêu</a:t>
            </a:r>
            <a:r>
              <a:rPr lang="en-US" sz="2800" dirty="0">
                <a:solidFill>
                  <a:schemeClr val="tx1"/>
                </a:solidFill>
              </a:rPr>
              <a:t> 1 </a:t>
            </a:r>
            <a:r>
              <a:rPr lang="en-US" sz="2800" dirty="0" err="1">
                <a:solidFill>
                  <a:schemeClr val="tx1"/>
                </a:solidFill>
              </a:rPr>
              <a:t>số</a:t>
            </a:r>
            <a:r>
              <a:rPr lang="en-US" sz="2800" dirty="0">
                <a:solidFill>
                  <a:schemeClr val="tx1"/>
                </a:solidFill>
              </a:rPr>
              <a:t> </a:t>
            </a:r>
            <a:r>
              <a:rPr lang="en-US" sz="2800" dirty="0" err="1">
                <a:solidFill>
                  <a:schemeClr val="tx1"/>
                </a:solidFill>
              </a:rPr>
              <a:t>quy</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cơ</a:t>
            </a:r>
            <a:r>
              <a:rPr lang="en-US" sz="2800" dirty="0">
                <a:solidFill>
                  <a:schemeClr val="tx1"/>
                </a:solidFill>
              </a:rPr>
              <a:t> </a:t>
            </a:r>
            <a:r>
              <a:rPr lang="en-US" sz="2800" dirty="0" err="1">
                <a:solidFill>
                  <a:schemeClr val="tx1"/>
                </a:solidFill>
              </a:rPr>
              <a:t>bản</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pháp</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phòng</a:t>
            </a:r>
            <a:r>
              <a:rPr lang="en-US" sz="2800" dirty="0">
                <a:solidFill>
                  <a:schemeClr val="tx1"/>
                </a:solidFill>
              </a:rPr>
              <a:t> </a:t>
            </a:r>
            <a:r>
              <a:rPr lang="en-US" sz="2800" dirty="0" err="1">
                <a:solidFill>
                  <a:schemeClr val="tx1"/>
                </a:solidFill>
              </a:rPr>
              <a:t>chống</a:t>
            </a:r>
            <a:r>
              <a:rPr lang="en-US" sz="2800" dirty="0">
                <a:solidFill>
                  <a:schemeClr val="tx1"/>
                </a:solidFill>
              </a:rPr>
              <a:t> </a:t>
            </a:r>
            <a:r>
              <a:rPr lang="en-US" sz="2800" dirty="0" err="1">
                <a:solidFill>
                  <a:schemeClr val="tx1"/>
                </a:solidFill>
              </a:rPr>
              <a:t>bạo</a:t>
            </a:r>
            <a:r>
              <a:rPr lang="en-US" sz="2800" dirty="0">
                <a:solidFill>
                  <a:schemeClr val="tx1"/>
                </a:solidFill>
              </a:rPr>
              <a:t> </a:t>
            </a:r>
            <a:r>
              <a:rPr lang="en-US" sz="2800" dirty="0" err="1">
                <a:solidFill>
                  <a:schemeClr val="tx1"/>
                </a:solidFill>
              </a:rPr>
              <a:t>lực</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đường</a:t>
            </a:r>
            <a:r>
              <a:rPr lang="en-US" sz="2800" dirty="0">
                <a:solidFill>
                  <a:schemeClr val="tx1"/>
                </a:solidFill>
              </a:rPr>
              <a:t>?</a:t>
            </a:r>
            <a:endParaRPr lang="vi-VN" sz="2800" i="1" dirty="0">
              <a:solidFill>
                <a:schemeClr val="tx1"/>
              </a:solidFill>
            </a:endParaRPr>
          </a:p>
        </p:txBody>
      </p:sp>
      <p:sp>
        <p:nvSpPr>
          <p:cNvPr id="19" name="Rectangle: Rounded Corners 23">
            <a:extLst>
              <a:ext uri="{FF2B5EF4-FFF2-40B4-BE49-F238E27FC236}">
                <a16:creationId xmlns="" xmlns:a16="http://schemas.microsoft.com/office/drawing/2014/main" id="{C8AB731C-B5A9-4087-9248-FB90CEB654D6}"/>
              </a:ext>
            </a:extLst>
          </p:cNvPr>
          <p:cNvSpPr/>
          <p:nvPr/>
        </p:nvSpPr>
        <p:spPr>
          <a:xfrm>
            <a:off x="6788727" y="4518891"/>
            <a:ext cx="5029200"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tx1"/>
                </a:solidFill>
              </a:rPr>
              <a:t>Nghị</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số</a:t>
            </a:r>
            <a:r>
              <a:rPr lang="en-US" sz="2800" dirty="0">
                <a:solidFill>
                  <a:schemeClr val="tx1"/>
                </a:solidFill>
              </a:rPr>
              <a:t> 80/2017/NĐ-CP </a:t>
            </a:r>
            <a:r>
              <a:rPr lang="en-US" sz="2800" dirty="0" err="1">
                <a:solidFill>
                  <a:schemeClr val="tx1"/>
                </a:solidFill>
              </a:rPr>
              <a:t>của</a:t>
            </a:r>
            <a:r>
              <a:rPr lang="en-US" sz="2800" dirty="0">
                <a:solidFill>
                  <a:schemeClr val="tx1"/>
                </a:solidFill>
              </a:rPr>
              <a:t> </a:t>
            </a:r>
            <a:r>
              <a:rPr lang="en-US" sz="2800" dirty="0" err="1">
                <a:solidFill>
                  <a:schemeClr val="tx1"/>
                </a:solidFill>
              </a:rPr>
              <a:t>Chính</a:t>
            </a:r>
            <a:r>
              <a:rPr lang="en-US" sz="2800" dirty="0">
                <a:solidFill>
                  <a:schemeClr val="tx1"/>
                </a:solidFill>
              </a:rPr>
              <a:t> </a:t>
            </a:r>
            <a:r>
              <a:rPr lang="en-US" sz="2800" dirty="0" err="1">
                <a:solidFill>
                  <a:schemeClr val="tx1"/>
                </a:solidFill>
              </a:rPr>
              <a:t>phủ</a:t>
            </a:r>
            <a:r>
              <a:rPr lang="en-US" sz="2800" dirty="0">
                <a:solidFill>
                  <a:schemeClr val="tx1"/>
                </a:solidFill>
              </a:rPr>
              <a:t>;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 (</a:t>
            </a:r>
            <a:r>
              <a:rPr lang="en-US" sz="2800" dirty="0" err="1">
                <a:solidFill>
                  <a:schemeClr val="tx1"/>
                </a:solidFill>
              </a:rPr>
              <a:t>sửa</a:t>
            </a:r>
            <a:r>
              <a:rPr lang="en-US" sz="2800" dirty="0">
                <a:solidFill>
                  <a:schemeClr val="tx1"/>
                </a:solidFill>
              </a:rPr>
              <a:t> </a:t>
            </a:r>
            <a:r>
              <a:rPr lang="en-US" sz="2800" dirty="0" err="1">
                <a:solidFill>
                  <a:schemeClr val="tx1"/>
                </a:solidFill>
              </a:rPr>
              <a:t>đổi</a:t>
            </a:r>
            <a:r>
              <a:rPr lang="en-US" sz="2800" dirty="0">
                <a:solidFill>
                  <a:schemeClr val="tx1"/>
                </a:solidFill>
              </a:rPr>
              <a:t>, </a:t>
            </a:r>
            <a:r>
              <a:rPr lang="en-US" sz="2800" dirty="0" err="1">
                <a:solidFill>
                  <a:schemeClr val="tx1"/>
                </a:solidFill>
              </a:rPr>
              <a:t>bổ</a:t>
            </a:r>
            <a:r>
              <a:rPr lang="en-US" sz="2800" dirty="0">
                <a:solidFill>
                  <a:schemeClr val="tx1"/>
                </a:solidFill>
              </a:rPr>
              <a:t> sung </a:t>
            </a:r>
            <a:r>
              <a:rPr lang="en-US" sz="2800" dirty="0" err="1">
                <a:solidFill>
                  <a:schemeClr val="tx1"/>
                </a:solidFill>
              </a:rPr>
              <a:t>năm</a:t>
            </a:r>
            <a:r>
              <a:rPr lang="en-US" sz="2800" dirty="0">
                <a:solidFill>
                  <a:schemeClr val="tx1"/>
                </a:solidFill>
              </a:rPr>
              <a:t> 2017); </a:t>
            </a:r>
            <a:r>
              <a:rPr lang="en-US" sz="2800" dirty="0" err="1">
                <a:solidFill>
                  <a:schemeClr val="tx1"/>
                </a:solidFill>
              </a:rPr>
              <a:t>Bộ</a:t>
            </a:r>
            <a:r>
              <a:rPr lang="en-US" sz="2800" dirty="0">
                <a:solidFill>
                  <a:schemeClr val="tx1"/>
                </a:solidFill>
              </a:rPr>
              <a:t> </a:t>
            </a:r>
            <a:r>
              <a:rPr lang="en-US" sz="2800" dirty="0" err="1">
                <a:solidFill>
                  <a:schemeClr val="tx1"/>
                </a:solidFill>
              </a:rPr>
              <a:t>luật</a:t>
            </a:r>
            <a:r>
              <a:rPr lang="en-US" sz="2800" dirty="0">
                <a:solidFill>
                  <a:schemeClr val="tx1"/>
                </a:solidFill>
              </a:rPr>
              <a:t> </a:t>
            </a:r>
            <a:r>
              <a:rPr lang="en-US" sz="2800" dirty="0" err="1">
                <a:solidFill>
                  <a:schemeClr val="tx1"/>
                </a:solidFill>
              </a:rPr>
              <a:t>dân</a:t>
            </a:r>
            <a:r>
              <a:rPr lang="en-US" sz="2800" dirty="0">
                <a:solidFill>
                  <a:schemeClr val="tx1"/>
                </a:solidFill>
              </a:rPr>
              <a:t> </a:t>
            </a:r>
            <a:r>
              <a:rPr lang="en-US" sz="2800" dirty="0" err="1">
                <a:solidFill>
                  <a:schemeClr val="tx1"/>
                </a:solidFill>
              </a:rPr>
              <a:t>sự</a:t>
            </a:r>
            <a:r>
              <a:rPr lang="en-US" sz="2800" dirty="0">
                <a:solidFill>
                  <a:schemeClr val="tx1"/>
                </a:solidFill>
              </a:rPr>
              <a:t> </a:t>
            </a:r>
            <a:r>
              <a:rPr lang="en-US" sz="2800" dirty="0" err="1">
                <a:solidFill>
                  <a:schemeClr val="tx1"/>
                </a:solidFill>
              </a:rPr>
              <a:t>năm</a:t>
            </a:r>
            <a:r>
              <a:rPr lang="en-US" sz="2800" dirty="0">
                <a:solidFill>
                  <a:schemeClr val="tx1"/>
                </a:solidFill>
              </a:rPr>
              <a:t> 2015;…</a:t>
            </a:r>
            <a:endParaRPr lang="vi-VN" sz="2800" dirty="0">
              <a:solidFill>
                <a:schemeClr val="tx1"/>
              </a:solidFill>
            </a:endParaRPr>
          </a:p>
        </p:txBody>
      </p:sp>
      <p:cxnSp>
        <p:nvCxnSpPr>
          <p:cNvPr id="21" name="Straight Arrow Connector 20">
            <a:extLst>
              <a:ext uri="{FF2B5EF4-FFF2-40B4-BE49-F238E27FC236}">
                <a16:creationId xmlns="" xmlns:a16="http://schemas.microsoft.com/office/drawing/2014/main" id="{EC42D1DB-6186-445C-9000-B473B780E42B}"/>
              </a:ext>
            </a:extLst>
          </p:cNvPr>
          <p:cNvCxnSpPr>
            <a:cxnSpLocks/>
          </p:cNvCxnSpPr>
          <p:nvPr/>
        </p:nvCxnSpPr>
        <p:spPr>
          <a:xfrm>
            <a:off x="6269876" y="1485208"/>
            <a:ext cx="1585651" cy="656706"/>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5"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a:t>
            </a:r>
            <a:r>
              <a:rPr kumimoji="0" lang="en-US" altLang="en-US" sz="4400" b="1" i="0" u="none" strike="noStrike" kern="1200" cap="none" spc="0" normalizeH="0" baseline="0" noProof="0" dirty="0" smtClean="0">
                <a:ln>
                  <a:noFill/>
                </a:ln>
                <a:solidFill>
                  <a:srgbClr val="0000FF"/>
                </a:solidFill>
                <a:effectLst/>
                <a:uLnTx/>
                <a:uFillTx/>
                <a:latin typeface="#9Slide05 Fourth" panose="00000500000000000000" pitchFamily="2" charset="0"/>
                <a:ea typeface="Helvetica Neue"/>
                <a:cs typeface="Helvetica Neue"/>
              </a:rPr>
              <a:t>7:</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smtClean="0">
                <a:solidFill>
                  <a:srgbClr val="FF0000"/>
                </a:solidFill>
                <a:latin typeface="#9Slide05 Fourth" panose="00000500000000000000" pitchFamily="2" charset="0"/>
              </a:rPr>
              <a:t>Phòng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chống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bạo</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lực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học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3000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6621" y="3964189"/>
            <a:ext cx="3109913"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50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2" y="848028"/>
            <a:ext cx="3899090" cy="2580971"/>
          </a:xfrm>
          <a:prstGeom prst="rect">
            <a:avLst/>
          </a:prstGeom>
        </p:spPr>
      </p:pic>
      <p:sp>
        <p:nvSpPr>
          <p:cNvPr id="7" name="文本框 5">
            <a:extLst>
              <a:ext uri="{FF2B5EF4-FFF2-40B4-BE49-F238E27FC236}">
                <a16:creationId xmlns="" xmlns:a16="http://schemas.microsoft.com/office/drawing/2014/main" id="{D37797BC-C2C8-4ECE-AD11-8738E60BCB33}"/>
              </a:ext>
            </a:extLst>
          </p:cNvPr>
          <p:cNvSpPr txBox="1"/>
          <p:nvPr/>
        </p:nvSpPr>
        <p:spPr>
          <a:xfrm>
            <a:off x="-28259" y="1610814"/>
            <a:ext cx="3599206" cy="1200329"/>
          </a:xfrm>
          <a:prstGeom prst="rect">
            <a:avLst/>
          </a:prstGeom>
          <a:noFill/>
        </p:spPr>
        <p:txBody>
          <a:bodyPr wrap="square" rtlCol="0">
            <a:spAutoFit/>
          </a:bodyPr>
          <a:lstStyle/>
          <a:p>
            <a:r>
              <a:rPr lang="en-US" sz="2400" dirty="0"/>
              <a:t>a)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chỉ</a:t>
            </a:r>
            <a:r>
              <a:rPr lang="en-US" sz="2400" dirty="0"/>
              <a:t> </a:t>
            </a:r>
            <a:r>
              <a:rPr lang="en-US" sz="2400" dirty="0" err="1"/>
              <a:t>có</a:t>
            </a:r>
            <a:r>
              <a:rPr lang="en-US" sz="2400" dirty="0"/>
              <a:t> </a:t>
            </a:r>
            <a:r>
              <a:rPr lang="en-US" sz="2400" dirty="0" err="1"/>
              <a:t>một</a:t>
            </a:r>
            <a:r>
              <a:rPr lang="en-US" sz="2400" dirty="0"/>
              <a:t> </a:t>
            </a:r>
            <a:r>
              <a:rPr lang="en-US" sz="2400" dirty="0" err="1"/>
              <a:t>biểu</a:t>
            </a:r>
            <a:r>
              <a:rPr lang="en-US" sz="2400" dirty="0"/>
              <a:t> </a:t>
            </a:r>
            <a:r>
              <a:rPr lang="en-US" sz="2400" dirty="0" err="1"/>
              <a:t>hiện</a:t>
            </a:r>
            <a:r>
              <a:rPr lang="en-US" sz="2400" dirty="0"/>
              <a:t> </a:t>
            </a:r>
            <a:r>
              <a:rPr lang="en-US" sz="2400" dirty="0" err="1"/>
              <a:t>là</a:t>
            </a:r>
            <a:r>
              <a:rPr lang="en-US" sz="2400" dirty="0"/>
              <a:t> </a:t>
            </a:r>
            <a:r>
              <a:rPr lang="en-US" sz="2400" dirty="0" err="1"/>
              <a:t>đánh</a:t>
            </a:r>
            <a:r>
              <a:rPr lang="en-US" sz="2400" dirty="0"/>
              <a:t> </a:t>
            </a:r>
            <a:r>
              <a:rPr lang="en-US" sz="2400" dirty="0" err="1"/>
              <a:t>nhau</a:t>
            </a:r>
            <a:r>
              <a:rPr lang="en-US" sz="2400" dirty="0"/>
              <a:t>.</a:t>
            </a:r>
            <a:endParaRPr lang="vi-VN" sz="2400" dirty="0"/>
          </a:p>
        </p:txBody>
      </p:sp>
      <p:pic>
        <p:nvPicPr>
          <p:cNvPr id="9" name="图片 8">
            <a:extLst>
              <a:ext uri="{FF2B5EF4-FFF2-40B4-BE49-F238E27FC236}">
                <a16:creationId xmlns="" xmlns:a16="http://schemas.microsoft.com/office/drawing/2014/main"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1" name="图片 3">
            <a:extLst>
              <a:ext uri="{FF2B5EF4-FFF2-40B4-BE49-F238E27FC236}">
                <a16:creationId xmlns="" xmlns:a16="http://schemas.microsoft.com/office/drawing/2014/main"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 xmlns:a16="http://schemas.microsoft.com/office/drawing/2014/main" id="{F7521CFF-1C87-4100-8227-4851E9999D8B}"/>
              </a:ext>
            </a:extLst>
          </p:cNvPr>
          <p:cNvSpPr/>
          <p:nvPr/>
        </p:nvSpPr>
        <p:spPr>
          <a:xfrm>
            <a:off x="4500998" y="1661523"/>
            <a:ext cx="2915532" cy="1815882"/>
          </a:xfrm>
          <a:prstGeom prst="rect">
            <a:avLst/>
          </a:prstGeom>
        </p:spPr>
        <p:txBody>
          <a:bodyPr wrap="square">
            <a:spAutoFit/>
          </a:bodyPr>
          <a:lstStyle/>
          <a:p>
            <a:r>
              <a:rPr lang="en-US" sz="2800" dirty="0"/>
              <a:t>b)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do </a:t>
            </a:r>
            <a:r>
              <a:rPr lang="en-US" sz="2800" dirty="0" err="1"/>
              <a:t>nhiều</a:t>
            </a:r>
            <a:r>
              <a:rPr lang="en-US" sz="2800" dirty="0"/>
              <a:t> </a:t>
            </a:r>
            <a:r>
              <a:rPr lang="en-US" sz="2800" dirty="0" err="1"/>
              <a:t>nguyên</a:t>
            </a:r>
            <a:r>
              <a:rPr lang="en-US" sz="2800" dirty="0"/>
              <a:t> </a:t>
            </a:r>
            <a:r>
              <a:rPr lang="en-US" sz="2800" dirty="0" err="1"/>
              <a:t>nhân</a:t>
            </a:r>
            <a:r>
              <a:rPr lang="en-US" sz="2800" dirty="0"/>
              <a:t> </a:t>
            </a:r>
            <a:r>
              <a:rPr lang="en-US" sz="2800" dirty="0" err="1"/>
              <a:t>gây</a:t>
            </a:r>
            <a:r>
              <a:rPr lang="en-US" sz="2800" dirty="0"/>
              <a:t> </a:t>
            </a:r>
            <a:r>
              <a:rPr lang="en-US" sz="2800" dirty="0" err="1"/>
              <a:t>ra.</a:t>
            </a:r>
            <a:endParaRPr lang="vi-VN" sz="2800" dirty="0"/>
          </a:p>
        </p:txBody>
      </p:sp>
      <p:pic>
        <p:nvPicPr>
          <p:cNvPr id="13" name="图片 2">
            <a:extLst>
              <a:ext uri="{FF2B5EF4-FFF2-40B4-BE49-F238E27FC236}">
                <a16:creationId xmlns=""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 xmlns:a16="http://schemas.microsoft.com/office/drawing/2014/main" id="{E4C0743F-F190-4A64-AF68-EC4F46755532}"/>
              </a:ext>
            </a:extLst>
          </p:cNvPr>
          <p:cNvSpPr/>
          <p:nvPr/>
        </p:nvSpPr>
        <p:spPr>
          <a:xfrm>
            <a:off x="8672814" y="1713821"/>
            <a:ext cx="2915532" cy="1815882"/>
          </a:xfrm>
          <a:prstGeom prst="rect">
            <a:avLst/>
          </a:prstGeom>
        </p:spPr>
        <p:txBody>
          <a:bodyPr wrap="square">
            <a:spAutoFit/>
          </a:bodyPr>
          <a:lstStyle/>
          <a:p>
            <a:r>
              <a:rPr lang="en-US" sz="2800" dirty="0" smtClean="0"/>
              <a:t>c) </a:t>
            </a:r>
            <a:r>
              <a:rPr lang="en-US" sz="2800" dirty="0" err="1"/>
              <a:t>Bạo</a:t>
            </a:r>
            <a:r>
              <a:rPr lang="en-US" sz="2800" dirty="0"/>
              <a:t> </a:t>
            </a:r>
            <a:r>
              <a:rPr lang="en-US" sz="2800" dirty="0" err="1"/>
              <a:t>lực</a:t>
            </a:r>
            <a:r>
              <a:rPr lang="en-US" sz="2800" dirty="0"/>
              <a:t> </a:t>
            </a:r>
            <a:r>
              <a:rPr lang="en-US" sz="2800" dirty="0" err="1"/>
              <a:t>học</a:t>
            </a:r>
            <a:r>
              <a:rPr lang="en-US" sz="2800" dirty="0"/>
              <a:t> </a:t>
            </a:r>
            <a:r>
              <a:rPr lang="en-US" sz="2800" dirty="0" err="1"/>
              <a:t>đường</a:t>
            </a:r>
            <a:r>
              <a:rPr lang="en-US" sz="2800" dirty="0"/>
              <a:t> </a:t>
            </a:r>
            <a:r>
              <a:rPr lang="en-US" sz="2800" dirty="0" err="1"/>
              <a:t>chỉ</a:t>
            </a:r>
            <a:r>
              <a:rPr lang="en-US" sz="2800" dirty="0"/>
              <a:t> </a:t>
            </a:r>
            <a:r>
              <a:rPr lang="en-US" sz="2800" dirty="0" err="1"/>
              <a:t>gây</a:t>
            </a:r>
            <a:r>
              <a:rPr lang="en-US" sz="2800" dirty="0"/>
              <a:t> </a:t>
            </a:r>
            <a:r>
              <a:rPr lang="en-US" sz="2800" dirty="0" err="1"/>
              <a:t>ra</a:t>
            </a:r>
            <a:r>
              <a:rPr lang="en-US" sz="2800" dirty="0"/>
              <a:t> </a:t>
            </a:r>
            <a:r>
              <a:rPr lang="en-US" sz="2800" dirty="0" err="1"/>
              <a:t>tác</a:t>
            </a:r>
            <a:r>
              <a:rPr lang="en-US" sz="2800" dirty="0"/>
              <a:t>  </a:t>
            </a:r>
            <a:r>
              <a:rPr lang="en-US" sz="2800" dirty="0" err="1"/>
              <a:t>hại</a:t>
            </a:r>
            <a:r>
              <a:rPr lang="en-US" sz="2800" dirty="0"/>
              <a:t> </a:t>
            </a:r>
            <a:r>
              <a:rPr lang="en-US" sz="2800" dirty="0" err="1"/>
              <a:t>về</a:t>
            </a:r>
            <a:r>
              <a:rPr lang="en-US" sz="2800" dirty="0"/>
              <a:t> </a:t>
            </a:r>
            <a:r>
              <a:rPr lang="en-US" sz="2800" dirty="0" err="1"/>
              <a:t>sức</a:t>
            </a:r>
            <a:r>
              <a:rPr lang="en-US" sz="2800" dirty="0"/>
              <a:t> </a:t>
            </a:r>
            <a:r>
              <a:rPr lang="en-US" sz="2800" dirty="0" err="1"/>
              <a:t>khoẻ</a:t>
            </a:r>
            <a:r>
              <a:rPr lang="en-US" sz="2800" dirty="0"/>
              <a:t> </a:t>
            </a:r>
            <a:r>
              <a:rPr lang="en-US" sz="2800" dirty="0" err="1"/>
              <a:t>thể</a:t>
            </a:r>
            <a:r>
              <a:rPr lang="en-US" sz="2800" dirty="0"/>
              <a:t> </a:t>
            </a:r>
            <a:r>
              <a:rPr lang="en-US" sz="2800" dirty="0" err="1"/>
              <a:t>chất</a:t>
            </a:r>
            <a:r>
              <a:rPr lang="en-US" sz="2800" dirty="0"/>
              <a:t>.</a:t>
            </a:r>
            <a:endParaRPr lang="vi-VN" sz="2800" dirty="0"/>
          </a:p>
        </p:txBody>
      </p:sp>
      <p:sp>
        <p:nvSpPr>
          <p:cNvPr id="16" name="Rectangle 15">
            <a:extLst>
              <a:ext uri="{FF2B5EF4-FFF2-40B4-BE49-F238E27FC236}">
                <a16:creationId xmlns="" xmlns:a16="http://schemas.microsoft.com/office/drawing/2014/main" id="{ACE3E4BD-29F1-4165-A3CF-532EB85174D3}"/>
              </a:ext>
            </a:extLst>
          </p:cNvPr>
          <p:cNvSpPr/>
          <p:nvPr/>
        </p:nvSpPr>
        <p:spPr>
          <a:xfrm>
            <a:off x="579413" y="4556327"/>
            <a:ext cx="3723741" cy="1938992"/>
          </a:xfrm>
          <a:prstGeom prst="rect">
            <a:avLst/>
          </a:prstGeom>
        </p:spPr>
        <p:txBody>
          <a:bodyPr wrap="square">
            <a:spAutoFit/>
          </a:bodyPr>
          <a:lstStyle/>
          <a:p>
            <a:r>
              <a:rPr lang="en-US" sz="2400" dirty="0"/>
              <a:t>d) </a:t>
            </a:r>
            <a:r>
              <a:rPr lang="en-US" sz="2400" dirty="0" err="1"/>
              <a:t>Việc</a:t>
            </a:r>
            <a:r>
              <a:rPr lang="en-US" sz="2400" dirty="0"/>
              <a:t> </a:t>
            </a:r>
            <a:r>
              <a:rPr lang="en-US" sz="2400" dirty="0" err="1"/>
              <a:t>phòng</a:t>
            </a:r>
            <a:r>
              <a:rPr lang="en-US" sz="2400" dirty="0"/>
              <a:t>, </a:t>
            </a:r>
            <a:r>
              <a:rPr lang="en-US" sz="2400" dirty="0" err="1"/>
              <a:t>chống</a:t>
            </a:r>
            <a:r>
              <a:rPr lang="en-US" sz="2400" dirty="0"/>
              <a:t> </a:t>
            </a:r>
            <a:r>
              <a:rPr lang="en-US" sz="2400" dirty="0" err="1"/>
              <a:t>bạo</a:t>
            </a:r>
            <a:r>
              <a:rPr lang="en-US" sz="2400" dirty="0"/>
              <a:t> </a:t>
            </a:r>
            <a:r>
              <a:rPr lang="en-US" sz="2400" dirty="0" err="1"/>
              <a:t>lực</a:t>
            </a:r>
            <a:r>
              <a:rPr lang="en-US" sz="2400" dirty="0"/>
              <a:t> </a:t>
            </a:r>
            <a:r>
              <a:rPr lang="en-US" sz="2400" dirty="0" err="1"/>
              <a:t>học</a:t>
            </a:r>
            <a:r>
              <a:rPr lang="en-US" sz="2400" dirty="0"/>
              <a:t> </a:t>
            </a:r>
            <a:r>
              <a:rPr lang="en-US" sz="2400" dirty="0" err="1"/>
              <a:t>đường</a:t>
            </a:r>
            <a:r>
              <a:rPr lang="en-US" sz="2400" dirty="0"/>
              <a:t> </a:t>
            </a:r>
            <a:r>
              <a:rPr lang="en-US" sz="2400" dirty="0" err="1"/>
              <a:t>là</a:t>
            </a:r>
            <a:r>
              <a:rPr lang="en-US" sz="2400" dirty="0"/>
              <a:t> </a:t>
            </a:r>
            <a:r>
              <a:rPr lang="en-US" sz="2400" dirty="0" err="1"/>
              <a:t>trách</a:t>
            </a:r>
            <a:r>
              <a:rPr lang="en-US" sz="2400" dirty="0"/>
              <a:t> </a:t>
            </a:r>
            <a:r>
              <a:rPr lang="en-US" sz="2400" dirty="0" err="1"/>
              <a:t>nhiệm</a:t>
            </a:r>
            <a:r>
              <a:rPr lang="en-US" sz="2400" dirty="0"/>
              <a:t> </a:t>
            </a:r>
            <a:r>
              <a:rPr lang="en-US" sz="2400" dirty="0" err="1"/>
              <a:t>riêng</a:t>
            </a:r>
            <a:r>
              <a:rPr lang="en-US" sz="2400" dirty="0"/>
              <a:t> </a:t>
            </a:r>
            <a:r>
              <a:rPr lang="en-US" sz="2400" dirty="0" err="1"/>
              <a:t>của</a:t>
            </a:r>
            <a:r>
              <a:rPr lang="en-US" sz="2400" dirty="0"/>
              <a:t> </a:t>
            </a:r>
            <a:r>
              <a:rPr lang="en-US" sz="2400" dirty="0" err="1"/>
              <a:t>ngành</a:t>
            </a:r>
            <a:r>
              <a:rPr lang="en-US" sz="2400" dirty="0"/>
              <a:t> </a:t>
            </a:r>
            <a:r>
              <a:rPr lang="en-US" sz="2400" dirty="0" err="1"/>
              <a:t>Giáo</a:t>
            </a:r>
            <a:r>
              <a:rPr lang="en-US" sz="2400" dirty="0"/>
              <a:t> </a:t>
            </a:r>
            <a:r>
              <a:rPr lang="en-US" sz="2400" dirty="0" err="1"/>
              <a:t>dục</a:t>
            </a:r>
            <a:r>
              <a:rPr lang="en-US" sz="2400" dirty="0"/>
              <a:t>.</a:t>
            </a:r>
            <a:endParaRPr lang="vi-VN" sz="2400" dirty="0"/>
          </a:p>
          <a:p>
            <a:r>
              <a:rPr lang="en-US" sz="2400" b="1" dirty="0"/>
              <a:t> </a:t>
            </a:r>
            <a:endParaRPr lang="vi-VN" sz="2400" dirty="0"/>
          </a:p>
        </p:txBody>
      </p:sp>
      <p:sp>
        <p:nvSpPr>
          <p:cNvPr id="17" name="TextBox 16">
            <a:extLst>
              <a:ext uri="{FF2B5EF4-FFF2-40B4-BE49-F238E27FC236}">
                <a16:creationId xmlns=""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pPr marL="342900" lvl="0" indent="-342900">
              <a:buFont typeface="+mj-lt"/>
              <a:buAutoNum type="arabicPeriod"/>
              <a:tabLst>
                <a:tab pos="241300" algn="l"/>
              </a:tabLst>
            </a:pP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Em</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hãy</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cho</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biết</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ý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kiến</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dưới</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đây</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đúng</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hay </a:t>
            </a:r>
            <a:r>
              <a:rPr lang="en-US" sz="3200" dirty="0" err="1" smtClean="0">
                <a:effectLst/>
                <a:latin typeface="#9Slide05 Brannboll Ny" panose="02000000000000000000" pitchFamily="2" charset="0"/>
                <a:ea typeface="Times New Roman" panose="02020603050405020304" pitchFamily="18" charset="0"/>
                <a:cs typeface="Arial" panose="020B0604020202020204" pitchFamily="34" charset="0"/>
              </a:rPr>
              <a:t>sai</a:t>
            </a:r>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Vì</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3200" dirty="0" err="1">
                <a:effectLst/>
                <a:latin typeface="#9Slide05 Brannboll Ny" panose="02000000000000000000" pitchFamily="2" charset="0"/>
                <a:ea typeface="Times New Roman" panose="02020603050405020304" pitchFamily="18" charset="0"/>
                <a:cs typeface="Arial" panose="020B0604020202020204" pitchFamily="34" charset="0"/>
              </a:rPr>
              <a:t>sao</a:t>
            </a:r>
            <a:r>
              <a:rPr lang="en-US" sz="32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3200" dirty="0">
              <a:effectLst/>
              <a:latin typeface="#9Slide05 Brannboll Ny" panose="02000000000000000000" pitchFamily="2"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259" y="4072371"/>
            <a:ext cx="5020105" cy="242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C4253AB-DF5B-4EF0-ACAF-FA435AF2C772}"/>
              </a:ext>
            </a:extLst>
          </p:cNvPr>
          <p:cNvPicPr>
            <a:picLocks noChangeAspect="1"/>
          </p:cNvPicPr>
          <p:nvPr/>
        </p:nvPicPr>
        <p:blipFill>
          <a:blip r:embed="rId2"/>
          <a:stretch>
            <a:fillRect/>
          </a:stretch>
        </p:blipFill>
        <p:spPr>
          <a:xfrm>
            <a:off x="-104931" y="64537"/>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1534651"/>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a:t>
            </a:r>
            <a:r>
              <a:rPr kumimoji="0" lang="en-US" altLang="en-US" sz="4400" b="1" i="0" u="none" strike="noStrike" kern="1200" cap="none" spc="0" normalizeH="0" baseline="0" noProof="0" dirty="0" smtClean="0">
                <a:ln>
                  <a:noFill/>
                </a:ln>
                <a:solidFill>
                  <a:srgbClr val="0000FF"/>
                </a:solidFill>
                <a:effectLst/>
                <a:uLnTx/>
                <a:uFillTx/>
                <a:latin typeface="#9Slide05 Fourth" panose="00000500000000000000" pitchFamily="2" charset="0"/>
                <a:ea typeface="Helvetica Neue"/>
                <a:cs typeface="Helvetica Neue"/>
              </a:rPr>
              <a:t>7:</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dirty="0" err="1" smtClean="0">
                <a:solidFill>
                  <a:srgbClr val="FF0000"/>
                </a:solidFill>
                <a:latin typeface="#9Slide05 Fourth" panose="00000500000000000000" pitchFamily="2" charset="0"/>
              </a:rPr>
              <a:t>Phòng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chống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bạo</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lực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học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804817" y="64537"/>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7562" y="3707976"/>
            <a:ext cx="3111900" cy="304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8575" y="4232127"/>
            <a:ext cx="3109912"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611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8026"/>
            <a:ext cx="3899090" cy="2580971"/>
          </a:xfrm>
          <a:prstGeom prst="rect">
            <a:avLst/>
          </a:prstGeom>
        </p:spPr>
      </p:pic>
      <p:sp>
        <p:nvSpPr>
          <p:cNvPr id="7" name="文本框 5">
            <a:extLst>
              <a:ext uri="{FF2B5EF4-FFF2-40B4-BE49-F238E27FC236}">
                <a16:creationId xmlns="" xmlns:a16="http://schemas.microsoft.com/office/drawing/2014/main" id="{D37797BC-C2C8-4ECE-AD11-8738E60BCB33}"/>
              </a:ext>
            </a:extLst>
          </p:cNvPr>
          <p:cNvSpPr txBox="1"/>
          <p:nvPr/>
        </p:nvSpPr>
        <p:spPr>
          <a:xfrm>
            <a:off x="299884" y="1486123"/>
            <a:ext cx="3599206" cy="1569660"/>
          </a:xfrm>
          <a:prstGeom prst="rect">
            <a:avLst/>
          </a:prstGeom>
          <a:noFill/>
        </p:spPr>
        <p:txBody>
          <a:bodyPr wrap="square" rtlCol="0">
            <a:spAutoFit/>
          </a:bodyPr>
          <a:lstStyle/>
          <a:p>
            <a:r>
              <a:rPr lang="en-US" sz="2400" dirty="0"/>
              <a:t>a) </a:t>
            </a:r>
            <a:r>
              <a:rPr lang="en-US" sz="2400" dirty="0" err="1"/>
              <a:t>Một</a:t>
            </a:r>
            <a:r>
              <a:rPr lang="en-US" sz="2400" dirty="0"/>
              <a:t> </a:t>
            </a:r>
            <a:r>
              <a:rPr lang="en-US" sz="2400" dirty="0" err="1"/>
              <a:t>số</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thường</a:t>
            </a:r>
            <a:r>
              <a:rPr lang="en-US" sz="2400" dirty="0"/>
              <a:t> </a:t>
            </a:r>
            <a:r>
              <a:rPr lang="en-US" sz="2400" dirty="0" err="1"/>
              <a:t>xuyên</a:t>
            </a:r>
            <a:r>
              <a:rPr lang="en-US" sz="2400" dirty="0"/>
              <a:t> </a:t>
            </a:r>
            <a:r>
              <a:rPr lang="en-US" sz="2400" dirty="0" err="1"/>
              <a:t>trêu</a:t>
            </a:r>
            <a:r>
              <a:rPr lang="en-US" sz="2400" dirty="0"/>
              <a:t> </a:t>
            </a:r>
            <a:r>
              <a:rPr lang="en-US" sz="2400" dirty="0" err="1"/>
              <a:t>chọc</a:t>
            </a:r>
            <a:r>
              <a:rPr lang="en-US" sz="2400" dirty="0"/>
              <a:t>, </a:t>
            </a:r>
            <a:r>
              <a:rPr lang="en-US" sz="2400" dirty="0" err="1"/>
              <a:t>bắt</a:t>
            </a:r>
            <a:r>
              <a:rPr lang="en-US" sz="2400" dirty="0"/>
              <a:t> </a:t>
            </a:r>
            <a:r>
              <a:rPr lang="en-US" sz="2400" dirty="0" err="1"/>
              <a:t>nạt</a:t>
            </a:r>
            <a:r>
              <a:rPr lang="en-US" sz="2400" dirty="0"/>
              <a:t> G </a:t>
            </a:r>
            <a:r>
              <a:rPr lang="en-US" sz="2400" dirty="0" err="1"/>
              <a:t>vì</a:t>
            </a:r>
            <a:r>
              <a:rPr lang="en-US" sz="2400" dirty="0"/>
              <a:t> G </a:t>
            </a:r>
            <a:r>
              <a:rPr lang="en-US" sz="2400" dirty="0" err="1"/>
              <a:t>nhỏ</a:t>
            </a:r>
            <a:r>
              <a:rPr lang="en-US" sz="2400" dirty="0"/>
              <a:t> </a:t>
            </a:r>
            <a:r>
              <a:rPr lang="en-US" sz="2400" dirty="0" err="1"/>
              <a:t>bé</a:t>
            </a:r>
            <a:r>
              <a:rPr lang="en-US" sz="2400" dirty="0"/>
              <a:t> </a:t>
            </a:r>
            <a:r>
              <a:rPr lang="en-US" sz="2400" dirty="0" err="1"/>
              <a:t>và</a:t>
            </a:r>
            <a:r>
              <a:rPr lang="en-US" sz="2400" dirty="0"/>
              <a:t> </a:t>
            </a:r>
            <a:r>
              <a:rPr lang="en-US" sz="2400" dirty="0" err="1"/>
              <a:t>nhút</a:t>
            </a:r>
            <a:r>
              <a:rPr lang="en-US" sz="2400" dirty="0"/>
              <a:t> </a:t>
            </a:r>
            <a:r>
              <a:rPr lang="en-US" sz="2400" dirty="0" err="1"/>
              <a:t>nhát</a:t>
            </a:r>
            <a:r>
              <a:rPr lang="en-US" sz="2400" dirty="0"/>
              <a:t>.</a:t>
            </a:r>
            <a:endParaRPr lang="vi-VN" sz="2400" dirty="0"/>
          </a:p>
        </p:txBody>
      </p:sp>
      <p:pic>
        <p:nvPicPr>
          <p:cNvPr id="9" name="图片 8">
            <a:extLst>
              <a:ext uri="{FF2B5EF4-FFF2-40B4-BE49-F238E27FC236}">
                <a16:creationId xmlns="" xmlns:a16="http://schemas.microsoft.com/office/drawing/2014/main"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3920564"/>
            <a:ext cx="2074990" cy="2937435"/>
          </a:xfrm>
          <a:prstGeom prst="rect">
            <a:avLst/>
          </a:prstGeom>
        </p:spPr>
      </p:pic>
      <p:pic>
        <p:nvPicPr>
          <p:cNvPr id="11" name="图片 3">
            <a:extLst>
              <a:ext uri="{FF2B5EF4-FFF2-40B4-BE49-F238E27FC236}">
                <a16:creationId xmlns="" xmlns:a16="http://schemas.microsoft.com/office/drawing/2014/main" id="{9CA8E498-EC14-4D7D-AC17-4F95B346F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021" y="1111348"/>
            <a:ext cx="4089487" cy="2580971"/>
          </a:xfrm>
          <a:prstGeom prst="rect">
            <a:avLst/>
          </a:prstGeom>
        </p:spPr>
      </p:pic>
      <p:sp>
        <p:nvSpPr>
          <p:cNvPr id="12" name="Rectangle 11">
            <a:extLst>
              <a:ext uri="{FF2B5EF4-FFF2-40B4-BE49-F238E27FC236}">
                <a16:creationId xmlns="" xmlns:a16="http://schemas.microsoft.com/office/drawing/2014/main" id="{F7521CFF-1C87-4100-8227-4851E9999D8B}"/>
              </a:ext>
            </a:extLst>
          </p:cNvPr>
          <p:cNvSpPr/>
          <p:nvPr/>
        </p:nvSpPr>
        <p:spPr>
          <a:xfrm>
            <a:off x="4500998" y="1472237"/>
            <a:ext cx="2915532" cy="1569660"/>
          </a:xfrm>
          <a:prstGeom prst="rect">
            <a:avLst/>
          </a:prstGeom>
        </p:spPr>
        <p:txBody>
          <a:bodyPr wrap="square">
            <a:spAutoFit/>
          </a:bodyPr>
          <a:lstStyle/>
          <a:p>
            <a:r>
              <a:rPr lang="en-US" sz="2400" dirty="0"/>
              <a:t>b) S </a:t>
            </a:r>
            <a:r>
              <a:rPr lang="en-US" sz="2400" dirty="0" err="1"/>
              <a:t>kể</a:t>
            </a:r>
            <a:r>
              <a:rPr lang="en-US" sz="2400" dirty="0"/>
              <a:t> </a:t>
            </a:r>
            <a:r>
              <a:rPr lang="en-US" sz="2400" dirty="0" err="1"/>
              <a:t>với</a:t>
            </a:r>
            <a:r>
              <a:rPr lang="en-US" sz="2400" dirty="0"/>
              <a:t> </a:t>
            </a:r>
            <a:r>
              <a:rPr lang="en-US" sz="2400" dirty="0" err="1"/>
              <a:t>bố</a:t>
            </a:r>
            <a:r>
              <a:rPr lang="en-US" sz="2400" dirty="0"/>
              <a:t> </a:t>
            </a:r>
            <a:r>
              <a:rPr lang="en-US" sz="2400" dirty="0" err="1"/>
              <a:t>mẹ</a:t>
            </a:r>
            <a:r>
              <a:rPr lang="en-US" sz="2400" dirty="0"/>
              <a:t> </a:t>
            </a:r>
            <a:r>
              <a:rPr lang="en-US" sz="2400" dirty="0" err="1"/>
              <a:t>việc</a:t>
            </a:r>
            <a:r>
              <a:rPr lang="en-US" sz="2400" dirty="0"/>
              <a:t> </a:t>
            </a:r>
            <a:r>
              <a:rPr lang="en-US" sz="2400" dirty="0" err="1"/>
              <a:t>mình</a:t>
            </a:r>
            <a:r>
              <a:rPr lang="en-US" sz="2400" dirty="0"/>
              <a:t> bi H </a:t>
            </a:r>
            <a:r>
              <a:rPr lang="en-US" sz="2400" dirty="0" err="1"/>
              <a:t>trấn</a:t>
            </a:r>
            <a:r>
              <a:rPr lang="en-US" sz="2400" dirty="0"/>
              <a:t> </a:t>
            </a:r>
            <a:r>
              <a:rPr lang="en-US" sz="2400" dirty="0" err="1"/>
              <a:t>lột</a:t>
            </a:r>
            <a:r>
              <a:rPr lang="en-US" sz="2400" dirty="0"/>
              <a:t> </a:t>
            </a:r>
            <a:r>
              <a:rPr lang="en-US" sz="2400" dirty="0" err="1"/>
              <a:t>tiền</a:t>
            </a:r>
            <a:r>
              <a:rPr lang="en-US" sz="2400" dirty="0"/>
              <a:t> </a:t>
            </a:r>
            <a:r>
              <a:rPr lang="en-US" sz="2400" dirty="0" err="1"/>
              <a:t>dù</a:t>
            </a:r>
            <a:r>
              <a:rPr lang="en-US" sz="2400" dirty="0"/>
              <a:t> H </a:t>
            </a:r>
            <a:r>
              <a:rPr lang="en-US" sz="2400" dirty="0" err="1"/>
              <a:t>đe</a:t>
            </a:r>
            <a:r>
              <a:rPr lang="en-US" sz="2400" dirty="0"/>
              <a:t> </a:t>
            </a:r>
            <a:r>
              <a:rPr lang="en-US" sz="2400" dirty="0" err="1"/>
              <a:t>doạ</a:t>
            </a:r>
            <a:r>
              <a:rPr lang="en-US" sz="2400" dirty="0"/>
              <a:t> </a:t>
            </a:r>
            <a:r>
              <a:rPr lang="en-US" sz="2400" dirty="0" err="1"/>
              <a:t>không</a:t>
            </a:r>
            <a:r>
              <a:rPr lang="en-US" sz="2400" dirty="0"/>
              <a:t> </a:t>
            </a:r>
            <a:r>
              <a:rPr lang="en-US" sz="2400" dirty="0" err="1"/>
              <a:t>được</a:t>
            </a:r>
            <a:r>
              <a:rPr lang="en-US" sz="2400" dirty="0"/>
              <a:t> </a:t>
            </a:r>
            <a:r>
              <a:rPr lang="en-US" sz="2400" dirty="0" err="1"/>
              <a:t>kể</a:t>
            </a:r>
            <a:r>
              <a:rPr lang="en-US" sz="2400" dirty="0"/>
              <a:t> </a:t>
            </a:r>
            <a:r>
              <a:rPr lang="en-US" sz="2400" dirty="0" err="1"/>
              <a:t>với</a:t>
            </a:r>
            <a:r>
              <a:rPr lang="en-US" sz="2400" dirty="0"/>
              <a:t> </a:t>
            </a:r>
            <a:r>
              <a:rPr lang="en-US" sz="2400" dirty="0" err="1"/>
              <a:t>ai</a:t>
            </a:r>
            <a:r>
              <a:rPr lang="en-US" sz="2400" dirty="0"/>
              <a:t>.</a:t>
            </a:r>
            <a:endParaRPr lang="vi-VN" sz="2400" dirty="0"/>
          </a:p>
        </p:txBody>
      </p:sp>
      <p:pic>
        <p:nvPicPr>
          <p:cNvPr id="13" name="图片 2">
            <a:extLst>
              <a:ext uri="{FF2B5EF4-FFF2-40B4-BE49-F238E27FC236}">
                <a16:creationId xmlns=""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7602" y="1111348"/>
            <a:ext cx="3669584" cy="2519778"/>
          </a:xfrm>
          <a:prstGeom prst="rect">
            <a:avLst/>
          </a:prstGeom>
        </p:spPr>
      </p:pic>
      <p:pic>
        <p:nvPicPr>
          <p:cNvPr id="14" name="图片 2">
            <a:extLst>
              <a:ext uri="{FF2B5EF4-FFF2-40B4-BE49-F238E27FC236}">
                <a16:creationId xmlns=""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64" y="3692319"/>
            <a:ext cx="3723741" cy="3029156"/>
          </a:xfrm>
          <a:prstGeom prst="rect">
            <a:avLst/>
          </a:prstGeom>
        </p:spPr>
      </p:pic>
      <p:sp>
        <p:nvSpPr>
          <p:cNvPr id="15" name="Rectangle 14">
            <a:extLst>
              <a:ext uri="{FF2B5EF4-FFF2-40B4-BE49-F238E27FC236}">
                <a16:creationId xmlns="" xmlns:a16="http://schemas.microsoft.com/office/drawing/2014/main" id="{E4C0743F-F190-4A64-AF68-EC4F46755532}"/>
              </a:ext>
            </a:extLst>
          </p:cNvPr>
          <p:cNvSpPr/>
          <p:nvPr/>
        </p:nvSpPr>
        <p:spPr>
          <a:xfrm>
            <a:off x="8672814" y="1394715"/>
            <a:ext cx="2915532" cy="1938992"/>
          </a:xfrm>
          <a:prstGeom prst="rect">
            <a:avLst/>
          </a:prstGeom>
        </p:spPr>
        <p:txBody>
          <a:bodyPr wrap="square">
            <a:spAutoFit/>
          </a:bodyPr>
          <a:lstStyle/>
          <a:p>
            <a:r>
              <a:rPr lang="en-US" sz="2400" dirty="0"/>
              <a:t>c) </a:t>
            </a:r>
            <a:r>
              <a:rPr lang="en-US" sz="2400" dirty="0" err="1"/>
              <a:t>Thấy</a:t>
            </a:r>
            <a:r>
              <a:rPr lang="en-US" sz="2400" dirty="0"/>
              <a:t> </a:t>
            </a:r>
            <a:r>
              <a:rPr lang="en-US" sz="2400" dirty="0" err="1"/>
              <a:t>một</a:t>
            </a:r>
            <a:r>
              <a:rPr lang="en-US" sz="2400" dirty="0"/>
              <a:t> </a:t>
            </a:r>
            <a:r>
              <a:rPr lang="en-US" sz="2400" dirty="0" err="1"/>
              <a:t>bạn</a:t>
            </a:r>
            <a:r>
              <a:rPr lang="en-US" sz="2400" dirty="0"/>
              <a:t> </a:t>
            </a:r>
            <a:r>
              <a:rPr lang="en-US" sz="2400" dirty="0" err="1"/>
              <a:t>trong</a:t>
            </a:r>
            <a:r>
              <a:rPr lang="en-US" sz="2400" dirty="0"/>
              <a:t> </a:t>
            </a:r>
            <a:r>
              <a:rPr lang="en-US" sz="2400" dirty="0" err="1"/>
              <a:t>lớp</a:t>
            </a:r>
            <a:r>
              <a:rPr lang="en-US" sz="2400" dirty="0"/>
              <a:t> </a:t>
            </a:r>
            <a:r>
              <a:rPr lang="en-US" sz="2400" dirty="0" err="1"/>
              <a:t>bị</a:t>
            </a:r>
            <a:r>
              <a:rPr lang="en-US" sz="2400" dirty="0"/>
              <a:t> </a:t>
            </a:r>
            <a:r>
              <a:rPr lang="en-US" sz="2400" dirty="0" err="1"/>
              <a:t>đánh</a:t>
            </a:r>
            <a:r>
              <a:rPr lang="en-US" sz="2400" dirty="0"/>
              <a:t>, Q </a:t>
            </a:r>
            <a:r>
              <a:rPr lang="en-US" sz="2400" dirty="0" err="1"/>
              <a:t>vội</a:t>
            </a:r>
            <a:r>
              <a:rPr lang="en-US" sz="2400" dirty="0"/>
              <a:t> </a:t>
            </a:r>
            <a:r>
              <a:rPr lang="en-US" sz="2400" dirty="0" err="1"/>
              <a:t>lấy</a:t>
            </a:r>
            <a:r>
              <a:rPr lang="en-US" sz="2400" dirty="0"/>
              <a:t> </a:t>
            </a:r>
            <a:r>
              <a:rPr lang="en-US" sz="2400" dirty="0" err="1"/>
              <a:t>điện</a:t>
            </a:r>
            <a:r>
              <a:rPr lang="en-US" sz="2400" dirty="0"/>
              <a:t> </a:t>
            </a:r>
            <a:r>
              <a:rPr lang="en-US" sz="2400" dirty="0" err="1"/>
              <a:t>thoại</a:t>
            </a:r>
            <a:r>
              <a:rPr lang="en-US" sz="2400" dirty="0"/>
              <a:t> </a:t>
            </a:r>
            <a:r>
              <a:rPr lang="en-US" sz="2400" dirty="0" err="1"/>
              <a:t>ra</a:t>
            </a:r>
            <a:r>
              <a:rPr lang="en-US" sz="2400" dirty="0"/>
              <a:t> quay </a:t>
            </a:r>
            <a:r>
              <a:rPr lang="en-US" sz="2400" dirty="0" err="1"/>
              <a:t>phim</a:t>
            </a:r>
            <a:r>
              <a:rPr lang="en-US" sz="2400" dirty="0"/>
              <a:t> </a:t>
            </a:r>
            <a:r>
              <a:rPr lang="en-US" sz="2400" dirty="0" err="1"/>
              <a:t>để</a:t>
            </a:r>
            <a:r>
              <a:rPr lang="en-US" sz="2400" dirty="0"/>
              <a:t> </a:t>
            </a:r>
            <a:r>
              <a:rPr lang="en-US" sz="2400" dirty="0" err="1"/>
              <a:t>đăng</a:t>
            </a:r>
            <a:r>
              <a:rPr lang="en-US" sz="2400" dirty="0"/>
              <a:t> </a:t>
            </a:r>
            <a:r>
              <a:rPr lang="en-US" sz="2400" dirty="0" err="1"/>
              <a:t>lên</a:t>
            </a:r>
            <a:r>
              <a:rPr lang="en-US" sz="2400" dirty="0"/>
              <a:t> </a:t>
            </a:r>
            <a:r>
              <a:rPr lang="en-US" sz="2400" dirty="0" err="1"/>
              <a:t>mạng</a:t>
            </a:r>
            <a:r>
              <a:rPr lang="en-US" sz="2400" dirty="0"/>
              <a:t> </a:t>
            </a:r>
            <a:r>
              <a:rPr lang="en-US" sz="2400" dirty="0" err="1"/>
              <a:t>xã</a:t>
            </a:r>
            <a:r>
              <a:rPr lang="en-US" sz="2400" dirty="0"/>
              <a:t> </a:t>
            </a:r>
            <a:r>
              <a:rPr lang="en-US" sz="2400" dirty="0" err="1"/>
              <a:t>hội</a:t>
            </a:r>
            <a:r>
              <a:rPr lang="en-US" sz="2400" dirty="0"/>
              <a:t>.</a:t>
            </a:r>
            <a:endParaRPr lang="vi-VN" sz="2400" dirty="0"/>
          </a:p>
        </p:txBody>
      </p:sp>
      <p:sp>
        <p:nvSpPr>
          <p:cNvPr id="16" name="Rectangle 15">
            <a:extLst>
              <a:ext uri="{FF2B5EF4-FFF2-40B4-BE49-F238E27FC236}">
                <a16:creationId xmlns="" xmlns:a16="http://schemas.microsoft.com/office/drawing/2014/main" id="{ACE3E4BD-29F1-4165-A3CF-532EB85174D3}"/>
              </a:ext>
            </a:extLst>
          </p:cNvPr>
          <p:cNvSpPr/>
          <p:nvPr/>
        </p:nvSpPr>
        <p:spPr>
          <a:xfrm>
            <a:off x="777257" y="4445491"/>
            <a:ext cx="3723741" cy="1200329"/>
          </a:xfrm>
          <a:prstGeom prst="rect">
            <a:avLst/>
          </a:prstGeom>
        </p:spPr>
        <p:txBody>
          <a:bodyPr wrap="square">
            <a:spAutoFit/>
          </a:bodyPr>
          <a:lstStyle/>
          <a:p>
            <a:r>
              <a:rPr lang="en-US" sz="2400" dirty="0" smtClean="0"/>
              <a:t>d) </a:t>
            </a:r>
            <a:r>
              <a:rPr lang="en-US" sz="2400" dirty="0"/>
              <a:t>N </a:t>
            </a:r>
            <a:r>
              <a:rPr lang="en-US" sz="2400" dirty="0" err="1"/>
              <a:t>muốn</a:t>
            </a:r>
            <a:r>
              <a:rPr lang="en-US" sz="2400" dirty="0"/>
              <a:t> </a:t>
            </a:r>
            <a:r>
              <a:rPr lang="en-US" sz="2400" dirty="0" err="1"/>
              <a:t>bỏ</a:t>
            </a:r>
            <a:r>
              <a:rPr lang="en-US" sz="2400" dirty="0"/>
              <a:t> </a:t>
            </a:r>
            <a:r>
              <a:rPr lang="en-US" sz="2400" dirty="0" err="1"/>
              <a:t>học</a:t>
            </a:r>
            <a:r>
              <a:rPr lang="en-US" sz="2400" dirty="0"/>
              <a:t> </a:t>
            </a:r>
            <a:r>
              <a:rPr lang="en-US" sz="2400" dirty="0" err="1"/>
              <a:t>vì</a:t>
            </a:r>
            <a:r>
              <a:rPr lang="en-US" sz="2400" dirty="0"/>
              <a:t> </a:t>
            </a:r>
            <a:r>
              <a:rPr lang="en-US" sz="2400" dirty="0" err="1"/>
              <a:t>bị</a:t>
            </a:r>
            <a:r>
              <a:rPr lang="en-US" sz="2400" dirty="0"/>
              <a:t> </a:t>
            </a:r>
            <a:r>
              <a:rPr lang="en-US" sz="2400" dirty="0" err="1"/>
              <a:t>nhiều</a:t>
            </a:r>
            <a:r>
              <a:rPr lang="en-US" sz="2400" dirty="0"/>
              <a:t> </a:t>
            </a:r>
            <a:r>
              <a:rPr lang="en-US" sz="2400" dirty="0" err="1"/>
              <a:t>bạn</a:t>
            </a:r>
            <a:r>
              <a:rPr lang="en-US" sz="2400" dirty="0"/>
              <a:t> ở </a:t>
            </a:r>
            <a:r>
              <a:rPr lang="en-US" sz="2400" dirty="0" err="1"/>
              <a:t>trường</a:t>
            </a:r>
            <a:r>
              <a:rPr lang="en-US" sz="2400" dirty="0"/>
              <a:t> </a:t>
            </a:r>
            <a:r>
              <a:rPr lang="en-US" sz="2400" dirty="0" err="1"/>
              <a:t>chễ</a:t>
            </a:r>
            <a:r>
              <a:rPr lang="en-US" sz="2400" dirty="0"/>
              <a:t> </a:t>
            </a:r>
            <a:r>
              <a:rPr lang="en-US" sz="2400" dirty="0" err="1"/>
              <a:t>giễu</a:t>
            </a:r>
            <a:r>
              <a:rPr lang="en-US" sz="2400" dirty="0"/>
              <a:t>.</a:t>
            </a:r>
            <a:endParaRPr lang="vi-VN" sz="2400" dirty="0"/>
          </a:p>
        </p:txBody>
      </p:sp>
      <p:sp>
        <p:nvSpPr>
          <p:cNvPr id="17" name="TextBox 16">
            <a:extLst>
              <a:ext uri="{FF2B5EF4-FFF2-40B4-BE49-F238E27FC236}">
                <a16:creationId xmlns="" xmlns:a16="http://schemas.microsoft.com/office/drawing/2014/main" id="{F05FE60B-CEBA-4014-BD22-378D66BA4F28}"/>
              </a:ext>
            </a:extLst>
          </p:cNvPr>
          <p:cNvSpPr txBox="1"/>
          <p:nvPr/>
        </p:nvSpPr>
        <p:spPr>
          <a:xfrm>
            <a:off x="-28259" y="17048"/>
            <a:ext cx="10158839" cy="584775"/>
          </a:xfrm>
          <a:prstGeom prst="rect">
            <a:avLst/>
          </a:prstGeom>
          <a:solidFill>
            <a:schemeClr val="accent4">
              <a:lumMod val="20000"/>
              <a:lumOff val="80000"/>
            </a:schemeClr>
          </a:solidFill>
        </p:spPr>
        <p:txBody>
          <a:bodyPr wrap="square">
            <a:spAutoFit/>
          </a:bodyPr>
          <a:lstStyle/>
          <a:p>
            <a:r>
              <a:rPr lang="en-US" sz="3200" dirty="0" smtClean="0">
                <a:effectLst/>
                <a:latin typeface="#9Slide05 Brannboll Ny" panose="02000000000000000000" pitchFamily="2" charset="0"/>
                <a:ea typeface="Times New Roman" panose="02020603050405020304" pitchFamily="18" charset="0"/>
                <a:cs typeface="Arial" panose="020B0604020202020204" pitchFamily="34" charset="0"/>
              </a:rPr>
              <a:t>2. </a:t>
            </a:r>
            <a:r>
              <a:rPr lang="en-US" sz="3200" b="1" dirty="0" err="1"/>
              <a:t>Em</a:t>
            </a:r>
            <a:r>
              <a:rPr lang="en-US" sz="3200" b="1" dirty="0"/>
              <a:t> </a:t>
            </a:r>
            <a:r>
              <a:rPr lang="en-US" sz="3200" b="1" dirty="0" err="1"/>
              <a:t>có</a:t>
            </a:r>
            <a:r>
              <a:rPr lang="en-US" sz="3200" b="1" dirty="0"/>
              <a:t> </a:t>
            </a:r>
            <a:r>
              <a:rPr lang="en-US" sz="3200" b="1" dirty="0" err="1"/>
              <a:t>nhận</a:t>
            </a:r>
            <a:r>
              <a:rPr lang="en-US" sz="3200" b="1" dirty="0"/>
              <a:t> </a:t>
            </a:r>
            <a:r>
              <a:rPr lang="en-US" sz="3200" b="1" dirty="0" err="1"/>
              <a:t>xét</a:t>
            </a:r>
            <a:r>
              <a:rPr lang="en-US" sz="3200" b="1" dirty="0"/>
              <a:t> </a:t>
            </a:r>
            <a:r>
              <a:rPr lang="en-US" sz="3200" b="1" dirty="0" err="1"/>
              <a:t>gì</a:t>
            </a:r>
            <a:r>
              <a:rPr lang="en-US" sz="3200" b="1" dirty="0"/>
              <a:t> </a:t>
            </a:r>
            <a:r>
              <a:rPr lang="en-US" sz="3200" b="1" dirty="0" err="1"/>
              <a:t>về</a:t>
            </a:r>
            <a:r>
              <a:rPr lang="en-US" sz="3200" b="1" dirty="0"/>
              <a:t> </a:t>
            </a:r>
            <a:r>
              <a:rPr lang="en-US" sz="3200" b="1" dirty="0" err="1"/>
              <a:t>hành</a:t>
            </a:r>
            <a:r>
              <a:rPr lang="en-US" sz="3200" b="1" dirty="0"/>
              <a:t> vi </a:t>
            </a:r>
            <a:r>
              <a:rPr lang="en-US" sz="3200" b="1" dirty="0" err="1"/>
              <a:t>của</a:t>
            </a:r>
            <a:r>
              <a:rPr lang="en-US" sz="3200" b="1" dirty="0"/>
              <a:t> </a:t>
            </a:r>
            <a:r>
              <a:rPr lang="en-US" sz="3200" b="1" dirty="0" err="1"/>
              <a:t>các</a:t>
            </a:r>
            <a:r>
              <a:rPr lang="en-US" sz="3200" b="1" dirty="0"/>
              <a:t> </a:t>
            </a:r>
            <a:r>
              <a:rPr lang="en-US" sz="3200" b="1" dirty="0" err="1"/>
              <a:t>bạn</a:t>
            </a:r>
            <a:r>
              <a:rPr lang="en-US" sz="3200" b="1" dirty="0"/>
              <a:t> </a:t>
            </a:r>
            <a:r>
              <a:rPr lang="en-US" sz="3200" b="1" dirty="0" err="1"/>
              <a:t>dưới</a:t>
            </a:r>
            <a:r>
              <a:rPr lang="en-US" sz="3200" b="1" dirty="0"/>
              <a:t> </a:t>
            </a:r>
            <a:r>
              <a:rPr lang="en-US" sz="3200" b="1" dirty="0" err="1"/>
              <a:t>đây</a:t>
            </a:r>
            <a:r>
              <a:rPr lang="en-US" sz="3200" b="1" dirty="0"/>
              <a:t>?</a:t>
            </a:r>
            <a:endParaRPr lang="vi-VN" sz="32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8618" y="3692319"/>
            <a:ext cx="4979728" cy="288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80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xmlns=""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xmlns=""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xmlns=""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xmlns="" id="{F8A9EDE8-E157-499D-A393-DEEED3A6142A}"/>
              </a:ext>
            </a:extLst>
          </p:cNvPr>
          <p:cNvSpPr txBox="1">
            <a:spLocks noChangeArrowheads="1"/>
          </p:cNvSpPr>
          <p:nvPr/>
        </p:nvSpPr>
        <p:spPr bwMode="auto">
          <a:xfrm>
            <a:off x="2788169" y="154860"/>
            <a:ext cx="58693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defRPr/>
            </a:pPr>
            <a:r>
              <a:rPr lang="en-US" altLang="en-US" sz="2800" b="1" dirty="0" smtClean="0">
                <a:solidFill>
                  <a:srgbClr val="0070C0"/>
                </a:solidFill>
                <a:latin typeface="Times New Roman" panose="02020603050405020304" pitchFamily="18" charset="0"/>
                <a:cs typeface="Times New Roman" panose="02020603050405020304" pitchFamily="18" charset="0"/>
              </a:rPr>
              <a:t> THẢO </a:t>
            </a:r>
            <a:r>
              <a:rPr lang="en-US" altLang="en-US" sz="2800" b="1" dirty="0">
                <a:solidFill>
                  <a:srgbClr val="0070C0"/>
                </a:solidFill>
                <a:latin typeface="Times New Roman" panose="02020603050405020304" pitchFamily="18" charset="0"/>
                <a:cs typeface="Times New Roman" panose="02020603050405020304" pitchFamily="18" charset="0"/>
              </a:rPr>
              <a:t>LUẬN THEO BÀN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71" name="Rectangle 3">
            <a:extLst>
              <a:ext uri="{FF2B5EF4-FFF2-40B4-BE49-F238E27FC236}">
                <a16:creationId xmlns:a16="http://schemas.microsoft.com/office/drawing/2014/main" xmlns=""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endParaRPr kumimoji="0" lang="en-US" altLang="en-US" sz="1800">
              <a:solidFill>
                <a:srgbClr val="DDDDDD"/>
              </a:solidFill>
              <a:latin typeface="SVN-Vanilla Daisy Pro" panose="00000500000000000000" pitchFamily="2" charset="0"/>
            </a:endParaRPr>
          </a:p>
        </p:txBody>
      </p:sp>
      <p:sp>
        <p:nvSpPr>
          <p:cNvPr id="72" name="Rectangle 4">
            <a:extLst>
              <a:ext uri="{FF2B5EF4-FFF2-40B4-BE49-F238E27FC236}">
                <a16:creationId xmlns:a16="http://schemas.microsoft.com/office/drawing/2014/main" xmlns=""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eaLnBrk="0" fontAlgn="base" hangingPunct="0">
              <a:spcBef>
                <a:spcPct val="0"/>
              </a:spcBef>
              <a:spcAft>
                <a:spcPct val="0"/>
              </a:spcAft>
              <a:defRPr/>
            </a:pPr>
            <a:endParaRPr lang="en-US" kern="0" dirty="0">
              <a:solidFill>
                <a:srgbClr val="0C441B"/>
              </a:solidFill>
              <a:latin typeface="SVN-Vanilla Daisy Pro" panose="00000500000000000000" pitchFamily="2" charset="0"/>
            </a:endParaRPr>
          </a:p>
          <a:p>
            <a:pPr algn="ctr" eaLnBrk="0" fontAlgn="base" hangingPunct="0">
              <a:spcBef>
                <a:spcPct val="0"/>
              </a:spcBef>
              <a:spcAft>
                <a:spcPct val="0"/>
              </a:spcAft>
              <a:defRPr/>
            </a:pPr>
            <a:r>
              <a:rPr lang="en-US" b="1" kern="0" dirty="0">
                <a:solidFill>
                  <a:srgbClr val="FF0000"/>
                </a:solidFill>
                <a:latin typeface="SVN-Vanilla Daisy Pro" panose="00000500000000000000" pitchFamily="2" charset="0"/>
              </a:rPr>
              <a:t>Ý </a:t>
            </a:r>
            <a:r>
              <a:rPr lang="en-US" b="1" kern="0" dirty="0" err="1">
                <a:solidFill>
                  <a:srgbClr val="FF0000"/>
                </a:solidFill>
                <a:latin typeface="SVN-Vanilla Daisy Pro" panose="00000500000000000000" pitchFamily="2" charset="0"/>
              </a:rPr>
              <a:t>kiến</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chung</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của</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cả</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nhóm</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về</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chủ</a:t>
            </a:r>
            <a:r>
              <a:rPr lang="en-US" b="1" kern="0" dirty="0">
                <a:solidFill>
                  <a:srgbClr val="FF0000"/>
                </a:solidFill>
                <a:latin typeface="SVN-Vanilla Daisy Pro" panose="00000500000000000000" pitchFamily="2" charset="0"/>
              </a:rPr>
              <a:t> </a:t>
            </a:r>
            <a:r>
              <a:rPr lang="en-US" b="1" kern="0" dirty="0" err="1">
                <a:solidFill>
                  <a:srgbClr val="FF0000"/>
                </a:solidFill>
                <a:latin typeface="SVN-Vanilla Daisy Pro" panose="00000500000000000000" pitchFamily="2" charset="0"/>
              </a:rPr>
              <a:t>đề</a:t>
            </a:r>
            <a:endParaRPr lang="en-US" b="1" kern="0" dirty="0">
              <a:solidFill>
                <a:srgbClr val="FF0000"/>
              </a:solidFill>
              <a:latin typeface="SVN-Vanilla Daisy Pro" panose="00000500000000000000" pitchFamily="2" charset="0"/>
            </a:endParaRPr>
          </a:p>
        </p:txBody>
      </p:sp>
      <p:grpSp>
        <p:nvGrpSpPr>
          <p:cNvPr id="73" name="Group 72">
            <a:extLst>
              <a:ext uri="{FF2B5EF4-FFF2-40B4-BE49-F238E27FC236}">
                <a16:creationId xmlns:a16="http://schemas.microsoft.com/office/drawing/2014/main" xmlns=""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xmlns=""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a:solidFill>
                    <a:srgbClr val="0C441B"/>
                  </a:solidFill>
                  <a:latin typeface="SVN-Vanilla Daisy Pro" panose="00000500000000000000" pitchFamily="2" charset="0"/>
                </a:rPr>
                <a:t>Viết</a:t>
              </a:r>
              <a:r>
                <a:rPr kumimoji="0" lang="en-US" altLang="en-US" sz="1800" kern="0">
                  <a:solidFill>
                    <a:srgbClr val="DDDDDD"/>
                  </a:solidFill>
                  <a:latin typeface="SVN-Vanilla Daisy Pro" panose="00000500000000000000" pitchFamily="2" charset="0"/>
                </a:rPr>
                <a:t> </a:t>
              </a:r>
              <a:r>
                <a:rPr kumimoji="0" lang="en-US" altLang="en-US" sz="1800" kern="0">
                  <a:solidFill>
                    <a:srgbClr val="0C441B"/>
                  </a:solidFill>
                  <a:latin typeface="SVN-Vanilla Daisy Pro" panose="00000500000000000000" pitchFamily="2" charset="0"/>
                </a:rPr>
                <a:t>ý kiến cá nhân</a:t>
              </a:r>
            </a:p>
          </p:txBody>
        </p:sp>
        <p:sp>
          <p:nvSpPr>
            <p:cNvPr id="75" name="Line 6">
              <a:extLst>
                <a:ext uri="{FF2B5EF4-FFF2-40B4-BE49-F238E27FC236}">
                  <a16:creationId xmlns:a16="http://schemas.microsoft.com/office/drawing/2014/main" xmlns=""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6" name="Line 7">
              <a:extLst>
                <a:ext uri="{FF2B5EF4-FFF2-40B4-BE49-F238E27FC236}">
                  <a16:creationId xmlns:a16="http://schemas.microsoft.com/office/drawing/2014/main" xmlns=""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7" name="Line 8">
              <a:extLst>
                <a:ext uri="{FF2B5EF4-FFF2-40B4-BE49-F238E27FC236}">
                  <a16:creationId xmlns:a16="http://schemas.microsoft.com/office/drawing/2014/main" xmlns=""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8" name="Line 9">
              <a:extLst>
                <a:ext uri="{FF2B5EF4-FFF2-40B4-BE49-F238E27FC236}">
                  <a16:creationId xmlns:a16="http://schemas.microsoft.com/office/drawing/2014/main" xmlns=""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kumimoji="1" lang="en-US">
                <a:solidFill>
                  <a:srgbClr val="DDDDDD"/>
                </a:solidFill>
                <a:latin typeface="SVN-Vanilla Daisy Pro" panose="00000500000000000000" pitchFamily="2" charset="0"/>
              </a:endParaRPr>
            </a:p>
          </p:txBody>
        </p:sp>
        <p:sp>
          <p:nvSpPr>
            <p:cNvPr id="79" name="Oval 10">
              <a:extLst>
                <a:ext uri="{FF2B5EF4-FFF2-40B4-BE49-F238E27FC236}">
                  <a16:creationId xmlns:a16="http://schemas.microsoft.com/office/drawing/2014/main" xmlns=""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1</a:t>
              </a:r>
            </a:p>
          </p:txBody>
        </p:sp>
        <p:sp>
          <p:nvSpPr>
            <p:cNvPr id="80" name="Oval 11">
              <a:extLst>
                <a:ext uri="{FF2B5EF4-FFF2-40B4-BE49-F238E27FC236}">
                  <a16:creationId xmlns:a16="http://schemas.microsoft.com/office/drawing/2014/main" xmlns=""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3</a:t>
              </a:r>
            </a:p>
          </p:txBody>
        </p:sp>
        <p:sp>
          <p:nvSpPr>
            <p:cNvPr id="81" name="Oval 12">
              <a:extLst>
                <a:ext uri="{FF2B5EF4-FFF2-40B4-BE49-F238E27FC236}">
                  <a16:creationId xmlns:a16="http://schemas.microsoft.com/office/drawing/2014/main" xmlns=""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a:solidFill>
                    <a:srgbClr val="DDDDDD"/>
                  </a:solidFill>
                  <a:latin typeface="SVN-Vanilla Daisy Pro" panose="00000500000000000000" pitchFamily="2" charset="0"/>
                </a:rPr>
                <a:t>4</a:t>
              </a:r>
            </a:p>
          </p:txBody>
        </p:sp>
        <p:sp>
          <p:nvSpPr>
            <p:cNvPr id="82" name="Oval 13">
              <a:extLst>
                <a:ext uri="{FF2B5EF4-FFF2-40B4-BE49-F238E27FC236}">
                  <a16:creationId xmlns:a16="http://schemas.microsoft.com/office/drawing/2014/main" xmlns=""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fontAlgn="base" hangingPunct="1">
                <a:spcBef>
                  <a:spcPct val="0"/>
                </a:spcBef>
                <a:spcAft>
                  <a:spcPct val="0"/>
                </a:spcAft>
                <a:defRPr/>
              </a:pPr>
              <a:r>
                <a:rPr lang="en-US" altLang="en-US" sz="1800" kern="0" dirty="0">
                  <a:solidFill>
                    <a:srgbClr val="DDDDDD"/>
                  </a:solidFill>
                  <a:latin typeface="SVN-Vanilla Daisy Pro" panose="00000500000000000000" pitchFamily="2" charset="0"/>
                </a:rPr>
                <a:t>2</a:t>
              </a:r>
            </a:p>
          </p:txBody>
        </p:sp>
        <p:sp>
          <p:nvSpPr>
            <p:cNvPr id="83" name="Text Box 14">
              <a:extLst>
                <a:ext uri="{FF2B5EF4-FFF2-40B4-BE49-F238E27FC236}">
                  <a16:creationId xmlns:a16="http://schemas.microsoft.com/office/drawing/2014/main" xmlns=""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4" name="Text Box 15">
              <a:extLst>
                <a:ext uri="{FF2B5EF4-FFF2-40B4-BE49-F238E27FC236}">
                  <a16:creationId xmlns:a16="http://schemas.microsoft.com/office/drawing/2014/main" xmlns=""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5" name="Text Box 16">
              <a:extLst>
                <a:ext uri="{FF2B5EF4-FFF2-40B4-BE49-F238E27FC236}">
                  <a16:creationId xmlns:a16="http://schemas.microsoft.com/office/drawing/2014/main" xmlns=""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1800" kern="0" dirty="0" err="1">
                  <a:solidFill>
                    <a:srgbClr val="0C441B"/>
                  </a:solidFill>
                  <a:latin typeface="SVN-Vanilla Daisy Pro" panose="00000500000000000000" pitchFamily="2" charset="0"/>
                </a:rPr>
                <a:t>Viết</a:t>
              </a:r>
              <a:r>
                <a:rPr kumimoji="0" lang="en-US" altLang="en-US" sz="1800" kern="0" dirty="0">
                  <a:solidFill>
                    <a:srgbClr val="DDDDDD"/>
                  </a:solidFill>
                  <a:latin typeface="SVN-Vanilla Daisy Pro" panose="00000500000000000000" pitchFamily="2" charset="0"/>
                </a:rPr>
                <a:t> </a:t>
              </a:r>
              <a:r>
                <a:rPr kumimoji="0" lang="en-US" altLang="en-US" sz="1800" kern="0" dirty="0">
                  <a:solidFill>
                    <a:srgbClr val="0C441B"/>
                  </a:solidFill>
                  <a:latin typeface="SVN-Vanilla Daisy Pro" panose="00000500000000000000" pitchFamily="2" charset="0"/>
                </a:rPr>
                <a:t>ý </a:t>
              </a:r>
              <a:r>
                <a:rPr kumimoji="0" lang="en-US" altLang="en-US" sz="1800" kern="0" dirty="0" err="1">
                  <a:solidFill>
                    <a:srgbClr val="0C441B"/>
                  </a:solidFill>
                  <a:latin typeface="SVN-Vanilla Daisy Pro" panose="00000500000000000000" pitchFamily="2" charset="0"/>
                </a:rPr>
                <a:t>kiến</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cá</a:t>
              </a:r>
              <a:r>
                <a:rPr kumimoji="0" lang="en-US" altLang="en-US" sz="1800" kern="0" dirty="0">
                  <a:solidFill>
                    <a:srgbClr val="0C441B"/>
                  </a:solidFill>
                  <a:latin typeface="SVN-Vanilla Daisy Pro" panose="00000500000000000000" pitchFamily="2" charset="0"/>
                </a:rPr>
                <a:t> </a:t>
              </a:r>
              <a:r>
                <a:rPr kumimoji="0" lang="en-US" altLang="en-US" sz="1800" kern="0" dirty="0" err="1">
                  <a:solidFill>
                    <a:srgbClr val="0C441B"/>
                  </a:solidFill>
                  <a:latin typeface="SVN-Vanilla Daisy Pro" panose="00000500000000000000" pitchFamily="2" charset="0"/>
                </a:rPr>
                <a:t>nhân</a:t>
              </a:r>
              <a:endParaRPr kumimoji="0" lang="en-US" altLang="en-US" sz="1800" kern="0" dirty="0">
                <a:solidFill>
                  <a:srgbClr val="0C441B"/>
                </a:solidFill>
                <a:latin typeface="SVN-Vanilla Daisy Pro" panose="00000500000000000000" pitchFamily="2" charset="0"/>
              </a:endParaRPr>
            </a:p>
          </p:txBody>
        </p:sp>
        <p:sp>
          <p:nvSpPr>
            <p:cNvPr id="86" name="Rectangle 17">
              <a:extLst>
                <a:ext uri="{FF2B5EF4-FFF2-40B4-BE49-F238E27FC236}">
                  <a16:creationId xmlns:a16="http://schemas.microsoft.com/office/drawing/2014/main" xmlns=""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fontAlgn="base">
                <a:spcBef>
                  <a:spcPct val="0"/>
                </a:spcBef>
                <a:spcAft>
                  <a:spcPct val="0"/>
                </a:spcAft>
                <a:defRPr/>
              </a:pPr>
              <a:r>
                <a:rPr kumimoji="0" lang="en-US" altLang="en-US" sz="3600" kern="0" dirty="0" err="1">
                  <a:solidFill>
                    <a:srgbClr val="FF0000"/>
                  </a:solidFill>
                  <a:latin typeface="#9Slide05 Brannboll Ny" panose="02000000000000000000" pitchFamily="2" charset="0"/>
                </a:rPr>
                <a:t>Kĩ</a:t>
              </a:r>
              <a:r>
                <a:rPr kumimoji="0" lang="en-US" altLang="en-US" sz="3600" kern="0" dirty="0">
                  <a:solidFill>
                    <a:srgbClr val="FF0000"/>
                  </a:solidFill>
                  <a:latin typeface="#9Slide05 Brannboll Ny" panose="02000000000000000000" pitchFamily="2" charset="0"/>
                </a:rPr>
                <a:t> </a:t>
              </a:r>
              <a:r>
                <a:rPr kumimoji="0" lang="en-US" altLang="en-US" sz="3600" kern="0" dirty="0" err="1">
                  <a:solidFill>
                    <a:srgbClr val="FF0000"/>
                  </a:solidFill>
                  <a:latin typeface="#9Slide05 Brannboll Ny" panose="02000000000000000000" pitchFamily="2" charset="0"/>
                </a:rPr>
                <a:t>thuật</a:t>
              </a:r>
              <a:r>
                <a:rPr kumimoji="0" lang="en-US" altLang="en-US" sz="3600" kern="0" dirty="0">
                  <a:solidFill>
                    <a:srgbClr val="FF0000"/>
                  </a:solidFill>
                  <a:latin typeface="#9Slide05 Brannboll Ny" panose="02000000000000000000" pitchFamily="2" charset="0"/>
                </a:rPr>
                <a:t> </a:t>
              </a:r>
              <a:r>
                <a:rPr kumimoji="0" lang="nl-NL" altLang="en-US" sz="3600" b="1" kern="0" dirty="0">
                  <a:solidFill>
                    <a:srgbClr val="FF0000"/>
                  </a:solidFill>
                  <a:latin typeface="#9Slide05 Brannboll Ny" panose="02000000000000000000" pitchFamily="2" charset="0"/>
                </a:rPr>
                <a:t>“Khăn trải bàn”</a:t>
              </a:r>
              <a:r>
                <a:rPr kumimoji="0" lang="nl-NL" altLang="en-US" sz="3600" kern="0" dirty="0">
                  <a:solidFill>
                    <a:srgbClr val="FF0000"/>
                  </a:solidFill>
                  <a:latin typeface="#9Slide05 Brannboll Ny" panose="02000000000000000000" pitchFamily="2" charset="0"/>
                </a:rPr>
                <a:t> </a:t>
              </a:r>
              <a:endParaRPr kumimoji="0" lang="en-US" altLang="en-US" sz="3600" kern="0" dirty="0">
                <a:solidFill>
                  <a:srgbClr val="FF0000"/>
                </a:solidFill>
                <a:latin typeface="#9Slide05 Brannboll Ny" panose="02000000000000000000" pitchFamily="2" charset="0"/>
              </a:endParaRPr>
            </a:p>
          </p:txBody>
        </p:sp>
      </p:grpSp>
      <p:sp>
        <p:nvSpPr>
          <p:cNvPr id="23" name="TextBox 22">
            <a:extLst>
              <a:ext uri="{FF2B5EF4-FFF2-40B4-BE49-F238E27FC236}">
                <a16:creationId xmlns:a16="http://schemas.microsoft.com/office/drawing/2014/main" xmlns="" id="{0E2E7F4A-0692-4888-8652-9970B332B2FD}"/>
              </a:ext>
            </a:extLst>
          </p:cNvPr>
          <p:cNvSpPr txBox="1"/>
          <p:nvPr/>
        </p:nvSpPr>
        <p:spPr>
          <a:xfrm>
            <a:off x="4609786" y="2906288"/>
            <a:ext cx="7760362" cy="3207545"/>
          </a:xfrm>
          <a:prstGeom prst="rect">
            <a:avLst/>
          </a:prstGeom>
          <a:noFill/>
        </p:spPr>
        <p:txBody>
          <a:bodyPr wrap="square">
            <a:spAutoFit/>
          </a:bodyPr>
          <a:lstStyle/>
          <a:p>
            <a:pPr marL="342900" indent="-342900">
              <a:lnSpc>
                <a:spcPct val="126000"/>
              </a:lnSpc>
              <a:buFont typeface="+mj-lt"/>
              <a:buAutoNum type="alphaLcParenR"/>
              <a:tabLst>
                <a:tab pos="673100" algn="l"/>
              </a:tabLst>
            </a:pPr>
            <a:r>
              <a:rPr lang="en-US" sz="20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nhận</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được</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tin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nhắn</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hoặc</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thư</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đe</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doạ</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từ</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người</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khác</a:t>
            </a:r>
            <a:r>
              <a:rPr lang="en-US" sz="2000" dirty="0" smtClean="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người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đang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có</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mâu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thuẫn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hẹn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ở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lại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nói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chuyện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riêng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sau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HS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yêu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cầu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tới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chỗ</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vắng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với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thái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độ</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khó</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chịu</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đe</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doạ</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Em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vô</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tình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nghe</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thấy</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nhóm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nam</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cùng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bàn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kế</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hoạch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cuối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buổi</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chặn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đường</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đánh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một</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bạn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lớp</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bên</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2000" dirty="0" err="1"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cạnh</a:t>
            </a:r>
            <a:r>
              <a:rPr lang="en-US" sz="2000" dirty="0" smtClean="0">
                <a:solidFill>
                  <a:srgbClr val="000000"/>
                </a:solidFill>
                <a:latin typeface="#9Slide05 Brannboll Ny" panose="02000000000000000000" pitchFamily="2" charset="0"/>
                <a:ea typeface="Calibri" panose="020F0502020204030204" pitchFamily="34" charset="0"/>
                <a:cs typeface="Times New Roman" panose="02020603050405020304" pitchFamily="18" charset="0"/>
              </a:rPr>
              <a:t>.</a:t>
            </a:r>
          </a:p>
          <a:p>
            <a:pPr marL="342900" indent="-342900">
              <a:lnSpc>
                <a:spcPct val="126000"/>
              </a:lnSpc>
              <a:buFont typeface="+mj-lt"/>
              <a:buAutoNum type="alphaLcParenR"/>
              <a:tabLst>
                <a:tab pos="673100" algn="l"/>
              </a:tabLst>
            </a:pP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a:p>
            <a:pPr>
              <a:lnSpc>
                <a:spcPts val="125"/>
              </a:lnSpc>
            </a:pPr>
            <a:r>
              <a:rPr lang="en-US" sz="2000" dirty="0">
                <a:solidFill>
                  <a:srgbClr val="000000"/>
                </a:solidFill>
                <a:latin typeface="#9Slide05 Brannboll Ny" panose="02000000000000000000" pitchFamily="2" charset="0"/>
                <a:ea typeface="Times New Roman" panose="02020603050405020304" pitchFamily="18" charset="0"/>
                <a:cs typeface="Times New Roman" panose="02020603050405020304" pitchFamily="18" charset="0"/>
              </a:rPr>
              <a:t> </a:t>
            </a:r>
            <a:endParaRPr lang="en-US" sz="2000" dirty="0">
              <a:solidFill>
                <a:srgbClr val="000000"/>
              </a:solidFill>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xmlns="" id="{55697CD6-7DF4-44E7-A44F-772C763BBCBC}"/>
              </a:ext>
            </a:extLst>
          </p:cNvPr>
          <p:cNvSpPr txBox="1"/>
          <p:nvPr/>
        </p:nvSpPr>
        <p:spPr>
          <a:xfrm>
            <a:off x="4665046" y="1866775"/>
            <a:ext cx="7655105" cy="830997"/>
          </a:xfrm>
          <a:prstGeom prst="rect">
            <a:avLst/>
          </a:prstGeom>
          <a:noFill/>
        </p:spPr>
        <p:txBody>
          <a:bodyPr wrap="square">
            <a:spAutoFit/>
          </a:bodyPr>
          <a:lstStyle/>
          <a:p>
            <a:r>
              <a:rPr lang="en-US" sz="2400" b="1" dirty="0" err="1">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Bài</a:t>
            </a:r>
            <a:r>
              <a:rPr lang="en-US" sz="2400" b="1" dirty="0">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 </a:t>
            </a:r>
            <a:r>
              <a:rPr lang="en-US" sz="2400" b="1" dirty="0" smtClean="0">
                <a:solidFill>
                  <a:srgbClr val="002060"/>
                </a:solidFill>
                <a:latin typeface="#9Slide05 Brannboll Ny" panose="02000000000000000000" pitchFamily="2" charset="0"/>
                <a:ea typeface="Arial" panose="020B0604020202020204" pitchFamily="34" charset="0"/>
                <a:cs typeface="Times New Roman" panose="02020603050405020304" pitchFamily="18" charset="0"/>
              </a:rPr>
              <a:t>3: </a:t>
            </a:r>
            <a:r>
              <a:rPr lang="en-US" sz="2400" b="1" dirty="0" err="1"/>
              <a:t>Hãy</a:t>
            </a:r>
            <a:r>
              <a:rPr lang="en-US" sz="2400" b="1" dirty="0"/>
              <a:t> </a:t>
            </a:r>
            <a:r>
              <a:rPr lang="en-US" sz="2400" b="1" dirty="0" err="1"/>
              <a:t>đề</a:t>
            </a:r>
            <a:r>
              <a:rPr lang="en-US" sz="2400" b="1" dirty="0"/>
              <a:t> </a:t>
            </a:r>
            <a:r>
              <a:rPr lang="en-US" sz="2400" b="1" dirty="0" err="1"/>
              <a:t>xuất</a:t>
            </a:r>
            <a:r>
              <a:rPr lang="en-US" sz="2400" b="1" dirty="0"/>
              <a:t> </a:t>
            </a:r>
            <a:r>
              <a:rPr lang="en-US" sz="2400" b="1" dirty="0" err="1"/>
              <a:t>các</a:t>
            </a:r>
            <a:r>
              <a:rPr lang="en-US" sz="2400" b="1" dirty="0"/>
              <a:t> </a:t>
            </a:r>
            <a:r>
              <a:rPr lang="en-US" sz="2400" b="1" dirty="0" err="1"/>
              <a:t>biện</a:t>
            </a:r>
            <a:r>
              <a:rPr lang="en-US" sz="2400" b="1" dirty="0"/>
              <a:t> </a:t>
            </a:r>
            <a:r>
              <a:rPr lang="en-US" sz="2400" b="1" dirty="0" err="1"/>
              <a:t>pháp</a:t>
            </a:r>
            <a:r>
              <a:rPr lang="en-US" sz="2400" b="1" dirty="0"/>
              <a:t> </a:t>
            </a:r>
            <a:r>
              <a:rPr lang="en-US" sz="2400" b="1" dirty="0" err="1"/>
              <a:t>phù</a:t>
            </a:r>
            <a:r>
              <a:rPr lang="en-US" sz="2400" b="1" dirty="0"/>
              <a:t> </a:t>
            </a:r>
            <a:r>
              <a:rPr lang="en-US" sz="2400" b="1" dirty="0" err="1"/>
              <a:t>hợp</a:t>
            </a:r>
            <a:r>
              <a:rPr lang="en-US" sz="2400" b="1" dirty="0"/>
              <a:t> </a:t>
            </a:r>
            <a:r>
              <a:rPr lang="en-US" sz="2400" b="1" dirty="0" err="1"/>
              <a:t>để</a:t>
            </a:r>
            <a:r>
              <a:rPr lang="en-US" sz="2400" b="1" dirty="0"/>
              <a:t> </a:t>
            </a:r>
            <a:r>
              <a:rPr lang="en-US" sz="2400" b="1" dirty="0" err="1"/>
              <a:t>phòng</a:t>
            </a:r>
            <a:r>
              <a:rPr lang="en-US" sz="2400" b="1" dirty="0"/>
              <a:t> </a:t>
            </a:r>
            <a:r>
              <a:rPr lang="en-US" sz="2400" b="1" dirty="0" err="1"/>
              <a:t>tránh</a:t>
            </a:r>
            <a:r>
              <a:rPr lang="en-US" sz="2400" b="1" dirty="0"/>
              <a:t> </a:t>
            </a:r>
            <a:r>
              <a:rPr lang="en-US" sz="2400" b="1" dirty="0" err="1"/>
              <a:t>bạo</a:t>
            </a:r>
            <a:r>
              <a:rPr lang="en-US" sz="2400" b="1" dirty="0"/>
              <a:t> </a:t>
            </a:r>
            <a:r>
              <a:rPr lang="en-US" sz="2400" b="1" dirty="0" err="1"/>
              <a:t>lực</a:t>
            </a:r>
            <a:r>
              <a:rPr lang="en-US" sz="2400" b="1" dirty="0"/>
              <a:t> </a:t>
            </a:r>
            <a:r>
              <a:rPr lang="en-US" sz="2400" b="1" dirty="0" err="1"/>
              <a:t>học</a:t>
            </a:r>
            <a:r>
              <a:rPr lang="en-US" sz="2400" b="1" dirty="0"/>
              <a:t> </a:t>
            </a:r>
            <a:r>
              <a:rPr lang="en-US" sz="2400" b="1" dirty="0" err="1"/>
              <a:t>đường</a:t>
            </a:r>
            <a:r>
              <a:rPr lang="en-US" sz="2400" b="1" dirty="0"/>
              <a:t> </a:t>
            </a:r>
            <a:r>
              <a:rPr lang="en-US" sz="2400" b="1" dirty="0" err="1"/>
              <a:t>khi</a:t>
            </a:r>
            <a:r>
              <a:rPr lang="en-US" sz="2400" b="1" dirty="0"/>
              <a:t> </a:t>
            </a:r>
            <a:r>
              <a:rPr lang="en-US" sz="2400" b="1" dirty="0" err="1"/>
              <a:t>xuất</a:t>
            </a:r>
            <a:r>
              <a:rPr lang="en-US" sz="2400" b="1" dirty="0"/>
              <a:t> </a:t>
            </a:r>
            <a:r>
              <a:rPr lang="en-US" sz="2400" b="1" dirty="0" err="1"/>
              <a:t>hiện</a:t>
            </a:r>
            <a:r>
              <a:rPr lang="en-US" sz="2400" b="1" dirty="0"/>
              <a:t> </a:t>
            </a:r>
            <a:r>
              <a:rPr lang="en-US" sz="2400" b="1" dirty="0" err="1"/>
              <a:t>những</a:t>
            </a:r>
            <a:r>
              <a:rPr lang="en-US" sz="2400" b="1" dirty="0"/>
              <a:t> </a:t>
            </a:r>
            <a:r>
              <a:rPr lang="en-US" sz="2400" b="1" dirty="0" err="1"/>
              <a:t>tình</a:t>
            </a:r>
            <a:r>
              <a:rPr lang="en-US" sz="2400" b="1" dirty="0"/>
              <a:t> </a:t>
            </a:r>
            <a:r>
              <a:rPr lang="en-US" sz="2400" b="1" dirty="0" err="1"/>
              <a:t>huống</a:t>
            </a:r>
            <a:r>
              <a:rPr lang="en-US" sz="2400" b="1" dirty="0"/>
              <a:t> </a:t>
            </a:r>
            <a:r>
              <a:rPr lang="en-US" sz="2400" b="1" dirty="0" err="1"/>
              <a:t>sau</a:t>
            </a:r>
            <a:r>
              <a:rPr lang="en-US" sz="2400" b="1" dirty="0"/>
              <a:t>:</a:t>
            </a:r>
            <a:endParaRPr lang="vi-VN" sz="2400" dirty="0"/>
          </a:p>
        </p:txBody>
      </p:sp>
    </p:spTree>
    <p:extLst>
      <p:ext uri="{BB962C8B-B14F-4D97-AF65-F5344CB8AC3E}">
        <p14:creationId xmlns:p14="http://schemas.microsoft.com/office/powerpoint/2010/main" val="2599596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 xmlns:a16="http://schemas.microsoft.com/office/drawing/2014/main" id="{A8569C82-E069-48BA-BA18-8C8223936CC0}"/>
              </a:ext>
            </a:extLst>
          </p:cNvPr>
          <p:cNvSpPr txBox="1">
            <a:spLocks noChangeArrowheads="1"/>
          </p:cNvSpPr>
          <p:nvPr/>
        </p:nvSpPr>
        <p:spPr bwMode="auto">
          <a:xfrm>
            <a:off x="2650001" y="1707612"/>
            <a:ext cx="67424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dirty="0">
                <a:latin typeface="#9Slide05 Brannboll Ny" panose="02000000000000000000" pitchFamily="2" charset="0"/>
                <a:cs typeface="Times New Roman" panose="02020603050405020304" pitchFamily="18" charset="0"/>
              </a:rPr>
              <a:t>     </a:t>
            </a:r>
            <a:r>
              <a:rPr lang="en-US" b="0" dirty="0" smtClean="0">
                <a:latin typeface="#9Slide05 Brannboll Ny" panose="02000000000000000000" pitchFamily="2" charset="0"/>
                <a:cs typeface="Times New Roman" panose="02020603050405020304" pitchFamily="18" charset="0"/>
              </a:rPr>
              <a:t>a) </a:t>
            </a:r>
            <a:r>
              <a:rPr lang="en-US" b="0" dirty="0" err="1" smtClean="0">
                <a:latin typeface="#9Slide05 Brannboll Ny" panose="02000000000000000000" pitchFamily="2" charset="0"/>
                <a:cs typeface="Times New Roman" panose="02020603050405020304" pitchFamily="18" charset="0"/>
              </a:rPr>
              <a:t>Giờ</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ra</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chơi</a:t>
            </a:r>
            <a:r>
              <a:rPr lang="en-US" b="0" dirty="0" smtClean="0">
                <a:latin typeface="#9Slide05 Brannboll Ny" panose="02000000000000000000" pitchFamily="2" charset="0"/>
                <a:cs typeface="Times New Roman" panose="02020603050405020304" pitchFamily="18" charset="0"/>
              </a:rPr>
              <a:t>, V </a:t>
            </a:r>
            <a:r>
              <a:rPr lang="en-US" b="0" dirty="0" err="1" smtClean="0">
                <a:latin typeface="#9Slide05 Brannboll Ny" panose="02000000000000000000" pitchFamily="2" charset="0"/>
                <a:cs typeface="Times New Roman" panose="02020603050405020304" pitchFamily="18" charset="0"/>
              </a:rPr>
              <a:t>nhìn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thấy</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trong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cặp</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sách</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của</a:t>
            </a:r>
            <a:r>
              <a:rPr lang="en-US" b="0" dirty="0" smtClean="0">
                <a:latin typeface="#9Slide05 Brannboll Ny" panose="02000000000000000000" pitchFamily="2" charset="0"/>
                <a:cs typeface="Times New Roman" panose="02020603050405020304" pitchFamily="18" charset="0"/>
              </a:rPr>
              <a:t> N </a:t>
            </a:r>
            <a:r>
              <a:rPr lang="en-US" b="0" dirty="0" err="1" smtClean="0">
                <a:latin typeface="#9Slide05 Brannboll Ny" panose="02000000000000000000" pitchFamily="2" charset="0"/>
                <a:cs typeface="Times New Roman" panose="02020603050405020304" pitchFamily="18" charset="0"/>
              </a:rPr>
              <a:t>có</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một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cuốn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nhật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ký</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nên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đã</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giật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lấy</a:t>
            </a:r>
            <a:r>
              <a:rPr lang="en-US" b="0" dirty="0" smtClean="0">
                <a:latin typeface="#9Slide05 Brannboll Ny" panose="02000000000000000000" pitchFamily="2" charset="0"/>
                <a:cs typeface="Times New Roman" panose="02020603050405020304" pitchFamily="18" charset="0"/>
              </a:rPr>
              <a:t>, N </a:t>
            </a:r>
            <a:r>
              <a:rPr lang="en-US" b="0" dirty="0" err="1" smtClean="0">
                <a:latin typeface="#9Slide05 Brannboll Ny" panose="02000000000000000000" pitchFamily="2" charset="0"/>
                <a:cs typeface="Times New Roman" panose="02020603050405020304" pitchFamily="18" charset="0"/>
              </a:rPr>
              <a:t>đuổi</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theo</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yêu</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cầu</a:t>
            </a:r>
            <a:r>
              <a:rPr lang="en-US" b="0" dirty="0" smtClean="0">
                <a:latin typeface="#9Slide05 Brannboll Ny" panose="02000000000000000000" pitchFamily="2" charset="0"/>
                <a:cs typeface="Times New Roman" panose="02020603050405020304" pitchFamily="18" charset="0"/>
              </a:rPr>
              <a:t> V </a:t>
            </a:r>
            <a:r>
              <a:rPr lang="en-US" b="0" dirty="0" err="1" smtClean="0">
                <a:latin typeface="#9Slide05 Brannboll Ny" panose="02000000000000000000" pitchFamily="2" charset="0"/>
                <a:cs typeface="Times New Roman" panose="02020603050405020304" pitchFamily="18" charset="0"/>
              </a:rPr>
              <a:t>trả</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lại</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nhưng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bạn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không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đồng</a:t>
            </a:r>
            <a:r>
              <a:rPr lang="en-US" b="0" dirty="0" smtClean="0">
                <a:latin typeface="#9Slide05 Brannboll Ny" panose="02000000000000000000" pitchFamily="2" charset="0"/>
                <a:cs typeface="Times New Roman" panose="02020603050405020304" pitchFamily="18" charset="0"/>
              </a:rPr>
              <a:t> ý </a:t>
            </a:r>
            <a:r>
              <a:rPr lang="en-US" b="0" dirty="0" err="1" smtClean="0">
                <a:latin typeface="#9Slide05 Brannboll Ny" panose="02000000000000000000" pitchFamily="2" charset="0"/>
                <a:cs typeface="Times New Roman" panose="02020603050405020304" pitchFamily="18" charset="0"/>
              </a:rPr>
              <a:t>mà</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còn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mở</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cuốn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nhật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ký</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và</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đọc</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vài</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câu</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cho</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các</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bạn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khác</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cùng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nghe</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để</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trêu</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trọc</a:t>
            </a:r>
            <a:r>
              <a:rPr lang="en-US" b="0" dirty="0" smtClean="0">
                <a:latin typeface="#9Slide05 Brannboll Ny" panose="02000000000000000000" pitchFamily="2" charset="0"/>
                <a:cs typeface="Times New Roman" panose="02020603050405020304" pitchFamily="18" charset="0"/>
              </a:rPr>
              <a:t> N, N </a:t>
            </a:r>
            <a:r>
              <a:rPr lang="en-US" b="0" dirty="0" err="1" smtClean="0">
                <a:latin typeface="#9Slide05 Brannboll Ny" panose="02000000000000000000" pitchFamily="2" charset="0"/>
                <a:cs typeface="Times New Roman" panose="02020603050405020304" pitchFamily="18" charset="0"/>
              </a:rPr>
              <a:t>rất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tức</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giận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với</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hành</a:t>
            </a:r>
            <a:r>
              <a:rPr lang="en-US" b="0" dirty="0" smtClean="0">
                <a:latin typeface="#9Slide05 Brannboll Ny" panose="02000000000000000000" pitchFamily="2" charset="0"/>
                <a:cs typeface="Times New Roman" panose="02020603050405020304" pitchFamily="18" charset="0"/>
              </a:rPr>
              <a:t> vi </a:t>
            </a:r>
            <a:r>
              <a:rPr lang="en-US" b="0" dirty="0" err="1" smtClean="0">
                <a:latin typeface="#9Slide05 Brannboll Ny" panose="02000000000000000000" pitchFamily="2" charset="0"/>
                <a:cs typeface="Times New Roman" panose="02020603050405020304" pitchFamily="18" charset="0"/>
              </a:rPr>
              <a:t>của</a:t>
            </a:r>
            <a:r>
              <a:rPr lang="en-US" b="0" dirty="0" smtClean="0">
                <a:latin typeface="#9Slide05 Brannboll Ny" panose="02000000000000000000" pitchFamily="2" charset="0"/>
                <a:cs typeface="Times New Roman" panose="02020603050405020304" pitchFamily="18" charset="0"/>
              </a:rPr>
              <a:t> V </a:t>
            </a:r>
            <a:r>
              <a:rPr lang="en-US" b="0" dirty="0" err="1" smtClean="0">
                <a:latin typeface="#9Slide05 Brannboll Ny" panose="02000000000000000000" pitchFamily="2" charset="0"/>
                <a:cs typeface="Times New Roman" panose="02020603050405020304" pitchFamily="18" charset="0"/>
              </a:rPr>
              <a:t>nhưng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không</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biết</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nên</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làm</a:t>
            </a:r>
            <a:r>
              <a:rPr lang="en-US" b="0" dirty="0" smtClean="0">
                <a:latin typeface="#9Slide05 Brannboll Ny" panose="02000000000000000000" pitchFamily="2" charset="0"/>
                <a:cs typeface="Times New Roman" panose="02020603050405020304" pitchFamily="18" charset="0"/>
              </a:rPr>
              <a:t> </a:t>
            </a:r>
            <a:r>
              <a:rPr lang="en-US" b="0" dirty="0" err="1" smtClean="0">
                <a:latin typeface="#9Slide05 Brannboll Ny" panose="02000000000000000000" pitchFamily="2" charset="0"/>
                <a:cs typeface="Times New Roman" panose="02020603050405020304" pitchFamily="18" charset="0"/>
              </a:rPr>
              <a:t>gì</a:t>
            </a:r>
            <a:r>
              <a:rPr lang="en-US" b="0" dirty="0" smtClean="0">
                <a:latin typeface="#9Slide05 Brannboll Ny" panose="02000000000000000000" pitchFamily="2" charset="0"/>
                <a:cs typeface="Times New Roman" panose="02020603050405020304" pitchFamily="18" charset="0"/>
              </a:rPr>
              <a:t>.</a:t>
            </a:r>
            <a:endParaRPr lang="en-US" b="0" dirty="0">
              <a:latin typeface="#9Slide05 Brannboll Ny" panose="02000000000000000000" pitchFamily="2" charset="0"/>
              <a:cs typeface="Times New Roman" panose="02020603050405020304" pitchFamily="18" charset="0"/>
            </a:endParaRPr>
          </a:p>
          <a:p>
            <a:pPr lvl="0" algn="just"/>
            <a:r>
              <a:rPr lang="en-US" b="0" dirty="0" err="1" smtClean="0">
                <a:solidFill>
                  <a:srgbClr val="0070C0"/>
                </a:solidFill>
                <a:latin typeface="#9Slide05 Brannboll Ny" panose="02000000000000000000" pitchFamily="2" charset="0"/>
                <a:cs typeface="Times New Roman" panose="02020603050405020304" pitchFamily="18" charset="0"/>
              </a:rPr>
              <a:t>Nếu</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là</a:t>
            </a:r>
            <a:r>
              <a:rPr lang="en-US" b="0" dirty="0" smtClean="0">
                <a:solidFill>
                  <a:srgbClr val="0070C0"/>
                </a:solidFill>
                <a:latin typeface="#9Slide05 Brannboll Ny" panose="02000000000000000000" pitchFamily="2" charset="0"/>
                <a:cs typeface="Times New Roman" panose="02020603050405020304" pitchFamily="18" charset="0"/>
              </a:rPr>
              <a:t> N, </a:t>
            </a:r>
            <a:r>
              <a:rPr lang="en-US" b="0" dirty="0" err="1" smtClean="0">
                <a:solidFill>
                  <a:srgbClr val="0070C0"/>
                </a:solidFill>
                <a:latin typeface="#9Slide05 Brannboll Ny" panose="02000000000000000000" pitchFamily="2" charset="0"/>
                <a:cs typeface="Times New Roman" panose="02020603050405020304" pitchFamily="18" charset="0"/>
              </a:rPr>
              <a:t>em</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sẽ</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xử</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lý</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tình</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huống</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này</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như</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thế</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nào</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Vì</a:t>
            </a:r>
            <a:r>
              <a:rPr lang="en-US" b="0" dirty="0" smtClean="0">
                <a:solidFill>
                  <a:srgbClr val="0070C0"/>
                </a:solidFill>
                <a:latin typeface="#9Slide05 Brannboll Ny" panose="02000000000000000000" pitchFamily="2" charset="0"/>
                <a:cs typeface="Times New Roman" panose="02020603050405020304" pitchFamily="18" charset="0"/>
              </a:rPr>
              <a:t> </a:t>
            </a:r>
            <a:r>
              <a:rPr lang="en-US" b="0" dirty="0" err="1" smtClean="0">
                <a:solidFill>
                  <a:srgbClr val="0070C0"/>
                </a:solidFill>
                <a:latin typeface="#9Slide05 Brannboll Ny" panose="02000000000000000000" pitchFamily="2" charset="0"/>
                <a:cs typeface="Times New Roman" panose="02020603050405020304" pitchFamily="18" charset="0"/>
              </a:rPr>
              <a:t>sao</a:t>
            </a:r>
            <a:r>
              <a:rPr lang="en-US" b="0" dirty="0" smtClean="0">
                <a:solidFill>
                  <a:srgbClr val="0070C0"/>
                </a:solidFill>
                <a:latin typeface="#9Slide05 Brannboll Ny" panose="02000000000000000000" pitchFamily="2" charset="0"/>
                <a:cs typeface="Times New Roman" panose="02020603050405020304" pitchFamily="18" charset="0"/>
              </a:rPr>
              <a:t>?</a:t>
            </a:r>
          </a:p>
        </p:txBody>
      </p:sp>
      <p:pic>
        <p:nvPicPr>
          <p:cNvPr id="10" name="Picture 9" descr="22858PICdbgea5Gz679dY_PIC2018.png">
            <a:extLst>
              <a:ext uri="{FF2B5EF4-FFF2-40B4-BE49-F238E27FC236}">
                <a16:creationId xmlns=""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 xmlns:a16="http://schemas.microsoft.com/office/drawing/2014/main" id="{82BB745A-ECC9-43EF-846A-F4E291A48393}"/>
              </a:ext>
            </a:extLst>
          </p:cNvPr>
          <p:cNvGrpSpPr/>
          <p:nvPr/>
        </p:nvGrpSpPr>
        <p:grpSpPr>
          <a:xfrm>
            <a:off x="2100553" y="270001"/>
            <a:ext cx="8322055" cy="7089444"/>
            <a:chOff x="3246438" y="1047943"/>
            <a:chExt cx="5711825" cy="4698808"/>
          </a:xfrm>
          <a:solidFill>
            <a:schemeClr val="tx1"/>
          </a:solidFill>
        </p:grpSpPr>
        <p:sp>
          <p:nvSpPr>
            <p:cNvPr id="16" name="Freeform 5">
              <a:extLst>
                <a:ext uri="{FF2B5EF4-FFF2-40B4-BE49-F238E27FC236}">
                  <a16:creationId xmlns=""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98398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94E6524-B52D-4001-B722-21F88C5E9630}"/>
              </a:ext>
            </a:extLst>
          </p:cNvPr>
          <p:cNvPicPr>
            <a:picLocks noChangeAspect="1"/>
          </p:cNvPicPr>
          <p:nvPr/>
        </p:nvPicPr>
        <p:blipFill>
          <a:blip r:embed="rId2"/>
          <a:stretch>
            <a:fillRect/>
          </a:stretch>
        </p:blipFill>
        <p:spPr>
          <a:xfrm>
            <a:off x="112706" y="295232"/>
            <a:ext cx="12192000" cy="6744204"/>
          </a:xfrm>
          <a:prstGeom prst="rect">
            <a:avLst/>
          </a:prstGeom>
        </p:spPr>
      </p:pic>
      <p:pic>
        <p:nvPicPr>
          <p:cNvPr id="3" name="图片 6">
            <a:extLst>
              <a:ext uri="{FF2B5EF4-FFF2-40B4-BE49-F238E27FC236}">
                <a16:creationId xmlns=""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 xmlns:a16="http://schemas.microsoft.com/office/drawing/2014/main" id="{A8569C82-E069-48BA-BA18-8C8223936CC0}"/>
              </a:ext>
            </a:extLst>
          </p:cNvPr>
          <p:cNvSpPr txBox="1">
            <a:spLocks noChangeArrowheads="1"/>
          </p:cNvSpPr>
          <p:nvPr/>
        </p:nvSpPr>
        <p:spPr bwMode="auto">
          <a:xfrm>
            <a:off x="2819546" y="2107364"/>
            <a:ext cx="67783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baseline="0" noProof="0" dirty="0" smtClean="0">
                <a:ln>
                  <a:noFill/>
                </a:ln>
                <a:effectLst/>
                <a:uLnTx/>
                <a:uFillTx/>
                <a:latin typeface="#9Slide05 Brannboll Ny" panose="02000000000000000000" pitchFamily="2" charset="0"/>
                <a:cs typeface="Times New Roman" panose="02020603050405020304" pitchFamily="18" charset="0"/>
              </a:rPr>
              <a:t>b)</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Biết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tin Đ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S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bắt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nạt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thân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của</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là</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vô</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cùng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tức</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giận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Đ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bày</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tỏ</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ý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định</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sẽ</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rủ</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thêm</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để</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dạy</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cho</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bài</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học</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smtClean="0">
                <a:solidFill>
                  <a:srgbClr val="0070C0"/>
                </a:solidFill>
                <a:latin typeface="#9Slide05 Brannboll Ny" panose="02000000000000000000" pitchFamily="2" charset="0"/>
                <a:cs typeface="Times New Roman" panose="02020603050405020304" pitchFamily="18" charset="0"/>
              </a:rPr>
              <a:t>Nếu</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biết</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sự</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việc</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đó</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em</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sẽ</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nói</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gì</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với</a:t>
            </a:r>
            <a:r>
              <a:rPr lang="en-US" sz="2800" b="0" i="0" dirty="0" smtClean="0">
                <a:solidFill>
                  <a:srgbClr val="0070C0"/>
                </a:solidFill>
                <a:latin typeface="#9Slide05 Brannboll Ny" panose="02000000000000000000" pitchFamily="2" charset="0"/>
                <a:cs typeface="Times New Roman" panose="02020603050405020304" pitchFamily="18" charset="0"/>
              </a:rPr>
              <a:t> Đ </a:t>
            </a:r>
            <a:r>
              <a:rPr lang="en-US" sz="2800" b="0" i="0" dirty="0" err="1" smtClean="0">
                <a:solidFill>
                  <a:srgbClr val="0070C0"/>
                </a:solidFill>
                <a:latin typeface="#9Slide05 Brannboll Ny" panose="02000000000000000000" pitchFamily="2" charset="0"/>
                <a:cs typeface="Times New Roman" panose="02020603050405020304" pitchFamily="18" charset="0"/>
              </a:rPr>
              <a:t>và</a:t>
            </a:r>
            <a:r>
              <a:rPr lang="en-US" sz="2800" b="0" i="0" dirty="0" smtClean="0">
                <a:solidFill>
                  <a:srgbClr val="0070C0"/>
                </a:solidFill>
                <a:latin typeface="#9Slide05 Brannboll Ny" panose="02000000000000000000" pitchFamily="2" charset="0"/>
                <a:cs typeface="Times New Roman" panose="02020603050405020304" pitchFamily="18" charset="0"/>
              </a:rPr>
              <a:t> T?</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02247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94E6524-B52D-4001-B722-21F88C5E9630}"/>
              </a:ext>
            </a:extLst>
          </p:cNvPr>
          <p:cNvPicPr>
            <a:picLocks noChangeAspect="1"/>
          </p:cNvPicPr>
          <p:nvPr/>
        </p:nvPicPr>
        <p:blipFill>
          <a:blip r:embed="rId2"/>
          <a:stretch>
            <a:fillRect/>
          </a:stretch>
        </p:blipFill>
        <p:spPr>
          <a:xfrm>
            <a:off x="112706" y="295232"/>
            <a:ext cx="12192000" cy="6744204"/>
          </a:xfrm>
          <a:prstGeom prst="rect">
            <a:avLst/>
          </a:prstGeom>
        </p:spPr>
      </p:pic>
      <p:pic>
        <p:nvPicPr>
          <p:cNvPr id="3" name="图片 6">
            <a:extLst>
              <a:ext uri="{FF2B5EF4-FFF2-40B4-BE49-F238E27FC236}">
                <a16:creationId xmlns=""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 xmlns:a16="http://schemas.microsoft.com/office/drawing/2014/main" id="{A8569C82-E069-48BA-BA18-8C8223936CC0}"/>
              </a:ext>
            </a:extLst>
          </p:cNvPr>
          <p:cNvSpPr txBox="1">
            <a:spLocks noChangeArrowheads="1"/>
          </p:cNvSpPr>
          <p:nvPr/>
        </p:nvSpPr>
        <p:spPr bwMode="auto">
          <a:xfrm>
            <a:off x="2819546" y="2107364"/>
            <a:ext cx="677832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1"/>
            <a:r>
              <a:rPr kumimoji="0" lang="en-US" sz="2800" b="0" u="none" strike="noStrike" kern="1200" cap="none" spc="0" normalizeH="0" baseline="0" noProof="0" dirty="0">
                <a:ln>
                  <a:noFill/>
                </a:ln>
                <a:effectLst/>
                <a:uLnTx/>
                <a:uFillTx/>
                <a:latin typeface="#9Slide05 Brannboll Ny" panose="02000000000000000000" pitchFamily="2" charset="0"/>
                <a:cs typeface="Times New Roman" panose="02020603050405020304" pitchFamily="18" charset="0"/>
              </a:rPr>
              <a:t>       </a:t>
            </a:r>
            <a:r>
              <a:rPr lang="en-US" sz="2800" b="0" dirty="0">
                <a:latin typeface="#9Slide05 Brannboll Ny" panose="02000000000000000000" pitchFamily="2" charset="0"/>
                <a:cs typeface="Times New Roman" panose="02020603050405020304" pitchFamily="18" charset="0"/>
              </a:rPr>
              <a:t>c</a:t>
            </a:r>
            <a:r>
              <a:rPr kumimoji="0" lang="en-US" sz="2800" b="0" u="none" strike="noStrike" kern="1200" cap="none" spc="0" normalizeH="0" baseline="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baseline="0" noProof="0" dirty="0" err="1" smtClean="0">
                <a:ln>
                  <a:noFill/>
                </a:ln>
                <a:effectLst/>
                <a:uLnTx/>
                <a:uFillTx/>
                <a:latin typeface="#9Slide05 Brannboll Ny" panose="02000000000000000000" pitchFamily="2" charset="0"/>
                <a:cs typeface="Times New Roman" panose="02020603050405020304" pitchFamily="18" charset="0"/>
              </a:rPr>
              <a:t>Nhiều</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lần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bị</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một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số</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bạn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trong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trường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trấn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lột</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tiền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ăn</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sáng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nhưng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D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giấu</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không</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kể</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lại</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với</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gia</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 </a:t>
            </a:r>
            <a:r>
              <a:rPr kumimoji="0" lang="en-US" sz="2800" b="0" u="none" strike="noStrike" kern="1200" cap="none" spc="0" normalizeH="0" noProof="0" dirty="0" err="1" smtClean="0">
                <a:ln>
                  <a:noFill/>
                </a:ln>
                <a:effectLst/>
                <a:uLnTx/>
                <a:uFillTx/>
                <a:latin typeface="#9Slide05 Brannboll Ny" panose="02000000000000000000" pitchFamily="2" charset="0"/>
                <a:cs typeface="Times New Roman" panose="02020603050405020304" pitchFamily="18" charset="0"/>
              </a:rPr>
              <a:t>đình</a:t>
            </a:r>
            <a:r>
              <a:rPr kumimoji="0" lang="en-US" sz="2800" b="0" u="none" strike="noStrike" kern="1200" cap="none" spc="0" normalizeH="0" noProof="0" dirty="0" smtClean="0">
                <a:ln>
                  <a:noFill/>
                </a:ln>
                <a:effectLst/>
                <a:uLnTx/>
                <a:uFillTx/>
                <a:latin typeface="#9Slide05 Brannboll Ny" panose="02000000000000000000" pitchFamily="2" charset="0"/>
                <a:cs typeface="Times New Roman" panose="02020603050405020304" pitchFamily="18" charset="0"/>
              </a:rPr>
              <a:t>..</a:t>
            </a:r>
          </a:p>
          <a:p>
            <a:pPr lvl="1"/>
            <a:r>
              <a:rPr lang="en-US" sz="2800" b="0" i="0" baseline="0" dirty="0" err="1" smtClean="0">
                <a:solidFill>
                  <a:srgbClr val="0070C0"/>
                </a:solidFill>
                <a:latin typeface="#9Slide05 Brannboll Ny" panose="02000000000000000000" pitchFamily="2" charset="0"/>
                <a:cs typeface="Times New Roman" panose="02020603050405020304" pitchFamily="18" charset="0"/>
              </a:rPr>
              <a:t>Nếu</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là</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bạn</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thân</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của</a:t>
            </a:r>
            <a:r>
              <a:rPr lang="en-US" sz="2800" b="0" i="0" dirty="0" smtClean="0">
                <a:solidFill>
                  <a:srgbClr val="0070C0"/>
                </a:solidFill>
                <a:latin typeface="#9Slide05 Brannboll Ny" panose="02000000000000000000" pitchFamily="2" charset="0"/>
                <a:cs typeface="Times New Roman" panose="02020603050405020304" pitchFamily="18" charset="0"/>
              </a:rPr>
              <a:t> D, </a:t>
            </a:r>
            <a:r>
              <a:rPr lang="en-US" sz="2800" b="0" i="0" dirty="0" err="1" smtClean="0">
                <a:solidFill>
                  <a:srgbClr val="0070C0"/>
                </a:solidFill>
                <a:latin typeface="#9Slide05 Brannboll Ny" panose="02000000000000000000" pitchFamily="2" charset="0"/>
                <a:cs typeface="Times New Roman" panose="02020603050405020304" pitchFamily="18" charset="0"/>
              </a:rPr>
              <a:t>thì</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em</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sẽ</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nói</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gì</a:t>
            </a:r>
            <a:r>
              <a:rPr lang="en-US" sz="2800" b="0" i="0" dirty="0" smtClean="0">
                <a:solidFill>
                  <a:srgbClr val="0070C0"/>
                </a:solidFill>
                <a:latin typeface="#9Slide05 Brannboll Ny" panose="02000000000000000000" pitchFamily="2" charset="0"/>
                <a:cs typeface="Times New Roman" panose="02020603050405020304" pitchFamily="18" charset="0"/>
              </a:rPr>
              <a:t> </a:t>
            </a:r>
            <a:r>
              <a:rPr lang="en-US" sz="2800" b="0" i="0" dirty="0" err="1" smtClean="0">
                <a:solidFill>
                  <a:srgbClr val="0070C0"/>
                </a:solidFill>
                <a:latin typeface="#9Slide05 Brannboll Ny" panose="02000000000000000000" pitchFamily="2" charset="0"/>
                <a:cs typeface="Times New Roman" panose="02020603050405020304" pitchFamily="18" charset="0"/>
              </a:rPr>
              <a:t>với</a:t>
            </a:r>
            <a:r>
              <a:rPr lang="en-US" sz="2800" b="0" i="0" dirty="0" smtClean="0">
                <a:solidFill>
                  <a:srgbClr val="0070C0"/>
                </a:solidFill>
                <a:latin typeface="#9Slide05 Brannboll Ny" panose="02000000000000000000" pitchFamily="2" charset="0"/>
                <a:cs typeface="Times New Roman" panose="02020603050405020304" pitchFamily="18" charset="0"/>
              </a:rPr>
              <a:t> D?</a:t>
            </a:r>
            <a:endParaRPr kumimoji="0" lang="en-US" sz="2400" b="0" i="0" u="none" strike="noStrike" kern="1200" cap="none" spc="0" normalizeH="0" baseline="0" noProof="0" dirty="0">
              <a:ln>
                <a:noFill/>
              </a:ln>
              <a:solidFill>
                <a:srgbClr val="0070C0"/>
              </a:solidFill>
              <a:effectLst/>
              <a:uLnTx/>
              <a:uFillTx/>
              <a:latin typeface="#9Slide05 Brannboll Ny" panose="02000000000000000000" pitchFamily="2" charset="0"/>
              <a:ea typeface="+mn-ea"/>
              <a:cs typeface="Times New Roman" panose="02020603050405020304" pitchFamily="18" charset="0"/>
            </a:endParaRPr>
          </a:p>
        </p:txBody>
      </p:sp>
      <p:pic>
        <p:nvPicPr>
          <p:cNvPr id="10" name="Picture 9" descr="22858PICdbgea5Gz679dY_PIC2018.png">
            <a:extLst>
              <a:ext uri="{FF2B5EF4-FFF2-40B4-BE49-F238E27FC236}">
                <a16:creationId xmlns=""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0070C0"/>
              </a:solidFill>
              <a:effectLst/>
              <a:uLnTx/>
              <a:uFillTx/>
              <a:latin typeface="#9Slide05 Brannboll Ny" panose="02000000000000000000" pitchFamily="2" charset="0"/>
              <a:ea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1370835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pic>
        <p:nvPicPr>
          <p:cNvPr id="2" name="Picture 1">
            <a:extLst>
              <a:ext uri="{FF2B5EF4-FFF2-40B4-BE49-F238E27FC236}">
                <a16:creationId xmlns:a16="http://schemas.microsoft.com/office/drawing/2014/main" xmlns=""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sp>
        <p:nvSpPr>
          <p:cNvPr id="5" name="Cloud Callout 7">
            <a:extLst>
              <a:ext uri="{FF2B5EF4-FFF2-40B4-BE49-F238E27FC236}">
                <a16:creationId xmlns:a16="http://schemas.microsoft.com/office/drawing/2014/main" xmlns="" id="{384FF134-92A3-45C7-96C0-C0D22E5AC547}"/>
              </a:ext>
            </a:extLst>
          </p:cNvPr>
          <p:cNvSpPr/>
          <p:nvPr/>
        </p:nvSpPr>
        <p:spPr>
          <a:xfrm rot="21416254">
            <a:off x="1619892" y="769964"/>
            <a:ext cx="7097357" cy="3591695"/>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xmlns="" id="{E12D1318-AE53-42A3-934A-2280332EE595}"/>
              </a:ext>
            </a:extLst>
          </p:cNvPr>
          <p:cNvPicPr>
            <a:picLocks noChangeAspect="1"/>
          </p:cNvPicPr>
          <p:nvPr/>
        </p:nvPicPr>
        <p:blipFill>
          <a:blip r:embed="rId3"/>
          <a:stretch>
            <a:fillRect/>
          </a:stretch>
        </p:blipFill>
        <p:spPr>
          <a:xfrm>
            <a:off x="750914" y="3731167"/>
            <a:ext cx="2766009" cy="2996494"/>
          </a:xfrm>
          <a:prstGeom prst="rect">
            <a:avLst/>
          </a:prstGeom>
        </p:spPr>
      </p:pic>
      <p:grpSp>
        <p:nvGrpSpPr>
          <p:cNvPr id="8" name="Group 7">
            <a:extLst>
              <a:ext uri="{FF2B5EF4-FFF2-40B4-BE49-F238E27FC236}">
                <a16:creationId xmlns:a16="http://schemas.microsoft.com/office/drawing/2014/main" xmlns="" id="{258AD40A-C92F-44AA-85C3-D26148449939}"/>
              </a:ext>
            </a:extLst>
          </p:cNvPr>
          <p:cNvGrpSpPr/>
          <p:nvPr/>
        </p:nvGrpSpPr>
        <p:grpSpPr>
          <a:xfrm>
            <a:off x="5810865" y="411378"/>
            <a:ext cx="4852117" cy="6446622"/>
            <a:chOff x="8286614" y="0"/>
            <a:chExt cx="4166485" cy="6765160"/>
          </a:xfrm>
        </p:grpSpPr>
        <p:pic>
          <p:nvPicPr>
            <p:cNvPr id="9" name="图片 7">
              <a:extLst>
                <a:ext uri="{FF2B5EF4-FFF2-40B4-BE49-F238E27FC236}">
                  <a16:creationId xmlns:a16="http://schemas.microsoft.com/office/drawing/2014/main" xmlns="" id="{715DD89E-0FE5-4E93-ABB0-F99B8493DEF9}"/>
                </a:ext>
              </a:extLst>
            </p:cNvPr>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10" name="图片 8">
              <a:extLst>
                <a:ext uri="{FF2B5EF4-FFF2-40B4-BE49-F238E27FC236}">
                  <a16:creationId xmlns:a16="http://schemas.microsoft.com/office/drawing/2014/main" xmlns="" id="{BA2CA465-446A-4B61-86C8-CC8998E50870}"/>
                </a:ext>
              </a:extLst>
            </p:cNvPr>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a:extLst>
                <a:ext uri="{FF2B5EF4-FFF2-40B4-BE49-F238E27FC236}">
                  <a16:creationId xmlns:a16="http://schemas.microsoft.com/office/drawing/2014/main" xmlns="" id="{4161B3A1-4C97-422A-9CEE-D4253A1C4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2" name="Text Box 11">
            <a:extLst>
              <a:ext uri="{FF2B5EF4-FFF2-40B4-BE49-F238E27FC236}">
                <a16:creationId xmlns:a16="http://schemas.microsoft.com/office/drawing/2014/main" xmlns="" id="{FFAD148C-6CFD-4117-A8EA-7D54CBEA8541}"/>
              </a:ext>
            </a:extLst>
          </p:cNvPr>
          <p:cNvSpPr txBox="1">
            <a:spLocks noChangeArrowheads="1"/>
          </p:cNvSpPr>
          <p:nvPr/>
        </p:nvSpPr>
        <p:spPr bwMode="auto">
          <a:xfrm>
            <a:off x="147519" y="81662"/>
            <a:ext cx="3972797" cy="830997"/>
          </a:xfrm>
          <a:prstGeom prst="rect">
            <a:avLst/>
          </a:prstGeom>
          <a:solidFill>
            <a:schemeClr val="accent2">
              <a:lumMod val="20000"/>
              <a:lumOff val="80000"/>
            </a:schemeClr>
          </a:solidFill>
          <a:ln w="57150">
            <a:solidFill>
              <a:schemeClr val="accent1"/>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457200">
              <a:defRPr/>
            </a:pPr>
            <a:r>
              <a:rPr lang="vi-VN" sz="4800" dirty="0">
                <a:solidFill>
                  <a:srgbClr val="0000FF"/>
                </a:solidFill>
                <a:latin typeface="#9Slide05 Brannboll Ny" panose="02000000000000000000" pitchFamily="2" charset="0"/>
                <a:cs typeface="Times New Roman" panose="02020603050405020304" pitchFamily="18" charset="0"/>
              </a:rPr>
              <a:t>GÓC CHIA SẺ</a:t>
            </a:r>
            <a:endParaRPr lang="ru-RU" sz="4800" dirty="0">
              <a:solidFill>
                <a:srgbClr val="0000FF"/>
              </a:solidFill>
              <a:latin typeface="Times New Roman" panose="02020603050405020304" pitchFamily="18" charset="0"/>
              <a:cs typeface="Times New Roman" panose="02020603050405020304" pitchFamily="18" charset="0"/>
            </a:endParaRPr>
          </a:p>
        </p:txBody>
      </p:sp>
      <p:sp>
        <p:nvSpPr>
          <p:cNvPr id="13" name="Hình chữ nhật 12"/>
          <p:cNvSpPr/>
          <p:nvPr/>
        </p:nvSpPr>
        <p:spPr>
          <a:xfrm>
            <a:off x="2408840" y="1919480"/>
            <a:ext cx="6096000" cy="1569660"/>
          </a:xfrm>
          <a:prstGeom prst="rect">
            <a:avLst/>
          </a:prstGeom>
        </p:spPr>
        <p:txBody>
          <a:bodyPr>
            <a:spAutoFit/>
          </a:bodyPr>
          <a:lstStyle/>
          <a:p>
            <a:r>
              <a:rPr lang="en-US" sz="3200" b="1" dirty="0" smtClean="0">
                <a:solidFill>
                  <a:prstClr val="black"/>
                </a:solidFill>
              </a:rPr>
              <a:t> </a:t>
            </a:r>
            <a:r>
              <a:rPr lang="en-US" sz="3200" b="1" dirty="0" err="1" smtClean="0">
                <a:solidFill>
                  <a:prstClr val="black"/>
                </a:solidFill>
              </a:rPr>
              <a:t>Bài</a:t>
            </a:r>
            <a:r>
              <a:rPr lang="en-US" sz="3200" b="1" dirty="0" smtClean="0">
                <a:solidFill>
                  <a:prstClr val="black"/>
                </a:solidFill>
              </a:rPr>
              <a:t> </a:t>
            </a:r>
            <a:r>
              <a:rPr lang="en-US" sz="3200" b="1" dirty="0" err="1" smtClean="0">
                <a:solidFill>
                  <a:prstClr val="black"/>
                </a:solidFill>
              </a:rPr>
              <a:t>tập</a:t>
            </a:r>
            <a:r>
              <a:rPr lang="en-US" sz="3200" b="1" dirty="0" smtClean="0">
                <a:solidFill>
                  <a:prstClr val="black"/>
                </a:solidFill>
              </a:rPr>
              <a:t> 5: </a:t>
            </a:r>
            <a:r>
              <a:rPr lang="en-US" sz="3200" b="1" dirty="0" err="1" smtClean="0">
                <a:solidFill>
                  <a:prstClr val="black"/>
                </a:solidFill>
              </a:rPr>
              <a:t>Hãy</a:t>
            </a:r>
            <a:r>
              <a:rPr lang="en-US" sz="3200" b="1" dirty="0" smtClean="0">
                <a:solidFill>
                  <a:prstClr val="black"/>
                </a:solidFill>
              </a:rPr>
              <a:t> </a:t>
            </a:r>
            <a:r>
              <a:rPr lang="en-US" sz="3200" b="1" dirty="0">
                <a:solidFill>
                  <a:prstClr val="black"/>
                </a:solidFill>
              </a:rPr>
              <a:t>chia </a:t>
            </a:r>
            <a:r>
              <a:rPr lang="en-US" sz="3200" b="1" dirty="0" err="1">
                <a:solidFill>
                  <a:prstClr val="black"/>
                </a:solidFill>
              </a:rPr>
              <a:t>sẻ</a:t>
            </a:r>
            <a:r>
              <a:rPr lang="en-US" sz="3200" b="1" dirty="0">
                <a:solidFill>
                  <a:prstClr val="black"/>
                </a:solidFill>
              </a:rPr>
              <a:t> </a:t>
            </a:r>
            <a:r>
              <a:rPr lang="en-US" sz="3200" b="1" dirty="0" err="1">
                <a:solidFill>
                  <a:prstClr val="black"/>
                </a:solidFill>
              </a:rPr>
              <a:t>những</a:t>
            </a:r>
            <a:r>
              <a:rPr lang="en-US" sz="3200" b="1" dirty="0">
                <a:solidFill>
                  <a:prstClr val="black"/>
                </a:solidFill>
              </a:rPr>
              <a:t> </a:t>
            </a:r>
            <a:r>
              <a:rPr lang="en-US" sz="3200" b="1" dirty="0" err="1">
                <a:solidFill>
                  <a:prstClr val="black"/>
                </a:solidFill>
              </a:rPr>
              <a:t>việc</a:t>
            </a:r>
            <a:r>
              <a:rPr lang="en-US" sz="3200" b="1" dirty="0">
                <a:solidFill>
                  <a:prstClr val="black"/>
                </a:solidFill>
              </a:rPr>
              <a:t> </a:t>
            </a:r>
            <a:r>
              <a:rPr lang="en-US" sz="3200" b="1" dirty="0" err="1">
                <a:solidFill>
                  <a:prstClr val="black"/>
                </a:solidFill>
              </a:rPr>
              <a:t>em</a:t>
            </a:r>
            <a:r>
              <a:rPr lang="en-US" sz="3200" b="1" dirty="0">
                <a:solidFill>
                  <a:prstClr val="black"/>
                </a:solidFill>
              </a:rPr>
              <a:t> </a:t>
            </a:r>
            <a:r>
              <a:rPr lang="en-US" sz="3200" b="1" dirty="0" err="1">
                <a:solidFill>
                  <a:prstClr val="black"/>
                </a:solidFill>
              </a:rPr>
              <a:t>đã</a:t>
            </a:r>
            <a:r>
              <a:rPr lang="en-US" sz="3200" b="1" dirty="0">
                <a:solidFill>
                  <a:prstClr val="black"/>
                </a:solidFill>
              </a:rPr>
              <a:t> </a:t>
            </a:r>
            <a:r>
              <a:rPr lang="en-US" sz="3200" b="1" dirty="0" err="1">
                <a:solidFill>
                  <a:prstClr val="black"/>
                </a:solidFill>
              </a:rPr>
              <a:t>làm</a:t>
            </a:r>
            <a:r>
              <a:rPr lang="en-US" sz="3200" b="1" dirty="0">
                <a:solidFill>
                  <a:prstClr val="black"/>
                </a:solidFill>
              </a:rPr>
              <a:t> </a:t>
            </a:r>
            <a:r>
              <a:rPr lang="en-US" sz="3200" b="1" dirty="0" err="1">
                <a:solidFill>
                  <a:prstClr val="black"/>
                </a:solidFill>
              </a:rPr>
              <a:t>để</a:t>
            </a:r>
            <a:r>
              <a:rPr lang="en-US" sz="3200" b="1" dirty="0">
                <a:solidFill>
                  <a:prstClr val="black"/>
                </a:solidFill>
              </a:rPr>
              <a:t> </a:t>
            </a:r>
            <a:r>
              <a:rPr lang="en-US" sz="3200" b="1" dirty="0" err="1">
                <a:solidFill>
                  <a:prstClr val="black"/>
                </a:solidFill>
              </a:rPr>
              <a:t>phòng</a:t>
            </a:r>
            <a:r>
              <a:rPr lang="en-US" sz="3200" b="1" dirty="0">
                <a:solidFill>
                  <a:prstClr val="black"/>
                </a:solidFill>
              </a:rPr>
              <a:t>, </a:t>
            </a:r>
            <a:r>
              <a:rPr lang="en-US" sz="3200" b="1" dirty="0" err="1">
                <a:solidFill>
                  <a:prstClr val="black"/>
                </a:solidFill>
              </a:rPr>
              <a:t>chống</a:t>
            </a:r>
            <a:r>
              <a:rPr lang="en-US" sz="3200" b="1" dirty="0">
                <a:solidFill>
                  <a:prstClr val="black"/>
                </a:solidFill>
              </a:rPr>
              <a:t> </a:t>
            </a:r>
            <a:r>
              <a:rPr lang="en-US" sz="3200" b="1" dirty="0" err="1">
                <a:solidFill>
                  <a:prstClr val="black"/>
                </a:solidFill>
              </a:rPr>
              <a:t>bạo</a:t>
            </a:r>
            <a:r>
              <a:rPr lang="en-US" sz="3200" b="1" dirty="0">
                <a:solidFill>
                  <a:prstClr val="black"/>
                </a:solidFill>
              </a:rPr>
              <a:t> </a:t>
            </a:r>
            <a:r>
              <a:rPr lang="en-US" sz="3200" b="1" dirty="0" err="1">
                <a:solidFill>
                  <a:prstClr val="black"/>
                </a:solidFill>
              </a:rPr>
              <a:t>lực</a:t>
            </a:r>
            <a:r>
              <a:rPr lang="en-US" sz="3200" b="1" dirty="0">
                <a:solidFill>
                  <a:prstClr val="black"/>
                </a:solidFill>
              </a:rPr>
              <a:t> </a:t>
            </a:r>
            <a:r>
              <a:rPr lang="en-US" sz="3200" b="1" dirty="0" err="1">
                <a:solidFill>
                  <a:prstClr val="black"/>
                </a:solidFill>
              </a:rPr>
              <a:t>học</a:t>
            </a:r>
            <a:r>
              <a:rPr lang="en-US" sz="3200" b="1" dirty="0">
                <a:solidFill>
                  <a:prstClr val="black"/>
                </a:solidFill>
              </a:rPr>
              <a:t> </a:t>
            </a:r>
            <a:r>
              <a:rPr lang="en-US" sz="3200" b="1" dirty="0" err="1">
                <a:solidFill>
                  <a:prstClr val="black"/>
                </a:solidFill>
              </a:rPr>
              <a:t>đường</a:t>
            </a:r>
            <a:r>
              <a:rPr lang="en-US" sz="3200" b="1" dirty="0">
                <a:solidFill>
                  <a:prstClr val="black"/>
                </a:solidFill>
              </a:rPr>
              <a:t>.</a:t>
            </a:r>
            <a:endParaRPr lang="vi-VN" sz="3200" dirty="0">
              <a:solidFill>
                <a:prstClr val="black"/>
              </a:solidFill>
            </a:endParaRPr>
          </a:p>
        </p:txBody>
      </p:sp>
    </p:spTree>
    <p:extLst>
      <p:ext uri="{BB962C8B-B14F-4D97-AF65-F5344CB8AC3E}">
        <p14:creationId xmlns:p14="http://schemas.microsoft.com/office/powerpoint/2010/main" val="19842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a:t>
            </a:r>
            <a:r>
              <a:rPr kumimoji="0" lang="en-US" altLang="en-US" sz="4400" b="1" i="0" u="none" strike="noStrike" kern="1200" cap="none" spc="0" normalizeH="0" baseline="0" noProof="0" dirty="0" smtClean="0">
                <a:ln>
                  <a:noFill/>
                </a:ln>
                <a:solidFill>
                  <a:srgbClr val="0000FF"/>
                </a:solidFill>
                <a:effectLst/>
                <a:uLnTx/>
                <a:uFillTx/>
                <a:latin typeface="#9Slide05 Fourth" panose="00000500000000000000" pitchFamily="2" charset="0"/>
                <a:ea typeface="Helvetica Neue"/>
                <a:cs typeface="Helvetica Neue"/>
              </a:rPr>
              <a:t>7:</a:t>
            </a:r>
            <a:r>
              <a:rPr kumimoji="0" lang="en-US" altLang="en-US" sz="44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smtClean="0">
                <a:ln>
                  <a:noFill/>
                </a:ln>
                <a:solidFill>
                  <a:srgbClr val="FF0000"/>
                </a:solidFill>
                <a:effectLst/>
                <a:uLnTx/>
                <a:uFillTx/>
                <a:latin typeface="#9Slide05 Fourth" panose="00000500000000000000" pitchFamily="2" charset="0"/>
                <a:ea typeface="Helvetica Neue"/>
                <a:cs typeface="Helvetica Neue"/>
              </a:rPr>
              <a:t>Phòng</a:t>
            </a:r>
            <a:r>
              <a:rPr kumimoji="0" lang="en-US" altLang="en-US" sz="4000" b="1" i="0" u="none" strike="noStrike" kern="1200" cap="none" spc="0" normalizeH="0" baseline="0" noProof="0" dirty="0" smtClean="0">
                <a:ln>
                  <a:noFill/>
                </a:ln>
                <a:solidFill>
                  <a:srgbClr val="FF0000"/>
                </a:solidFill>
                <a:effectLst/>
                <a:uLnTx/>
                <a:uFillTx/>
                <a:latin typeface="#9Slide05 Fourth" panose="00000500000000000000" pitchFamily="2" charset="0"/>
                <a:ea typeface="Helvetica Neue"/>
                <a:cs typeface="Helvetica Neue"/>
              </a:rPr>
              <a:t>,</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chống</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bạo</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lực</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học</a:t>
            </a:r>
            <a:r>
              <a:rPr kumimoji="0" lang="en-US" altLang="en-US" sz="4000" b="1" i="0" u="none" strike="noStrike" kern="1200" cap="none" spc="0" normalizeH="0" noProof="0" dirty="0" smtClean="0">
                <a:ln>
                  <a:noFill/>
                </a:ln>
                <a:solidFill>
                  <a:srgbClr val="FF0000"/>
                </a:solidFill>
                <a:effectLst/>
                <a:uLnTx/>
                <a:uFillTx/>
                <a:latin typeface="#9Slide05 Fourth" panose="00000500000000000000" pitchFamily="2" charset="0"/>
                <a:ea typeface="Helvetica Neue"/>
                <a:cs typeface="Helvetica Neue"/>
              </a:rPr>
              <a:t> </a:t>
            </a:r>
            <a:r>
              <a:rPr kumimoji="0" lang="en-US" altLang="en-US" sz="4000" b="1" i="0" u="none" strike="noStrike" kern="1200" cap="none" spc="0" normalizeH="0" noProof="0" dirty="0" err="1" smtClean="0">
                <a:ln>
                  <a:noFill/>
                </a:ln>
                <a:solidFill>
                  <a:srgbClr val="FF0000"/>
                </a:solidFill>
                <a:effectLst/>
                <a:uLnTx/>
                <a:uFillTx/>
                <a:latin typeface="#9Slide05 Fourth" panose="00000500000000000000" pitchFamily="2" charset="0"/>
                <a:ea typeface="Helvetica Neue"/>
                <a:cs typeface="Helvetica Neue"/>
              </a:rPr>
              <a:t>đường</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4206122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 xmlns:a16="http://schemas.microsoft.com/office/drawing/2014/main" id="{A3069461-560C-4783-87E4-ABE516ADE0FF}"/>
              </a:ext>
            </a:extLst>
          </p:cNvPr>
          <p:cNvPicPr>
            <a:picLocks noChangeAspect="1"/>
          </p:cNvPicPr>
          <p:nvPr/>
        </p:nvPicPr>
        <p:blipFill>
          <a:blip r:embed="rId2"/>
          <a:stretch>
            <a:fillRect/>
          </a:stretch>
        </p:blipFill>
        <p:spPr>
          <a:xfrm>
            <a:off x="108593" y="35248"/>
            <a:ext cx="12192000" cy="6857999"/>
          </a:xfrm>
          <a:prstGeom prst="rect">
            <a:avLst/>
          </a:prstGeom>
        </p:spPr>
      </p:pic>
      <p:pic>
        <p:nvPicPr>
          <p:cNvPr id="2" name="图片 6">
            <a:extLst>
              <a:ext uri="{FF2B5EF4-FFF2-40B4-BE49-F238E27FC236}">
                <a16:creationId xmlns=""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 xmlns:a16="http://schemas.microsoft.com/office/drawing/2014/main" id="{8D054DAA-598A-45C3-8124-9575502FA773}"/>
              </a:ext>
            </a:extLst>
          </p:cNvPr>
          <p:cNvGrpSpPr/>
          <p:nvPr/>
        </p:nvGrpSpPr>
        <p:grpSpPr>
          <a:xfrm>
            <a:off x="1359961" y="1160924"/>
            <a:ext cx="4674920" cy="3691311"/>
            <a:chOff x="1949253" y="1627716"/>
            <a:chExt cx="3271491" cy="2727718"/>
          </a:xfrm>
        </p:grpSpPr>
        <p:grpSp>
          <p:nvGrpSpPr>
            <p:cNvPr id="7" name="组合 135">
              <a:extLst>
                <a:ext uri="{FF2B5EF4-FFF2-40B4-BE49-F238E27FC236}">
                  <a16:creationId xmlns=""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 xmlns:a16="http://schemas.microsoft.com/office/drawing/2014/main" id="{35C8638A-8528-4341-AD1C-62AF34756379}"/>
                </a:ext>
              </a:extLst>
            </p:cNvPr>
            <p:cNvSpPr txBox="1">
              <a:spLocks noChangeArrowheads="1"/>
            </p:cNvSpPr>
            <p:nvPr/>
          </p:nvSpPr>
          <p:spPr bwMode="auto">
            <a:xfrm>
              <a:off x="2105206" y="2078139"/>
              <a:ext cx="2925908" cy="2277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indent="-342900">
                <a:lnSpc>
                  <a:spcPct val="127000"/>
                </a:lnSpc>
                <a:buFont typeface="+mj-lt"/>
                <a:buAutoNum type="arabicPeriod"/>
                <a:tabLst>
                  <a:tab pos="241300" algn="l"/>
                </a:tabLst>
              </a:pPr>
              <a:r>
                <a:rPr lang="pt-BR" sz="2400" dirty="0"/>
                <a:t>Thiết kế 1 khẩu </a:t>
              </a:r>
              <a:r>
                <a:rPr lang="pt-BR" sz="2400" dirty="0" smtClean="0"/>
                <a:t>hiệu </a:t>
              </a:r>
              <a:r>
                <a:rPr lang="pt-BR" sz="2400" dirty="0"/>
                <a:t>để tuyên truyền về phòng chống bạo lực học đường và thuyết minh về sản phẩm </a:t>
              </a:r>
              <a:r>
                <a:rPr lang="pt-BR" sz="2400" dirty="0" smtClean="0"/>
                <a:t>đó.</a:t>
              </a:r>
              <a:endParaRPr lang="vi-VN" sz="2400" dirty="0"/>
            </a:p>
            <a:p>
              <a:pPr marL="342900" lvl="0" indent="-342900">
                <a:lnSpc>
                  <a:spcPct val="127000"/>
                </a:lnSpc>
                <a:buFont typeface="+mj-lt"/>
                <a:buAutoNum type="arabicPeriod"/>
                <a:tabLst>
                  <a:tab pos="241300" algn="l"/>
                </a:tabLst>
              </a:pPr>
              <a:r>
                <a:rPr lang="en-US" sz="2400" dirty="0" smtClean="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 xmlns:a16="http://schemas.microsoft.com/office/drawing/2014/main" id="{38D25246-65BA-4855-A3D9-A8EC1F3632CF}"/>
              </a:ext>
            </a:extLst>
          </p:cNvPr>
          <p:cNvGrpSpPr/>
          <p:nvPr/>
        </p:nvGrpSpPr>
        <p:grpSpPr>
          <a:xfrm>
            <a:off x="5947635" y="1599997"/>
            <a:ext cx="6570616" cy="5415707"/>
            <a:chOff x="7522624" y="1711467"/>
            <a:chExt cx="2698523" cy="1980244"/>
          </a:xfrm>
        </p:grpSpPr>
        <p:grpSp>
          <p:nvGrpSpPr>
            <p:cNvPr id="99" name="组合 225">
              <a:extLst>
                <a:ext uri="{FF2B5EF4-FFF2-40B4-BE49-F238E27FC236}">
                  <a16:creationId xmlns=""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 xmlns:a16="http://schemas.microsoft.com/office/drawing/2014/main" id="{CBBC6582-21DE-424C-8A09-2A31C8141ACA}"/>
                </a:ext>
              </a:extLst>
            </p:cNvPr>
            <p:cNvSpPr txBox="1">
              <a:spLocks noChangeArrowheads="1"/>
            </p:cNvSpPr>
            <p:nvPr/>
          </p:nvSpPr>
          <p:spPr bwMode="auto">
            <a:xfrm>
              <a:off x="7821288" y="2235225"/>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      2. </a:t>
              </a:r>
              <a:r>
                <a:rPr lang="pt-BR" sz="2400" dirty="0" smtClean="0"/>
                <a:t> Vẽ </a:t>
              </a:r>
              <a:r>
                <a:rPr lang="pt-BR" sz="2400" dirty="0"/>
                <a:t>một bức tranh để tuyên truyền về phòng chống bạo lực học đường và thuyết minh về sản phẩm </a:t>
              </a:r>
              <a:r>
                <a:rPr lang="pt-BR" sz="2400" dirty="0" smtClean="0"/>
                <a:t>đó</a:t>
              </a:r>
              <a:r>
                <a:rPr lang="pt-BR" sz="2400" dirty="0"/>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190" name="组合 452">
            <a:extLst>
              <a:ext uri="{FF2B5EF4-FFF2-40B4-BE49-F238E27FC236}">
                <a16:creationId xmlns=""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pic>
        <p:nvPicPr>
          <p:cNvPr id="6" name="图片 11">
            <a:extLst>
              <a:ext uri="{FF2B5EF4-FFF2-40B4-BE49-F238E27FC236}">
                <a16:creationId xmlns=""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 xmlns:a16="http://schemas.microsoft.com/office/drawing/2014/main" id="{3AFE3E60-6692-4000-96D0-E8111C6F45A1}"/>
              </a:ext>
            </a:extLst>
          </p:cNvPr>
          <p:cNvSpPr>
            <a:spLocks noChangeArrowheads="1"/>
          </p:cNvSpPr>
          <p:nvPr/>
        </p:nvSpPr>
        <p:spPr bwMode="auto">
          <a:xfrm>
            <a:off x="793115" y="3120166"/>
            <a:ext cx="9773852" cy="1813573"/>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nSpc>
                <a:spcPct val="120000"/>
              </a:lnSpc>
            </a:pPr>
            <a:r>
              <a:rPr lang="pt-BR" sz="3200" dirty="0">
                <a:solidFill>
                  <a:srgbClr val="000000"/>
                </a:solidFill>
                <a:latin typeface="Times New Roman"/>
                <a:ea typeface="Times New Roman"/>
              </a:rPr>
              <a:t>Hãy kể lại một hành vi bạo lực học đường mà em đã gặp phải hoặc chứng kiến. Em có suy nghĩ và cảm nhận gì về hành vi đó?</a:t>
            </a:r>
            <a:endParaRPr lang="vi-VN" sz="3200" dirty="0">
              <a:effectLst/>
              <a:latin typeface="Times New Roman"/>
              <a:ea typeface="Calibri"/>
            </a:endParaRPr>
          </a:p>
        </p:txBody>
      </p:sp>
      <p:pic>
        <p:nvPicPr>
          <p:cNvPr id="9" name="Picture 8">
            <a:extLst>
              <a:ext uri="{FF2B5EF4-FFF2-40B4-BE49-F238E27FC236}">
                <a16:creationId xmlns="" xmlns:a16="http://schemas.microsoft.com/office/drawing/2014/main"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10" name="Picture 9"/>
          <p:cNvPicPr>
            <a:picLocks noChangeAspect="1"/>
          </p:cNvPicPr>
          <p:nvPr/>
        </p:nvPicPr>
        <p:blipFill>
          <a:blip r:embed="rId3"/>
          <a:stretch>
            <a:fillRect/>
          </a:stretch>
        </p:blipFill>
        <p:spPr>
          <a:xfrm>
            <a:off x="0" y="0"/>
            <a:ext cx="1082264" cy="1164653"/>
          </a:xfrm>
          <a:prstGeom prst="rect">
            <a:avLst/>
          </a:prstGeom>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756659"/>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7:</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err="1" smtClean="0">
                <a:solidFill>
                  <a:srgbClr val="FF0000"/>
                </a:solidFill>
                <a:latin typeface="#9Slide05 Fourth" panose="00000500000000000000" pitchFamily="2" charset="0"/>
              </a:rPr>
              <a:t>Phòng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chống</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bạo</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lực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học</a:t>
            </a:r>
            <a:r>
              <a:rPr lang="en-US" altLang="en-US" sz="4000" b="1" dirty="0" smtClean="0">
                <a:solidFill>
                  <a:srgbClr val="FF0000"/>
                </a:solidFill>
                <a:latin typeface="#9Slide05 Fourth" panose="00000500000000000000" pitchFamily="2" charset="0"/>
              </a:rPr>
              <a:t> </a:t>
            </a:r>
            <a:r>
              <a:rPr lang="en-US" altLang="en-US" sz="4000" b="1" dirty="0" err="1" smtClean="0">
                <a:solidFill>
                  <a:srgbClr val="FF0000"/>
                </a:solidFill>
                <a:latin typeface="#9Slide05 Fourth" panose="00000500000000000000" pitchFamily="2" charset="0"/>
              </a:rPr>
              <a:t>đường</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4099" y="2598430"/>
            <a:ext cx="3109912"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1477323"/>
          </a:xfrm>
          <a:prstGeom prst="rect">
            <a:avLst/>
          </a:prstGeom>
          <a:noFill/>
          <a:ln>
            <a:noFill/>
          </a:ln>
        </p:spPr>
        <p:txBody>
          <a:bodyPr wrap="square" lIns="121917" tIns="60958" rIns="121917" bIns="60958" rtlCol="0">
            <a:spAutoFit/>
          </a:bodyPr>
          <a:lstStyle/>
          <a:p>
            <a:r>
              <a:rPr lang="nl-NL" sz="4400" b="1" dirty="0">
                <a:solidFill>
                  <a:srgbClr val="FF0000"/>
                </a:solidFill>
              </a:rPr>
              <a:t>1.</a:t>
            </a:r>
            <a:r>
              <a:rPr lang="de-DE" sz="4400" b="1" dirty="0">
                <a:solidFill>
                  <a:srgbClr val="FF0000"/>
                </a:solidFill>
              </a:rPr>
              <a:t> Biểu hiện, nguyên nhân và tác hại của bạo lực học đường</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9625" y="3409175"/>
            <a:ext cx="6233254" cy="317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933452671"/>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1935303505"/>
              </p:ext>
            </p:extLst>
          </p:nvPr>
        </p:nvGraphicFramePr>
        <p:xfrm>
          <a:off x="1295400" y="1219201"/>
          <a:ext cx="937260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Bảng 2"/>
          <p:cNvGraphicFramePr>
            <a:graphicFrameLocks noGrp="1"/>
          </p:cNvGraphicFramePr>
          <p:nvPr>
            <p:extLst>
              <p:ext uri="{D42A27DB-BD31-4B8C-83A1-F6EECF244321}">
                <p14:modId xmlns:p14="http://schemas.microsoft.com/office/powerpoint/2010/main" val="1210338022"/>
              </p:ext>
            </p:extLst>
          </p:nvPr>
        </p:nvGraphicFramePr>
        <p:xfrm>
          <a:off x="3671455" y="3429000"/>
          <a:ext cx="6927272" cy="2438400"/>
        </p:xfrm>
        <a:graphic>
          <a:graphicData uri="http://schemas.openxmlformats.org/drawingml/2006/table">
            <a:tbl>
              <a:tblPr firstRow="1" bandRow="1">
                <a:tableStyleId>{5C22544A-7EE6-4342-B048-85BDC9FD1C3A}</a:tableStyleId>
              </a:tblPr>
              <a:tblGrid>
                <a:gridCol w="3463636"/>
                <a:gridCol w="3463636"/>
              </a:tblGrid>
              <a:tr h="370840">
                <a:tc gridSpan="2">
                  <a:txBody>
                    <a:bodyPr/>
                    <a:lstStyle/>
                    <a:p>
                      <a:pPr algn="ctr"/>
                      <a:r>
                        <a:rPr lang="nl-NL" sz="2400" b="1" kern="1200" dirty="0" smtClean="0">
                          <a:solidFill>
                            <a:schemeClr val="lt1"/>
                          </a:solidFill>
                          <a:effectLst/>
                          <a:latin typeface="+mn-lt"/>
                          <a:ea typeface="+mn-ea"/>
                          <a:cs typeface="+mn-cs"/>
                        </a:rPr>
                        <a:t>Tác hại của bạo lực học đường</a:t>
                      </a:r>
                      <a:endParaRPr lang="vi-VN" sz="2400" dirty="0"/>
                    </a:p>
                  </a:txBody>
                  <a:tcPr/>
                </a:tc>
                <a:tc hMerge="1">
                  <a:txBody>
                    <a:bodyPr/>
                    <a:lstStyle/>
                    <a:p>
                      <a:endParaRPr lang="vi-VN" dirty="0"/>
                    </a:p>
                  </a:txBody>
                  <a:tcPr/>
                </a:tc>
              </a:tr>
              <a:tr h="370840">
                <a:tc>
                  <a:txBody>
                    <a:bodyPr/>
                    <a:lstStyle/>
                    <a:p>
                      <a:r>
                        <a:rPr lang="en-US" sz="2800" kern="1200" dirty="0" err="1" smtClean="0">
                          <a:solidFill>
                            <a:schemeClr val="dk1"/>
                          </a:solidFill>
                          <a:effectLst/>
                          <a:latin typeface="+mn-lt"/>
                          <a:ea typeface="+mn-ea"/>
                          <a:cs typeface="+mn-cs"/>
                        </a:rPr>
                        <a:t>Đối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với</a:t>
                      </a:r>
                      <a:r>
                        <a:rPr lang="en-US" sz="2800" kern="1200" dirty="0" smtClean="0">
                          <a:solidFill>
                            <a:schemeClr val="dk1"/>
                          </a:solidFill>
                          <a:effectLst/>
                          <a:latin typeface="+mn-lt"/>
                          <a:ea typeface="+mn-ea"/>
                          <a:cs typeface="+mn-cs"/>
                        </a:rPr>
                        <a:t> HS</a:t>
                      </a:r>
                      <a:endParaRPr lang="vi-VN" sz="2800" dirty="0"/>
                    </a:p>
                  </a:txBody>
                  <a:tcPr/>
                </a:tc>
                <a:tc>
                  <a:txBody>
                    <a:bodyPr/>
                    <a:lstStyle/>
                    <a:p>
                      <a:endParaRPr lang="vi-VN"/>
                    </a:p>
                  </a:txBody>
                  <a:tcPr/>
                </a:tc>
              </a:tr>
              <a:tr h="370840">
                <a:tc>
                  <a:txBody>
                    <a:bodyPr/>
                    <a:lstStyle/>
                    <a:p>
                      <a:r>
                        <a:rPr lang="en-US" sz="2800" kern="1200" dirty="0" err="1" smtClean="0">
                          <a:solidFill>
                            <a:schemeClr val="dk1"/>
                          </a:solidFill>
                          <a:effectLst/>
                          <a:latin typeface="+mn-lt"/>
                          <a:ea typeface="+mn-ea"/>
                          <a:cs typeface="+mn-cs"/>
                        </a:rPr>
                        <a:t>Đối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với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gia</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đình</a:t>
                      </a:r>
                      <a:endParaRPr lang="vi-VN" sz="2800" dirty="0"/>
                    </a:p>
                  </a:txBody>
                  <a:tcPr/>
                </a:tc>
                <a:tc>
                  <a:txBody>
                    <a:bodyPr/>
                    <a:lstStyle/>
                    <a:p>
                      <a:endParaRPr lang="vi-VN"/>
                    </a:p>
                  </a:txBody>
                  <a:tcPr/>
                </a:tc>
              </a:tr>
              <a:tr h="370840">
                <a:tc>
                  <a:txBody>
                    <a:bodyPr/>
                    <a:lstStyle/>
                    <a:p>
                      <a:r>
                        <a:rPr lang="en-US" sz="2800" kern="1200" dirty="0" err="1" smtClean="0">
                          <a:solidFill>
                            <a:schemeClr val="dk1"/>
                          </a:solidFill>
                          <a:effectLst/>
                          <a:latin typeface="+mn-lt"/>
                          <a:ea typeface="+mn-ea"/>
                          <a:cs typeface="+mn-cs"/>
                        </a:rPr>
                        <a:t>Đối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với</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nhà</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trường</a:t>
                      </a:r>
                      <a:r>
                        <a:rPr lang="en-US" sz="2800" kern="1200" dirty="0" smtClean="0">
                          <a:solidFill>
                            <a:schemeClr val="dk1"/>
                          </a:solidFill>
                          <a:effectLst/>
                          <a:latin typeface="+mn-lt"/>
                          <a:ea typeface="+mn-ea"/>
                          <a:cs typeface="+mn-cs"/>
                        </a:rPr>
                        <a:t> </a:t>
                      </a:r>
                      <a:r>
                        <a:rPr lang="en-US" sz="2800" kern="1200" dirty="0" err="1" smtClean="0">
                          <a:solidFill>
                            <a:schemeClr val="dk1"/>
                          </a:solidFill>
                          <a:effectLst/>
                          <a:latin typeface="+mn-lt"/>
                          <a:ea typeface="+mn-ea"/>
                          <a:cs typeface="+mn-cs"/>
                        </a:rPr>
                        <a:t>và</a:t>
                      </a:r>
                      <a:r>
                        <a:rPr lang="en-US" sz="2800" kern="1200" dirty="0" smtClean="0">
                          <a:solidFill>
                            <a:schemeClr val="dk1"/>
                          </a:solidFill>
                          <a:effectLst/>
                          <a:latin typeface="+mn-lt"/>
                          <a:ea typeface="+mn-ea"/>
                          <a:cs typeface="+mn-cs"/>
                        </a:rPr>
                        <a:t> XH</a:t>
                      </a:r>
                      <a:endParaRPr lang="vi-VN" sz="2800" dirty="0"/>
                    </a:p>
                  </a:txBody>
                  <a:tcPr/>
                </a:tc>
                <a:tc>
                  <a:txBody>
                    <a:bodyPr/>
                    <a:lstStyle/>
                    <a:p>
                      <a:endParaRPr lang="vi-VN" dirty="0"/>
                    </a:p>
                  </a:txBody>
                  <a:tcPr/>
                </a:tc>
              </a:tr>
            </a:tbl>
          </a:graphicData>
        </a:graphic>
      </p:graphicFrame>
    </p:spTree>
    <p:extLst>
      <p:ext uri="{BB962C8B-B14F-4D97-AF65-F5344CB8AC3E}">
        <p14:creationId xmlns:p14="http://schemas.microsoft.com/office/powerpoint/2010/main" val="39578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2C2DF2B-8E0D-47A0-BA81-ED78E4C2077C}"/>
              </a:ext>
            </a:extLst>
          </p:cNvPr>
          <p:cNvPicPr>
            <a:picLocks noChangeAspect="1"/>
          </p:cNvPicPr>
          <p:nvPr/>
        </p:nvPicPr>
        <p:blipFill>
          <a:blip r:embed="rId3"/>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407963" y="-56755"/>
            <a:ext cx="11345897" cy="5583260"/>
          </a:xfrm>
          <a:prstGeom prst="rect">
            <a:avLst/>
          </a:prstGeom>
        </p:spPr>
      </p:pic>
      <p:sp>
        <p:nvSpPr>
          <p:cNvPr id="10" name="TextBox 9"/>
          <p:cNvSpPr txBox="1"/>
          <p:nvPr/>
        </p:nvSpPr>
        <p:spPr>
          <a:xfrm>
            <a:off x="1316181" y="976026"/>
            <a:ext cx="9739746" cy="6093972"/>
          </a:xfrm>
          <a:prstGeom prst="rect">
            <a:avLst/>
          </a:prstGeom>
          <a:noFill/>
          <a:ln>
            <a:noFill/>
          </a:ln>
        </p:spPr>
        <p:txBody>
          <a:bodyPr wrap="square" lIns="121917" tIns="60958" rIns="121917" bIns="60958" rtlCol="0">
            <a:spAutoFit/>
          </a:bodyPr>
          <a:lstStyle/>
          <a:p>
            <a:r>
              <a:rPr lang="de-DE" sz="3200" dirty="0"/>
              <a:t>- Bạo lực học đường có nhiều biểu hiện như: đánh đập, ngược đãi, chê bai, lăng mạ, chửi bởi, đe doạ, khủng bố, cô lập, lan truyền những thông tin sai sự thật về người học,... xảy ra trong cơ sở giáo dục.</a:t>
            </a:r>
            <a:endParaRPr lang="vi-VN" sz="3200" dirty="0"/>
          </a:p>
          <a:p>
            <a:r>
              <a:rPr lang="de-DE" sz="3200" dirty="0"/>
              <a:t>- Nguyên nhân của bạo lực học đường: do đặc điểm tâm, sinh lí của lứa tuổi học sinh; do thiếu kiến thức, thiếu kĩ năng sống; do ảnh hường từ môi trường gia đình, môi trường xã hội không lành mạnh; do sự thiếu quan tâm từ cơ sở giáo dục...</a:t>
            </a:r>
            <a:endParaRPr lang="vi-VN" sz="3200" dirty="0"/>
          </a:p>
          <a:p>
            <a:r>
              <a:rPr lang="de-DE" sz="3200" dirty="0"/>
              <a:t>- Bạo lực học đường gây ra nhiều tác hại đối với học sinh, gia đình, nhà trường và xã hội.</a:t>
            </a:r>
            <a:endParaRPr lang="vi-VN" sz="3200" dirty="0"/>
          </a:p>
          <a:p>
            <a:endParaRPr lang="en-US" sz="3600" dirty="0">
              <a:solidFill>
                <a:srgbClr val="FF0000"/>
              </a:solidFill>
              <a:latin typeface="#9Slide05 Brannboll Ny" panose="02000000000000000000" pitchFamily="2" charset="0"/>
            </a:endParaRP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34177" y="686231"/>
            <a:ext cx="1853184" cy="5874291"/>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1477323"/>
          </a:xfrm>
          <a:prstGeom prst="rect">
            <a:avLst/>
          </a:prstGeom>
          <a:noFill/>
          <a:ln>
            <a:noFill/>
          </a:ln>
        </p:spPr>
        <p:txBody>
          <a:bodyPr wrap="square" lIns="121917" tIns="60958" rIns="121917" bIns="60958" rtlCol="0">
            <a:spAutoFit/>
          </a:bodyPr>
          <a:lstStyle/>
          <a:p>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 </a:t>
            </a:r>
            <a:r>
              <a:rPr lang="en-US" sz="4400" b="1" dirty="0" err="1">
                <a:solidFill>
                  <a:srgbClr val="FF0000"/>
                </a:solidFill>
              </a:rPr>
              <a:t>Cách</a:t>
            </a:r>
            <a:r>
              <a:rPr lang="en-US" sz="4400" b="1" dirty="0">
                <a:solidFill>
                  <a:srgbClr val="FF0000"/>
                </a:solidFill>
              </a:rPr>
              <a:t> </a:t>
            </a:r>
            <a:r>
              <a:rPr lang="en-US" sz="4400" b="1" dirty="0" err="1">
                <a:solidFill>
                  <a:srgbClr val="FF0000"/>
                </a:solidFill>
              </a:rPr>
              <a:t>ứng</a:t>
            </a:r>
            <a:r>
              <a:rPr lang="en-US" sz="4400" b="1" dirty="0">
                <a:solidFill>
                  <a:srgbClr val="FF0000"/>
                </a:solidFill>
              </a:rPr>
              <a:t> </a:t>
            </a:r>
            <a:r>
              <a:rPr lang="en-US" sz="4400" b="1" dirty="0" err="1">
                <a:solidFill>
                  <a:srgbClr val="FF0000"/>
                </a:solidFill>
              </a:rPr>
              <a:t>phó</a:t>
            </a:r>
            <a:r>
              <a:rPr lang="en-US" sz="4400" b="1" dirty="0">
                <a:solidFill>
                  <a:srgbClr val="FF0000"/>
                </a:solidFill>
              </a:rPr>
              <a:t> </a:t>
            </a:r>
            <a:r>
              <a:rPr lang="en-US" sz="4400" b="1" dirty="0" err="1">
                <a:solidFill>
                  <a:srgbClr val="FF0000"/>
                </a:solidFill>
              </a:rPr>
              <a:t>với</a:t>
            </a:r>
            <a:r>
              <a:rPr lang="en-US" sz="4400" b="1" dirty="0">
                <a:solidFill>
                  <a:srgbClr val="FF0000"/>
                </a:solidFill>
              </a:rPr>
              <a:t> </a:t>
            </a:r>
            <a:r>
              <a:rPr lang="en-US" sz="4400" b="1" dirty="0" err="1">
                <a:solidFill>
                  <a:srgbClr val="FF0000"/>
                </a:solidFill>
              </a:rPr>
              <a:t>bạo</a:t>
            </a:r>
            <a:r>
              <a:rPr lang="en-US" sz="4400" b="1" dirty="0">
                <a:solidFill>
                  <a:srgbClr val="FF0000"/>
                </a:solidFill>
              </a:rPr>
              <a:t> </a:t>
            </a:r>
            <a:r>
              <a:rPr lang="en-US" sz="4400" b="1" dirty="0" err="1">
                <a:solidFill>
                  <a:srgbClr val="FF0000"/>
                </a:solidFill>
              </a:rPr>
              <a:t>lực</a:t>
            </a:r>
            <a:r>
              <a:rPr lang="en-US" sz="4400" b="1" dirty="0">
                <a:solidFill>
                  <a:srgbClr val="FF0000"/>
                </a:solidFill>
              </a:rPr>
              <a:t> </a:t>
            </a:r>
            <a:r>
              <a:rPr lang="en-US" sz="4400" b="1" dirty="0" err="1">
                <a:solidFill>
                  <a:srgbClr val="FF0000"/>
                </a:solidFill>
              </a:rPr>
              <a:t>học</a:t>
            </a:r>
            <a:r>
              <a:rPr lang="en-US" sz="4400" b="1" dirty="0">
                <a:solidFill>
                  <a:srgbClr val="FF0000"/>
                </a:solidFill>
              </a:rPr>
              <a:t> </a:t>
            </a:r>
            <a:r>
              <a:rPr lang="en-US" sz="4400" b="1" dirty="0" err="1" smtClean="0">
                <a:solidFill>
                  <a:srgbClr val="FF0000"/>
                </a:solidFill>
              </a:rPr>
              <a:t>đường</a:t>
            </a:r>
            <a:r>
              <a:rPr lang="en-US" sz="4400" b="1" dirty="0" smtClean="0">
                <a:solidFill>
                  <a:srgbClr val="FF0000"/>
                </a:solidFill>
              </a:rPr>
              <a:t>.</a:t>
            </a:r>
            <a:endParaRPr lang="vi-VN" sz="4400" dirty="0">
              <a:solidFill>
                <a:srgbClr val="FF0000"/>
              </a:solidFill>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1284</TotalTime>
  <Words>1557</Words>
  <Application>Microsoft Office PowerPoint</Application>
  <PresentationFormat>Tùy chỉnh</PresentationFormat>
  <Paragraphs>159</Paragraphs>
  <Slides>28</Slides>
  <Notes>2</Notes>
  <HiddenSlides>0</HiddenSlides>
  <MMClips>0</MMClips>
  <ScaleCrop>false</ScaleCrop>
  <HeadingPairs>
    <vt:vector size="4" baseType="variant">
      <vt:variant>
        <vt:lpstr>Chủ đề</vt:lpstr>
      </vt:variant>
      <vt:variant>
        <vt:i4>5</vt:i4>
      </vt:variant>
      <vt:variant>
        <vt:lpstr>Tiêu đề Bản chiếu</vt:lpstr>
      </vt:variant>
      <vt:variant>
        <vt:i4>28</vt:i4>
      </vt:variant>
    </vt:vector>
  </HeadingPairs>
  <TitlesOfParts>
    <vt:vector size="33" baseType="lpstr">
      <vt:lpstr>Office Theme</vt:lpstr>
      <vt:lpstr>1_Office Theme</vt:lpstr>
      <vt:lpstr>1_Thiết kế: Thạch Trương Thảo (0987 039 863)</vt:lpstr>
      <vt:lpstr>2_Office Theme</vt:lpstr>
      <vt:lpstr>3_Office Theme</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111</cp:revision>
  <dcterms:created xsi:type="dcterms:W3CDTF">2021-07-15T15:36:06Z</dcterms:created>
  <dcterms:modified xsi:type="dcterms:W3CDTF">2022-08-19T09:34:31Z</dcterms:modified>
</cp:coreProperties>
</file>