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23" r:id="rId10"/>
    <p:sldId id="296" r:id="rId11"/>
    <p:sldId id="265" r:id="rId12"/>
    <p:sldId id="297" r:id="rId13"/>
    <p:sldId id="266" r:id="rId14"/>
    <p:sldId id="305" r:id="rId15"/>
    <p:sldId id="304" r:id="rId16"/>
    <p:sldId id="267" r:id="rId17"/>
    <p:sldId id="268" r:id="rId18"/>
    <p:sldId id="326" r:id="rId19"/>
    <p:sldId id="327" r:id="rId20"/>
    <p:sldId id="269" r:id="rId21"/>
    <p:sldId id="330" r:id="rId22"/>
    <p:sldId id="331" r:id="rId23"/>
    <p:sldId id="332" r:id="rId24"/>
    <p:sldId id="333" r:id="rId25"/>
    <p:sldId id="334" r:id="rId26"/>
    <p:sldId id="328" r:id="rId27"/>
    <p:sldId id="329" r:id="rId28"/>
    <p:sldId id="314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0" y="-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emf"/><Relationship Id="rId7" Type="http://schemas.openxmlformats.org/officeDocument/2006/relationships/image" Target="../media/image47.wmf"/><Relationship Id="rId12" Type="http://schemas.openxmlformats.org/officeDocument/2006/relationships/image" Target="../media/image52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wmf"/><Relationship Id="rId10" Type="http://schemas.openxmlformats.org/officeDocument/2006/relationships/image" Target="../media/image50.e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emf"/><Relationship Id="rId5" Type="http://schemas.openxmlformats.org/officeDocument/2006/relationships/image" Target="../media/image57.wmf"/><Relationship Id="rId4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e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e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0FA97-2B45-4170-B878-2EED6545E29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C55B-9099-4D24-844A-D9F52D73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3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1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0209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1719" y="274638"/>
            <a:ext cx="1096856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717" y="1595441"/>
            <a:ext cx="5382683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2" y="1595441"/>
            <a:ext cx="5382684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717" y="3940175"/>
            <a:ext cx="5382683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2" y="3940175"/>
            <a:ext cx="5382684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888DAA4-E5A0-47B4-999B-B0FBE6EA9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5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0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4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4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F57-698F-4470-836E-2CEAD4B2E33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9B0A-BD99-4C02-9BBF-1AC3E0152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5.png"/><Relationship Id="rId7" Type="http://schemas.openxmlformats.org/officeDocument/2006/relationships/image" Target="../media/image21.wmf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0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2.e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31.bin"/><Relationship Id="rId25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28.bin"/><Relationship Id="rId24" Type="http://schemas.openxmlformats.org/officeDocument/2006/relationships/image" Target="../media/image51.wmf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4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6.wmf"/><Relationship Id="rId22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6.e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5.wdp"/><Relationship Id="rId18" Type="http://schemas.openxmlformats.org/officeDocument/2006/relationships/image" Target="../media/image68.png"/><Relationship Id="rId3" Type="http://schemas.openxmlformats.org/officeDocument/2006/relationships/image" Target="../media/image60.png"/><Relationship Id="rId21" Type="http://schemas.openxmlformats.org/officeDocument/2006/relationships/image" Target="../media/image70.png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17" Type="http://schemas.microsoft.com/office/2007/relationships/hdphoto" Target="../media/hdphoto7.wdp"/><Relationship Id="rId2" Type="http://schemas.openxmlformats.org/officeDocument/2006/relationships/image" Target="../media/image59.jpeg"/><Relationship Id="rId16" Type="http://schemas.openxmlformats.org/officeDocument/2006/relationships/image" Target="../media/image67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9.png"/><Relationship Id="rId3" Type="http://schemas.microsoft.com/office/2007/relationships/hdphoto" Target="../media/hdphoto8.wdp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68.png"/><Relationship Id="rId5" Type="http://schemas.openxmlformats.org/officeDocument/2006/relationships/image" Target="../media/image73.gif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microsoft.com/office/2007/relationships/hdphoto" Target="../media/hdphoto9.wdp"/><Relationship Id="rId1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9.png"/><Relationship Id="rId18" Type="http://schemas.openxmlformats.org/officeDocument/2006/relationships/oleObject" Target="../embeddings/oleObject42.bin"/><Relationship Id="rId26" Type="http://schemas.openxmlformats.org/officeDocument/2006/relationships/oleObject" Target="../embeddings/oleObject46.bin"/><Relationship Id="rId3" Type="http://schemas.openxmlformats.org/officeDocument/2006/relationships/image" Target="../media/image59.jpeg"/><Relationship Id="rId21" Type="http://schemas.openxmlformats.org/officeDocument/2006/relationships/image" Target="../media/image81.wmf"/><Relationship Id="rId7" Type="http://schemas.openxmlformats.org/officeDocument/2006/relationships/image" Target="../media/image85.png"/><Relationship Id="rId12" Type="http://schemas.openxmlformats.org/officeDocument/2006/relationships/image" Target="../media/image77.png"/><Relationship Id="rId17" Type="http://schemas.openxmlformats.org/officeDocument/2006/relationships/image" Target="../media/image87.png"/><Relationship Id="rId25" Type="http://schemas.openxmlformats.org/officeDocument/2006/relationships/image" Target="../media/image8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6.png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4.png"/><Relationship Id="rId11" Type="http://schemas.openxmlformats.org/officeDocument/2006/relationships/image" Target="../media/image68.png"/><Relationship Id="rId24" Type="http://schemas.openxmlformats.org/officeDocument/2006/relationships/oleObject" Target="../embeddings/oleObject45.bin"/><Relationship Id="rId5" Type="http://schemas.openxmlformats.org/officeDocument/2006/relationships/image" Target="../media/image73.gif"/><Relationship Id="rId15" Type="http://schemas.openxmlformats.org/officeDocument/2006/relationships/image" Target="../media/image79.png"/><Relationship Id="rId23" Type="http://schemas.openxmlformats.org/officeDocument/2006/relationships/image" Target="../media/image82.wmf"/><Relationship Id="rId10" Type="http://schemas.microsoft.com/office/2007/relationships/hdphoto" Target="../media/hdphoto9.wdp"/><Relationship Id="rId19" Type="http://schemas.openxmlformats.org/officeDocument/2006/relationships/image" Target="../media/image80.wmf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slide" Target="slide24.xml"/><Relationship Id="rId22" Type="http://schemas.openxmlformats.org/officeDocument/2006/relationships/oleObject" Target="../embeddings/oleObject44.bin"/><Relationship Id="rId27" Type="http://schemas.openxmlformats.org/officeDocument/2006/relationships/image" Target="../media/image84.w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9.png"/><Relationship Id="rId18" Type="http://schemas.microsoft.com/office/2007/relationships/hdphoto" Target="../media/hdphoto12.wdp"/><Relationship Id="rId26" Type="http://schemas.openxmlformats.org/officeDocument/2006/relationships/image" Target="../media/image91.wmf"/><Relationship Id="rId3" Type="http://schemas.openxmlformats.org/officeDocument/2006/relationships/image" Target="../media/image93.jpeg"/><Relationship Id="rId21" Type="http://schemas.openxmlformats.org/officeDocument/2006/relationships/oleObject" Target="../embeddings/oleObject48.bin"/><Relationship Id="rId7" Type="http://schemas.openxmlformats.org/officeDocument/2006/relationships/image" Target="../media/image94.png"/><Relationship Id="rId12" Type="http://schemas.openxmlformats.org/officeDocument/2006/relationships/image" Target="../media/image77.png"/><Relationship Id="rId17" Type="http://schemas.openxmlformats.org/officeDocument/2006/relationships/image" Target="../media/image95.png"/><Relationship Id="rId25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7.png"/><Relationship Id="rId20" Type="http://schemas.openxmlformats.org/officeDocument/2006/relationships/image" Target="../media/image88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png"/><Relationship Id="rId11" Type="http://schemas.openxmlformats.org/officeDocument/2006/relationships/image" Target="../media/image68.png"/><Relationship Id="rId24" Type="http://schemas.openxmlformats.org/officeDocument/2006/relationships/image" Target="../media/image90.wmf"/><Relationship Id="rId5" Type="http://schemas.openxmlformats.org/officeDocument/2006/relationships/image" Target="../media/image73.gif"/><Relationship Id="rId15" Type="http://schemas.openxmlformats.org/officeDocument/2006/relationships/image" Target="../media/image79.png"/><Relationship Id="rId23" Type="http://schemas.openxmlformats.org/officeDocument/2006/relationships/oleObject" Target="../embeddings/oleObject49.bin"/><Relationship Id="rId28" Type="http://schemas.openxmlformats.org/officeDocument/2006/relationships/image" Target="../media/image92.wmf"/><Relationship Id="rId10" Type="http://schemas.microsoft.com/office/2007/relationships/hdphoto" Target="../media/hdphoto9.wdp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slide" Target="slide25.xml"/><Relationship Id="rId22" Type="http://schemas.openxmlformats.org/officeDocument/2006/relationships/image" Target="../media/image89.wmf"/><Relationship Id="rId27" Type="http://schemas.openxmlformats.org/officeDocument/2006/relationships/oleObject" Target="../embeddings/oleObject5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9.png"/><Relationship Id="rId18" Type="http://schemas.openxmlformats.org/officeDocument/2006/relationships/image" Target="../media/image97.wmf"/><Relationship Id="rId3" Type="http://schemas.openxmlformats.org/officeDocument/2006/relationships/image" Target="../media/image101.jpeg"/><Relationship Id="rId21" Type="http://schemas.openxmlformats.org/officeDocument/2006/relationships/oleObject" Target="../embeddings/oleObject55.bin"/><Relationship Id="rId7" Type="http://schemas.openxmlformats.org/officeDocument/2006/relationships/image" Target="../media/image102.png"/><Relationship Id="rId12" Type="http://schemas.openxmlformats.org/officeDocument/2006/relationships/image" Target="../media/image78.png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6.wmf"/><Relationship Id="rId20" Type="http://schemas.openxmlformats.org/officeDocument/2006/relationships/image" Target="../media/image98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24" Type="http://schemas.openxmlformats.org/officeDocument/2006/relationships/image" Target="../media/image100.wmf"/><Relationship Id="rId5" Type="http://schemas.openxmlformats.org/officeDocument/2006/relationships/image" Target="../media/image73.gif"/><Relationship Id="rId15" Type="http://schemas.openxmlformats.org/officeDocument/2006/relationships/oleObject" Target="../embeddings/oleObject52.bin"/><Relationship Id="rId23" Type="http://schemas.openxmlformats.org/officeDocument/2006/relationships/oleObject" Target="../embeddings/oleObject56.bin"/><Relationship Id="rId10" Type="http://schemas.openxmlformats.org/officeDocument/2006/relationships/image" Target="../media/image68.png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72.png"/><Relationship Id="rId9" Type="http://schemas.microsoft.com/office/2007/relationships/hdphoto" Target="../media/hdphoto9.wdp"/><Relationship Id="rId14" Type="http://schemas.openxmlformats.org/officeDocument/2006/relationships/image" Target="../media/image87.png"/><Relationship Id="rId22" Type="http://schemas.openxmlformats.org/officeDocument/2006/relationships/image" Target="../media/image9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0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.gif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wmf"/><Relationship Id="rId3" Type="http://schemas.openxmlformats.org/officeDocument/2006/relationships/audio" Target="../media/audio4.wav"/><Relationship Id="rId7" Type="http://schemas.openxmlformats.org/officeDocument/2006/relationships/image" Target="../media/image3.gif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2.wmf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gif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13.wmf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gif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.gif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Văn bản 1"/>
          <p:cNvSpPr>
            <a:spLocks noGrp="1"/>
          </p:cNvSpPr>
          <p:nvPr>
            <p:ph type="body" sz="quarter" idx="10"/>
          </p:nvPr>
        </p:nvSpPr>
        <p:spPr>
          <a:xfrm>
            <a:off x="0" y="165100"/>
            <a:ext cx="12192000" cy="7683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quarter" idx="11"/>
          </p:nvPr>
        </p:nvSpPr>
        <p:spPr>
          <a:xfrm>
            <a:off x="0" y="933450"/>
            <a:ext cx="12192000" cy="38258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84" y="6350"/>
            <a:ext cx="12278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051" y="5486400"/>
            <a:ext cx="11785600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</a:rPr>
              <a:t>NHIỆT LIỆT CHÀO MỪNG QUÝ THẦY CÔ GIÁO VỀ THĂM LỚP DỰ GIỜ</a:t>
            </a:r>
          </a:p>
        </p:txBody>
      </p:sp>
    </p:spTree>
    <p:extLst>
      <p:ext uri="{BB962C8B-B14F-4D97-AF65-F5344CB8AC3E}">
        <p14:creationId xmlns:p14="http://schemas.microsoft.com/office/powerpoint/2010/main" val="31813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1500" y="677302"/>
            <a:ext cx="10991850" cy="93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= 3 cm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 = x cm.</a:t>
            </a:r>
          </a:p>
          <a:p>
            <a:pPr lvl="0" algn="just"/>
            <a:r>
              <a:rPr lang="en-US" altLang="en-US" sz="32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</a:p>
          <a:p>
            <a:pPr lvl="0" algn="just"/>
            <a:endParaRPr lang="en-US" alt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dirty="0" smtClean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31313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5" descr="HĐ3 trang 46 Toán 9 Tập 1 | Kết nối tri thức Giải Toá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36" y="3677965"/>
            <a:ext cx="3764033" cy="249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602604"/>
              </p:ext>
            </p:extLst>
          </p:nvPr>
        </p:nvGraphicFramePr>
        <p:xfrm>
          <a:off x="2643060" y="2762249"/>
          <a:ext cx="6848730" cy="514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7" name="Equation" r:id="rId4" imgW="2209680" imgH="203040" progId="Equation.DSMT4">
                  <p:embed/>
                </p:oleObj>
              </mc:Choice>
              <mc:Fallback>
                <p:oleObj name="Equation" r:id="rId4" imgW="220968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3060" y="2762249"/>
                        <a:ext cx="6848730" cy="514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076227"/>
              </p:ext>
            </p:extLst>
          </p:nvPr>
        </p:nvGraphicFramePr>
        <p:xfrm>
          <a:off x="1908255" y="3576852"/>
          <a:ext cx="2812970" cy="722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8" name="Equation" r:id="rId6" imgW="1155600" imgH="266400" progId="Equation.DSMT4">
                  <p:embed/>
                </p:oleObj>
              </mc:Choice>
              <mc:Fallback>
                <p:oleObj name="Equation" r:id="rId6" imgW="1155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8255" y="3576852"/>
                        <a:ext cx="2812970" cy="722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169;p5"/>
          <p:cNvSpPr/>
          <p:nvPr/>
        </p:nvSpPr>
        <p:spPr>
          <a:xfrm>
            <a:off x="778131" y="82550"/>
            <a:ext cx="1932960" cy="59475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HĐ </a:t>
            </a:r>
            <a:r>
              <a:rPr lang="en-US" sz="3600" b="1" dirty="0" smtClean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3</a:t>
            </a:r>
            <a:endParaRPr sz="3600" b="1" dirty="0">
              <a:solidFill>
                <a:schemeClr val="lt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0" y="0"/>
            <a:ext cx="47212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Sáng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mai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cô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Ngọc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có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dạy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nhóm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KHTN ở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nhà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cô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,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có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bạn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nào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học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thì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học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nhé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,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cô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Ngọc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dạy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phần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vật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lí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và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hóa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học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luôn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</a:t>
            </a:r>
            <a:r>
              <a:rPr kumimoji="0" lang="en-US" altLang="en-US" sz="1000" b="0" i="0" u="none" strike="noStrike" cap="none" normalizeH="0" baseline="0" dirty="0" err="1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nhen</a:t>
            </a: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19:50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81C36"/>
              </a:solidFill>
              <a:effectLst/>
              <a:latin typeface="SegoeuiPc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0" y="0"/>
            <a:ext cx="1968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1893" tIns="53958" rIns="61893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/-strong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/-heart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:-((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>:-h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  <a:t/>
            </a:r>
            <a:b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81C36"/>
                </a:solidFill>
                <a:effectLst/>
                <a:latin typeface="SegoeuiPc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80" name="Picture 44" descr="https://res-zalo.zadn.vn/upload/media/2019/1/25/iconlike_1548389696575_10359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0325"/>
            <a:ext cx="247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875974" y="3677965"/>
            <a:ext cx="2366387" cy="603968"/>
            <a:chOff x="5435510" y="4213373"/>
            <a:chExt cx="2366387" cy="661839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7260720"/>
                </p:ext>
              </p:extLst>
            </p:nvPr>
          </p:nvGraphicFramePr>
          <p:xfrm>
            <a:off x="5435510" y="4213373"/>
            <a:ext cx="703204" cy="6618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19" name="Equation" r:id="rId9" imgW="215640" imgH="203040" progId="Equation.DSMT4">
                    <p:embed/>
                  </p:oleObj>
                </mc:Choice>
                <mc:Fallback>
                  <p:oleObj name="Equation" r:id="rId9" imgW="2156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435510" y="4213373"/>
                          <a:ext cx="703204" cy="6618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5714275"/>
                </p:ext>
              </p:extLst>
            </p:nvPr>
          </p:nvGraphicFramePr>
          <p:xfrm>
            <a:off x="6203462" y="4266285"/>
            <a:ext cx="1598435" cy="6089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0" name="Equation" r:id="rId11" imgW="533160" imgH="203040" progId="Equation.DSMT4">
                    <p:embed/>
                  </p:oleObj>
                </mc:Choice>
                <mc:Fallback>
                  <p:oleObj name="Equation" r:id="rId11" imgW="533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03462" y="4266285"/>
                          <a:ext cx="1598435" cy="6089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970982"/>
              </p:ext>
            </p:extLst>
          </p:nvPr>
        </p:nvGraphicFramePr>
        <p:xfrm>
          <a:off x="1590802" y="4613978"/>
          <a:ext cx="2800350" cy="62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1" name="Equation" r:id="rId13" imgW="2800450" imgH="704791" progId="Equation.DSMT4">
                  <p:embed/>
                </p:oleObj>
              </mc:Choice>
              <mc:Fallback>
                <p:oleObj name="Equation" r:id="rId13" imgW="2800450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802" y="4613978"/>
                        <a:ext cx="2800350" cy="622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5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4026" y="862231"/>
            <a:ext cx="1104654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201118"/>
              </p:ext>
            </p:extLst>
          </p:nvPr>
        </p:nvGraphicFramePr>
        <p:xfrm>
          <a:off x="7152064" y="1322666"/>
          <a:ext cx="809114" cy="59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Equation" r:id="rId3" imgW="330120" imgH="241200" progId="Equation.DSMT4">
                  <p:embed/>
                </p:oleObj>
              </mc:Choice>
              <mc:Fallback>
                <p:oleObj name="Equation" r:id="rId3" imgW="330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2064" y="1322666"/>
                        <a:ext cx="809114" cy="59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65606" y="1143727"/>
            <a:ext cx="11606979" cy="877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Tính giá trị của biểu thức tại x = 5.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Tại x = 0 có tính được giá trị của biểu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Vì sao?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970004"/>
              </p:ext>
            </p:extLst>
          </p:nvPr>
        </p:nvGraphicFramePr>
        <p:xfrm>
          <a:off x="3090378" y="1173531"/>
          <a:ext cx="1845825" cy="53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3" name="Equation" r:id="rId3" imgW="761760" imgH="228600" progId="Equation.DSMT4">
                  <p:embed/>
                </p:oleObj>
              </mc:Choice>
              <mc:Fallback>
                <p:oleObj name="Equation" r:id="rId3" imgW="76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0378" y="1173531"/>
                        <a:ext cx="1845825" cy="530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69;p5"/>
          <p:cNvSpPr/>
          <p:nvPr/>
        </p:nvSpPr>
        <p:spPr>
          <a:xfrm>
            <a:off x="1157418" y="137258"/>
            <a:ext cx="1932960" cy="56538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HĐ </a:t>
            </a:r>
            <a:r>
              <a:rPr lang="en-US" sz="3600" b="1" dirty="0" smtClean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4</a:t>
            </a:r>
            <a:endParaRPr sz="3600" b="1" dirty="0">
              <a:solidFill>
                <a:schemeClr val="lt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1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6325" y="160024"/>
            <a:ext cx="1158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465791"/>
              </p:ext>
            </p:extLst>
          </p:nvPr>
        </p:nvGraphicFramePr>
        <p:xfrm>
          <a:off x="606325" y="1309136"/>
          <a:ext cx="977797" cy="628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9" name="Equation" r:id="rId3" imgW="752486" imgH="543013" progId="Equation.DSMT4">
                  <p:embed/>
                </p:oleObj>
              </mc:Choice>
              <mc:Fallback>
                <p:oleObj name="Equation" r:id="rId3" imgW="752486" imgH="543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325" y="1309136"/>
                        <a:ext cx="977797" cy="628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29190"/>
              </p:ext>
            </p:extLst>
          </p:nvPr>
        </p:nvGraphicFramePr>
        <p:xfrm>
          <a:off x="10670209" y="1314249"/>
          <a:ext cx="1213081" cy="60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0" name="Equation" r:id="rId5" imgW="482400" imgH="203040" progId="Equation.DSMT4">
                  <p:embed/>
                </p:oleObj>
              </mc:Choice>
              <mc:Fallback>
                <p:oleObj name="Equation" r:id="rId5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70209" y="1314249"/>
                        <a:ext cx="1213081" cy="60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249717"/>
              </p:ext>
            </p:extLst>
          </p:nvPr>
        </p:nvGraphicFramePr>
        <p:xfrm>
          <a:off x="1881966" y="2050181"/>
          <a:ext cx="1092240" cy="579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" name="Equation" r:id="rId7" imgW="1371572" imgH="657430" progId="Equation.DSMT4">
                  <p:embed/>
                </p:oleObj>
              </mc:Choice>
              <mc:Fallback>
                <p:oleObj name="Equation" r:id="rId7" imgW="1371572" imgH="6574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1966" y="2050181"/>
                        <a:ext cx="1092240" cy="579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605799"/>
              </p:ext>
            </p:extLst>
          </p:nvPr>
        </p:nvGraphicFramePr>
        <p:xfrm>
          <a:off x="7494715" y="1946501"/>
          <a:ext cx="840763" cy="61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2" name="Equation" r:id="rId9" imgW="743092" imgH="533634" progId="Equation.DSMT4">
                  <p:embed/>
                </p:oleObj>
              </mc:Choice>
              <mc:Fallback>
                <p:oleObj name="Equation" r:id="rId9" imgW="743092" imgH="533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94715" y="1946501"/>
                        <a:ext cx="840763" cy="613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44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156" y="463538"/>
            <a:ext cx="108990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342451" y="1181252"/>
                <a:ext cx="2267774" cy="64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451" y="1181252"/>
                <a:ext cx="2267774" cy="642868"/>
              </a:xfrm>
              <a:prstGeom prst="rect">
                <a:avLst/>
              </a:prstGeom>
              <a:blipFill rotWithShape="1">
                <a:blip r:embed="rId2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6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943" y="1109809"/>
            <a:ext cx="103093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514350" indent="-51435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5, 6, 7, 8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470678"/>
              </p:ext>
            </p:extLst>
          </p:nvPr>
        </p:nvGraphicFramePr>
        <p:xfrm>
          <a:off x="3414900" y="1514475"/>
          <a:ext cx="1612031" cy="594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9" name="Equation" r:id="rId3" imgW="520560" imgH="228600" progId="Equation.DSMT4">
                  <p:embed/>
                </p:oleObj>
              </mc:Choice>
              <mc:Fallback>
                <p:oleObj name="Equation" r:id="rId3" imgW="52056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4900" y="1514475"/>
                        <a:ext cx="1612031" cy="594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22;p15"/>
          <p:cNvSpPr/>
          <p:nvPr/>
        </p:nvSpPr>
        <p:spPr>
          <a:xfrm>
            <a:off x="2355443" y="338137"/>
            <a:ext cx="5864631" cy="6762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HOẠT ĐỘNG NHÓM</a:t>
            </a:r>
            <a:endParaRPr sz="3600" b="1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710283"/>
              </p:ext>
            </p:extLst>
          </p:nvPr>
        </p:nvGraphicFramePr>
        <p:xfrm>
          <a:off x="3157538" y="3228975"/>
          <a:ext cx="157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0" name="Equation" r:id="rId5" imgW="507960" imgH="228600" progId="Equation.DSMT4">
                  <p:embed/>
                </p:oleObj>
              </mc:Choice>
              <mc:Fallback>
                <p:oleObj name="Equation" r:id="rId5" imgW="50796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538" y="3228975"/>
                        <a:ext cx="157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2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356" y="274535"/>
            <a:ext cx="112492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07787"/>
              </p:ext>
            </p:extLst>
          </p:nvPr>
        </p:nvGraphicFramePr>
        <p:xfrm>
          <a:off x="3866695" y="342900"/>
          <a:ext cx="1760419" cy="626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" name="Equation" r:id="rId3" imgW="634680" imgH="291960" progId="Equation.DSMT4">
                  <p:embed/>
                </p:oleObj>
              </mc:Choice>
              <mc:Fallback>
                <p:oleObj name="Equation" r:id="rId3" imgW="634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6695" y="342900"/>
                        <a:ext cx="1760419" cy="626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859644"/>
              </p:ext>
            </p:extLst>
          </p:nvPr>
        </p:nvGraphicFramePr>
        <p:xfrm>
          <a:off x="1856961" y="2050959"/>
          <a:ext cx="1238557" cy="477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" name="Equation" r:id="rId5" imgW="368280" imgH="177480" progId="Equation.DSMT4">
                  <p:embed/>
                </p:oleObj>
              </mc:Choice>
              <mc:Fallback>
                <p:oleObj name="Equation" r:id="rId5" imgW="368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6961" y="2050959"/>
                        <a:ext cx="1238557" cy="477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551550"/>
              </p:ext>
            </p:extLst>
          </p:nvPr>
        </p:nvGraphicFramePr>
        <p:xfrm>
          <a:off x="3883172" y="2066925"/>
          <a:ext cx="1146028" cy="48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" name="Equation" r:id="rId7" imgW="482400" imgH="215640" progId="Equation.DSMT4">
                  <p:embed/>
                </p:oleObj>
              </mc:Choice>
              <mc:Fallback>
                <p:oleObj name="Equation" r:id="rId7" imgW="482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3172" y="2066925"/>
                        <a:ext cx="1146028" cy="482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512885"/>
              </p:ext>
            </p:extLst>
          </p:nvPr>
        </p:nvGraphicFramePr>
        <p:xfrm>
          <a:off x="5233306" y="1977569"/>
          <a:ext cx="1435315" cy="60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" name="Equation" r:id="rId9" imgW="685800" imgH="241200" progId="Equation.DSMT4">
                  <p:embed/>
                </p:oleObj>
              </mc:Choice>
              <mc:Fallback>
                <p:oleObj name="Equation" r:id="rId9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33306" y="1977569"/>
                        <a:ext cx="1435315" cy="60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133707"/>
              </p:ext>
            </p:extLst>
          </p:nvPr>
        </p:nvGraphicFramePr>
        <p:xfrm>
          <a:off x="975845" y="2609850"/>
          <a:ext cx="1976905" cy="74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" name="Equation" r:id="rId11" imgW="1933354" imgH="885796" progId="Equation.DSMT4">
                  <p:embed/>
                </p:oleObj>
              </mc:Choice>
              <mc:Fallback>
                <p:oleObj name="Equation" r:id="rId11" imgW="1933354" imgH="8857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5845" y="2609850"/>
                        <a:ext cx="1976905" cy="742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7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960" y="746958"/>
            <a:ext cx="10884711" cy="5693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</a:t>
            </a:r>
          </a:p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–2,5,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–2,5 + |2.(–2,5) – 1| = –2,5 + |–6| = –2,5 + 6 = 3,5.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68602"/>
              </p:ext>
            </p:extLst>
          </p:nvPr>
        </p:nvGraphicFramePr>
        <p:xfrm>
          <a:off x="4013955" y="931046"/>
          <a:ext cx="11287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0" name="Equation" r:id="rId3" imgW="380880" imgH="253800" progId="Equation.DSMT4">
                  <p:embed/>
                </p:oleObj>
              </mc:Choice>
              <mc:Fallback>
                <p:oleObj name="Equation" r:id="rId3" imgW="38088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3955" y="931046"/>
                        <a:ext cx="1128713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697914"/>
              </p:ext>
            </p:extLst>
          </p:nvPr>
        </p:nvGraphicFramePr>
        <p:xfrm>
          <a:off x="6611576" y="1458186"/>
          <a:ext cx="2894123" cy="68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1" name="Equation" r:id="rId5" imgW="1066680" imgH="253800" progId="Equation.DSMT4">
                  <p:embed/>
                </p:oleObj>
              </mc:Choice>
              <mc:Fallback>
                <p:oleObj name="Equation" r:id="rId5" imgW="1066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1576" y="1458186"/>
                        <a:ext cx="2894123" cy="689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767918"/>
              </p:ext>
            </p:extLst>
          </p:nvPr>
        </p:nvGraphicFramePr>
        <p:xfrm>
          <a:off x="2097651" y="3539797"/>
          <a:ext cx="11239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2" name="Equation" r:id="rId7" imgW="1124032" imgH="742774" progId="Equation.DSMT4">
                  <p:embed/>
                </p:oleObj>
              </mc:Choice>
              <mc:Fallback>
                <p:oleObj name="Equation" r:id="rId7" imgW="1124032" imgH="7427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97651" y="3539797"/>
                        <a:ext cx="112395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182816"/>
              </p:ext>
            </p:extLst>
          </p:nvPr>
        </p:nvGraphicFramePr>
        <p:xfrm>
          <a:off x="3326219" y="3609260"/>
          <a:ext cx="1606826" cy="66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3" name="Equation" r:id="rId9" imgW="672840" imgH="279360" progId="Equation.DSMT4">
                  <p:embed/>
                </p:oleObj>
              </mc:Choice>
              <mc:Fallback>
                <p:oleObj name="Equation" r:id="rId9" imgW="672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6219" y="3609260"/>
                        <a:ext cx="1606826" cy="668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866672"/>
              </p:ext>
            </p:extLst>
          </p:nvPr>
        </p:nvGraphicFramePr>
        <p:xfrm>
          <a:off x="5134628" y="3626881"/>
          <a:ext cx="1266989" cy="75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4" name="Equation" r:id="rId11" imgW="469800" imgH="279360" progId="Equation.DSMT4">
                  <p:embed/>
                </p:oleObj>
              </mc:Choice>
              <mc:Fallback>
                <p:oleObj name="Equation" r:id="rId11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34628" y="3626881"/>
                        <a:ext cx="1266989" cy="75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264374"/>
              </p:ext>
            </p:extLst>
          </p:nvPr>
        </p:nvGraphicFramePr>
        <p:xfrm>
          <a:off x="6401617" y="3609260"/>
          <a:ext cx="2721869" cy="636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5" name="Equation" r:id="rId13" imgW="977760" imgH="228600" progId="Equation.DSMT4">
                  <p:embed/>
                </p:oleObj>
              </mc:Choice>
              <mc:Fallback>
                <p:oleObj name="Equation" r:id="rId13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01617" y="3609260"/>
                        <a:ext cx="2721869" cy="636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110022"/>
              </p:ext>
            </p:extLst>
          </p:nvPr>
        </p:nvGraphicFramePr>
        <p:xfrm>
          <a:off x="1874182" y="2451293"/>
          <a:ext cx="1050326" cy="52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6" name="Equation" r:id="rId15" imgW="355320" imgH="177480" progId="Equation.DSMT4">
                  <p:embed/>
                </p:oleObj>
              </mc:Choice>
              <mc:Fallback>
                <p:oleObj name="Equation" r:id="rId15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74182" y="2451293"/>
                        <a:ext cx="1050326" cy="52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700190"/>
              </p:ext>
            </p:extLst>
          </p:nvPr>
        </p:nvGraphicFramePr>
        <p:xfrm>
          <a:off x="3743692" y="2398727"/>
          <a:ext cx="1142276" cy="57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7" name="Equation" r:id="rId17" imgW="406080" imgH="203040" progId="Equation.DSMT4">
                  <p:embed/>
                </p:oleObj>
              </mc:Choice>
              <mc:Fallback>
                <p:oleObj name="Equation" r:id="rId17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43692" y="2398727"/>
                        <a:ext cx="1142276" cy="57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122061"/>
              </p:ext>
            </p:extLst>
          </p:nvPr>
        </p:nvGraphicFramePr>
        <p:xfrm>
          <a:off x="1946528" y="2871521"/>
          <a:ext cx="1543245" cy="72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8" name="Equation" r:id="rId19" imgW="596880" imgH="279360" progId="Equation.DSMT4">
                  <p:embed/>
                </p:oleObj>
              </mc:Choice>
              <mc:Fallback>
                <p:oleObj name="Equation" r:id="rId19" imgW="596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46528" y="2871521"/>
                        <a:ext cx="1543245" cy="722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998093"/>
              </p:ext>
            </p:extLst>
          </p:nvPr>
        </p:nvGraphicFramePr>
        <p:xfrm>
          <a:off x="2223907" y="4444292"/>
          <a:ext cx="28765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9" name="Equation" r:id="rId21" imgW="2876544" imgH="676187" progId="Equation.DSMT4">
                  <p:embed/>
                </p:oleObj>
              </mc:Choice>
              <mc:Fallback>
                <p:oleObj name="Equation" r:id="rId21" imgW="2876544" imgH="6761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23907" y="4444292"/>
                        <a:ext cx="287655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256356"/>
              </p:ext>
            </p:extLst>
          </p:nvPr>
        </p:nvGraphicFramePr>
        <p:xfrm>
          <a:off x="5142668" y="4351046"/>
          <a:ext cx="2937816" cy="81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0" name="Equation" r:id="rId23" imgW="1002960" imgH="279360" progId="Equation.DSMT4">
                  <p:embed/>
                </p:oleObj>
              </mc:Choice>
              <mc:Fallback>
                <p:oleObj name="Equation" r:id="rId23" imgW="10029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42668" y="4351046"/>
                        <a:ext cx="2937816" cy="818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95789"/>
              </p:ext>
            </p:extLst>
          </p:nvPr>
        </p:nvGraphicFramePr>
        <p:xfrm>
          <a:off x="8254701" y="4463735"/>
          <a:ext cx="1835934" cy="753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1" name="Equation" r:id="rId25" imgW="761760" imgH="253800" progId="Equation.DSMT4">
                  <p:embed/>
                </p:oleObj>
              </mc:Choice>
              <mc:Fallback>
                <p:oleObj name="Equation" r:id="rId25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254701" y="4463735"/>
                        <a:ext cx="1835934" cy="753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22;p15"/>
          <p:cNvSpPr/>
          <p:nvPr/>
        </p:nvSpPr>
        <p:spPr>
          <a:xfrm>
            <a:off x="929701" y="198318"/>
            <a:ext cx="3051749" cy="6724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Luyện</a:t>
            </a:r>
            <a:r>
              <a:rPr lang="en-US" sz="3600" b="1" dirty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tập</a:t>
            </a:r>
            <a:r>
              <a:rPr lang="en-US" sz="3600" b="1" dirty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600" b="1" dirty="0" smtClean="0">
                <a:solidFill>
                  <a:schemeClr val="lt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5</a:t>
            </a:r>
            <a:endParaRPr sz="3600" b="1" dirty="0">
              <a:solidFill>
                <a:schemeClr val="lt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7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427" y="294969"/>
            <a:ext cx="1053034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pPr algn="just"/>
            <a:r>
              <a:rPr lang="vi-V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lí, quãng đường S (tính bằng </a:t>
            </a:r>
            <a:r>
              <a:rPr lang="vi-V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vật rơi tự do được cho bởi công thức </a:t>
            </a:r>
            <a:r>
              <a:rPr lang="vi-V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4,9t</a:t>
            </a:r>
            <a:r>
              <a:rPr lang="vi-VN" sz="32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trong đó t là thời gian rơi (tính bằng giây). Hỏi sau bao nhiêu giây thì vật sẽ chạm đất nếu được thả rơi tự do từ độ cao 122,5 mét</a:t>
            </a:r>
            <a:r>
              <a:rPr lang="vi-V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Viết công thức tính thời gian t (giây) cần thiết để vật rơi được quãng đường S (mét).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Sử dụng công thức tìm được trong câu a, hãy trả lời câu hỏi trong tình huống mở đầu.</a:t>
            </a:r>
          </a:p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Google Shape;322;p15"/>
          <p:cNvSpPr/>
          <p:nvPr/>
        </p:nvSpPr>
        <p:spPr>
          <a:xfrm>
            <a:off x="845467" y="-82956"/>
            <a:ext cx="2812134" cy="75584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7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82207"/>
            <a:ext cx="1107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Viết công thức tính thời gian t (giây) cần thiết để vật rơi được quãng đường S (mét).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Sử dụng công thức tìm được trong câu a, hãy trả lời câu hỏi trong tình huống mở đầu.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3379116" y="294969"/>
            <a:ext cx="3724597" cy="90855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5" y="152082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/>
          <p:cNvSpPr/>
          <p:nvPr/>
        </p:nvSpPr>
        <p:spPr>
          <a:xfrm>
            <a:off x="315849" y="1891665"/>
            <a:ext cx="2740155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Ô</a:t>
            </a:r>
            <a:endParaRPr lang="en-US" sz="405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005840"/>
            <a:ext cx="2740155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CỬA</a:t>
            </a:r>
            <a:endParaRPr lang="en-US" sz="405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777490"/>
            <a:ext cx="2740155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MẬT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891665"/>
            <a:ext cx="2740155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BÍ </a:t>
            </a:r>
            <a:endParaRPr lang="en-US" sz="405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84" y="3435350"/>
            <a:ext cx="2650067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5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7209" y="-36362"/>
            <a:ext cx="11161485" cy="784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S = 4,9t</a:t>
            </a:r>
            <a:r>
              <a:rPr lang="vi-VN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(giây) (do t &gt; 0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thời gian t (giây) cần thiết để vật rơi được quãng đường S (mét) là 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Quãng đường vật rơi tự do từ độ cao 122,5 mét đến khi chạm đất là 122,5 mét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a,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5 giây thì vật sẽ chạm đất nếu được thả rơi tự do từ độ cao 122,5 mét.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30584"/>
              </p:ext>
            </p:extLst>
          </p:nvPr>
        </p:nvGraphicFramePr>
        <p:xfrm>
          <a:off x="6883228" y="429149"/>
          <a:ext cx="1319200" cy="1037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7" name="Equation" r:id="rId3" imgW="533160" imgH="419040" progId="Equation.DSMT4">
                  <p:embed/>
                </p:oleObj>
              </mc:Choice>
              <mc:Fallback>
                <p:oleObj name="Equation" r:id="rId3" imgW="53316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83228" y="429149"/>
                        <a:ext cx="1319200" cy="1037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543049"/>
              </p:ext>
            </p:extLst>
          </p:nvPr>
        </p:nvGraphicFramePr>
        <p:xfrm>
          <a:off x="1575254" y="1051832"/>
          <a:ext cx="1493233" cy="1094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8" name="Equation" r:id="rId5" imgW="583920" imgH="469800" progId="Equation.DSMT4">
                  <p:embed/>
                </p:oleObj>
              </mc:Choice>
              <mc:Fallback>
                <p:oleObj name="Equation" r:id="rId5" imgW="583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5254" y="1051832"/>
                        <a:ext cx="1493233" cy="1094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461291"/>
              </p:ext>
            </p:extLst>
          </p:nvPr>
        </p:nvGraphicFramePr>
        <p:xfrm>
          <a:off x="5605018" y="4639801"/>
          <a:ext cx="1443905" cy="106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9" name="Equation" r:id="rId7" imgW="634680" imgH="469800" progId="Equation.DSMT4">
                  <p:embed/>
                </p:oleObj>
              </mc:Choice>
              <mc:Fallback>
                <p:oleObj name="Equation" r:id="rId7" imgW="634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05018" y="4639801"/>
                        <a:ext cx="1443905" cy="106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128180"/>
              </p:ext>
            </p:extLst>
          </p:nvPr>
        </p:nvGraphicFramePr>
        <p:xfrm>
          <a:off x="6317430" y="2701756"/>
          <a:ext cx="1802773" cy="112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0" name="Equation" r:id="rId9" imgW="799927" imgH="647583" progId="Equation.DSMT4">
                  <p:embed/>
                </p:oleObj>
              </mc:Choice>
              <mc:Fallback>
                <p:oleObj name="Equation" r:id="rId9" imgW="799927" imgH="64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17430" y="2701756"/>
                        <a:ext cx="1802773" cy="1127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022956"/>
              </p:ext>
            </p:extLst>
          </p:nvPr>
        </p:nvGraphicFramePr>
        <p:xfrm>
          <a:off x="7218817" y="4827129"/>
          <a:ext cx="3552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1" name="Equation" r:id="rId11" imgW="1066680" imgH="241200" progId="Equation.DSMT4">
                  <p:embed/>
                </p:oleObj>
              </mc:Choice>
              <mc:Fallback>
                <p:oleObj name="Equation" r:id="rId11" imgW="1066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18817" y="4827129"/>
                        <a:ext cx="3552825" cy="68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536046"/>
              </p:ext>
            </p:extLst>
          </p:nvPr>
        </p:nvGraphicFramePr>
        <p:xfrm>
          <a:off x="4020454" y="4659468"/>
          <a:ext cx="1540020" cy="104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2" name="Equation" r:id="rId13" imgW="799927" imgH="647583" progId="Equation.DSMT4">
                  <p:embed/>
                </p:oleObj>
              </mc:Choice>
              <mc:Fallback>
                <p:oleObj name="Equation" r:id="rId13" imgW="799927" imgH="6475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20454" y="4659468"/>
                        <a:ext cx="1540020" cy="1047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9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4830" y="2147891"/>
            <a:ext cx="2930159" cy="107125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A.-4 </a:t>
            </a:r>
            <a:r>
              <a:rPr lang="en-US" sz="4800" dirty="0" err="1">
                <a:solidFill>
                  <a:srgbClr val="0000FF"/>
                </a:solidFill>
              </a:rPr>
              <a:t>và</a:t>
            </a:r>
            <a:r>
              <a:rPr lang="en-US" sz="4800" dirty="0">
                <a:solidFill>
                  <a:srgbClr val="0000FF"/>
                </a:solidFill>
              </a:rPr>
              <a:t>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95651" y="2167600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B.-5 </a:t>
            </a:r>
            <a:r>
              <a:rPr lang="en-US" sz="5333" dirty="0" err="1">
                <a:solidFill>
                  <a:srgbClr val="0000FF"/>
                </a:solidFill>
              </a:rPr>
              <a:t>và</a:t>
            </a:r>
            <a:r>
              <a:rPr lang="en-US" sz="5333" dirty="0">
                <a:solidFill>
                  <a:srgbClr val="0000FF"/>
                </a:solidFill>
              </a:rPr>
              <a:t> 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11169" y="2147892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solidFill>
                  <a:srgbClr val="0000FF"/>
                </a:solidFill>
              </a:rPr>
              <a:t>C.-6 </a:t>
            </a:r>
            <a:r>
              <a:rPr lang="en-US" sz="5333" dirty="0" err="1">
                <a:solidFill>
                  <a:srgbClr val="0000FF"/>
                </a:solidFill>
              </a:rPr>
              <a:t>và</a:t>
            </a:r>
            <a:r>
              <a:rPr lang="en-US" sz="5333" dirty="0">
                <a:solidFill>
                  <a:srgbClr val="0000FF"/>
                </a:solidFill>
              </a:rPr>
              <a:t>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39322" y="2161430"/>
            <a:ext cx="293015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D. -7 </a:t>
            </a:r>
            <a:r>
              <a:rPr lang="en-US" sz="4800" dirty="0" err="1">
                <a:solidFill>
                  <a:srgbClr val="0000FF"/>
                </a:solidFill>
              </a:rPr>
              <a:t>và</a:t>
            </a:r>
            <a:r>
              <a:rPr lang="en-US" sz="4800" dirty="0">
                <a:solidFill>
                  <a:srgbClr val="0000FF"/>
                </a:solidFill>
              </a:rPr>
              <a:t>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91355" y="93825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73191" y="21240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133138" y="820781"/>
          <a:ext cx="1269919" cy="86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9" name="Equation" r:id="rId18" imgW="317160" imgH="215640" progId="Equation.DSMT4">
                  <p:embed/>
                </p:oleObj>
              </mc:Choice>
              <mc:Fallback>
                <p:oleObj name="Equation" r:id="rId18" imgW="317160" imgH="215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33138" y="820781"/>
                        <a:ext cx="1269919" cy="86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77446" y="2254251"/>
          <a:ext cx="1899596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0" name="Equation" r:id="rId20" imgW="660240" imgH="215640" progId="Equation.DSMT4">
                  <p:embed/>
                </p:oleObj>
              </mc:Choice>
              <mc:Fallback>
                <p:oleObj name="Equation" r:id="rId20" imgW="660240" imgH="215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7446" y="2254251"/>
                        <a:ext cx="1899596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072468" y="2300817"/>
          <a:ext cx="1655233" cy="541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1" name="Equation" r:id="rId22" imgW="660240" imgH="215640" progId="Equation.DSMT4">
                  <p:embed/>
                </p:oleObj>
              </mc:Choice>
              <mc:Fallback>
                <p:oleObj name="Equation" r:id="rId22" imgW="660240" imgH="215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072468" y="2300817"/>
                        <a:ext cx="1655233" cy="541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203017" y="2325625"/>
          <a:ext cx="1797049" cy="576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2" name="Equation" r:id="rId24" imgW="672840" imgH="215640" progId="Equation.DSMT4">
                  <p:embed/>
                </p:oleObj>
              </mc:Choice>
              <mc:Fallback>
                <p:oleObj name="Equation" r:id="rId24" imgW="672840" imgH="215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203017" y="2325625"/>
                        <a:ext cx="1797049" cy="576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690101" y="2260601"/>
          <a:ext cx="2044700" cy="658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" name="Equation" r:id="rId26" imgW="672840" imgH="215640" progId="Equation.DSMT4">
                  <p:embed/>
                </p:oleObj>
              </mc:Choice>
              <mc:Fallback>
                <p:oleObj name="Equation" r:id="rId26" imgW="672840" imgH="215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9690101" y="2260601"/>
                        <a:ext cx="2044700" cy="658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7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550131" y="420034"/>
            <a:ext cx="694946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4976363" y="1082685"/>
          <a:ext cx="2262911" cy="993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3" name="Equation" r:id="rId19" imgW="520560" imgH="228600" progId="Equation.DSMT4">
                  <p:embed/>
                </p:oleObj>
              </mc:Choice>
              <mc:Fallback>
                <p:oleObj name="Equation" r:id="rId19" imgW="520560" imgH="2286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76363" y="1082685"/>
                        <a:ext cx="2262911" cy="993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82875" y="2384824"/>
            <a:ext cx="2438400" cy="1044177"/>
            <a:chOff x="482875" y="2384824"/>
            <a:chExt cx="2438400" cy="1044177"/>
          </a:xfrm>
        </p:grpSpPr>
        <p:sp>
          <p:nvSpPr>
            <p:cNvPr id="44" name="Rounded Rectangle 43"/>
            <p:cNvSpPr/>
            <p:nvPr/>
          </p:nvSpPr>
          <p:spPr>
            <a:xfrm>
              <a:off x="482875" y="2384824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4722472"/>
                </p:ext>
              </p:extLst>
            </p:nvPr>
          </p:nvGraphicFramePr>
          <p:xfrm>
            <a:off x="672683" y="2505115"/>
            <a:ext cx="2067256" cy="88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4" name="Equation" r:id="rId21" imgW="609480" imgH="393480" progId="Equation.DSMT4">
                    <p:embed/>
                  </p:oleObj>
                </mc:Choice>
                <mc:Fallback>
                  <p:oleObj name="Equation" r:id="rId21" imgW="609480" imgH="393480" progId="Equation.DSMT4">
                    <p:embed/>
                    <p:pic>
                      <p:nvPicPr>
                        <p:cNvPr id="2" name="Object 1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72683" y="2505115"/>
                          <a:ext cx="2067256" cy="88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3530875" y="2418556"/>
            <a:ext cx="2438400" cy="1044177"/>
            <a:chOff x="3530875" y="2418556"/>
            <a:chExt cx="2438400" cy="1044177"/>
          </a:xfrm>
        </p:grpSpPr>
        <p:sp>
          <p:nvSpPr>
            <p:cNvPr id="45" name="Rounded Rectangle 44"/>
            <p:cNvSpPr/>
            <p:nvPr/>
          </p:nvSpPr>
          <p:spPr>
            <a:xfrm>
              <a:off x="3530875" y="2418556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79206"/>
                </p:ext>
              </p:extLst>
            </p:nvPr>
          </p:nvGraphicFramePr>
          <p:xfrm>
            <a:off x="3681123" y="2486240"/>
            <a:ext cx="1906877" cy="9705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5" name="Equation" r:id="rId23" imgW="609480" imgH="393480" progId="Equation.DSMT4">
                    <p:embed/>
                  </p:oleObj>
                </mc:Choice>
                <mc:Fallback>
                  <p:oleObj name="Equation" r:id="rId23" imgW="609480" imgH="39348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681123" y="2486240"/>
                          <a:ext cx="1906877" cy="9705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6668229" y="2418556"/>
            <a:ext cx="2438400" cy="1075511"/>
            <a:chOff x="6668229" y="2418556"/>
            <a:chExt cx="2438400" cy="1075511"/>
          </a:xfrm>
        </p:grpSpPr>
        <p:sp>
          <p:nvSpPr>
            <p:cNvPr id="46" name="Rounded Rectangle 45"/>
            <p:cNvSpPr/>
            <p:nvPr/>
          </p:nvSpPr>
          <p:spPr>
            <a:xfrm>
              <a:off x="6668229" y="2418556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6426462"/>
                </p:ext>
              </p:extLst>
            </p:nvPr>
          </p:nvGraphicFramePr>
          <p:xfrm>
            <a:off x="6959600" y="2437799"/>
            <a:ext cx="1758099" cy="1056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6" name="Equation" r:id="rId25" imgW="507960" imgH="393480" progId="Equation.DSMT4">
                    <p:embed/>
                  </p:oleObj>
                </mc:Choice>
                <mc:Fallback>
                  <p:oleObj name="Equation" r:id="rId25" imgW="507960" imgH="39348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959600" y="2437799"/>
                          <a:ext cx="1758099" cy="10562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9423675" y="2384824"/>
            <a:ext cx="2438400" cy="1044177"/>
            <a:chOff x="9423675" y="2384824"/>
            <a:chExt cx="2438400" cy="1044177"/>
          </a:xfrm>
        </p:grpSpPr>
        <p:sp>
          <p:nvSpPr>
            <p:cNvPr id="47" name="Rounded Rectangle 46"/>
            <p:cNvSpPr/>
            <p:nvPr/>
          </p:nvSpPr>
          <p:spPr>
            <a:xfrm>
              <a:off x="9423675" y="2384824"/>
              <a:ext cx="2438400" cy="1044177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1054962"/>
                </p:ext>
              </p:extLst>
            </p:nvPr>
          </p:nvGraphicFramePr>
          <p:xfrm>
            <a:off x="9832961" y="2487445"/>
            <a:ext cx="1762868" cy="941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97" name="Equation" r:id="rId27" imgW="520560" imgH="393480" progId="Equation.DSMT4">
                    <p:embed/>
                  </p:oleObj>
                </mc:Choice>
                <mc:Fallback>
                  <p:oleObj name="Equation" r:id="rId27" imgW="520560" imgH="39348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9832961" y="2487445"/>
                          <a:ext cx="1762868" cy="9415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27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1"/>
            <a:ext cx="2438400" cy="96449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672211" y="220370"/>
            <a:ext cx="77784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777511"/>
              </p:ext>
            </p:extLst>
          </p:nvPr>
        </p:nvGraphicFramePr>
        <p:xfrm>
          <a:off x="3636963" y="882650"/>
          <a:ext cx="41497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7" name="Equation" r:id="rId15" imgW="939600" imgH="317160" progId="Equation.DSMT4">
                  <p:embed/>
                </p:oleObj>
              </mc:Choice>
              <mc:Fallback>
                <p:oleObj name="Equation" r:id="rId15" imgW="939600" imgH="3171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36963" y="882650"/>
                        <a:ext cx="4149725" cy="114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478520"/>
              </p:ext>
            </p:extLst>
          </p:nvPr>
        </p:nvGraphicFramePr>
        <p:xfrm>
          <a:off x="6592969" y="2125227"/>
          <a:ext cx="2420856" cy="82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8" name="Equation" r:id="rId17" imgW="711000" imgH="228600" progId="Equation.DSMT4">
                  <p:embed/>
                </p:oleObj>
              </mc:Choice>
              <mc:Fallback>
                <p:oleObj name="Equation" r:id="rId17" imgW="71100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92969" y="2125227"/>
                        <a:ext cx="2420856" cy="825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470194" y="2188574"/>
          <a:ext cx="2075745" cy="75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9" name="Equation" r:id="rId19" imgW="583920" imgH="228600" progId="Equation.DSMT4">
                  <p:embed/>
                </p:oleObj>
              </mc:Choice>
              <mc:Fallback>
                <p:oleObj name="Equation" r:id="rId19" imgW="58392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470194" y="2188574"/>
                        <a:ext cx="2075745" cy="75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14302" y="2188574"/>
          <a:ext cx="1968377" cy="82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0" name="Equation" r:id="rId21" imgW="558720" imgH="228600" progId="Equation.DSMT4">
                  <p:embed/>
                </p:oleObj>
              </mc:Choice>
              <mc:Fallback>
                <p:oleObj name="Equation" r:id="rId21" imgW="55872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614302" y="2188574"/>
                        <a:ext cx="1968377" cy="821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512305"/>
              </p:ext>
            </p:extLst>
          </p:nvPr>
        </p:nvGraphicFramePr>
        <p:xfrm>
          <a:off x="609600" y="2155825"/>
          <a:ext cx="2062611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1" name="Equation" r:id="rId23" imgW="571320" imgH="228600" progId="Equation.DSMT4">
                  <p:embed/>
                </p:oleObj>
              </mc:Choice>
              <mc:Fallback>
                <p:oleObj name="Equation" r:id="rId23" imgW="57132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9600" y="2155825"/>
                        <a:ext cx="2062611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5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768" y="2703362"/>
            <a:ext cx="113267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417172"/>
              </p:ext>
            </p:extLst>
          </p:nvPr>
        </p:nvGraphicFramePr>
        <p:xfrm>
          <a:off x="1298026" y="5744743"/>
          <a:ext cx="786581" cy="74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Equation" r:id="rId3" imgW="241200" imgH="228600" progId="Equation.DSMT4">
                  <p:embed/>
                </p:oleObj>
              </mc:Choice>
              <mc:Fallback>
                <p:oleObj name="Equation" r:id="rId3" imgW="2412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8026" y="5744743"/>
                        <a:ext cx="786581" cy="745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0084"/>
              </p:ext>
            </p:extLst>
          </p:nvPr>
        </p:nvGraphicFramePr>
        <p:xfrm>
          <a:off x="3342601" y="5744743"/>
          <a:ext cx="1042681" cy="72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2601" y="5744743"/>
                        <a:ext cx="1042681" cy="72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39080" y="1399763"/>
            <a:ext cx="11913839" cy="14465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467768" y="137949"/>
            <a:ext cx="7149055" cy="74898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21926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</p:spTree>
    <p:extLst>
      <p:ext uri="{BB962C8B-B14F-4D97-AF65-F5344CB8AC3E}">
        <p14:creationId xmlns:p14="http://schemas.microsoft.com/office/powerpoint/2010/main" val="255793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9080" y="1399763"/>
            <a:ext cx="11913839" cy="14465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4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4400" dirty="0"/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467768" y="137949"/>
            <a:ext cx="7149055" cy="74898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121926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KIẾN THỨC TRỌNG TÂM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9080" y="3112219"/>
            <a:ext cx="11913839" cy="813345"/>
            <a:chOff x="139080" y="3112219"/>
            <a:chExt cx="11913839" cy="813345"/>
          </a:xfrm>
        </p:grpSpPr>
        <p:sp>
          <p:nvSpPr>
            <p:cNvPr id="9" name="Rectangle 8"/>
            <p:cNvSpPr/>
            <p:nvPr/>
          </p:nvSpPr>
          <p:spPr>
            <a:xfrm>
              <a:off x="139080" y="3112219"/>
              <a:ext cx="11913839" cy="7694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5970754"/>
                </p:ext>
              </p:extLst>
            </p:nvPr>
          </p:nvGraphicFramePr>
          <p:xfrm>
            <a:off x="139080" y="3112219"/>
            <a:ext cx="2269444" cy="813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8" name="Equation" r:id="rId3" imgW="1781165" imgH="857191" progId="Equation.DSMT4">
                    <p:embed/>
                  </p:oleObj>
                </mc:Choice>
                <mc:Fallback>
                  <p:oleObj name="Equation" r:id="rId3" imgW="1781165" imgH="85719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9080" y="3112219"/>
                          <a:ext cx="2269444" cy="8133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81" y="4029128"/>
            <a:ext cx="12052920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ADFE66A-D891-4AC1-9A4F-6FA922B3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18BA1C2-27F0-4A63-94B6-278F344D4D5D}"/>
              </a:ext>
            </a:extLst>
          </p:cNvPr>
          <p:cNvSpPr txBox="1"/>
          <p:nvPr/>
        </p:nvSpPr>
        <p:spPr>
          <a:xfrm>
            <a:off x="6419227" y="2040673"/>
            <a:ext cx="4903264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Làm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tập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: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3.1 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–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3.6/SGK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48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53D96488-18B4-44B3-B31E-0802AAF38B73}"/>
              </a:ext>
            </a:extLst>
          </p:cNvPr>
          <p:cNvSpPr txBox="1"/>
          <p:nvPr/>
        </p:nvSpPr>
        <p:spPr>
          <a:xfrm>
            <a:off x="6425103" y="2870849"/>
            <a:ext cx="4897388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Làm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thêm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– SBT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0AAD0D8-3B99-46F4-A2BD-55ED1F0601F1}"/>
              </a:ext>
            </a:extLst>
          </p:cNvPr>
          <p:cNvSpPr txBox="1"/>
          <p:nvPr/>
        </p:nvSpPr>
        <p:spPr>
          <a:xfrm>
            <a:off x="6425334" y="3711517"/>
            <a:ext cx="5100357" cy="83099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trước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altLang="zh-CN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8: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Khai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căn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bậc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hai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với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phép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nhân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và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zh-CN" sz="2400" dirty="0" err="1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phép</a:t>
            </a:r>
            <a:r>
              <a:rPr lang="en-US" altLang="zh-CN" sz="2400" dirty="0" smtClean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chia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xmlns="" id="{B1A7E6FB-F237-4CC1-90C1-B4D4FF378DAC}"/>
              </a:ext>
            </a:extLst>
          </p:cNvPr>
          <p:cNvSpPr txBox="1"/>
          <p:nvPr/>
        </p:nvSpPr>
        <p:spPr>
          <a:xfrm>
            <a:off x="6419227" y="1224500"/>
            <a:ext cx="3785663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lvl="0"/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Ôn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bài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xem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lại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các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ví</a:t>
            </a:r>
            <a:r>
              <a:rPr lang="en-US" sz="2400" dirty="0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2400" dirty="0" err="1">
                <a:solidFill>
                  <a:srgbClr val="16727D"/>
                </a:solidFill>
                <a:latin typeface="Cambria Math" pitchFamily="18" charset="0"/>
                <a:ea typeface="Cambria Math" pitchFamily="18" charset="0"/>
              </a:rPr>
              <a:t>dụ</a:t>
            </a:r>
            <a:endParaRPr lang="en-US" sz="2400" dirty="0">
              <a:solidFill>
                <a:srgbClr val="16727D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7" name="文本框 9">
            <a:extLst>
              <a:ext uri="{FF2B5EF4-FFF2-40B4-BE49-F238E27FC236}">
                <a16:creationId xmlns:a16="http://schemas.microsoft.com/office/drawing/2014/main" xmlns="" id="{64652441-79AC-4CC8-8AF8-0D44FBE51D60}"/>
              </a:ext>
            </a:extLst>
          </p:cNvPr>
          <p:cNvSpPr txBox="1"/>
          <p:nvPr/>
        </p:nvSpPr>
        <p:spPr>
          <a:xfrm>
            <a:off x="5604146" y="2095536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2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8" name="文本框 10">
            <a:extLst>
              <a:ext uri="{FF2B5EF4-FFF2-40B4-BE49-F238E27FC236}">
                <a16:creationId xmlns:a16="http://schemas.microsoft.com/office/drawing/2014/main" xmlns="" id="{A33A694E-EF83-409C-A859-98CEB740DEBF}"/>
              </a:ext>
            </a:extLst>
          </p:cNvPr>
          <p:cNvSpPr txBox="1"/>
          <p:nvPr/>
        </p:nvSpPr>
        <p:spPr>
          <a:xfrm>
            <a:off x="5611866" y="2925711"/>
            <a:ext cx="687151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3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29" name="文本框 11">
            <a:extLst>
              <a:ext uri="{FF2B5EF4-FFF2-40B4-BE49-F238E27FC236}">
                <a16:creationId xmlns:a16="http://schemas.microsoft.com/office/drawing/2014/main" xmlns="" id="{688FF3B7-51EA-44FD-A6F7-025642F74BAA}"/>
              </a:ext>
            </a:extLst>
          </p:cNvPr>
          <p:cNvSpPr txBox="1"/>
          <p:nvPr/>
        </p:nvSpPr>
        <p:spPr>
          <a:xfrm>
            <a:off x="5610253" y="3740979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algn="ctr"/>
            <a:r>
              <a:rPr lang="en-US" altLang="zh-CN" sz="2000" dirty="0"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4</a:t>
            </a:r>
            <a:endParaRPr lang="zh-CN" altLang="en-US" sz="2000" dirty="0"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0" name="文本框 2">
            <a:extLst>
              <a:ext uri="{FF2B5EF4-FFF2-40B4-BE49-F238E27FC236}">
                <a16:creationId xmlns:a16="http://schemas.microsoft.com/office/drawing/2014/main" xmlns="" id="{D6517F6B-5C44-40E5-BAB1-326EE33C9C7F}"/>
              </a:ext>
            </a:extLst>
          </p:cNvPr>
          <p:cNvSpPr txBox="1"/>
          <p:nvPr/>
        </p:nvSpPr>
        <p:spPr>
          <a:xfrm>
            <a:off x="5604146" y="1279362"/>
            <a:ext cx="685876" cy="400110"/>
          </a:xfrm>
          <a:prstGeom prst="rect">
            <a:avLst/>
          </a:prstGeom>
          <a:solidFill>
            <a:srgbClr val="16727D"/>
          </a:solidFill>
          <a:ln w="19050">
            <a:noFill/>
          </a:ln>
          <a:effectLst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ontserrat SemiBold" panose="00000700000000000000" pitchFamily="2" charset="0"/>
                <a:ea typeface="字魂35号-经典雅黑" panose="02000000000000000000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A31B0414-49CE-41AE-A36C-38CAEA7878B2}"/>
              </a:ext>
            </a:extLst>
          </p:cNvPr>
          <p:cNvSpPr/>
          <p:nvPr/>
        </p:nvSpPr>
        <p:spPr>
          <a:xfrm>
            <a:off x="3199108" y="1279363"/>
            <a:ext cx="2103779" cy="2856349"/>
          </a:xfrm>
          <a:prstGeom prst="rect">
            <a:avLst/>
          </a:prstGeom>
          <a:solidFill>
            <a:srgbClr val="167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Montserrat SemiBold" panose="00000700000000000000" pitchFamily="2" charset="0"/>
              <a:ea typeface="字魂35号-经典雅黑" panose="02000000000000000000" pitchFamily="2" charset="-122"/>
            </a:endParaRP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xmlns="" id="{FAD9924E-A56E-498C-95B7-896B8D1B8176}"/>
              </a:ext>
            </a:extLst>
          </p:cNvPr>
          <p:cNvSpPr txBox="1"/>
          <p:nvPr/>
        </p:nvSpPr>
        <p:spPr>
          <a:xfrm>
            <a:off x="3212894" y="1701800"/>
            <a:ext cx="2076209" cy="18156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zh-CN" sz="3733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HƯỚNG DẪN VỀ NHÀ</a:t>
            </a:r>
            <a:endParaRPr lang="zh-CN" altLang="en-US" sz="3733" dirty="0">
              <a:solidFill>
                <a:schemeClr val="bg1"/>
              </a:solidFill>
              <a:latin typeface="Cambria Math" pitchFamily="18" charset="0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85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155274852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5" name="Group 1"/>
          <p:cNvGrpSpPr>
            <a:grpSpLocks/>
          </p:cNvGrpSpPr>
          <p:nvPr/>
        </p:nvGrpSpPr>
        <p:grpSpPr bwMode="auto">
          <a:xfrm>
            <a:off x="198967" y="1157289"/>
            <a:ext cx="2760133" cy="4238625"/>
            <a:chOff x="149225" y="1157288"/>
            <a:chExt cx="2070100" cy="4238625"/>
          </a:xfrm>
        </p:grpSpPr>
        <p:pic>
          <p:nvPicPr>
            <p:cNvPr id="718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" y="1157288"/>
              <a:ext cx="2070100" cy="42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6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62000" y="2057400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1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191934" y="1157289"/>
            <a:ext cx="2760133" cy="4238625"/>
            <a:chOff x="2393950" y="1157288"/>
            <a:chExt cx="2070100" cy="4238625"/>
          </a:xfrm>
        </p:grpSpPr>
        <p:pic>
          <p:nvPicPr>
            <p:cNvPr id="71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950" y="1157288"/>
              <a:ext cx="2070100" cy="42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987675" y="2057400"/>
              <a:ext cx="762000" cy="11049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Time"/>
                </a:rPr>
                <a:t>2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76434" y="1157289"/>
            <a:ext cx="2760133" cy="4238625"/>
            <a:chOff x="4632325" y="1157288"/>
            <a:chExt cx="2070100" cy="4238625"/>
          </a:xfrm>
        </p:grpSpPr>
        <p:pic>
          <p:nvPicPr>
            <p:cNvPr id="718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325" y="1157288"/>
              <a:ext cx="2070100" cy="42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259388" y="2071688"/>
              <a:ext cx="787400" cy="12049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.VnTime"/>
                </a:rPr>
                <a:t>3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281584" y="1196976"/>
            <a:ext cx="2760133" cy="4238625"/>
            <a:chOff x="6961188" y="1196975"/>
            <a:chExt cx="2070100" cy="4238625"/>
          </a:xfrm>
        </p:grpSpPr>
        <p:pic>
          <p:nvPicPr>
            <p:cNvPr id="717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188" y="1196975"/>
              <a:ext cx="2070100" cy="42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548563" y="2011363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</a:rPr>
                <a:t>4</a:t>
              </a:r>
            </a:p>
          </p:txBody>
        </p:sp>
      </p:grpSp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352551" y="3524251"/>
            <a:ext cx="374649" cy="41751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4419600" y="3556000"/>
            <a:ext cx="304800" cy="304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>
            <a:hlinkClick r:id="rId5" action="ppaction://hlinksldjump"/>
          </p:cNvPr>
          <p:cNvSpPr/>
          <p:nvPr/>
        </p:nvSpPr>
        <p:spPr>
          <a:xfrm>
            <a:off x="10509251" y="3597275"/>
            <a:ext cx="304800" cy="304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7385051" y="3614738"/>
            <a:ext cx="304800" cy="304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11510865" y="6400800"/>
            <a:ext cx="406400" cy="304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4229100"/>
            <a:ext cx="222673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134" y="1381126"/>
            <a:ext cx="180551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719668" y="685800"/>
            <a:ext cx="10174817" cy="985838"/>
          </a:xfrm>
          <a:prstGeom prst="wedgeRoundRectCallout">
            <a:avLst>
              <a:gd name="adj1" fmla="val 48095"/>
              <a:gd name="adj2" fmla="val 84798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2058989"/>
            <a:ext cx="135890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267" y="4313238"/>
            <a:ext cx="222673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croll: Horizontal 5"/>
          <p:cNvSpPr/>
          <p:nvPr/>
        </p:nvSpPr>
        <p:spPr>
          <a:xfrm>
            <a:off x="1631951" y="2563813"/>
            <a:ext cx="7763933" cy="322738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5" y="2890838"/>
            <a:ext cx="128058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2662239"/>
            <a:ext cx="1284816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Folded Corner 8"/>
          <p:cNvSpPr/>
          <p:nvPr/>
        </p:nvSpPr>
        <p:spPr>
          <a:xfrm>
            <a:off x="10581217" y="2876550"/>
            <a:ext cx="954616" cy="69850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altLang="en-US" sz="13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altLang="en-US" sz="13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ounded Rectangle 3">
            <a:hlinkClick r:id="rId9" action="ppaction://hlinksldjump"/>
          </p:cNvPr>
          <p:cNvSpPr/>
          <p:nvPr/>
        </p:nvSpPr>
        <p:spPr>
          <a:xfrm>
            <a:off x="11379201" y="6400800"/>
            <a:ext cx="404284" cy="3810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27720" y="3505825"/>
            <a:ext cx="7029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55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" y="3609975"/>
            <a:ext cx="2076449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085" y="857251"/>
            <a:ext cx="2070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2058988"/>
            <a:ext cx="1462616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395818" y="5149850"/>
            <a:ext cx="2772833" cy="7937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2" y="3592514"/>
            <a:ext cx="2076449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3227918" y="5149850"/>
            <a:ext cx="2772833" cy="7937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1" y="3587750"/>
            <a:ext cx="207856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6060018" y="5149850"/>
            <a:ext cx="2772833" cy="7937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18" y="3576639"/>
            <a:ext cx="2076449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8892118" y="5149850"/>
            <a:ext cx="2774949" cy="79375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-25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18" y="2997200"/>
            <a:ext cx="1276349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18" y="2757488"/>
            <a:ext cx="1276349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Folded Corner 8"/>
          <p:cNvSpPr/>
          <p:nvPr/>
        </p:nvSpPr>
        <p:spPr>
          <a:xfrm>
            <a:off x="10498667" y="3057526"/>
            <a:ext cx="1193800" cy="4746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altLang="en-US" sz="13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ê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ke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11497562" y="6315803"/>
            <a:ext cx="194905" cy="259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524249"/>
              </p:ext>
            </p:extLst>
          </p:nvPr>
        </p:nvGraphicFramePr>
        <p:xfrm>
          <a:off x="4614334" y="741145"/>
          <a:ext cx="1742017" cy="103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Equation" r:id="rId12" imgW="495000" imgH="279360" progId="Equation.DSMT4">
                  <p:embed/>
                </p:oleObj>
              </mc:Choice>
              <mc:Fallback>
                <p:oleObj name="Equation" r:id="rId12" imgW="495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14334" y="741145"/>
                        <a:ext cx="1742017" cy="103209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1" y="1411288"/>
            <a:ext cx="2038351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51" y="73025"/>
            <a:ext cx="209126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1554163"/>
            <a:ext cx="133138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540001" y="2201863"/>
            <a:ext cx="4787900" cy="711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82863"/>
            <a:ext cx="204046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599267" y="3390901"/>
            <a:ext cx="4715933" cy="6318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-1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84" y="3844925"/>
            <a:ext cx="204046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645833" y="4487864"/>
            <a:ext cx="4658784" cy="6318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17" y="5113338"/>
            <a:ext cx="204046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645833" y="5562601"/>
            <a:ext cx="4658784" cy="6318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34" y="2713039"/>
            <a:ext cx="1435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2" y="2563814"/>
            <a:ext cx="145203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Folded Corner 8"/>
          <p:cNvSpPr/>
          <p:nvPr/>
        </p:nvSpPr>
        <p:spPr>
          <a:xfrm>
            <a:off x="10401301" y="3079751"/>
            <a:ext cx="1240367" cy="4619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10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hlinkClick r:id="rId11" action="ppaction://hlinksldjump"/>
          </p:cNvPr>
          <p:cNvSpPr/>
          <p:nvPr/>
        </p:nvSpPr>
        <p:spPr>
          <a:xfrm>
            <a:off x="11280710" y="6307494"/>
            <a:ext cx="360958" cy="33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274880"/>
              </p:ext>
            </p:extLst>
          </p:nvPr>
        </p:nvGraphicFramePr>
        <p:xfrm>
          <a:off x="4076701" y="465137"/>
          <a:ext cx="2238374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Equation" r:id="rId12" imgW="1015920" imgH="291960" progId="Equation.DSMT4">
                  <p:embed/>
                </p:oleObj>
              </mc:Choice>
              <mc:Fallback>
                <p:oleObj name="Equation" r:id="rId12" imgW="10159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76701" y="465137"/>
                        <a:ext cx="2238374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88881"/>
              </p:ext>
            </p:extLst>
          </p:nvPr>
        </p:nvGraphicFramePr>
        <p:xfrm>
          <a:off x="3171825" y="4487864"/>
          <a:ext cx="647700" cy="531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Equation" r:id="rId14" imgW="228600" imgH="228600" progId="Equation.DSMT4">
                  <p:embed/>
                </p:oleObj>
              </mc:Choice>
              <mc:Fallback>
                <p:oleObj name="Equation" r:id="rId14" imgW="228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71825" y="4487864"/>
                        <a:ext cx="647700" cy="531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621459"/>
              </p:ext>
            </p:extLst>
          </p:nvPr>
        </p:nvGraphicFramePr>
        <p:xfrm>
          <a:off x="3162300" y="5562601"/>
          <a:ext cx="685800" cy="49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Equation" r:id="rId16" imgW="317160" imgH="228600" progId="Equation.DSMT4">
                  <p:embed/>
                </p:oleObj>
              </mc:Choice>
              <mc:Fallback>
                <p:oleObj name="Equation" r:id="rId16" imgW="31716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2300" y="5562601"/>
                        <a:ext cx="685800" cy="498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9267" y="564862"/>
            <a:ext cx="132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2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4.375E-6 -0.2247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67" y="-23813"/>
            <a:ext cx="1907117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043518" y="482601"/>
            <a:ext cx="8424333" cy="89852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17" y="949326"/>
            <a:ext cx="121073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6" y="3687600"/>
            <a:ext cx="219498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1043518" y="3988742"/>
            <a:ext cx="7205133" cy="8921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967" y="2462214"/>
            <a:ext cx="1517651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967" y="2295525"/>
            <a:ext cx="151765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Folded Corner 8"/>
          <p:cNvSpPr/>
          <p:nvPr/>
        </p:nvSpPr>
        <p:spPr>
          <a:xfrm>
            <a:off x="10231967" y="2701926"/>
            <a:ext cx="1075267" cy="7667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hangingPunct="1">
              <a:defRPr/>
            </a:pPr>
            <a:r>
              <a:rPr lang="en-US" b="1" dirty="0" err="1">
                <a:solidFill>
                  <a:srgbClr val="000000"/>
                </a:solidFill>
                <a:latin typeface="Arial" pitchFamily="34" charset="0"/>
                <a:cs typeface="Tahoma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Tahoma" pitchFamily="34" charset="0"/>
              </a:rPr>
              <a:t>9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Tahoma" pitchFamily="34" charset="0"/>
            </a:endParaRPr>
          </a:p>
        </p:txBody>
      </p:sp>
      <p:sp>
        <p:nvSpPr>
          <p:cNvPr id="2" name="Rectangle 1">
            <a:hlinkClick r:id="rId10" action="ppaction://hlinksldjump"/>
          </p:cNvPr>
          <p:cNvSpPr/>
          <p:nvPr/>
        </p:nvSpPr>
        <p:spPr>
          <a:xfrm>
            <a:off x="10990792" y="6162676"/>
            <a:ext cx="401886" cy="303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518740"/>
              </p:ext>
            </p:extLst>
          </p:nvPr>
        </p:nvGraphicFramePr>
        <p:xfrm>
          <a:off x="1259633" y="4068147"/>
          <a:ext cx="1483567" cy="81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11" imgW="596880" imgH="291960" progId="Equation.DSMT4">
                  <p:embed/>
                </p:oleObj>
              </mc:Choice>
              <mc:Fallback>
                <p:oleObj name="Equation" r:id="rId11" imgW="596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59633" y="4068147"/>
                        <a:ext cx="1483567" cy="81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72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5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7"/>
          <p:cNvSpPr txBox="1">
            <a:spLocks noChangeArrowheads="1"/>
          </p:cNvSpPr>
          <p:nvPr/>
        </p:nvSpPr>
        <p:spPr bwMode="auto">
          <a:xfrm>
            <a:off x="1524000" y="992188"/>
            <a:ext cx="9245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28-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BÀI 7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smtClean="0">
                <a:latin typeface="Times New Roman" pitchFamily="18" charset="0"/>
                <a:cs typeface="Arial" pitchFamily="34" charset="0"/>
              </a:rPr>
              <a:t>CĂN BẬC HAI VÀ CĂN THỨC BẬC HAI (TIẾT 2)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540" y="1091071"/>
            <a:ext cx="812587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CĂN THỨC BẬC HAI</a:t>
            </a:r>
          </a:p>
          <a:p>
            <a:pPr marL="742950" indent="-742950">
              <a:buAutoNum type="arabicPeriod"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3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860</Words>
  <Application>Microsoft Office PowerPoint</Application>
  <PresentationFormat>Custom</PresentationFormat>
  <Paragraphs>163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ThuHa PC</cp:lastModifiedBy>
  <cp:revision>152</cp:revision>
  <dcterms:created xsi:type="dcterms:W3CDTF">2024-06-23T10:54:22Z</dcterms:created>
  <dcterms:modified xsi:type="dcterms:W3CDTF">2024-11-10T15:52:14Z</dcterms:modified>
</cp:coreProperties>
</file>