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1"/>
  </p:notesMasterIdLst>
  <p:sldIdLst>
    <p:sldId id="324" r:id="rId2"/>
    <p:sldId id="378" r:id="rId3"/>
    <p:sldId id="364" r:id="rId4"/>
    <p:sldId id="365" r:id="rId5"/>
    <p:sldId id="444" r:id="rId6"/>
    <p:sldId id="432" r:id="rId7"/>
    <p:sldId id="359" r:id="rId8"/>
    <p:sldId id="445" r:id="rId9"/>
    <p:sldId id="446" r:id="rId10"/>
    <p:sldId id="418" r:id="rId11"/>
    <p:sldId id="433" r:id="rId12"/>
    <p:sldId id="420" r:id="rId13"/>
    <p:sldId id="447" r:id="rId14"/>
    <p:sldId id="450" r:id="rId15"/>
    <p:sldId id="434" r:id="rId16"/>
    <p:sldId id="436" r:id="rId17"/>
    <p:sldId id="422" r:id="rId18"/>
    <p:sldId id="437" r:id="rId19"/>
    <p:sldId id="442" r:id="rId20"/>
    <p:sldId id="443" r:id="rId21"/>
    <p:sldId id="438" r:id="rId22"/>
    <p:sldId id="423" r:id="rId23"/>
    <p:sldId id="439" r:id="rId24"/>
    <p:sldId id="449" r:id="rId25"/>
    <p:sldId id="424" r:id="rId26"/>
    <p:sldId id="426" r:id="rId27"/>
    <p:sldId id="425" r:id="rId28"/>
    <p:sldId id="441" r:id="rId29"/>
    <p:sldId id="430"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0066"/>
    <a:srgbClr val="F50B21"/>
    <a:srgbClr val="FFFFFF"/>
    <a:srgbClr val="E33613"/>
    <a:srgbClr val="FF7F00"/>
    <a:srgbClr val="FF9999"/>
    <a:srgbClr val="6FB9D7"/>
    <a:srgbClr val="80808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p:cViewPr varScale="1">
        <p:scale>
          <a:sx n="54" d="100"/>
          <a:sy n="54" d="100"/>
        </p:scale>
        <p:origin x="1190" y="5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EF2EDDF-53BD-43A0-BA3A-2C1DA5B1E410}" type="slidenum">
              <a:rPr lang="en-US"/>
              <a:pPr/>
              <a:t>‹#›</a:t>
            </a:fld>
            <a:endParaRPr lang="en-US"/>
          </a:p>
        </p:txBody>
      </p:sp>
    </p:spTree>
    <p:extLst>
      <p:ext uri="{BB962C8B-B14F-4D97-AF65-F5344CB8AC3E}">
        <p14:creationId xmlns:p14="http://schemas.microsoft.com/office/powerpoint/2010/main" val="7879331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Arial" charset="0"/>
                <a:ea typeface="+mn-ea"/>
                <a:cs typeface="+mn-cs"/>
              </a:rPr>
              <a:t>Chuẩn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bị</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phần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khởi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động</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như</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thế</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nào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cho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hiệu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quả</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phải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dựa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vào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nội</a:t>
            </a:r>
            <a:r>
              <a:rPr lang="en-US" sz="1200" kern="1200" dirty="0">
                <a:solidFill>
                  <a:schemeClr val="tx1"/>
                </a:solidFill>
                <a:effectLst/>
                <a:latin typeface="Arial" charset="0"/>
                <a:ea typeface="+mn-ea"/>
                <a:cs typeface="+mn-cs"/>
              </a:rPr>
              <a:t> dung </a:t>
            </a:r>
            <a:r>
              <a:rPr lang="en-US" sz="1200" kern="1200" dirty="0" err="1">
                <a:solidFill>
                  <a:schemeClr val="tx1"/>
                </a:solidFill>
                <a:effectLst/>
                <a:latin typeface="Arial" charset="0"/>
                <a:ea typeface="+mn-ea"/>
                <a:cs typeface="+mn-cs"/>
              </a:rPr>
              <a:t>bài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đối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tượng</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học</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sinh</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và</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cả</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điều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kiện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của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giáo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viên</a:t>
            </a:r>
            <a:r>
              <a:rPr lang="en-US" sz="1200" kern="1200" dirty="0">
                <a:solidFill>
                  <a:schemeClr val="tx1"/>
                </a:solidFill>
                <a:effectLst/>
                <a:latin typeface="Arial" charset="0"/>
                <a:ea typeface="+mn-ea"/>
                <a:cs typeface="+mn-cs"/>
              </a:rPr>
              <a:t>.</a:t>
            </a:r>
          </a:p>
          <a:p>
            <a:r>
              <a:rPr lang="en-US" sz="1200" kern="1200" dirty="0" err="1">
                <a:solidFill>
                  <a:schemeClr val="tx1"/>
                </a:solidFill>
                <a:effectLst/>
                <a:latin typeface="Arial" charset="0"/>
                <a:ea typeface="+mn-ea"/>
                <a:cs typeface="+mn-cs"/>
              </a:rPr>
              <a:t>Như</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vậy</a:t>
            </a:r>
            <a:r>
              <a:rPr lang="en-US" sz="1200" kern="1200" dirty="0">
                <a:solidFill>
                  <a:schemeClr val="tx1"/>
                </a:solidFill>
                <a:effectLst/>
                <a:latin typeface="Arial" charset="0"/>
                <a:ea typeface="+mn-ea"/>
                <a:cs typeface="+mn-cs"/>
              </a:rPr>
              <a:t> có </a:t>
            </a:r>
            <a:r>
              <a:rPr lang="en-US" sz="1200" kern="1200" dirty="0" err="1">
                <a:solidFill>
                  <a:schemeClr val="tx1"/>
                </a:solidFill>
                <a:effectLst/>
                <a:latin typeface="Arial" charset="0"/>
                <a:ea typeface="+mn-ea"/>
                <a:cs typeface="+mn-cs"/>
              </a:rPr>
              <a:t>thê</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hiểu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hoạt</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động</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này</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chưa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đòi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hỏi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sư</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tư</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duy</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cao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không</a:t>
            </a:r>
            <a:r>
              <a:rPr lang="en-US" sz="1200" kern="1200" dirty="0">
                <a:solidFill>
                  <a:schemeClr val="tx1"/>
                </a:solidFill>
                <a:effectLst/>
                <a:latin typeface="Arial" charset="0"/>
                <a:ea typeface="+mn-ea"/>
                <a:cs typeface="+mn-cs"/>
              </a:rPr>
              <a:t> quá </a:t>
            </a:r>
            <a:r>
              <a:rPr lang="en-US" sz="1200" kern="1200" dirty="0" err="1">
                <a:solidFill>
                  <a:schemeClr val="tx1"/>
                </a:solidFill>
                <a:effectLst/>
                <a:latin typeface="Arial" charset="0"/>
                <a:ea typeface="+mn-ea"/>
                <a:cs typeface="+mn-cs"/>
              </a:rPr>
              <a:t>coi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trọng</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vê</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vấn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đê</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kiến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thức</a:t>
            </a:r>
            <a:r>
              <a:rPr lang="en-US" sz="1200" kern="1200" dirty="0">
                <a:solidFill>
                  <a:schemeClr val="tx1"/>
                </a:solidFill>
                <a:effectLst/>
                <a:latin typeface="Arial" charset="0"/>
                <a:ea typeface="+mn-ea"/>
                <a:cs typeface="+mn-cs"/>
              </a:rPr>
              <a:t> mà </a:t>
            </a:r>
            <a:r>
              <a:rPr lang="en-US" sz="1200" kern="1200" dirty="0" err="1">
                <a:solidFill>
                  <a:schemeClr val="tx1"/>
                </a:solidFill>
                <a:effectLst/>
                <a:latin typeface="Arial" charset="0"/>
                <a:ea typeface="+mn-ea"/>
                <a:cs typeface="+mn-cs"/>
              </a:rPr>
              <a:t>chu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yếu</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tạo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tâm</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thê</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tốt</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nhất</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cho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các</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em</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nhập</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cuộc</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lôi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kéo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các</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em</a:t>
            </a:r>
            <a:r>
              <a:rPr lang="en-US" sz="1200" kern="1200" dirty="0">
                <a:solidFill>
                  <a:schemeClr val="tx1"/>
                </a:solidFill>
                <a:effectLst/>
                <a:latin typeface="Arial" charset="0"/>
                <a:ea typeface="+mn-ea"/>
                <a:cs typeface="+mn-cs"/>
              </a:rPr>
              <a:t> có </a:t>
            </a:r>
            <a:r>
              <a:rPr lang="en-US" sz="1200" kern="1200" dirty="0" err="1">
                <a:solidFill>
                  <a:schemeClr val="tx1"/>
                </a:solidFill>
                <a:effectLst/>
                <a:latin typeface="Arial" charset="0"/>
                <a:ea typeface="+mn-ea"/>
                <a:cs typeface="+mn-cs"/>
              </a:rPr>
              <a:t>hứng</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thu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với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các</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hoạt</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động</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phía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sau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đo</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A77F36-C0E9-435B-A23E-C02F8ADA1E4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220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108" name="Freeform 12"/>
          <p:cNvSpPr>
            <a:spLocks/>
          </p:cNvSpPr>
          <p:nvPr/>
        </p:nvSpPr>
        <p:spPr bwMode="gray">
          <a:xfrm>
            <a:off x="-9525" y="2997200"/>
            <a:ext cx="2205038" cy="2663825"/>
          </a:xfrm>
          <a:custGeom>
            <a:avLst/>
            <a:gdLst/>
            <a:ahLst/>
            <a:cxnLst>
              <a:cxn ang="0">
                <a:pos x="0" y="1678"/>
              </a:cxn>
              <a:cxn ang="0">
                <a:pos x="0" y="1134"/>
              </a:cxn>
              <a:cxn ang="0">
                <a:pos x="1406" y="0"/>
              </a:cxn>
              <a:cxn ang="0">
                <a:pos x="1406" y="91"/>
              </a:cxn>
              <a:cxn ang="0">
                <a:pos x="0" y="1678"/>
              </a:cxn>
            </a:cxnLst>
            <a:rect l="0" t="0" r="r" b="b"/>
            <a:pathLst>
              <a:path w="1406" h="1678">
                <a:moveTo>
                  <a:pt x="0" y="1678"/>
                </a:moveTo>
                <a:lnTo>
                  <a:pt x="0" y="1134"/>
                </a:lnTo>
                <a:lnTo>
                  <a:pt x="1406" y="0"/>
                </a:lnTo>
                <a:lnTo>
                  <a:pt x="1406" y="91"/>
                </a:lnTo>
                <a:lnTo>
                  <a:pt x="0" y="1678"/>
                </a:lnTo>
                <a:close/>
              </a:path>
            </a:pathLst>
          </a:custGeom>
          <a:solidFill>
            <a:srgbClr val="E0E0E0"/>
          </a:solidFill>
          <a:ln w="9525">
            <a:noFill/>
            <a:round/>
            <a:headEnd/>
            <a:tailEnd/>
          </a:ln>
          <a:effectLst/>
        </p:spPr>
        <p:txBody>
          <a:bodyPr/>
          <a:lstStyle/>
          <a:p>
            <a:endParaRPr lang="en-US"/>
          </a:p>
        </p:txBody>
      </p:sp>
      <p:pic>
        <p:nvPicPr>
          <p:cNvPr id="4103" name="Picture 7" descr="9"/>
          <p:cNvPicPr>
            <a:picLocks noChangeAspect="1" noChangeArrowheads="1"/>
          </p:cNvPicPr>
          <p:nvPr/>
        </p:nvPicPr>
        <p:blipFill>
          <a:blip r:embed="rId2"/>
          <a:srcRect/>
          <a:stretch>
            <a:fillRect/>
          </a:stretch>
        </p:blipFill>
        <p:spPr bwMode="gray">
          <a:xfrm>
            <a:off x="1447800" y="1782763"/>
            <a:ext cx="7359650" cy="1609725"/>
          </a:xfrm>
          <a:prstGeom prst="rect">
            <a:avLst/>
          </a:prstGeom>
          <a:noFill/>
        </p:spPr>
      </p:pic>
      <p:sp>
        <p:nvSpPr>
          <p:cNvPr id="4104" name="Freeform 8"/>
          <p:cNvSpPr>
            <a:spLocks/>
          </p:cNvSpPr>
          <p:nvPr/>
        </p:nvSpPr>
        <p:spPr bwMode="gray">
          <a:xfrm>
            <a:off x="568325" y="-9525"/>
            <a:ext cx="1784350" cy="6875463"/>
          </a:xfrm>
          <a:custGeom>
            <a:avLst/>
            <a:gdLst/>
            <a:ahLst/>
            <a:cxnLst>
              <a:cxn ang="0">
                <a:pos x="0" y="0"/>
              </a:cxn>
              <a:cxn ang="0">
                <a:pos x="490" y="2"/>
              </a:cxn>
              <a:cxn ang="0">
                <a:pos x="1124" y="1373"/>
              </a:cxn>
              <a:cxn ang="0">
                <a:pos x="1124" y="2036"/>
              </a:cxn>
              <a:cxn ang="0">
                <a:pos x="889" y="4343"/>
              </a:cxn>
              <a:cxn ang="0">
                <a:pos x="526" y="4343"/>
              </a:cxn>
              <a:cxn ang="0">
                <a:pos x="1079" y="2031"/>
              </a:cxn>
              <a:cxn ang="0">
                <a:pos x="1079" y="1383"/>
              </a:cxn>
              <a:cxn ang="0">
                <a:pos x="0" y="0"/>
              </a:cxn>
            </a:cxnLst>
            <a:rect l="0" t="0" r="r" b="b"/>
            <a:pathLst>
              <a:path w="1124" h="4343">
                <a:moveTo>
                  <a:pt x="0" y="0"/>
                </a:moveTo>
                <a:lnTo>
                  <a:pt x="490" y="2"/>
                </a:lnTo>
                <a:lnTo>
                  <a:pt x="1124" y="1373"/>
                </a:lnTo>
                <a:lnTo>
                  <a:pt x="1124" y="2036"/>
                </a:lnTo>
                <a:lnTo>
                  <a:pt x="889" y="4343"/>
                </a:lnTo>
                <a:lnTo>
                  <a:pt x="526" y="4343"/>
                </a:lnTo>
                <a:lnTo>
                  <a:pt x="1079" y="2031"/>
                </a:lnTo>
                <a:lnTo>
                  <a:pt x="1079" y="1383"/>
                </a:lnTo>
                <a:lnTo>
                  <a:pt x="0" y="0"/>
                </a:lnTo>
                <a:close/>
              </a:path>
            </a:pathLst>
          </a:custGeom>
          <a:solidFill>
            <a:schemeClr val="bg1"/>
          </a:solidFill>
          <a:ln w="9525" cap="flat" cmpd="sng">
            <a:noFill/>
            <a:prstDash val="solid"/>
            <a:round/>
            <a:headEnd type="none" w="med" len="med"/>
            <a:tailEnd type="none" w="med" len="med"/>
          </a:ln>
          <a:effectLst/>
        </p:spPr>
        <p:txBody>
          <a:bodyPr/>
          <a:lstStyle/>
          <a:p>
            <a:endParaRPr lang="en-US"/>
          </a:p>
        </p:txBody>
      </p:sp>
      <p:sp>
        <p:nvSpPr>
          <p:cNvPr id="4105" name="Freeform 9"/>
          <p:cNvSpPr>
            <a:spLocks/>
          </p:cNvSpPr>
          <p:nvPr/>
        </p:nvSpPr>
        <p:spPr bwMode="gray">
          <a:xfrm>
            <a:off x="-12700" y="-9525"/>
            <a:ext cx="2392363" cy="6880225"/>
          </a:xfrm>
          <a:custGeom>
            <a:avLst/>
            <a:gdLst/>
            <a:ahLst/>
            <a:cxnLst>
              <a:cxn ang="0">
                <a:pos x="181" y="0"/>
              </a:cxn>
              <a:cxn ang="0">
                <a:pos x="1507" y="1379"/>
              </a:cxn>
              <a:cxn ang="0">
                <a:pos x="1507" y="2036"/>
              </a:cxn>
              <a:cxn ang="0">
                <a:pos x="727" y="4334"/>
              </a:cxn>
              <a:cxn ang="0">
                <a:pos x="2" y="4334"/>
              </a:cxn>
              <a:cxn ang="0">
                <a:pos x="2" y="4162"/>
              </a:cxn>
              <a:cxn ang="0">
                <a:pos x="1441" y="1936"/>
              </a:cxn>
              <a:cxn ang="0">
                <a:pos x="1441" y="1447"/>
              </a:cxn>
              <a:cxn ang="0">
                <a:pos x="8" y="434"/>
              </a:cxn>
              <a:cxn ang="0">
                <a:pos x="0" y="6"/>
              </a:cxn>
              <a:cxn ang="0">
                <a:pos x="181" y="0"/>
              </a:cxn>
            </a:cxnLst>
            <a:rect l="0" t="0" r="r" b="b"/>
            <a:pathLst>
              <a:path w="1507" h="4334">
                <a:moveTo>
                  <a:pt x="181" y="0"/>
                </a:moveTo>
                <a:lnTo>
                  <a:pt x="1507" y="1379"/>
                </a:lnTo>
                <a:lnTo>
                  <a:pt x="1507" y="2036"/>
                </a:lnTo>
                <a:lnTo>
                  <a:pt x="727" y="4334"/>
                </a:lnTo>
                <a:lnTo>
                  <a:pt x="2" y="4334"/>
                </a:lnTo>
                <a:lnTo>
                  <a:pt x="2" y="4162"/>
                </a:lnTo>
                <a:lnTo>
                  <a:pt x="1441" y="1936"/>
                </a:lnTo>
                <a:lnTo>
                  <a:pt x="1441" y="1447"/>
                </a:lnTo>
                <a:lnTo>
                  <a:pt x="8" y="434"/>
                </a:lnTo>
                <a:lnTo>
                  <a:pt x="0" y="6"/>
                </a:lnTo>
                <a:lnTo>
                  <a:pt x="181" y="0"/>
                </a:lnTo>
                <a:close/>
              </a:path>
            </a:pathLst>
          </a:custGeom>
          <a:solidFill>
            <a:schemeClr val="accent1"/>
          </a:solidFill>
          <a:ln w="9525">
            <a:noFill/>
            <a:round/>
            <a:headEnd/>
            <a:tailEnd/>
          </a:ln>
          <a:effectLst/>
        </p:spPr>
        <p:txBody>
          <a:bodyPr/>
          <a:lstStyle/>
          <a:p>
            <a:endParaRPr lang="en-US"/>
          </a:p>
        </p:txBody>
      </p:sp>
      <p:sp>
        <p:nvSpPr>
          <p:cNvPr id="4106" name="Freeform 10"/>
          <p:cNvSpPr>
            <a:spLocks/>
          </p:cNvSpPr>
          <p:nvPr/>
        </p:nvSpPr>
        <p:spPr bwMode="gray">
          <a:xfrm>
            <a:off x="2557463" y="0"/>
            <a:ext cx="3022600" cy="6858000"/>
          </a:xfrm>
          <a:custGeom>
            <a:avLst/>
            <a:gdLst/>
            <a:ahLst/>
            <a:cxnLst>
              <a:cxn ang="0">
                <a:pos x="1904" y="0"/>
              </a:cxn>
              <a:cxn ang="0">
                <a:pos x="1178" y="0"/>
              </a:cxn>
              <a:cxn ang="0">
                <a:pos x="0" y="1342"/>
              </a:cxn>
              <a:cxn ang="0">
                <a:pos x="0" y="1950"/>
              </a:cxn>
              <a:cxn ang="0">
                <a:pos x="498" y="4354"/>
              </a:cxn>
              <a:cxn ang="0">
                <a:pos x="1088" y="4354"/>
              </a:cxn>
              <a:cxn ang="0">
                <a:pos x="44" y="1985"/>
              </a:cxn>
              <a:cxn ang="0">
                <a:pos x="44" y="1361"/>
              </a:cxn>
              <a:cxn ang="0">
                <a:pos x="1904" y="0"/>
              </a:cxn>
            </a:cxnLst>
            <a:rect l="0" t="0" r="r" b="b"/>
            <a:pathLst>
              <a:path w="1904" h="4354">
                <a:moveTo>
                  <a:pt x="1904" y="0"/>
                </a:moveTo>
                <a:lnTo>
                  <a:pt x="1178" y="0"/>
                </a:lnTo>
                <a:lnTo>
                  <a:pt x="0" y="1342"/>
                </a:lnTo>
                <a:lnTo>
                  <a:pt x="0" y="1950"/>
                </a:lnTo>
                <a:lnTo>
                  <a:pt x="498" y="4354"/>
                </a:lnTo>
                <a:lnTo>
                  <a:pt x="1088" y="4354"/>
                </a:lnTo>
                <a:lnTo>
                  <a:pt x="44" y="1985"/>
                </a:lnTo>
                <a:lnTo>
                  <a:pt x="44" y="1361"/>
                </a:lnTo>
                <a:lnTo>
                  <a:pt x="1904" y="0"/>
                </a:lnTo>
                <a:close/>
              </a:path>
            </a:pathLst>
          </a:custGeom>
          <a:solidFill>
            <a:srgbClr val="D3D3D3"/>
          </a:solidFill>
          <a:ln w="9525">
            <a:noFill/>
            <a:round/>
            <a:headEnd/>
            <a:tailEnd/>
          </a:ln>
          <a:effectLst/>
        </p:spPr>
        <p:txBody>
          <a:bodyPr/>
          <a:lstStyle/>
          <a:p>
            <a:endParaRPr lang="en-US"/>
          </a:p>
        </p:txBody>
      </p:sp>
      <p:sp>
        <p:nvSpPr>
          <p:cNvPr id="4107" name="Freeform 11"/>
          <p:cNvSpPr>
            <a:spLocks/>
          </p:cNvSpPr>
          <p:nvPr/>
        </p:nvSpPr>
        <p:spPr bwMode="gray">
          <a:xfrm>
            <a:off x="2959100" y="-14288"/>
            <a:ext cx="2711450" cy="1887538"/>
          </a:xfrm>
          <a:custGeom>
            <a:avLst/>
            <a:gdLst/>
            <a:ahLst/>
            <a:cxnLst>
              <a:cxn ang="0">
                <a:pos x="1708" y="1"/>
              </a:cxn>
              <a:cxn ang="0">
                <a:pos x="1379" y="0"/>
              </a:cxn>
              <a:cxn ang="0">
                <a:pos x="0" y="1189"/>
              </a:cxn>
              <a:cxn ang="0">
                <a:pos x="1708" y="1"/>
              </a:cxn>
            </a:cxnLst>
            <a:rect l="0" t="0" r="r" b="b"/>
            <a:pathLst>
              <a:path w="1708" h="1189">
                <a:moveTo>
                  <a:pt x="1708" y="1"/>
                </a:moveTo>
                <a:lnTo>
                  <a:pt x="1379" y="0"/>
                </a:lnTo>
                <a:lnTo>
                  <a:pt x="0" y="1189"/>
                </a:lnTo>
                <a:lnTo>
                  <a:pt x="1708" y="1"/>
                </a:lnTo>
                <a:close/>
              </a:path>
            </a:pathLst>
          </a:custGeom>
          <a:solidFill>
            <a:srgbClr val="FFFFFF">
              <a:alpha val="50000"/>
            </a:srgbClr>
          </a:solidFill>
          <a:ln w="9525">
            <a:noFill/>
            <a:round/>
            <a:headEnd/>
            <a:tailEnd/>
          </a:ln>
          <a:effectLst/>
        </p:spPr>
        <p:txBody>
          <a:bodyPr/>
          <a:lstStyle/>
          <a:p>
            <a:endParaRPr lang="en-US"/>
          </a:p>
        </p:txBody>
      </p:sp>
      <p:sp>
        <p:nvSpPr>
          <p:cNvPr id="4109" name="Freeform 13"/>
          <p:cNvSpPr>
            <a:spLocks/>
          </p:cNvSpPr>
          <p:nvPr/>
        </p:nvSpPr>
        <p:spPr bwMode="gray">
          <a:xfrm>
            <a:off x="2498725" y="-9525"/>
            <a:ext cx="6105525" cy="6867525"/>
          </a:xfrm>
          <a:custGeom>
            <a:avLst/>
            <a:gdLst/>
            <a:ahLst/>
            <a:cxnLst>
              <a:cxn ang="0">
                <a:pos x="3665" y="0"/>
              </a:cxn>
              <a:cxn ang="0">
                <a:pos x="2122" y="0"/>
              </a:cxn>
              <a:cxn ang="0">
                <a:pos x="0" y="1339"/>
              </a:cxn>
              <a:cxn ang="0">
                <a:pos x="0" y="1950"/>
              </a:cxn>
              <a:cxn ang="0">
                <a:pos x="1215" y="4354"/>
              </a:cxn>
              <a:cxn ang="0">
                <a:pos x="1941" y="4354"/>
              </a:cxn>
              <a:cxn ang="0">
                <a:pos x="72" y="1877"/>
              </a:cxn>
              <a:cxn ang="0">
                <a:pos x="72" y="1361"/>
              </a:cxn>
              <a:cxn ang="0">
                <a:pos x="3846" y="0"/>
              </a:cxn>
              <a:cxn ang="0">
                <a:pos x="2122" y="0"/>
              </a:cxn>
            </a:cxnLst>
            <a:rect l="0" t="0" r="r" b="b"/>
            <a:pathLst>
              <a:path w="3846" h="4354">
                <a:moveTo>
                  <a:pt x="3665" y="0"/>
                </a:moveTo>
                <a:lnTo>
                  <a:pt x="2122" y="0"/>
                </a:lnTo>
                <a:lnTo>
                  <a:pt x="0" y="1339"/>
                </a:lnTo>
                <a:lnTo>
                  <a:pt x="0" y="1950"/>
                </a:lnTo>
                <a:lnTo>
                  <a:pt x="1215" y="4354"/>
                </a:lnTo>
                <a:lnTo>
                  <a:pt x="1941" y="4354"/>
                </a:lnTo>
                <a:lnTo>
                  <a:pt x="72" y="1877"/>
                </a:lnTo>
                <a:lnTo>
                  <a:pt x="72" y="1361"/>
                </a:lnTo>
                <a:lnTo>
                  <a:pt x="3846" y="0"/>
                </a:lnTo>
                <a:lnTo>
                  <a:pt x="2122" y="0"/>
                </a:lnTo>
              </a:path>
            </a:pathLst>
          </a:custGeom>
          <a:solidFill>
            <a:schemeClr val="hlink"/>
          </a:solidFill>
          <a:ln w="9525">
            <a:noFill/>
            <a:round/>
            <a:headEnd/>
            <a:tailEnd/>
          </a:ln>
          <a:effectLst/>
        </p:spPr>
        <p:txBody>
          <a:bodyPr/>
          <a:lstStyle/>
          <a:p>
            <a:endParaRPr lang="en-US"/>
          </a:p>
        </p:txBody>
      </p:sp>
      <p:sp>
        <p:nvSpPr>
          <p:cNvPr id="4110" name="Freeform 14"/>
          <p:cNvSpPr>
            <a:spLocks/>
          </p:cNvSpPr>
          <p:nvPr/>
        </p:nvSpPr>
        <p:spPr bwMode="gray">
          <a:xfrm>
            <a:off x="-9525" y="185738"/>
            <a:ext cx="2246313" cy="5984875"/>
          </a:xfrm>
          <a:custGeom>
            <a:avLst/>
            <a:gdLst/>
            <a:ahLst/>
            <a:cxnLst>
              <a:cxn ang="0">
                <a:pos x="0" y="0"/>
              </a:cxn>
              <a:cxn ang="0">
                <a:pos x="1415" y="1197"/>
              </a:cxn>
              <a:cxn ang="0">
                <a:pos x="1415" y="1862"/>
              </a:cxn>
              <a:cxn ang="0">
                <a:pos x="0" y="3770"/>
              </a:cxn>
              <a:cxn ang="0">
                <a:pos x="0" y="3272"/>
              </a:cxn>
              <a:cxn ang="0">
                <a:pos x="1376" y="1801"/>
              </a:cxn>
              <a:cxn ang="0">
                <a:pos x="1376" y="1272"/>
              </a:cxn>
              <a:cxn ang="0">
                <a:pos x="6" y="962"/>
              </a:cxn>
              <a:cxn ang="0">
                <a:pos x="0" y="0"/>
              </a:cxn>
            </a:cxnLst>
            <a:rect l="0" t="0" r="r" b="b"/>
            <a:pathLst>
              <a:path w="1415" h="3770">
                <a:moveTo>
                  <a:pt x="0" y="0"/>
                </a:moveTo>
                <a:lnTo>
                  <a:pt x="1415" y="1197"/>
                </a:lnTo>
                <a:lnTo>
                  <a:pt x="1415" y="1862"/>
                </a:lnTo>
                <a:lnTo>
                  <a:pt x="0" y="3770"/>
                </a:lnTo>
                <a:lnTo>
                  <a:pt x="0" y="3272"/>
                </a:lnTo>
                <a:lnTo>
                  <a:pt x="1376" y="1801"/>
                </a:lnTo>
                <a:lnTo>
                  <a:pt x="1376" y="1272"/>
                </a:lnTo>
                <a:lnTo>
                  <a:pt x="6" y="962"/>
                </a:lnTo>
                <a:lnTo>
                  <a:pt x="0" y="0"/>
                </a:lnTo>
                <a:close/>
              </a:path>
            </a:pathLst>
          </a:custGeom>
          <a:solidFill>
            <a:schemeClr val="accent2"/>
          </a:solidFill>
          <a:ln w="9525">
            <a:noFill/>
            <a:round/>
            <a:headEnd/>
            <a:tailEnd/>
          </a:ln>
          <a:effectLst/>
        </p:spPr>
        <p:txBody>
          <a:bodyPr/>
          <a:lstStyle/>
          <a:p>
            <a:endParaRPr lang="en-US"/>
          </a:p>
        </p:txBody>
      </p:sp>
      <p:sp>
        <p:nvSpPr>
          <p:cNvPr id="4111" name="Freeform 15"/>
          <p:cNvSpPr>
            <a:spLocks/>
          </p:cNvSpPr>
          <p:nvPr/>
        </p:nvSpPr>
        <p:spPr bwMode="gray">
          <a:xfrm>
            <a:off x="2608263" y="642938"/>
            <a:ext cx="6540500" cy="6215062"/>
          </a:xfrm>
          <a:custGeom>
            <a:avLst/>
            <a:gdLst/>
            <a:ahLst/>
            <a:cxnLst>
              <a:cxn ang="0">
                <a:pos x="4115" y="0"/>
              </a:cxn>
              <a:cxn ang="0">
                <a:pos x="4120" y="500"/>
              </a:cxn>
              <a:cxn ang="0">
                <a:pos x="61" y="1059"/>
              </a:cxn>
              <a:cxn ang="0">
                <a:pos x="61" y="1466"/>
              </a:cxn>
              <a:cxn ang="0">
                <a:pos x="2419" y="3915"/>
              </a:cxn>
              <a:cxn ang="0">
                <a:pos x="1830" y="3915"/>
              </a:cxn>
              <a:cxn ang="0">
                <a:pos x="0" y="1449"/>
              </a:cxn>
              <a:cxn ang="0">
                <a:pos x="0" y="967"/>
              </a:cxn>
              <a:cxn ang="0">
                <a:pos x="4115" y="0"/>
              </a:cxn>
            </a:cxnLst>
            <a:rect l="0" t="0" r="r" b="b"/>
            <a:pathLst>
              <a:path w="4120" h="3915">
                <a:moveTo>
                  <a:pt x="4115" y="0"/>
                </a:moveTo>
                <a:lnTo>
                  <a:pt x="4120" y="500"/>
                </a:lnTo>
                <a:lnTo>
                  <a:pt x="61" y="1059"/>
                </a:lnTo>
                <a:lnTo>
                  <a:pt x="61" y="1466"/>
                </a:lnTo>
                <a:lnTo>
                  <a:pt x="2419" y="3915"/>
                </a:lnTo>
                <a:lnTo>
                  <a:pt x="1830" y="3915"/>
                </a:lnTo>
                <a:lnTo>
                  <a:pt x="0" y="1449"/>
                </a:lnTo>
                <a:lnTo>
                  <a:pt x="0" y="967"/>
                </a:lnTo>
                <a:lnTo>
                  <a:pt x="4115" y="0"/>
                </a:lnTo>
                <a:close/>
              </a:path>
            </a:pathLst>
          </a:custGeom>
          <a:solidFill>
            <a:schemeClr val="tx2"/>
          </a:solidFill>
          <a:ln w="9525">
            <a:noFill/>
            <a:round/>
            <a:headEnd/>
            <a:tailEnd/>
          </a:ln>
          <a:effectLst/>
        </p:spPr>
        <p:txBody>
          <a:bodyPr/>
          <a:lstStyle/>
          <a:p>
            <a:endParaRPr lang="en-US"/>
          </a:p>
        </p:txBody>
      </p:sp>
      <p:sp>
        <p:nvSpPr>
          <p:cNvPr id="4112" name="Freeform 16"/>
          <p:cNvSpPr>
            <a:spLocks/>
          </p:cNvSpPr>
          <p:nvPr/>
        </p:nvSpPr>
        <p:spPr bwMode="gray">
          <a:xfrm>
            <a:off x="2586038" y="-17463"/>
            <a:ext cx="6557962" cy="6875463"/>
          </a:xfrm>
          <a:custGeom>
            <a:avLst/>
            <a:gdLst/>
            <a:ahLst/>
            <a:cxnLst>
              <a:cxn ang="0">
                <a:pos x="4131" y="0"/>
              </a:cxn>
              <a:cxn ang="0">
                <a:pos x="4126" y="494"/>
              </a:cxn>
              <a:cxn ang="0">
                <a:pos x="55" y="1404"/>
              </a:cxn>
              <a:cxn ang="0">
                <a:pos x="55" y="1853"/>
              </a:cxn>
              <a:cxn ang="0">
                <a:pos x="3156" y="4348"/>
              </a:cxn>
              <a:cxn ang="0">
                <a:pos x="2067" y="4348"/>
              </a:cxn>
              <a:cxn ang="0">
                <a:pos x="0" y="1882"/>
              </a:cxn>
              <a:cxn ang="0">
                <a:pos x="0" y="1355"/>
              </a:cxn>
              <a:cxn ang="0">
                <a:pos x="3615" y="0"/>
              </a:cxn>
              <a:cxn ang="0">
                <a:pos x="4131" y="0"/>
              </a:cxn>
            </a:cxnLst>
            <a:rect l="0" t="0" r="r" b="b"/>
            <a:pathLst>
              <a:path w="4131" h="4348">
                <a:moveTo>
                  <a:pt x="4131" y="0"/>
                </a:moveTo>
                <a:lnTo>
                  <a:pt x="4126" y="494"/>
                </a:lnTo>
                <a:lnTo>
                  <a:pt x="55" y="1404"/>
                </a:lnTo>
                <a:lnTo>
                  <a:pt x="55" y="1853"/>
                </a:lnTo>
                <a:lnTo>
                  <a:pt x="3156" y="4348"/>
                </a:lnTo>
                <a:lnTo>
                  <a:pt x="2067" y="4348"/>
                </a:lnTo>
                <a:lnTo>
                  <a:pt x="0" y="1882"/>
                </a:lnTo>
                <a:lnTo>
                  <a:pt x="0" y="1355"/>
                </a:lnTo>
                <a:lnTo>
                  <a:pt x="3615" y="0"/>
                </a:lnTo>
                <a:lnTo>
                  <a:pt x="4131" y="0"/>
                </a:lnTo>
                <a:close/>
              </a:path>
            </a:pathLst>
          </a:custGeom>
          <a:solidFill>
            <a:srgbClr val="FFFFFF"/>
          </a:solidFill>
          <a:ln w="9525">
            <a:noFill/>
            <a:round/>
            <a:headEnd/>
            <a:tailEnd/>
          </a:ln>
          <a:effectLst/>
        </p:spPr>
        <p:txBody>
          <a:bodyPr/>
          <a:lstStyle/>
          <a:p>
            <a:endParaRPr lang="en-US"/>
          </a:p>
        </p:txBody>
      </p:sp>
      <p:sp>
        <p:nvSpPr>
          <p:cNvPr id="4113" name="Freeform 17"/>
          <p:cNvSpPr>
            <a:spLocks/>
          </p:cNvSpPr>
          <p:nvPr/>
        </p:nvSpPr>
        <p:spPr bwMode="gray">
          <a:xfrm>
            <a:off x="2771775" y="-26988"/>
            <a:ext cx="5761038" cy="2087563"/>
          </a:xfrm>
          <a:custGeom>
            <a:avLst/>
            <a:gdLst/>
            <a:ahLst/>
            <a:cxnLst>
              <a:cxn ang="0">
                <a:pos x="0" y="1315"/>
              </a:cxn>
              <a:cxn ang="0">
                <a:pos x="2858" y="0"/>
              </a:cxn>
              <a:cxn ang="0">
                <a:pos x="3629" y="0"/>
              </a:cxn>
              <a:cxn ang="0">
                <a:pos x="0" y="1315"/>
              </a:cxn>
            </a:cxnLst>
            <a:rect l="0" t="0" r="r" b="b"/>
            <a:pathLst>
              <a:path w="3629" h="1315">
                <a:moveTo>
                  <a:pt x="0" y="1315"/>
                </a:moveTo>
                <a:lnTo>
                  <a:pt x="2858" y="0"/>
                </a:lnTo>
                <a:lnTo>
                  <a:pt x="3629" y="0"/>
                </a:lnTo>
                <a:lnTo>
                  <a:pt x="0" y="1315"/>
                </a:lnTo>
                <a:close/>
              </a:path>
            </a:pathLst>
          </a:custGeom>
          <a:solidFill>
            <a:srgbClr val="FFFFFF">
              <a:alpha val="50000"/>
            </a:srgbClr>
          </a:solidFill>
          <a:ln w="9525">
            <a:noFill/>
            <a:round/>
            <a:headEnd/>
            <a:tailEnd/>
          </a:ln>
          <a:effectLst/>
        </p:spPr>
        <p:txBody>
          <a:bodyPr/>
          <a:lstStyle/>
          <a:p>
            <a:endParaRPr lang="en-US"/>
          </a:p>
        </p:txBody>
      </p:sp>
      <p:sp>
        <p:nvSpPr>
          <p:cNvPr id="4114" name="Freeform 18"/>
          <p:cNvSpPr>
            <a:spLocks/>
          </p:cNvSpPr>
          <p:nvPr/>
        </p:nvSpPr>
        <p:spPr bwMode="gray">
          <a:xfrm>
            <a:off x="2555875" y="2924175"/>
            <a:ext cx="3384550" cy="3944938"/>
          </a:xfrm>
          <a:custGeom>
            <a:avLst/>
            <a:gdLst/>
            <a:ahLst/>
            <a:cxnLst>
              <a:cxn ang="0">
                <a:pos x="0" y="0"/>
              </a:cxn>
              <a:cxn ang="0">
                <a:pos x="2132" y="2495"/>
              </a:cxn>
              <a:cxn ang="0">
                <a:pos x="1814" y="2495"/>
              </a:cxn>
              <a:cxn ang="0">
                <a:pos x="0" y="0"/>
              </a:cxn>
            </a:cxnLst>
            <a:rect l="0" t="0" r="r" b="b"/>
            <a:pathLst>
              <a:path w="2132" h="2495">
                <a:moveTo>
                  <a:pt x="0" y="0"/>
                </a:moveTo>
                <a:lnTo>
                  <a:pt x="2132" y="2495"/>
                </a:lnTo>
                <a:lnTo>
                  <a:pt x="1814" y="2495"/>
                </a:lnTo>
                <a:lnTo>
                  <a:pt x="0" y="0"/>
                </a:lnTo>
                <a:close/>
              </a:path>
            </a:pathLst>
          </a:custGeom>
          <a:solidFill>
            <a:srgbClr val="FFFFFF">
              <a:alpha val="35001"/>
            </a:srgbClr>
          </a:solidFill>
          <a:ln w="9525">
            <a:noFill/>
            <a:round/>
            <a:headEnd/>
            <a:tailEnd/>
          </a:ln>
          <a:effectLst/>
        </p:spPr>
        <p:txBody>
          <a:bodyPr/>
          <a:lstStyle/>
          <a:p>
            <a:endParaRPr lang="en-US"/>
          </a:p>
        </p:txBody>
      </p:sp>
      <p:sp>
        <p:nvSpPr>
          <p:cNvPr id="4120" name="Freeform 24"/>
          <p:cNvSpPr>
            <a:spLocks/>
          </p:cNvSpPr>
          <p:nvPr/>
        </p:nvSpPr>
        <p:spPr bwMode="gray">
          <a:xfrm>
            <a:off x="-19050" y="180975"/>
            <a:ext cx="2262188" cy="1914525"/>
          </a:xfrm>
          <a:custGeom>
            <a:avLst/>
            <a:gdLst/>
            <a:ahLst/>
            <a:cxnLst>
              <a:cxn ang="0">
                <a:pos x="1425" y="1206"/>
              </a:cxn>
              <a:cxn ang="0">
                <a:pos x="0" y="0"/>
              </a:cxn>
              <a:cxn ang="0">
                <a:pos x="0" y="186"/>
              </a:cxn>
              <a:cxn ang="0">
                <a:pos x="1425" y="1206"/>
              </a:cxn>
            </a:cxnLst>
            <a:rect l="0" t="0" r="r" b="b"/>
            <a:pathLst>
              <a:path w="1425" h="1206">
                <a:moveTo>
                  <a:pt x="1425" y="1206"/>
                </a:moveTo>
                <a:lnTo>
                  <a:pt x="0" y="0"/>
                </a:lnTo>
                <a:lnTo>
                  <a:pt x="0" y="186"/>
                </a:lnTo>
                <a:lnTo>
                  <a:pt x="1425" y="1206"/>
                </a:lnTo>
                <a:close/>
              </a:path>
            </a:pathLst>
          </a:custGeom>
          <a:solidFill>
            <a:srgbClr val="333333">
              <a:alpha val="39999"/>
            </a:srgbClr>
          </a:solidFill>
          <a:ln w="9525">
            <a:noFill/>
            <a:round/>
            <a:headEnd/>
            <a:tailEnd/>
          </a:ln>
          <a:effectLst/>
        </p:spPr>
        <p:txBody>
          <a:bodyPr/>
          <a:lstStyle/>
          <a:p>
            <a:endParaRPr lang="en-US"/>
          </a:p>
        </p:txBody>
      </p:sp>
      <p:sp>
        <p:nvSpPr>
          <p:cNvPr id="4121" name="Freeform 25"/>
          <p:cNvSpPr>
            <a:spLocks/>
          </p:cNvSpPr>
          <p:nvPr/>
        </p:nvSpPr>
        <p:spPr bwMode="gray">
          <a:xfrm>
            <a:off x="-12700" y="3105150"/>
            <a:ext cx="2327275" cy="3762375"/>
          </a:xfrm>
          <a:custGeom>
            <a:avLst/>
            <a:gdLst/>
            <a:ahLst/>
            <a:cxnLst>
              <a:cxn ang="0">
                <a:pos x="0" y="2248"/>
              </a:cxn>
              <a:cxn ang="0">
                <a:pos x="1466" y="0"/>
              </a:cxn>
              <a:cxn ang="0">
                <a:pos x="194" y="2370"/>
              </a:cxn>
              <a:cxn ang="0">
                <a:pos x="4" y="2364"/>
              </a:cxn>
              <a:cxn ang="0">
                <a:pos x="0" y="2248"/>
              </a:cxn>
            </a:cxnLst>
            <a:rect l="0" t="0" r="r" b="b"/>
            <a:pathLst>
              <a:path w="1466" h="2370">
                <a:moveTo>
                  <a:pt x="0" y="2248"/>
                </a:moveTo>
                <a:lnTo>
                  <a:pt x="1466" y="0"/>
                </a:lnTo>
                <a:lnTo>
                  <a:pt x="194" y="2370"/>
                </a:lnTo>
                <a:lnTo>
                  <a:pt x="4" y="2364"/>
                </a:lnTo>
                <a:lnTo>
                  <a:pt x="0" y="2248"/>
                </a:lnTo>
                <a:close/>
              </a:path>
            </a:pathLst>
          </a:custGeom>
          <a:solidFill>
            <a:schemeClr val="folHlink"/>
          </a:solidFill>
          <a:ln w="9525">
            <a:noFill/>
            <a:round/>
            <a:headEnd/>
            <a:tailEnd/>
          </a:ln>
          <a:effectLst/>
        </p:spPr>
        <p:txBody>
          <a:bodyPr/>
          <a:lstStyle/>
          <a:p>
            <a:endParaRPr lang="en-US"/>
          </a:p>
        </p:txBody>
      </p:sp>
      <p:sp>
        <p:nvSpPr>
          <p:cNvPr id="4122" name="Freeform 26"/>
          <p:cNvSpPr>
            <a:spLocks/>
          </p:cNvSpPr>
          <p:nvPr/>
        </p:nvSpPr>
        <p:spPr bwMode="gray">
          <a:xfrm>
            <a:off x="-9525" y="1403350"/>
            <a:ext cx="2317750" cy="5265738"/>
          </a:xfrm>
          <a:custGeom>
            <a:avLst/>
            <a:gdLst/>
            <a:ahLst/>
            <a:cxnLst>
              <a:cxn ang="0">
                <a:pos x="6" y="0"/>
              </a:cxn>
              <a:cxn ang="0">
                <a:pos x="6" y="643"/>
              </a:cxn>
              <a:cxn ang="0">
                <a:pos x="1410" y="564"/>
              </a:cxn>
              <a:cxn ang="0">
                <a:pos x="1410" y="1049"/>
              </a:cxn>
              <a:cxn ang="0">
                <a:pos x="0" y="2852"/>
              </a:cxn>
              <a:cxn ang="0">
                <a:pos x="0" y="3317"/>
              </a:cxn>
              <a:cxn ang="0">
                <a:pos x="1460" y="1062"/>
              </a:cxn>
              <a:cxn ang="0">
                <a:pos x="1460" y="505"/>
              </a:cxn>
              <a:cxn ang="0">
                <a:pos x="6" y="0"/>
              </a:cxn>
            </a:cxnLst>
            <a:rect l="0" t="0" r="r" b="b"/>
            <a:pathLst>
              <a:path w="1460" h="3317">
                <a:moveTo>
                  <a:pt x="6" y="0"/>
                </a:moveTo>
                <a:lnTo>
                  <a:pt x="6" y="643"/>
                </a:lnTo>
                <a:lnTo>
                  <a:pt x="1410" y="564"/>
                </a:lnTo>
                <a:lnTo>
                  <a:pt x="1410" y="1049"/>
                </a:lnTo>
                <a:lnTo>
                  <a:pt x="0" y="2852"/>
                </a:lnTo>
                <a:lnTo>
                  <a:pt x="0" y="3317"/>
                </a:lnTo>
                <a:lnTo>
                  <a:pt x="1460" y="1062"/>
                </a:lnTo>
                <a:lnTo>
                  <a:pt x="1460" y="505"/>
                </a:lnTo>
                <a:lnTo>
                  <a:pt x="6" y="0"/>
                </a:lnTo>
                <a:close/>
              </a:path>
            </a:pathLst>
          </a:custGeom>
          <a:solidFill>
            <a:srgbClr val="FFFFFF"/>
          </a:solidFill>
          <a:ln w="9525">
            <a:noFill/>
            <a:round/>
            <a:headEnd/>
            <a:tailEnd/>
          </a:ln>
          <a:effectLst/>
        </p:spPr>
        <p:txBody>
          <a:bodyPr/>
          <a:lstStyle/>
          <a:p>
            <a:endParaRPr lang="en-US"/>
          </a:p>
        </p:txBody>
      </p:sp>
      <p:grpSp>
        <p:nvGrpSpPr>
          <p:cNvPr id="4132" name="Group 36"/>
          <p:cNvGrpSpPr>
            <a:grpSpLocks/>
          </p:cNvGrpSpPr>
          <p:nvPr/>
        </p:nvGrpSpPr>
        <p:grpSpPr bwMode="auto">
          <a:xfrm>
            <a:off x="0" y="-19050"/>
            <a:ext cx="9153525" cy="6886575"/>
            <a:chOff x="0" y="0"/>
            <a:chExt cx="5760" cy="4326"/>
          </a:xfrm>
        </p:grpSpPr>
        <p:pic>
          <p:nvPicPr>
            <p:cNvPr id="4131" name="Picture 35" descr="11"/>
            <p:cNvPicPr>
              <a:picLocks noChangeAspect="1" noChangeArrowheads="1"/>
            </p:cNvPicPr>
            <p:nvPr userDrawn="1"/>
          </p:nvPicPr>
          <p:blipFill>
            <a:blip r:embed="rId3"/>
            <a:srcRect/>
            <a:stretch>
              <a:fillRect/>
            </a:stretch>
          </p:blipFill>
          <p:spPr bwMode="gray">
            <a:xfrm>
              <a:off x="0" y="0"/>
              <a:ext cx="5760" cy="4326"/>
            </a:xfrm>
            <a:prstGeom prst="rect">
              <a:avLst/>
            </a:prstGeom>
            <a:noFill/>
          </p:spPr>
        </p:pic>
        <p:sp>
          <p:nvSpPr>
            <p:cNvPr id="4123" name="Rectangle 27"/>
            <p:cNvSpPr>
              <a:spLocks noChangeArrowheads="1"/>
            </p:cNvSpPr>
            <p:nvPr userDrawn="1"/>
          </p:nvSpPr>
          <p:spPr bwMode="gray">
            <a:xfrm>
              <a:off x="212" y="462"/>
              <a:ext cx="5334" cy="3402"/>
            </a:xfrm>
            <a:prstGeom prst="rect">
              <a:avLst/>
            </a:prstGeom>
            <a:noFill/>
            <a:ln w="12700">
              <a:noFill/>
              <a:miter lim="800000"/>
              <a:headEnd/>
              <a:tailEnd/>
            </a:ln>
            <a:effectLst/>
          </p:spPr>
          <p:txBody>
            <a:bodyPr wrap="none" anchor="ctr"/>
            <a:lstStyle/>
            <a:p>
              <a:endParaRPr lang="en-US"/>
            </a:p>
          </p:txBody>
        </p:sp>
      </p:grpSp>
      <p:pic>
        <p:nvPicPr>
          <p:cNvPr id="4115" name="Picture 19" descr="2"/>
          <p:cNvPicPr>
            <a:picLocks noChangeAspect="1" noChangeArrowheads="1"/>
          </p:cNvPicPr>
          <p:nvPr/>
        </p:nvPicPr>
        <p:blipFill>
          <a:blip r:embed="rId4"/>
          <a:srcRect/>
          <a:stretch>
            <a:fillRect/>
          </a:stretch>
        </p:blipFill>
        <p:spPr bwMode="gray">
          <a:xfrm>
            <a:off x="4141788" y="4041775"/>
            <a:ext cx="415925" cy="415925"/>
          </a:xfrm>
          <a:prstGeom prst="rect">
            <a:avLst/>
          </a:prstGeom>
          <a:noFill/>
        </p:spPr>
      </p:pic>
      <p:sp>
        <p:nvSpPr>
          <p:cNvPr id="4100" name="Rectangle 4"/>
          <p:cNvSpPr>
            <a:spLocks noGrp="1" noChangeArrowheads="1"/>
          </p:cNvSpPr>
          <p:nvPr>
            <p:ph type="dt" sz="half" idx="2"/>
          </p:nvPr>
        </p:nvSpPr>
        <p:spPr>
          <a:xfrm>
            <a:off x="457200" y="6245225"/>
            <a:ext cx="2133600" cy="476250"/>
          </a:xfrm>
        </p:spPr>
        <p:txBody>
          <a:bodyPr/>
          <a:lstStyle>
            <a:lvl1pPr>
              <a:defRPr/>
            </a:lvl1pPr>
          </a:lstStyle>
          <a:p>
            <a:endParaRPr lang="en-US"/>
          </a:p>
        </p:txBody>
      </p:sp>
      <p:sp>
        <p:nvSpPr>
          <p:cNvPr id="4098" name="Rectangle 2"/>
          <p:cNvSpPr>
            <a:spLocks noGrp="1" noChangeArrowheads="1"/>
          </p:cNvSpPr>
          <p:nvPr>
            <p:ph type="ctrTitle"/>
          </p:nvPr>
        </p:nvSpPr>
        <p:spPr>
          <a:xfrm>
            <a:off x="985838" y="3787775"/>
            <a:ext cx="7772400" cy="885825"/>
          </a:xfrm>
        </p:spPr>
        <p:txBody>
          <a:bodyPr/>
          <a:lstStyle>
            <a:lvl1pPr algn="r">
              <a:defRPr/>
            </a:lvl1pPr>
          </a:lstStyle>
          <a:p>
            <a:r>
              <a:rPr lang="en-US"/>
              <a:t>Click to edit Master title style</a:t>
            </a:r>
          </a:p>
        </p:txBody>
      </p:sp>
      <p:sp>
        <p:nvSpPr>
          <p:cNvPr id="4099" name="Rectangle 3"/>
          <p:cNvSpPr>
            <a:spLocks noGrp="1" noChangeArrowheads="1"/>
          </p:cNvSpPr>
          <p:nvPr>
            <p:ph type="subTitle" idx="1"/>
          </p:nvPr>
        </p:nvSpPr>
        <p:spPr>
          <a:xfrm>
            <a:off x="4629150" y="3505200"/>
            <a:ext cx="4129088" cy="457200"/>
          </a:xfrm>
        </p:spPr>
        <p:txBody>
          <a:bodyPr/>
          <a:lstStyle>
            <a:lvl1pPr marL="0" indent="0" algn="dist">
              <a:buFontTx/>
              <a:buNone/>
              <a:defRPr sz="2000" b="1">
                <a:solidFill>
                  <a:srgbClr val="777777"/>
                </a:solidFill>
              </a:defRPr>
            </a:lvl1pPr>
          </a:lstStyle>
          <a:p>
            <a:r>
              <a:rPr lang="en-US"/>
              <a:t>Click to edit Master subtitle style</a:t>
            </a:r>
          </a:p>
        </p:txBody>
      </p:sp>
      <p:sp>
        <p:nvSpPr>
          <p:cNvPr id="4125" name="Text Box 29"/>
          <p:cNvSpPr txBox="1">
            <a:spLocks noChangeArrowheads="1"/>
          </p:cNvSpPr>
          <p:nvPr/>
        </p:nvSpPr>
        <p:spPr bwMode="gray">
          <a:xfrm>
            <a:off x="7561263" y="5476875"/>
            <a:ext cx="1196975" cy="396875"/>
          </a:xfrm>
          <a:prstGeom prst="rect">
            <a:avLst/>
          </a:prstGeom>
          <a:noFill/>
          <a:ln w="9525">
            <a:noFill/>
            <a:miter lim="800000"/>
            <a:headEnd/>
            <a:tailEnd/>
          </a:ln>
          <a:effectLst/>
        </p:spPr>
        <p:txBody>
          <a:bodyPr wrap="none">
            <a:spAutoFit/>
          </a:bodyPr>
          <a:lstStyle/>
          <a:p>
            <a:pPr algn="r"/>
            <a:r>
              <a:rPr lang="en-US" sz="2000">
                <a:solidFill>
                  <a:srgbClr val="FF7F00"/>
                </a:solidFill>
                <a:latin typeface="Arial Black" pitchFamily="34" charset="0"/>
              </a:rPr>
              <a:t>L/O/G/O</a:t>
            </a:r>
          </a:p>
        </p:txBody>
      </p:sp>
      <p:sp>
        <p:nvSpPr>
          <p:cNvPr id="4126" name="Text Box 30"/>
          <p:cNvSpPr txBox="1">
            <a:spLocks noChangeArrowheads="1"/>
          </p:cNvSpPr>
          <p:nvPr/>
        </p:nvSpPr>
        <p:spPr bwMode="gray">
          <a:xfrm>
            <a:off x="6122580" y="5781675"/>
            <a:ext cx="2635658" cy="338554"/>
          </a:xfrm>
          <a:prstGeom prst="rect">
            <a:avLst/>
          </a:prstGeom>
          <a:noFill/>
          <a:ln w="9525">
            <a:noFill/>
            <a:miter lim="800000"/>
            <a:headEnd/>
            <a:tailEnd/>
          </a:ln>
          <a:effectLst/>
        </p:spPr>
        <p:txBody>
          <a:bodyPr wrap="none">
            <a:spAutoFit/>
          </a:bodyPr>
          <a:lstStyle/>
          <a:p>
            <a:pPr algn="r"/>
            <a:r>
              <a:rPr lang="en-US" sz="1600">
                <a:latin typeface="Times New Roman" pitchFamily="18" charset="0"/>
              </a:rPr>
              <a:t>http://dichvudanhvanban.com</a:t>
            </a:r>
          </a:p>
        </p:txBody>
      </p:sp>
      <p:sp>
        <p:nvSpPr>
          <p:cNvPr id="4101" name="Rectangle 5"/>
          <p:cNvSpPr>
            <a:spLocks noGrp="1" noChangeArrowheads="1"/>
          </p:cNvSpPr>
          <p:nvPr>
            <p:ph type="ftr" sz="quarter" idx="3"/>
          </p:nvPr>
        </p:nvSpPr>
        <p:spPr>
          <a:xfrm>
            <a:off x="3124200" y="6245225"/>
            <a:ext cx="2895600" cy="476250"/>
          </a:xfrm>
        </p:spPr>
        <p:txBody>
          <a:bodyPr/>
          <a:lstStyle>
            <a:lvl1pPr>
              <a:defRPr/>
            </a:lvl1pPr>
          </a:lstStyle>
          <a:p>
            <a:endParaRPr lang="en-US"/>
          </a:p>
        </p:txBody>
      </p:sp>
      <p:sp>
        <p:nvSpPr>
          <p:cNvPr id="4102" name="Rectangle 6"/>
          <p:cNvSpPr>
            <a:spLocks noGrp="1" noChangeArrowheads="1"/>
          </p:cNvSpPr>
          <p:nvPr>
            <p:ph type="sldNum" sz="quarter" idx="4"/>
          </p:nvPr>
        </p:nvSpPr>
        <p:spPr>
          <a:xfrm>
            <a:off x="6553200" y="6245225"/>
            <a:ext cx="2133600" cy="476250"/>
          </a:xfrm>
        </p:spPr>
        <p:txBody>
          <a:bodyPr/>
          <a:lstStyle>
            <a:lvl1pPr>
              <a:defRPr/>
            </a:lvl1pPr>
          </a:lstStyle>
          <a:p>
            <a:fld id="{24B4B975-FFD3-492F-80D6-2F8E30D6D490}" type="slidenum">
              <a:rPr lang="en-US"/>
              <a:pPr/>
              <a:t>‹#›</a:t>
            </a:fld>
            <a:endParaRPr lang="en-US"/>
          </a:p>
        </p:txBody>
      </p:sp>
      <p:sp>
        <p:nvSpPr>
          <p:cNvPr id="4146" name="Rectangle 50"/>
          <p:cNvSpPr>
            <a:spLocks noChangeArrowheads="1"/>
          </p:cNvSpPr>
          <p:nvPr/>
        </p:nvSpPr>
        <p:spPr bwMode="gray">
          <a:xfrm>
            <a:off x="341313" y="722313"/>
            <a:ext cx="8478837" cy="5410200"/>
          </a:xfrm>
          <a:prstGeom prst="rect">
            <a:avLst/>
          </a:prstGeom>
          <a:noFill/>
          <a:ln w="9525">
            <a:solidFill>
              <a:schemeClr val="tx1"/>
            </a:solidFill>
            <a:miter lim="800000"/>
            <a:headEnd/>
            <a:tailEnd/>
          </a:ln>
          <a:effectLst/>
        </p:spPr>
        <p:txBody>
          <a:bodyPr wrap="none" anchor="ctr"/>
          <a:lstStyle/>
          <a:p>
            <a:endParaRPr lang="en-US"/>
          </a:p>
        </p:txBody>
      </p:sp>
      <p:sp>
        <p:nvSpPr>
          <p:cNvPr id="29" name="TextBox 28"/>
          <p:cNvSpPr txBox="1"/>
          <p:nvPr userDrawn="1"/>
        </p:nvSpPr>
        <p:spPr>
          <a:xfrm>
            <a:off x="0" y="6627168"/>
            <a:ext cx="1691489" cy="230832"/>
          </a:xfrm>
          <a:prstGeom prst="rect">
            <a:avLst/>
          </a:prstGeom>
          <a:noFill/>
        </p:spPr>
        <p:txBody>
          <a:bodyPr wrap="none" rtlCol="0">
            <a:spAutoFit/>
          </a:bodyPr>
          <a:lstStyle/>
          <a:p>
            <a:r>
              <a:rPr lang="en-US" sz="900" kern="1200">
                <a:solidFill>
                  <a:schemeClr val="tx1"/>
                </a:solidFill>
                <a:latin typeface="Arial" charset="0"/>
                <a:ea typeface="+mn-ea"/>
                <a:cs typeface="+mn-cs"/>
              </a:rPr>
              <a:t>http://dichvudanhvanban.com</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CA23AF-8439-4E49-8DEE-3A6D10B9B6A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438"/>
            <a:ext cx="2057400" cy="5927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438"/>
            <a:ext cx="6019800" cy="5927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A6B850-CA7D-4539-850B-59DC779D80AC}"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03288" y="198438"/>
            <a:ext cx="6302375"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r>
              <a:rPr lang="en-US"/>
              <a:t>Click icon to add chart</a:t>
            </a:r>
          </a:p>
        </p:txBody>
      </p:sp>
      <p:sp>
        <p:nvSpPr>
          <p:cNvPr id="4" name="Date Placeholder 3"/>
          <p:cNvSpPr>
            <a:spLocks noGrp="1"/>
          </p:cNvSpPr>
          <p:nvPr>
            <p:ph type="dt" sz="half" idx="10"/>
          </p:nvPr>
        </p:nvSpPr>
        <p:spPr>
          <a:xfrm>
            <a:off x="457200" y="6283325"/>
            <a:ext cx="2133600" cy="304800"/>
          </a:xfrm>
        </p:spPr>
        <p:txBody>
          <a:bodyPr/>
          <a:lstStyle>
            <a:lvl1pPr>
              <a:defRPr/>
            </a:lvl1pPr>
          </a:lstStyle>
          <a:p>
            <a:endParaRPr lang="en-US"/>
          </a:p>
        </p:txBody>
      </p:sp>
      <p:sp>
        <p:nvSpPr>
          <p:cNvPr id="5" name="Footer Placeholder 4"/>
          <p:cNvSpPr>
            <a:spLocks noGrp="1"/>
          </p:cNvSpPr>
          <p:nvPr>
            <p:ph type="ftr" sz="quarter" idx="11"/>
          </p:nvPr>
        </p:nvSpPr>
        <p:spPr>
          <a:xfrm>
            <a:off x="3124200" y="6283325"/>
            <a:ext cx="2895600" cy="3048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83325"/>
            <a:ext cx="2133600" cy="304800"/>
          </a:xfrm>
        </p:spPr>
        <p:txBody>
          <a:bodyPr/>
          <a:lstStyle>
            <a:lvl1pPr>
              <a:defRPr/>
            </a:lvl1pPr>
          </a:lstStyle>
          <a:p>
            <a:fld id="{8E79F10D-A928-4C9A-BDF9-033C4E4BA28C}"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312829-49E3-4E17-B3A1-69417714C48C}"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453330E-6C32-4BFE-8810-01D51B7355A9}"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7B6DCF0-D2CB-4FE5-BA28-8D3CBF35D102}"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D323176-D4F8-40F6-853D-07FA7FED178E}"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702CAFE-1915-4C47-8B69-5B6D3A95C50D}"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706B665-8611-4CB3-9D50-2F866A3C399A}"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C6AB3A-3480-47E4-B19B-DFC9346851D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08CB35E-5399-4F75-922A-589ECD53FBFB}"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3" name="Freeform 9"/>
          <p:cNvSpPr>
            <a:spLocks/>
          </p:cNvSpPr>
          <p:nvPr/>
        </p:nvSpPr>
        <p:spPr bwMode="gray">
          <a:xfrm>
            <a:off x="7658100" y="0"/>
            <a:ext cx="1104900" cy="6848475"/>
          </a:xfrm>
          <a:custGeom>
            <a:avLst/>
            <a:gdLst/>
            <a:ahLst/>
            <a:cxnLst>
              <a:cxn ang="0">
                <a:pos x="312" y="0"/>
              </a:cxn>
              <a:cxn ang="0">
                <a:pos x="528" y="444"/>
              </a:cxn>
              <a:cxn ang="0">
                <a:pos x="696" y="960"/>
              </a:cxn>
              <a:cxn ang="0">
                <a:pos x="426" y="4314"/>
              </a:cxn>
              <a:cxn ang="0">
                <a:pos x="108" y="4314"/>
              </a:cxn>
              <a:cxn ang="0">
                <a:pos x="648" y="960"/>
              </a:cxn>
              <a:cxn ang="0">
                <a:pos x="456" y="432"/>
              </a:cxn>
              <a:cxn ang="0">
                <a:pos x="0" y="0"/>
              </a:cxn>
              <a:cxn ang="0">
                <a:pos x="312" y="0"/>
              </a:cxn>
            </a:cxnLst>
            <a:rect l="0" t="0" r="r" b="b"/>
            <a:pathLst>
              <a:path w="696" h="4314">
                <a:moveTo>
                  <a:pt x="312" y="0"/>
                </a:moveTo>
                <a:lnTo>
                  <a:pt x="528" y="444"/>
                </a:lnTo>
                <a:lnTo>
                  <a:pt x="696" y="960"/>
                </a:lnTo>
                <a:lnTo>
                  <a:pt x="426" y="4314"/>
                </a:lnTo>
                <a:lnTo>
                  <a:pt x="108" y="4314"/>
                </a:lnTo>
                <a:lnTo>
                  <a:pt x="648" y="960"/>
                </a:lnTo>
                <a:lnTo>
                  <a:pt x="456" y="432"/>
                </a:lnTo>
                <a:lnTo>
                  <a:pt x="0" y="0"/>
                </a:lnTo>
                <a:lnTo>
                  <a:pt x="312" y="0"/>
                </a:lnTo>
                <a:close/>
              </a:path>
            </a:pathLst>
          </a:custGeom>
          <a:solidFill>
            <a:schemeClr val="hlink"/>
          </a:solidFill>
          <a:ln w="9525">
            <a:noFill/>
            <a:round/>
            <a:headEnd/>
            <a:tailEnd/>
          </a:ln>
          <a:effectLst/>
        </p:spPr>
        <p:txBody>
          <a:bodyPr/>
          <a:lstStyle/>
          <a:p>
            <a:endParaRPr lang="en-US"/>
          </a:p>
        </p:txBody>
      </p:sp>
      <p:sp>
        <p:nvSpPr>
          <p:cNvPr id="1034" name="Freeform 10"/>
          <p:cNvSpPr>
            <a:spLocks/>
          </p:cNvSpPr>
          <p:nvPr/>
        </p:nvSpPr>
        <p:spPr bwMode="gray">
          <a:xfrm>
            <a:off x="1066800" y="0"/>
            <a:ext cx="7543800" cy="6858000"/>
          </a:xfrm>
          <a:custGeom>
            <a:avLst/>
            <a:gdLst/>
            <a:ahLst/>
            <a:cxnLst>
              <a:cxn ang="0">
                <a:pos x="0" y="0"/>
              </a:cxn>
              <a:cxn ang="0">
                <a:pos x="1536" y="0"/>
              </a:cxn>
              <a:cxn ang="0">
                <a:pos x="4590" y="450"/>
              </a:cxn>
              <a:cxn ang="0">
                <a:pos x="4752" y="972"/>
              </a:cxn>
              <a:cxn ang="0">
                <a:pos x="3600" y="4320"/>
              </a:cxn>
              <a:cxn ang="0">
                <a:pos x="3312" y="4320"/>
              </a:cxn>
              <a:cxn ang="0">
                <a:pos x="4712" y="994"/>
              </a:cxn>
              <a:cxn ang="0">
                <a:pos x="4518" y="524"/>
              </a:cxn>
              <a:cxn ang="0">
                <a:pos x="0" y="0"/>
              </a:cxn>
            </a:cxnLst>
            <a:rect l="0" t="0" r="r" b="b"/>
            <a:pathLst>
              <a:path w="4752" h="4320">
                <a:moveTo>
                  <a:pt x="0" y="0"/>
                </a:moveTo>
                <a:lnTo>
                  <a:pt x="1536" y="0"/>
                </a:lnTo>
                <a:lnTo>
                  <a:pt x="4590" y="450"/>
                </a:lnTo>
                <a:lnTo>
                  <a:pt x="4752" y="972"/>
                </a:lnTo>
                <a:lnTo>
                  <a:pt x="3600" y="4320"/>
                </a:lnTo>
                <a:lnTo>
                  <a:pt x="3312" y="4320"/>
                </a:lnTo>
                <a:lnTo>
                  <a:pt x="4712" y="994"/>
                </a:lnTo>
                <a:lnTo>
                  <a:pt x="4518" y="524"/>
                </a:lnTo>
                <a:lnTo>
                  <a:pt x="0" y="0"/>
                </a:lnTo>
                <a:close/>
              </a:path>
            </a:pathLst>
          </a:custGeom>
          <a:solidFill>
            <a:schemeClr val="accent2"/>
          </a:solidFill>
          <a:ln w="9525">
            <a:noFill/>
            <a:round/>
            <a:headEnd/>
            <a:tailEnd/>
          </a:ln>
          <a:effectLst/>
        </p:spPr>
        <p:txBody>
          <a:bodyPr/>
          <a:lstStyle/>
          <a:p>
            <a:endParaRPr lang="en-US"/>
          </a:p>
        </p:txBody>
      </p:sp>
      <p:sp>
        <p:nvSpPr>
          <p:cNvPr id="1035" name="Freeform 11"/>
          <p:cNvSpPr>
            <a:spLocks/>
          </p:cNvSpPr>
          <p:nvPr/>
        </p:nvSpPr>
        <p:spPr bwMode="gray">
          <a:xfrm>
            <a:off x="5486400" y="1657350"/>
            <a:ext cx="2990850" cy="5200650"/>
          </a:xfrm>
          <a:custGeom>
            <a:avLst/>
            <a:gdLst/>
            <a:ahLst/>
            <a:cxnLst>
              <a:cxn ang="0">
                <a:pos x="384" y="3276"/>
              </a:cxn>
              <a:cxn ang="0">
                <a:pos x="1884" y="0"/>
              </a:cxn>
              <a:cxn ang="0">
                <a:pos x="0" y="3276"/>
              </a:cxn>
              <a:cxn ang="0">
                <a:pos x="384" y="3276"/>
              </a:cxn>
            </a:cxnLst>
            <a:rect l="0" t="0" r="r" b="b"/>
            <a:pathLst>
              <a:path w="1884" h="3276">
                <a:moveTo>
                  <a:pt x="384" y="3276"/>
                </a:moveTo>
                <a:lnTo>
                  <a:pt x="1884" y="0"/>
                </a:lnTo>
                <a:lnTo>
                  <a:pt x="0" y="3276"/>
                </a:lnTo>
                <a:lnTo>
                  <a:pt x="384" y="3276"/>
                </a:lnTo>
                <a:close/>
              </a:path>
            </a:pathLst>
          </a:custGeom>
          <a:solidFill>
            <a:srgbClr val="E0E0E0"/>
          </a:solidFill>
          <a:ln w="9525">
            <a:noFill/>
            <a:round/>
            <a:headEnd/>
            <a:tailEnd/>
          </a:ln>
          <a:effectLst/>
        </p:spPr>
        <p:txBody>
          <a:bodyPr/>
          <a:lstStyle/>
          <a:p>
            <a:endParaRPr lang="en-US"/>
          </a:p>
        </p:txBody>
      </p:sp>
      <p:sp>
        <p:nvSpPr>
          <p:cNvPr id="1036" name="Freeform 12"/>
          <p:cNvSpPr>
            <a:spLocks/>
          </p:cNvSpPr>
          <p:nvPr/>
        </p:nvSpPr>
        <p:spPr bwMode="gray">
          <a:xfrm>
            <a:off x="3429000" y="0"/>
            <a:ext cx="5172075" cy="6858000"/>
          </a:xfrm>
          <a:custGeom>
            <a:avLst/>
            <a:gdLst/>
            <a:ahLst/>
            <a:cxnLst>
              <a:cxn ang="0">
                <a:pos x="0" y="0"/>
              </a:cxn>
              <a:cxn ang="0">
                <a:pos x="3082" y="475"/>
              </a:cxn>
              <a:cxn ang="0">
                <a:pos x="3210" y="936"/>
              </a:cxn>
              <a:cxn ang="0">
                <a:pos x="1728" y="4320"/>
              </a:cxn>
              <a:cxn ang="0">
                <a:pos x="1872" y="4320"/>
              </a:cxn>
              <a:cxn ang="0">
                <a:pos x="3258" y="912"/>
              </a:cxn>
              <a:cxn ang="0">
                <a:pos x="3120" y="432"/>
              </a:cxn>
              <a:cxn ang="0">
                <a:pos x="1296" y="0"/>
              </a:cxn>
              <a:cxn ang="0">
                <a:pos x="0" y="0"/>
              </a:cxn>
            </a:cxnLst>
            <a:rect l="0" t="0" r="r" b="b"/>
            <a:pathLst>
              <a:path w="3258" h="4320">
                <a:moveTo>
                  <a:pt x="0" y="0"/>
                </a:moveTo>
                <a:lnTo>
                  <a:pt x="3082" y="475"/>
                </a:lnTo>
                <a:lnTo>
                  <a:pt x="3210" y="936"/>
                </a:lnTo>
                <a:lnTo>
                  <a:pt x="1728" y="4320"/>
                </a:lnTo>
                <a:lnTo>
                  <a:pt x="1872" y="4320"/>
                </a:lnTo>
                <a:lnTo>
                  <a:pt x="3258" y="912"/>
                </a:lnTo>
                <a:lnTo>
                  <a:pt x="3120" y="432"/>
                </a:lnTo>
                <a:lnTo>
                  <a:pt x="1296" y="0"/>
                </a:lnTo>
                <a:lnTo>
                  <a:pt x="0" y="0"/>
                </a:lnTo>
                <a:close/>
              </a:path>
            </a:pathLst>
          </a:custGeom>
          <a:solidFill>
            <a:srgbClr val="FFFFFF"/>
          </a:solidFill>
          <a:ln w="9525">
            <a:noFill/>
            <a:round/>
            <a:headEnd/>
            <a:tailEnd/>
          </a:ln>
          <a:effectLst/>
        </p:spPr>
        <p:txBody>
          <a:bodyPr/>
          <a:lstStyle/>
          <a:p>
            <a:endParaRPr lang="en-US"/>
          </a:p>
        </p:txBody>
      </p:sp>
      <p:sp>
        <p:nvSpPr>
          <p:cNvPr id="1038" name="Freeform 14"/>
          <p:cNvSpPr>
            <a:spLocks/>
          </p:cNvSpPr>
          <p:nvPr/>
        </p:nvSpPr>
        <p:spPr bwMode="gray">
          <a:xfrm>
            <a:off x="8382000" y="0"/>
            <a:ext cx="762000" cy="1143000"/>
          </a:xfrm>
          <a:custGeom>
            <a:avLst/>
            <a:gdLst/>
            <a:ahLst/>
            <a:cxnLst>
              <a:cxn ang="0">
                <a:pos x="48" y="0"/>
              </a:cxn>
              <a:cxn ang="0">
                <a:pos x="0" y="96"/>
              </a:cxn>
              <a:cxn ang="0">
                <a:pos x="354" y="690"/>
              </a:cxn>
              <a:cxn ang="0">
                <a:pos x="480" y="720"/>
              </a:cxn>
              <a:cxn ang="0">
                <a:pos x="480" y="576"/>
              </a:cxn>
              <a:cxn ang="0">
                <a:pos x="48" y="96"/>
              </a:cxn>
              <a:cxn ang="0">
                <a:pos x="89" y="0"/>
              </a:cxn>
              <a:cxn ang="0">
                <a:pos x="48" y="0"/>
              </a:cxn>
            </a:cxnLst>
            <a:rect l="0" t="0" r="r" b="b"/>
            <a:pathLst>
              <a:path w="480" h="720">
                <a:moveTo>
                  <a:pt x="48" y="0"/>
                </a:moveTo>
                <a:lnTo>
                  <a:pt x="0" y="96"/>
                </a:lnTo>
                <a:lnTo>
                  <a:pt x="354" y="690"/>
                </a:lnTo>
                <a:lnTo>
                  <a:pt x="480" y="720"/>
                </a:lnTo>
                <a:lnTo>
                  <a:pt x="480" y="576"/>
                </a:lnTo>
                <a:lnTo>
                  <a:pt x="48" y="96"/>
                </a:lnTo>
                <a:lnTo>
                  <a:pt x="89" y="0"/>
                </a:lnTo>
                <a:lnTo>
                  <a:pt x="48" y="0"/>
                </a:lnTo>
                <a:close/>
              </a:path>
            </a:pathLst>
          </a:custGeom>
          <a:solidFill>
            <a:schemeClr val="bg1"/>
          </a:solidFill>
          <a:ln w="9525">
            <a:noFill/>
            <a:round/>
            <a:headEnd/>
            <a:tailEnd/>
          </a:ln>
          <a:effectLst/>
        </p:spPr>
        <p:txBody>
          <a:bodyPr/>
          <a:lstStyle/>
          <a:p>
            <a:endParaRPr lang="en-US"/>
          </a:p>
        </p:txBody>
      </p:sp>
      <p:sp>
        <p:nvSpPr>
          <p:cNvPr id="1039" name="Freeform 15"/>
          <p:cNvSpPr>
            <a:spLocks/>
          </p:cNvSpPr>
          <p:nvPr/>
        </p:nvSpPr>
        <p:spPr bwMode="gray">
          <a:xfrm>
            <a:off x="8610600" y="228600"/>
            <a:ext cx="533400" cy="533400"/>
          </a:xfrm>
          <a:custGeom>
            <a:avLst/>
            <a:gdLst/>
            <a:ahLst/>
            <a:cxnLst>
              <a:cxn ang="0">
                <a:pos x="336" y="336"/>
              </a:cxn>
              <a:cxn ang="0">
                <a:pos x="0" y="0"/>
              </a:cxn>
              <a:cxn ang="0">
                <a:pos x="336" y="240"/>
              </a:cxn>
              <a:cxn ang="0">
                <a:pos x="336" y="336"/>
              </a:cxn>
            </a:cxnLst>
            <a:rect l="0" t="0" r="r" b="b"/>
            <a:pathLst>
              <a:path w="336" h="336">
                <a:moveTo>
                  <a:pt x="336" y="336"/>
                </a:moveTo>
                <a:lnTo>
                  <a:pt x="0" y="0"/>
                </a:lnTo>
                <a:lnTo>
                  <a:pt x="336" y="240"/>
                </a:lnTo>
                <a:lnTo>
                  <a:pt x="336" y="336"/>
                </a:lnTo>
                <a:close/>
              </a:path>
            </a:pathLst>
          </a:custGeom>
          <a:solidFill>
            <a:schemeClr val="tx2"/>
          </a:solidFill>
          <a:ln w="9525">
            <a:noFill/>
            <a:round/>
            <a:headEnd/>
            <a:tailEnd/>
          </a:ln>
          <a:effectLst/>
        </p:spPr>
        <p:txBody>
          <a:bodyPr/>
          <a:lstStyle/>
          <a:p>
            <a:endParaRPr lang="en-US"/>
          </a:p>
        </p:txBody>
      </p:sp>
      <p:grpSp>
        <p:nvGrpSpPr>
          <p:cNvPr id="1073" name="Group 49"/>
          <p:cNvGrpSpPr>
            <a:grpSpLocks/>
          </p:cNvGrpSpPr>
          <p:nvPr/>
        </p:nvGrpSpPr>
        <p:grpSpPr bwMode="auto">
          <a:xfrm>
            <a:off x="5562600" y="0"/>
            <a:ext cx="3267075" cy="6858000"/>
            <a:chOff x="3504" y="0"/>
            <a:chExt cx="2058" cy="4320"/>
          </a:xfrm>
        </p:grpSpPr>
        <p:sp>
          <p:nvSpPr>
            <p:cNvPr id="1037" name="Freeform 13"/>
            <p:cNvSpPr>
              <a:spLocks/>
            </p:cNvSpPr>
            <p:nvPr userDrawn="1"/>
          </p:nvSpPr>
          <p:spPr bwMode="gray">
            <a:xfrm>
              <a:off x="3504" y="0"/>
              <a:ext cx="2058" cy="4320"/>
            </a:xfrm>
            <a:custGeom>
              <a:avLst/>
              <a:gdLst/>
              <a:ahLst/>
              <a:cxnLst>
                <a:cxn ang="0">
                  <a:pos x="0" y="0"/>
                </a:cxn>
                <a:cxn ang="0">
                  <a:pos x="1056" y="0"/>
                </a:cxn>
                <a:cxn ang="0">
                  <a:pos x="1854" y="402"/>
                </a:cxn>
                <a:cxn ang="0">
                  <a:pos x="2058" y="972"/>
                </a:cxn>
                <a:cxn ang="0">
                  <a:pos x="1296" y="4320"/>
                </a:cxn>
                <a:cxn ang="0">
                  <a:pos x="720" y="4320"/>
                </a:cxn>
                <a:cxn ang="0">
                  <a:pos x="1920" y="912"/>
                </a:cxn>
                <a:cxn ang="0">
                  <a:pos x="1776" y="432"/>
                </a:cxn>
                <a:cxn ang="0">
                  <a:pos x="0" y="0"/>
                </a:cxn>
              </a:cxnLst>
              <a:rect l="0" t="0" r="r" b="b"/>
              <a:pathLst>
                <a:path w="2058" h="4320">
                  <a:moveTo>
                    <a:pt x="0" y="0"/>
                  </a:moveTo>
                  <a:lnTo>
                    <a:pt x="1056" y="0"/>
                  </a:lnTo>
                  <a:lnTo>
                    <a:pt x="1854" y="402"/>
                  </a:lnTo>
                  <a:lnTo>
                    <a:pt x="2058" y="972"/>
                  </a:lnTo>
                  <a:lnTo>
                    <a:pt x="1296" y="4320"/>
                  </a:lnTo>
                  <a:lnTo>
                    <a:pt x="720" y="4320"/>
                  </a:lnTo>
                  <a:lnTo>
                    <a:pt x="1920" y="912"/>
                  </a:lnTo>
                  <a:lnTo>
                    <a:pt x="1776" y="432"/>
                  </a:lnTo>
                  <a:lnTo>
                    <a:pt x="0" y="0"/>
                  </a:lnTo>
                  <a:close/>
                </a:path>
              </a:pathLst>
            </a:custGeom>
            <a:solidFill>
              <a:schemeClr val="accent1"/>
            </a:solidFill>
            <a:ln w="9525">
              <a:noFill/>
              <a:round/>
              <a:headEnd/>
              <a:tailEnd/>
            </a:ln>
            <a:effectLst/>
          </p:spPr>
          <p:txBody>
            <a:bodyPr/>
            <a:lstStyle/>
            <a:p>
              <a:endParaRPr lang="en-US"/>
            </a:p>
          </p:txBody>
        </p:sp>
        <p:sp>
          <p:nvSpPr>
            <p:cNvPr id="1047" name="Freeform 23"/>
            <p:cNvSpPr>
              <a:spLocks/>
            </p:cNvSpPr>
            <p:nvPr userDrawn="1"/>
          </p:nvSpPr>
          <p:spPr bwMode="gray">
            <a:xfrm>
              <a:off x="4217" y="1056"/>
              <a:ext cx="1152" cy="3264"/>
            </a:xfrm>
            <a:custGeom>
              <a:avLst/>
              <a:gdLst/>
              <a:ahLst/>
              <a:cxnLst>
                <a:cxn ang="0">
                  <a:pos x="0" y="3264"/>
                </a:cxn>
                <a:cxn ang="0">
                  <a:pos x="1152" y="0"/>
                </a:cxn>
                <a:cxn ang="0">
                  <a:pos x="96" y="3264"/>
                </a:cxn>
                <a:cxn ang="0">
                  <a:pos x="0" y="3264"/>
                </a:cxn>
              </a:cxnLst>
              <a:rect l="0" t="0" r="r" b="b"/>
              <a:pathLst>
                <a:path w="1152" h="3264">
                  <a:moveTo>
                    <a:pt x="0" y="3264"/>
                  </a:moveTo>
                  <a:lnTo>
                    <a:pt x="1152" y="0"/>
                  </a:lnTo>
                  <a:lnTo>
                    <a:pt x="96" y="3264"/>
                  </a:lnTo>
                  <a:lnTo>
                    <a:pt x="0" y="3264"/>
                  </a:lnTo>
                  <a:close/>
                </a:path>
              </a:pathLst>
            </a:custGeom>
            <a:solidFill>
              <a:schemeClr val="folHlink"/>
            </a:solidFill>
            <a:ln w="9525">
              <a:noFill/>
              <a:round/>
              <a:headEnd/>
              <a:tailEnd/>
            </a:ln>
            <a:effectLst/>
          </p:spPr>
          <p:txBody>
            <a:bodyPr/>
            <a:lstStyle/>
            <a:p>
              <a:endParaRPr lang="en-US"/>
            </a:p>
          </p:txBody>
        </p:sp>
      </p:grpSp>
      <p:grpSp>
        <p:nvGrpSpPr>
          <p:cNvPr id="1046" name="Group 22"/>
          <p:cNvGrpSpPr>
            <a:grpSpLocks/>
          </p:cNvGrpSpPr>
          <p:nvPr/>
        </p:nvGrpSpPr>
        <p:grpSpPr bwMode="auto">
          <a:xfrm>
            <a:off x="142875" y="765175"/>
            <a:ext cx="8858250" cy="5943600"/>
            <a:chOff x="90" y="480"/>
            <a:chExt cx="5580" cy="3744"/>
          </a:xfrm>
        </p:grpSpPr>
        <p:sp>
          <p:nvSpPr>
            <p:cNvPr id="1040" name="Rectangle 16"/>
            <p:cNvSpPr>
              <a:spLocks noChangeArrowheads="1"/>
            </p:cNvSpPr>
            <p:nvPr userDrawn="1"/>
          </p:nvSpPr>
          <p:spPr bwMode="gray">
            <a:xfrm>
              <a:off x="90" y="480"/>
              <a:ext cx="5580" cy="3744"/>
            </a:xfrm>
            <a:prstGeom prst="rect">
              <a:avLst/>
            </a:prstGeom>
            <a:solidFill>
              <a:srgbClr val="FFFFFF">
                <a:alpha val="69000"/>
              </a:srgbClr>
            </a:solidFill>
            <a:ln w="9525">
              <a:solidFill>
                <a:schemeClr val="tx1"/>
              </a:solidFill>
              <a:miter lim="800000"/>
              <a:headEnd/>
              <a:tailEnd/>
            </a:ln>
            <a:effectLst/>
          </p:spPr>
          <p:txBody>
            <a:bodyPr wrap="none" anchor="ctr"/>
            <a:lstStyle/>
            <a:p>
              <a:endParaRPr lang="en-US"/>
            </a:p>
          </p:txBody>
        </p:sp>
        <p:sp>
          <p:nvSpPr>
            <p:cNvPr id="1041" name="Rectangle 17"/>
            <p:cNvSpPr>
              <a:spLocks noChangeArrowheads="1"/>
            </p:cNvSpPr>
            <p:nvPr userDrawn="1"/>
          </p:nvSpPr>
          <p:spPr bwMode="gray">
            <a:xfrm>
              <a:off x="90" y="480"/>
              <a:ext cx="5580" cy="3744"/>
            </a:xfrm>
            <a:prstGeom prst="rect">
              <a:avLst/>
            </a:prstGeom>
            <a:solidFill>
              <a:srgbClr val="FFFFFF">
                <a:alpha val="69000"/>
              </a:srgbClr>
            </a:solidFill>
            <a:ln w="9525">
              <a:solidFill>
                <a:srgbClr val="808080"/>
              </a:solidFill>
              <a:miter lim="800000"/>
              <a:headEnd/>
              <a:tailEnd/>
            </a:ln>
            <a:effectLst/>
          </p:spPr>
          <p:txBody>
            <a:bodyPr wrap="none" anchor="ctr"/>
            <a:lstStyle/>
            <a:p>
              <a:endParaRPr lang="en-US"/>
            </a:p>
          </p:txBody>
        </p:sp>
      </p:grpSp>
      <p:sp>
        <p:nvSpPr>
          <p:cNvPr id="1042" name="Rectangle 18"/>
          <p:cNvSpPr>
            <a:spLocks noChangeArrowheads="1"/>
          </p:cNvSpPr>
          <p:nvPr/>
        </p:nvSpPr>
        <p:spPr bwMode="gray">
          <a:xfrm>
            <a:off x="381000" y="676275"/>
            <a:ext cx="6248400" cy="152400"/>
          </a:xfrm>
          <a:prstGeom prst="rect">
            <a:avLst/>
          </a:prstGeom>
          <a:solidFill>
            <a:srgbClr val="FFFFFF"/>
          </a:solidFill>
          <a:ln w="9525">
            <a:noFill/>
            <a:miter lim="800000"/>
            <a:headEnd/>
            <a:tailEnd/>
          </a:ln>
          <a:effectLst/>
        </p:spPr>
        <p:txBody>
          <a:bodyPr wrap="none" anchor="ctr"/>
          <a:lstStyle/>
          <a:p>
            <a:endParaRPr lang="en-US"/>
          </a:p>
        </p:txBody>
      </p:sp>
      <p:pic>
        <p:nvPicPr>
          <p:cNvPr id="1043" name="Picture 19" descr="2"/>
          <p:cNvPicPr>
            <a:picLocks noChangeAspect="1" noChangeArrowheads="1"/>
          </p:cNvPicPr>
          <p:nvPr/>
        </p:nvPicPr>
        <p:blipFill>
          <a:blip r:embed="rId14"/>
          <a:srcRect/>
          <a:stretch>
            <a:fillRect/>
          </a:stretch>
        </p:blipFill>
        <p:spPr bwMode="gray">
          <a:xfrm>
            <a:off x="500063" y="577850"/>
            <a:ext cx="371475" cy="371475"/>
          </a:xfrm>
          <a:prstGeom prst="rect">
            <a:avLst/>
          </a:prstGeom>
          <a:noFill/>
        </p:spPr>
      </p:pic>
      <p:sp>
        <p:nvSpPr>
          <p:cNvPr id="1026" name="Rectangle 2"/>
          <p:cNvSpPr>
            <a:spLocks noGrp="1" noChangeArrowheads="1"/>
          </p:cNvSpPr>
          <p:nvPr>
            <p:ph type="title"/>
          </p:nvPr>
        </p:nvSpPr>
        <p:spPr bwMode="gray">
          <a:xfrm>
            <a:off x="903288" y="198438"/>
            <a:ext cx="63023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gray">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457200" y="6283325"/>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gray">
          <a:xfrm>
            <a:off x="3124200" y="6283325"/>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gray">
          <a:xfrm>
            <a:off x="6553200" y="6283325"/>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844255E-B821-4E9D-B240-8259A4F44631}" type="slidenum">
              <a:rPr lang="en-US"/>
              <a:pPr/>
              <a:t>‹#›</a:t>
            </a:fld>
            <a:endParaRPr lang="en-US"/>
          </a:p>
        </p:txBody>
      </p:sp>
      <p:sp>
        <p:nvSpPr>
          <p:cNvPr id="21" name="TextBox 20"/>
          <p:cNvSpPr txBox="1"/>
          <p:nvPr/>
        </p:nvSpPr>
        <p:spPr>
          <a:xfrm>
            <a:off x="46180" y="6666424"/>
            <a:ext cx="1691489" cy="230832"/>
          </a:xfrm>
          <a:prstGeom prst="rect">
            <a:avLst/>
          </a:prstGeom>
          <a:noFill/>
        </p:spPr>
        <p:txBody>
          <a:bodyPr wrap="none" rtlCol="0">
            <a:spAutoFit/>
          </a:bodyPr>
          <a:lstStyle/>
          <a:p>
            <a:r>
              <a:rPr lang="en-US" sz="900">
                <a:latin typeface="+mn-lt"/>
              </a:rPr>
              <a:t>http://dichvudanhvanban.com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rtl="0" eaLnBrk="1" fontAlgn="base" hangingPunct="1">
        <a:spcBef>
          <a:spcPct val="0"/>
        </a:spcBef>
        <a:spcAft>
          <a:spcPct val="0"/>
        </a:spcAft>
        <a:defRPr sz="4200" b="1">
          <a:solidFill>
            <a:srgbClr val="000000"/>
          </a:solidFill>
          <a:latin typeface="+mj-lt"/>
          <a:ea typeface="+mj-ea"/>
          <a:cs typeface="+mj-cs"/>
        </a:defRPr>
      </a:lvl1pPr>
      <a:lvl2pPr algn="l" rtl="0" eaLnBrk="1" fontAlgn="base" hangingPunct="1">
        <a:spcBef>
          <a:spcPct val="0"/>
        </a:spcBef>
        <a:spcAft>
          <a:spcPct val="0"/>
        </a:spcAft>
        <a:defRPr sz="4200" b="1">
          <a:solidFill>
            <a:srgbClr val="000000"/>
          </a:solidFill>
          <a:latin typeface="Arial" charset="0"/>
        </a:defRPr>
      </a:lvl2pPr>
      <a:lvl3pPr algn="l" rtl="0" eaLnBrk="1" fontAlgn="base" hangingPunct="1">
        <a:spcBef>
          <a:spcPct val="0"/>
        </a:spcBef>
        <a:spcAft>
          <a:spcPct val="0"/>
        </a:spcAft>
        <a:defRPr sz="4200" b="1">
          <a:solidFill>
            <a:srgbClr val="000000"/>
          </a:solidFill>
          <a:latin typeface="Arial" charset="0"/>
        </a:defRPr>
      </a:lvl3pPr>
      <a:lvl4pPr algn="l" rtl="0" eaLnBrk="1" fontAlgn="base" hangingPunct="1">
        <a:spcBef>
          <a:spcPct val="0"/>
        </a:spcBef>
        <a:spcAft>
          <a:spcPct val="0"/>
        </a:spcAft>
        <a:defRPr sz="4200" b="1">
          <a:solidFill>
            <a:srgbClr val="000000"/>
          </a:solidFill>
          <a:latin typeface="Arial" charset="0"/>
        </a:defRPr>
      </a:lvl4pPr>
      <a:lvl5pPr algn="l" rtl="0" eaLnBrk="1" fontAlgn="base" hangingPunct="1">
        <a:spcBef>
          <a:spcPct val="0"/>
        </a:spcBef>
        <a:spcAft>
          <a:spcPct val="0"/>
        </a:spcAft>
        <a:defRPr sz="4200" b="1">
          <a:solidFill>
            <a:srgbClr val="000000"/>
          </a:solidFill>
          <a:latin typeface="Arial" charset="0"/>
        </a:defRPr>
      </a:lvl5pPr>
      <a:lvl6pPr marL="457200" algn="l" rtl="0" eaLnBrk="1" fontAlgn="base" hangingPunct="1">
        <a:spcBef>
          <a:spcPct val="0"/>
        </a:spcBef>
        <a:spcAft>
          <a:spcPct val="0"/>
        </a:spcAft>
        <a:defRPr sz="4200" b="1">
          <a:solidFill>
            <a:srgbClr val="000000"/>
          </a:solidFill>
          <a:latin typeface="Arial" charset="0"/>
        </a:defRPr>
      </a:lvl6pPr>
      <a:lvl7pPr marL="914400" algn="l" rtl="0" eaLnBrk="1" fontAlgn="base" hangingPunct="1">
        <a:spcBef>
          <a:spcPct val="0"/>
        </a:spcBef>
        <a:spcAft>
          <a:spcPct val="0"/>
        </a:spcAft>
        <a:defRPr sz="4200" b="1">
          <a:solidFill>
            <a:srgbClr val="000000"/>
          </a:solidFill>
          <a:latin typeface="Arial" charset="0"/>
        </a:defRPr>
      </a:lvl7pPr>
      <a:lvl8pPr marL="1371600" algn="l" rtl="0" eaLnBrk="1" fontAlgn="base" hangingPunct="1">
        <a:spcBef>
          <a:spcPct val="0"/>
        </a:spcBef>
        <a:spcAft>
          <a:spcPct val="0"/>
        </a:spcAft>
        <a:defRPr sz="4200" b="1">
          <a:solidFill>
            <a:srgbClr val="000000"/>
          </a:solidFill>
          <a:latin typeface="Arial" charset="0"/>
        </a:defRPr>
      </a:lvl8pPr>
      <a:lvl9pPr marL="1828800" algn="l" rtl="0" eaLnBrk="1" fontAlgn="base" hangingPunct="1">
        <a:spcBef>
          <a:spcPct val="0"/>
        </a:spcBef>
        <a:spcAft>
          <a:spcPct val="0"/>
        </a:spcAft>
        <a:defRPr sz="4200" b="1">
          <a:solidFill>
            <a:srgbClr val="000000"/>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00" name="Text Box 32"/>
          <p:cNvSpPr txBox="1">
            <a:spLocks noChangeArrowheads="1"/>
          </p:cNvSpPr>
          <p:nvPr/>
        </p:nvSpPr>
        <p:spPr bwMode="white">
          <a:xfrm>
            <a:off x="2097088" y="1882775"/>
            <a:ext cx="3810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n-ea"/>
                <a:cs typeface="Arial" charset="0"/>
              </a:rPr>
              <a:t>1</a:t>
            </a:r>
          </a:p>
        </p:txBody>
      </p:sp>
      <p:sp>
        <p:nvSpPr>
          <p:cNvPr id="36" name="Rectangle 2"/>
          <p:cNvSpPr txBox="1">
            <a:spLocks noChangeArrowheads="1"/>
          </p:cNvSpPr>
          <p:nvPr/>
        </p:nvSpPr>
        <p:spPr bwMode="gray">
          <a:xfrm>
            <a:off x="0" y="28416"/>
            <a:ext cx="9154682" cy="838200"/>
          </a:xfrm>
          <a:prstGeom prst="rect">
            <a:avLst/>
          </a:prstGeom>
          <a:solidFill>
            <a:schemeClr val="tx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200" b="1">
                <a:solidFill>
                  <a:srgbClr val="000000"/>
                </a:solidFill>
                <a:latin typeface="+mj-lt"/>
                <a:ea typeface="+mj-ea"/>
                <a:cs typeface="+mj-cs"/>
              </a:defRPr>
            </a:lvl1pPr>
            <a:lvl2pPr algn="l" rtl="0" eaLnBrk="1" fontAlgn="base" hangingPunct="1">
              <a:spcBef>
                <a:spcPct val="0"/>
              </a:spcBef>
              <a:spcAft>
                <a:spcPct val="0"/>
              </a:spcAft>
              <a:defRPr sz="4200" b="1">
                <a:solidFill>
                  <a:srgbClr val="000000"/>
                </a:solidFill>
                <a:latin typeface="Arial" charset="0"/>
              </a:defRPr>
            </a:lvl2pPr>
            <a:lvl3pPr algn="l" rtl="0" eaLnBrk="1" fontAlgn="base" hangingPunct="1">
              <a:spcBef>
                <a:spcPct val="0"/>
              </a:spcBef>
              <a:spcAft>
                <a:spcPct val="0"/>
              </a:spcAft>
              <a:defRPr sz="4200" b="1">
                <a:solidFill>
                  <a:srgbClr val="000000"/>
                </a:solidFill>
                <a:latin typeface="Arial" charset="0"/>
              </a:defRPr>
            </a:lvl3pPr>
            <a:lvl4pPr algn="l" rtl="0" eaLnBrk="1" fontAlgn="base" hangingPunct="1">
              <a:spcBef>
                <a:spcPct val="0"/>
              </a:spcBef>
              <a:spcAft>
                <a:spcPct val="0"/>
              </a:spcAft>
              <a:defRPr sz="4200" b="1">
                <a:solidFill>
                  <a:srgbClr val="000000"/>
                </a:solidFill>
                <a:latin typeface="Arial" charset="0"/>
              </a:defRPr>
            </a:lvl4pPr>
            <a:lvl5pPr algn="l" rtl="0" eaLnBrk="1" fontAlgn="base" hangingPunct="1">
              <a:spcBef>
                <a:spcPct val="0"/>
              </a:spcBef>
              <a:spcAft>
                <a:spcPct val="0"/>
              </a:spcAft>
              <a:defRPr sz="4200" b="1">
                <a:solidFill>
                  <a:srgbClr val="000000"/>
                </a:solidFill>
                <a:latin typeface="Arial" charset="0"/>
              </a:defRPr>
            </a:lvl5pPr>
            <a:lvl6pPr marL="457200" algn="l" rtl="0" eaLnBrk="1" fontAlgn="base" hangingPunct="1">
              <a:spcBef>
                <a:spcPct val="0"/>
              </a:spcBef>
              <a:spcAft>
                <a:spcPct val="0"/>
              </a:spcAft>
              <a:defRPr sz="4200" b="1">
                <a:solidFill>
                  <a:srgbClr val="000000"/>
                </a:solidFill>
                <a:latin typeface="Arial" charset="0"/>
              </a:defRPr>
            </a:lvl6pPr>
            <a:lvl7pPr marL="914400" algn="l" rtl="0" eaLnBrk="1" fontAlgn="base" hangingPunct="1">
              <a:spcBef>
                <a:spcPct val="0"/>
              </a:spcBef>
              <a:spcAft>
                <a:spcPct val="0"/>
              </a:spcAft>
              <a:defRPr sz="4200" b="1">
                <a:solidFill>
                  <a:srgbClr val="000000"/>
                </a:solidFill>
                <a:latin typeface="Arial" charset="0"/>
              </a:defRPr>
            </a:lvl7pPr>
            <a:lvl8pPr marL="1371600" algn="l" rtl="0" eaLnBrk="1" fontAlgn="base" hangingPunct="1">
              <a:spcBef>
                <a:spcPct val="0"/>
              </a:spcBef>
              <a:spcAft>
                <a:spcPct val="0"/>
              </a:spcAft>
              <a:defRPr sz="4200" b="1">
                <a:solidFill>
                  <a:srgbClr val="000000"/>
                </a:solidFill>
                <a:latin typeface="Arial" charset="0"/>
              </a:defRPr>
            </a:lvl8pPr>
            <a:lvl9pPr marL="1828800" algn="l" rtl="0" eaLnBrk="1" fontAlgn="base" hangingPunct="1">
              <a:spcBef>
                <a:spcPct val="0"/>
              </a:spcBef>
              <a:spcAft>
                <a:spcPct val="0"/>
              </a:spcAft>
              <a:defRPr sz="4200" b="1">
                <a:solidFill>
                  <a:srgbClr val="000000"/>
                </a:solidFill>
                <a:latin typeface="Arial" charset="0"/>
              </a:defRPr>
            </a:lvl9pPr>
          </a:lstStyle>
          <a:p>
            <a:pPr algn="ctr"/>
            <a:r>
              <a:rPr lang="en-US" sz="2400" kern="0" dirty="0">
                <a:solidFill>
                  <a:srgbClr val="002060"/>
                </a:solidFill>
                <a:latin typeface="Times New Roman" panose="02020603050405020304" pitchFamily="18" charset="0"/>
                <a:cs typeface="Times New Roman" panose="02020603050405020304" pitchFamily="18" charset="0"/>
              </a:rPr>
              <a:t>ỦY BAN NHÂN DÂN HUYỆN PHÚ BÌNH</a:t>
            </a:r>
          </a:p>
          <a:p>
            <a:pPr algn="ctr"/>
            <a:r>
              <a:rPr lang="en-US" sz="2400" kern="0" dirty="0">
                <a:solidFill>
                  <a:srgbClr val="002060"/>
                </a:solidFill>
                <a:latin typeface="Times New Roman" panose="02020603050405020304" pitchFamily="18" charset="0"/>
                <a:cs typeface="Times New Roman" panose="02020603050405020304" pitchFamily="18" charset="0"/>
              </a:rPr>
              <a:t>TRƯỜNG THCS TÂN ĐỨC</a:t>
            </a:r>
          </a:p>
        </p:txBody>
      </p:sp>
      <p:sp>
        <p:nvSpPr>
          <p:cNvPr id="37" name="Rectangle 2"/>
          <p:cNvSpPr txBox="1">
            <a:spLocks noChangeArrowheads="1"/>
          </p:cNvSpPr>
          <p:nvPr/>
        </p:nvSpPr>
        <p:spPr bwMode="auto">
          <a:xfrm>
            <a:off x="228600" y="1463675"/>
            <a:ext cx="868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indent="457200">
              <a:lnSpc>
                <a:spcPct val="115000"/>
              </a:lnSpc>
              <a:spcAft>
                <a:spcPts val="0"/>
              </a:spcAft>
            </a:pPr>
            <a:r>
              <a:rPr lang="en-US" sz="2400" b="1" dirty="0" err="1">
                <a:solidFill>
                  <a:srgbClr val="FF0000"/>
                </a:solidFill>
                <a:latin typeface="Times New Roman"/>
                <a:ea typeface="Times New Roman"/>
                <a:cs typeface="Times New Roman"/>
              </a:rPr>
              <a:t>Tên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biện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pháp</a:t>
            </a:r>
            <a:r>
              <a:rPr lang="en-US" sz="2400" b="1" dirty="0">
                <a:solidFill>
                  <a:srgbClr val="FF0000"/>
                </a:solidFill>
                <a:latin typeface="Times New Roman"/>
                <a:ea typeface="Times New Roman"/>
                <a:cs typeface="Times New Roman"/>
              </a:rPr>
              <a:t>:</a:t>
            </a:r>
          </a:p>
          <a:p>
            <a:pPr indent="457200">
              <a:lnSpc>
                <a:spcPct val="115000"/>
              </a:lnSpc>
              <a:spcAft>
                <a:spcPts val="0"/>
              </a:spcAft>
            </a:pPr>
            <a:r>
              <a:rPr lang="vi-VN" sz="2400" b="1" dirty="0" smtClean="0">
                <a:solidFill>
                  <a:srgbClr val="0000FF"/>
                </a:solidFill>
                <a:effectLst/>
                <a:latin typeface="Times New Roman" panose="02020603050405020304" pitchFamily="18" charset="0"/>
                <a:ea typeface="Times New Roman" panose="02020603050405020304" pitchFamily="18" charset="0"/>
              </a:rPr>
              <a:t>“</a:t>
            </a:r>
            <a:r>
              <a:rPr lang="en-US" sz="2400" b="1" i="1" dirty="0" err="1" smtClean="0">
                <a:solidFill>
                  <a:srgbClr val="0000FF"/>
                </a:solidFill>
                <a:effectLst/>
                <a:latin typeface="Times New Roman" panose="02020603050405020304" pitchFamily="18" charset="0"/>
                <a:ea typeface="Times New Roman" panose="02020603050405020304" pitchFamily="18" charset="0"/>
              </a:rPr>
              <a:t>Một</a:t>
            </a:r>
            <a:r>
              <a:rPr lang="en-US" sz="2400" b="1" i="1" dirty="0" smtClean="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số</a:t>
            </a:r>
            <a:r>
              <a:rPr lang="en-US" sz="2400" b="1" i="1" dirty="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biện</a:t>
            </a:r>
            <a:r>
              <a:rPr lang="en-US" sz="2400" b="1" i="1" dirty="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pháp</a:t>
            </a:r>
            <a:r>
              <a:rPr lang="en-US" sz="2400" b="1" i="1" dirty="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giúp</a:t>
            </a:r>
            <a:r>
              <a:rPr lang="en-US" sz="2400" b="1" i="1" dirty="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đỡ</a:t>
            </a:r>
            <a:r>
              <a:rPr lang="en-US" sz="2400" b="1" i="1" dirty="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học</a:t>
            </a:r>
            <a:r>
              <a:rPr lang="en-US" sz="2400" b="1" i="1" dirty="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sinh</a:t>
            </a:r>
            <a:r>
              <a:rPr lang="en-US" sz="2400" b="1" i="1" dirty="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chậm</a:t>
            </a:r>
            <a:r>
              <a:rPr lang="en-US" sz="2400" b="1" i="1" dirty="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tiến</a:t>
            </a:r>
            <a:r>
              <a:rPr lang="en-US" sz="2400" b="1" i="1" dirty="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bộ</a:t>
            </a:r>
            <a:r>
              <a:rPr lang="en-US" sz="2400" b="1" i="1" dirty="0">
                <a:solidFill>
                  <a:srgbClr val="0000FF"/>
                </a:solidFill>
                <a:effectLst/>
                <a:latin typeface="Times New Roman" panose="02020603050405020304" pitchFamily="18" charset="0"/>
                <a:ea typeface="Times New Roman" panose="02020603050405020304" pitchFamily="18" charset="0"/>
              </a:rPr>
              <a:t> ở</a:t>
            </a:r>
            <a:r>
              <a:rPr lang="vi-VN" sz="2400" b="1" i="1" dirty="0">
                <a:solidFill>
                  <a:srgbClr val="0000FF"/>
                </a:solidFill>
                <a:effectLst/>
                <a:latin typeface="Times New Roman" panose="02020603050405020304" pitchFamily="18" charset="0"/>
                <a:ea typeface="Times New Roman" panose="02020603050405020304" pitchFamily="18" charset="0"/>
              </a:rPr>
              <a:t> lớp </a:t>
            </a:r>
            <a:r>
              <a:rPr lang="en-US" sz="2400" b="1" i="1" dirty="0">
                <a:solidFill>
                  <a:srgbClr val="0000FF"/>
                </a:solidFill>
                <a:effectLst/>
                <a:latin typeface="Times New Roman" panose="02020603050405020304" pitchFamily="18" charset="0"/>
                <a:ea typeface="Times New Roman" panose="02020603050405020304" pitchFamily="18" charset="0"/>
              </a:rPr>
              <a:t>6C </a:t>
            </a:r>
            <a:r>
              <a:rPr lang="vi-VN" sz="2400" b="1" i="1" dirty="0">
                <a:solidFill>
                  <a:srgbClr val="0000FF"/>
                </a:solidFill>
                <a:effectLst/>
                <a:latin typeface="Times New Roman" panose="02020603050405020304" pitchFamily="18" charset="0"/>
                <a:ea typeface="Times New Roman" panose="02020603050405020304" pitchFamily="18" charset="0"/>
              </a:rPr>
              <a:t>trường THCS</a:t>
            </a:r>
            <a:r>
              <a:rPr lang="en-US" sz="2400" b="1" i="1" dirty="0">
                <a:solidFill>
                  <a:srgbClr val="0000FF"/>
                </a:solidFill>
                <a:effectLst/>
                <a:latin typeface="Times New Roman" panose="02020603050405020304" pitchFamily="18" charset="0"/>
                <a:ea typeface="Times New Roman" panose="02020603050405020304" pitchFamily="18" charset="0"/>
              </a:rPr>
              <a:t> Tân Đức</a:t>
            </a:r>
            <a:r>
              <a:rPr lang="vi-VN" sz="2400" b="1" i="1" dirty="0">
                <a:solidFill>
                  <a:srgbClr val="0000FF"/>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8" name="Rectangle 6"/>
          <p:cNvSpPr>
            <a:spLocks noChangeArrowheads="1"/>
          </p:cNvSpPr>
          <p:nvPr/>
        </p:nvSpPr>
        <p:spPr bwMode="auto">
          <a:xfrm>
            <a:off x="228600" y="403860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hangingPunct="0">
              <a:spcBef>
                <a:spcPts val="0"/>
              </a:spcBef>
              <a:buFontTx/>
              <a:buNone/>
            </a:pPr>
            <a:r>
              <a:rPr lang="en-US" altLang="en-US" sz="2400" b="1" dirty="0">
                <a:solidFill>
                  <a:srgbClr val="000000"/>
                </a:solidFill>
                <a:latin typeface="Times New Roman" panose="02020603050405020304" pitchFamily="18" charset="0"/>
                <a:cs typeface="Arial" panose="020B0604020202020204" pitchFamily="34" charset="0"/>
              </a:rPr>
              <a:t>Giáo viên: </a:t>
            </a:r>
            <a:r>
              <a:rPr lang="en-US" altLang="en-US" sz="2400" b="1" dirty="0" err="1">
                <a:solidFill>
                  <a:srgbClr val="000000"/>
                </a:solidFill>
                <a:latin typeface="Times New Roman" panose="02020603050405020304" pitchFamily="18" charset="0"/>
                <a:cs typeface="Arial" panose="020B0604020202020204" pitchFamily="34" charset="0"/>
              </a:rPr>
              <a:t>Trịnh</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Thị</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Trang</a:t>
            </a:r>
            <a:endParaRPr lang="en-US" altLang="en-US" sz="2400" b="1" dirty="0">
              <a:solidFill>
                <a:srgbClr val="000000"/>
              </a:solidFill>
              <a:latin typeface="Times New Roman" panose="02020603050405020304" pitchFamily="18" charset="0"/>
              <a:cs typeface="Arial" panose="020B0604020202020204" pitchFamily="34" charset="0"/>
            </a:endParaRPr>
          </a:p>
          <a:p>
            <a:pPr algn="ctr" eaLnBrk="0" hangingPunct="0">
              <a:spcBef>
                <a:spcPts val="0"/>
              </a:spcBef>
              <a:buFontTx/>
              <a:buNone/>
            </a:pPr>
            <a:r>
              <a:rPr lang="en-US" altLang="en-US" sz="2400" b="1" dirty="0">
                <a:solidFill>
                  <a:srgbClr val="000000"/>
                </a:solidFill>
                <a:latin typeface="Times New Roman" panose="02020603050405020304" pitchFamily="18" charset="0"/>
                <a:cs typeface="Arial" panose="020B0604020202020204" pitchFamily="34" charset="0"/>
              </a:rPr>
              <a:t>Trường THCS Tân Đức - Phú Bình - Thái Nguyên</a:t>
            </a:r>
            <a:endParaRPr lang="en-US" altLang="en-US" sz="2400" b="1" dirty="0">
              <a:solidFill>
                <a:srgbClr val="009999"/>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909284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0"/>
            <a:ext cx="8352928" cy="7048083"/>
          </a:xfrm>
          <a:prstGeom prst="rect">
            <a:avLst/>
          </a:prstGeom>
        </p:spPr>
        <p:txBody>
          <a:bodyPr wrap="square">
            <a:spAutoFit/>
          </a:bodyPr>
          <a:lstStyle/>
          <a:p>
            <a:pPr algn="just"/>
            <a:r>
              <a:rPr lang="en-US" sz="19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vi-VN" sz="2400" dirty="0" smtClean="0">
                <a:latin typeface="Times New Roman" panose="02020603050405020304" pitchFamily="18" charset="0"/>
                <a:cs typeface="Times New Roman" panose="02020603050405020304" pitchFamily="18" charset="0"/>
              </a:rPr>
              <a:t> 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Qua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huynh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a:p>
            <a:pPr algn="just"/>
            <a:r>
              <a:rPr lang="en-US" sz="1900" i="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Học</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chậm</a:t>
            </a:r>
            <a:r>
              <a:rPr lang="en-US" sz="2400" i="1" dirty="0">
                <a:latin typeface="Times New Roman" panose="02020603050405020304" pitchFamily="18" charset="0"/>
                <a:cs typeface="Times New Roman" panose="02020603050405020304" pitchFamily="18" charset="0"/>
              </a:rPr>
              <a:t> do </a:t>
            </a:r>
            <a:r>
              <a:rPr lang="en-US" sz="2400" i="1" dirty="0" err="1">
                <a:latin typeface="Times New Roman" panose="02020603050405020304" pitchFamily="18" charset="0"/>
                <a:cs typeface="Times New Roman" panose="02020603050405020304" pitchFamily="18" charset="0"/>
              </a:rPr>
              <a:t>nhút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nhát</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kèm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p>
          <a:p>
            <a:pPr algn="just"/>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Học</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chậm</a:t>
            </a:r>
            <a:r>
              <a:rPr lang="en-US" sz="2400" i="1" dirty="0">
                <a:latin typeface="Times New Roman" panose="02020603050405020304" pitchFamily="18" charset="0"/>
                <a:cs typeface="Times New Roman" panose="02020603050405020304" pitchFamily="18" charset="0"/>
              </a:rPr>
              <a:t> do </a:t>
            </a:r>
            <a:r>
              <a:rPr lang="en-US" sz="2400" i="1" dirty="0" err="1">
                <a:latin typeface="Times New Roman" panose="02020603050405020304" pitchFamily="18" charset="0"/>
                <a:cs typeface="Times New Roman" panose="02020603050405020304" pitchFamily="18" charset="0"/>
              </a:rPr>
              <a:t>sức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khoẻ</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chậm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p>
          <a:p>
            <a:pPr algn="just"/>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Học</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chậm</a:t>
            </a:r>
            <a:r>
              <a:rPr lang="en-US" sz="2400" i="1" dirty="0">
                <a:latin typeface="Times New Roman" panose="02020603050405020304" pitchFamily="18" charset="0"/>
                <a:cs typeface="Times New Roman" panose="02020603050405020304" pitchFamily="18" charset="0"/>
              </a:rPr>
              <a:t> do</a:t>
            </a:r>
            <a:r>
              <a:rPr lang="en-US" sz="2400" b="1" i="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ham </a:t>
            </a:r>
            <a:r>
              <a:rPr lang="en-US" sz="2400" i="1" dirty="0" err="1">
                <a:latin typeface="Times New Roman" panose="02020603050405020304" pitchFamily="18" charset="0"/>
                <a:cs typeface="Times New Roman" panose="02020603050405020304" pitchFamily="18" charset="0"/>
              </a:rPr>
              <a:t>chơi</a:t>
            </a:r>
            <a:r>
              <a:rPr lang="en-US" sz="2400" i="1" dirty="0">
                <a:latin typeface="Times New Roman" panose="02020603050405020304" pitchFamily="18" charset="0"/>
                <a:cs typeface="Times New Roman" panose="02020603050405020304" pitchFamily="18" charset="0"/>
              </a:rPr>
              <a:t>:</a:t>
            </a:r>
            <a:r>
              <a:rPr lang="en-US" sz="2400" b="1"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mải</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ham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r>
              <a:rPr lang="en-US" sz="2400" b="1"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just"/>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2320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5536" y="548680"/>
            <a:ext cx="8280920" cy="1569660"/>
          </a:xfrm>
          <a:prstGeom prst="rect">
            <a:avLst/>
          </a:prstGeom>
          <a:noFill/>
        </p:spPr>
        <p:txBody>
          <a:bodyPr wrap="square" rtlCol="0">
            <a:spAutoFit/>
          </a:bodyPr>
          <a:lstStyle/>
          <a:p>
            <a:pPr algn="just"/>
            <a:r>
              <a:rPr lang="en-US" dirty="0" smtClean="0"/>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pt-BR" sz="2400" dirty="0">
                <a:latin typeface="Times New Roman" panose="02020603050405020304" pitchFamily="18" charset="0"/>
                <a:cs typeface="Times New Roman" panose="02020603050405020304" pitchFamily="18" charset="0"/>
              </a:rPr>
              <a:t> và </a:t>
            </a:r>
            <a:r>
              <a:rPr lang="pt-BR" sz="2400" dirty="0" smtClean="0">
                <a:latin typeface="Times New Roman" panose="02020603050405020304" pitchFamily="18" charset="0"/>
                <a:cs typeface="Times New Roman" panose="02020603050405020304" pitchFamily="18" charset="0"/>
              </a:rPr>
              <a:t>lập thành </a:t>
            </a:r>
            <a:r>
              <a:rPr lang="pt-BR" sz="2400" dirty="0">
                <a:latin typeface="Times New Roman" panose="02020603050405020304" pitchFamily="18" charset="0"/>
                <a:cs typeface="Times New Roman" panose="02020603050405020304" pitchFamily="18" charset="0"/>
              </a:rPr>
              <a:t>một quyển sổ cá nhân để theo dõi và phân loại đối tượng học sinh rồi tìm các biện pháp giáo dục phù hợp. </a:t>
            </a:r>
            <a:endParaRPr lang="en-US" dirty="0"/>
          </a:p>
        </p:txBody>
      </p:sp>
      <p:pic>
        <p:nvPicPr>
          <p:cNvPr id="3" name="Picture 2" descr="D:\Desktop\z6482323162938_60aac93e8572c44e306cbe5641f9335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420888"/>
            <a:ext cx="1871345" cy="2760345"/>
          </a:xfrm>
          <a:prstGeom prst="rect">
            <a:avLst/>
          </a:prstGeom>
          <a:noFill/>
          <a:ln>
            <a:noFill/>
          </a:ln>
        </p:spPr>
      </p:pic>
      <p:pic>
        <p:nvPicPr>
          <p:cNvPr id="4" name="Picture 3"/>
          <p:cNvPicPr/>
          <p:nvPr/>
        </p:nvPicPr>
        <p:blipFill>
          <a:blip r:embed="rId3"/>
          <a:stretch>
            <a:fillRect/>
          </a:stretch>
        </p:blipFill>
        <p:spPr>
          <a:xfrm>
            <a:off x="3131840" y="2457718"/>
            <a:ext cx="1870710" cy="2723515"/>
          </a:xfrm>
          <a:prstGeom prst="rect">
            <a:avLst/>
          </a:prstGeom>
        </p:spPr>
      </p:pic>
      <p:pic>
        <p:nvPicPr>
          <p:cNvPr id="5" name="Picture 4"/>
          <p:cNvPicPr/>
          <p:nvPr/>
        </p:nvPicPr>
        <p:blipFill>
          <a:blip r:embed="rId4"/>
          <a:stretch>
            <a:fillRect/>
          </a:stretch>
        </p:blipFill>
        <p:spPr>
          <a:xfrm>
            <a:off x="5724128" y="2420888"/>
            <a:ext cx="1776730" cy="2719705"/>
          </a:xfrm>
          <a:prstGeom prst="rect">
            <a:avLst/>
          </a:prstGeom>
        </p:spPr>
      </p:pic>
    </p:spTree>
    <p:extLst>
      <p:ext uri="{BB962C8B-B14F-4D97-AF65-F5344CB8AC3E}">
        <p14:creationId xmlns:p14="http://schemas.microsoft.com/office/powerpoint/2010/main" val="133049900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620688"/>
            <a:ext cx="8208912" cy="4893647"/>
          </a:xfrm>
          <a:prstGeom prst="rect">
            <a:avLst/>
          </a:prstGeom>
        </p:spPr>
        <p:txBody>
          <a:bodyPr wrap="square">
            <a:spAutoFit/>
          </a:bodyPr>
          <a:lstStyle/>
          <a:p>
            <a:pPr algn="just"/>
            <a:r>
              <a:rPr lang="en-US" sz="2400" b="1" dirty="0" smtClean="0">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2</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tổ</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chức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cs typeface="Times New Roman" panose="02020603050405020304" pitchFamily="18" charset="0"/>
              </a:rPr>
              <a:t> </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en-US" sz="2400" i="1" dirty="0" smtClean="0">
                <a:latin typeface="Times New Roman" panose="02020603050405020304" pitchFamily="18" charset="0"/>
                <a:cs typeface="Times New Roman" panose="02020603050405020304" pitchFamily="18" charset="0"/>
              </a:rPr>
              <a:t>	- </a:t>
            </a:r>
            <a:r>
              <a:rPr lang="en-US" sz="2400" i="1" dirty="0" err="1" smtClean="0">
                <a:latin typeface="Times New Roman" panose="02020603050405020304" pitchFamily="18" charset="0"/>
                <a:cs typeface="Times New Roman" panose="02020603050405020304" pitchFamily="18" charset="0"/>
              </a:rPr>
              <a:t>Xây</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quản</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GVCN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bầu</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9269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esktop\z6480891981060_be88fc829ef11fd40bffc374bec1c15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620688"/>
            <a:ext cx="4464496" cy="2424678"/>
          </a:xfrm>
          <a:prstGeom prst="rect">
            <a:avLst/>
          </a:prstGeom>
          <a:noFill/>
          <a:ln>
            <a:noFill/>
          </a:ln>
        </p:spPr>
      </p:pic>
      <p:pic>
        <p:nvPicPr>
          <p:cNvPr id="5" name="Picture 4" descr="D:\Desktop\z6480897068052_e979f1d1440547b05de5404ca196646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717032"/>
            <a:ext cx="4464495" cy="2448272"/>
          </a:xfrm>
          <a:prstGeom prst="rect">
            <a:avLst/>
          </a:prstGeom>
          <a:noFill/>
          <a:ln>
            <a:noFill/>
          </a:ln>
        </p:spPr>
      </p:pic>
      <p:sp>
        <p:nvSpPr>
          <p:cNvPr id="6" name="TextBox 5"/>
          <p:cNvSpPr txBox="1"/>
          <p:nvPr/>
        </p:nvSpPr>
        <p:spPr>
          <a:xfrm>
            <a:off x="2555776" y="3212976"/>
            <a:ext cx="3960440" cy="400110"/>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GVCN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Ban </a:t>
            </a:r>
            <a:r>
              <a:rPr lang="en-US" sz="2000" i="1" dirty="0" err="1">
                <a:latin typeface="Times New Roman" panose="02020603050405020304" pitchFamily="18" charset="0"/>
                <a:cs typeface="Times New Roman" panose="02020603050405020304" pitchFamily="18" charset="0"/>
              </a:rPr>
              <a:t>cán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sự</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lớp</a:t>
            </a:r>
            <a:r>
              <a:rPr lang="en-US" sz="2000" i="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123728" y="6381328"/>
            <a:ext cx="5256584" cy="400110"/>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GVCN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nghiệp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vụ</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cs typeface="Times New Roman" panose="02020603050405020304" pitchFamily="18" charset="0"/>
              </a:rPr>
              <a:t> Ban </a:t>
            </a:r>
            <a:r>
              <a:rPr lang="en-US" sz="2000" i="1" dirty="0" err="1">
                <a:latin typeface="Times New Roman" panose="02020603050405020304" pitchFamily="18" charset="0"/>
                <a:cs typeface="Times New Roman" panose="02020603050405020304" pitchFamily="18" charset="0"/>
              </a:rPr>
              <a:t>cán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sự</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lớp</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97474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05167796"/>
              </p:ext>
            </p:extLst>
          </p:nvPr>
        </p:nvGraphicFramePr>
        <p:xfrm>
          <a:off x="251520" y="548680"/>
          <a:ext cx="8568952" cy="6377940"/>
        </p:xfrm>
        <a:graphic>
          <a:graphicData uri="http://schemas.openxmlformats.org/drawingml/2006/table">
            <a:tbl>
              <a:tblPr firstRow="1" firstCol="1" bandRow="1">
                <a:tableStyleId>{5C22544A-7EE6-4342-B048-85BDC9FD1C3A}</a:tableStyleId>
              </a:tblPr>
              <a:tblGrid>
                <a:gridCol w="576064">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4320480">
                  <a:extLst>
                    <a:ext uri="{9D8B030D-6E8A-4147-A177-3AD203B41FA5}">
                      <a16:colId xmlns:a16="http://schemas.microsoft.com/office/drawing/2014/main" val="20003"/>
                    </a:ext>
                  </a:extLst>
                </a:gridCol>
              </a:tblGrid>
              <a:tr h="210161">
                <a:tc>
                  <a:txBody>
                    <a:bodyPr/>
                    <a:lstStyle/>
                    <a:p>
                      <a:pPr algn="ctr" defTabSz="731520">
                        <a:lnSpc>
                          <a:spcPct val="140000"/>
                        </a:lnSpc>
                        <a:spcAft>
                          <a:spcPts val="0"/>
                        </a:spcAft>
                      </a:pPr>
                      <a:r>
                        <a:rPr lang="en-US" sz="1800" dirty="0">
                          <a:solidFill>
                            <a:schemeClr val="tx1"/>
                          </a:solidFill>
                          <a:effectLst/>
                          <a:latin typeface="Times New Roman" pitchFamily="18" charset="0"/>
                          <a:cs typeface="Times New Roman" pitchFamily="18" charset="0"/>
                        </a:rPr>
                        <a:t>STT</a:t>
                      </a:r>
                      <a:endParaRPr lang="en-US" sz="1800" dirty="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ctr" defTabSz="731520">
                        <a:lnSpc>
                          <a:spcPct val="140000"/>
                        </a:lnSpc>
                        <a:spcAft>
                          <a:spcPts val="0"/>
                        </a:spcAft>
                      </a:pPr>
                      <a:r>
                        <a:rPr lang="en-US" sz="1800" dirty="0" err="1">
                          <a:solidFill>
                            <a:schemeClr val="tx1"/>
                          </a:solidFill>
                          <a:effectLst/>
                          <a:latin typeface="Times New Roman" pitchFamily="18" charset="0"/>
                          <a:cs typeface="Times New Roman" pitchFamily="18" charset="0"/>
                        </a:rPr>
                        <a:t>Họ</a:t>
                      </a:r>
                      <a:r>
                        <a:rPr lang="en-US" sz="1800" dirty="0">
                          <a:solidFill>
                            <a:schemeClr val="tx1"/>
                          </a:solidFill>
                          <a:effectLst/>
                          <a:latin typeface="Times New Roman" pitchFamily="18" charset="0"/>
                          <a:cs typeface="Times New Roman" pitchFamily="18" charset="0"/>
                        </a:rPr>
                        <a:t> </a:t>
                      </a:r>
                      <a:r>
                        <a:rPr lang="en-US" sz="1800" dirty="0" err="1">
                          <a:solidFill>
                            <a:schemeClr val="tx1"/>
                          </a:solidFill>
                          <a:effectLst/>
                          <a:latin typeface="Times New Roman" pitchFamily="18" charset="0"/>
                          <a:cs typeface="Times New Roman" pitchFamily="18" charset="0"/>
                        </a:rPr>
                        <a:t>và</a:t>
                      </a:r>
                      <a:r>
                        <a:rPr lang="en-US" sz="1800" dirty="0">
                          <a:solidFill>
                            <a:schemeClr val="tx1"/>
                          </a:solidFill>
                          <a:effectLst/>
                          <a:latin typeface="Times New Roman" pitchFamily="18" charset="0"/>
                          <a:cs typeface="Times New Roman" pitchFamily="18" charset="0"/>
                        </a:rPr>
                        <a:t> </a:t>
                      </a:r>
                      <a:r>
                        <a:rPr lang="en-US" sz="1800" dirty="0" err="1">
                          <a:solidFill>
                            <a:schemeClr val="tx1"/>
                          </a:solidFill>
                          <a:effectLst/>
                          <a:latin typeface="Times New Roman" pitchFamily="18" charset="0"/>
                          <a:cs typeface="Times New Roman" pitchFamily="18" charset="0"/>
                        </a:rPr>
                        <a:t>tên</a:t>
                      </a:r>
                      <a:endParaRPr lang="en-US" sz="1800" dirty="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ctr" defTabSz="731520">
                        <a:lnSpc>
                          <a:spcPct val="140000"/>
                        </a:lnSpc>
                        <a:spcAft>
                          <a:spcPts val="0"/>
                        </a:spcAft>
                      </a:pPr>
                      <a:r>
                        <a:rPr lang="en-US" sz="1800" dirty="0" err="1">
                          <a:solidFill>
                            <a:schemeClr val="tx1"/>
                          </a:solidFill>
                          <a:effectLst/>
                          <a:latin typeface="Times New Roman" pitchFamily="18" charset="0"/>
                          <a:cs typeface="Times New Roman" pitchFamily="18" charset="0"/>
                        </a:rPr>
                        <a:t>Chức</a:t>
                      </a:r>
                      <a:r>
                        <a:rPr lang="en-US" sz="1800" dirty="0">
                          <a:solidFill>
                            <a:schemeClr val="tx1"/>
                          </a:solidFill>
                          <a:effectLst/>
                          <a:latin typeface="Times New Roman" pitchFamily="18" charset="0"/>
                          <a:cs typeface="Times New Roman" pitchFamily="18" charset="0"/>
                        </a:rPr>
                        <a:t> </a:t>
                      </a:r>
                      <a:r>
                        <a:rPr lang="en-US" sz="1800" dirty="0" err="1">
                          <a:solidFill>
                            <a:schemeClr val="tx1"/>
                          </a:solidFill>
                          <a:effectLst/>
                          <a:latin typeface="Times New Roman" pitchFamily="18" charset="0"/>
                          <a:cs typeface="Times New Roman" pitchFamily="18" charset="0"/>
                        </a:rPr>
                        <a:t>vụ</a:t>
                      </a:r>
                      <a:endParaRPr lang="en-US" sz="1800" dirty="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ctr" defTabSz="731520">
                        <a:lnSpc>
                          <a:spcPct val="115000"/>
                        </a:lnSpc>
                        <a:spcAft>
                          <a:spcPts val="0"/>
                        </a:spcAft>
                      </a:pPr>
                      <a:r>
                        <a:rPr lang="en-US" sz="1800">
                          <a:solidFill>
                            <a:schemeClr val="tx1"/>
                          </a:solidFill>
                          <a:effectLst/>
                          <a:latin typeface="Times New Roman" pitchFamily="18" charset="0"/>
                          <a:cs typeface="Times New Roman" pitchFamily="18" charset="0"/>
                        </a:rPr>
                        <a:t>Nhiệm vụ</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extLst>
                  <a:ext uri="{0D108BD9-81ED-4DB2-BD59-A6C34878D82A}">
                    <a16:rowId xmlns:a16="http://schemas.microsoft.com/office/drawing/2014/main" val="10000"/>
                  </a:ext>
                </a:extLst>
              </a:tr>
              <a:tr h="517896">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1</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smtClean="0">
                          <a:effectLst/>
                          <a:latin typeface="Times New Roman" panose="02020603050405020304" pitchFamily="18" charset="0"/>
                          <a:cs typeface="Times New Roman" panose="02020603050405020304" pitchFamily="18" charset="0"/>
                        </a:rPr>
                        <a:t>Dương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Bích</a:t>
                      </a:r>
                      <a:r>
                        <a:rPr lang="en-US" sz="1800" dirty="0" smtClean="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Phượng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tc>
                  <a:txBody>
                    <a:bodyPr/>
                    <a:lstStyle/>
                    <a:p>
                      <a:pPr algn="just" defTabSz="731520">
                        <a:lnSpc>
                          <a:spcPct val="140000"/>
                        </a:lnSpc>
                        <a:spcAft>
                          <a:spcPts val="0"/>
                        </a:spcAft>
                      </a:pPr>
                      <a:r>
                        <a:rPr lang="en-US" sz="1800" dirty="0" err="1">
                          <a:solidFill>
                            <a:schemeClr val="tx1"/>
                          </a:solidFill>
                          <a:effectLst/>
                          <a:latin typeface="Times New Roman" pitchFamily="18" charset="0"/>
                          <a:cs typeface="Times New Roman" pitchFamily="18" charset="0"/>
                        </a:rPr>
                        <a:t>Lớp</a:t>
                      </a:r>
                      <a:r>
                        <a:rPr lang="en-US" sz="1800" dirty="0">
                          <a:solidFill>
                            <a:schemeClr val="tx1"/>
                          </a:solidFill>
                          <a:effectLst/>
                          <a:latin typeface="Times New Roman" pitchFamily="18" charset="0"/>
                          <a:cs typeface="Times New Roman" pitchFamily="18" charset="0"/>
                        </a:rPr>
                        <a:t> </a:t>
                      </a:r>
                      <a:r>
                        <a:rPr lang="en-US" sz="1800" dirty="0" err="1">
                          <a:solidFill>
                            <a:schemeClr val="tx1"/>
                          </a:solidFill>
                          <a:effectLst/>
                          <a:latin typeface="Times New Roman" pitchFamily="18" charset="0"/>
                          <a:cs typeface="Times New Roman" pitchFamily="18" charset="0"/>
                        </a:rPr>
                        <a:t>trưởng</a:t>
                      </a:r>
                      <a:endParaRPr lang="en-US" sz="1800" dirty="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Quản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lý</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chung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điều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lớp</a:t>
                      </a:r>
                      <a:r>
                        <a:rPr lang="en-US" sz="1800" dirty="0" smtClean="0">
                          <a:effectLst/>
                          <a:latin typeface="Times New Roman" panose="02020603050405020304" pitchFamily="18" charset="0"/>
                          <a:cs typeface="Times New Roman" panose="02020603050405020304" pitchFamily="18" charset="0"/>
                        </a:rPr>
                        <a:t>.</a:t>
                      </a:r>
                      <a:r>
                        <a:rPr lang="en-US" sz="1800" baseline="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Hàng</a:t>
                      </a:r>
                      <a:r>
                        <a:rPr lang="en-US" sz="1800" dirty="0" smtClean="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hợp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GVCN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extLst>
                  <a:ext uri="{0D108BD9-81ED-4DB2-BD59-A6C34878D82A}">
                    <a16:rowId xmlns:a16="http://schemas.microsoft.com/office/drawing/2014/main" val="10001"/>
                  </a:ext>
                </a:extLst>
              </a:tr>
              <a:tr h="690528">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2</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Nguyễn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cs typeface="Times New Roman" panose="02020603050405020304" pitchFamily="18" charset="0"/>
                        </a:rPr>
                        <a:t> Minh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tc>
                  <a:txBody>
                    <a:bodyPr/>
                    <a:lstStyle/>
                    <a:p>
                      <a:pPr algn="just" defTabSz="731520">
                        <a:lnSpc>
                          <a:spcPct val="140000"/>
                        </a:lnSpc>
                        <a:spcAft>
                          <a:spcPts val="0"/>
                        </a:spcAft>
                      </a:pPr>
                      <a:r>
                        <a:rPr lang="en-US" sz="1800" dirty="0" err="1">
                          <a:solidFill>
                            <a:schemeClr val="tx1"/>
                          </a:solidFill>
                          <a:effectLst/>
                          <a:latin typeface="Times New Roman" pitchFamily="18" charset="0"/>
                          <a:cs typeface="Times New Roman" pitchFamily="18" charset="0"/>
                        </a:rPr>
                        <a:t>Lớp</a:t>
                      </a:r>
                      <a:r>
                        <a:rPr lang="en-US" sz="1800" dirty="0">
                          <a:solidFill>
                            <a:schemeClr val="tx1"/>
                          </a:solidFill>
                          <a:effectLst/>
                          <a:latin typeface="Times New Roman" pitchFamily="18" charset="0"/>
                          <a:cs typeface="Times New Roman" pitchFamily="18" charset="0"/>
                        </a:rPr>
                        <a:t> </a:t>
                      </a:r>
                      <a:r>
                        <a:rPr lang="en-US" sz="1800" dirty="0" err="1">
                          <a:solidFill>
                            <a:schemeClr val="tx1"/>
                          </a:solidFill>
                          <a:effectLst/>
                          <a:latin typeface="Times New Roman" pitchFamily="18" charset="0"/>
                          <a:cs typeface="Times New Roman" pitchFamily="18" charset="0"/>
                        </a:rPr>
                        <a:t>phó</a:t>
                      </a:r>
                      <a:r>
                        <a:rPr lang="en-US" sz="1800" dirty="0">
                          <a:solidFill>
                            <a:schemeClr val="tx1"/>
                          </a:solidFill>
                          <a:effectLst/>
                          <a:latin typeface="Times New Roman" pitchFamily="18" charset="0"/>
                          <a:cs typeface="Times New Roman" pitchFamily="18" charset="0"/>
                        </a:rPr>
                        <a:t> </a:t>
                      </a:r>
                      <a:r>
                        <a:rPr lang="en-US" sz="1800" dirty="0" err="1">
                          <a:solidFill>
                            <a:schemeClr val="tx1"/>
                          </a:solidFill>
                          <a:effectLst/>
                          <a:latin typeface="Times New Roman" pitchFamily="18" charset="0"/>
                          <a:cs typeface="Times New Roman" pitchFamily="18" charset="0"/>
                        </a:rPr>
                        <a:t>học</a:t>
                      </a:r>
                      <a:r>
                        <a:rPr lang="en-US" sz="1800" dirty="0">
                          <a:solidFill>
                            <a:schemeClr val="tx1"/>
                          </a:solidFill>
                          <a:effectLst/>
                          <a:latin typeface="Times New Roman" pitchFamily="18" charset="0"/>
                          <a:cs typeface="Times New Roman" pitchFamily="18" charset="0"/>
                        </a:rPr>
                        <a:t> </a:t>
                      </a:r>
                      <a:r>
                        <a:rPr lang="en-US" sz="1800" dirty="0" err="1">
                          <a:solidFill>
                            <a:schemeClr val="tx1"/>
                          </a:solidFill>
                          <a:effectLst/>
                          <a:latin typeface="Times New Roman" pitchFamily="18" charset="0"/>
                          <a:cs typeface="Times New Roman" pitchFamily="18" charset="0"/>
                        </a:rPr>
                        <a:t>tập</a:t>
                      </a:r>
                      <a:endParaRPr lang="en-US" sz="1800" dirty="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Điều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lý</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tập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tổng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hợp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lớp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trưởng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cuối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tuần</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extLst>
                  <a:ext uri="{0D108BD9-81ED-4DB2-BD59-A6C34878D82A}">
                    <a16:rowId xmlns:a16="http://schemas.microsoft.com/office/drawing/2014/main" val="10002"/>
                  </a:ext>
                </a:extLst>
              </a:tr>
              <a:tr h="517896">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3</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Dương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Quang</a:t>
                      </a:r>
                      <a:r>
                        <a:rPr lang="en-US" sz="1800" dirty="0">
                          <a:effectLst/>
                          <a:latin typeface="Times New Roman" panose="02020603050405020304" pitchFamily="18" charset="0"/>
                          <a:cs typeface="Times New Roman" panose="02020603050405020304" pitchFamily="18" charset="0"/>
                        </a:rPr>
                        <a:t> Long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tc>
                  <a:txBody>
                    <a:bodyPr/>
                    <a:lstStyle/>
                    <a:p>
                      <a:pPr algn="just" defTabSz="731520">
                        <a:lnSpc>
                          <a:spcPct val="140000"/>
                        </a:lnSpc>
                        <a:spcAft>
                          <a:spcPts val="0"/>
                        </a:spcAft>
                      </a:pPr>
                      <a:r>
                        <a:rPr lang="en-US" sz="1800" dirty="0" err="1">
                          <a:solidFill>
                            <a:schemeClr val="tx1"/>
                          </a:solidFill>
                          <a:effectLst/>
                          <a:latin typeface="Times New Roman" pitchFamily="18" charset="0"/>
                          <a:cs typeface="Times New Roman" pitchFamily="18" charset="0"/>
                        </a:rPr>
                        <a:t>Lớp</a:t>
                      </a:r>
                      <a:r>
                        <a:rPr lang="en-US" sz="1800" dirty="0">
                          <a:solidFill>
                            <a:schemeClr val="tx1"/>
                          </a:solidFill>
                          <a:effectLst/>
                          <a:latin typeface="Times New Roman" pitchFamily="18" charset="0"/>
                          <a:cs typeface="Times New Roman" pitchFamily="18" charset="0"/>
                        </a:rPr>
                        <a:t> </a:t>
                      </a:r>
                      <a:r>
                        <a:rPr lang="en-US" sz="1800" dirty="0" err="1">
                          <a:solidFill>
                            <a:schemeClr val="tx1"/>
                          </a:solidFill>
                          <a:effectLst/>
                          <a:latin typeface="Times New Roman" pitchFamily="18" charset="0"/>
                          <a:cs typeface="Times New Roman" pitchFamily="18" charset="0"/>
                        </a:rPr>
                        <a:t>phó</a:t>
                      </a:r>
                      <a:r>
                        <a:rPr lang="en-US" sz="1800" dirty="0">
                          <a:solidFill>
                            <a:schemeClr val="tx1"/>
                          </a:solidFill>
                          <a:effectLst/>
                          <a:latin typeface="Times New Roman" pitchFamily="18" charset="0"/>
                          <a:cs typeface="Times New Roman" pitchFamily="18" charset="0"/>
                        </a:rPr>
                        <a:t> </a:t>
                      </a:r>
                      <a:r>
                        <a:rPr lang="en-US" sz="1800" dirty="0" err="1" smtClean="0">
                          <a:solidFill>
                            <a:schemeClr val="tx1"/>
                          </a:solidFill>
                          <a:effectLst/>
                          <a:latin typeface="Times New Roman" pitchFamily="18" charset="0"/>
                          <a:cs typeface="Times New Roman" pitchFamily="18" charset="0"/>
                        </a:rPr>
                        <a:t>lao</a:t>
                      </a:r>
                      <a:r>
                        <a:rPr lang="en-US" sz="1800" baseline="0" dirty="0" smtClean="0">
                          <a:solidFill>
                            <a:schemeClr val="tx1"/>
                          </a:solidFill>
                          <a:effectLst/>
                          <a:latin typeface="Times New Roman" pitchFamily="18" charset="0"/>
                          <a:cs typeface="Times New Roman" pitchFamily="18" charset="0"/>
                        </a:rPr>
                        <a:t> </a:t>
                      </a:r>
                      <a:r>
                        <a:rPr lang="en-US" sz="1800" baseline="0" dirty="0" err="1" smtClean="0">
                          <a:solidFill>
                            <a:schemeClr val="tx1"/>
                          </a:solidFill>
                          <a:effectLst/>
                          <a:latin typeface="Times New Roman" pitchFamily="18" charset="0"/>
                          <a:cs typeface="Times New Roman" pitchFamily="18" charset="0"/>
                        </a:rPr>
                        <a:t>động</a:t>
                      </a:r>
                      <a:endParaRPr lang="en-US" sz="1800" dirty="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Điều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theo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dõi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lao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sinh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lớp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trưởng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cuối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tuần</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extLst>
                  <a:ext uri="{0D108BD9-81ED-4DB2-BD59-A6C34878D82A}">
                    <a16:rowId xmlns:a16="http://schemas.microsoft.com/office/drawing/2014/main" val="10003"/>
                  </a:ext>
                </a:extLst>
              </a:tr>
              <a:tr h="517896">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4</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Đào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Linh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tc>
                  <a:txBody>
                    <a:bodyPr/>
                    <a:lstStyle/>
                    <a:p>
                      <a:pPr algn="just" defTabSz="731520">
                        <a:lnSpc>
                          <a:spcPct val="140000"/>
                        </a:lnSpc>
                        <a:spcAft>
                          <a:spcPts val="0"/>
                        </a:spcAft>
                      </a:pPr>
                      <a:r>
                        <a:rPr lang="en-US" sz="1800" dirty="0" err="1">
                          <a:solidFill>
                            <a:schemeClr val="tx1"/>
                          </a:solidFill>
                          <a:effectLst/>
                          <a:latin typeface="Times New Roman" pitchFamily="18" charset="0"/>
                          <a:cs typeface="Times New Roman" pitchFamily="18" charset="0"/>
                        </a:rPr>
                        <a:t>Lớp</a:t>
                      </a:r>
                      <a:r>
                        <a:rPr lang="en-US" sz="1800" dirty="0">
                          <a:solidFill>
                            <a:schemeClr val="tx1"/>
                          </a:solidFill>
                          <a:effectLst/>
                          <a:latin typeface="Times New Roman" pitchFamily="18" charset="0"/>
                          <a:cs typeface="Times New Roman" pitchFamily="18" charset="0"/>
                        </a:rPr>
                        <a:t> </a:t>
                      </a:r>
                      <a:r>
                        <a:rPr lang="en-US" sz="1800" dirty="0" err="1" smtClean="0">
                          <a:solidFill>
                            <a:schemeClr val="tx1"/>
                          </a:solidFill>
                          <a:effectLst/>
                          <a:latin typeface="Times New Roman" pitchFamily="18" charset="0"/>
                          <a:cs typeface="Times New Roman" pitchFamily="18" charset="0"/>
                        </a:rPr>
                        <a:t>phó</a:t>
                      </a:r>
                      <a:r>
                        <a:rPr lang="en-US" sz="1800" baseline="0" dirty="0">
                          <a:solidFill>
                            <a:schemeClr val="tx1"/>
                          </a:solidFill>
                          <a:effectLst/>
                          <a:latin typeface="Times New Roman" pitchFamily="18" charset="0"/>
                          <a:cs typeface="Times New Roman" pitchFamily="18" charset="0"/>
                        </a:rPr>
                        <a:t> </a:t>
                      </a:r>
                      <a:r>
                        <a:rPr lang="en-US" sz="1800" baseline="0" dirty="0" err="1" smtClean="0">
                          <a:solidFill>
                            <a:schemeClr val="tx1"/>
                          </a:solidFill>
                          <a:effectLst/>
                          <a:latin typeface="Times New Roman" pitchFamily="18" charset="0"/>
                          <a:cs typeface="Times New Roman" pitchFamily="18" charset="0"/>
                        </a:rPr>
                        <a:t>văn</a:t>
                      </a:r>
                      <a:r>
                        <a:rPr lang="en-US" sz="1800" baseline="0" dirty="0" smtClean="0">
                          <a:solidFill>
                            <a:schemeClr val="tx1"/>
                          </a:solidFill>
                          <a:effectLst/>
                          <a:latin typeface="Times New Roman" pitchFamily="18" charset="0"/>
                          <a:cs typeface="Times New Roman" pitchFamily="18" charset="0"/>
                        </a:rPr>
                        <a:t> </a:t>
                      </a:r>
                      <a:r>
                        <a:rPr lang="en-US" sz="1800" baseline="0" dirty="0" err="1" smtClean="0">
                          <a:solidFill>
                            <a:schemeClr val="tx1"/>
                          </a:solidFill>
                          <a:effectLst/>
                          <a:latin typeface="Times New Roman" pitchFamily="18" charset="0"/>
                          <a:cs typeface="Times New Roman" pitchFamily="18" charset="0"/>
                        </a:rPr>
                        <a:t>thể</a:t>
                      </a:r>
                      <a:endParaRPr lang="en-US" sz="1800" dirty="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Theo </a:t>
                      </a:r>
                      <a:r>
                        <a:rPr lang="en-US" sz="1800" dirty="0" err="1">
                          <a:effectLst/>
                          <a:latin typeface="Times New Roman" panose="02020603050405020304" pitchFamily="18" charset="0"/>
                          <a:cs typeface="Times New Roman" panose="02020603050405020304" pitchFamily="18" charset="0"/>
                        </a:rPr>
                        <a:t>dõi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cs typeface="Times New Roman" panose="02020603050405020304" pitchFamily="18" charset="0"/>
                        </a:rPr>
                        <a:t>, TDTT,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giữa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giờ</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lớp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trưởng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cuối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tuần</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extLst>
                  <a:ext uri="{0D108BD9-81ED-4DB2-BD59-A6C34878D82A}">
                    <a16:rowId xmlns:a16="http://schemas.microsoft.com/office/drawing/2014/main" val="10004"/>
                  </a:ext>
                </a:extLst>
              </a:tr>
              <a:tr h="517896">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5</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Nguyễn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Yến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Tổ trưởng tổ 1</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Theo </a:t>
                      </a:r>
                      <a:r>
                        <a:rPr lang="en-US" sz="1800" dirty="0" err="1">
                          <a:effectLst/>
                          <a:latin typeface="Times New Roman" panose="02020603050405020304" pitchFamily="18" charset="0"/>
                          <a:cs typeface="Times New Roman" panose="02020603050405020304" pitchFamily="18" charset="0"/>
                        </a:rPr>
                        <a:t>dõi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rèn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luyện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tập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tổ</a:t>
                      </a:r>
                      <a:r>
                        <a:rPr lang="en-US" sz="1800" dirty="0">
                          <a:effectLst/>
                          <a:latin typeface="Times New Roman" panose="02020603050405020304" pitchFamily="18" charset="0"/>
                          <a:cs typeface="Times New Roman" panose="02020603050405020304" pitchFamily="18" charset="0"/>
                        </a:rPr>
                        <a:t> 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extLst>
                  <a:ext uri="{0D108BD9-81ED-4DB2-BD59-A6C34878D82A}">
                    <a16:rowId xmlns:a16="http://schemas.microsoft.com/office/drawing/2014/main" val="10005"/>
                  </a:ext>
                </a:extLst>
              </a:tr>
              <a:tr h="517896">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6</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Đào</a:t>
                      </a:r>
                      <a:r>
                        <a:rPr lang="en-US" sz="1800" dirty="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Nhật</a:t>
                      </a:r>
                      <a:r>
                        <a:rPr lang="en-US" sz="1800" dirty="0" smtClean="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Minh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Tổ trưởng tổ 2</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Theo </a:t>
                      </a:r>
                      <a:r>
                        <a:rPr lang="en-US" sz="1800" dirty="0" err="1">
                          <a:effectLst/>
                          <a:latin typeface="Times New Roman" panose="02020603050405020304" pitchFamily="18" charset="0"/>
                          <a:cs typeface="Times New Roman" panose="02020603050405020304" pitchFamily="18" charset="0"/>
                        </a:rPr>
                        <a:t>dõi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rèn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luyện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tập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tổ</a:t>
                      </a:r>
                      <a:r>
                        <a:rPr lang="en-US" sz="1800" dirty="0">
                          <a:effectLst/>
                          <a:latin typeface="Times New Roman" panose="02020603050405020304" pitchFamily="18" charset="0"/>
                          <a:cs typeface="Times New Roman" panose="02020603050405020304" pitchFamily="18" charset="0"/>
                        </a:rPr>
                        <a:t> 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extLst>
                  <a:ext uri="{0D108BD9-81ED-4DB2-BD59-A6C34878D82A}">
                    <a16:rowId xmlns:a16="http://schemas.microsoft.com/office/drawing/2014/main" val="10006"/>
                  </a:ext>
                </a:extLst>
              </a:tr>
              <a:tr h="517896">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7</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smtClean="0">
                          <a:effectLst/>
                          <a:latin typeface="Times New Roman" panose="02020603050405020304" pitchFamily="18" charset="0"/>
                          <a:cs typeface="Times New Roman" panose="02020603050405020304" pitchFamily="18" charset="0"/>
                        </a:rPr>
                        <a:t>Nguyễn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Ph.Thanh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Tổ trưởng tổ 3</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Theo </a:t>
                      </a:r>
                      <a:r>
                        <a:rPr lang="en-US" sz="1800" dirty="0" err="1">
                          <a:effectLst/>
                          <a:latin typeface="Times New Roman" panose="02020603050405020304" pitchFamily="18" charset="0"/>
                          <a:cs typeface="Times New Roman" panose="02020603050405020304" pitchFamily="18" charset="0"/>
                        </a:rPr>
                        <a:t>dõi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rèn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luyện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tập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tổ</a:t>
                      </a:r>
                      <a:r>
                        <a:rPr lang="en-US" sz="1800" dirty="0">
                          <a:effectLst/>
                          <a:latin typeface="Times New Roman" panose="02020603050405020304" pitchFamily="18" charset="0"/>
                          <a:cs typeface="Times New Roman" panose="02020603050405020304" pitchFamily="18" charset="0"/>
                        </a:rPr>
                        <a:t> 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extLst>
                  <a:ext uri="{0D108BD9-81ED-4DB2-BD59-A6C34878D82A}">
                    <a16:rowId xmlns:a16="http://schemas.microsoft.com/office/drawing/2014/main" val="10007"/>
                  </a:ext>
                </a:extLst>
              </a:tr>
              <a:tr h="517896">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8</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Đào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Yến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tc>
                  <a:txBody>
                    <a:bodyPr/>
                    <a:lstStyle/>
                    <a:p>
                      <a:pPr algn="just" defTabSz="731520">
                        <a:lnSpc>
                          <a:spcPct val="140000"/>
                        </a:lnSpc>
                        <a:spcAft>
                          <a:spcPts val="0"/>
                        </a:spcAft>
                      </a:pPr>
                      <a:r>
                        <a:rPr lang="en-US" sz="1800">
                          <a:solidFill>
                            <a:schemeClr val="tx1"/>
                          </a:solidFill>
                          <a:effectLst/>
                          <a:latin typeface="Times New Roman" pitchFamily="18" charset="0"/>
                          <a:cs typeface="Times New Roman" pitchFamily="18" charset="0"/>
                        </a:rPr>
                        <a:t>Tổ trưởng tổ 4</a:t>
                      </a:r>
                      <a:endParaRPr lang="en-US" sz="1800">
                        <a:solidFill>
                          <a:schemeClr val="tx1"/>
                        </a:solidFill>
                        <a:effectLst/>
                        <a:latin typeface="Times New Roman" pitchFamily="18" charset="0"/>
                        <a:ea typeface="Arial"/>
                        <a:cs typeface="Times New Roman" pitchFamily="18" charset="0"/>
                      </a:endParaRPr>
                    </a:p>
                  </a:txBody>
                  <a:tcPr marL="48251" marR="48251" marT="0" marB="0">
                    <a:solidFill>
                      <a:schemeClr val="accent1">
                        <a:lumMod val="40000"/>
                        <a:lumOff val="60000"/>
                      </a:schemeClr>
                    </a:solidFill>
                  </a:tcPr>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Theo </a:t>
                      </a:r>
                      <a:r>
                        <a:rPr lang="en-US" sz="1800" dirty="0" err="1">
                          <a:effectLst/>
                          <a:latin typeface="Times New Roman" panose="02020603050405020304" pitchFamily="18" charset="0"/>
                          <a:cs typeface="Times New Roman" panose="02020603050405020304" pitchFamily="18" charset="0"/>
                        </a:rPr>
                        <a:t>dõi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rèn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luyện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tập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tổ</a:t>
                      </a:r>
                      <a:r>
                        <a:rPr lang="en-US" sz="1800" dirty="0">
                          <a:effectLst/>
                          <a:latin typeface="Times New Roman" panose="02020603050405020304" pitchFamily="18" charset="0"/>
                          <a:cs typeface="Times New Roman" panose="02020603050405020304" pitchFamily="18" charset="0"/>
                        </a:rPr>
                        <a:t> 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37" marR="42537" marT="0" marB="0">
                    <a:solidFill>
                      <a:schemeClr val="accent1">
                        <a:lumMod val="40000"/>
                        <a:lumOff val="60000"/>
                      </a:schemeClr>
                    </a:solidFill>
                  </a:tcPr>
                </a:tc>
                <a:extLst>
                  <a:ext uri="{0D108BD9-81ED-4DB2-BD59-A6C34878D82A}">
                    <a16:rowId xmlns:a16="http://schemas.microsoft.com/office/drawing/2014/main" val="10008"/>
                  </a:ext>
                </a:extLst>
              </a:tr>
            </a:tbl>
          </a:graphicData>
        </a:graphic>
      </p:graphicFrame>
      <p:sp>
        <p:nvSpPr>
          <p:cNvPr id="5" name="TextBox 4"/>
          <p:cNvSpPr txBox="1"/>
          <p:nvPr/>
        </p:nvSpPr>
        <p:spPr>
          <a:xfrm>
            <a:off x="405855" y="0"/>
            <a:ext cx="8280920" cy="73866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62994712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48680"/>
            <a:ext cx="8280920" cy="2616101"/>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trí</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đồ</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tổ</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chức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p>
          <a:p>
            <a:pPr algn="just"/>
            <a:r>
              <a:rPr lang="en-US" sz="2000" i="1" dirty="0" smtClean="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Xây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dựng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cùng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tiến</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rèn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gũi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niềm</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p>
        </p:txBody>
      </p:sp>
      <p:pic>
        <p:nvPicPr>
          <p:cNvPr id="3" name="Picture 2" descr="D:\Desktop\z6480876376821_f1de0f9ab6b8ebef89af9cb837c19af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342680"/>
            <a:ext cx="4632325" cy="3038647"/>
          </a:xfrm>
          <a:prstGeom prst="rect">
            <a:avLst/>
          </a:prstGeom>
          <a:noFill/>
          <a:ln>
            <a:noFill/>
          </a:ln>
        </p:spPr>
      </p:pic>
    </p:spTree>
    <p:extLst>
      <p:ext uri="{BB962C8B-B14F-4D97-AF65-F5344CB8AC3E}">
        <p14:creationId xmlns:p14="http://schemas.microsoft.com/office/powerpoint/2010/main" val="1595356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down)">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24744"/>
            <a:ext cx="8424936" cy="4801314"/>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nội</a:t>
            </a:r>
            <a:r>
              <a:rPr lang="en-US" sz="2400" i="1" dirty="0">
                <a:latin typeface="Times New Roman" panose="02020603050405020304" pitchFamily="18" charset="0"/>
                <a:cs typeface="Times New Roman" panose="02020603050405020304" pitchFamily="18" charset="0"/>
              </a:rPr>
              <a:t> qui </a:t>
            </a:r>
            <a:r>
              <a:rPr lang="en-US" sz="2400" i="1" dirty="0" err="1">
                <a:latin typeface="Times New Roman" panose="02020603050405020304" pitchFamily="18" charset="0"/>
                <a:cs typeface="Times New Roman" panose="02020603050405020304" pitchFamily="18" charset="0"/>
              </a:rPr>
              <a:t>lớp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qui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qui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p>
            <a:pPr algn="just"/>
            <a:endParaRPr lang="en-US" dirty="0"/>
          </a:p>
        </p:txBody>
      </p:sp>
    </p:spTree>
    <p:extLst>
      <p:ext uri="{BB962C8B-B14F-4D97-AF65-F5344CB8AC3E}">
        <p14:creationId xmlns:p14="http://schemas.microsoft.com/office/powerpoint/2010/main" val="3601385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69083734"/>
              </p:ext>
            </p:extLst>
          </p:nvPr>
        </p:nvGraphicFramePr>
        <p:xfrm>
          <a:off x="539552" y="836714"/>
          <a:ext cx="7992888" cy="5184574"/>
        </p:xfrm>
        <a:graphic>
          <a:graphicData uri="http://schemas.openxmlformats.org/drawingml/2006/table">
            <a:tbl>
              <a:tblPr firstRow="1" firstCol="1" bandRow="1">
                <a:tableStyleId>{5940675A-B579-460E-94D1-54222C63F5DA}</a:tableStyleId>
              </a:tblPr>
              <a:tblGrid>
                <a:gridCol w="1148581">
                  <a:extLst>
                    <a:ext uri="{9D8B030D-6E8A-4147-A177-3AD203B41FA5}">
                      <a16:colId xmlns:a16="http://schemas.microsoft.com/office/drawing/2014/main" val="3837068089"/>
                    </a:ext>
                  </a:extLst>
                </a:gridCol>
                <a:gridCol w="6844307">
                  <a:extLst>
                    <a:ext uri="{9D8B030D-6E8A-4147-A177-3AD203B41FA5}">
                      <a16:colId xmlns:a16="http://schemas.microsoft.com/office/drawing/2014/main" val="1183418180"/>
                    </a:ext>
                  </a:extLst>
                </a:gridCol>
              </a:tblGrid>
              <a:tr h="385757">
                <a:tc>
                  <a:txBody>
                    <a:bodyPr/>
                    <a:lstStyle/>
                    <a:p>
                      <a:pPr algn="ctr">
                        <a:lnSpc>
                          <a:spcPct val="107000"/>
                        </a:lnSpc>
                        <a:spcAft>
                          <a:spcPts val="0"/>
                        </a:spcAft>
                      </a:pPr>
                      <a:r>
                        <a:rPr lang="en-US" sz="1800" b="1" kern="100" dirty="0">
                          <a:effectLst/>
                          <a:latin typeface="Times New Roman" panose="02020603050405020304" pitchFamily="18" charset="0"/>
                          <a:cs typeface="Times New Roman" panose="02020603050405020304" pitchFamily="18" charset="0"/>
                        </a:rPr>
                        <a:t>TT</a:t>
                      </a:r>
                      <a:endParaRPr lang="en-US" sz="18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07000"/>
                        </a:lnSpc>
                        <a:spcAft>
                          <a:spcPts val="0"/>
                        </a:spcAft>
                      </a:pPr>
                      <a:r>
                        <a:rPr lang="en-US" sz="1800" b="1" kern="100" dirty="0" err="1">
                          <a:effectLst/>
                          <a:latin typeface="Times New Roman" panose="02020603050405020304" pitchFamily="18" charset="0"/>
                          <a:cs typeface="Times New Roman" panose="02020603050405020304" pitchFamily="18" charset="0"/>
                        </a:rPr>
                        <a:t>Nội</a:t>
                      </a:r>
                      <a:r>
                        <a:rPr lang="en-US" sz="1800" b="1" kern="100" dirty="0">
                          <a:effectLst/>
                          <a:latin typeface="Times New Roman" panose="02020603050405020304" pitchFamily="18" charset="0"/>
                          <a:cs typeface="Times New Roman" panose="02020603050405020304" pitchFamily="18" charset="0"/>
                        </a:rPr>
                        <a:t> qui </a:t>
                      </a:r>
                      <a:r>
                        <a:rPr lang="en-US" sz="1800" b="1" kern="100" dirty="0" err="1">
                          <a:effectLst/>
                          <a:latin typeface="Times New Roman" panose="02020603050405020304" pitchFamily="18" charset="0"/>
                          <a:cs typeface="Times New Roman" panose="02020603050405020304" pitchFamily="18" charset="0"/>
                        </a:rPr>
                        <a:t>lớp</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học</a:t>
                      </a:r>
                      <a:endParaRPr lang="en-US" sz="18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674549583"/>
                  </a:ext>
                </a:extLst>
              </a:tr>
              <a:tr h="437559">
                <a:tc>
                  <a:txBody>
                    <a:bodyPr/>
                    <a:lstStyle/>
                    <a:p>
                      <a:pPr algn="ctr">
                        <a:lnSpc>
                          <a:spcPct val="107000"/>
                        </a:lnSpc>
                        <a:spcAft>
                          <a:spcPts val="0"/>
                        </a:spcAft>
                      </a:pPr>
                      <a:r>
                        <a:rPr lang="en-US" sz="1800" b="0" kern="100" dirty="0">
                          <a:effectLst/>
                          <a:latin typeface="Times New Roman" panose="02020603050405020304" pitchFamily="18" charset="0"/>
                          <a:cs typeface="Times New Roman" panose="02020603050405020304" pitchFamily="18" charset="0"/>
                        </a:rPr>
                        <a:t>1</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nSpc>
                          <a:spcPct val="107000"/>
                        </a:lnSpc>
                        <a:spcAft>
                          <a:spcPts val="0"/>
                        </a:spcAft>
                      </a:pPr>
                      <a:r>
                        <a:rPr lang="vi-VN" sz="1800" b="0" kern="100" dirty="0">
                          <a:effectLst/>
                          <a:latin typeface="Times New Roman" panose="02020603050405020304" pitchFamily="18" charset="0"/>
                          <a:cs typeface="Times New Roman" panose="02020603050405020304" pitchFamily="18" charset="0"/>
                        </a:rPr>
                        <a:t>Kính trọng, lễ phép với thầy cô giáo. </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1857244355"/>
                  </a:ext>
                </a:extLst>
              </a:tr>
              <a:tr h="403392">
                <a:tc>
                  <a:txBody>
                    <a:bodyPr/>
                    <a:lstStyle/>
                    <a:p>
                      <a:pPr algn="ctr">
                        <a:lnSpc>
                          <a:spcPct val="107000"/>
                        </a:lnSpc>
                        <a:spcAft>
                          <a:spcPts val="0"/>
                        </a:spcAft>
                      </a:pPr>
                      <a:r>
                        <a:rPr lang="en-US" sz="1800" b="0" kern="100">
                          <a:effectLst/>
                          <a:latin typeface="Times New Roman" panose="02020603050405020304" pitchFamily="18" charset="0"/>
                          <a:cs typeface="Times New Roman" panose="02020603050405020304" pitchFamily="18" charset="0"/>
                        </a:rPr>
                        <a:t>2</a:t>
                      </a:r>
                      <a:endParaRPr lang="en-US" sz="18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nSpc>
                          <a:spcPct val="107000"/>
                        </a:lnSpc>
                        <a:spcAft>
                          <a:spcPts val="0"/>
                        </a:spcAft>
                      </a:pPr>
                      <a:r>
                        <a:rPr lang="vi-VN" sz="1800" b="0" kern="100" dirty="0">
                          <a:effectLst/>
                          <a:latin typeface="Times New Roman" panose="02020603050405020304" pitchFamily="18" charset="0"/>
                          <a:cs typeface="Times New Roman" panose="02020603050405020304" pitchFamily="18" charset="0"/>
                        </a:rPr>
                        <a:t>Học và làm bài đầy đủ trước khi đến lớp. </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1087741928"/>
                  </a:ext>
                </a:extLst>
              </a:tr>
              <a:tr h="473930">
                <a:tc>
                  <a:txBody>
                    <a:bodyPr/>
                    <a:lstStyle/>
                    <a:p>
                      <a:pPr algn="ctr">
                        <a:lnSpc>
                          <a:spcPct val="107000"/>
                        </a:lnSpc>
                        <a:spcAft>
                          <a:spcPts val="0"/>
                        </a:spcAft>
                      </a:pPr>
                      <a:r>
                        <a:rPr lang="en-US" sz="1800" b="0" kern="100">
                          <a:effectLst/>
                          <a:latin typeface="Times New Roman" panose="02020603050405020304" pitchFamily="18" charset="0"/>
                          <a:cs typeface="Times New Roman" panose="02020603050405020304" pitchFamily="18" charset="0"/>
                        </a:rPr>
                        <a:t>3</a:t>
                      </a:r>
                      <a:endParaRPr lang="en-US" sz="18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nSpc>
                          <a:spcPct val="107000"/>
                        </a:lnSpc>
                        <a:spcAft>
                          <a:spcPts val="0"/>
                        </a:spcAft>
                      </a:pPr>
                      <a:r>
                        <a:rPr lang="en-US" sz="1800" b="0" kern="100" dirty="0" err="1">
                          <a:effectLst/>
                          <a:latin typeface="Times New Roman" panose="02020603050405020304" pitchFamily="18" charset="0"/>
                          <a:cs typeface="Times New Roman" panose="02020603050405020304" pitchFamily="18" charset="0"/>
                        </a:rPr>
                        <a:t>Đi</a:t>
                      </a:r>
                      <a:r>
                        <a:rPr lang="en-US" sz="1800" b="0" kern="100" dirty="0">
                          <a:effectLst/>
                          <a:latin typeface="Times New Roman" panose="02020603050405020304" pitchFamily="18" charset="0"/>
                          <a:cs typeface="Times New Roman" panose="02020603050405020304" pitchFamily="18" charset="0"/>
                        </a:rPr>
                        <a:t> </a:t>
                      </a:r>
                      <a:r>
                        <a:rPr lang="en-US" sz="1800" b="0" kern="100" dirty="0" err="1">
                          <a:effectLst/>
                          <a:latin typeface="Times New Roman" panose="02020603050405020304" pitchFamily="18" charset="0"/>
                          <a:cs typeface="Times New Roman" panose="02020603050405020304" pitchFamily="18" charset="0"/>
                        </a:rPr>
                        <a:t>học</a:t>
                      </a:r>
                      <a:r>
                        <a:rPr lang="en-US" sz="1800" b="0" kern="100" dirty="0">
                          <a:effectLst/>
                          <a:latin typeface="Times New Roman" panose="02020603050405020304" pitchFamily="18" charset="0"/>
                          <a:cs typeface="Times New Roman" panose="02020603050405020304" pitchFamily="18" charset="0"/>
                        </a:rPr>
                        <a:t> </a:t>
                      </a:r>
                      <a:r>
                        <a:rPr lang="en-US" sz="1800" b="0" kern="100" dirty="0" err="1">
                          <a:effectLst/>
                          <a:latin typeface="Times New Roman" panose="02020603050405020304" pitchFamily="18" charset="0"/>
                          <a:cs typeface="Times New Roman" panose="02020603050405020304" pitchFamily="18" charset="0"/>
                        </a:rPr>
                        <a:t>đúng</a:t>
                      </a:r>
                      <a:r>
                        <a:rPr lang="en-US" sz="1800" b="0" kern="100" dirty="0">
                          <a:effectLst/>
                          <a:latin typeface="Times New Roman" panose="02020603050405020304" pitchFamily="18" charset="0"/>
                          <a:cs typeface="Times New Roman" panose="02020603050405020304" pitchFamily="18" charset="0"/>
                        </a:rPr>
                        <a:t> </a:t>
                      </a:r>
                      <a:r>
                        <a:rPr lang="en-US" sz="1800" b="0" kern="100" dirty="0" err="1">
                          <a:effectLst/>
                          <a:latin typeface="Times New Roman" panose="02020603050405020304" pitchFamily="18" charset="0"/>
                          <a:cs typeface="Times New Roman" panose="02020603050405020304" pitchFamily="18" charset="0"/>
                        </a:rPr>
                        <a:t>giờ</a:t>
                      </a:r>
                      <a:r>
                        <a:rPr lang="en-US" sz="1800" b="0" kern="100" dirty="0">
                          <a:effectLst/>
                          <a:latin typeface="Times New Roman" panose="02020603050405020304" pitchFamily="18" charset="0"/>
                          <a:cs typeface="Times New Roman" panose="02020603050405020304" pitchFamily="18" charset="0"/>
                        </a:rPr>
                        <a:t>. </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400809483"/>
                  </a:ext>
                </a:extLst>
              </a:tr>
              <a:tr h="480543">
                <a:tc>
                  <a:txBody>
                    <a:bodyPr/>
                    <a:lstStyle/>
                    <a:p>
                      <a:pPr algn="ctr">
                        <a:lnSpc>
                          <a:spcPct val="107000"/>
                        </a:lnSpc>
                        <a:spcAft>
                          <a:spcPts val="0"/>
                        </a:spcAft>
                      </a:pPr>
                      <a:r>
                        <a:rPr lang="en-US" sz="1800" b="0" kern="100">
                          <a:effectLst/>
                          <a:latin typeface="Times New Roman" panose="02020603050405020304" pitchFamily="18" charset="0"/>
                          <a:cs typeface="Times New Roman" panose="02020603050405020304" pitchFamily="18" charset="0"/>
                        </a:rPr>
                        <a:t>4</a:t>
                      </a:r>
                      <a:endParaRPr lang="en-US" sz="18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nSpc>
                          <a:spcPct val="107000"/>
                        </a:lnSpc>
                        <a:spcAft>
                          <a:spcPts val="0"/>
                        </a:spcAft>
                      </a:pPr>
                      <a:r>
                        <a:rPr lang="en-US" sz="1800" b="0" kern="100" dirty="0" err="1">
                          <a:effectLst/>
                          <a:latin typeface="Times New Roman" panose="02020603050405020304" pitchFamily="18" charset="0"/>
                          <a:cs typeface="Times New Roman" panose="02020603050405020304" pitchFamily="18" charset="0"/>
                        </a:rPr>
                        <a:t>Vệ</a:t>
                      </a:r>
                      <a:r>
                        <a:rPr lang="en-US" sz="1800" b="0" kern="100" dirty="0">
                          <a:effectLst/>
                          <a:latin typeface="Times New Roman" panose="02020603050405020304" pitchFamily="18" charset="0"/>
                          <a:cs typeface="Times New Roman" panose="02020603050405020304" pitchFamily="18" charset="0"/>
                        </a:rPr>
                        <a:t> </a:t>
                      </a:r>
                      <a:r>
                        <a:rPr lang="en-US" sz="1800" b="0" kern="100" dirty="0" err="1">
                          <a:effectLst/>
                          <a:latin typeface="Times New Roman" panose="02020603050405020304" pitchFamily="18" charset="0"/>
                          <a:cs typeface="Times New Roman" panose="02020603050405020304" pitchFamily="18" charset="0"/>
                        </a:rPr>
                        <a:t>sinh</a:t>
                      </a:r>
                      <a:r>
                        <a:rPr lang="en-US" sz="1800" b="0" kern="100" dirty="0">
                          <a:effectLst/>
                          <a:latin typeface="Times New Roman" panose="02020603050405020304" pitchFamily="18" charset="0"/>
                          <a:cs typeface="Times New Roman" panose="02020603050405020304" pitchFamily="18" charset="0"/>
                        </a:rPr>
                        <a:t> </a:t>
                      </a:r>
                      <a:r>
                        <a:rPr lang="en-US" sz="1800" b="0" kern="100" dirty="0" err="1">
                          <a:effectLst/>
                          <a:latin typeface="Times New Roman" panose="02020603050405020304" pitchFamily="18" charset="0"/>
                          <a:cs typeface="Times New Roman" panose="02020603050405020304" pitchFamily="18" charset="0"/>
                        </a:rPr>
                        <a:t>sạch</a:t>
                      </a:r>
                      <a:r>
                        <a:rPr lang="en-US" sz="1800" b="0" kern="100" dirty="0">
                          <a:effectLst/>
                          <a:latin typeface="Times New Roman" panose="02020603050405020304" pitchFamily="18" charset="0"/>
                          <a:cs typeface="Times New Roman" panose="02020603050405020304" pitchFamily="18" charset="0"/>
                        </a:rPr>
                        <a:t> </a:t>
                      </a:r>
                      <a:r>
                        <a:rPr lang="en-US" sz="1800" b="0" kern="100" dirty="0" err="1">
                          <a:effectLst/>
                          <a:latin typeface="Times New Roman" panose="02020603050405020304" pitchFamily="18" charset="0"/>
                          <a:cs typeface="Times New Roman" panose="02020603050405020304" pitchFamily="18" charset="0"/>
                        </a:rPr>
                        <a:t>sẽ</a:t>
                      </a:r>
                      <a:r>
                        <a:rPr lang="en-US" sz="1800" b="0" kern="100" dirty="0">
                          <a:effectLst/>
                          <a:latin typeface="Times New Roman" panose="02020603050405020304" pitchFamily="18" charset="0"/>
                          <a:cs typeface="Times New Roman" panose="02020603050405020304" pitchFamily="18" charset="0"/>
                        </a:rPr>
                        <a:t>. </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3016990739"/>
                  </a:ext>
                </a:extLst>
              </a:tr>
              <a:tr h="457398">
                <a:tc>
                  <a:txBody>
                    <a:bodyPr/>
                    <a:lstStyle/>
                    <a:p>
                      <a:pPr algn="ctr">
                        <a:lnSpc>
                          <a:spcPct val="107000"/>
                        </a:lnSpc>
                        <a:spcAft>
                          <a:spcPts val="0"/>
                        </a:spcAft>
                      </a:pPr>
                      <a:r>
                        <a:rPr lang="en-US" sz="1800" b="0" kern="100">
                          <a:effectLst/>
                          <a:latin typeface="Times New Roman" panose="02020603050405020304" pitchFamily="18" charset="0"/>
                          <a:cs typeface="Times New Roman" panose="02020603050405020304" pitchFamily="18" charset="0"/>
                        </a:rPr>
                        <a:t>5</a:t>
                      </a:r>
                      <a:endParaRPr lang="en-US" sz="18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nSpc>
                          <a:spcPct val="107000"/>
                        </a:lnSpc>
                        <a:spcAft>
                          <a:spcPts val="0"/>
                        </a:spcAft>
                      </a:pPr>
                      <a:r>
                        <a:rPr lang="vi-VN" sz="1800" b="0" kern="100" dirty="0">
                          <a:effectLst/>
                          <a:latin typeface="Times New Roman" panose="02020603050405020304" pitchFamily="18" charset="0"/>
                          <a:cs typeface="Times New Roman" panose="02020603050405020304" pitchFamily="18" charset="0"/>
                        </a:rPr>
                        <a:t>Thực hiện đồng phục đúng qui định. </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3903571174"/>
                  </a:ext>
                </a:extLst>
              </a:tr>
              <a:tr h="509199">
                <a:tc>
                  <a:txBody>
                    <a:bodyPr/>
                    <a:lstStyle/>
                    <a:p>
                      <a:pPr algn="ctr">
                        <a:lnSpc>
                          <a:spcPct val="107000"/>
                        </a:lnSpc>
                        <a:spcAft>
                          <a:spcPts val="0"/>
                        </a:spcAft>
                      </a:pPr>
                      <a:r>
                        <a:rPr lang="en-US" sz="1800" b="0" kern="100">
                          <a:effectLst/>
                          <a:latin typeface="Times New Roman" panose="02020603050405020304" pitchFamily="18" charset="0"/>
                          <a:cs typeface="Times New Roman" panose="02020603050405020304" pitchFamily="18" charset="0"/>
                        </a:rPr>
                        <a:t>6</a:t>
                      </a:r>
                      <a:endParaRPr lang="en-US" sz="18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nSpc>
                          <a:spcPct val="107000"/>
                        </a:lnSpc>
                        <a:spcAft>
                          <a:spcPts val="0"/>
                        </a:spcAft>
                      </a:pPr>
                      <a:r>
                        <a:rPr lang="vi-VN" sz="1800" b="0" kern="100" dirty="0">
                          <a:effectLst/>
                          <a:latin typeface="Times New Roman" panose="02020603050405020304" pitchFamily="18" charset="0"/>
                          <a:cs typeface="Times New Roman" panose="02020603050405020304" pitchFamily="18" charset="0"/>
                        </a:rPr>
                        <a:t>Thực hiện tốt truy bài đầu giờ. </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2282501165"/>
                  </a:ext>
                </a:extLst>
              </a:tr>
              <a:tr h="509199">
                <a:tc>
                  <a:txBody>
                    <a:bodyPr/>
                    <a:lstStyle/>
                    <a:p>
                      <a:pPr algn="ctr">
                        <a:lnSpc>
                          <a:spcPct val="107000"/>
                        </a:lnSpc>
                        <a:spcAft>
                          <a:spcPts val="0"/>
                        </a:spcAft>
                      </a:pPr>
                      <a:r>
                        <a:rPr lang="en-US" sz="1800" b="0" kern="100">
                          <a:effectLst/>
                          <a:latin typeface="Times New Roman" panose="02020603050405020304" pitchFamily="18" charset="0"/>
                          <a:cs typeface="Times New Roman" panose="02020603050405020304" pitchFamily="18" charset="0"/>
                        </a:rPr>
                        <a:t>7</a:t>
                      </a:r>
                      <a:endParaRPr lang="en-US" sz="18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nSpc>
                          <a:spcPct val="107000"/>
                        </a:lnSpc>
                        <a:spcAft>
                          <a:spcPts val="0"/>
                        </a:spcAft>
                      </a:pPr>
                      <a:r>
                        <a:rPr lang="vi-VN" sz="1800" b="0" kern="100" dirty="0">
                          <a:effectLst/>
                          <a:latin typeface="Times New Roman" panose="02020603050405020304" pitchFamily="18" charset="0"/>
                          <a:cs typeface="Times New Roman" panose="02020603050405020304" pitchFamily="18" charset="0"/>
                        </a:rPr>
                        <a:t>Không nói chuyện riêng trong giờ học. </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1532211491"/>
                  </a:ext>
                </a:extLst>
              </a:tr>
              <a:tr h="509199">
                <a:tc>
                  <a:txBody>
                    <a:bodyPr/>
                    <a:lstStyle/>
                    <a:p>
                      <a:pPr algn="ctr">
                        <a:lnSpc>
                          <a:spcPct val="107000"/>
                        </a:lnSpc>
                        <a:spcAft>
                          <a:spcPts val="0"/>
                        </a:spcAft>
                      </a:pPr>
                      <a:r>
                        <a:rPr lang="en-US" sz="1800" b="0" kern="100">
                          <a:effectLst/>
                          <a:latin typeface="Times New Roman" panose="02020603050405020304" pitchFamily="18" charset="0"/>
                          <a:cs typeface="Times New Roman" panose="02020603050405020304" pitchFamily="18" charset="0"/>
                        </a:rPr>
                        <a:t>8</a:t>
                      </a:r>
                      <a:endParaRPr lang="en-US" sz="18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nSpc>
                          <a:spcPct val="107000"/>
                        </a:lnSpc>
                        <a:spcAft>
                          <a:spcPts val="0"/>
                        </a:spcAft>
                      </a:pPr>
                      <a:r>
                        <a:rPr lang="vi-VN" sz="1800" b="0" kern="100" dirty="0">
                          <a:effectLst/>
                          <a:latin typeface="Times New Roman" panose="02020603050405020304" pitchFamily="18" charset="0"/>
                          <a:cs typeface="Times New Roman" panose="02020603050405020304" pitchFamily="18" charset="0"/>
                        </a:rPr>
                        <a:t>Có ý thức bảo vệ tài sản chung. </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3911111513"/>
                  </a:ext>
                </a:extLst>
              </a:tr>
              <a:tr h="509199">
                <a:tc>
                  <a:txBody>
                    <a:bodyPr/>
                    <a:lstStyle/>
                    <a:p>
                      <a:pPr algn="ctr">
                        <a:lnSpc>
                          <a:spcPct val="107000"/>
                        </a:lnSpc>
                        <a:spcAft>
                          <a:spcPts val="0"/>
                        </a:spcAft>
                      </a:pPr>
                      <a:r>
                        <a:rPr lang="en-US" sz="1800" b="0" kern="100">
                          <a:effectLst/>
                          <a:latin typeface="Times New Roman" panose="02020603050405020304" pitchFamily="18" charset="0"/>
                          <a:cs typeface="Times New Roman" panose="02020603050405020304" pitchFamily="18" charset="0"/>
                        </a:rPr>
                        <a:t>9</a:t>
                      </a:r>
                      <a:endParaRPr lang="en-US" sz="18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nSpc>
                          <a:spcPct val="107000"/>
                        </a:lnSpc>
                        <a:spcAft>
                          <a:spcPts val="0"/>
                        </a:spcAft>
                      </a:pPr>
                      <a:r>
                        <a:rPr lang="vi-VN" sz="1800" b="0" kern="100" dirty="0">
                          <a:effectLst/>
                          <a:latin typeface="Times New Roman" panose="02020603050405020304" pitchFamily="18" charset="0"/>
                          <a:cs typeface="Times New Roman" panose="02020603050405020304" pitchFamily="18" charset="0"/>
                        </a:rPr>
                        <a:t>Tắt điện, đóng cửa trước khi ra về. </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2632409459"/>
                  </a:ext>
                </a:extLst>
              </a:tr>
              <a:tr h="509199">
                <a:tc>
                  <a:txBody>
                    <a:bodyPr/>
                    <a:lstStyle/>
                    <a:p>
                      <a:pPr algn="ctr">
                        <a:lnSpc>
                          <a:spcPct val="107000"/>
                        </a:lnSpc>
                        <a:spcAft>
                          <a:spcPts val="0"/>
                        </a:spcAft>
                      </a:pPr>
                      <a:r>
                        <a:rPr lang="en-US" sz="1800" b="0" kern="100">
                          <a:effectLst/>
                          <a:latin typeface="Times New Roman" panose="02020603050405020304" pitchFamily="18" charset="0"/>
                          <a:cs typeface="Times New Roman" panose="02020603050405020304" pitchFamily="18" charset="0"/>
                        </a:rPr>
                        <a:t>10</a:t>
                      </a:r>
                      <a:endParaRPr lang="en-US" sz="18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nSpc>
                          <a:spcPct val="107000"/>
                        </a:lnSpc>
                        <a:spcAft>
                          <a:spcPts val="0"/>
                        </a:spcAft>
                      </a:pPr>
                      <a:r>
                        <a:rPr lang="vi-VN" sz="1800" b="0" kern="100" dirty="0">
                          <a:effectLst/>
                          <a:latin typeface="Times New Roman" panose="02020603050405020304" pitchFamily="18" charset="0"/>
                          <a:cs typeface="Times New Roman" panose="02020603050405020304" pitchFamily="18" charset="0"/>
                        </a:rPr>
                        <a:t> Đoàn kết, giúp đỡ bạn. </a:t>
                      </a:r>
                      <a:endParaRPr lang="en-US" sz="18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4183014491"/>
                  </a:ext>
                </a:extLst>
              </a:tr>
            </a:tbl>
          </a:graphicData>
        </a:graphic>
      </p:graphicFrame>
    </p:spTree>
    <p:extLst>
      <p:ext uri="{BB962C8B-B14F-4D97-AF65-F5344CB8AC3E}">
        <p14:creationId xmlns:p14="http://schemas.microsoft.com/office/powerpoint/2010/main" val="44066295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764704"/>
            <a:ext cx="8496944" cy="4985980"/>
          </a:xfrm>
          <a:prstGeom prst="rect">
            <a:avLst/>
          </a:prstGeom>
          <a:noFill/>
        </p:spPr>
        <p:txBody>
          <a:bodyPr wrap="square" rtlCol="0">
            <a:spAutoFit/>
          </a:bodyPr>
          <a:lstStyle/>
          <a:p>
            <a:pPr algn="just"/>
            <a:r>
              <a:rPr lang="pt-BR" sz="2000" b="1" dirty="0" smtClean="0">
                <a:latin typeface="Times New Roman" panose="02020603050405020304" pitchFamily="18" charset="0"/>
                <a:cs typeface="Times New Roman" panose="02020603050405020304" pitchFamily="18" charset="0"/>
              </a:rPr>
              <a:t>	</a:t>
            </a:r>
            <a:r>
              <a:rPr lang="pt-BR" sz="2000" b="1" dirty="0" smtClean="0">
                <a:solidFill>
                  <a:srgbClr val="FF0000"/>
                </a:solidFill>
                <a:latin typeface="Times New Roman" panose="02020603050405020304" pitchFamily="18" charset="0"/>
                <a:cs typeface="Times New Roman" panose="02020603050405020304" pitchFamily="18" charset="0"/>
              </a:rPr>
              <a:t>3</a:t>
            </a:r>
            <a:r>
              <a:rPr lang="pt-BR" sz="2000" b="1" dirty="0">
                <a:solidFill>
                  <a:srgbClr val="FF0000"/>
                </a:solidFill>
                <a:latin typeface="Times New Roman" panose="02020603050405020304" pitchFamily="18" charset="0"/>
                <a:cs typeface="Times New Roman" panose="02020603050405020304" pitchFamily="18" charset="0"/>
              </a:rPr>
              <a:t>. GVCN phối hợp với </a:t>
            </a:r>
            <a:r>
              <a:rPr lang="pt-BR" sz="2000" b="1" dirty="0" smtClean="0">
                <a:solidFill>
                  <a:srgbClr val="FF0000"/>
                </a:solidFill>
                <a:latin typeface="Times New Roman" panose="02020603050405020304" pitchFamily="18" charset="0"/>
                <a:cs typeface="Times New Roman" panose="02020603050405020304" pitchFamily="18" charset="0"/>
              </a:rPr>
              <a:t>GVBM, </a:t>
            </a:r>
            <a:r>
              <a:rPr lang="pt-BR" sz="2000" b="1" dirty="0">
                <a:solidFill>
                  <a:srgbClr val="FF0000"/>
                </a:solidFill>
                <a:latin typeface="Times New Roman" panose="02020603050405020304" pitchFamily="18" charset="0"/>
                <a:cs typeface="Times New Roman" panose="02020603050405020304" pitchFamily="18" charset="0"/>
              </a:rPr>
              <a:t>thành lập nhóm zalo hỗ trợ học tập. </a:t>
            </a:r>
            <a:endParaRPr lang="en-US" sz="2000" dirty="0">
              <a:solidFill>
                <a:srgbClr val="FF0000"/>
              </a:solidFill>
              <a:latin typeface="Times New Roman" panose="02020603050405020304" pitchFamily="18" charset="0"/>
              <a:cs typeface="Times New Roman" panose="02020603050405020304" pitchFamily="18" charset="0"/>
            </a:endParaRPr>
          </a:p>
          <a:p>
            <a:pPr algn="just"/>
            <a:r>
              <a:rPr lang="pt-BR" sz="2000" dirty="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 Việc </a:t>
            </a:r>
            <a:r>
              <a:rPr lang="pt-BR" sz="2000" dirty="0">
                <a:latin typeface="Times New Roman" panose="02020603050405020304" pitchFamily="18" charset="0"/>
                <a:cs typeface="Times New Roman" panose="02020603050405020304" pitchFamily="18" charset="0"/>
              </a:rPr>
              <a:t>thành lập nhóm Zalo </a:t>
            </a:r>
            <a:r>
              <a:rPr lang="pt-BR" sz="2000" dirty="0" smtClean="0">
                <a:latin typeface="Times New Roman" panose="02020603050405020304" pitchFamily="18" charset="0"/>
                <a:cs typeface="Times New Roman" panose="02020603050405020304" pitchFamily="18" charset="0"/>
              </a:rPr>
              <a:t>nhằm </a:t>
            </a:r>
            <a:r>
              <a:rPr lang="pt-BR" sz="2000" dirty="0">
                <a:latin typeface="Times New Roman" panose="02020603050405020304" pitchFamily="18" charset="0"/>
                <a:cs typeface="Times New Roman" panose="02020603050405020304" pitchFamily="18" charset="0"/>
              </a:rPr>
              <a:t>mục đích hỗ trợ học sinh chậm tiến bộ trong học tập. Tạo kênh trao đổi nhanh chóng giữa giáo viên, phụ huynh và học sinh và theo dõi quá trình </a:t>
            </a:r>
            <a:r>
              <a:rPr lang="pt-BR" sz="2000" dirty="0" smtClean="0">
                <a:latin typeface="Times New Roman" panose="02020603050405020304" pitchFamily="18" charset="0"/>
                <a:cs typeface="Times New Roman" panose="02020603050405020304" pitchFamily="18" charset="0"/>
              </a:rPr>
              <a:t>học tập</a:t>
            </a:r>
            <a:r>
              <a:rPr lang="pt-BR" sz="2000" dirty="0" smtClean="0">
                <a:latin typeface="Times New Roman" panose="02020603050405020304" pitchFamily="18" charset="0"/>
                <a:cs typeface="Times New Roman" panose="02020603050405020304" pitchFamily="18" charset="0"/>
              </a:rPr>
              <a:t> </a:t>
            </a:r>
            <a:r>
              <a:rPr lang="pt-BR" sz="2000" dirty="0">
                <a:latin typeface="Times New Roman" panose="02020603050405020304" pitchFamily="18" charset="0"/>
                <a:cs typeface="Times New Roman" panose="02020603050405020304" pitchFamily="18" charset="0"/>
              </a:rPr>
              <a:t>của học sinh.</a:t>
            </a:r>
            <a:endParaRPr lang="en-US" sz="2000" dirty="0">
              <a:latin typeface="Times New Roman" panose="02020603050405020304" pitchFamily="18" charset="0"/>
              <a:cs typeface="Times New Roman" panose="02020603050405020304" pitchFamily="18" charset="0"/>
            </a:endParaRPr>
          </a:p>
          <a:p>
            <a:pPr algn="just"/>
            <a:r>
              <a:rPr lang="pt-BR" sz="2000" dirty="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 - Thành </a:t>
            </a:r>
            <a:r>
              <a:rPr lang="pt-BR" sz="2000" dirty="0">
                <a:latin typeface="Times New Roman" panose="02020603050405020304" pitchFamily="18" charset="0"/>
                <a:cs typeface="Times New Roman" panose="02020603050405020304" pitchFamily="18" charset="0"/>
              </a:rPr>
              <a:t>phần tham gia gồm </a:t>
            </a:r>
            <a:r>
              <a:rPr lang="pt-BR" sz="2000" dirty="0" smtClean="0">
                <a:latin typeface="Times New Roman" panose="02020603050405020304" pitchFamily="18" charset="0"/>
                <a:cs typeface="Times New Roman" panose="02020603050405020304" pitchFamily="18" charset="0"/>
              </a:rPr>
              <a:t>GVCN, GVBM,  </a:t>
            </a:r>
            <a:r>
              <a:rPr lang="pt-BR" sz="2000" dirty="0">
                <a:latin typeface="Times New Roman" panose="02020603050405020304" pitchFamily="18" charset="0"/>
                <a:cs typeface="Times New Roman" panose="02020603050405020304" pitchFamily="18" charset="0"/>
              </a:rPr>
              <a:t>học sinh chậm tiến bộ và cha mẹ học sinh. </a:t>
            </a:r>
            <a:endParaRPr lang="en-US" sz="2000" dirty="0">
              <a:latin typeface="Times New Roman" panose="02020603050405020304" pitchFamily="18" charset="0"/>
              <a:cs typeface="Times New Roman" panose="02020603050405020304" pitchFamily="18" charset="0"/>
            </a:endParaRPr>
          </a:p>
          <a:p>
            <a:pPr algn="just"/>
            <a:r>
              <a:rPr lang="pt-BR" sz="2000" dirty="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N</a:t>
            </a:r>
            <a:r>
              <a:rPr lang="pt-BR" sz="2000" dirty="0" smtClean="0">
                <a:latin typeface="Times New Roman" panose="02020603050405020304" pitchFamily="18" charset="0"/>
                <a:cs typeface="Times New Roman" panose="02020603050405020304" pitchFamily="18" charset="0"/>
              </a:rPr>
              <a:t>hiệm </a:t>
            </a:r>
            <a:r>
              <a:rPr lang="pt-BR" sz="2000" dirty="0">
                <a:latin typeface="Times New Roman" panose="02020603050405020304" pitchFamily="18" charset="0"/>
                <a:cs typeface="Times New Roman" panose="02020603050405020304" pitchFamily="18" charset="0"/>
              </a:rPr>
              <a:t>vụ của từng thành viên</a:t>
            </a:r>
            <a:endParaRPr lang="en-US" sz="2000" dirty="0">
              <a:latin typeface="Times New Roman" panose="02020603050405020304" pitchFamily="18" charset="0"/>
              <a:cs typeface="Times New Roman" panose="02020603050405020304" pitchFamily="18" charset="0"/>
            </a:endParaRPr>
          </a:p>
          <a:p>
            <a:pPr algn="just"/>
            <a:r>
              <a:rPr lang="pt-BR" sz="2000" dirty="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 GVCN tạo </a:t>
            </a:r>
            <a:r>
              <a:rPr lang="pt-BR" sz="2000" i="1" dirty="0">
                <a:latin typeface="Times New Roman" panose="02020603050405020304" pitchFamily="18" charset="0"/>
                <a:cs typeface="Times New Roman" panose="02020603050405020304" pitchFamily="18" charset="0"/>
              </a:rPr>
              <a:t>"Nhóm hỗ trợ học tập lớp 6C"</a:t>
            </a:r>
            <a:r>
              <a:rPr lang="pt-BR" sz="2000" dirty="0">
                <a:latin typeface="Times New Roman" panose="02020603050405020304" pitchFamily="18" charset="0"/>
                <a:cs typeface="Times New Roman" panose="02020603050405020304" pitchFamily="18" charset="0"/>
              </a:rPr>
              <a:t> và quản lý </a:t>
            </a:r>
            <a:r>
              <a:rPr lang="pt-BR" sz="2000" dirty="0" smtClean="0">
                <a:latin typeface="Times New Roman" panose="02020603050405020304" pitchFamily="18" charset="0"/>
                <a:cs typeface="Times New Roman" panose="02020603050405020304" pitchFamily="18" charset="0"/>
              </a:rPr>
              <a:t>chung</a:t>
            </a:r>
            <a:endParaRPr lang="en-US" sz="2000" dirty="0">
              <a:latin typeface="Times New Roman" panose="02020603050405020304" pitchFamily="18" charset="0"/>
              <a:cs typeface="Times New Roman" panose="02020603050405020304" pitchFamily="18" charset="0"/>
            </a:endParaRPr>
          </a:p>
          <a:p>
            <a:pPr algn="just"/>
            <a:r>
              <a:rPr lang="pt-BR" sz="2000" dirty="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 Giáo </a:t>
            </a:r>
            <a:r>
              <a:rPr lang="pt-BR" sz="2000" dirty="0">
                <a:latin typeface="Times New Roman" panose="02020603050405020304" pitchFamily="18" charset="0"/>
                <a:cs typeface="Times New Roman" panose="02020603050405020304" pitchFamily="18" charset="0"/>
              </a:rPr>
              <a:t>viên bộ môn hỗ trợ học tập, cung cấp tài liệu, đăng bài tập hàng </a:t>
            </a:r>
            <a:r>
              <a:rPr lang="pt-BR" sz="2000" dirty="0" smtClean="0">
                <a:latin typeface="Times New Roman" panose="02020603050405020304" pitchFamily="18" charset="0"/>
                <a:cs typeface="Times New Roman" panose="02020603050405020304" pitchFamily="18" charset="0"/>
              </a:rPr>
              <a:t>ngày, </a:t>
            </a:r>
            <a:r>
              <a:rPr lang="pt-BR" sz="2000" dirty="0">
                <a:latin typeface="Times New Roman" panose="02020603050405020304" pitchFamily="18" charset="0"/>
                <a:cs typeface="Times New Roman" panose="02020603050405020304" pitchFamily="18" charset="0"/>
              </a:rPr>
              <a:t>nhắc nhở làm bài, hướng dẫn, giải đáp thắc mắc. Nhận xét đánh giá việc học bài cũ, làm bài cũ và chuẩn bị bài mới của học sinh, khuyến khích, tuyên dương,  động </a:t>
            </a:r>
            <a:r>
              <a:rPr lang="pt-BR" sz="2000" dirty="0" smtClean="0">
                <a:latin typeface="Times New Roman" panose="02020603050405020304" pitchFamily="18" charset="0"/>
                <a:cs typeface="Times New Roman" panose="02020603050405020304" pitchFamily="18" charset="0"/>
              </a:rPr>
              <a:t>viên HS</a:t>
            </a:r>
            <a:endParaRPr lang="en-US" sz="2000" dirty="0">
              <a:latin typeface="Times New Roman" panose="02020603050405020304" pitchFamily="18" charset="0"/>
              <a:cs typeface="Times New Roman" panose="02020603050405020304" pitchFamily="18" charset="0"/>
            </a:endParaRPr>
          </a:p>
          <a:p>
            <a:pPr algn="just"/>
            <a:r>
              <a:rPr lang="pt-BR" sz="2000" dirty="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 Học </a:t>
            </a:r>
            <a:r>
              <a:rPr lang="pt-BR" sz="2000" dirty="0">
                <a:latin typeface="Times New Roman" panose="02020603050405020304" pitchFamily="18" charset="0"/>
                <a:cs typeface="Times New Roman" panose="02020603050405020304" pitchFamily="18" charset="0"/>
              </a:rPr>
              <a:t>sinh chậm tiến bộ: </a:t>
            </a:r>
            <a:r>
              <a:rPr lang="pt-BR" sz="2000" dirty="0">
                <a:latin typeface="Times New Roman" panose="02020603050405020304" pitchFamily="18" charset="0"/>
                <a:cs typeface="Times New Roman" panose="02020603050405020304" pitchFamily="18" charset="0"/>
              </a:rPr>
              <a:t>H</a:t>
            </a:r>
            <a:r>
              <a:rPr lang="pt-BR" sz="2000" dirty="0" smtClean="0">
                <a:latin typeface="Times New Roman" panose="02020603050405020304" pitchFamily="18" charset="0"/>
                <a:cs typeface="Times New Roman" panose="02020603050405020304" pitchFamily="18" charset="0"/>
              </a:rPr>
              <a:t>àng </a:t>
            </a:r>
            <a:r>
              <a:rPr lang="pt-BR" sz="2000" dirty="0">
                <a:latin typeface="Times New Roman" panose="02020603050405020304" pitchFamily="18" charset="0"/>
                <a:cs typeface="Times New Roman" panose="02020603050405020304" pitchFamily="18" charset="0"/>
              </a:rPr>
              <a:t>ngày gửi video, hình ảnh bài làm cho thầy cô giáo.</a:t>
            </a:r>
            <a:endParaRPr lang="en-US" sz="2000" dirty="0">
              <a:latin typeface="Times New Roman" panose="02020603050405020304" pitchFamily="18" charset="0"/>
              <a:cs typeface="Times New Roman" panose="02020603050405020304" pitchFamily="18" charset="0"/>
            </a:endParaRPr>
          </a:p>
          <a:p>
            <a:pPr algn="just"/>
            <a:r>
              <a:rPr lang="pt-BR" sz="2000" dirty="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 Phụ </a:t>
            </a:r>
            <a:r>
              <a:rPr lang="pt-BR" sz="2000" dirty="0">
                <a:latin typeface="Times New Roman" panose="02020603050405020304" pitchFamily="18" charset="0"/>
                <a:cs typeface="Times New Roman" panose="02020603050405020304" pitchFamily="18" charset="0"/>
              </a:rPr>
              <a:t>huynh: Theo dõi tình hình học tập của con em</a:t>
            </a:r>
            <a:r>
              <a:rPr lang="pt-BR" sz="2000" dirty="0"/>
              <a:t>.</a:t>
            </a:r>
            <a:endParaRPr lang="en-US" sz="2000" dirty="0"/>
          </a:p>
          <a:p>
            <a:endParaRPr lang="en-US" dirty="0"/>
          </a:p>
        </p:txBody>
      </p:sp>
    </p:spTree>
    <p:extLst>
      <p:ext uri="{BB962C8B-B14F-4D97-AF65-F5344CB8AC3E}">
        <p14:creationId xmlns:p14="http://schemas.microsoft.com/office/powerpoint/2010/main" val="3231247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down)">
                                      <p:cBhvr>
                                        <p:cTn id="21" dur="500"/>
                                        <p:tgtEl>
                                          <p:spTgt spid="4">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ipe(down)">
                                      <p:cBhvr>
                                        <p:cTn id="24" dur="500"/>
                                        <p:tgtEl>
                                          <p:spTgt spid="4">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down)">
                                      <p:cBhvr>
                                        <p:cTn id="27" dur="500"/>
                                        <p:tgtEl>
                                          <p:spTgt spid="4">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wipe(down)">
                                      <p:cBhvr>
                                        <p:cTn id="3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Desktop\1 z6481081975864_250f2ae3b9a43f749e946189f6bdbb6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340768"/>
            <a:ext cx="2232248" cy="4392488"/>
          </a:xfrm>
          <a:prstGeom prst="rect">
            <a:avLst/>
          </a:prstGeom>
          <a:noFill/>
          <a:ln>
            <a:noFill/>
          </a:ln>
        </p:spPr>
      </p:pic>
      <p:pic>
        <p:nvPicPr>
          <p:cNvPr id="7" name="Picture 6" descr="D:\Desktop\2 z6481081052883_c8aea0efc6bd2859200b93739f033c4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340768"/>
            <a:ext cx="2232248" cy="4392488"/>
          </a:xfrm>
          <a:prstGeom prst="rect">
            <a:avLst/>
          </a:prstGeom>
          <a:noFill/>
          <a:ln>
            <a:noFill/>
          </a:ln>
        </p:spPr>
      </p:pic>
      <p:pic>
        <p:nvPicPr>
          <p:cNvPr id="8" name="Picture 7" descr="D:\Desktop\3 z6481082385443_e8781ebb616f0a7994a9ea0464da7d1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340768"/>
            <a:ext cx="2376264" cy="4248472"/>
          </a:xfrm>
          <a:prstGeom prst="rect">
            <a:avLst/>
          </a:prstGeom>
          <a:noFill/>
          <a:ln>
            <a:noFill/>
          </a:ln>
        </p:spPr>
      </p:pic>
    </p:spTree>
    <p:extLst>
      <p:ext uri="{BB962C8B-B14F-4D97-AF65-F5344CB8AC3E}">
        <p14:creationId xmlns:p14="http://schemas.microsoft.com/office/powerpoint/2010/main" val="353771300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2831" y="1180123"/>
            <a:ext cx="5291992" cy="6858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400" b="1" dirty="0">
                <a:solidFill>
                  <a:schemeClr val="tx1">
                    <a:lumMod val="75000"/>
                    <a:lumOff val="25000"/>
                  </a:schemeClr>
                </a:solidFill>
                <a:latin typeface="Times New Roman" pitchFamily="18" charset="0"/>
                <a:cs typeface="Times New Roman" pitchFamily="18" charset="0"/>
              </a:rPr>
              <a:t>I. LÝ DO CHỌN BIỆN PHÁP</a:t>
            </a:r>
          </a:p>
        </p:txBody>
      </p:sp>
      <p:sp>
        <p:nvSpPr>
          <p:cNvPr id="6" name="Rounded Rectangle 5"/>
          <p:cNvSpPr/>
          <p:nvPr/>
        </p:nvSpPr>
        <p:spPr>
          <a:xfrm>
            <a:off x="1742831" y="2143369"/>
            <a:ext cx="53340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400" b="1" dirty="0">
                <a:solidFill>
                  <a:srgbClr val="7030A0"/>
                </a:solidFill>
                <a:latin typeface="Times New Roman" pitchFamily="18" charset="0"/>
                <a:cs typeface="Times New Roman" pitchFamily="18" charset="0"/>
              </a:rPr>
              <a:t>II. NỘI DUNG BIỆN PHÁP</a:t>
            </a:r>
          </a:p>
        </p:txBody>
      </p:sp>
      <p:sp>
        <p:nvSpPr>
          <p:cNvPr id="7" name="Rounded Rectangle 6"/>
          <p:cNvSpPr/>
          <p:nvPr/>
        </p:nvSpPr>
        <p:spPr>
          <a:xfrm>
            <a:off x="1742831" y="3124200"/>
            <a:ext cx="5334000" cy="6858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400" b="1" dirty="0">
                <a:latin typeface="Times New Roman" pitchFamily="18" charset="0"/>
                <a:cs typeface="Times New Roman" pitchFamily="18" charset="0"/>
              </a:rPr>
              <a:t>III. KẾT QUẢ CỦA BIỆN PHÁP</a:t>
            </a:r>
          </a:p>
        </p:txBody>
      </p:sp>
      <p:sp>
        <p:nvSpPr>
          <p:cNvPr id="8" name="Rounded Rectangle 7"/>
          <p:cNvSpPr/>
          <p:nvPr/>
        </p:nvSpPr>
        <p:spPr>
          <a:xfrm>
            <a:off x="1742831" y="4114800"/>
            <a:ext cx="5334000" cy="685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b="1" dirty="0">
                <a:latin typeface="Times New Roman" pitchFamily="18" charset="0"/>
                <a:cs typeface="Times New Roman" pitchFamily="18" charset="0"/>
              </a:rPr>
              <a:t>IV. KẾT LUẬN</a:t>
            </a:r>
          </a:p>
        </p:txBody>
      </p:sp>
    </p:spTree>
    <p:extLst>
      <p:ext uri="{BB962C8B-B14F-4D97-AF65-F5344CB8AC3E}">
        <p14:creationId xmlns:p14="http://schemas.microsoft.com/office/powerpoint/2010/main" val="1102291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48286659746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188640"/>
            <a:ext cx="8928992" cy="6408712"/>
          </a:xfrm>
          <a:prstGeom prst="rect">
            <a:avLst/>
          </a:prstGeom>
        </p:spPr>
      </p:pic>
    </p:spTree>
    <p:extLst>
      <p:ext uri="{BB962C8B-B14F-4D97-AF65-F5344CB8AC3E}">
        <p14:creationId xmlns:p14="http://schemas.microsoft.com/office/powerpoint/2010/main" val="194545346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692696"/>
            <a:ext cx="8136904" cy="5432256"/>
          </a:xfrm>
          <a:prstGeom prst="rect">
            <a:avLst/>
          </a:prstGeom>
          <a:noFill/>
        </p:spPr>
        <p:txBody>
          <a:bodyPr wrap="square" rtlCol="0">
            <a:spAutoFit/>
          </a:bodyPr>
          <a:lstStyle/>
          <a:p>
            <a:pPr algn="just"/>
            <a:r>
              <a:rPr lang="pt-BR" sz="2400" b="1" dirty="0" smtClean="0">
                <a:latin typeface="Times New Roman" panose="02020603050405020304" pitchFamily="18" charset="0"/>
                <a:cs typeface="Times New Roman" panose="02020603050405020304" pitchFamily="18" charset="0"/>
              </a:rPr>
              <a:t>	</a:t>
            </a:r>
            <a:r>
              <a:rPr lang="pt-BR" sz="2400" b="1" dirty="0" smtClean="0">
                <a:solidFill>
                  <a:srgbClr val="FF0000"/>
                </a:solidFill>
                <a:latin typeface="Times New Roman" panose="02020603050405020304" pitchFamily="18" charset="0"/>
                <a:cs typeface="Times New Roman" panose="02020603050405020304" pitchFamily="18" charset="0"/>
              </a:rPr>
              <a:t>4</a:t>
            </a:r>
            <a:r>
              <a:rPr lang="pt-BR" sz="2400" b="1" dirty="0">
                <a:solidFill>
                  <a:srgbClr val="FF0000"/>
                </a:solidFill>
                <a:latin typeface="Times New Roman" panose="02020603050405020304" pitchFamily="18" charset="0"/>
                <a:cs typeface="Times New Roman" panose="02020603050405020304" pitchFamily="18" charset="0"/>
              </a:rPr>
              <a:t>. GVCN xây dựng kế hoạch dự giờ lớp chủ nhiệm</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pt-BR" sz="2400" b="1" dirty="0">
                <a:latin typeface="Times New Roman" panose="02020603050405020304" pitchFamily="18" charset="0"/>
                <a:cs typeface="Times New Roman" panose="02020603050405020304" pitchFamily="18" charset="0"/>
              </a:rPr>
              <a:t>	</a:t>
            </a:r>
            <a:r>
              <a:rPr lang="pt-BR" sz="2300" dirty="0">
                <a:latin typeface="Times New Roman" panose="02020603050405020304" pitchFamily="18" charset="0"/>
                <a:cs typeface="Times New Roman" panose="02020603050405020304" pitchFamily="18" charset="0"/>
              </a:rPr>
              <a:t>Với mục tiêu</a:t>
            </a:r>
            <a:r>
              <a:rPr lang="pt-BR" sz="2300" b="1" dirty="0">
                <a:latin typeface="Times New Roman" panose="02020603050405020304" pitchFamily="18" charset="0"/>
                <a:cs typeface="Times New Roman" panose="02020603050405020304" pitchFamily="18" charset="0"/>
              </a:rPr>
              <a:t> </a:t>
            </a:r>
            <a:r>
              <a:rPr lang="pt-BR" sz="2300" dirty="0">
                <a:latin typeface="Times New Roman" panose="02020603050405020304" pitchFamily="18" charset="0"/>
                <a:cs typeface="Times New Roman" panose="02020603050405020304" pitchFamily="18" charset="0"/>
              </a:rPr>
              <a:t>nắm bắt rõ tình hình học tập của học sinh, GVCN có thể quan sát cách học sinh nhận thức với bài học, mức độ tiếp thu và khó khăn </a:t>
            </a:r>
            <a:r>
              <a:rPr lang="pt-BR" sz="2300" dirty="0" smtClean="0">
                <a:latin typeface="Times New Roman" panose="02020603050405020304" pitchFamily="18" charset="0"/>
                <a:cs typeface="Times New Roman" panose="02020603050405020304" pitchFamily="18" charset="0"/>
              </a:rPr>
              <a:t>trong </a:t>
            </a:r>
            <a:r>
              <a:rPr lang="pt-BR" sz="2300" dirty="0">
                <a:latin typeface="Times New Roman" panose="02020603050405020304" pitchFamily="18" charset="0"/>
                <a:cs typeface="Times New Roman" panose="02020603050405020304" pitchFamily="18" charset="0"/>
              </a:rPr>
              <a:t>giờ </a:t>
            </a:r>
            <a:r>
              <a:rPr lang="pt-BR" sz="2300" dirty="0" smtClean="0">
                <a:latin typeface="Times New Roman" panose="02020603050405020304" pitchFamily="18" charset="0"/>
                <a:cs typeface="Times New Roman" panose="02020603050405020304" pitchFamily="18" charset="0"/>
              </a:rPr>
              <a:t>học.</a:t>
            </a:r>
            <a:endParaRPr lang="en-US" sz="2300" dirty="0">
              <a:latin typeface="Times New Roman" panose="02020603050405020304" pitchFamily="18" charset="0"/>
              <a:cs typeface="Times New Roman" panose="02020603050405020304" pitchFamily="18" charset="0"/>
            </a:endParaRPr>
          </a:p>
          <a:p>
            <a:pPr algn="just"/>
            <a:r>
              <a:rPr lang="pt-BR" sz="2300" dirty="0">
                <a:latin typeface="Times New Roman" panose="02020603050405020304" pitchFamily="18" charset="0"/>
                <a:cs typeface="Times New Roman" panose="02020603050405020304" pitchFamily="18" charset="0"/>
              </a:rPr>
              <a:t>	</a:t>
            </a:r>
            <a:r>
              <a:rPr lang="pt-BR" sz="2300" dirty="0" smtClean="0">
                <a:latin typeface="Times New Roman" panose="02020603050405020304" pitchFamily="18" charset="0"/>
                <a:cs typeface="Times New Roman" panose="02020603050405020304" pitchFamily="18" charset="0"/>
              </a:rPr>
              <a:t>GVCN </a:t>
            </a:r>
            <a:r>
              <a:rPr lang="pt-BR" sz="2300" dirty="0">
                <a:latin typeface="Times New Roman" panose="02020603050405020304" pitchFamily="18" charset="0"/>
                <a:cs typeface="Times New Roman" panose="02020603050405020304" pitchFamily="18" charset="0"/>
              </a:rPr>
              <a:t>có thể trao đổi với GV bộ môn về phương pháp giảng dạy phù hợp, điều chỉnh cách hỗ trợ học sinh sao cho sát với nhu cầu và khả năng của các em.</a:t>
            </a:r>
            <a:endParaRPr lang="en-US" sz="2300" dirty="0">
              <a:latin typeface="Times New Roman" panose="02020603050405020304" pitchFamily="18" charset="0"/>
              <a:cs typeface="Times New Roman" panose="02020603050405020304" pitchFamily="18" charset="0"/>
            </a:endParaRPr>
          </a:p>
          <a:p>
            <a:pPr algn="just"/>
            <a:r>
              <a:rPr lang="pt-BR" sz="2300" dirty="0">
                <a:latin typeface="Times New Roman" panose="02020603050405020304" pitchFamily="18" charset="0"/>
                <a:cs typeface="Times New Roman" panose="02020603050405020304" pitchFamily="18" charset="0"/>
              </a:rPr>
              <a:t>	</a:t>
            </a:r>
            <a:r>
              <a:rPr lang="pt-BR" sz="2300" dirty="0" smtClean="0">
                <a:latin typeface="Times New Roman" panose="02020603050405020304" pitchFamily="18" charset="0"/>
                <a:cs typeface="Times New Roman" panose="02020603050405020304" pitchFamily="18" charset="0"/>
              </a:rPr>
              <a:t>Tư </a:t>
            </a:r>
            <a:r>
              <a:rPr lang="pt-BR" sz="2300" dirty="0">
                <a:latin typeface="Times New Roman" panose="02020603050405020304" pitchFamily="18" charset="0"/>
                <a:cs typeface="Times New Roman" panose="02020603050405020304" pitchFamily="18" charset="0"/>
              </a:rPr>
              <a:t>vấn phụ huynh chính xác hơn khi nắm được năng lực và biểu hiện của học sinh ở nhiều môn. Việc dự giờ thể hiện sự quan tâm đặc biệt của GVCN đối với học sinh nhận thức chậm, tạo điều kiện để các em không bị tụt lại phía sau. 			</a:t>
            </a:r>
            <a:endParaRPr lang="pt-BR" sz="2300" dirty="0" smtClean="0">
              <a:latin typeface="Times New Roman" panose="02020603050405020304" pitchFamily="18" charset="0"/>
              <a:cs typeface="Times New Roman" panose="02020603050405020304" pitchFamily="18" charset="0"/>
            </a:endParaRPr>
          </a:p>
          <a:p>
            <a:pPr algn="just"/>
            <a:r>
              <a:rPr lang="pt-BR" sz="2300" dirty="0">
                <a:latin typeface="Times New Roman" panose="02020603050405020304" pitchFamily="18" charset="0"/>
                <a:cs typeface="Times New Roman" panose="02020603050405020304" pitchFamily="18" charset="0"/>
              </a:rPr>
              <a:t>	</a:t>
            </a:r>
            <a:r>
              <a:rPr lang="pt-BR" sz="2300" dirty="0" smtClean="0">
                <a:latin typeface="Times New Roman" panose="02020603050405020304" pitchFamily="18" charset="0"/>
                <a:cs typeface="Times New Roman" panose="02020603050405020304" pitchFamily="18" charset="0"/>
              </a:rPr>
              <a:t>Vào </a:t>
            </a:r>
            <a:r>
              <a:rPr lang="pt-BR" sz="2300" dirty="0">
                <a:latin typeface="Times New Roman" panose="02020603050405020304" pitchFamily="18" charset="0"/>
                <a:cs typeface="Times New Roman" panose="02020603050405020304" pitchFamily="18" charset="0"/>
              </a:rPr>
              <a:t>buổi họp hội đồng đầu năm, tôi báo cáo và xin phép Ban giám hiệu nhà trường, cùng các thầy cô giáo bộ môn về kế hoạch dự giờ của mình. Tất cả các thầy cô giáo nhất trí về kế hoạch mà tôi xây </a:t>
            </a:r>
            <a:r>
              <a:rPr lang="pt-BR" sz="2300" dirty="0" smtClean="0">
                <a:latin typeface="Times New Roman" panose="02020603050405020304" pitchFamily="18" charset="0"/>
                <a:cs typeface="Times New Roman" panose="02020603050405020304" pitchFamily="18" charset="0"/>
              </a:rPr>
              <a:t>dựng</a:t>
            </a:r>
            <a:r>
              <a:rPr lang="pt-BR" sz="23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0068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8" dur="500"/>
                                        <p:tgtEl>
                                          <p:spTgt spid="4">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628800"/>
            <a:ext cx="4032448" cy="3090837"/>
          </a:xfrm>
          <a:prstGeom prst="rect">
            <a:avLst/>
          </a:prstGeom>
          <a:noFill/>
          <a:ln>
            <a:noFill/>
          </a:ln>
        </p:spPr>
      </p:pic>
      <p:sp>
        <p:nvSpPr>
          <p:cNvPr id="2" name="TextBox 1"/>
          <p:cNvSpPr txBox="1"/>
          <p:nvPr/>
        </p:nvSpPr>
        <p:spPr>
          <a:xfrm>
            <a:off x="755576" y="5085184"/>
            <a:ext cx="3384376" cy="400110"/>
          </a:xfrm>
          <a:prstGeom prst="rect">
            <a:avLst/>
          </a:prstGeom>
          <a:noFill/>
        </p:spPr>
        <p:txBody>
          <a:bodyPr wrap="square" rtlCol="0">
            <a:spAutoFit/>
          </a:bodyPr>
          <a:lstStyle/>
          <a:p>
            <a:r>
              <a:rPr lang="pt-BR" sz="2000" i="1" dirty="0">
                <a:latin typeface="Times New Roman" panose="02020603050405020304" pitchFamily="18" charset="0"/>
                <a:cs typeface="Times New Roman" panose="02020603050405020304" pitchFamily="18" charset="0"/>
              </a:rPr>
              <a:t>GVCN dự giờ môn Ngữ </a:t>
            </a:r>
            <a:r>
              <a:rPr lang="pt-BR" sz="2000" i="1" dirty="0" smtClean="0">
                <a:latin typeface="Times New Roman" panose="02020603050405020304" pitchFamily="18" charset="0"/>
                <a:cs typeface="Times New Roman" panose="02020603050405020304" pitchFamily="18" charset="0"/>
              </a:rPr>
              <a:t>văn</a:t>
            </a:r>
            <a:endParaRPr lang="en-US" sz="2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28800"/>
            <a:ext cx="4320480" cy="3090837"/>
          </a:xfrm>
          <a:prstGeom prst="rect">
            <a:avLst/>
          </a:prstGeom>
        </p:spPr>
      </p:pic>
      <p:sp>
        <p:nvSpPr>
          <p:cNvPr id="9" name="TextBox 8"/>
          <p:cNvSpPr txBox="1"/>
          <p:nvPr/>
        </p:nvSpPr>
        <p:spPr>
          <a:xfrm>
            <a:off x="4572000" y="5112593"/>
            <a:ext cx="4032448" cy="400110"/>
          </a:xfrm>
          <a:prstGeom prst="rect">
            <a:avLst/>
          </a:prstGeom>
          <a:noFill/>
        </p:spPr>
        <p:txBody>
          <a:bodyPr wrap="square" rtlCol="0">
            <a:spAutoFit/>
          </a:bodyPr>
          <a:lstStyle/>
          <a:p>
            <a:pPr algn="ctr"/>
            <a:r>
              <a:rPr lang="pt-BR" sz="2000" i="1" dirty="0">
                <a:latin typeface="Times New Roman" panose="02020603050405020304" pitchFamily="18" charset="0"/>
                <a:cs typeface="Times New Roman" panose="02020603050405020304" pitchFamily="18" charset="0"/>
              </a:rPr>
              <a:t>GVCN dự giờ </a:t>
            </a:r>
            <a:r>
              <a:rPr lang="pt-BR" sz="2000" i="1" dirty="0" smtClean="0">
                <a:latin typeface="Times New Roman" panose="02020603050405020304" pitchFamily="18" charset="0"/>
                <a:cs typeface="Times New Roman" panose="02020603050405020304" pitchFamily="18" charset="0"/>
              </a:rPr>
              <a:t>môn</a:t>
            </a:r>
            <a:r>
              <a:rPr lang="vi-VN" sz="2000" i="1" dirty="0" smtClean="0">
                <a:latin typeface="Times New Roman" panose="02020603050405020304" pitchFamily="18" charset="0"/>
                <a:cs typeface="Times New Roman" panose="02020603050405020304" pitchFamily="18" charset="0"/>
              </a:rPr>
              <a:t> T</a:t>
            </a:r>
            <a:r>
              <a:rPr lang="en-US" sz="2000" i="1" dirty="0" err="1" smtClean="0">
                <a:latin typeface="Times New Roman" panose="02020603050405020304" pitchFamily="18" charset="0"/>
                <a:cs typeface="Times New Roman" panose="02020603050405020304" pitchFamily="18" charset="0"/>
              </a:rPr>
              <a:t>oán</a:t>
            </a:r>
            <a:endParaRPr lang="en-US" sz="2000" dirty="0"/>
          </a:p>
        </p:txBody>
      </p:sp>
    </p:spTree>
    <p:extLst>
      <p:ext uri="{BB962C8B-B14F-4D97-AF65-F5344CB8AC3E}">
        <p14:creationId xmlns:p14="http://schemas.microsoft.com/office/powerpoint/2010/main" val="89228412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540" y="431872"/>
            <a:ext cx="8424936" cy="2523768"/>
          </a:xfrm>
          <a:prstGeom prst="rect">
            <a:avLst/>
          </a:prstGeom>
          <a:noFill/>
        </p:spPr>
        <p:txBody>
          <a:bodyPr wrap="square" rtlCol="0">
            <a:spAutoFit/>
          </a:bodyPr>
          <a:lstStyle/>
          <a:p>
            <a:pPr algn="just"/>
            <a:r>
              <a:rPr lang="pt-BR" sz="2000" b="1" dirty="0" smtClean="0">
                <a:latin typeface="Times New Roman" panose="02020603050405020304" pitchFamily="18" charset="0"/>
                <a:cs typeface="Times New Roman" panose="02020603050405020304" pitchFamily="18" charset="0"/>
              </a:rPr>
              <a:t>	</a:t>
            </a:r>
            <a:r>
              <a:rPr lang="pt-BR" sz="2000" b="1" dirty="0" smtClean="0">
                <a:solidFill>
                  <a:srgbClr val="FF0000"/>
                </a:solidFill>
                <a:latin typeface="Times New Roman" panose="02020603050405020304" pitchFamily="18" charset="0"/>
                <a:cs typeface="Times New Roman" panose="02020603050405020304" pitchFamily="18" charset="0"/>
              </a:rPr>
              <a:t>5</a:t>
            </a:r>
            <a:r>
              <a:rPr lang="pt-BR" sz="2000" b="1" dirty="0">
                <a:solidFill>
                  <a:srgbClr val="FF0000"/>
                </a:solidFill>
                <a:latin typeface="Times New Roman" panose="02020603050405020304" pitchFamily="18" charset="0"/>
                <a:cs typeface="Times New Roman" panose="02020603050405020304" pitchFamily="18" charset="0"/>
              </a:rPr>
              <a:t>. GVCN phối hợp với cha mẹ học sinh</a:t>
            </a:r>
            <a:endParaRPr lang="en-US" sz="2000" dirty="0">
              <a:solidFill>
                <a:srgbClr val="FF0000"/>
              </a:solidFill>
              <a:latin typeface="Times New Roman" panose="02020603050405020304" pitchFamily="18" charset="0"/>
              <a:cs typeface="Times New Roman" panose="02020603050405020304" pitchFamily="18" charset="0"/>
            </a:endParaRPr>
          </a:p>
          <a:p>
            <a:pPr algn="just"/>
            <a:r>
              <a:rPr lang="vi-VN" sz="2000" dirty="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Trong </a:t>
            </a:r>
            <a:r>
              <a:rPr lang="pt-BR" sz="2000" dirty="0">
                <a:latin typeface="Times New Roman" panose="02020603050405020304" pitchFamily="18" charset="0"/>
                <a:cs typeface="Times New Roman" panose="02020603050405020304" pitchFamily="18" charset="0"/>
              </a:rPr>
              <a:t>buổi họp Hội nghị cha mẹ học sinh đầu năm, GVCN đã triển khai kế hoạch thăm gia đình học sinh và được các bậc cha mẹ nhiệt tình ủng hộ. Đa số các em ở địa bàn xã Tân Đức, các xóm gần nhau, đường xá thuân lợi cho việc thăm và kiểm tra việc học tập của các em. </a:t>
            </a:r>
            <a:endParaRPr lang="en-US" sz="2000" dirty="0">
              <a:latin typeface="Times New Roman" panose="02020603050405020304" pitchFamily="18" charset="0"/>
              <a:cs typeface="Times New Roman" panose="02020603050405020304" pitchFamily="18" charset="0"/>
            </a:endParaRPr>
          </a:p>
          <a:p>
            <a:pPr algn="just"/>
            <a:r>
              <a:rPr lang="pt-BR" sz="2000" dirty="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Vào </a:t>
            </a:r>
            <a:r>
              <a:rPr lang="pt-BR" sz="2000" dirty="0">
                <a:latin typeface="Times New Roman" panose="02020603050405020304" pitchFamily="18" charset="0"/>
                <a:cs typeface="Times New Roman" panose="02020603050405020304" pitchFamily="18" charset="0"/>
              </a:rPr>
              <a:t>ngày nghỉ, buổi chiều hoặc buổi tối tôi đến tận nhà các em để hướng dẫn, kiểm tra việc học bài, làm bài cũ và chuẩn bị bài mới của các em.  </a:t>
            </a: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900364"/>
            <a:ext cx="4037037" cy="2827052"/>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924944"/>
            <a:ext cx="3672408" cy="2802472"/>
          </a:xfrm>
          <a:prstGeom prst="rect">
            <a:avLst/>
          </a:prstGeom>
          <a:noFill/>
          <a:ln>
            <a:noFill/>
          </a:ln>
        </p:spPr>
      </p:pic>
      <p:sp>
        <p:nvSpPr>
          <p:cNvPr id="7" name="TextBox 6"/>
          <p:cNvSpPr txBox="1"/>
          <p:nvPr/>
        </p:nvSpPr>
        <p:spPr>
          <a:xfrm>
            <a:off x="611560" y="5949280"/>
            <a:ext cx="8064896" cy="677108"/>
          </a:xfrm>
          <a:prstGeom prst="rect">
            <a:avLst/>
          </a:prstGeom>
          <a:noFill/>
        </p:spPr>
        <p:txBody>
          <a:bodyPr wrap="square" rtlCol="0">
            <a:spAutoFit/>
          </a:bodyPr>
          <a:lstStyle/>
          <a:p>
            <a:r>
              <a:rPr lang="pt-BR" sz="2000" i="1" dirty="0">
                <a:latin typeface="Times New Roman" panose="02020603050405020304" pitchFamily="18" charset="0"/>
                <a:cs typeface="Times New Roman" panose="02020603050405020304" pitchFamily="18" charset="0"/>
              </a:rPr>
              <a:t>GVCN thăm gia đình em Nguyễn Nhất Phương Thu, xóm Viên, xã Tân Đức</a:t>
            </a:r>
            <a:endParaRPr lang="en-US" sz="2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78441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8640"/>
            <a:ext cx="4320480" cy="3024336"/>
          </a:xfrm>
          <a:prstGeom prst="rect">
            <a:avLst/>
          </a:prstGeom>
          <a:noFill/>
          <a:ln>
            <a:noFill/>
          </a:ln>
        </p:spPr>
      </p:pic>
      <p:pic>
        <p:nvPicPr>
          <p:cNvPr id="5" name="Picture 4" descr="D:\Desktop\z6482287635578_f947bc9da435a10ddb4c3e170605d81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3463263"/>
            <a:ext cx="4320480" cy="3096344"/>
          </a:xfrm>
          <a:prstGeom prst="rect">
            <a:avLst/>
          </a:prstGeom>
          <a:noFill/>
          <a:ln>
            <a:noFill/>
          </a:ln>
        </p:spPr>
      </p:pic>
      <p:sp>
        <p:nvSpPr>
          <p:cNvPr id="6" name="TextBox 5"/>
          <p:cNvSpPr txBox="1"/>
          <p:nvPr/>
        </p:nvSpPr>
        <p:spPr>
          <a:xfrm>
            <a:off x="6012160" y="760407"/>
            <a:ext cx="2712218" cy="1323439"/>
          </a:xfrm>
          <a:prstGeom prst="rect">
            <a:avLst/>
          </a:prstGeom>
          <a:noFill/>
        </p:spPr>
        <p:txBody>
          <a:bodyPr wrap="square" rtlCol="0">
            <a:spAutoFit/>
          </a:bodyPr>
          <a:lstStyle/>
          <a:p>
            <a:pPr algn="just"/>
            <a:r>
              <a:rPr lang="pt-BR" sz="2000" i="1" dirty="0">
                <a:latin typeface="Times New Roman" panose="02020603050405020304" pitchFamily="18" charset="0"/>
                <a:cs typeface="Times New Roman" panose="02020603050405020304" pitchFamily="18" charset="0"/>
              </a:rPr>
              <a:t>GVCN thăm gia đình em Trịnh Quốc Việt, xóm Tân </a:t>
            </a:r>
            <a:r>
              <a:rPr lang="pt-BR" sz="2000" i="1" dirty="0" smtClean="0">
                <a:latin typeface="Times New Roman" panose="02020603050405020304" pitchFamily="18" charset="0"/>
                <a:cs typeface="Times New Roman" panose="02020603050405020304" pitchFamily="18" charset="0"/>
              </a:rPr>
              <a:t>Thịnh, xã </a:t>
            </a:r>
            <a:r>
              <a:rPr lang="pt-BR" sz="2000" i="1" dirty="0">
                <a:latin typeface="Times New Roman" panose="02020603050405020304" pitchFamily="18" charset="0"/>
                <a:cs typeface="Times New Roman" panose="02020603050405020304" pitchFamily="18" charset="0"/>
              </a:rPr>
              <a:t>Tân Đức</a:t>
            </a: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986983" y="4365104"/>
            <a:ext cx="2601465" cy="1292662"/>
          </a:xfrm>
          <a:prstGeom prst="rect">
            <a:avLst/>
          </a:prstGeom>
          <a:noFill/>
        </p:spPr>
        <p:txBody>
          <a:bodyPr wrap="square" rtlCol="0">
            <a:spAutoFit/>
          </a:bodyPr>
          <a:lstStyle/>
          <a:p>
            <a:pPr algn="just"/>
            <a:r>
              <a:rPr lang="pt-BR" sz="2000" i="1" dirty="0">
                <a:latin typeface="Times New Roman" panose="02020603050405020304" pitchFamily="18" charset="0"/>
                <a:cs typeface="Times New Roman" panose="02020603050405020304" pitchFamily="18" charset="0"/>
              </a:rPr>
              <a:t>GVCN thăm gia đình </a:t>
            </a:r>
            <a:r>
              <a:rPr lang="pt-BR" sz="2000" i="1" dirty="0" smtClean="0">
                <a:latin typeface="Times New Roman" panose="02020603050405020304" pitchFamily="18" charset="0"/>
                <a:cs typeface="Times New Roman" panose="02020603050405020304" pitchFamily="18" charset="0"/>
              </a:rPr>
              <a:t>em </a:t>
            </a:r>
            <a:r>
              <a:rPr lang="pt-BR" sz="2000" i="1" dirty="0">
                <a:latin typeface="Times New Roman" panose="02020603050405020304" pitchFamily="18" charset="0"/>
                <a:cs typeface="Times New Roman" panose="02020603050405020304" pitchFamily="18" charset="0"/>
              </a:rPr>
              <a:t>Hoàng Bảo Yến xóm Vàng, </a:t>
            </a:r>
            <a:r>
              <a:rPr lang="pt-BR" sz="2000" i="1" dirty="0" smtClean="0">
                <a:latin typeface="Times New Roman" panose="02020603050405020304" pitchFamily="18" charset="0"/>
                <a:cs typeface="Times New Roman" panose="02020603050405020304" pitchFamily="18" charset="0"/>
              </a:rPr>
              <a:t>xã </a:t>
            </a:r>
            <a:r>
              <a:rPr lang="pt-BR" sz="2000" i="1" dirty="0">
                <a:latin typeface="Times New Roman" panose="02020603050405020304" pitchFamily="18" charset="0"/>
                <a:cs typeface="Times New Roman" panose="02020603050405020304" pitchFamily="18" charset="0"/>
              </a:rPr>
              <a:t>Tân Đức</a:t>
            </a:r>
            <a:endParaRPr lang="en-US" sz="2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345799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620688"/>
            <a:ext cx="8352928" cy="3693319"/>
          </a:xfrm>
          <a:prstGeom prst="rect">
            <a:avLst/>
          </a:prstGeom>
          <a:noFill/>
        </p:spPr>
        <p:txBody>
          <a:bodyPr wrap="square" rtlCol="0">
            <a:spAutoFit/>
          </a:bodyPr>
          <a:lstStyle/>
          <a:p>
            <a:pPr algn="just"/>
            <a:r>
              <a:rPr lang="pt-BR" sz="2400" b="1" dirty="0" smtClean="0">
                <a:latin typeface="Times New Roman" panose="02020603050405020304" pitchFamily="18" charset="0"/>
                <a:cs typeface="Times New Roman" panose="02020603050405020304" pitchFamily="18" charset="0"/>
              </a:rPr>
              <a:t>	</a:t>
            </a:r>
            <a:r>
              <a:rPr lang="pt-BR" sz="2400" b="1" dirty="0" smtClean="0">
                <a:solidFill>
                  <a:srgbClr val="FF0000"/>
                </a:solidFill>
                <a:latin typeface="Times New Roman" panose="02020603050405020304" pitchFamily="18" charset="0"/>
                <a:cs typeface="Times New Roman" panose="02020603050405020304" pitchFamily="18" charset="0"/>
              </a:rPr>
              <a:t>6</a:t>
            </a:r>
            <a:r>
              <a:rPr lang="pt-BR" sz="2400" b="1" dirty="0">
                <a:solidFill>
                  <a:srgbClr val="FF0000"/>
                </a:solidFill>
                <a:latin typeface="Times New Roman" panose="02020603050405020304" pitchFamily="18" charset="0"/>
                <a:cs typeface="Times New Roman" panose="02020603050405020304" pitchFamily="18" charset="0"/>
              </a:rPr>
              <a:t>. GVCN tuyên dương, động viên, khen thưởng</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pt-BR" sz="2400" dirty="0">
                <a:latin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cs typeface="Times New Roman" panose="02020603050405020304" pitchFamily="18" charset="0"/>
              </a:rPr>
              <a:t>Trong </a:t>
            </a:r>
            <a:r>
              <a:rPr lang="pt-BR" sz="2400" dirty="0">
                <a:latin typeface="Times New Roman" panose="02020603050405020304" pitchFamily="18" charset="0"/>
                <a:cs typeface="Times New Roman" panose="02020603050405020304" pitchFamily="18" charset="0"/>
              </a:rPr>
              <a:t>buổi họp cha mẹ học sinh đầu năm, GVCN đã triển khai kế hoạch khen thưởng cho học sinh đạt nhiều thành tích về Học tập cũng như Rèn luyện trong các đợt thi đua chào mừng các ngày lễ lớn.</a:t>
            </a:r>
            <a:endParaRPr lang="en-US" sz="2400" dirty="0">
              <a:latin typeface="Times New Roman" panose="02020603050405020304" pitchFamily="18" charset="0"/>
              <a:cs typeface="Times New Roman" panose="02020603050405020304" pitchFamily="18" charset="0"/>
            </a:endParaRPr>
          </a:p>
          <a:p>
            <a:pPr algn="just"/>
            <a:r>
              <a:rPr lang="pt-BR" sz="2400" dirty="0">
                <a:latin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cs typeface="Times New Roman" panose="02020603050405020304" pitchFamily="18" charset="0"/>
              </a:rPr>
              <a:t>Đối </a:t>
            </a:r>
            <a:r>
              <a:rPr lang="pt-BR" sz="2400" dirty="0">
                <a:latin typeface="Times New Roman" panose="02020603050405020304" pitchFamily="18" charset="0"/>
                <a:cs typeface="Times New Roman" panose="02020603050405020304" pitchFamily="18" charset="0"/>
              </a:rPr>
              <a:t>tượng khen thưởng là học sinh đạt nhiều điểm Khá, Giỏi và học sinh có nhiều tiến bộ về học tập.</a:t>
            </a:r>
            <a:endParaRPr lang="en-US" sz="2400" dirty="0">
              <a:latin typeface="Times New Roman" panose="02020603050405020304" pitchFamily="18" charset="0"/>
              <a:cs typeface="Times New Roman" panose="02020603050405020304" pitchFamily="18" charset="0"/>
            </a:endParaRPr>
          </a:p>
          <a:p>
            <a:pPr algn="just"/>
            <a:r>
              <a:rPr lang="pt-BR" sz="2400" dirty="0">
                <a:latin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cs typeface="Times New Roman" panose="02020603050405020304" pitchFamily="18" charset="0"/>
              </a:rPr>
              <a:t>Hình </a:t>
            </a:r>
            <a:r>
              <a:rPr lang="pt-BR" sz="2400" dirty="0">
                <a:latin typeface="Times New Roman" panose="02020603050405020304" pitchFamily="18" charset="0"/>
                <a:cs typeface="Times New Roman" panose="02020603050405020304" pitchFamily="18" charset="0"/>
              </a:rPr>
              <a:t>thức khen thưởng là đồ dùng học tập như vở, màu vẽ, bút, thước, tẩy....</a:t>
            </a:r>
            <a:endParaRPr lang="en-US" sz="2400" dirty="0">
              <a:latin typeface="Times New Roman" panose="02020603050405020304" pitchFamily="18" charset="0"/>
              <a:cs typeface="Times New Roman" panose="02020603050405020304" pitchFamily="18" charset="0"/>
            </a:endParaRPr>
          </a:p>
          <a:p>
            <a:pPr algn="just"/>
            <a:endParaRPr lang="en-US" dirty="0"/>
          </a:p>
        </p:txBody>
      </p:sp>
    </p:spTree>
    <p:extLst>
      <p:ext uri="{BB962C8B-B14F-4D97-AF65-F5344CB8AC3E}">
        <p14:creationId xmlns:p14="http://schemas.microsoft.com/office/powerpoint/2010/main" val="3722955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esktop\z6480876386947_69e6924230ca08b7a4d1ba1705ed952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1198922"/>
            <a:ext cx="3885715" cy="3661205"/>
          </a:xfrm>
          <a:prstGeom prst="rect">
            <a:avLst/>
          </a:prstGeom>
          <a:noFill/>
          <a:ln>
            <a:noFill/>
          </a:ln>
        </p:spPr>
      </p:pic>
      <p:pic>
        <p:nvPicPr>
          <p:cNvPr id="5" name="Picture 4" descr="D:\Desktop\z6480876392395_9077357f0c80bbf6beb0853b6e3008f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196752"/>
            <a:ext cx="3960440" cy="3672899"/>
          </a:xfrm>
          <a:prstGeom prst="rect">
            <a:avLst/>
          </a:prstGeom>
          <a:noFill/>
          <a:ln>
            <a:noFill/>
          </a:ln>
        </p:spPr>
      </p:pic>
      <p:sp>
        <p:nvSpPr>
          <p:cNvPr id="2" name="TextBox 1"/>
          <p:cNvSpPr txBox="1"/>
          <p:nvPr/>
        </p:nvSpPr>
        <p:spPr>
          <a:xfrm>
            <a:off x="430180" y="5157192"/>
            <a:ext cx="7846155" cy="830997"/>
          </a:xfrm>
          <a:prstGeom prst="rect">
            <a:avLst/>
          </a:prstGeom>
          <a:noFill/>
        </p:spPr>
        <p:txBody>
          <a:bodyPr wrap="square" rtlCol="0">
            <a:spAutoFit/>
          </a:bodyPr>
          <a:lstStyle/>
          <a:p>
            <a:pPr algn="ctr"/>
            <a:r>
              <a:rPr lang="pt-BR" sz="2400" i="1" dirty="0">
                <a:latin typeface="Times New Roman" panose="02020603050405020304" pitchFamily="18" charset="0"/>
                <a:cs typeface="Times New Roman" panose="02020603050405020304" pitchFamily="18" charset="0"/>
              </a:rPr>
              <a:t>Học sinh đạt nhiều thành tích trong đợt I và cuối học kỳ I </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885569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332656"/>
            <a:ext cx="7848872" cy="6863417"/>
          </a:xfrm>
          <a:prstGeom prst="rect">
            <a:avLst/>
          </a:prstGeom>
        </p:spPr>
        <p:txBody>
          <a:bodyPr wrap="square">
            <a:spAutoFit/>
          </a:bodyPr>
          <a:lstStyle/>
          <a:p>
            <a:pPr indent="-90170" algn="just">
              <a:lnSpc>
                <a:spcPct val="150000"/>
              </a:lnSpc>
              <a:spcAft>
                <a:spcPts val="0"/>
              </a:spcAft>
            </a:pPr>
            <a:r>
              <a:rPr lang="pt-BR" sz="2400" b="1" dirty="0">
                <a:latin typeface="Times New Roman" panose="02020603050405020304" pitchFamily="18" charset="0"/>
                <a:ea typeface="Times New Roman" panose="02020603050405020304" pitchFamily="18" charset="0"/>
              </a:rPr>
              <a:t>	</a:t>
            </a:r>
            <a:endParaRPr lang="en-US" sz="2400" dirty="0">
              <a:solidFill>
                <a:srgbClr val="FF0000"/>
              </a:solidFill>
              <a:latin typeface="Times New Roman" panose="02020603050405020304" pitchFamily="18" charset="0"/>
              <a:ea typeface="Times New Roman" panose="02020603050405020304" pitchFamily="18" charset="0"/>
            </a:endParaRPr>
          </a:p>
          <a:p>
            <a:pPr algn="just"/>
            <a:r>
              <a:rPr lang="pt-BR" sz="2400" b="1" dirty="0">
                <a:latin typeface="Times New Roman" panose="02020603050405020304" pitchFamily="18" charset="0"/>
                <a:ea typeface="Times New Roman" panose="02020603050405020304" pitchFamily="18" charset="0"/>
              </a:rPr>
              <a:t>  	</a:t>
            </a:r>
            <a:r>
              <a:rPr lang="pt-BR" sz="2000" dirty="0"/>
              <a:t>Sau khi áp dụng biện pháp tôi nhận thấy học sinh chủ động, </a:t>
            </a:r>
            <a:r>
              <a:rPr lang="pt-BR" sz="2000" dirty="0" smtClean="0"/>
              <a:t>tự </a:t>
            </a:r>
            <a:r>
              <a:rPr lang="pt-BR" sz="2000" dirty="0"/>
              <a:t>giác hơn trong việc học, biết cách lập kế hoạch học </a:t>
            </a:r>
            <a:r>
              <a:rPr lang="pt-BR" sz="2000" dirty="0" smtClean="0"/>
              <a:t>tập. </a:t>
            </a:r>
            <a:r>
              <a:rPr lang="pt-BR" sz="2000" dirty="0"/>
              <a:t>Tham gia tích cực vào các hoạt động học </a:t>
            </a:r>
            <a:r>
              <a:rPr lang="pt-BR" sz="2000" dirty="0" smtClean="0"/>
              <a:t>tập. </a:t>
            </a:r>
            <a:r>
              <a:rPr lang="pt-BR" sz="2000" dirty="0"/>
              <a:t>Hạn chế tình trạng bỏ bài, quên bài, chép bài của bạn.</a:t>
            </a:r>
            <a:endParaRPr lang="en-US" sz="2000" dirty="0"/>
          </a:p>
          <a:p>
            <a:pPr algn="just"/>
            <a:r>
              <a:rPr lang="pt-BR" sz="2000" dirty="0" smtClean="0"/>
              <a:t>	Thay </a:t>
            </a:r>
            <a:r>
              <a:rPr lang="pt-BR" sz="2000" dirty="0"/>
              <a:t>đổi tích cực trong tâm lý và tinh thần, học sinh tự tin hơn khi phát biểu, làm bài kiểm tra. Không </a:t>
            </a:r>
            <a:r>
              <a:rPr lang="pt-BR" sz="2000" dirty="0" smtClean="0"/>
              <a:t>còn </a:t>
            </a:r>
            <a:r>
              <a:rPr lang="pt-BR" sz="2000" dirty="0"/>
              <a:t>ngại hỏi bài, mạnh dạn tương tác với giáo viên và bạn bè. Giảm căng thẳng trong học tập, có thái độ tích cực hơn với việc học.</a:t>
            </a:r>
            <a:endParaRPr lang="en-US" sz="2000" dirty="0"/>
          </a:p>
          <a:p>
            <a:pPr algn="just"/>
            <a:r>
              <a:rPr lang="pt-BR" sz="2000" dirty="0"/>
              <a:t> </a:t>
            </a:r>
            <a:r>
              <a:rPr lang="pt-BR" sz="2000" dirty="0" smtClean="0"/>
              <a:t>	Cải </a:t>
            </a:r>
            <a:r>
              <a:rPr lang="pt-BR" sz="2000" dirty="0"/>
              <a:t>thiện kỹ năng giao tiếp và hòa nhập tập thể, </a:t>
            </a:r>
            <a:r>
              <a:rPr lang="pt-BR" sz="2000" dirty="0" smtClean="0"/>
              <a:t>HS </a:t>
            </a:r>
            <a:r>
              <a:rPr lang="pt-BR" sz="2000" dirty="0"/>
              <a:t>biết cách làm việc nhóm, hỗ trợ và học hỏi từ bạn bè. T</a:t>
            </a:r>
            <a:r>
              <a:rPr lang="pt-BR" sz="2000" dirty="0" smtClean="0"/>
              <a:t>hực </a:t>
            </a:r>
            <a:r>
              <a:rPr lang="pt-BR" sz="2000" dirty="0"/>
              <a:t>hiện đúng nội quy lớp học.</a:t>
            </a:r>
            <a:endParaRPr lang="en-US" sz="2000" dirty="0"/>
          </a:p>
          <a:p>
            <a:pPr algn="just"/>
            <a:r>
              <a:rPr lang="pt-BR" sz="2000" dirty="0" smtClean="0"/>
              <a:t>	Kết </a:t>
            </a:r>
            <a:r>
              <a:rPr lang="pt-BR" sz="2000" dirty="0"/>
              <a:t>quả học tập, học sinh có tiến bộ rõ rệt trong các môn học. Giảm số lượng điểm kém, tăng số lượng điểm khá. Học sinh nắm vững kiến thức cơ bản, biết áp dụng vào thực tế.</a:t>
            </a:r>
            <a:endParaRPr lang="en-US" sz="2000" dirty="0"/>
          </a:p>
          <a:p>
            <a:pPr algn="just"/>
            <a:r>
              <a:rPr lang="pt-BR" sz="2000" dirty="0"/>
              <a:t> </a:t>
            </a:r>
            <a:r>
              <a:rPr lang="pt-BR" sz="2000" dirty="0" smtClean="0"/>
              <a:t>	Sự </a:t>
            </a:r>
            <a:r>
              <a:rPr lang="pt-BR" sz="2000" dirty="0"/>
              <a:t>phối hợp giữa giáo viên, cha mẹ học sinh và các em được tăng cường. Giáo viên nắm bắt rõ hơn đặc điểm của từng học </a:t>
            </a:r>
            <a:r>
              <a:rPr lang="pt-BR" sz="2000" dirty="0" smtClean="0"/>
              <a:t>sinh. </a:t>
            </a:r>
            <a:r>
              <a:rPr lang="pt-BR" sz="2000" dirty="0"/>
              <a:t>Phụ huynh quan tâm hơn đến quá trình học tập của con, phối hợp chặt chẽ với giáo viên. Học sinh nhận được sự hỗ trợ, động viên kịp thời từ cả giáo viên và gia đình.</a:t>
            </a:r>
            <a:endParaRPr lang="en-US" sz="2000" dirty="0"/>
          </a:p>
          <a:p>
            <a:endParaRPr lang="en-US" sz="20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1475656" y="188640"/>
            <a:ext cx="5334000" cy="6858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rgbClr val="FF0000"/>
                </a:solidFill>
                <a:latin typeface="Times New Roman" pitchFamily="18" charset="0"/>
                <a:cs typeface="Times New Roman" pitchFamily="18" charset="0"/>
              </a:rPr>
              <a:t>III. KẾT QUẢ CỦA BIỆN PHÁP</a:t>
            </a:r>
          </a:p>
        </p:txBody>
      </p:sp>
    </p:spTree>
    <p:extLst>
      <p:ext uri="{BB962C8B-B14F-4D97-AF65-F5344CB8AC3E}">
        <p14:creationId xmlns:p14="http://schemas.microsoft.com/office/powerpoint/2010/main" val="1615087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3274" y="293748"/>
            <a:ext cx="8280920" cy="830997"/>
          </a:xfrm>
          <a:prstGeom prst="rect">
            <a:avLst/>
          </a:prstGeom>
          <a:noFill/>
        </p:spPr>
        <p:txBody>
          <a:bodyPr wrap="square" rtlCol="0">
            <a:spAutoFit/>
          </a:bodyPr>
          <a:lstStyle/>
          <a:p>
            <a:r>
              <a:rPr lang="en-US" dirty="0" smtClean="0"/>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I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giáo</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rệt</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837860687"/>
              </p:ext>
            </p:extLst>
          </p:nvPr>
        </p:nvGraphicFramePr>
        <p:xfrm>
          <a:off x="251521" y="1556792"/>
          <a:ext cx="8568950" cy="2232248"/>
        </p:xfrm>
        <a:graphic>
          <a:graphicData uri="http://schemas.openxmlformats.org/drawingml/2006/table">
            <a:tbl>
              <a:tblPr firstRow="1" firstCol="1" bandRow="1">
                <a:tableStyleId>{5940675A-B579-460E-94D1-54222C63F5DA}</a:tableStyleId>
              </a:tblPr>
              <a:tblGrid>
                <a:gridCol w="2022479">
                  <a:extLst>
                    <a:ext uri="{9D8B030D-6E8A-4147-A177-3AD203B41FA5}">
                      <a16:colId xmlns:a16="http://schemas.microsoft.com/office/drawing/2014/main" val="1258956626"/>
                    </a:ext>
                  </a:extLst>
                </a:gridCol>
                <a:gridCol w="633644">
                  <a:extLst>
                    <a:ext uri="{9D8B030D-6E8A-4147-A177-3AD203B41FA5}">
                      <a16:colId xmlns:a16="http://schemas.microsoft.com/office/drawing/2014/main" val="572657449"/>
                    </a:ext>
                  </a:extLst>
                </a:gridCol>
                <a:gridCol w="633644">
                  <a:extLst>
                    <a:ext uri="{9D8B030D-6E8A-4147-A177-3AD203B41FA5}">
                      <a16:colId xmlns:a16="http://schemas.microsoft.com/office/drawing/2014/main" val="2641522486"/>
                    </a:ext>
                  </a:extLst>
                </a:gridCol>
                <a:gridCol w="808425">
                  <a:extLst>
                    <a:ext uri="{9D8B030D-6E8A-4147-A177-3AD203B41FA5}">
                      <a16:colId xmlns:a16="http://schemas.microsoft.com/office/drawing/2014/main" val="922445320"/>
                    </a:ext>
                  </a:extLst>
                </a:gridCol>
                <a:gridCol w="585774">
                  <a:extLst>
                    <a:ext uri="{9D8B030D-6E8A-4147-A177-3AD203B41FA5}">
                      <a16:colId xmlns:a16="http://schemas.microsoft.com/office/drawing/2014/main" val="1885782824"/>
                    </a:ext>
                  </a:extLst>
                </a:gridCol>
                <a:gridCol w="760552">
                  <a:extLst>
                    <a:ext uri="{9D8B030D-6E8A-4147-A177-3AD203B41FA5}">
                      <a16:colId xmlns:a16="http://schemas.microsoft.com/office/drawing/2014/main" val="2425651664"/>
                    </a:ext>
                  </a:extLst>
                </a:gridCol>
                <a:gridCol w="768596">
                  <a:extLst>
                    <a:ext uri="{9D8B030D-6E8A-4147-A177-3AD203B41FA5}">
                      <a16:colId xmlns:a16="http://schemas.microsoft.com/office/drawing/2014/main" val="572793528"/>
                    </a:ext>
                  </a:extLst>
                </a:gridCol>
                <a:gridCol w="793620">
                  <a:extLst>
                    <a:ext uri="{9D8B030D-6E8A-4147-A177-3AD203B41FA5}">
                      <a16:colId xmlns:a16="http://schemas.microsoft.com/office/drawing/2014/main" val="3783882233"/>
                    </a:ext>
                  </a:extLst>
                </a:gridCol>
                <a:gridCol w="793620">
                  <a:extLst>
                    <a:ext uri="{9D8B030D-6E8A-4147-A177-3AD203B41FA5}">
                      <a16:colId xmlns:a16="http://schemas.microsoft.com/office/drawing/2014/main" val="1329583793"/>
                    </a:ext>
                  </a:extLst>
                </a:gridCol>
                <a:gridCol w="768596">
                  <a:extLst>
                    <a:ext uri="{9D8B030D-6E8A-4147-A177-3AD203B41FA5}">
                      <a16:colId xmlns:a16="http://schemas.microsoft.com/office/drawing/2014/main" val="1137472270"/>
                    </a:ext>
                  </a:extLst>
                </a:gridCol>
              </a:tblGrid>
              <a:tr h="558062">
                <a:tc rowSpan="2">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TS HS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Tốt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Khá</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Đạt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Chưa đạt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49465090"/>
                  </a:ext>
                </a:extLst>
              </a:tr>
              <a:tr h="558062">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SL</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SL</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SL</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SL</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10074331"/>
                  </a:ext>
                </a:extLst>
              </a:tr>
              <a:tr h="558062">
                <a:tc>
                  <a:txBody>
                    <a:bodyPr/>
                    <a:lstStyle/>
                    <a:p>
                      <a:pPr algn="just">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Trước</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khi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áp</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dụng</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43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smtClean="0">
                          <a:effectLst/>
                          <a:latin typeface="Times New Roman" panose="02020603050405020304" pitchFamily="18" charset="0"/>
                          <a:cs typeface="Times New Roman" panose="02020603050405020304" pitchFamily="18" charset="0"/>
                        </a:rPr>
                        <a:t>38</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smtClean="0">
                          <a:effectLst/>
                          <a:latin typeface="Times New Roman" panose="02020603050405020304" pitchFamily="18" charset="0"/>
                          <a:cs typeface="Times New Roman" panose="02020603050405020304" pitchFamily="18" charset="0"/>
                        </a:rPr>
                        <a:t>88,4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smtClean="0">
                          <a:effectLst/>
                          <a:latin typeface="Times New Roman" panose="02020603050405020304" pitchFamily="18" charset="0"/>
                          <a:cs typeface="Times New Roman" panose="02020603050405020304" pitchFamily="18" charset="0"/>
                        </a:rPr>
                        <a:t>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smtClean="0">
                          <a:effectLst/>
                          <a:latin typeface="Times New Roman" panose="02020603050405020304" pitchFamily="18" charset="0"/>
                          <a:cs typeface="Times New Roman" panose="02020603050405020304" pitchFamily="18" charset="0"/>
                        </a:rPr>
                        <a:t>11,6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latin typeface="Times New Roman" panose="02020603050405020304" pitchFamily="18" charset="0"/>
                          <a:cs typeface="Times New Roman" panose="02020603050405020304" pitchFamily="18" charset="0"/>
                        </a:rPr>
                        <a:t>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2672151"/>
                  </a:ext>
                </a:extLst>
              </a:tr>
              <a:tr h="558062">
                <a:tc>
                  <a:txBody>
                    <a:bodyPr/>
                    <a:lstStyle/>
                    <a:p>
                      <a:pPr algn="just">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Sau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khi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áp</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dụng</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smtClean="0">
                          <a:effectLst/>
                          <a:latin typeface="Times New Roman" panose="02020603050405020304" pitchFamily="18" charset="0"/>
                          <a:cs typeface="Times New Roman" panose="02020603050405020304" pitchFamily="18" charset="0"/>
                        </a:rPr>
                        <a:t>43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smtClean="0">
                          <a:effectLst/>
                          <a:latin typeface="Times New Roman" panose="02020603050405020304" pitchFamily="18" charset="0"/>
                          <a:cs typeface="Times New Roman" panose="02020603050405020304" pitchFamily="18" charset="0"/>
                        </a:rPr>
                        <a:t>41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smtClean="0">
                          <a:effectLst/>
                          <a:latin typeface="Times New Roman" panose="02020603050405020304" pitchFamily="18" charset="0"/>
                          <a:cs typeface="Times New Roman" panose="02020603050405020304" pitchFamily="18" charset="0"/>
                        </a:rPr>
                        <a:t>95,3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smtClean="0">
                          <a:effectLst/>
                          <a:latin typeface="Times New Roman" panose="02020603050405020304" pitchFamily="18" charset="0"/>
                          <a:ea typeface="+mn-ea"/>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smtClean="0">
                          <a:effectLst/>
                          <a:latin typeface="Times New Roman" panose="02020603050405020304" pitchFamily="18" charset="0"/>
                          <a:cs typeface="Times New Roman" panose="02020603050405020304" pitchFamily="18" charset="0"/>
                        </a:rPr>
                        <a:t>4,7</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1552776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7300395"/>
              </p:ext>
            </p:extLst>
          </p:nvPr>
        </p:nvGraphicFramePr>
        <p:xfrm>
          <a:off x="251522" y="4437112"/>
          <a:ext cx="8568948" cy="2016224"/>
        </p:xfrm>
        <a:graphic>
          <a:graphicData uri="http://schemas.openxmlformats.org/drawingml/2006/table">
            <a:tbl>
              <a:tblPr firstRow="1" firstCol="1" bandRow="1">
                <a:tableStyleId>{5940675A-B579-460E-94D1-54222C63F5DA}</a:tableStyleId>
              </a:tblPr>
              <a:tblGrid>
                <a:gridCol w="2022480">
                  <a:extLst>
                    <a:ext uri="{9D8B030D-6E8A-4147-A177-3AD203B41FA5}">
                      <a16:colId xmlns:a16="http://schemas.microsoft.com/office/drawing/2014/main" val="582810237"/>
                    </a:ext>
                  </a:extLst>
                </a:gridCol>
                <a:gridCol w="633644">
                  <a:extLst>
                    <a:ext uri="{9D8B030D-6E8A-4147-A177-3AD203B41FA5}">
                      <a16:colId xmlns:a16="http://schemas.microsoft.com/office/drawing/2014/main" val="3258011388"/>
                    </a:ext>
                  </a:extLst>
                </a:gridCol>
                <a:gridCol w="633644">
                  <a:extLst>
                    <a:ext uri="{9D8B030D-6E8A-4147-A177-3AD203B41FA5}">
                      <a16:colId xmlns:a16="http://schemas.microsoft.com/office/drawing/2014/main" val="1010990680"/>
                    </a:ext>
                  </a:extLst>
                </a:gridCol>
                <a:gridCol w="633644">
                  <a:extLst>
                    <a:ext uri="{9D8B030D-6E8A-4147-A177-3AD203B41FA5}">
                      <a16:colId xmlns:a16="http://schemas.microsoft.com/office/drawing/2014/main" val="2094314951"/>
                    </a:ext>
                  </a:extLst>
                </a:gridCol>
                <a:gridCol w="760551">
                  <a:extLst>
                    <a:ext uri="{9D8B030D-6E8A-4147-A177-3AD203B41FA5}">
                      <a16:colId xmlns:a16="http://schemas.microsoft.com/office/drawing/2014/main" val="1494352958"/>
                    </a:ext>
                  </a:extLst>
                </a:gridCol>
                <a:gridCol w="760551">
                  <a:extLst>
                    <a:ext uri="{9D8B030D-6E8A-4147-A177-3AD203B41FA5}">
                      <a16:colId xmlns:a16="http://schemas.microsoft.com/office/drawing/2014/main" val="180264666"/>
                    </a:ext>
                  </a:extLst>
                </a:gridCol>
                <a:gridCol w="768597">
                  <a:extLst>
                    <a:ext uri="{9D8B030D-6E8A-4147-A177-3AD203B41FA5}">
                      <a16:colId xmlns:a16="http://schemas.microsoft.com/office/drawing/2014/main" val="3062447340"/>
                    </a:ext>
                  </a:extLst>
                </a:gridCol>
                <a:gridCol w="793620">
                  <a:extLst>
                    <a:ext uri="{9D8B030D-6E8A-4147-A177-3AD203B41FA5}">
                      <a16:colId xmlns:a16="http://schemas.microsoft.com/office/drawing/2014/main" val="2459548267"/>
                    </a:ext>
                  </a:extLst>
                </a:gridCol>
                <a:gridCol w="793620">
                  <a:extLst>
                    <a:ext uri="{9D8B030D-6E8A-4147-A177-3AD203B41FA5}">
                      <a16:colId xmlns:a16="http://schemas.microsoft.com/office/drawing/2014/main" val="958912572"/>
                    </a:ext>
                  </a:extLst>
                </a:gridCol>
                <a:gridCol w="768597">
                  <a:extLst>
                    <a:ext uri="{9D8B030D-6E8A-4147-A177-3AD203B41FA5}">
                      <a16:colId xmlns:a16="http://schemas.microsoft.com/office/drawing/2014/main" val="2648306612"/>
                    </a:ext>
                  </a:extLst>
                </a:gridCol>
              </a:tblGrid>
              <a:tr h="504056">
                <a:tc rowSpan="2">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TS HS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Tốt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Khá</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Đạt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Chưa đạt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671280487"/>
                  </a:ext>
                </a:extLst>
              </a:tr>
              <a:tr h="504056">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SL</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SL</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SL</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SL</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35593808"/>
                  </a:ext>
                </a:extLst>
              </a:tr>
              <a:tr h="504056">
                <a:tc>
                  <a:txBody>
                    <a:bodyPr/>
                    <a:lstStyle/>
                    <a:p>
                      <a:pPr algn="just">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Trước</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khi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áp</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dụng</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latin typeface="Times New Roman" panose="02020603050405020304" pitchFamily="18" charset="0"/>
                          <a:cs typeface="Times New Roman" panose="02020603050405020304" pitchFamily="18" charset="0"/>
                        </a:rPr>
                        <a:t>43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latin typeface="Times New Roman" panose="02020603050405020304" pitchFamily="18" charset="0"/>
                          <a:cs typeface="Times New Roman" panose="02020603050405020304" pitchFamily="18" charset="0"/>
                        </a:rPr>
                        <a:t>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8</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18,6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latin typeface="Times New Roman" panose="02020603050405020304" pitchFamily="18" charset="0"/>
                          <a:cs typeface="Times New Roman" panose="02020603050405020304" pitchFamily="18" charset="0"/>
                        </a:rPr>
                        <a:t>69,8</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latin typeface="Times New Roman" panose="02020603050405020304" pitchFamily="18" charset="0"/>
                          <a:cs typeface="Times New Roman" panose="02020603050405020304" pitchFamily="18" charset="0"/>
                        </a:rPr>
                        <a:t>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11,6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30283281"/>
                  </a:ext>
                </a:extLst>
              </a:tr>
              <a:tr h="504056">
                <a:tc>
                  <a:txBody>
                    <a:bodyPr/>
                    <a:lstStyle/>
                    <a:p>
                      <a:pPr algn="just">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Sau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khi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áp</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dụng</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43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27,9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29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67,4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4,7</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2653424"/>
                  </a:ext>
                </a:extLst>
              </a:tr>
            </a:tbl>
          </a:graphicData>
        </a:graphic>
      </p:graphicFrame>
      <p:sp>
        <p:nvSpPr>
          <p:cNvPr id="2" name="TextBox 1"/>
          <p:cNvSpPr txBox="1"/>
          <p:nvPr/>
        </p:nvSpPr>
        <p:spPr>
          <a:xfrm>
            <a:off x="683568" y="1156682"/>
            <a:ext cx="1580882" cy="400110"/>
          </a:xfrm>
          <a:prstGeom prst="rect">
            <a:avLst/>
          </a:prstGeom>
          <a:noFill/>
        </p:spPr>
        <p:txBody>
          <a:bodyPr wrap="none" rtlCol="0">
            <a:spAutoFit/>
          </a:bodyPr>
          <a:lstStyle/>
          <a:p>
            <a:r>
              <a:rPr lang="vi-VN" sz="2000" b="1" dirty="0" smtClean="0">
                <a:solidFill>
                  <a:srgbClr val="FF0000"/>
                </a:solidFill>
                <a:latin typeface="Times New Roman" panose="02020603050405020304" pitchFamily="18" charset="0"/>
                <a:cs typeface="Times New Roman" panose="02020603050405020304" pitchFamily="18" charset="0"/>
              </a:rPr>
              <a:t>Về rèn luyện</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71612" y="3915873"/>
            <a:ext cx="1353256" cy="400110"/>
          </a:xfrm>
          <a:prstGeom prst="rect">
            <a:avLst/>
          </a:prstGeom>
          <a:noFill/>
        </p:spPr>
        <p:txBody>
          <a:bodyPr wrap="none" rtlCol="0">
            <a:spAutoFit/>
          </a:bodyPr>
          <a:lstStyle/>
          <a:p>
            <a:r>
              <a:rPr lang="vi-VN" sz="2000" b="1" dirty="0" smtClean="0">
                <a:solidFill>
                  <a:srgbClr val="FF0000"/>
                </a:solidFill>
                <a:latin typeface="Times New Roman" panose="02020603050405020304" pitchFamily="18" charset="0"/>
                <a:cs typeface="Times New Roman" panose="02020603050405020304" pitchFamily="18" charset="0"/>
              </a:rPr>
              <a:t>Về học tập</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6703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91680" y="332656"/>
            <a:ext cx="5334000" cy="685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latin typeface="Times New Roman" pitchFamily="18" charset="0"/>
                <a:cs typeface="Times New Roman" pitchFamily="18" charset="0"/>
              </a:rPr>
              <a:t>IV. KẾT LUẬN</a:t>
            </a:r>
          </a:p>
        </p:txBody>
      </p:sp>
      <p:sp>
        <p:nvSpPr>
          <p:cNvPr id="2" name="Rectangle 1"/>
          <p:cNvSpPr/>
          <p:nvPr/>
        </p:nvSpPr>
        <p:spPr>
          <a:xfrm>
            <a:off x="539552" y="1196752"/>
            <a:ext cx="8064896" cy="5324535"/>
          </a:xfrm>
          <a:prstGeom prst="rect">
            <a:avLst/>
          </a:prstGeom>
        </p:spPr>
        <p:txBody>
          <a:bodyPr wrap="square">
            <a:spAutoFit/>
          </a:bodyPr>
          <a:lstStyle/>
          <a:p>
            <a:pPr algn="just"/>
            <a:r>
              <a:rPr lang="pt-BR" sz="2000" dirty="0">
                <a:latin typeface="Times New Roman" panose="02020603050405020304" pitchFamily="18" charset="0"/>
                <a:ea typeface="Times New Roman" panose="02020603050405020304" pitchFamily="18" charset="0"/>
              </a:rPr>
              <a:t>	</a:t>
            </a:r>
            <a:r>
              <a:rPr lang="pt-BR" sz="2000" dirty="0">
                <a:latin typeface="Times New Roman" panose="02020603050405020304" pitchFamily="18" charset="0"/>
                <a:cs typeface="Times New Roman" panose="02020603050405020304" pitchFamily="18" charset="0"/>
              </a:rPr>
              <a:t>Việc áp dụng các biện pháp giúp học sinh chậm tiến bộ mang lại hiệu quả nâng cao kết quả học tập cho cá nhân các em, góp phần cải thiện chất lượng giáo dục chung của lớp. Học sinh có được sự tiến bộ rõ rệt về kiến thức, kỹ năng, thái độ học tập cũng như khả năng hòa nhập với bạn bè.</a:t>
            </a:r>
            <a:endParaRPr lang="en-US" sz="2000" dirty="0">
              <a:latin typeface="Times New Roman" panose="02020603050405020304" pitchFamily="18" charset="0"/>
              <a:cs typeface="Times New Roman" panose="02020603050405020304" pitchFamily="18" charset="0"/>
            </a:endParaRPr>
          </a:p>
          <a:p>
            <a:pPr algn="just"/>
            <a:r>
              <a:rPr lang="pt-BR" sz="2000" dirty="0" smtClean="0">
                <a:latin typeface="Times New Roman" panose="02020603050405020304" pitchFamily="18" charset="0"/>
                <a:cs typeface="Times New Roman" panose="02020603050405020304" pitchFamily="18" charset="0"/>
              </a:rPr>
              <a:t>	Bên </a:t>
            </a:r>
            <a:r>
              <a:rPr lang="pt-BR" sz="2000" dirty="0">
                <a:latin typeface="Times New Roman" panose="02020603050405020304" pitchFamily="18" charset="0"/>
                <a:cs typeface="Times New Roman" panose="02020603050405020304" pitchFamily="18" charset="0"/>
              </a:rPr>
              <a:t>cạnh đó, sự phối hợp chặt chẽ giữa giáo viên, phụ huynh và học sinh đóng vai trò quan trọng trong việc duy trì và phát triển kết quả đạt được. Điều này không chỉ giúp học sinh chậm tiến bộ có cơ hội vươn lên mà còn xây dựng một môi trường học tập tích cực, đoàn kết và hiệu quả hơn.</a:t>
            </a:r>
            <a:endParaRPr lang="en-US" sz="2000" dirty="0">
              <a:latin typeface="Times New Roman" panose="02020603050405020304" pitchFamily="18" charset="0"/>
              <a:cs typeface="Times New Roman" panose="02020603050405020304" pitchFamily="18" charset="0"/>
            </a:endParaRPr>
          </a:p>
          <a:p>
            <a:pPr algn="just"/>
            <a:r>
              <a:rPr lang="pt-BR" sz="2000" dirty="0" smtClean="0">
                <a:latin typeface="Times New Roman" panose="02020603050405020304" pitchFamily="18" charset="0"/>
                <a:cs typeface="Times New Roman" panose="02020603050405020304" pitchFamily="18" charset="0"/>
              </a:rPr>
              <a:t>	Tóm </a:t>
            </a:r>
            <a:r>
              <a:rPr lang="pt-BR" sz="2000" dirty="0">
                <a:latin typeface="Times New Roman" panose="02020603050405020304" pitchFamily="18" charset="0"/>
                <a:cs typeface="Times New Roman" panose="02020603050405020304" pitchFamily="18" charset="0"/>
              </a:rPr>
              <a:t>lại, các biện pháp hỗ trợ học sinh chậm tiến bộ của giáo viên chủ nhiệm là cần thiết và có ý nghĩa quan trọng trong công tác giáo dục. Việc tiếp tục duy trì và cải tiến các biện pháp này sẽ góp phần nâng cao chất lượng giảng dạy và giúp học sinh phát triển toàn diện hơn trong quá trình học tập</a:t>
            </a:r>
            <a:r>
              <a:rPr lang="pt-BR"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Một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số</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biện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pháp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giúp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sinh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chậm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tiến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bộ</a:t>
            </a:r>
            <a:r>
              <a:rPr lang="en-US" sz="2000" b="1" i="1" dirty="0">
                <a:latin typeface="Times New Roman" panose="02020603050405020304" pitchFamily="18" charset="0"/>
                <a:cs typeface="Times New Roman" panose="02020603050405020304" pitchFamily="18" charset="0"/>
              </a:rPr>
              <a:t> ở</a:t>
            </a:r>
            <a:r>
              <a:rPr lang="vi-VN" sz="2000" b="1" i="1" dirty="0">
                <a:latin typeface="Times New Roman" panose="02020603050405020304" pitchFamily="18" charset="0"/>
                <a:cs typeface="Times New Roman" panose="02020603050405020304" pitchFamily="18" charset="0"/>
              </a:rPr>
              <a:t> lớp </a:t>
            </a:r>
            <a:r>
              <a:rPr lang="en-US" sz="2000" b="1" i="1" dirty="0">
                <a:latin typeface="Times New Roman" panose="02020603050405020304" pitchFamily="18" charset="0"/>
                <a:cs typeface="Times New Roman" panose="02020603050405020304" pitchFamily="18" charset="0"/>
              </a:rPr>
              <a:t>6C </a:t>
            </a:r>
            <a:r>
              <a:rPr lang="vi-VN" sz="2000" b="1" i="1" dirty="0">
                <a:latin typeface="Times New Roman" panose="02020603050405020304" pitchFamily="18" charset="0"/>
                <a:cs typeface="Times New Roman" panose="02020603050405020304" pitchFamily="18" charset="0"/>
              </a:rPr>
              <a:t>trường THCS</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Tân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Đức</a:t>
            </a:r>
            <a:r>
              <a:rPr lang="vi-VN" sz="2000" b="1"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vi-VN" sz="2000" dirty="0">
                <a:latin typeface="Times New Roman" panose="02020603050405020304" pitchFamily="18" charset="0"/>
                <a:cs typeface="Times New Roman" panose="02020603050405020304" pitchFamily="18" charset="0"/>
              </a:rPr>
              <a:t> tôi đã áp dụng tại đơn vị. Tôi rất mong được sự đóng góp ý kiến của Hội đồng ban giám khảo để bản báo cáo của tôi được hoàn thiện hơn.</a:t>
            </a:r>
            <a:endParaRPr lang="en-US" sz="2000" dirty="0">
              <a:latin typeface="Times New Roman" panose="02020603050405020304" pitchFamily="18" charset="0"/>
              <a:cs typeface="Times New Roman" panose="02020603050405020304" pitchFamily="18" charset="0"/>
            </a:endParaRPr>
          </a:p>
          <a:p>
            <a:pPr algn="just"/>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04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19672" y="300688"/>
            <a:ext cx="5291992" cy="6858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400" b="1" dirty="0">
                <a:solidFill>
                  <a:schemeClr val="tx1">
                    <a:lumMod val="75000"/>
                    <a:lumOff val="25000"/>
                  </a:schemeClr>
                </a:solidFill>
                <a:latin typeface="Times New Roman" pitchFamily="18" charset="0"/>
                <a:cs typeface="Times New Roman" pitchFamily="18" charset="0"/>
              </a:rPr>
              <a:t>I. LÝ DO CHỌN BIỆN PHÁP</a:t>
            </a:r>
          </a:p>
        </p:txBody>
      </p:sp>
      <p:sp>
        <p:nvSpPr>
          <p:cNvPr id="2" name="Rectangle 1"/>
          <p:cNvSpPr/>
          <p:nvPr/>
        </p:nvSpPr>
        <p:spPr>
          <a:xfrm>
            <a:off x="755576" y="980728"/>
            <a:ext cx="7848872" cy="5355312"/>
          </a:xfrm>
          <a:prstGeom prst="rect">
            <a:avLst/>
          </a:prstGeom>
        </p:spPr>
        <p:txBody>
          <a:bodyPr wrap="square">
            <a:spAutoFit/>
          </a:bodyPr>
          <a:lstStyle/>
          <a:p>
            <a:pPr algn="just"/>
            <a:r>
              <a:rPr lang="en-US" sz="20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THCS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nay.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a:t>
            </a:r>
            <a:r>
              <a:rPr lang="en-US" sz="2400" dirty="0" err="1" smtClean="0">
                <a:latin typeface="Times New Roman" panose="02020603050405020304" pitchFamily="18" charset="0"/>
                <a:cs typeface="Times New Roman" panose="02020603050405020304" pitchFamily="18" charset="0"/>
              </a:rPr>
              <a:t>iáo</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Giúp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THCS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gặp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suy</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chưa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chắn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thoại</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khiến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chú</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196752"/>
            <a:ext cx="8136904" cy="3046988"/>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2024-2025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6C, qua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ty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li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ở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cha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mắc</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lỗi</a:t>
            </a:r>
            <a:r>
              <a:rPr lang="en-US" sz="2400" dirty="0" smtClean="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cao</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cs typeface="Times New Roman" panose="02020603050405020304" pitchFamily="18" charset="0"/>
              </a:rPr>
              <a:t>. </a:t>
            </a:r>
          </a:p>
          <a:p>
            <a:pPr algn="just"/>
            <a:r>
              <a:rPr lang="en-US" sz="24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620688"/>
            <a:ext cx="7920880" cy="1569660"/>
          </a:xfrm>
          <a:prstGeom prst="rect">
            <a:avLst/>
          </a:prstGeom>
          <a:noFill/>
        </p:spPr>
        <p:txBody>
          <a:bodyPr wrap="square" rtlCol="0">
            <a:spAutoFit/>
          </a:bodyPr>
          <a:lstStyle/>
          <a:p>
            <a:pPr algn="just"/>
            <a:r>
              <a:rPr lang="en-US"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75228142"/>
              </p:ext>
            </p:extLst>
          </p:nvPr>
        </p:nvGraphicFramePr>
        <p:xfrm>
          <a:off x="539551" y="2564904"/>
          <a:ext cx="8208914" cy="1965036"/>
        </p:xfrm>
        <a:graphic>
          <a:graphicData uri="http://schemas.openxmlformats.org/drawingml/2006/table">
            <a:tbl>
              <a:tblPr firstRow="1" firstCol="1" bandRow="1">
                <a:tableStyleId>{5940675A-B579-460E-94D1-54222C63F5DA}</a:tableStyleId>
              </a:tblPr>
              <a:tblGrid>
                <a:gridCol w="1217507">
                  <a:extLst>
                    <a:ext uri="{9D8B030D-6E8A-4147-A177-3AD203B41FA5}">
                      <a16:colId xmlns:a16="http://schemas.microsoft.com/office/drawing/2014/main" val="3565085146"/>
                    </a:ext>
                  </a:extLst>
                </a:gridCol>
                <a:gridCol w="846138">
                  <a:extLst>
                    <a:ext uri="{9D8B030D-6E8A-4147-A177-3AD203B41FA5}">
                      <a16:colId xmlns:a16="http://schemas.microsoft.com/office/drawing/2014/main" val="2076141939"/>
                    </a:ext>
                  </a:extLst>
                </a:gridCol>
                <a:gridCol w="819427">
                  <a:extLst>
                    <a:ext uri="{9D8B030D-6E8A-4147-A177-3AD203B41FA5}">
                      <a16:colId xmlns:a16="http://schemas.microsoft.com/office/drawing/2014/main" val="3277013298"/>
                    </a:ext>
                  </a:extLst>
                </a:gridCol>
                <a:gridCol w="819427">
                  <a:extLst>
                    <a:ext uri="{9D8B030D-6E8A-4147-A177-3AD203B41FA5}">
                      <a16:colId xmlns:a16="http://schemas.microsoft.com/office/drawing/2014/main" val="800853982"/>
                    </a:ext>
                  </a:extLst>
                </a:gridCol>
                <a:gridCol w="714306">
                  <a:extLst>
                    <a:ext uri="{9D8B030D-6E8A-4147-A177-3AD203B41FA5}">
                      <a16:colId xmlns:a16="http://schemas.microsoft.com/office/drawing/2014/main" val="464070673"/>
                    </a:ext>
                  </a:extLst>
                </a:gridCol>
                <a:gridCol w="714306">
                  <a:extLst>
                    <a:ext uri="{9D8B030D-6E8A-4147-A177-3AD203B41FA5}">
                      <a16:colId xmlns:a16="http://schemas.microsoft.com/office/drawing/2014/main" val="2449985497"/>
                    </a:ext>
                  </a:extLst>
                </a:gridCol>
                <a:gridCol w="695349">
                  <a:extLst>
                    <a:ext uri="{9D8B030D-6E8A-4147-A177-3AD203B41FA5}">
                      <a16:colId xmlns:a16="http://schemas.microsoft.com/office/drawing/2014/main" val="642732392"/>
                    </a:ext>
                  </a:extLst>
                </a:gridCol>
                <a:gridCol w="799608">
                  <a:extLst>
                    <a:ext uri="{9D8B030D-6E8A-4147-A177-3AD203B41FA5}">
                      <a16:colId xmlns:a16="http://schemas.microsoft.com/office/drawing/2014/main" val="2278955367"/>
                    </a:ext>
                  </a:extLst>
                </a:gridCol>
                <a:gridCol w="799608">
                  <a:extLst>
                    <a:ext uri="{9D8B030D-6E8A-4147-A177-3AD203B41FA5}">
                      <a16:colId xmlns:a16="http://schemas.microsoft.com/office/drawing/2014/main" val="997542637"/>
                    </a:ext>
                  </a:extLst>
                </a:gridCol>
                <a:gridCol w="783238">
                  <a:extLst>
                    <a:ext uri="{9D8B030D-6E8A-4147-A177-3AD203B41FA5}">
                      <a16:colId xmlns:a16="http://schemas.microsoft.com/office/drawing/2014/main" val="2580536525"/>
                    </a:ext>
                  </a:extLst>
                </a:gridCol>
              </a:tblGrid>
              <a:tr h="452868">
                <a:tc rowSpan="2">
                  <a:txBody>
                    <a:bodyPr/>
                    <a:lstStyle/>
                    <a:p>
                      <a:pPr algn="ctr">
                        <a:lnSpc>
                          <a:spcPct val="115000"/>
                        </a:lnSpc>
                        <a:spcAft>
                          <a:spcPts val="0"/>
                        </a:spcAft>
                      </a:pP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n-US" sz="2000" b="1" dirty="0">
                          <a:effectLst/>
                          <a:latin typeface="Times New Roman" panose="02020603050405020304" pitchFamily="18" charset="0"/>
                          <a:cs typeface="Times New Roman" panose="02020603050405020304" pitchFamily="18" charset="0"/>
                        </a:rPr>
                        <a:t>TSHS</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Tốt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Khá</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Đạt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Chưa</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đạt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433338329"/>
                  </a:ext>
                </a:extLst>
              </a:tr>
              <a:tr h="452868">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SL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338563"/>
                  </a:ext>
                </a:extLst>
              </a:tr>
              <a:tr h="606432">
                <a:tc>
                  <a:txBody>
                    <a:bodyPr/>
                    <a:lstStyle/>
                    <a:p>
                      <a:pPr algn="just">
                        <a:lnSpc>
                          <a:spcPct val="115000"/>
                        </a:lnSpc>
                        <a:spcAft>
                          <a:spcPts val="0"/>
                        </a:spcAft>
                      </a:pPr>
                      <a:r>
                        <a:rPr lang="en-US" sz="2000" dirty="0" err="1">
                          <a:effectLst/>
                          <a:latin typeface="Times New Roman" panose="02020603050405020304" pitchFamily="18" charset="0"/>
                          <a:cs typeface="Times New Roman" panose="02020603050405020304" pitchFamily="18" charset="0"/>
                        </a:rPr>
                        <a:t>Rèn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luyện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43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38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88,4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11,6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8997104"/>
                  </a:ext>
                </a:extLst>
              </a:tr>
              <a:tr h="452868">
                <a:tc>
                  <a:txBody>
                    <a:bodyPr/>
                    <a:lstStyle/>
                    <a:p>
                      <a:pPr algn="just">
                        <a:lnSpc>
                          <a:spcPct val="115000"/>
                        </a:lnSpc>
                        <a:spcAft>
                          <a:spcPts val="0"/>
                        </a:spcAft>
                      </a:pPr>
                      <a:r>
                        <a:rPr lang="en-US" sz="2000" dirty="0" err="1">
                          <a:effectLst/>
                          <a:latin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tập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43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7</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16,3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31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72,1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11,6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6049177"/>
                  </a:ext>
                </a:extLst>
              </a:tr>
            </a:tbl>
          </a:graphicData>
        </a:graphic>
      </p:graphicFrame>
    </p:spTree>
    <p:extLst>
      <p:ext uri="{BB962C8B-B14F-4D97-AF65-F5344CB8AC3E}">
        <p14:creationId xmlns:p14="http://schemas.microsoft.com/office/powerpoint/2010/main" val="134463492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35542" y="2903538"/>
            <a:ext cx="1245312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395533" y="476672"/>
            <a:ext cx="8280923" cy="295465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pháp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giúp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sinh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chậm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bộ</a:t>
            </a:r>
            <a:r>
              <a:rPr lang="en-US" sz="2400" b="1" i="1" dirty="0">
                <a:latin typeface="Times New Roman" panose="02020603050405020304" pitchFamily="18" charset="0"/>
                <a:cs typeface="Times New Roman" panose="02020603050405020304" pitchFamily="18" charset="0"/>
              </a:rPr>
              <a:t> ở</a:t>
            </a:r>
            <a:r>
              <a:rPr lang="vi-VN" sz="2400" b="1" i="1" dirty="0">
                <a:latin typeface="Times New Roman" panose="02020603050405020304" pitchFamily="18" charset="0"/>
                <a:cs typeface="Times New Roman" panose="02020603050405020304" pitchFamily="18" charset="0"/>
              </a:rPr>
              <a:t> lớp </a:t>
            </a:r>
            <a:r>
              <a:rPr lang="en-US" sz="2400" b="1" i="1" dirty="0">
                <a:latin typeface="Times New Roman" panose="02020603050405020304" pitchFamily="18" charset="0"/>
                <a:cs typeface="Times New Roman" panose="02020603050405020304" pitchFamily="18" charset="0"/>
              </a:rPr>
              <a:t>6C </a:t>
            </a:r>
            <a:r>
              <a:rPr lang="vi-VN" sz="2400" b="1" i="1" dirty="0">
                <a:latin typeface="Times New Roman" panose="02020603050405020304" pitchFamily="18" charset="0"/>
                <a:cs typeface="Times New Roman" panose="02020603050405020304" pitchFamily="18" charset="0"/>
              </a:rPr>
              <a:t>trường THCS</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Đức</a:t>
            </a:r>
            <a:r>
              <a:rPr lang="vi-VN" sz="2400" b="1"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a:t>
            </a:r>
          </a:p>
          <a:p>
            <a:pPr algn="just"/>
            <a:endParaRPr lang="en-US" dirty="0"/>
          </a:p>
        </p:txBody>
      </p:sp>
    </p:spTree>
    <p:extLst>
      <p:ext uri="{BB962C8B-B14F-4D97-AF65-F5344CB8AC3E}">
        <p14:creationId xmlns:p14="http://schemas.microsoft.com/office/powerpoint/2010/main" val="39420482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63688" y="2204864"/>
            <a:ext cx="5334000" cy="685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a:solidFill>
                  <a:srgbClr val="FF0000"/>
                </a:solidFill>
                <a:latin typeface="Times New Roman" pitchFamily="18" charset="0"/>
                <a:cs typeface="Times New Roman" pitchFamily="18" charset="0"/>
              </a:rPr>
              <a:t>II. NỘI DUNG BIỆN PHÁP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828800" y="198438"/>
            <a:ext cx="6400800" cy="868362"/>
          </a:xfrm>
          <a:ln>
            <a:solidFill>
              <a:srgbClr val="FF0000"/>
            </a:solidFill>
          </a:ln>
        </p:spPr>
        <p:txBody>
          <a:bodyPr/>
          <a:lstStyle/>
          <a:p>
            <a:pPr algn="ctr"/>
            <a:r>
              <a:rPr lang="en-US" sz="2800" dirty="0" err="1">
                <a:solidFill>
                  <a:srgbClr val="FF0000"/>
                </a:solidFill>
                <a:latin typeface="Times New Roman" pitchFamily="18" charset="0"/>
                <a:cs typeface="Times New Roman" pitchFamily="18" charset="0"/>
              </a:rPr>
              <a:t>M</a:t>
            </a:r>
            <a:r>
              <a:rPr lang="en-US" sz="2800" dirty="0" err="1" smtClean="0">
                <a:solidFill>
                  <a:srgbClr val="FF0000"/>
                </a:solidFill>
                <a:latin typeface="Times New Roman" pitchFamily="18" charset="0"/>
                <a:cs typeface="Times New Roman" pitchFamily="18" charset="0"/>
              </a:rPr>
              <a:t>ột</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biện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pháp</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mà</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tôi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áp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dụng</a:t>
            </a:r>
            <a:endParaRPr lang="en-US" sz="2800" dirty="0">
              <a:solidFill>
                <a:srgbClr val="FF0000"/>
              </a:solidFill>
              <a:latin typeface="Times New Roman" pitchFamily="18" charset="0"/>
              <a:cs typeface="Times New Roman" pitchFamily="18" charset="0"/>
            </a:endParaRPr>
          </a:p>
        </p:txBody>
      </p:sp>
      <p:sp>
        <p:nvSpPr>
          <p:cNvPr id="14342" name="Text Box 18"/>
          <p:cNvSpPr txBox="1">
            <a:spLocks noChangeArrowheads="1"/>
          </p:cNvSpPr>
          <p:nvPr/>
        </p:nvSpPr>
        <p:spPr bwMode="white">
          <a:xfrm>
            <a:off x="912812" y="4748213"/>
            <a:ext cx="1651000" cy="707886"/>
          </a:xfrm>
          <a:prstGeom prst="rect">
            <a:avLst/>
          </a:prstGeom>
          <a:noFill/>
          <a:ln w="9525" algn="ctr">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Arial" charset="0"/>
                <a:ea typeface="+mn-ea"/>
                <a:cs typeface="Arial" charset="0"/>
              </a:rPr>
              <a:t>T3.xt </a:t>
            </a:r>
            <a:r>
              <a:rPr kumimoji="0" lang="en-US" sz="2000" b="1" i="0" u="none" strike="noStrike" kern="1200" cap="none" spc="0" normalizeH="0" baseline="0" noProof="0" dirty="0">
                <a:ln>
                  <a:noFill/>
                </a:ln>
                <a:solidFill>
                  <a:srgbClr val="FFFFFF"/>
                </a:solidFill>
                <a:effectLst/>
                <a:uLnTx/>
                <a:uFillTx/>
                <a:latin typeface="Arial" charset="0"/>
                <a:ea typeface="+mn-ea"/>
                <a:cs typeface="Arial" charset="0"/>
              </a:rPr>
              <a:t>in here</a:t>
            </a:r>
          </a:p>
        </p:txBody>
      </p:sp>
      <p:sp>
        <p:nvSpPr>
          <p:cNvPr id="14344" name="AutoShape 8"/>
          <p:cNvSpPr>
            <a:spLocks noChangeArrowheads="1"/>
          </p:cNvSpPr>
          <p:nvPr/>
        </p:nvSpPr>
        <p:spPr bwMode="gray">
          <a:xfrm>
            <a:off x="344966" y="2159234"/>
            <a:ext cx="1154112" cy="3574021"/>
          </a:xfrm>
          <a:prstGeom prst="roundRect">
            <a:avLst>
              <a:gd name="adj" fmla="val 12699"/>
            </a:avLst>
          </a:prstGeom>
          <a:solidFill>
            <a:schemeClr val="folHlink"/>
          </a:soli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348" name="AutoShape 12"/>
          <p:cNvSpPr>
            <a:spLocks noChangeArrowheads="1"/>
          </p:cNvSpPr>
          <p:nvPr/>
        </p:nvSpPr>
        <p:spPr bwMode="gray">
          <a:xfrm>
            <a:off x="3501370" y="2198185"/>
            <a:ext cx="1142999" cy="3607079"/>
          </a:xfrm>
          <a:prstGeom prst="roundRect">
            <a:avLst>
              <a:gd name="adj" fmla="val 12699"/>
            </a:avLst>
          </a:prstGeom>
          <a:solidFill>
            <a:schemeClr val="hlink"/>
          </a:soli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352" name="AutoShape 16"/>
          <p:cNvSpPr>
            <a:spLocks noChangeArrowheads="1"/>
          </p:cNvSpPr>
          <p:nvPr/>
        </p:nvSpPr>
        <p:spPr bwMode="gray">
          <a:xfrm>
            <a:off x="1995966" y="2133599"/>
            <a:ext cx="1143000" cy="3599656"/>
          </a:xfrm>
          <a:prstGeom prst="roundRect">
            <a:avLst>
              <a:gd name="adj" fmla="val 12699"/>
            </a:avLst>
          </a:prstGeom>
          <a:solidFill>
            <a:schemeClr val="accent2"/>
          </a:soli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AutoShape 12"/>
          <p:cNvSpPr>
            <a:spLocks noChangeArrowheads="1"/>
          </p:cNvSpPr>
          <p:nvPr/>
        </p:nvSpPr>
        <p:spPr bwMode="gray">
          <a:xfrm>
            <a:off x="6353013" y="2107359"/>
            <a:ext cx="1142999" cy="3697905"/>
          </a:xfrm>
          <a:prstGeom prst="roundRect">
            <a:avLst>
              <a:gd name="adj" fmla="val 12699"/>
            </a:avLst>
          </a:prstGeom>
          <a:solidFill>
            <a:schemeClr val="accent1"/>
          </a:soli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AutoShape 12"/>
          <p:cNvSpPr>
            <a:spLocks noChangeArrowheads="1"/>
          </p:cNvSpPr>
          <p:nvPr/>
        </p:nvSpPr>
        <p:spPr bwMode="gray">
          <a:xfrm>
            <a:off x="7668344" y="2098860"/>
            <a:ext cx="1142999" cy="3706404"/>
          </a:xfrm>
          <a:prstGeom prst="roundRect">
            <a:avLst>
              <a:gd name="adj" fmla="val 12699"/>
            </a:avLst>
          </a:prstGeom>
          <a:solidFill>
            <a:srgbClr val="0070C0"/>
          </a:soli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extBox 1"/>
          <p:cNvSpPr txBox="1"/>
          <p:nvPr/>
        </p:nvSpPr>
        <p:spPr>
          <a:xfrm>
            <a:off x="422753" y="2209800"/>
            <a:ext cx="990600" cy="3477875"/>
          </a:xfrm>
          <a:prstGeom prst="rect">
            <a:avLst/>
          </a:prstGeom>
          <a:solidFill>
            <a:srgbClr val="FFFFFF"/>
          </a:solidFill>
        </p:spPr>
        <p:txBody>
          <a:bodyPr wrap="square" rtlCol="0">
            <a:spAutoFit/>
          </a:bodyPr>
          <a:lstStyle/>
          <a:p>
            <a:pPr algn="ctr"/>
            <a:r>
              <a:rPr lang="en-US" sz="2000" b="1" dirty="0">
                <a:latin typeface="Times New Roman" pitchFamily="18" charset="0"/>
                <a:cs typeface="Times New Roman" pitchFamily="18" charset="0"/>
              </a:rPr>
              <a:t>1. </a:t>
            </a:r>
            <a:endParaRPr lang="en-US" sz="2000" b="1" dirty="0" smtClean="0">
              <a:latin typeface="Times New Roman" pitchFamily="18" charset="0"/>
              <a:cs typeface="Times New Roman" pitchFamily="18" charset="0"/>
            </a:endParaRPr>
          </a:p>
          <a:p>
            <a:pPr algn="ctr"/>
            <a:r>
              <a:rPr lang="en-US" sz="2000" b="1" dirty="0" err="1" smtClean="0">
                <a:latin typeface="Times New Roman" pitchFamily="18" charset="0"/>
                <a:cs typeface="Times New Roman" pitchFamily="18" charset="0"/>
              </a:rPr>
              <a:t>Tìm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hiểu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phân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loại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đối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tượng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học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sinh</a:t>
            </a:r>
            <a:endParaRPr lang="en-US" sz="2000" b="1" dirty="0" smtClean="0">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p:txBody>
      </p:sp>
      <p:sp>
        <p:nvSpPr>
          <p:cNvPr id="3" name="TextBox 2"/>
          <p:cNvSpPr txBox="1"/>
          <p:nvPr/>
        </p:nvSpPr>
        <p:spPr>
          <a:xfrm>
            <a:off x="2062906" y="2187176"/>
            <a:ext cx="990600" cy="3477875"/>
          </a:xfrm>
          <a:prstGeom prst="rect">
            <a:avLst/>
          </a:prstGeom>
          <a:solidFill>
            <a:srgbClr val="FFFFFF"/>
          </a:solidFill>
        </p:spPr>
        <p:txBody>
          <a:bodyPr wrap="square" rtlCol="0">
            <a:spAutoFit/>
          </a:bodyPr>
          <a:lstStyle/>
          <a:p>
            <a:pPr lvl="0" algn="ctr"/>
            <a:r>
              <a:rPr lang="en-US" sz="2000" b="1" dirty="0" smtClean="0">
                <a:latin typeface="Times New Roman" pitchFamily="18" charset="0"/>
                <a:cs typeface="Times New Roman" pitchFamily="18" charset="0"/>
              </a:rPr>
              <a:t>2.</a:t>
            </a:r>
          </a:p>
          <a:p>
            <a:pPr lvl="0" algn="ct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Kiện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toàn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tổ</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chức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lớp</a:t>
            </a:r>
            <a:endParaRPr lang="en-US" sz="2000" b="1" dirty="0" smtClean="0">
              <a:latin typeface="Times New Roman" pitchFamily="18" charset="0"/>
              <a:cs typeface="Times New Roman" pitchFamily="18" charset="0"/>
            </a:endParaRPr>
          </a:p>
          <a:p>
            <a:pPr lvl="0" algn="ctr"/>
            <a:endParaRPr lang="en-US" sz="2000" b="1" dirty="0">
              <a:latin typeface="Times New Roman" pitchFamily="18" charset="0"/>
              <a:cs typeface="Times New Roman" pitchFamily="18" charset="0"/>
            </a:endParaRPr>
          </a:p>
          <a:p>
            <a:pPr lvl="0" algn="ctr"/>
            <a:endParaRPr lang="en-US" sz="2000" b="1" dirty="0" smtClean="0">
              <a:latin typeface="Times New Roman" pitchFamily="18" charset="0"/>
              <a:cs typeface="Times New Roman" pitchFamily="18" charset="0"/>
            </a:endParaRPr>
          </a:p>
          <a:p>
            <a:pPr lvl="0" algn="ctr"/>
            <a:endParaRPr lang="en-US" sz="2000" b="1" dirty="0" smtClean="0">
              <a:latin typeface="Times New Roman" pitchFamily="18" charset="0"/>
              <a:cs typeface="Times New Roman" pitchFamily="18" charset="0"/>
            </a:endParaRPr>
          </a:p>
          <a:p>
            <a:pPr lvl="0" algn="ctr"/>
            <a:endParaRPr lang="en-US" sz="2000" b="1" dirty="0">
              <a:latin typeface="Times New Roman" pitchFamily="18" charset="0"/>
              <a:cs typeface="Times New Roman" pitchFamily="18" charset="0"/>
            </a:endParaRPr>
          </a:p>
          <a:p>
            <a:pPr lvl="0" algn="ctr"/>
            <a:endParaRPr lang="en-US" sz="2000" b="1" dirty="0" smtClean="0">
              <a:latin typeface="Times New Roman" pitchFamily="18" charset="0"/>
              <a:cs typeface="Times New Roman" pitchFamily="18" charset="0"/>
            </a:endParaRPr>
          </a:p>
          <a:p>
            <a:pPr lvl="0" algn="ctr"/>
            <a:endParaRPr lang="en-US" sz="2000" dirty="0"/>
          </a:p>
        </p:txBody>
      </p:sp>
      <p:sp>
        <p:nvSpPr>
          <p:cNvPr id="4" name="TextBox 3"/>
          <p:cNvSpPr txBox="1"/>
          <p:nvPr/>
        </p:nvSpPr>
        <p:spPr>
          <a:xfrm>
            <a:off x="3569175" y="2235437"/>
            <a:ext cx="1007390" cy="3477875"/>
          </a:xfrm>
          <a:prstGeom prst="rect">
            <a:avLst/>
          </a:prstGeom>
          <a:solidFill>
            <a:srgbClr val="FFFFFF"/>
          </a:solidFill>
        </p:spPr>
        <p:txBody>
          <a:bodyPr wrap="square" rtlCol="0">
            <a:spAutoFit/>
          </a:bodyPr>
          <a:lstStyle/>
          <a:p>
            <a:pPr lvl="0" algn="ctr"/>
            <a:r>
              <a:rPr lang="en-US" sz="2000" b="1" dirty="0" smtClean="0">
                <a:latin typeface="Times New Roman" pitchFamily="18" charset="0"/>
                <a:cs typeface="Times New Roman" pitchFamily="18" charset="0"/>
              </a:rPr>
              <a:t>3. </a:t>
            </a:r>
          </a:p>
          <a:p>
            <a:pPr algn="ctr"/>
            <a:r>
              <a:rPr lang="en-US" sz="2000" b="1" dirty="0" smtClean="0">
                <a:latin typeface="Times New Roman" pitchFamily="18" charset="0"/>
                <a:cs typeface="Times New Roman" pitchFamily="18" charset="0"/>
              </a:rPr>
              <a:t>GVCN </a:t>
            </a:r>
            <a:r>
              <a:rPr lang="en-US" sz="2000" b="1" dirty="0" err="1" smtClean="0">
                <a:latin typeface="Times New Roman" pitchFamily="18" charset="0"/>
                <a:cs typeface="Times New Roman" pitchFamily="18" charset="0"/>
              </a:rPr>
              <a:t>phối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hợp</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với</a:t>
            </a:r>
            <a:r>
              <a:rPr lang="en-US" sz="2000" b="1" dirty="0" smtClean="0">
                <a:latin typeface="Times New Roman" pitchFamily="18" charset="0"/>
                <a:cs typeface="Times New Roman" pitchFamily="18" charset="0"/>
              </a:rPr>
              <a:t> GVBM </a:t>
            </a:r>
            <a:r>
              <a:rPr lang="en-US" sz="2000" b="1" dirty="0" err="1" smtClean="0">
                <a:latin typeface="Times New Roman" pitchFamily="18" charset="0"/>
                <a:cs typeface="Times New Roman" pitchFamily="18" charset="0"/>
              </a:rPr>
              <a:t>thành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lập</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nhóm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zalo</a:t>
            </a:r>
            <a:endParaRPr lang="en-US" sz="2000" b="1" dirty="0" smtClean="0">
              <a:latin typeface="Times New Roman" pitchFamily="18" charset="0"/>
              <a:cs typeface="Times New Roman" pitchFamily="18" charset="0"/>
            </a:endParaRPr>
          </a:p>
          <a:p>
            <a:pPr algn="ctr"/>
            <a:endParaRPr lang="en-US" sz="2000" b="1" dirty="0">
              <a:latin typeface="Times New Roman" pitchFamily="18" charset="0"/>
              <a:cs typeface="Times New Roman" pitchFamily="18" charset="0"/>
            </a:endParaRPr>
          </a:p>
        </p:txBody>
      </p:sp>
      <p:sp>
        <p:nvSpPr>
          <p:cNvPr id="5" name="TextBox 4"/>
          <p:cNvSpPr txBox="1"/>
          <p:nvPr/>
        </p:nvSpPr>
        <p:spPr>
          <a:xfrm>
            <a:off x="6429211" y="2192202"/>
            <a:ext cx="990601" cy="3477875"/>
          </a:xfrm>
          <a:prstGeom prst="rect">
            <a:avLst/>
          </a:prstGeom>
          <a:solidFill>
            <a:srgbClr val="FFFFFF"/>
          </a:solidFill>
        </p:spPr>
        <p:txBody>
          <a:bodyPr wrap="square" rtlCol="0">
            <a:spAutoFit/>
          </a:bodyPr>
          <a:lstStyle/>
          <a:p>
            <a:pPr lvl="0" algn="ctr"/>
            <a:r>
              <a:rPr lang="en-US" sz="2000" b="1" dirty="0">
                <a:latin typeface="Times New Roman" pitchFamily="18" charset="0"/>
                <a:cs typeface="Times New Roman" pitchFamily="18" charset="0"/>
              </a:rPr>
              <a:t>5</a:t>
            </a:r>
            <a:r>
              <a:rPr lang="en-US" sz="2000" b="1" dirty="0" smtClean="0">
                <a:latin typeface="Times New Roman" pitchFamily="18" charset="0"/>
                <a:cs typeface="Times New Roman" pitchFamily="18" charset="0"/>
              </a:rPr>
              <a:t>. </a:t>
            </a:r>
          </a:p>
          <a:p>
            <a:pPr lvl="0" algn="ctr"/>
            <a:r>
              <a:rPr lang="en-US" sz="2000" b="1" dirty="0" smtClean="0">
                <a:latin typeface="Times New Roman" pitchFamily="18" charset="0"/>
                <a:cs typeface="Times New Roman" pitchFamily="18" charset="0"/>
              </a:rPr>
              <a:t>GVCN </a:t>
            </a:r>
            <a:r>
              <a:rPr lang="en-US" sz="2000" b="1" dirty="0" err="1" smtClean="0">
                <a:latin typeface="Times New Roman" pitchFamily="18" charset="0"/>
                <a:cs typeface="Times New Roman" pitchFamily="18" charset="0"/>
              </a:rPr>
              <a:t>phối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hợp</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với</a:t>
            </a:r>
            <a:r>
              <a:rPr lang="en-US" sz="2000" b="1" dirty="0" smtClean="0">
                <a:latin typeface="Times New Roman" pitchFamily="18" charset="0"/>
                <a:cs typeface="Times New Roman" pitchFamily="18" charset="0"/>
              </a:rPr>
              <a:t> cha </a:t>
            </a:r>
            <a:r>
              <a:rPr lang="en-US" sz="2000" b="1" dirty="0" err="1" smtClean="0">
                <a:latin typeface="Times New Roman" pitchFamily="18" charset="0"/>
                <a:cs typeface="Times New Roman" pitchFamily="18" charset="0"/>
              </a:rPr>
              <a:t>mẹ</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học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sinh</a:t>
            </a:r>
            <a:endParaRPr lang="en-US" sz="2000" b="1" dirty="0">
              <a:latin typeface="Times New Roman" pitchFamily="18" charset="0"/>
              <a:cs typeface="Times New Roman" pitchFamily="18" charset="0"/>
            </a:endParaRPr>
          </a:p>
          <a:p>
            <a:pPr lvl="0" algn="ctr"/>
            <a:endParaRPr lang="en-US" sz="2000" b="1" dirty="0" smtClean="0">
              <a:latin typeface="Times New Roman" pitchFamily="18" charset="0"/>
              <a:cs typeface="Times New Roman" pitchFamily="18" charset="0"/>
            </a:endParaRPr>
          </a:p>
          <a:p>
            <a:pPr lvl="0" algn="ctr"/>
            <a:endParaRPr lang="en-US" sz="2000" b="1" dirty="0">
              <a:latin typeface="Times New Roman" pitchFamily="18" charset="0"/>
              <a:cs typeface="Times New Roman" pitchFamily="18" charset="0"/>
            </a:endParaRPr>
          </a:p>
          <a:p>
            <a:pPr lvl="0" algn="ctr"/>
            <a:endParaRPr lang="en-US" sz="2000" b="1" dirty="0">
              <a:latin typeface="Times New Roman" pitchFamily="18" charset="0"/>
              <a:cs typeface="Times New Roman" pitchFamily="18" charset="0"/>
            </a:endParaRPr>
          </a:p>
          <a:p>
            <a:pPr lvl="0" algn="ctr"/>
            <a:endParaRPr lang="en-US" sz="2000" dirty="0">
              <a:latin typeface="Times New Roman" pitchFamily="18" charset="0"/>
              <a:cs typeface="Times New Roman" pitchFamily="18" charset="0"/>
            </a:endParaRPr>
          </a:p>
        </p:txBody>
      </p:sp>
      <p:sp>
        <p:nvSpPr>
          <p:cNvPr id="6" name="TextBox 5"/>
          <p:cNvSpPr txBox="1"/>
          <p:nvPr/>
        </p:nvSpPr>
        <p:spPr>
          <a:xfrm>
            <a:off x="7744544" y="2175061"/>
            <a:ext cx="990600" cy="3477875"/>
          </a:xfrm>
          <a:prstGeom prst="rect">
            <a:avLst/>
          </a:prstGeom>
          <a:solidFill>
            <a:srgbClr val="FFFFFF"/>
          </a:solidFill>
        </p:spPr>
        <p:txBody>
          <a:bodyPr wrap="square" rtlCol="0">
            <a:spAutoFit/>
          </a:bodyPr>
          <a:lstStyle/>
          <a:p>
            <a:pPr lvl="0" algn="ctr"/>
            <a:r>
              <a:rPr lang="en-US" sz="2000" b="1" dirty="0">
                <a:latin typeface="Times New Roman" pitchFamily="18" charset="0"/>
                <a:cs typeface="Times New Roman" pitchFamily="18" charset="0"/>
              </a:rPr>
              <a:t>6</a:t>
            </a:r>
            <a:r>
              <a:rPr lang="en-US" sz="2000" b="1" dirty="0" smtClean="0">
                <a:latin typeface="Times New Roman" pitchFamily="18" charset="0"/>
                <a:cs typeface="Times New Roman" pitchFamily="18" charset="0"/>
              </a:rPr>
              <a:t>. </a:t>
            </a:r>
          </a:p>
          <a:p>
            <a:pPr lvl="0" algn="ctr"/>
            <a:r>
              <a:rPr lang="en-US" sz="2000" b="1" dirty="0" smtClean="0">
                <a:latin typeface="Times New Roman" pitchFamily="18" charset="0"/>
                <a:cs typeface="Times New Roman" pitchFamily="18" charset="0"/>
              </a:rPr>
              <a:t>GVCN </a:t>
            </a:r>
            <a:r>
              <a:rPr lang="en-US" sz="2000" b="1" dirty="0" err="1" smtClean="0">
                <a:latin typeface="Times New Roman" pitchFamily="18" charset="0"/>
                <a:cs typeface="Times New Roman" pitchFamily="18" charset="0"/>
              </a:rPr>
              <a:t>tuyên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dương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động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viên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khen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thưởng</a:t>
            </a:r>
            <a:endParaRPr lang="en-US" sz="2000" b="1" dirty="0" smtClean="0">
              <a:latin typeface="Times New Roman" pitchFamily="18" charset="0"/>
              <a:cs typeface="Times New Roman" pitchFamily="18" charset="0"/>
            </a:endParaRPr>
          </a:p>
          <a:p>
            <a:pPr lvl="0" algn="ctr"/>
            <a:endParaRPr lang="en-US" sz="2000" b="1" dirty="0" smtClean="0">
              <a:latin typeface="Times New Roman" pitchFamily="18" charset="0"/>
              <a:cs typeface="Times New Roman" pitchFamily="18" charset="0"/>
            </a:endParaRPr>
          </a:p>
          <a:p>
            <a:pPr lvl="0" algn="ctr"/>
            <a:endParaRPr lang="en-US" sz="2000" b="1" dirty="0">
              <a:latin typeface="Times New Roman" pitchFamily="18" charset="0"/>
              <a:cs typeface="Times New Roman" pitchFamily="18" charset="0"/>
            </a:endParaRPr>
          </a:p>
          <a:p>
            <a:pPr lvl="0" algn="ctr"/>
            <a:endParaRPr lang="en-US" sz="2000" b="1" dirty="0">
              <a:latin typeface="Times New Roman" pitchFamily="18" charset="0"/>
              <a:cs typeface="Times New Roman" pitchFamily="18" charset="0"/>
            </a:endParaRPr>
          </a:p>
        </p:txBody>
      </p:sp>
      <p:cxnSp>
        <p:nvCxnSpPr>
          <p:cNvPr id="8" name="Straight Connector 7"/>
          <p:cNvCxnSpPr>
            <a:stCxn id="14338" idx="2"/>
            <a:endCxn id="14344" idx="0"/>
          </p:cNvCxnSpPr>
          <p:nvPr/>
        </p:nvCxnSpPr>
        <p:spPr>
          <a:xfrm flipH="1">
            <a:off x="922022" y="1066800"/>
            <a:ext cx="4107178" cy="1092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4338" idx="2"/>
            <a:endCxn id="14352" idx="0"/>
          </p:cNvCxnSpPr>
          <p:nvPr/>
        </p:nvCxnSpPr>
        <p:spPr>
          <a:xfrm flipH="1">
            <a:off x="2567466" y="1066800"/>
            <a:ext cx="2461734" cy="1066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4338" idx="2"/>
            <a:endCxn id="14348" idx="0"/>
          </p:cNvCxnSpPr>
          <p:nvPr/>
        </p:nvCxnSpPr>
        <p:spPr>
          <a:xfrm flipH="1">
            <a:off x="4072870" y="1066800"/>
            <a:ext cx="956330" cy="1131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4338" idx="2"/>
            <a:endCxn id="16" idx="0"/>
          </p:cNvCxnSpPr>
          <p:nvPr/>
        </p:nvCxnSpPr>
        <p:spPr>
          <a:xfrm>
            <a:off x="5029200" y="1066800"/>
            <a:ext cx="1895313" cy="1040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338" idx="2"/>
            <a:endCxn id="17" idx="0"/>
          </p:cNvCxnSpPr>
          <p:nvPr/>
        </p:nvCxnSpPr>
        <p:spPr>
          <a:xfrm>
            <a:off x="5029200" y="1066800"/>
            <a:ext cx="3210644" cy="1032060"/>
          </a:xfrm>
          <a:prstGeom prst="line">
            <a:avLst/>
          </a:prstGeom>
        </p:spPr>
        <p:style>
          <a:lnRef idx="1">
            <a:schemeClr val="accent1"/>
          </a:lnRef>
          <a:fillRef idx="0">
            <a:schemeClr val="accent1"/>
          </a:fillRef>
          <a:effectRef idx="0">
            <a:schemeClr val="accent1"/>
          </a:effectRef>
          <a:fontRef idx="minor">
            <a:schemeClr val="tx1"/>
          </a:fontRef>
        </p:style>
      </p:cxnSp>
      <p:sp>
        <p:nvSpPr>
          <p:cNvPr id="20" name="AutoShape 12"/>
          <p:cNvSpPr>
            <a:spLocks noChangeArrowheads="1"/>
          </p:cNvSpPr>
          <p:nvPr/>
        </p:nvSpPr>
        <p:spPr bwMode="gray">
          <a:xfrm>
            <a:off x="4882611" y="2187176"/>
            <a:ext cx="1201557" cy="3618088"/>
          </a:xfrm>
          <a:prstGeom prst="roundRect">
            <a:avLst>
              <a:gd name="adj" fmla="val 12699"/>
            </a:avLst>
          </a:prstGeom>
          <a:solidFill>
            <a:schemeClr val="accent6">
              <a:lumMod val="75000"/>
            </a:schemeClr>
          </a:soli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TextBox 20"/>
          <p:cNvSpPr txBox="1"/>
          <p:nvPr/>
        </p:nvSpPr>
        <p:spPr>
          <a:xfrm>
            <a:off x="4951470" y="2255380"/>
            <a:ext cx="1057349" cy="3477875"/>
          </a:xfrm>
          <a:prstGeom prst="rect">
            <a:avLst/>
          </a:prstGeom>
          <a:solidFill>
            <a:srgbClr val="FFFFFF"/>
          </a:solidFill>
        </p:spPr>
        <p:txBody>
          <a:bodyPr wrap="square" rtlCol="0">
            <a:spAutoFit/>
          </a:bodyPr>
          <a:lstStyle/>
          <a:p>
            <a:pPr lvl="0" algn="ctr"/>
            <a:r>
              <a:rPr lang="en-US" sz="2000" b="1" dirty="0" smtClean="0">
                <a:latin typeface="Times New Roman" pitchFamily="18" charset="0"/>
                <a:cs typeface="Times New Roman" pitchFamily="18" charset="0"/>
              </a:rPr>
              <a:t>4. GVCN </a:t>
            </a:r>
            <a:r>
              <a:rPr lang="en-US" sz="2000" b="1" dirty="0" err="1" smtClean="0">
                <a:latin typeface="Times New Roman" pitchFamily="18" charset="0"/>
                <a:cs typeface="Times New Roman" pitchFamily="18" charset="0"/>
              </a:rPr>
              <a:t>xây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dựng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kế</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hoạch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dự</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giờ</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lớp</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chủ</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nhiệm</a:t>
            </a:r>
            <a:endParaRPr lang="en-US" sz="2000" b="1" dirty="0">
              <a:latin typeface="Times New Roman" pitchFamily="18" charset="0"/>
              <a:cs typeface="Times New Roman" pitchFamily="18" charset="0"/>
            </a:endParaRPr>
          </a:p>
          <a:p>
            <a:pPr lvl="0" algn="ctr"/>
            <a:endParaRPr lang="en-US" sz="2000" b="1" dirty="0" smtClean="0">
              <a:latin typeface="Times New Roman" pitchFamily="18" charset="0"/>
              <a:cs typeface="Times New Roman" pitchFamily="18" charset="0"/>
            </a:endParaRPr>
          </a:p>
          <a:p>
            <a:pPr lvl="0" algn="ctr"/>
            <a:endParaRPr lang="en-US" sz="2000" dirty="0">
              <a:latin typeface="Times New Roman" pitchFamily="18" charset="0"/>
              <a:cs typeface="Times New Roman" pitchFamily="18" charset="0"/>
            </a:endParaRPr>
          </a:p>
        </p:txBody>
      </p:sp>
      <p:cxnSp>
        <p:nvCxnSpPr>
          <p:cNvPr id="24" name="Straight Connector 23"/>
          <p:cNvCxnSpPr>
            <a:stCxn id="14338" idx="2"/>
            <a:endCxn id="20" idx="0"/>
          </p:cNvCxnSpPr>
          <p:nvPr/>
        </p:nvCxnSpPr>
        <p:spPr>
          <a:xfrm>
            <a:off x="5029200" y="1066800"/>
            <a:ext cx="454190" cy="112037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717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randombar(horizontal)">
                                      <p:cBhvr>
                                        <p:cTn id="7" dur="500"/>
                                        <p:tgtEl>
                                          <p:spTgt spid="1434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352"/>
                                        </p:tgtEl>
                                        <p:attrNameLst>
                                          <p:attrName>style.visibility</p:attrName>
                                        </p:attrNameLst>
                                      </p:cBhvr>
                                      <p:to>
                                        <p:strVal val="visible"/>
                                      </p:to>
                                    </p:set>
                                    <p:animEffect transition="in" filter="randombar(horizontal)">
                                      <p:cBhvr>
                                        <p:cTn id="21" dur="500"/>
                                        <p:tgtEl>
                                          <p:spTgt spid="1435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348"/>
                                        </p:tgtEl>
                                        <p:attrNameLst>
                                          <p:attrName>style.visibility</p:attrName>
                                        </p:attrNameLst>
                                      </p:cBhvr>
                                      <p:to>
                                        <p:strVal val="visible"/>
                                      </p:to>
                                    </p:set>
                                    <p:animEffect transition="in" filter="randombar(horizontal)">
                                      <p:cBhvr>
                                        <p:cTn id="32" dur="500"/>
                                        <p:tgtEl>
                                          <p:spTgt spid="1434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randombar(horizontal)">
                                      <p:cBhvr>
                                        <p:cTn id="65" dur="500"/>
                                        <p:tgtEl>
                                          <p:spTgt spid="6"/>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randombar(horizontal)">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p:bldP spid="14348" grpId="0" animBg="1"/>
      <p:bldP spid="14352" grpId="0" animBg="1"/>
      <p:bldP spid="16" grpId="0" animBg="1"/>
      <p:bldP spid="17" grpId="0" animBg="1"/>
      <p:bldP spid="2" grpId="0" animBg="1"/>
      <p:bldP spid="3" grpId="0" animBg="1"/>
      <p:bldP spid="4" grpId="0" animBg="1"/>
      <p:bldP spid="5" grpId="0" animBg="1"/>
      <p:bldP spid="6"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476672"/>
            <a:ext cx="8352928" cy="2215991"/>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p>
          <a:p>
            <a:endParaRPr lang="en-US" dirty="0"/>
          </a:p>
        </p:txBody>
      </p:sp>
      <p:pic>
        <p:nvPicPr>
          <p:cNvPr id="8" name="Picture 7" descr="D:\Desktop\5z6482399690282_38fe2c35b1df9d008081d126e27cde8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602783"/>
            <a:ext cx="2717165" cy="3441700"/>
          </a:xfrm>
          <a:prstGeom prst="rect">
            <a:avLst/>
          </a:prstGeom>
          <a:noFill/>
          <a:ln>
            <a:noFill/>
          </a:ln>
        </p:spPr>
      </p:pic>
      <p:pic>
        <p:nvPicPr>
          <p:cNvPr id="9" name="Picture 8" descr="D:\Desktop\6z6482399695462_3b369eb396f6035cf74cdc5670bdfd9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1521" y="2547193"/>
            <a:ext cx="2630170" cy="3407410"/>
          </a:xfrm>
          <a:prstGeom prst="rect">
            <a:avLst/>
          </a:prstGeom>
          <a:noFill/>
          <a:ln>
            <a:noFill/>
          </a:ln>
        </p:spPr>
      </p:pic>
    </p:spTree>
    <p:extLst>
      <p:ext uri="{BB962C8B-B14F-4D97-AF65-F5344CB8AC3E}">
        <p14:creationId xmlns:p14="http://schemas.microsoft.com/office/powerpoint/2010/main" val="76240879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576TGp_report_light">
  <a:themeElements>
    <a:clrScheme name="Default Design 1">
      <a:dk1>
        <a:srgbClr val="000000"/>
      </a:dk1>
      <a:lt1>
        <a:srgbClr val="B4E3EE"/>
      </a:lt1>
      <a:dk2>
        <a:srgbClr val="189180"/>
      </a:dk2>
      <a:lt2>
        <a:srgbClr val="808080"/>
      </a:lt2>
      <a:accent1>
        <a:srgbClr val="FF7F00"/>
      </a:accent1>
      <a:accent2>
        <a:srgbClr val="B3DC27"/>
      </a:accent2>
      <a:accent3>
        <a:srgbClr val="D6EFF5"/>
      </a:accent3>
      <a:accent4>
        <a:srgbClr val="000000"/>
      </a:accent4>
      <a:accent5>
        <a:srgbClr val="FFC0AA"/>
      </a:accent5>
      <a:accent6>
        <a:srgbClr val="A2C722"/>
      </a:accent6>
      <a:hlink>
        <a:srgbClr val="6FB9D7"/>
      </a:hlink>
      <a:folHlink>
        <a:srgbClr val="F93D1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B4E3EE"/>
        </a:lt1>
        <a:dk2>
          <a:srgbClr val="189180"/>
        </a:dk2>
        <a:lt2>
          <a:srgbClr val="808080"/>
        </a:lt2>
        <a:accent1>
          <a:srgbClr val="FF7F00"/>
        </a:accent1>
        <a:accent2>
          <a:srgbClr val="B3DC27"/>
        </a:accent2>
        <a:accent3>
          <a:srgbClr val="D6EFF5"/>
        </a:accent3>
        <a:accent4>
          <a:srgbClr val="000000"/>
        </a:accent4>
        <a:accent5>
          <a:srgbClr val="FFC0AA"/>
        </a:accent5>
        <a:accent6>
          <a:srgbClr val="A2C722"/>
        </a:accent6>
        <a:hlink>
          <a:srgbClr val="6FB9D7"/>
        </a:hlink>
        <a:folHlink>
          <a:srgbClr val="F93D17"/>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EE384"/>
        </a:lt1>
        <a:dk2>
          <a:srgbClr val="FD8334"/>
        </a:dk2>
        <a:lt2>
          <a:srgbClr val="808080"/>
        </a:lt2>
        <a:accent1>
          <a:srgbClr val="F98EB2"/>
        </a:accent1>
        <a:accent2>
          <a:srgbClr val="FCB43E"/>
        </a:accent2>
        <a:accent3>
          <a:srgbClr val="FEEFC2"/>
        </a:accent3>
        <a:accent4>
          <a:srgbClr val="000000"/>
        </a:accent4>
        <a:accent5>
          <a:srgbClr val="FBC6D5"/>
        </a:accent5>
        <a:accent6>
          <a:srgbClr val="E4A337"/>
        </a:accent6>
        <a:hlink>
          <a:srgbClr val="FA6D73"/>
        </a:hlink>
        <a:folHlink>
          <a:srgbClr val="D264C5"/>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4E1EE"/>
        </a:lt1>
        <a:dk2>
          <a:srgbClr val="2F84AF"/>
        </a:dk2>
        <a:lt2>
          <a:srgbClr val="808080"/>
        </a:lt2>
        <a:accent1>
          <a:srgbClr val="9899C1"/>
        </a:accent1>
        <a:accent2>
          <a:srgbClr val="4BBAC3"/>
        </a:accent2>
        <a:accent3>
          <a:srgbClr val="E6EEF5"/>
        </a:accent3>
        <a:accent4>
          <a:srgbClr val="000000"/>
        </a:accent4>
        <a:accent5>
          <a:srgbClr val="CACADD"/>
        </a:accent5>
        <a:accent6>
          <a:srgbClr val="43A8B0"/>
        </a:accent6>
        <a:hlink>
          <a:srgbClr val="7AC5B9"/>
        </a:hlink>
        <a:folHlink>
          <a:srgbClr val="719FC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576TGp_report_light.potx" id="{C8DDBDDC-8998-4E3F-9E4D-3D82DF4B4CED}" vid="{C64A7254-B87B-4511-A5A4-0D81C86FF10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576TGp_report_light</Template>
  <TotalTime>7316</TotalTime>
  <Words>816</Words>
  <Application>Microsoft Office PowerPoint</Application>
  <PresentationFormat>On-screen Show (4:3)</PresentationFormat>
  <Paragraphs>262</Paragraphs>
  <Slides>29</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Arial Black</vt:lpstr>
      <vt:lpstr>Times New Roman</vt:lpstr>
      <vt:lpstr>576TGp_report_light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biện pháp mà tôi đã áp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PowerTemplate</dc:title>
  <dc:creator>Admin</dc:creator>
  <cp:lastModifiedBy>Admin</cp:lastModifiedBy>
  <cp:revision>350</cp:revision>
  <dcterms:created xsi:type="dcterms:W3CDTF">2020-10-29T11:34:50Z</dcterms:created>
  <dcterms:modified xsi:type="dcterms:W3CDTF">2025-04-08T16:03:29Z</dcterms:modified>
</cp:coreProperties>
</file>