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 id="2147483744" r:id="rId3"/>
    <p:sldMasterId id="2147483762" r:id="rId4"/>
    <p:sldMasterId id="2147483788" r:id="rId5"/>
    <p:sldMasterId id="2147483812" r:id="rId6"/>
  </p:sldMasterIdLst>
  <p:notesMasterIdLst>
    <p:notesMasterId r:id="rId26"/>
  </p:notesMasterIdLst>
  <p:sldIdLst>
    <p:sldId id="541" r:id="rId7"/>
    <p:sldId id="627" r:id="rId8"/>
    <p:sldId id="640" r:id="rId9"/>
    <p:sldId id="629" r:id="rId10"/>
    <p:sldId id="630" r:id="rId11"/>
    <p:sldId id="632" r:id="rId12"/>
    <p:sldId id="633" r:id="rId13"/>
    <p:sldId id="635" r:id="rId14"/>
    <p:sldId id="634" r:id="rId15"/>
    <p:sldId id="637" r:id="rId16"/>
    <p:sldId id="639" r:id="rId17"/>
    <p:sldId id="643" r:id="rId18"/>
    <p:sldId id="584" r:id="rId19"/>
    <p:sldId id="620" r:id="rId20"/>
    <p:sldId id="619" r:id="rId21"/>
    <p:sldId id="644" r:id="rId22"/>
    <p:sldId id="641" r:id="rId23"/>
    <p:sldId id="642" r:id="rId24"/>
    <p:sldId id="62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7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9864B-AE44-4CFF-A342-6CE242E77BB6}" type="datetimeFigureOut">
              <a:rPr lang="en-US" smtClean="0"/>
              <a:t>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0AB5D-A78D-4A7B-88F8-4D0640FCB73F}" type="slidenum">
              <a:rPr lang="en-US" smtClean="0"/>
              <a:t>‹#›</a:t>
            </a:fld>
            <a:endParaRPr lang="en-US"/>
          </a:p>
        </p:txBody>
      </p:sp>
    </p:spTree>
    <p:extLst>
      <p:ext uri="{BB962C8B-B14F-4D97-AF65-F5344CB8AC3E}">
        <p14:creationId xmlns:p14="http://schemas.microsoft.com/office/powerpoint/2010/main" val="35354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7451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9590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11185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1012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2DCED4-6884-4DED-AA36-9F95F21F7F1F}" type="datetimeFigureOut">
              <a:rPr lang="en-US" smtClean="0"/>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427014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DCED4-6884-4DED-AA36-9F95F21F7F1F}" type="datetimeFigureOut">
              <a:rPr lang="en-US" smtClean="0"/>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93696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DCED4-6884-4DED-AA36-9F95F21F7F1F}" type="datetimeFigureOut">
              <a:rPr lang="en-US" smtClean="0"/>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9774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098189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8759435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79838125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62314950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2760938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21507328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5219234"/>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6666197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DCED4-6884-4DED-AA36-9F95F21F7F1F}" type="datetimeFigureOut">
              <a:rPr lang="en-US" smtClean="0"/>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85782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394180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0785345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843039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32555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70139718"/>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4138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292050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171639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689639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54665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2DCED4-6884-4DED-AA36-9F95F21F7F1F}" type="datetimeFigureOut">
              <a:rPr lang="en-US" smtClean="0"/>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75209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010117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7D81A77-730B-4DD6-9D59-0FD3134C77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66930-BD5F-4B64-A10D-C7B183DA0E7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6286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19260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086155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239672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194738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606625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600"/>
            <a:ext cx="3899552" cy="4493491"/>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292448" y="2475346"/>
            <a:ext cx="3899552" cy="4493491"/>
          </a:xfrm>
          <a:prstGeom prst="rect">
            <a:avLst/>
          </a:prstGeom>
        </p:spPr>
      </p:pic>
    </p:spTree>
    <p:extLst>
      <p:ext uri="{BB962C8B-B14F-4D97-AF65-F5344CB8AC3E}">
        <p14:creationId xmlns:p14="http://schemas.microsoft.com/office/powerpoint/2010/main" val="24716636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984701" y="0"/>
            <a:ext cx="2368473" cy="24000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89748" y="5562069"/>
            <a:ext cx="4876800" cy="1295933"/>
          </a:xfrm>
          <a:prstGeom prst="rect">
            <a:avLst/>
          </a:prstGeom>
        </p:spPr>
      </p:pic>
    </p:spTree>
    <p:extLst>
      <p:ext uri="{BB962C8B-B14F-4D97-AF65-F5344CB8AC3E}">
        <p14:creationId xmlns:p14="http://schemas.microsoft.com/office/powerpoint/2010/main" val="23648154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15584027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2DCED4-6884-4DED-AA36-9F95F21F7F1F}" type="datetimeFigureOut">
              <a:rPr lang="en-US" smtClean="0"/>
              <a:t>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276904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1269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835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32208459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3299818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88269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748260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3036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28080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365937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933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2DCED4-6884-4DED-AA36-9F95F21F7F1F}" type="datetimeFigureOut">
              <a:rPr lang="en-US" smtClean="0"/>
              <a:t>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11561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3500284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15482714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523705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0125923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39613880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6690817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3598206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9241488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12774624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79465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2DCED4-6884-4DED-AA36-9F95F21F7F1F}" type="datetimeFigureOut">
              <a:rPr lang="en-US" smtClean="0"/>
              <a:t>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871147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881582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8326974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25873011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5595519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27622998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21364463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E16912-C71D-4B42-85B0-8CED62DA7EBA}"/>
              </a:ext>
            </a:extLst>
          </p:cNvPr>
          <p:cNvSpPr>
            <a:spLocks noGrp="1"/>
          </p:cNvSpPr>
          <p:nvPr>
            <p:ph type="ctrTitle" hasCustomPrompt="1"/>
          </p:nvPr>
        </p:nvSpPr>
        <p:spPr>
          <a:xfrm>
            <a:off x="1524000" y="1122363"/>
            <a:ext cx="9144000" cy="2387600"/>
          </a:xfrm>
        </p:spPr>
        <p:txBody>
          <a:bodyPr anchor="b"/>
          <a:lstStyle>
            <a:lvl1pPr algn="ctr">
              <a:defRPr sz="6000">
                <a:latin typeface="Arial" pitchFamily="34" charset="0"/>
                <a:cs typeface="Arial" pitchFamily="34" charset="0"/>
              </a:defRPr>
            </a:lvl1pPr>
          </a:lstStyle>
          <a:p>
            <a:r>
              <a:rPr lang="en-US" altLang="zh-CN"/>
              <a:t>Title</a:t>
            </a:r>
            <a:endParaRPr lang="zh-CN" altLang="en-US"/>
          </a:p>
        </p:txBody>
      </p:sp>
      <p:sp>
        <p:nvSpPr>
          <p:cNvPr id="3" name="副标题 2">
            <a:extLst>
              <a:ext uri="{FF2B5EF4-FFF2-40B4-BE49-F238E27FC236}">
                <a16:creationId xmlns:a16="http://schemas.microsoft.com/office/drawing/2014/main" id="{4D5C65C3-9A14-4CD2-B8FB-90C92B877125}"/>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Arial" pitchFamily="34" charset="0"/>
                <a:cs typeface="Arial"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a:extLst>
              <a:ext uri="{FF2B5EF4-FFF2-40B4-BE49-F238E27FC236}">
                <a16:creationId xmlns:a16="http://schemas.microsoft.com/office/drawing/2014/main" id="{7F82EA7C-9BF2-42B7-9667-3FBC20A9C6D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879416C2-32EA-48B2-89DB-40794FBCA8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D4A4D41C-C2E9-4E0B-A6FA-BB49AE2627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3080586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6028727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94A44E-1614-4548-A675-49C7437D4255}"/>
              </a:ext>
            </a:extLst>
          </p:cNvPr>
          <p:cNvSpPr>
            <a:spLocks noGrp="1"/>
          </p:cNvSpPr>
          <p:nvPr>
            <p:ph type="title" hasCustomPrompt="1"/>
          </p:nvPr>
        </p:nvSpPr>
        <p:spPr>
          <a:xfrm>
            <a:off x="831851" y="1709742"/>
            <a:ext cx="10515600" cy="2852737"/>
          </a:xfrm>
        </p:spPr>
        <p:txBody>
          <a:bodyPr anchor="b"/>
          <a:lstStyle>
            <a:lvl1pPr>
              <a:defRPr sz="6000">
                <a:latin typeface="Arial" pitchFamily="34" charset="0"/>
                <a:cs typeface="Arial" pitchFamily="34" charset="0"/>
              </a:defRPr>
            </a:lvl1pPr>
          </a:lstStyle>
          <a:p>
            <a:r>
              <a:rPr lang="en-US" altLang="zh-CN"/>
              <a:t>Title</a:t>
            </a:r>
            <a:endParaRPr lang="zh-CN" altLang="en-US"/>
          </a:p>
        </p:txBody>
      </p:sp>
      <p:sp>
        <p:nvSpPr>
          <p:cNvPr id="3" name="文本占位符 2">
            <a:extLst>
              <a:ext uri="{FF2B5EF4-FFF2-40B4-BE49-F238E27FC236}">
                <a16:creationId xmlns:a16="http://schemas.microsoft.com/office/drawing/2014/main" id="{0D2CB05D-49F0-4191-9DA1-F87371F5B82F}"/>
              </a:ext>
            </a:extLst>
          </p:cNvPr>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latin typeface="Arial" pitchFamily="34" charset="0"/>
                <a:cs typeface="Arial"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a:extLst>
              <a:ext uri="{FF2B5EF4-FFF2-40B4-BE49-F238E27FC236}">
                <a16:creationId xmlns:a16="http://schemas.microsoft.com/office/drawing/2014/main" id="{4811E541-2AA5-419C-BF5F-D50D9AAB02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7634BE28-1112-4F77-9A75-ADDF2C9B95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41BF65D9-5AB4-4F0B-BBC4-5816BC9C1A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9215114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181DCB-21D9-4768-81D0-8FDD76BC787B}"/>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9B01C4A4-B861-4390-9B1E-B9C5CD78435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6184C3B-8F96-4007-A1A5-406860FF0DB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2A2F06-7A08-48FC-B324-61E244BCC6A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53938B1E-A008-48B0-9842-9518C8E2E79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52ACD351-D356-45E6-B055-8D918889AE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597673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DCED4-6884-4DED-AA36-9F95F21F7F1F}" type="datetimeFigureOut">
              <a:rPr lang="en-US" smtClean="0"/>
              <a:t>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9292449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CDBEF1-2A57-4393-ADBA-7FD459992B0B}"/>
              </a:ext>
            </a:extLst>
          </p:cNvPr>
          <p:cNvSpPr>
            <a:spLocks noGrp="1"/>
          </p:cNvSpPr>
          <p:nvPr>
            <p:ph type="title" hasCustomPrompt="1"/>
          </p:nvPr>
        </p:nvSpPr>
        <p:spPr>
          <a:xfrm>
            <a:off x="839788" y="365129"/>
            <a:ext cx="10515600" cy="1325563"/>
          </a:xfrm>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文本占位符 2">
            <a:extLst>
              <a:ext uri="{FF2B5EF4-FFF2-40B4-BE49-F238E27FC236}">
                <a16:creationId xmlns:a16="http://schemas.microsoft.com/office/drawing/2014/main" id="{F15D6B0D-3913-4113-A650-68D6DCDFEEC0}"/>
              </a:ext>
            </a:extLst>
          </p:cNvPr>
          <p:cNvSpPr>
            <a:spLocks noGrp="1"/>
          </p:cNvSpPr>
          <p:nvPr>
            <p:ph type="body" idx="1"/>
          </p:nvPr>
        </p:nvSpPr>
        <p:spPr>
          <a:xfrm>
            <a:off x="839789" y="1681163"/>
            <a:ext cx="5157787" cy="82391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75D2C145-9938-47EA-B8C2-2A3376E4529C}"/>
              </a:ext>
            </a:extLst>
          </p:cNvPr>
          <p:cNvSpPr>
            <a:spLocks noGrp="1"/>
          </p:cNvSpPr>
          <p:nvPr>
            <p:ph sz="half" idx="2"/>
          </p:nvPr>
        </p:nvSpPr>
        <p:spPr>
          <a:xfrm>
            <a:off x="839789" y="2505075"/>
            <a:ext cx="5157787" cy="3684588"/>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F4A527F-A113-445E-A2AA-C32EA8D765F1}"/>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7D70841D-BFD9-41CE-A016-36088946E8F9}"/>
              </a:ext>
            </a:extLst>
          </p:cNvPr>
          <p:cNvSpPr>
            <a:spLocks noGrp="1"/>
          </p:cNvSpPr>
          <p:nvPr>
            <p:ph sz="quarter" idx="4"/>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1D3FDF1-D9E0-4796-990D-E0A5E1FEA8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8" name="页脚占位符 7">
            <a:extLst>
              <a:ext uri="{FF2B5EF4-FFF2-40B4-BE49-F238E27FC236}">
                <a16:creationId xmlns:a16="http://schemas.microsoft.com/office/drawing/2014/main" id="{6D9ECE8F-0819-46A9-9B35-EDA876B97A9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9" name="灯片编号占位符 8">
            <a:extLst>
              <a:ext uri="{FF2B5EF4-FFF2-40B4-BE49-F238E27FC236}">
                <a16:creationId xmlns:a16="http://schemas.microsoft.com/office/drawing/2014/main" id="{AA9CE455-EC2F-440B-B02A-392EA195FC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0244492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4AADB3-4629-4990-9BEC-DF146B8773E4}"/>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日期占位符 2">
            <a:extLst>
              <a:ext uri="{FF2B5EF4-FFF2-40B4-BE49-F238E27FC236}">
                <a16:creationId xmlns:a16="http://schemas.microsoft.com/office/drawing/2014/main" id="{08882E34-A4CF-48BF-B612-1FC442630B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4" name="页脚占位符 3">
            <a:extLst>
              <a:ext uri="{FF2B5EF4-FFF2-40B4-BE49-F238E27FC236}">
                <a16:creationId xmlns:a16="http://schemas.microsoft.com/office/drawing/2014/main" id="{8C6FCC9D-A492-419B-A35A-A8ACE98170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灯片编号占位符 4">
            <a:extLst>
              <a:ext uri="{FF2B5EF4-FFF2-40B4-BE49-F238E27FC236}">
                <a16:creationId xmlns:a16="http://schemas.microsoft.com/office/drawing/2014/main" id="{588E80C1-B127-4C64-AD60-CEE94CB494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378057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B91717F-38DD-4EEA-AFB7-7BD1FE06A2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3" name="页脚占位符 2">
            <a:extLst>
              <a:ext uri="{FF2B5EF4-FFF2-40B4-BE49-F238E27FC236}">
                <a16:creationId xmlns:a16="http://schemas.microsoft.com/office/drawing/2014/main" id="{8BF10592-DCAF-4E5B-837C-31C8094813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4" name="灯片编号占位符 3">
            <a:extLst>
              <a:ext uri="{FF2B5EF4-FFF2-40B4-BE49-F238E27FC236}">
                <a16:creationId xmlns:a16="http://schemas.microsoft.com/office/drawing/2014/main" id="{17C08BD7-2A00-493A-BCA2-14FEF6E1FD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0042926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447978-01C8-4378-A561-1B6BA17AEDB3}"/>
              </a:ext>
            </a:extLst>
          </p:cNvPr>
          <p:cNvSpPr>
            <a:spLocks noGrp="1"/>
          </p:cNvSpPr>
          <p:nvPr>
            <p:ph type="title" hasCustomPrompt="1"/>
          </p:nvPr>
        </p:nvSpPr>
        <p:spPr>
          <a:xfrm>
            <a:off x="839788" y="457200"/>
            <a:ext cx="3932237" cy="1600200"/>
          </a:xfrm>
        </p:spPr>
        <p:txBody>
          <a:bodyPr anchor="b"/>
          <a:lstStyle>
            <a:lvl1pPr>
              <a:defRPr sz="3200">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28E268C2-337B-4A81-AA37-C0752A110B45}"/>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A07D8C3-9924-40F5-A382-A24EA6797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A502612-5A1D-4D4D-86C7-8B3A070252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31E46F2C-3ED7-44C9-B04D-3FE1B27070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67FB1D80-305F-4E6E-99FC-BF3D95C7CC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4411696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72CE05-210F-4D4E-B74C-434F9B7C592F}"/>
              </a:ext>
            </a:extLst>
          </p:cNvPr>
          <p:cNvSpPr>
            <a:spLocks noGrp="1"/>
          </p:cNvSpPr>
          <p:nvPr>
            <p:ph type="title" hasCustomPrompt="1"/>
          </p:nvPr>
        </p:nvSpPr>
        <p:spPr>
          <a:xfrm>
            <a:off x="839788" y="457200"/>
            <a:ext cx="3932237" cy="1600200"/>
          </a:xfrm>
        </p:spPr>
        <p:txBody>
          <a:bodyPr anchor="b"/>
          <a:lstStyle>
            <a:lvl1pPr>
              <a:defRPr sz="3200">
                <a:latin typeface="Arial" pitchFamily="34" charset="0"/>
                <a:cs typeface="Arial" pitchFamily="34" charset="0"/>
              </a:defRPr>
            </a:lvl1pPr>
          </a:lstStyle>
          <a:p>
            <a:r>
              <a:rPr lang="en-US" altLang="zh-CN"/>
              <a:t>Title</a:t>
            </a:r>
            <a:endParaRPr lang="zh-CN" altLang="en-US"/>
          </a:p>
        </p:txBody>
      </p:sp>
      <p:sp>
        <p:nvSpPr>
          <p:cNvPr id="3" name="图片占位符 2">
            <a:extLst>
              <a:ext uri="{FF2B5EF4-FFF2-40B4-BE49-F238E27FC236}">
                <a16:creationId xmlns:a16="http://schemas.microsoft.com/office/drawing/2014/main" id="{2AD01294-2AE0-4D49-B58D-0B86194B88B9}"/>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5FC8DDA-8110-4E55-A4F0-19A120E56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F0375A7-5AD1-411F-91A2-6BA102C3BF4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CFA55CF4-5A26-4CE9-900A-33700119944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F0F477B4-025B-457B-A180-3F3263EB34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635154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CF2243-51DC-432B-A42D-13B9BC8CD23B}"/>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竖排文字占位符 2">
            <a:extLst>
              <a:ext uri="{FF2B5EF4-FFF2-40B4-BE49-F238E27FC236}">
                <a16:creationId xmlns:a16="http://schemas.microsoft.com/office/drawing/2014/main" id="{D3281135-AF1F-4D98-AF0C-467296D8484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11E0480-455A-427B-ADDE-DFD7CDDE395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FDFFA774-CA80-4815-B9EF-89F23DAC61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812FDC0D-FCC7-4A03-A0EE-D5F33FADD9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9763105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9EE9293-3A84-477A-9D09-A9536A5F3652}"/>
              </a:ext>
            </a:extLst>
          </p:cNvPr>
          <p:cNvSpPr>
            <a:spLocks noGrp="1"/>
          </p:cNvSpPr>
          <p:nvPr>
            <p:ph type="title" orient="vert" hasCustomPrompt="1"/>
          </p:nvPr>
        </p:nvSpPr>
        <p:spPr>
          <a:xfrm>
            <a:off x="8724902" y="365125"/>
            <a:ext cx="2628900" cy="5811838"/>
          </a:xfrm>
        </p:spPr>
        <p:txBody>
          <a:bodyPr vert="eaVert"/>
          <a:lstStyle>
            <a:lvl1pPr>
              <a:defRPr>
                <a:latin typeface="Arial" pitchFamily="34" charset="0"/>
                <a:cs typeface="Arial" pitchFamily="34" charset="0"/>
              </a:defRPr>
            </a:lvl1pPr>
          </a:lstStyle>
          <a:p>
            <a:r>
              <a:rPr lang="en-US" altLang="zh-CN"/>
              <a:t>Title</a:t>
            </a:r>
            <a:endParaRPr lang="zh-CN" altLang="en-US"/>
          </a:p>
        </p:txBody>
      </p:sp>
      <p:sp>
        <p:nvSpPr>
          <p:cNvPr id="3" name="竖排文字占位符 2">
            <a:extLst>
              <a:ext uri="{FF2B5EF4-FFF2-40B4-BE49-F238E27FC236}">
                <a16:creationId xmlns:a16="http://schemas.microsoft.com/office/drawing/2014/main" id="{96A4617F-2508-4595-A385-011CD27973BC}"/>
              </a:ext>
            </a:extLst>
          </p:cNvPr>
          <p:cNvSpPr>
            <a:spLocks noGrp="1"/>
          </p:cNvSpPr>
          <p:nvPr>
            <p:ph type="body" orient="vert" idx="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71AFD0-07C8-45D7-AB4F-BDA8DE95A2A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E4F3B0D0-648C-407C-9700-F4C308A4AD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D4197ADA-7070-4D26-A720-860CFC3CC1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9673987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10" name="矩形: 圆角 9"/>
          <p:cNvSpPr/>
          <p:nvPr userDrawn="1"/>
        </p:nvSpPr>
        <p:spPr>
          <a:xfrm>
            <a:off x="474144" y="266705"/>
            <a:ext cx="11243715"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12" name="矩形: 圆角 11"/>
          <p:cNvSpPr/>
          <p:nvPr userDrawn="1"/>
        </p:nvSpPr>
        <p:spPr>
          <a:xfrm>
            <a:off x="644579" y="405304"/>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60" name="矩形: 圆角 59"/>
          <p:cNvSpPr/>
          <p:nvPr userDrawn="1"/>
        </p:nvSpPr>
        <p:spPr>
          <a:xfrm>
            <a:off x="707035"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cs typeface="+mn-cs"/>
            </a:endParaRPr>
          </a:p>
        </p:txBody>
      </p:sp>
      <p:sp>
        <p:nvSpPr>
          <p:cNvPr id="13" name="矩形: 一个圆顶角，剪去另一个顶角 12"/>
          <p:cNvSpPr/>
          <p:nvPr userDrawn="1"/>
        </p:nvSpPr>
        <p:spPr>
          <a:xfrm rot="16200000" flipV="1">
            <a:off x="11164467" y="852650"/>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grpSp>
        <p:nvGrpSpPr>
          <p:cNvPr id="20" name="组合 19"/>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grpSp>
      <p:sp>
        <p:nvSpPr>
          <p:cNvPr id="65" name="矩形: 一个圆顶角，剪去另一个顶角 64"/>
          <p:cNvSpPr/>
          <p:nvPr userDrawn="1"/>
        </p:nvSpPr>
        <p:spPr>
          <a:xfrm rot="16200000" flipV="1">
            <a:off x="11164467" y="1804497"/>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Tree>
    <p:extLst>
      <p:ext uri="{BB962C8B-B14F-4D97-AF65-F5344CB8AC3E}">
        <p14:creationId xmlns:p14="http://schemas.microsoft.com/office/powerpoint/2010/main" val="3566405493"/>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
        <p:nvSpPr>
          <p:cNvPr id="10" name="矩形: 圆角 9"/>
          <p:cNvSpPr/>
          <p:nvPr userDrawn="1"/>
        </p:nvSpPr>
        <p:spPr>
          <a:xfrm>
            <a:off x="474144" y="266705"/>
            <a:ext cx="11243715"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12" name="矩形: 圆角 11"/>
          <p:cNvSpPr/>
          <p:nvPr userDrawn="1"/>
        </p:nvSpPr>
        <p:spPr>
          <a:xfrm>
            <a:off x="644579" y="405304"/>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60" name="矩形: 圆角 59"/>
          <p:cNvSpPr/>
          <p:nvPr userDrawn="1"/>
        </p:nvSpPr>
        <p:spPr>
          <a:xfrm>
            <a:off x="707035"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cs typeface="+mn-cs"/>
            </a:endParaRPr>
          </a:p>
        </p:txBody>
      </p:sp>
      <p:grpSp>
        <p:nvGrpSpPr>
          <p:cNvPr id="11" name="组合 10"/>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grpSp>
      <p:sp>
        <p:nvSpPr>
          <p:cNvPr id="65" name="矩形: 一个圆顶角，剪去另一个顶角 64"/>
          <p:cNvSpPr/>
          <p:nvPr userDrawn="1"/>
        </p:nvSpPr>
        <p:spPr>
          <a:xfrm rot="16200000" flipV="1">
            <a:off x="11200467" y="1768497"/>
            <a:ext cx="900000" cy="432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35" name="矩形: 一个圆顶角，剪去另一个顶角 34"/>
          <p:cNvSpPr/>
          <p:nvPr userDrawn="1"/>
        </p:nvSpPr>
        <p:spPr>
          <a:xfrm rot="5400000" flipV="1">
            <a:off x="72196" y="875696"/>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Tree>
    <p:extLst>
      <p:ext uri="{BB962C8B-B14F-4D97-AF65-F5344CB8AC3E}">
        <p14:creationId xmlns:p14="http://schemas.microsoft.com/office/powerpoint/2010/main" val="4134563950"/>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49021-8663-4275-B14A-CCC1890FDC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D142A1-6D9E-45F7-BD45-3016001D23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899746-F845-46AE-B10C-EB6536AECE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0CA03214-1960-4DB4-84E6-69026F99434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3D330423-6548-4DC6-B284-375529593D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731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28075546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F75-FCB4-4F36-A02C-969D163E7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90EB6-1948-43AC-A585-2E1D43732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7BAFF-5528-4EAD-A98F-9E540839A6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0A4ABE-ABDF-4B11-BEFD-268E8C56CC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08E063-76CE-41E5-B2D8-837D0A2C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62193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0B3BF-41CA-444B-862C-297CEA6FE170}"/>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029A58-D502-4B02-BA18-0F2FE0639B7B}"/>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00BEC1-42CA-4D10-B6A0-17820FC6FB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49F32ED-7EF2-4EF9-819F-E251FB4A59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D5F6CD95-C950-4E93-ACAD-03AAB8AB6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2359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AD15-4ED8-46D7-92D4-9F89E2E1AD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7546C8-731C-46D7-B28F-7B8F1E8A1A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8075AD-18C2-4EB1-B230-D844C9B343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18E368-ECCD-41ED-9900-DBE4E0242FD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EE73EFE1-B35E-4457-AC7A-0946999A1B0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5C6C02D3-C6AF-4F57-8B4A-F04ED20C13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8113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BFE9-D62E-49C3-BA3B-FACD6371FEB5}"/>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436F6E-3AD0-455D-B0F9-0311CAAFA0F5}"/>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2E84D8-79AF-423B-ACCF-52A3079C92CF}"/>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0BC94-F72B-480C-8CE5-318BD070B45C}"/>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947AB5-9466-439C-8E21-E2376977D305}"/>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7595F1-F81B-4482-A344-3D2BF6435F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AE3994D9-0079-4A13-B7F7-3B4293C78E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35AE75A4-C866-4871-977F-0121FF3BC4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37248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814E7-C57C-413E-89DE-416938469E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C431F9-17E8-42C8-855F-7154FED17D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92187887-2619-4024-AB2A-37CF1EFEF0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6E50916E-D179-41F5-B54F-712CC394A7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34960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15542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DBD6-92AF-48D0-ADD0-4528711801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CBF816-9652-47AE-AD93-88B216E9830C}"/>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E25FF9-8E1D-43A9-95B7-337CC2FE1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3B78AD-49D0-4200-A0E4-08CD4F0303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28AD262E-12A9-4533-815D-394A269895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A7D3B674-0546-495C-BBC3-51BD68EB5F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0314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75CD2-AA50-46E4-85A2-8E3B64B64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CB1E73-8FD7-4F78-90EA-CE6201AABB1C}"/>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8848C8-F72C-470D-BD91-12AA2F70C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FC11A4-CAFD-4893-B4D3-69445661F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7E1BAB97-688A-4AED-AE5D-5FE12B6D74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378504B0-47DF-4352-8B33-755D6E2042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21437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3EEC9-E9A1-4107-9C3D-8A31A1C2ED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6F5ED3-65DD-41A9-9437-AB2D17E8E9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FAC3D-8459-42D1-A73F-5D497DA2937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7FDC45F7-4D39-4DAA-BDB0-6D9A1BCFFC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2BB2308F-4B6F-4D51-BE6B-680D3B8A8E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959218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47985A-0939-47AF-A86D-5494C155158C}"/>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4D09BB-6E2E-4A98-AAB2-806C0AD3A351}"/>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A55E2-8AD4-4959-9603-8647138BEB2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5662E3B-8B8B-4140-ACF1-615F950926A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78BA9F6D-81D2-4C55-812A-006081A1E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267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0460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theme" Target="../theme/theme4.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6.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CED4-6884-4DED-AA36-9F95F21F7F1F}" type="datetimeFigureOut">
              <a:rPr lang="en-US" smtClean="0"/>
              <a:t>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B3AC9-D0C9-4E9C-8EDC-C0DDEEDFE8F7}" type="slidenum">
              <a:rPr lang="en-US" smtClean="0"/>
              <a:t>‹#›</a:t>
            </a:fld>
            <a:endParaRPr lang="en-US"/>
          </a:p>
        </p:txBody>
      </p:sp>
    </p:spTree>
    <p:extLst>
      <p:ext uri="{BB962C8B-B14F-4D97-AF65-F5344CB8AC3E}">
        <p14:creationId xmlns:p14="http://schemas.microsoft.com/office/powerpoint/2010/main" val="3615818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2000" t="-3000" r="-2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3782297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0124845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61" r:id="rId15"/>
  </p:sldLayoutIdLst>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46093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000DE4C-A71B-4BBC-999B-48C3C9C85F9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39E175D-1D69-44EB-B3D8-FFD0C2FA0B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59DA452-E5E0-48AD-9CA5-82CC812D4AAF}"/>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3F079151-4CDB-4A0A-A5A6-1E1E65488D9E}"/>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32267CBD-68D9-47A2-B24B-EF4FD30FE17B}"/>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grpSp>
        <p:nvGrpSpPr>
          <p:cNvPr id="7" name="组合 6">
            <a:extLst>
              <a:ext uri="{FF2B5EF4-FFF2-40B4-BE49-F238E27FC236}">
                <a16:creationId xmlns:a16="http://schemas.microsoft.com/office/drawing/2014/main" id="{E02C84A7-A93A-49C8-AD38-B907AD80F54B}"/>
              </a:ext>
            </a:extLst>
          </p:cNvPr>
          <p:cNvGrpSpPr/>
          <p:nvPr userDrawn="1"/>
        </p:nvGrpSpPr>
        <p:grpSpPr>
          <a:xfrm>
            <a:off x="0" y="0"/>
            <a:ext cx="12192000" cy="6858000"/>
            <a:chOff x="0" y="0"/>
            <a:chExt cx="12192000" cy="6858000"/>
          </a:xfrm>
        </p:grpSpPr>
        <p:sp>
          <p:nvSpPr>
            <p:cNvPr id="8" name="矩形 7">
              <a:extLst>
                <a:ext uri="{FF2B5EF4-FFF2-40B4-BE49-F238E27FC236}">
                  <a16:creationId xmlns:a16="http://schemas.microsoft.com/office/drawing/2014/main" id="{6CE3C2D8-EB6E-45D7-A678-7F969FC7928A}"/>
                </a:ext>
              </a:extLst>
            </p:cNvPr>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9" name="矩形 8">
              <a:extLst>
                <a:ext uri="{FF2B5EF4-FFF2-40B4-BE49-F238E27FC236}">
                  <a16:creationId xmlns:a16="http://schemas.microsoft.com/office/drawing/2014/main" id="{D63E64FD-1C22-438B-B135-0B4A59D478C0}"/>
                </a:ext>
              </a:extLst>
            </p:cNvPr>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grpSp>
    </p:spTree>
    <p:extLst>
      <p:ext uri="{BB962C8B-B14F-4D97-AF65-F5344CB8AC3E}">
        <p14:creationId xmlns:p14="http://schemas.microsoft.com/office/powerpoint/2010/main" val="10293358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1FAAFD-60F7-41E7-A4CD-3B06D0CDCE40}"/>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BDD4C8-379B-44B3-A3FF-4D5A054FC3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E89132-C0AD-4A2A-8732-C63DAC1EBB98}"/>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0C77B0A6-F12C-4550-9722-ED34D025B887}"/>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8A072EAF-006E-403F-BEF3-B06C08E95E04}"/>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9113612"/>
      </p:ext>
    </p:extLst>
  </p:cSld>
  <p:clrMap bg1="lt1" tx1="dk1" bg2="lt2" tx2="dk2" accent1="accent1" accent2="accent2" accent3="accent3" accent4="accent4" accent5="accent5" accent6="accent6" hlink="hlink" folHlink="folHlink"/>
  <p:sldLayoutIdLst>
    <p:sldLayoutId id="2147483813" r:id="rId1"/>
    <p:sldLayoutId id="2147483815" r:id="rId2"/>
    <p:sldLayoutId id="2147483825" r:id="rId3"/>
    <p:sldLayoutId id="2147483826" r:id="rId4"/>
    <p:sldLayoutId id="2147483827" r:id="rId5"/>
    <p:sldLayoutId id="2147483828" r:id="rId6"/>
    <p:sldLayoutId id="2147483829" r:id="rId7"/>
    <p:sldLayoutId id="2147483863" r:id="rId8"/>
    <p:sldLayoutId id="2147483864" r:id="rId9"/>
    <p:sldLayoutId id="2147483865" r:id="rId10"/>
    <p:sldLayoutId id="21474838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5005" y="1626781"/>
            <a:ext cx="8828382" cy="1938992"/>
          </a:xfrm>
          <a:prstGeom prst="rect">
            <a:avLst/>
          </a:prstGeom>
        </p:spPr>
        <p:txBody>
          <a:bodyPr wrap="square">
            <a:spAutoFit/>
          </a:bodyPr>
          <a:lstStyle/>
          <a:p>
            <a:pPr algn="ctr">
              <a:spcAft>
                <a:spcPts val="0"/>
              </a:spcAft>
            </a:pPr>
            <a:r>
              <a:rPr lang="en-US" sz="4000" b="1" dirty="0">
                <a:solidFill>
                  <a:srgbClr val="FF0000"/>
                </a:solidFill>
                <a:latin typeface="Times New Roman" panose="02020603050405020304" pitchFamily="18" charset="0"/>
                <a:ea typeface="Times New Roman" panose="02020603050405020304" pitchFamily="18" charset="0"/>
              </a:rPr>
              <a:t>TIẾT 77, 78. ĐỌC VĂN BẢN 4</a:t>
            </a:r>
          </a:p>
          <a:p>
            <a:pPr algn="ctr">
              <a:spcAft>
                <a:spcPts val="0"/>
              </a:spcAft>
            </a:pPr>
            <a:endParaRPr lang="en-US" sz="4000" b="1" dirty="0">
              <a:solidFill>
                <a:srgbClr val="FF0000"/>
              </a:solidFill>
              <a:latin typeface="Times New Roman" panose="02020603050405020304" pitchFamily="18" charset="0"/>
              <a:ea typeface="Times New Roman" panose="02020603050405020304" pitchFamily="18" charset="0"/>
            </a:endParaRPr>
          </a:p>
          <a:p>
            <a:pPr algn="ctr">
              <a:spcAft>
                <a:spcPts val="0"/>
              </a:spcAft>
            </a:pPr>
            <a:r>
              <a:rPr lang="en-US" sz="4000" b="1" dirty="0">
                <a:solidFill>
                  <a:srgbClr val="FF0000"/>
                </a:solidFill>
                <a:latin typeface="Times New Roman" panose="02020603050405020304" pitchFamily="18" charset="0"/>
                <a:ea typeface="Times New Roman" panose="02020603050405020304" pitchFamily="18" charset="0"/>
              </a:rPr>
              <a:t>MỘT SỐ CÂU TỤC NGỮ VIỆT NAM </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20176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2F85900-112A-4F0E-9645-182C73AF2E2E}"/>
              </a:ext>
            </a:extLst>
          </p:cNvPr>
          <p:cNvGraphicFramePr>
            <a:graphicFrameLocks noGrp="1"/>
          </p:cNvGraphicFramePr>
          <p:nvPr>
            <p:extLst>
              <p:ext uri="{D42A27DB-BD31-4B8C-83A1-F6EECF244321}">
                <p14:modId xmlns:p14="http://schemas.microsoft.com/office/powerpoint/2010/main" val="2978336530"/>
              </p:ext>
            </p:extLst>
          </p:nvPr>
        </p:nvGraphicFramePr>
        <p:xfrm>
          <a:off x="660971" y="616449"/>
          <a:ext cx="10870058" cy="6080760"/>
        </p:xfrm>
        <a:graphic>
          <a:graphicData uri="http://schemas.openxmlformats.org/drawingml/2006/table">
            <a:tbl>
              <a:tblPr firstRow="1" firstCol="1" bandRow="1"/>
              <a:tblGrid>
                <a:gridCol w="1887020">
                  <a:extLst>
                    <a:ext uri="{9D8B030D-6E8A-4147-A177-3AD203B41FA5}">
                      <a16:colId xmlns:a16="http://schemas.microsoft.com/office/drawing/2014/main" val="1582982430"/>
                    </a:ext>
                  </a:extLst>
                </a:gridCol>
                <a:gridCol w="4222679">
                  <a:extLst>
                    <a:ext uri="{9D8B030D-6E8A-4147-A177-3AD203B41FA5}">
                      <a16:colId xmlns:a16="http://schemas.microsoft.com/office/drawing/2014/main" val="3538075269"/>
                    </a:ext>
                  </a:extLst>
                </a:gridCol>
                <a:gridCol w="4760359">
                  <a:extLst>
                    <a:ext uri="{9D8B030D-6E8A-4147-A177-3AD203B41FA5}">
                      <a16:colId xmlns:a16="http://schemas.microsoft.com/office/drawing/2014/main" val="2963846704"/>
                    </a:ext>
                  </a:extLst>
                </a:gridCol>
              </a:tblGrid>
              <a:tr h="592119">
                <a:tc>
                  <a:txBody>
                    <a:bodyPr/>
                    <a:lstStyle/>
                    <a:p>
                      <a:pPr algn="ctr">
                        <a:lnSpc>
                          <a:spcPct val="100000"/>
                        </a:lnSpc>
                        <a:spcAft>
                          <a:spcPts val="600"/>
                        </a:spcAft>
                      </a:pPr>
                      <a:r>
                        <a:rPr lang="pt-BR" sz="2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 phương diện</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pt-BR" sz="2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Biểu hiện</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pt-BR" sz="2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Nhận xét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645073"/>
                  </a:ext>
                </a:extLst>
              </a:tr>
              <a:tr h="592119">
                <a:tc>
                  <a:txBody>
                    <a:bodyPr/>
                    <a:lstStyle/>
                    <a:p>
                      <a:pPr algn="just">
                        <a:lnSpc>
                          <a:spcPct val="100000"/>
                        </a:lnSpc>
                        <a:spcAft>
                          <a:spcPts val="600"/>
                        </a:spcAft>
                      </a:pPr>
                      <a:r>
                        <a:rPr lang="pt-BR" sz="23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 tiếng</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600"/>
                        </a:spcAft>
                        <a:tabLst>
                          <a:tab pos="90170" algn="l"/>
                          <a:tab pos="180340" algn="l"/>
                        </a:tabLst>
                      </a:pP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9);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dài</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14,15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3, 15). </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600"/>
                        </a:spcAft>
                      </a:pPr>
                      <a:r>
                        <a:rPr lang="pt-BR" sz="23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 dài: </a:t>
                      </a:r>
                      <a:r>
                        <a:rPr lang="en-US" sz="2300" spc="20" dirty="0" err="1">
                          <a:effectLst/>
                          <a:latin typeface="Times New Roman" panose="02020603050405020304" pitchFamily="18" charset="0"/>
                          <a:ea typeface="Calibri" panose="020F0502020204030204" pitchFamily="34" charset="0"/>
                        </a:rPr>
                        <a:t>ngắn</a:t>
                      </a: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gọn</a:t>
                      </a:r>
                      <a:r>
                        <a:rPr lang="en-US" sz="2300" spc="20" dirty="0">
                          <a:effectLst/>
                          <a:latin typeface="Times New Roman" panose="02020603050405020304" pitchFamily="18" charset="0"/>
                          <a:ea typeface="Calibri" panose="020F0502020204030204" pitchFamily="34" charset="0"/>
                        </a:rPr>
                        <a:t>.</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364723"/>
                  </a:ext>
                </a:extLst>
              </a:tr>
              <a:tr h="592119">
                <a:tc>
                  <a:txBody>
                    <a:bodyPr/>
                    <a:lstStyle/>
                    <a:p>
                      <a:pPr algn="just">
                        <a:lnSpc>
                          <a:spcPct val="100000"/>
                        </a:lnSpc>
                        <a:spcAft>
                          <a:spcPts val="600"/>
                        </a:spcAft>
                      </a:pPr>
                      <a:r>
                        <a:rPr lang="pt-BR" sz="23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Gieo vần</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600"/>
                        </a:spcAft>
                      </a:pP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Trừ</a:t>
                      </a: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câu</a:t>
                      </a:r>
                      <a:r>
                        <a:rPr lang="en-US" sz="2300" spc="20" dirty="0">
                          <a:effectLst/>
                          <a:latin typeface="Times New Roman" panose="02020603050405020304" pitchFamily="18" charset="0"/>
                          <a:ea typeface="Calibri" panose="020F0502020204030204" pitchFamily="34" charset="0"/>
                        </a:rPr>
                        <a:t> (14), </a:t>
                      </a:r>
                      <a:r>
                        <a:rPr lang="en-US" sz="2300" spc="20" dirty="0" err="1">
                          <a:effectLst/>
                          <a:latin typeface="Times New Roman" panose="02020603050405020304" pitchFamily="18" charset="0"/>
                          <a:ea typeface="Calibri" panose="020F0502020204030204" pitchFamily="34" charset="0"/>
                        </a:rPr>
                        <a:t>các</a:t>
                      </a: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câu</a:t>
                      </a: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còn</a:t>
                      </a: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lại</a:t>
                      </a: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đều</a:t>
                      </a: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có</a:t>
                      </a: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gieo</a:t>
                      </a: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vần</a:t>
                      </a:r>
                      <a:r>
                        <a:rPr lang="en-US" sz="2300" spc="20" dirty="0">
                          <a:effectLst/>
                          <a:latin typeface="Times New Roman" panose="02020603050405020304" pitchFamily="18" charset="0"/>
                          <a:ea typeface="Calibri" panose="020F0502020204030204" pitchFamily="34" charset="0"/>
                        </a:rPr>
                        <a:t>.</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600"/>
                        </a:spcAft>
                      </a:pPr>
                      <a:r>
                        <a:rPr lang="pt-BR" sz="23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 dụng giúp cho câu tục ngữ trở nên dễ nhớ, dễ thuộc.</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7754738"/>
                  </a:ext>
                </a:extLst>
              </a:tr>
              <a:tr h="851846">
                <a:tc>
                  <a:txBody>
                    <a:bodyPr/>
                    <a:lstStyle/>
                    <a:p>
                      <a:pPr algn="just">
                        <a:lnSpc>
                          <a:spcPct val="100000"/>
                        </a:lnSpc>
                        <a:spcAft>
                          <a:spcPts val="600"/>
                        </a:spcAft>
                      </a:pPr>
                      <a:r>
                        <a:rPr lang="pt-BR" sz="23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Tính cân đối trong cấu trúc ngôn từ</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600"/>
                        </a:spcAft>
                        <a:tabLst>
                          <a:tab pos="90170" algn="l"/>
                          <a:tab pos="180340"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vế</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Aft>
                          <a:spcPts val="600"/>
                        </a:spcAft>
                        <a:buFontTx/>
                        <a:buNone/>
                      </a:pP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Cân</a:t>
                      </a: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đối</a:t>
                      </a: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giữa</a:t>
                      </a: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bốn</a:t>
                      </a: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vế</a:t>
                      </a: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trong</a:t>
                      </a: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một</a:t>
                      </a: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dòng</a:t>
                      </a:r>
                      <a:r>
                        <a:rPr lang="en-US" sz="2300" spc="20" dirty="0">
                          <a:effectLst/>
                          <a:latin typeface="Times New Roman" panose="02020603050405020304" pitchFamily="18" charset="0"/>
                          <a:ea typeface="Calibri" panose="020F0502020204030204" pitchFamily="34" charset="0"/>
                        </a:rPr>
                        <a:t>.</a:t>
                      </a:r>
                    </a:p>
                    <a:p>
                      <a:pPr algn="just">
                        <a:lnSpc>
                          <a:spcPct val="100000"/>
                        </a:lnSpc>
                        <a:spcAft>
                          <a:spcPts val="600"/>
                        </a:spcAft>
                        <a:tabLst>
                          <a:tab pos="90170" algn="l"/>
                          <a:tab pos="180340" algn="l"/>
                        </a:tabLst>
                      </a:pP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600"/>
                        </a:spcAft>
                        <a:tabLst>
                          <a:tab pos="90170" algn="l"/>
                          <a:tab pos="180340" algn="l"/>
                        </a:tabLst>
                      </a:pPr>
                      <a:r>
                        <a:rPr lang="pt-BR" sz="23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 dụng:</a:t>
                      </a:r>
                    </a:p>
                    <a:p>
                      <a:pPr algn="just">
                        <a:lnSpc>
                          <a:spcPct val="100000"/>
                        </a:lnSpc>
                        <a:spcAft>
                          <a:spcPts val="600"/>
                        </a:spcAft>
                        <a:tabLst>
                          <a:tab pos="90170" algn="l"/>
                          <a:tab pos="180340" algn="l"/>
                        </a:tabLst>
                      </a:pP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hưởng</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chắc</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nịch</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nặng</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chân</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600"/>
                        </a:spcAft>
                        <a:tabLst>
                          <a:tab pos="90170" algn="l"/>
                          <a:tab pos="180340" algn="l"/>
                        </a:tabLst>
                      </a:pP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hấp</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dễ</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dễ</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300" spc="2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728406"/>
                  </a:ext>
                </a:extLst>
              </a:tr>
              <a:tr h="1253984">
                <a:tc>
                  <a:txBody>
                    <a:bodyPr/>
                    <a:lstStyle/>
                    <a:p>
                      <a:pPr algn="just">
                        <a:lnSpc>
                          <a:spcPct val="100000"/>
                        </a:lnSpc>
                        <a:spcAft>
                          <a:spcPts val="600"/>
                        </a:spcAft>
                      </a:pPr>
                      <a:r>
                        <a:rPr lang="pt-BR" sz="23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tục ngữ có hình thức của thể thơ quen thuộc</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600"/>
                        </a:spcAf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chẳng</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non</a:t>
                      </a:r>
                    </a:p>
                    <a:p>
                      <a:pPr algn="just">
                        <a:lnSpc>
                          <a:spcPct val="100000"/>
                        </a:lnSpc>
                        <a:spcAft>
                          <a:spcPts val="600"/>
                        </a:spcAf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Ba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chụm</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hòn</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núi</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p>
                    <a:p>
                      <a:pPr algn="ctr">
                        <a:lnSpc>
                          <a:spcPct val="100000"/>
                        </a:lnSpc>
                        <a:spcAft>
                          <a:spcPts val="600"/>
                        </a:spcAft>
                      </a:pP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600"/>
                        </a:spcAft>
                      </a:pPr>
                      <a:endParaRPr lang="pt-BR" sz="23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600"/>
                        </a:spcAft>
                      </a:pPr>
                      <a:r>
                        <a:rPr lang="pt-BR" sz="23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 thơ:</a:t>
                      </a:r>
                      <a:r>
                        <a:rPr lang="en-US" sz="2300" spc="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spc="20" dirty="0" err="1">
                          <a:effectLst/>
                          <a:latin typeface="Times New Roman" panose="02020603050405020304" pitchFamily="18" charset="0"/>
                          <a:ea typeface="Calibri" panose="020F0502020204030204" pitchFamily="34" charset="0"/>
                        </a:rPr>
                        <a:t>Hình</a:t>
                      </a: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thức</a:t>
                      </a: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của</a:t>
                      </a: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thể</a:t>
                      </a: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thơ</a:t>
                      </a: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lục</a:t>
                      </a:r>
                      <a:r>
                        <a:rPr lang="en-US" sz="2300" spc="20" dirty="0">
                          <a:effectLst/>
                          <a:latin typeface="Times New Roman" panose="02020603050405020304" pitchFamily="18" charset="0"/>
                          <a:ea typeface="Calibri" panose="020F0502020204030204" pitchFamily="34" charset="0"/>
                        </a:rPr>
                        <a:t> </a:t>
                      </a:r>
                      <a:r>
                        <a:rPr lang="en-US" sz="2300" spc="20" dirty="0" err="1">
                          <a:effectLst/>
                          <a:latin typeface="Times New Roman" panose="02020603050405020304" pitchFamily="18" charset="0"/>
                          <a:ea typeface="Calibri" panose="020F0502020204030204" pitchFamily="34" charset="0"/>
                        </a:rPr>
                        <a:t>bát</a:t>
                      </a:r>
                      <a:r>
                        <a:rPr lang="en-US" sz="2300" spc="20" dirty="0">
                          <a:effectLst/>
                          <a:latin typeface="Times New Roman" panose="02020603050405020304" pitchFamily="18" charset="0"/>
                          <a:ea typeface="Calibri" panose="020F0502020204030204" pitchFamily="34" charset="0"/>
                        </a:rPr>
                        <a:t>.</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7101671"/>
                  </a:ext>
                </a:extLst>
              </a:tr>
            </a:tbl>
          </a:graphicData>
        </a:graphic>
      </p:graphicFrame>
    </p:spTree>
    <p:extLst>
      <p:ext uri="{BB962C8B-B14F-4D97-AF65-F5344CB8AC3E}">
        <p14:creationId xmlns:p14="http://schemas.microsoft.com/office/powerpoint/2010/main" val="30148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6E0F24-0E8C-40EF-8637-00DBD7E2F758}"/>
              </a:ext>
            </a:extLst>
          </p:cNvPr>
          <p:cNvSpPr txBox="1"/>
          <p:nvPr/>
        </p:nvSpPr>
        <p:spPr>
          <a:xfrm>
            <a:off x="1407559" y="1628318"/>
            <a:ext cx="9678257" cy="3837333"/>
          </a:xfrm>
          <a:prstGeom prst="rect">
            <a:avLst/>
          </a:prstGeom>
          <a:noFill/>
        </p:spPr>
        <p:txBody>
          <a:bodyPr wrap="square">
            <a:spAutoFit/>
          </a:bodyPr>
          <a:lstStyle/>
          <a:p>
            <a:pPr marL="0" marR="0" lvl="0" indent="0" algn="just" defTabSz="914400" rtl="0" eaLnBrk="1" fontAlgn="auto" latinLnBrk="0" hangingPunct="1">
              <a:lnSpc>
                <a:spcPct val="135000"/>
              </a:lnSpc>
              <a:spcBef>
                <a:spcPts val="0"/>
              </a:spcBef>
              <a:spcAft>
                <a:spcPts val="600"/>
              </a:spcAft>
              <a:buClrTx/>
              <a:buSzTx/>
              <a:buFontTx/>
              <a:buNone/>
              <a:tabLst>
                <a:tab pos="90170" algn="l"/>
                <a:tab pos="1803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 Ý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gn="just" defTabSz="914400" rtl="0" eaLnBrk="1" fontAlgn="auto" latinLnBrk="0" hangingPunct="1">
              <a:lnSpc>
                <a:spcPct val="135000"/>
              </a:lnSpc>
              <a:spcBef>
                <a:spcPts val="0"/>
              </a:spcBef>
              <a:spcAft>
                <a:spcPts val="600"/>
              </a:spcAft>
              <a:buClrTx/>
              <a:buSzTx/>
              <a:buFontTx/>
              <a:buChar char="-"/>
              <a:tabLst/>
              <a:defRPr/>
            </a:pPr>
            <a:r>
              <a:rPr kumimoji="0" lang="pt-BR"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Chia lớp làm 5 nhóm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HS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luận</a:t>
            </a:r>
            <a:r>
              <a:rPr lang="en-US"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a:t>
            </a:r>
          </a:p>
          <a:p>
            <a:pPr marR="0" lvl="0" algn="just" defTabSz="914400" rtl="0" eaLnBrk="1" fontAlgn="auto" latinLnBrk="0" hangingPunct="1">
              <a:lnSpc>
                <a:spcPct val="135000"/>
              </a:lnSpc>
              <a:spcBef>
                <a:spcPts val="0"/>
              </a:spcBef>
              <a:spcAft>
                <a:spcPts val="60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lang="pt-BR"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Y</a:t>
            </a:r>
            <a:r>
              <a:rPr kumimoji="0" lang="pt-BR"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êu cầu mỗi nhóm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a:t>
            </a:r>
            <a:r>
              <a:rPr kumimoji="0" lang="pt-BR"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ìm hiểu một ý nghĩa tục ngữ</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phiếu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3.</a:t>
            </a:r>
          </a:p>
          <a:p>
            <a:pPr marR="0" lvl="0" algn="just" defTabSz="914400" rtl="0" eaLnBrk="1" fontAlgn="auto" latinLnBrk="0" hangingPunct="1">
              <a:lnSpc>
                <a:spcPct val="135000"/>
              </a:lnSpc>
              <a:spcBef>
                <a:spcPts val="0"/>
              </a:spcBef>
              <a:spcAft>
                <a:spcPts val="600"/>
              </a:spcAft>
              <a:buClrTx/>
              <a:buSzTx/>
              <a:tabLst/>
              <a:defRPr/>
            </a:pPr>
            <a:r>
              <a:rPr lang="en-US"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5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p>
          <a:p>
            <a:pPr marR="0" lvl="0" algn="just" defTabSz="914400" rtl="0" eaLnBrk="1" fontAlgn="auto" latinLnBrk="0" hangingPunct="1">
              <a:lnSpc>
                <a:spcPct val="135000"/>
              </a:lnSpc>
              <a:spcBef>
                <a:spcPts val="0"/>
              </a:spcBef>
              <a:spcAft>
                <a:spcPts val="600"/>
              </a:spcAft>
              <a:buClrTx/>
              <a:buSzTx/>
              <a:tabLst/>
              <a:defRPr/>
            </a:pPr>
            <a:r>
              <a:rPr lang="en-US"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Sau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nhiệm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vụ</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lang="en-US"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lang="en-US" dirty="0"/>
          </a:p>
        </p:txBody>
      </p:sp>
    </p:spTree>
    <p:extLst>
      <p:ext uri="{BB962C8B-B14F-4D97-AF65-F5344CB8AC3E}">
        <p14:creationId xmlns:p14="http://schemas.microsoft.com/office/powerpoint/2010/main" val="2250447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01E0DE8-B762-4470-8455-AC9A08BB8A4D}"/>
              </a:ext>
            </a:extLst>
          </p:cNvPr>
          <p:cNvGraphicFramePr>
            <a:graphicFrameLocks noGrp="1"/>
          </p:cNvGraphicFramePr>
          <p:nvPr>
            <p:extLst>
              <p:ext uri="{D42A27DB-BD31-4B8C-83A1-F6EECF244321}">
                <p14:modId xmlns:p14="http://schemas.microsoft.com/office/powerpoint/2010/main" val="1959685384"/>
              </p:ext>
            </p:extLst>
          </p:nvPr>
        </p:nvGraphicFramePr>
        <p:xfrm>
          <a:off x="1592495" y="1777429"/>
          <a:ext cx="8188505" cy="4051948"/>
        </p:xfrm>
        <a:graphic>
          <a:graphicData uri="http://schemas.openxmlformats.org/drawingml/2006/table">
            <a:tbl>
              <a:tblPr firstRow="1" firstCol="1" bandRow="1"/>
              <a:tblGrid>
                <a:gridCol w="3724872">
                  <a:extLst>
                    <a:ext uri="{9D8B030D-6E8A-4147-A177-3AD203B41FA5}">
                      <a16:colId xmlns:a16="http://schemas.microsoft.com/office/drawing/2014/main" val="3636920841"/>
                    </a:ext>
                  </a:extLst>
                </a:gridCol>
                <a:gridCol w="2200758">
                  <a:extLst>
                    <a:ext uri="{9D8B030D-6E8A-4147-A177-3AD203B41FA5}">
                      <a16:colId xmlns:a16="http://schemas.microsoft.com/office/drawing/2014/main" val="3039741292"/>
                    </a:ext>
                  </a:extLst>
                </a:gridCol>
                <a:gridCol w="2262875">
                  <a:extLst>
                    <a:ext uri="{9D8B030D-6E8A-4147-A177-3AD203B41FA5}">
                      <a16:colId xmlns:a16="http://schemas.microsoft.com/office/drawing/2014/main" val="2230039430"/>
                    </a:ext>
                  </a:extLst>
                </a:gridCol>
              </a:tblGrid>
              <a:tr h="611286">
                <a:tc>
                  <a:txBody>
                    <a:bodyPr/>
                    <a:lstStyle/>
                    <a:p>
                      <a:pPr algn="ctr">
                        <a:lnSpc>
                          <a:spcPct val="135000"/>
                        </a:lnSpc>
                        <a:spcAft>
                          <a:spcPts val="6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nghiệm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6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Vị trí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6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Ý nghĩa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795204"/>
                  </a:ext>
                </a:extLst>
              </a:tr>
              <a:tr h="419014">
                <a:tc>
                  <a:txBody>
                    <a:bodyPr/>
                    <a:lstStyle/>
                    <a:p>
                      <a:pPr marR="30480" algn="just">
                        <a:lnSpc>
                          <a:spcPct val="135000"/>
                        </a:lnSpc>
                        <a:spcAft>
                          <a:spcPts val="6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35000"/>
                        </a:lnSpc>
                        <a:spcAft>
                          <a:spcPts val="6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35000"/>
                        </a:lnSpc>
                        <a:spcAft>
                          <a:spcPts val="6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2671803"/>
                  </a:ext>
                </a:extLst>
              </a:tr>
              <a:tr h="611286">
                <a:tc>
                  <a:txBody>
                    <a:bodyPr/>
                    <a:lstStyle/>
                    <a:p>
                      <a:pPr marR="30480" algn="just">
                        <a:lnSpc>
                          <a:spcPct val="135000"/>
                        </a:lnSpc>
                        <a:spcAft>
                          <a:spcPts val="6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Về lao động sản xuất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35000"/>
                        </a:lnSpc>
                        <a:spcAft>
                          <a:spcPts val="6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35000"/>
                        </a:lnSpc>
                        <a:spcAft>
                          <a:spcPts val="6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0669213"/>
                  </a:ext>
                </a:extLst>
              </a:tr>
              <a:tr h="933935">
                <a:tc>
                  <a:txBody>
                    <a:bodyPr/>
                    <a:lstStyle/>
                    <a:p>
                      <a:pPr marR="30480" algn="just">
                        <a:lnSpc>
                          <a:spcPct val="135000"/>
                        </a:lnSpc>
                        <a:spcAft>
                          <a:spcPts val="6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Về giá trị và phẩm giá con người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35000"/>
                        </a:lnSpc>
                        <a:spcAft>
                          <a:spcPts val="6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35000"/>
                        </a:lnSpc>
                        <a:spcAft>
                          <a:spcPts val="6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851681"/>
                  </a:ext>
                </a:extLst>
              </a:tr>
              <a:tr h="611286">
                <a:tc>
                  <a:txBody>
                    <a:bodyPr/>
                    <a:lstStyle/>
                    <a:p>
                      <a:pPr algn="just">
                        <a:lnSpc>
                          <a:spcPct val="135000"/>
                        </a:lnSpc>
                        <a:spcAft>
                          <a:spcPts val="6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Về tu dưỡng học hành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5049524"/>
                  </a:ext>
                </a:extLst>
              </a:tr>
              <a:tr h="611286">
                <a:tc>
                  <a:txBody>
                    <a:bodyPr/>
                    <a:lstStyle/>
                    <a:p>
                      <a:pPr marR="30480" algn="just">
                        <a:lnSpc>
                          <a:spcPct val="135000"/>
                        </a:lnSpc>
                        <a:spcAft>
                          <a:spcPts val="6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Về cách ứng xử</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35000"/>
                        </a:lnSpc>
                        <a:spcAft>
                          <a:spcPts val="6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35000"/>
                        </a:lnSpc>
                        <a:spcAft>
                          <a:spcPts val="6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085383"/>
                  </a:ext>
                </a:extLst>
              </a:tr>
            </a:tbl>
          </a:graphicData>
        </a:graphic>
      </p:graphicFrame>
      <p:sp>
        <p:nvSpPr>
          <p:cNvPr id="4" name="TextBox 3">
            <a:extLst>
              <a:ext uri="{FF2B5EF4-FFF2-40B4-BE49-F238E27FC236}">
                <a16:creationId xmlns:a16="http://schemas.microsoft.com/office/drawing/2014/main" id="{CB3FDC90-C7C6-4BCC-8AB6-8D5378BAECC7}"/>
              </a:ext>
            </a:extLst>
          </p:cNvPr>
          <p:cNvSpPr txBox="1"/>
          <p:nvPr/>
        </p:nvSpPr>
        <p:spPr>
          <a:xfrm>
            <a:off x="3174714" y="544530"/>
            <a:ext cx="5971853" cy="612732"/>
          </a:xfrm>
          <a:prstGeom prst="rect">
            <a:avLst/>
          </a:prstGeom>
          <a:noFill/>
        </p:spPr>
        <p:txBody>
          <a:bodyPr wrap="square">
            <a:spAutoFit/>
          </a:bodyPr>
          <a:lstStyle/>
          <a:p>
            <a:pPr marL="0" marR="0" lvl="0" indent="0" algn="just" defTabSz="914400" rtl="0" eaLnBrk="1" fontAlgn="auto" latinLnBrk="0" hangingPunct="1">
              <a:lnSpc>
                <a:spcPct val="135000"/>
              </a:lnSpc>
              <a:spcBef>
                <a:spcPts val="0"/>
              </a:spcBef>
              <a:spcAft>
                <a:spcPts val="600"/>
              </a:spcAft>
              <a:buClrTx/>
              <a:buSzTx/>
              <a:buFontTx/>
              <a:buNone/>
              <a:tabLst>
                <a:tab pos="90170" algn="l"/>
                <a:tab pos="1803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PHIẾU HỌC TẬP SỐ 3</a:t>
            </a:r>
          </a:p>
        </p:txBody>
      </p:sp>
    </p:spTree>
    <p:extLst>
      <p:ext uri="{BB962C8B-B14F-4D97-AF65-F5344CB8AC3E}">
        <p14:creationId xmlns:p14="http://schemas.microsoft.com/office/powerpoint/2010/main" val="2473291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sp>
        <p:nvSpPr>
          <p:cNvPr id="3" name="Rectangle 2"/>
          <p:cNvSpPr/>
          <p:nvPr/>
        </p:nvSpPr>
        <p:spPr>
          <a:xfrm>
            <a:off x="4315146" y="246580"/>
            <a:ext cx="4202130" cy="523220"/>
          </a:xfrm>
          <a:prstGeom prst="rect">
            <a:avLst/>
          </a:prstGeom>
        </p:spPr>
        <p:txBody>
          <a:bodyPr wrap="square">
            <a:spAutoFit/>
          </a:bodyPr>
          <a:lstStyle/>
          <a:p>
            <a:pPr marL="30480" marR="30480" algn="ctr">
              <a:spcAft>
                <a:spcPts val="0"/>
              </a:spcAft>
            </a:pPr>
            <a:r>
              <a:rPr lang="en-US" sz="2800" b="1" dirty="0">
                <a:latin typeface="Times New Roman" panose="02020603050405020304" pitchFamily="18" charset="0"/>
                <a:ea typeface="Times New Roman" panose="02020603050405020304" pitchFamily="18" charset="0"/>
              </a:rPr>
              <a:t>TỤC NGỮ VIỆT NAM</a:t>
            </a:r>
            <a:endParaRPr lang="en-US" sz="2800" dirty="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37345474"/>
              </p:ext>
            </p:extLst>
          </p:nvPr>
        </p:nvGraphicFramePr>
        <p:xfrm>
          <a:off x="410966" y="688369"/>
          <a:ext cx="11476234" cy="5996021"/>
        </p:xfrm>
        <a:graphic>
          <a:graphicData uri="http://schemas.openxmlformats.org/drawingml/2006/table">
            <a:tbl>
              <a:tblPr firstRow="1" firstCol="1" bandRow="1"/>
              <a:tblGrid>
                <a:gridCol w="2190243">
                  <a:extLst>
                    <a:ext uri="{9D8B030D-6E8A-4147-A177-3AD203B41FA5}">
                      <a16:colId xmlns:a16="http://schemas.microsoft.com/office/drawing/2014/main" val="2194628130"/>
                    </a:ext>
                  </a:extLst>
                </a:gridCol>
                <a:gridCol w="5674233">
                  <a:extLst>
                    <a:ext uri="{9D8B030D-6E8A-4147-A177-3AD203B41FA5}">
                      <a16:colId xmlns:a16="http://schemas.microsoft.com/office/drawing/2014/main" val="3521296317"/>
                    </a:ext>
                  </a:extLst>
                </a:gridCol>
                <a:gridCol w="3611758">
                  <a:extLst>
                    <a:ext uri="{9D8B030D-6E8A-4147-A177-3AD203B41FA5}">
                      <a16:colId xmlns:a16="http://schemas.microsoft.com/office/drawing/2014/main" val="2679718208"/>
                    </a:ext>
                  </a:extLst>
                </a:gridCol>
              </a:tblGrid>
              <a:tr h="493978">
                <a:tc>
                  <a:txBody>
                    <a:bodyPr/>
                    <a:lstStyle/>
                    <a:p>
                      <a:pPr marR="30480"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Kinh nghiệm</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0480" algn="ctr">
                        <a:spcAft>
                          <a:spcPts val="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TN</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0480" algn="ctr">
                        <a:spcAft>
                          <a:spcPts val="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TN</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00275694"/>
                  </a:ext>
                </a:extLst>
              </a:tr>
              <a:tr h="987955">
                <a:tc rowSpan="5">
                  <a:txBody>
                    <a:bodyPr/>
                    <a:lstStyle/>
                    <a:p>
                      <a:pPr marR="30480" algn="just">
                        <a:spcAft>
                          <a:spcPts val="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30480" algn="just">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bão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rowSpan="3">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Quan sát thấy dấu hiệu sắp có mưa bão thì lo chằng chống nhà cửa, bảo vệ tài sản,…</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286363546"/>
                  </a:ext>
                </a:extLst>
              </a:tr>
              <a:tr h="98795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 Kiến cánh vỡ tổ bay ra/ bão táp mưa sa gần tới. </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en-US"/>
                    </a:p>
                  </a:txBody>
                  <a:tcPr/>
                </a:tc>
                <a:extLst>
                  <a:ext uri="{0D108BD9-81ED-4DB2-BD59-A6C34878D82A}">
                    <a16:rowId xmlns:a16="http://schemas.microsoft.com/office/drawing/2014/main" val="1052735442"/>
                  </a:ext>
                </a:extLst>
              </a:tr>
              <a:tr h="1481934">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 Mây kéo xuống biển thì nắng chang chang, mây kéo lên ngàn thì mưa như trút.</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en-US"/>
                    </a:p>
                  </a:txBody>
                  <a:tcPr/>
                </a:tc>
                <a:extLst>
                  <a:ext uri="{0D108BD9-81ED-4DB2-BD59-A6C34878D82A}">
                    <a16:rowId xmlns:a16="http://schemas.microsoft.com/office/drawing/2014/main" val="3265567654"/>
                  </a:ext>
                </a:extLst>
              </a:tr>
              <a:tr h="1408964">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 Đêm tháng Năm chưa nằm đã sáng/ Ngày tháng Mười chưa cười đã tối.</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Tuỳ theo từng mùa, thời tiết mưa nắng mà sắp xếp công việc cho hợp lí, hiệu quả,…</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035655581"/>
                  </a:ext>
                </a:extLst>
              </a:tr>
              <a:tr h="635235">
                <a:tc vMerge="1">
                  <a:txBody>
                    <a:bodyPr/>
                    <a:lstStyle/>
                    <a:p>
                      <a:endParaRPr lang="en-US"/>
                    </a:p>
                  </a:txBody>
                  <a:tcPr/>
                </a:tc>
                <a:tc>
                  <a:txBody>
                    <a:bodyPr/>
                    <a:lstStyle/>
                    <a:p>
                      <a:pPr marR="30480" algn="just">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en-US"/>
                    </a:p>
                  </a:txBody>
                  <a:tcPr/>
                </a:tc>
                <a:extLst>
                  <a:ext uri="{0D108BD9-81ED-4DB2-BD59-A6C34878D82A}">
                    <a16:rowId xmlns:a16="http://schemas.microsoft.com/office/drawing/2014/main" val="659856085"/>
                  </a:ext>
                </a:extLst>
              </a:tr>
            </a:tbl>
          </a:graphicData>
        </a:graphic>
      </p:graphicFrame>
    </p:spTree>
    <p:extLst>
      <p:ext uri="{BB962C8B-B14F-4D97-AF65-F5344CB8AC3E}">
        <p14:creationId xmlns:p14="http://schemas.microsoft.com/office/powerpoint/2010/main" val="2619046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sp>
        <p:nvSpPr>
          <p:cNvPr id="3" name="Rectangle 2"/>
          <p:cNvSpPr/>
          <p:nvPr/>
        </p:nvSpPr>
        <p:spPr>
          <a:xfrm>
            <a:off x="4191855" y="184934"/>
            <a:ext cx="3954765" cy="523220"/>
          </a:xfrm>
          <a:prstGeom prst="rect">
            <a:avLst/>
          </a:prstGeom>
        </p:spPr>
        <p:txBody>
          <a:bodyPr wrap="square">
            <a:spAutoFit/>
          </a:bodyPr>
          <a:lstStyle/>
          <a:p>
            <a:pPr marL="30480" marR="30480" algn="ctr">
              <a:spcAft>
                <a:spcPts val="0"/>
              </a:spcAft>
            </a:pPr>
            <a:r>
              <a:rPr lang="en-US" sz="2800" b="1" dirty="0">
                <a:latin typeface="Times New Roman" panose="02020603050405020304" pitchFamily="18" charset="0"/>
                <a:ea typeface="Times New Roman" panose="02020603050405020304" pitchFamily="18" charset="0"/>
              </a:rPr>
              <a:t>TỤC NGỮ VIỆT NAM</a:t>
            </a:r>
            <a:endParaRPr lang="en-US" sz="2800" dirty="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45525629"/>
              </p:ext>
            </p:extLst>
          </p:nvPr>
        </p:nvGraphicFramePr>
        <p:xfrm>
          <a:off x="226032" y="667820"/>
          <a:ext cx="11678921" cy="6359018"/>
        </p:xfrm>
        <a:graphic>
          <a:graphicData uri="http://schemas.openxmlformats.org/drawingml/2006/table">
            <a:tbl>
              <a:tblPr firstRow="1" firstCol="1" bandRow="1"/>
              <a:tblGrid>
                <a:gridCol w="2131768">
                  <a:extLst>
                    <a:ext uri="{9D8B030D-6E8A-4147-A177-3AD203B41FA5}">
                      <a16:colId xmlns:a16="http://schemas.microsoft.com/office/drawing/2014/main" val="2194628130"/>
                    </a:ext>
                  </a:extLst>
                </a:gridCol>
                <a:gridCol w="3613039">
                  <a:extLst>
                    <a:ext uri="{9D8B030D-6E8A-4147-A177-3AD203B41FA5}">
                      <a16:colId xmlns:a16="http://schemas.microsoft.com/office/drawing/2014/main" val="3521296317"/>
                    </a:ext>
                  </a:extLst>
                </a:gridCol>
                <a:gridCol w="5934114">
                  <a:extLst>
                    <a:ext uri="{9D8B030D-6E8A-4147-A177-3AD203B41FA5}">
                      <a16:colId xmlns:a16="http://schemas.microsoft.com/office/drawing/2014/main" val="2679718208"/>
                    </a:ext>
                  </a:extLst>
                </a:gridCol>
              </a:tblGrid>
              <a:tr h="489155">
                <a:tc>
                  <a:txBody>
                    <a:bodyPr/>
                    <a:lstStyle/>
                    <a:p>
                      <a:pPr marR="30480"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Kinh nghiệm</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0480"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TN</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0480" algn="ctr">
                        <a:spcAft>
                          <a:spcPts val="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TN</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00275694"/>
                  </a:ext>
                </a:extLst>
              </a:tr>
              <a:tr h="978311">
                <a:tc rowSpan="3">
                  <a:txBody>
                    <a:bodyPr/>
                    <a:lstStyle/>
                    <a:p>
                      <a:pPr marR="30480" algn="just">
                        <a:spcAft>
                          <a:spcPts val="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30480" algn="just">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6.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Các yếu tố rất quan trọng quyết định hiệu quả trong trồng trọt.</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144232644"/>
                  </a:ext>
                </a:extLst>
              </a:tr>
              <a:tr h="978311">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7. Nắng tốt dưa, mưa tốt lúa.</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en-US"/>
                    </a:p>
                  </a:txBody>
                  <a:tcPr/>
                </a:tc>
                <a:extLst>
                  <a:ext uri="{0D108BD9-81ED-4DB2-BD59-A6C34878D82A}">
                    <a16:rowId xmlns:a16="http://schemas.microsoft.com/office/drawing/2014/main" val="2884695600"/>
                  </a:ext>
                </a:extLst>
              </a:tr>
              <a:tr h="146746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8. Làm ruộng ba năm không bằng chăn tằm một lứa.</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Cân nhắc, lựa chọn vật nuôi sao cho đem lại hiệu quả, nâng cao đời sống…</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212142835"/>
                  </a:ext>
                </a:extLst>
              </a:tr>
              <a:tr h="978311">
                <a:tc rowSpan="2">
                  <a:txBody>
                    <a:bodyPr/>
                    <a:lstStyle/>
                    <a:p>
                      <a:pPr marR="30480" algn="just">
                        <a:spcAft>
                          <a:spcPts val="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9. Người sống hơn đống vàng.</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Đề cao giá trị con người là tài sản, là vốn quý để làm ra tiền bạc.</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35416236"/>
                  </a:ext>
                </a:extLst>
              </a:tr>
              <a:tr h="146746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10. Đói cho sạch, rách cho thơm.</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0480" algn="just">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51746986"/>
                  </a:ext>
                </a:extLst>
              </a:tr>
            </a:tbl>
          </a:graphicData>
        </a:graphic>
      </p:graphicFrame>
    </p:spTree>
    <p:extLst>
      <p:ext uri="{BB962C8B-B14F-4D97-AF65-F5344CB8AC3E}">
        <p14:creationId xmlns:p14="http://schemas.microsoft.com/office/powerpoint/2010/main" val="269251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sp>
        <p:nvSpPr>
          <p:cNvPr id="3" name="Rectangle 2"/>
          <p:cNvSpPr/>
          <p:nvPr/>
        </p:nvSpPr>
        <p:spPr>
          <a:xfrm>
            <a:off x="3893906" y="441789"/>
            <a:ext cx="4072575" cy="523220"/>
          </a:xfrm>
          <a:prstGeom prst="rect">
            <a:avLst/>
          </a:prstGeom>
        </p:spPr>
        <p:txBody>
          <a:bodyPr wrap="square">
            <a:spAutoFit/>
          </a:bodyPr>
          <a:lstStyle/>
          <a:p>
            <a:pPr marL="30480" marR="30480" algn="ctr">
              <a:spcAft>
                <a:spcPts val="0"/>
              </a:spcAft>
            </a:pPr>
            <a:r>
              <a:rPr lang="en-US" sz="2800" b="1" dirty="0">
                <a:latin typeface="Times New Roman" panose="02020603050405020304" pitchFamily="18" charset="0"/>
                <a:ea typeface="Times New Roman" panose="02020603050405020304" pitchFamily="18" charset="0"/>
              </a:rPr>
              <a:t>TỤC NGỮ VIỆT NAM</a:t>
            </a:r>
            <a:endParaRPr lang="en-US" sz="2800" dirty="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98355427"/>
              </p:ext>
            </p:extLst>
          </p:nvPr>
        </p:nvGraphicFramePr>
        <p:xfrm>
          <a:off x="256854" y="965009"/>
          <a:ext cx="11668570" cy="5669887"/>
        </p:xfrm>
        <a:graphic>
          <a:graphicData uri="http://schemas.openxmlformats.org/drawingml/2006/table">
            <a:tbl>
              <a:tblPr firstRow="1" firstCol="1" bandRow="1"/>
              <a:tblGrid>
                <a:gridCol w="2404153">
                  <a:extLst>
                    <a:ext uri="{9D8B030D-6E8A-4147-A177-3AD203B41FA5}">
                      <a16:colId xmlns:a16="http://schemas.microsoft.com/office/drawing/2014/main" val="2194628130"/>
                    </a:ext>
                  </a:extLst>
                </a:gridCol>
                <a:gridCol w="3277456">
                  <a:extLst>
                    <a:ext uri="{9D8B030D-6E8A-4147-A177-3AD203B41FA5}">
                      <a16:colId xmlns:a16="http://schemas.microsoft.com/office/drawing/2014/main" val="3521296317"/>
                    </a:ext>
                  </a:extLst>
                </a:gridCol>
                <a:gridCol w="5986961">
                  <a:extLst>
                    <a:ext uri="{9D8B030D-6E8A-4147-A177-3AD203B41FA5}">
                      <a16:colId xmlns:a16="http://schemas.microsoft.com/office/drawing/2014/main" val="2679718208"/>
                    </a:ext>
                  </a:extLst>
                </a:gridCol>
              </a:tblGrid>
              <a:tr h="436145">
                <a:tc>
                  <a:txBody>
                    <a:bodyPr/>
                    <a:lstStyle/>
                    <a:p>
                      <a:pPr marR="30480" algn="ctr">
                        <a:spcAft>
                          <a:spcPts val="0"/>
                        </a:spcAft>
                      </a:pPr>
                      <a:r>
                        <a:rPr lang="en-US" sz="2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Kinh nghiệm</a:t>
                      </a:r>
                      <a:endParaRPr lang="en-US" sz="2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0480" algn="ctr">
                        <a:spcAft>
                          <a:spcPts val="0"/>
                        </a:spcAft>
                      </a:pPr>
                      <a:r>
                        <a:rPr lang="en-US" sz="2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TN</a:t>
                      </a:r>
                      <a:endParaRPr lang="en-US" sz="2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0480" algn="ctr">
                        <a:spcAft>
                          <a:spcPts val="0"/>
                        </a:spcAft>
                      </a:pPr>
                      <a:r>
                        <a:rPr lang="en-US"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TN</a:t>
                      </a:r>
                      <a:endParaRPr lang="en-US" sz="2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00275694"/>
                  </a:ext>
                </a:extLst>
              </a:tr>
              <a:tr h="872290">
                <a:tc rowSpan="3">
                  <a:txBody>
                    <a:bodyPr/>
                    <a:lstStyle/>
                    <a:p>
                      <a:pPr marR="30480" algn="ctr">
                        <a:spcAft>
                          <a:spcPts val="0"/>
                        </a:spcAft>
                      </a:pP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R="30480" algn="ctr">
                        <a:spcAft>
                          <a:spcPts val="0"/>
                        </a:spcAft>
                      </a:pP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11. Không thầy đố mày làm nên.</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Đề cao vai trò của người thầy trong việc thành công của mỗi người.</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974042804"/>
                  </a:ext>
                </a:extLst>
              </a:tr>
              <a:tr h="872290">
                <a:tc vMerge="1">
                  <a:txBody>
                    <a:bodyPr/>
                    <a:lstStyle/>
                    <a:p>
                      <a:endParaRPr lang="en-US"/>
                    </a:p>
                  </a:txBody>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12. Học thầy chẳng tày học bạn.</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Việc học bạn để mở mang tri thức là vô cùng cần thiết.</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20519640"/>
                  </a:ext>
                </a:extLst>
              </a:tr>
              <a:tr h="872290">
                <a:tc vMerge="1">
                  <a:txBody>
                    <a:bodyPr/>
                    <a:lstStyle/>
                    <a:p>
                      <a:endParaRPr lang="en-US"/>
                    </a:p>
                  </a:txBody>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13. Muốn lành nghề, chớ nề học hỏi.</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Muốn tinh nghề, giỏi nghề cần không ngừng/ không ngại việc học hành,..</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451245685"/>
                  </a:ext>
                </a:extLst>
              </a:tr>
              <a:tr h="1308436">
                <a:tc rowSpan="2">
                  <a:txBody>
                    <a:bodyPr/>
                    <a:lstStyle/>
                    <a:p>
                      <a:pPr marR="30480" algn="just">
                        <a:spcAft>
                          <a:spcPts val="0"/>
                        </a:spcAft>
                      </a:pP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xử</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14. Ăn quả nhớ kẻ trồng cây.</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Khuyên nhủ về lẽ sống: khi được hưởng thành quả thì cần ghi nhớ công ơn của người đã tạo ra thành quả…</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636712"/>
                  </a:ext>
                </a:extLst>
              </a:tr>
              <a:tr h="1308436">
                <a:tc vMerge="1">
                  <a:txBody>
                    <a:bodyPr/>
                    <a:lstStyle/>
                    <a:p>
                      <a:endParaRPr lang="en-US"/>
                    </a:p>
                  </a:txBody>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15. Một cây làm chẳng nên non/ Ba cây chụm lại nên hòn núi cao.</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nhủ</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218304"/>
                  </a:ext>
                </a:extLst>
              </a:tr>
            </a:tbl>
          </a:graphicData>
        </a:graphic>
      </p:graphicFrame>
    </p:spTree>
    <p:extLst>
      <p:ext uri="{BB962C8B-B14F-4D97-AF65-F5344CB8AC3E}">
        <p14:creationId xmlns:p14="http://schemas.microsoft.com/office/powerpoint/2010/main" val="1613742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F8D9-1142-4690-93E3-2B4CF12B629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III. </a:t>
            </a:r>
            <a:r>
              <a:rPr lang="en-US"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25C194D2-13D1-46AC-8E42-59B4C1A621FF}"/>
              </a:ext>
            </a:extLst>
          </p:cNvPr>
          <p:cNvSpPr>
            <a:spLocks noGrp="1"/>
          </p:cNvSpPr>
          <p:nvPr>
            <p:ph idx="1"/>
          </p:nvPr>
        </p:nvSpPr>
        <p:spPr>
          <a:xfrm>
            <a:off x="838200" y="1376737"/>
            <a:ext cx="10515600" cy="4800226"/>
          </a:xfrm>
        </p:spPr>
        <p:txBody>
          <a:bodyPr>
            <a:normAutofit lnSpcReduction="10000"/>
          </a:bodyPr>
          <a:lstStyle/>
          <a:p>
            <a:pPr marL="0" indent="0" algn="just">
              <a:buNone/>
            </a:pPr>
            <a:r>
              <a:rPr lang="vi-VN" sz="3000" dirty="0">
                <a:latin typeface="Times New Roman" panose="02020603050405020304" pitchFamily="18" charset="0"/>
                <a:cs typeface="Times New Roman" panose="02020603050405020304" pitchFamily="18" charset="0"/>
              </a:rPr>
              <a:t>1. Nội dung</a:t>
            </a:r>
          </a:p>
          <a:p>
            <a:pPr marL="0" indent="0" algn="just">
              <a:buNone/>
            </a:pPr>
            <a:r>
              <a:rPr lang="vi-VN" sz="3000" dirty="0">
                <a:latin typeface="Times New Roman" panose="02020603050405020304" pitchFamily="18" charset="0"/>
                <a:cs typeface="Times New Roman" panose="02020603050405020304" pitchFamily="18" charset="0"/>
              </a:rPr>
              <a:t> - Những câu tục ngữ đã đúc kết sâu sắc những kinh nghiệm về tự nhiên, về lao động sản xuất, về cách ứng xử trong cuộc sống. Từ đó đưa ra những lời khuyên bổ ích. Tục ngữ thực sự là kho tàng trí tuệ của nhân dân.</a:t>
            </a:r>
          </a:p>
          <a:p>
            <a:pPr marL="0" indent="0" algn="just">
              <a:buNone/>
            </a:pPr>
            <a:endParaRPr lang="vi-VN" sz="3000" dirty="0">
              <a:latin typeface="Times New Roman" panose="02020603050405020304" pitchFamily="18" charset="0"/>
              <a:cs typeface="Times New Roman" panose="02020603050405020304" pitchFamily="18" charset="0"/>
            </a:endParaRPr>
          </a:p>
          <a:p>
            <a:pPr marL="0" indent="0" algn="just">
              <a:buNone/>
            </a:pPr>
            <a:r>
              <a:rPr lang="vi-VN" sz="3000" dirty="0">
                <a:latin typeface="Times New Roman" panose="02020603050405020304" pitchFamily="18" charset="0"/>
                <a:cs typeface="Times New Roman" panose="02020603050405020304" pitchFamily="18" charset="0"/>
              </a:rPr>
              <a:t>2. Nghệ thuật</a:t>
            </a:r>
          </a:p>
          <a:p>
            <a:pPr marL="0" indent="0" algn="just">
              <a:buNone/>
            </a:pPr>
            <a:r>
              <a:rPr lang="vi-VN" sz="3000" dirty="0">
                <a:latin typeface="Times New Roman" panose="02020603050405020304" pitchFamily="18" charset="0"/>
                <a:cs typeface="Times New Roman" panose="02020603050405020304" pitchFamily="18" charset="0"/>
              </a:rPr>
              <a:t>- Ngắn gọn, nhịp nhàng cân đối;</a:t>
            </a:r>
          </a:p>
          <a:p>
            <a:pPr marL="0" indent="0" algn="just">
              <a:buNone/>
            </a:pPr>
            <a:r>
              <a:rPr lang="vi-VN" sz="3000" dirty="0">
                <a:latin typeface="Times New Roman" panose="02020603050405020304" pitchFamily="18" charset="0"/>
                <a:cs typeface="Times New Roman" panose="02020603050405020304" pitchFamily="18" charset="0"/>
              </a:rPr>
              <a:t>- Có vần, nhịp giàu hình ảnh cụ thể, gần gũi;</a:t>
            </a:r>
          </a:p>
          <a:p>
            <a:pPr marL="0" indent="0" algn="just">
              <a:buNone/>
            </a:pPr>
            <a:r>
              <a:rPr lang="vi-VN" sz="3000" dirty="0">
                <a:latin typeface="Times New Roman" panose="02020603050405020304" pitchFamily="18" charset="0"/>
                <a:cs typeface="Times New Roman" panose="02020603050405020304" pitchFamily="18" charset="0"/>
              </a:rPr>
              <a:t>- Thường dùng các hình ảnh so sánh, ẩn dụ.</a:t>
            </a:r>
          </a:p>
          <a:p>
            <a:pPr marL="0" indent="0" algn="just">
              <a:buNone/>
            </a:pPr>
            <a:endParaRPr lang="vi-VN" sz="30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565662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53D0-BF5B-42A7-9E0B-9E26E9F3A72A}"/>
              </a:ext>
            </a:extLst>
          </p:cNvPr>
          <p:cNvSpPr>
            <a:spLocks noGrp="1"/>
          </p:cNvSpPr>
          <p:nvPr>
            <p:ph type="title"/>
          </p:nvPr>
        </p:nvSpPr>
        <p:spPr/>
        <p:txBody>
          <a:bodyPr/>
          <a:lstStyle/>
          <a:p>
            <a:pPr algn="ctr"/>
            <a:r>
              <a:rPr lang="en-US" dirty="0">
                <a:solidFill>
                  <a:srgbClr val="00B050"/>
                </a:solidFill>
              </a:rPr>
              <a:t>LUYỆN TẬP </a:t>
            </a:r>
          </a:p>
        </p:txBody>
      </p:sp>
      <p:sp>
        <p:nvSpPr>
          <p:cNvPr id="3" name="Content Placeholder 2">
            <a:extLst>
              <a:ext uri="{FF2B5EF4-FFF2-40B4-BE49-F238E27FC236}">
                <a16:creationId xmlns:a16="http://schemas.microsoft.com/office/drawing/2014/main" id="{B998A219-B6EE-4D01-88A9-041ED41D4DE3}"/>
              </a:ext>
            </a:extLst>
          </p:cNvPr>
          <p:cNvSpPr>
            <a:spLocks noGrp="1"/>
          </p:cNvSpPr>
          <p:nvPr>
            <p:ph idx="1"/>
          </p:nvPr>
        </p:nvSpPr>
        <p:spPr/>
        <p:txBody>
          <a:bodyPr>
            <a:normAutofit/>
          </a:bodyPr>
          <a:lstStyle/>
          <a:p>
            <a:pPr marL="0" indent="0">
              <a:buNone/>
            </a:pP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Hãy</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viết</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một</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cuộc</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đối</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thoại</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giả</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định</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giữa</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hai</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người</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khoảng</a:t>
            </a:r>
            <a:r>
              <a:rPr lang="en-US" sz="3200" dirty="0">
                <a:solidFill>
                  <a:srgbClr val="0D0D0D"/>
                </a:solidFill>
                <a:effectLst/>
                <a:latin typeface="Times New Roman" panose="02020603050405020304" pitchFamily="18" charset="0"/>
                <a:ea typeface="Calibri" panose="020F0502020204030204" pitchFamily="34" charset="0"/>
              </a:rPr>
              <a:t> 5-7 </a:t>
            </a:r>
            <a:r>
              <a:rPr lang="en-US" sz="3200" dirty="0" err="1">
                <a:solidFill>
                  <a:srgbClr val="0D0D0D"/>
                </a:solidFill>
                <a:effectLst/>
                <a:latin typeface="Times New Roman" panose="02020603050405020304" pitchFamily="18" charset="0"/>
                <a:ea typeface="Calibri" panose="020F0502020204030204" pitchFamily="34" charset="0"/>
              </a:rPr>
              <a:t>câu</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trong</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đó</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có</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dùng</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câu</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tục</a:t>
            </a:r>
            <a:r>
              <a:rPr lang="en-US" sz="3200" dirty="0">
                <a:solidFill>
                  <a:srgbClr val="0D0D0D"/>
                </a:solidFill>
                <a:effectLst/>
                <a:latin typeface="Times New Roman" panose="02020603050405020304" pitchFamily="18" charset="0"/>
                <a:ea typeface="Calibri" panose="020F0502020204030204" pitchFamily="34" charset="0"/>
              </a:rPr>
              <a:t> </a:t>
            </a:r>
            <a:r>
              <a:rPr lang="en-US" sz="3200" dirty="0" err="1">
                <a:solidFill>
                  <a:srgbClr val="0D0D0D"/>
                </a:solidFill>
                <a:effectLst/>
                <a:latin typeface="Times New Roman" panose="02020603050405020304" pitchFamily="18" charset="0"/>
                <a:ea typeface="Calibri" panose="020F0502020204030204" pitchFamily="34" charset="0"/>
              </a:rPr>
              <a:t>ngữ</a:t>
            </a:r>
            <a:r>
              <a:rPr lang="en-US" sz="3200" dirty="0">
                <a:solidFill>
                  <a:srgbClr val="0D0D0D"/>
                </a:solidFill>
                <a:effectLst/>
                <a:latin typeface="Times New Roman" panose="02020603050405020304" pitchFamily="18" charset="0"/>
                <a:ea typeface="Calibri" panose="020F0502020204030204" pitchFamily="34" charset="0"/>
              </a:rPr>
              <a:t>: </a:t>
            </a:r>
            <a:r>
              <a:rPr lang="en-US" sz="3200" i="1" dirty="0" err="1">
                <a:solidFill>
                  <a:srgbClr val="0D0D0D"/>
                </a:solidFill>
                <a:effectLst/>
                <a:latin typeface="Times New Roman" panose="02020603050405020304" pitchFamily="18" charset="0"/>
                <a:ea typeface="Calibri" panose="020F0502020204030204" pitchFamily="34" charset="0"/>
              </a:rPr>
              <a:t>Muốn</a:t>
            </a:r>
            <a:r>
              <a:rPr lang="en-US" sz="3200" i="1" dirty="0">
                <a:solidFill>
                  <a:srgbClr val="0D0D0D"/>
                </a:solidFill>
                <a:effectLst/>
                <a:latin typeface="Times New Roman" panose="02020603050405020304" pitchFamily="18" charset="0"/>
                <a:ea typeface="Calibri" panose="020F0502020204030204" pitchFamily="34" charset="0"/>
              </a:rPr>
              <a:t> </a:t>
            </a:r>
            <a:r>
              <a:rPr lang="en-US" sz="3200" i="1" dirty="0" err="1">
                <a:solidFill>
                  <a:srgbClr val="0D0D0D"/>
                </a:solidFill>
                <a:effectLst/>
                <a:latin typeface="Times New Roman" panose="02020603050405020304" pitchFamily="18" charset="0"/>
                <a:ea typeface="Calibri" panose="020F0502020204030204" pitchFamily="34" charset="0"/>
              </a:rPr>
              <a:t>lành</a:t>
            </a:r>
            <a:r>
              <a:rPr lang="en-US" sz="3200" i="1" dirty="0">
                <a:solidFill>
                  <a:srgbClr val="0D0D0D"/>
                </a:solidFill>
                <a:effectLst/>
                <a:latin typeface="Times New Roman" panose="02020603050405020304" pitchFamily="18" charset="0"/>
                <a:ea typeface="Calibri" panose="020F0502020204030204" pitchFamily="34" charset="0"/>
              </a:rPr>
              <a:t> </a:t>
            </a:r>
            <a:r>
              <a:rPr lang="en-US" sz="3200" i="1" dirty="0" err="1">
                <a:solidFill>
                  <a:srgbClr val="0D0D0D"/>
                </a:solidFill>
                <a:effectLst/>
                <a:latin typeface="Times New Roman" panose="02020603050405020304" pitchFamily="18" charset="0"/>
                <a:ea typeface="Calibri" panose="020F0502020204030204" pitchFamily="34" charset="0"/>
              </a:rPr>
              <a:t>nghề</a:t>
            </a:r>
            <a:r>
              <a:rPr lang="en-US" sz="3200" i="1" dirty="0">
                <a:solidFill>
                  <a:srgbClr val="0D0D0D"/>
                </a:solidFill>
                <a:effectLst/>
                <a:latin typeface="Times New Roman" panose="02020603050405020304" pitchFamily="18" charset="0"/>
                <a:ea typeface="Calibri" panose="020F0502020204030204" pitchFamily="34" charset="0"/>
              </a:rPr>
              <a:t>, </a:t>
            </a:r>
            <a:r>
              <a:rPr lang="en-US" sz="3200" i="1" dirty="0" err="1">
                <a:solidFill>
                  <a:srgbClr val="0D0D0D"/>
                </a:solidFill>
                <a:effectLst/>
                <a:latin typeface="Times New Roman" panose="02020603050405020304" pitchFamily="18" charset="0"/>
                <a:ea typeface="Calibri" panose="020F0502020204030204" pitchFamily="34" charset="0"/>
              </a:rPr>
              <a:t>chớ</a:t>
            </a:r>
            <a:r>
              <a:rPr lang="en-US" sz="3200" i="1" dirty="0">
                <a:solidFill>
                  <a:srgbClr val="0D0D0D"/>
                </a:solidFill>
                <a:effectLst/>
                <a:latin typeface="Times New Roman" panose="02020603050405020304" pitchFamily="18" charset="0"/>
                <a:ea typeface="Calibri" panose="020F0502020204030204" pitchFamily="34" charset="0"/>
              </a:rPr>
              <a:t> </a:t>
            </a:r>
            <a:r>
              <a:rPr lang="en-US" sz="3200" i="1" dirty="0" err="1">
                <a:solidFill>
                  <a:srgbClr val="0D0D0D"/>
                </a:solidFill>
                <a:effectLst/>
                <a:latin typeface="Times New Roman" panose="02020603050405020304" pitchFamily="18" charset="0"/>
                <a:ea typeface="Calibri" panose="020F0502020204030204" pitchFamily="34" charset="0"/>
              </a:rPr>
              <a:t>nề</a:t>
            </a:r>
            <a:r>
              <a:rPr lang="en-US" sz="3200" i="1" dirty="0">
                <a:solidFill>
                  <a:srgbClr val="0D0D0D"/>
                </a:solidFill>
                <a:effectLst/>
                <a:latin typeface="Times New Roman" panose="02020603050405020304" pitchFamily="18" charset="0"/>
                <a:ea typeface="Calibri" panose="020F0502020204030204" pitchFamily="34" charset="0"/>
              </a:rPr>
              <a:t> </a:t>
            </a:r>
            <a:r>
              <a:rPr lang="en-US" sz="3200" i="1" dirty="0" err="1">
                <a:solidFill>
                  <a:srgbClr val="0D0D0D"/>
                </a:solidFill>
                <a:effectLst/>
                <a:latin typeface="Times New Roman" panose="02020603050405020304" pitchFamily="18" charset="0"/>
                <a:ea typeface="Calibri" panose="020F0502020204030204" pitchFamily="34" charset="0"/>
              </a:rPr>
              <a:t>học</a:t>
            </a:r>
            <a:r>
              <a:rPr lang="en-US" sz="3200" i="1" dirty="0">
                <a:solidFill>
                  <a:srgbClr val="0D0D0D"/>
                </a:solidFill>
                <a:effectLst/>
                <a:latin typeface="Times New Roman" panose="02020603050405020304" pitchFamily="18" charset="0"/>
                <a:ea typeface="Calibri" panose="020F0502020204030204" pitchFamily="34" charset="0"/>
              </a:rPr>
              <a:t> </a:t>
            </a:r>
            <a:r>
              <a:rPr lang="en-US" sz="3200" i="1" dirty="0" err="1">
                <a:solidFill>
                  <a:srgbClr val="0D0D0D"/>
                </a:solidFill>
                <a:effectLst/>
                <a:latin typeface="Times New Roman" panose="02020603050405020304" pitchFamily="18" charset="0"/>
                <a:ea typeface="Calibri" panose="020F0502020204030204" pitchFamily="34" charset="0"/>
              </a:rPr>
              <a:t>hỏi</a:t>
            </a:r>
            <a:r>
              <a:rPr lang="en-US" sz="3200" i="1" dirty="0">
                <a:solidFill>
                  <a:srgbClr val="0D0D0D"/>
                </a:solidFill>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2226368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C83B6-8041-4D35-9DEB-2351C58E6812}"/>
              </a:ext>
            </a:extLst>
          </p:cNvPr>
          <p:cNvSpPr>
            <a:spLocks noGrp="1"/>
          </p:cNvSpPr>
          <p:nvPr>
            <p:ph type="title"/>
          </p:nvPr>
        </p:nvSpPr>
        <p:spPr/>
        <p:txBody>
          <a:bodyPr/>
          <a:lstStyle/>
          <a:p>
            <a:pPr algn="ctr"/>
            <a:r>
              <a:rPr lang="en-US" sz="4400" b="1" kern="100" dirty="0">
                <a:solidFill>
                  <a:srgbClr val="00B050"/>
                </a:solidFill>
                <a:effectLst/>
                <a:latin typeface="Times New Roman" panose="02020603050405020304" pitchFamily="18" charset="0"/>
                <a:ea typeface="SimSun" panose="02010600030101010101" pitchFamily="2" charset="-122"/>
              </a:rPr>
              <a:t>VẬN DỤNG </a:t>
            </a:r>
            <a:endParaRPr lang="en-US" dirty="0">
              <a:solidFill>
                <a:srgbClr val="00B050"/>
              </a:solidFill>
            </a:endParaRPr>
          </a:p>
        </p:txBody>
      </p:sp>
      <p:sp>
        <p:nvSpPr>
          <p:cNvPr id="3" name="Content Placeholder 2">
            <a:extLst>
              <a:ext uri="{FF2B5EF4-FFF2-40B4-BE49-F238E27FC236}">
                <a16:creationId xmlns:a16="http://schemas.microsoft.com/office/drawing/2014/main" id="{40028DA4-1344-4520-8D18-4C28FBB95D15}"/>
              </a:ext>
            </a:extLst>
          </p:cNvPr>
          <p:cNvSpPr>
            <a:spLocks noGrp="1"/>
          </p:cNvSpPr>
          <p:nvPr>
            <p:ph idx="1"/>
          </p:nvPr>
        </p:nvSpPr>
        <p:spPr/>
        <p:txBody>
          <a:bodyPr/>
          <a:lstStyle/>
          <a:p>
            <a:pPr marL="457200" algn="just">
              <a:lnSpc>
                <a:spcPct val="135000"/>
              </a:lnSpc>
              <a:tabLst>
                <a:tab pos="27051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457200" algn="just">
              <a:lnSpc>
                <a:spcPct val="135000"/>
              </a:lnSpc>
              <a:spcAft>
                <a:spcPts val="600"/>
              </a:spcAft>
              <a:tabLst>
                <a:tab pos="270510" algn="l"/>
              </a:tabLs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với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3502018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44546A"/>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727437" y="2319084"/>
            <a:ext cx="10658901" cy="1481175"/>
          </a:xfrm>
          <a:prstGeom prst="rect">
            <a:avLst/>
          </a:prstGeom>
        </p:spPr>
        <p:txBody>
          <a:bodyPr wrap="square">
            <a:spAutoFit/>
          </a:bodyPr>
          <a:lstStyle/>
          <a:p>
            <a:pPr algn="just">
              <a:lnSpc>
                <a:spcPct val="150000"/>
              </a:lnSpc>
              <a:spcAft>
                <a:spcPts val="0"/>
              </a:spcAft>
            </a:pP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pt-BR" sz="3200" dirty="0">
                <a:latin typeface="Times New Roman" panose="02020603050405020304" pitchFamily="18" charset="0"/>
                <a:ea typeface="Calibri" panose="020F0502020204030204" pitchFamily="34" charset="0"/>
              </a:rPr>
              <a:t>bài học</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3837883" y="719498"/>
            <a:ext cx="4438010" cy="742511"/>
          </a:xfrm>
          <a:prstGeom prst="rect">
            <a:avLst/>
          </a:prstGeom>
        </p:spPr>
        <p:txBody>
          <a:bodyPr wrap="none">
            <a:spAutoFit/>
          </a:bodyPr>
          <a:lstStyle/>
          <a:p>
            <a:pPr algn="ctr">
              <a:lnSpc>
                <a:spcPct val="150000"/>
              </a:lnSpc>
              <a:spcAft>
                <a:spcPts val="0"/>
              </a:spcAft>
              <a:tabLst>
                <a:tab pos="152400" algn="l"/>
              </a:tabLst>
            </a:pPr>
            <a:r>
              <a:rPr lang="de-DE"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HƯỚNG DẪN VỀ NHÀ</a:t>
            </a:r>
            <a:endPar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412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07324E-E00A-48B2-9CC3-813778771290}"/>
              </a:ext>
            </a:extLst>
          </p:cNvPr>
          <p:cNvSpPr txBox="1"/>
          <p:nvPr/>
        </p:nvSpPr>
        <p:spPr>
          <a:xfrm>
            <a:off x="2264735" y="1850065"/>
            <a:ext cx="7963786" cy="1853071"/>
          </a:xfrm>
          <a:prstGeom prst="rect">
            <a:avLst/>
          </a:prstGeom>
          <a:noFill/>
        </p:spPr>
        <p:txBody>
          <a:bodyPr wrap="square">
            <a:spAutoFit/>
          </a:bodyPr>
          <a:lstStyle/>
          <a:p>
            <a:pPr algn="just">
              <a:lnSpc>
                <a:spcPct val="135000"/>
              </a:lnSpc>
              <a:spcAft>
                <a:spcPts val="600"/>
              </a:spcAft>
              <a:tabLst>
                <a:tab pos="27051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5000"/>
              </a:lnSpc>
              <a:spcAft>
                <a:spcPts val="600"/>
              </a:spcAft>
              <a:tabLst>
                <a:tab pos="27051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5422324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F4A418-BB57-4F89-9A8D-F7BEA72BF763}"/>
              </a:ext>
            </a:extLst>
          </p:cNvPr>
          <p:cNvSpPr txBox="1"/>
          <p:nvPr/>
        </p:nvSpPr>
        <p:spPr>
          <a:xfrm>
            <a:off x="2393879" y="1243173"/>
            <a:ext cx="6752689" cy="115416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I.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1.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tục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ngữ</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8449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5CB582-DA5A-4BD9-AB53-56349C7D0A25}"/>
              </a:ext>
            </a:extLst>
          </p:cNvPr>
          <p:cNvSpPr txBox="1"/>
          <p:nvPr/>
        </p:nvSpPr>
        <p:spPr>
          <a:xfrm>
            <a:off x="3318553" y="585627"/>
            <a:ext cx="5828104" cy="1271374"/>
          </a:xfrm>
          <a:prstGeom prst="rect">
            <a:avLst/>
          </a:prstGeom>
          <a:noFill/>
        </p:spPr>
        <p:txBody>
          <a:bodyPr wrap="square">
            <a:spAutoFit/>
          </a:bodyPr>
          <a:lstStyle/>
          <a:p>
            <a:pPr algn="ctr">
              <a:lnSpc>
                <a:spcPct val="135000"/>
              </a:lnSpc>
              <a:spcAft>
                <a:spcPts val="600"/>
              </a:spcAft>
              <a:tabLst>
                <a:tab pos="90170" algn="l"/>
                <a:tab pos="180340" algn="l"/>
              </a:tabLs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1</a:t>
            </a:r>
          </a:p>
          <a:p>
            <a:pPr indent="109855" algn="ctr">
              <a:lnSpc>
                <a:spcPct val="135000"/>
              </a:lnSpc>
              <a:spcAft>
                <a:spcPts val="600"/>
              </a:spcAft>
              <a:tabLst>
                <a:tab pos="270510" algn="l"/>
              </a:tabLst>
            </a:pP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hiểu</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chung</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tục</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ngữ</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51BE248A-2E31-441A-AFDB-8B9DDF7B066F}"/>
              </a:ext>
            </a:extLst>
          </p:cNvPr>
          <p:cNvGraphicFramePr>
            <a:graphicFrameLocks noGrp="1"/>
          </p:cNvGraphicFramePr>
          <p:nvPr>
            <p:extLst>
              <p:ext uri="{D42A27DB-BD31-4B8C-83A1-F6EECF244321}">
                <p14:modId xmlns:p14="http://schemas.microsoft.com/office/powerpoint/2010/main" val="3025133513"/>
              </p:ext>
            </p:extLst>
          </p:nvPr>
        </p:nvGraphicFramePr>
        <p:xfrm>
          <a:off x="1828800" y="1972638"/>
          <a:ext cx="8750594" cy="4078986"/>
        </p:xfrm>
        <a:graphic>
          <a:graphicData uri="http://schemas.openxmlformats.org/drawingml/2006/table">
            <a:tbl>
              <a:tblPr firstRow="1" firstCol="1" bandRow="1"/>
              <a:tblGrid>
                <a:gridCol w="4572352">
                  <a:extLst>
                    <a:ext uri="{9D8B030D-6E8A-4147-A177-3AD203B41FA5}">
                      <a16:colId xmlns:a16="http://schemas.microsoft.com/office/drawing/2014/main" val="2754512513"/>
                    </a:ext>
                  </a:extLst>
                </a:gridCol>
                <a:gridCol w="4178242">
                  <a:extLst>
                    <a:ext uri="{9D8B030D-6E8A-4147-A177-3AD203B41FA5}">
                      <a16:colId xmlns:a16="http://schemas.microsoft.com/office/drawing/2014/main" val="268346963"/>
                    </a:ext>
                  </a:extLst>
                </a:gridCol>
              </a:tblGrid>
              <a:tr h="1101093">
                <a:tc>
                  <a:txBody>
                    <a:bodyPr/>
                    <a:lstStyle/>
                    <a:p>
                      <a:pPr algn="just">
                        <a:lnSpc>
                          <a:spcPct val="135000"/>
                        </a:lnSpc>
                        <a:spcAft>
                          <a:spcPts val="600"/>
                        </a:spcAft>
                        <a:tabLst>
                          <a:tab pos="152400" algn="l"/>
                        </a:tabLst>
                      </a:pP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Khái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niệm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tabLst>
                          <a:tab pos="152400" algn="l"/>
                        </a:tabLst>
                      </a:pPr>
                      <a:r>
                        <a:rPr lang="vi-VN"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5000"/>
                        </a:lnSpc>
                        <a:spcAft>
                          <a:spcPts val="600"/>
                        </a:spcAft>
                        <a:tabLst>
                          <a:tab pos="152400" algn="l"/>
                        </a:tabLst>
                      </a:pP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8297689"/>
                  </a:ext>
                </a:extLst>
              </a:tr>
              <a:tr h="1101093">
                <a:tc>
                  <a:txBody>
                    <a:bodyPr/>
                    <a:lstStyle/>
                    <a:p>
                      <a:pPr indent="18415" algn="just">
                        <a:lnSpc>
                          <a:spcPct val="135000"/>
                        </a:lnSpc>
                        <a:spcAft>
                          <a:spcPts val="600"/>
                        </a:spcAft>
                        <a:tabLst>
                          <a:tab pos="152400" algn="l"/>
                        </a:tabLst>
                      </a:pP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thức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tabLst>
                          <a:tab pos="152400" algn="l"/>
                        </a:tabLst>
                      </a:pPr>
                      <a:r>
                        <a:rPr lang="vi-VN"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5000"/>
                        </a:lnSpc>
                        <a:spcAft>
                          <a:spcPts val="600"/>
                        </a:spcAft>
                        <a:tabLst>
                          <a:tab pos="152400" algn="l"/>
                        </a:tabLst>
                      </a:pP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809241"/>
                  </a:ext>
                </a:extLst>
              </a:tr>
              <a:tr h="1743090">
                <a:tc>
                  <a:txBody>
                    <a:bodyPr/>
                    <a:lstStyle/>
                    <a:p>
                      <a:pPr indent="18415" algn="just">
                        <a:lnSpc>
                          <a:spcPct val="135000"/>
                        </a:lnSpc>
                        <a:spcAft>
                          <a:spcPts val="600"/>
                        </a:spcAft>
                        <a:tabLst>
                          <a:tab pos="152400" algn="l"/>
                        </a:tabLst>
                      </a:pP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dung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35000"/>
                        </a:lnSpc>
                        <a:spcBef>
                          <a:spcPts val="0"/>
                        </a:spcBef>
                        <a:spcAft>
                          <a:spcPts val="600"/>
                        </a:spcAft>
                        <a:buClrTx/>
                        <a:buSzTx/>
                        <a:buFontTx/>
                        <a:buNone/>
                        <a:tabLst>
                          <a:tab pos="152400" algn="l"/>
                        </a:tabLst>
                        <a:defRPr/>
                      </a:pPr>
                      <a:r>
                        <a:rPr lang="vi-VN"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spcAft>
                          <a:spcPts val="600"/>
                        </a:spcAft>
                        <a:tabLst>
                          <a:tab pos="152400" algn="l"/>
                        </a:tabLs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285453"/>
                  </a:ext>
                </a:extLst>
              </a:tr>
            </a:tbl>
          </a:graphicData>
        </a:graphic>
      </p:graphicFrame>
    </p:spTree>
    <p:extLst>
      <p:ext uri="{BB962C8B-B14F-4D97-AF65-F5344CB8AC3E}">
        <p14:creationId xmlns:p14="http://schemas.microsoft.com/office/powerpoint/2010/main" val="3142061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E6B2F5F-8902-4E76-BA39-273B169CD19E}"/>
              </a:ext>
            </a:extLst>
          </p:cNvPr>
          <p:cNvGraphicFramePr>
            <a:graphicFrameLocks noGrp="1"/>
          </p:cNvGraphicFramePr>
          <p:nvPr>
            <p:extLst>
              <p:ext uri="{D42A27DB-BD31-4B8C-83A1-F6EECF244321}">
                <p14:modId xmlns:p14="http://schemas.microsoft.com/office/powerpoint/2010/main" val="3082442450"/>
              </p:ext>
            </p:extLst>
          </p:nvPr>
        </p:nvGraphicFramePr>
        <p:xfrm>
          <a:off x="1903228" y="1669312"/>
          <a:ext cx="8516679" cy="3997408"/>
        </p:xfrm>
        <a:graphic>
          <a:graphicData uri="http://schemas.openxmlformats.org/drawingml/2006/table">
            <a:tbl>
              <a:tblPr firstRow="1" firstCol="1" bandRow="1"/>
              <a:tblGrid>
                <a:gridCol w="2134516">
                  <a:extLst>
                    <a:ext uri="{9D8B030D-6E8A-4147-A177-3AD203B41FA5}">
                      <a16:colId xmlns:a16="http://schemas.microsoft.com/office/drawing/2014/main" val="2332619374"/>
                    </a:ext>
                  </a:extLst>
                </a:gridCol>
                <a:gridCol w="6382163">
                  <a:extLst>
                    <a:ext uri="{9D8B030D-6E8A-4147-A177-3AD203B41FA5}">
                      <a16:colId xmlns:a16="http://schemas.microsoft.com/office/drawing/2014/main" val="4089308912"/>
                    </a:ext>
                  </a:extLst>
                </a:gridCol>
              </a:tblGrid>
              <a:tr h="1140420">
                <a:tc>
                  <a:txBody>
                    <a:bodyPr/>
                    <a:lstStyle/>
                    <a:p>
                      <a:pPr algn="just">
                        <a:lnSpc>
                          <a:spcPct val="135000"/>
                        </a:lnSpc>
                        <a:spcAft>
                          <a:spcPts val="600"/>
                        </a:spcAft>
                        <a:tabLst>
                          <a:tab pos="152400" algn="l"/>
                        </a:tabLst>
                      </a:pP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Khái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niệm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tabLst>
                          <a:tab pos="152400" algn="l"/>
                        </a:tabLs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9089626"/>
                  </a:ext>
                </a:extLst>
              </a:tr>
              <a:tr h="1189478">
                <a:tc>
                  <a:txBody>
                    <a:bodyPr/>
                    <a:lstStyle/>
                    <a:p>
                      <a:pPr indent="18415" algn="just">
                        <a:lnSpc>
                          <a:spcPct val="135000"/>
                        </a:lnSpc>
                        <a:spcAft>
                          <a:spcPts val="600"/>
                        </a:spcAft>
                        <a:tabLst>
                          <a:tab pos="152400" algn="l"/>
                        </a:tabLst>
                      </a:pP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thức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tabLst>
                          <a:tab pos="152400" algn="l"/>
                        </a:tabLs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gọn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nhịp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656833"/>
                  </a:ext>
                </a:extLst>
              </a:tr>
              <a:tr h="1189478">
                <a:tc>
                  <a:txBody>
                    <a:bodyPr/>
                    <a:lstStyle/>
                    <a:p>
                      <a:pPr indent="18415" algn="just">
                        <a:lnSpc>
                          <a:spcPct val="135000"/>
                        </a:lnSpc>
                        <a:spcAft>
                          <a:spcPts val="600"/>
                        </a:spcAft>
                        <a:tabLst>
                          <a:tab pos="152400" algn="l"/>
                        </a:tabLst>
                      </a:pP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dung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tabLst>
                          <a:tab pos="152400" algn="l"/>
                        </a:tabLs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171889"/>
                  </a:ext>
                </a:extLst>
              </a:tr>
            </a:tbl>
          </a:graphicData>
        </a:graphic>
      </p:graphicFrame>
    </p:spTree>
    <p:extLst>
      <p:ext uri="{BB962C8B-B14F-4D97-AF65-F5344CB8AC3E}">
        <p14:creationId xmlns:p14="http://schemas.microsoft.com/office/powerpoint/2010/main" val="18377320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205483-3F08-4581-8423-C71EF25AE2C8}"/>
              </a:ext>
            </a:extLst>
          </p:cNvPr>
          <p:cNvSpPr txBox="1"/>
          <p:nvPr/>
        </p:nvSpPr>
        <p:spPr>
          <a:xfrm>
            <a:off x="1684963" y="1428108"/>
            <a:ext cx="8774130" cy="4539191"/>
          </a:xfrm>
          <a:prstGeom prst="rect">
            <a:avLst/>
          </a:prstGeom>
          <a:noFill/>
        </p:spPr>
        <p:txBody>
          <a:bodyPr wrap="square">
            <a:sp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H</a:t>
            </a:r>
            <a:r>
              <a:rPr lang="vi-VN" sz="2800" b="1" dirty="0">
                <a:latin typeface="Times New Roman" panose="02020603050405020304" pitchFamily="18" charset="0"/>
                <a:cs typeface="Times New Roman" panose="02020603050405020304" pitchFamily="18" charset="0"/>
              </a:rPr>
              <a:t>ướng dẫn đọc văn bản: </a:t>
            </a:r>
          </a:p>
          <a:p>
            <a:pPr algn="just">
              <a:lnSpc>
                <a:spcPct val="150000"/>
              </a:lnSpc>
            </a:pPr>
            <a:r>
              <a:rPr lang="vi-VN" sz="2800" dirty="0">
                <a:latin typeface="Times New Roman" panose="02020603050405020304" pitchFamily="18" charset="0"/>
                <a:cs typeface="Times New Roman" panose="02020603050405020304" pitchFamily="18" charset="0"/>
              </a:rPr>
              <a:t>+ Đọc tách bạch từng câu, nhịp điệu rành mạch, âm lượng vừa phải, dễ nghe.</a:t>
            </a:r>
          </a:p>
          <a:p>
            <a:pPr algn="just">
              <a:lnSpc>
                <a:spcPct val="150000"/>
              </a:lnSpc>
            </a:pP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a:t>
            </a:r>
            <a:r>
              <a:rPr lang="vi-VN" sz="2800" dirty="0">
                <a:latin typeface="Times New Roman" panose="02020603050405020304" pitchFamily="18" charset="0"/>
                <a:cs typeface="Times New Roman" panose="02020603050405020304" pitchFamily="18" charset="0"/>
              </a:rPr>
              <a:t>hú ý các thẻ chiến lược đọc bên phải để nhận diện nhanh các chủ đề và đặc điểm chung về hình thức (số dòng, số tiếng, nhịp, vần) của các câu tục ngữ. </a:t>
            </a:r>
          </a:p>
          <a:p>
            <a:pPr algn="just">
              <a:lnSpc>
                <a:spcPct val="150000"/>
              </a:lnSpc>
            </a:pPr>
            <a:r>
              <a:rPr lang="vi-VN" sz="2800" dirty="0">
                <a:latin typeface="Times New Roman" panose="02020603050405020304" pitchFamily="18" charset="0"/>
                <a:cs typeface="Times New Roman" panose="02020603050405020304" pitchFamily="18" charset="0"/>
              </a:rPr>
              <a:t>+ Chú ý phần chú thích ở chân trang.</a:t>
            </a:r>
          </a:p>
        </p:txBody>
      </p:sp>
      <p:sp>
        <p:nvSpPr>
          <p:cNvPr id="4" name="TextBox 3">
            <a:extLst>
              <a:ext uri="{FF2B5EF4-FFF2-40B4-BE49-F238E27FC236}">
                <a16:creationId xmlns:a16="http://schemas.microsoft.com/office/drawing/2014/main" id="{D89C0722-2654-4EDF-A99A-E7D92E2FD52A}"/>
              </a:ext>
            </a:extLst>
          </p:cNvPr>
          <p:cNvSpPr txBox="1"/>
          <p:nvPr/>
        </p:nvSpPr>
        <p:spPr>
          <a:xfrm>
            <a:off x="1910993" y="890701"/>
            <a:ext cx="9709080" cy="612732"/>
          </a:xfrm>
          <a:prstGeom prst="rect">
            <a:avLst/>
          </a:prstGeom>
          <a:noFill/>
        </p:spPr>
        <p:txBody>
          <a:bodyPr wrap="square">
            <a:spAutoFit/>
          </a:bodyPr>
          <a:lstStyle/>
          <a:p>
            <a:pPr marL="0" marR="0" lvl="0" indent="0" algn="just" defTabSz="914400" rtl="0" eaLnBrk="1" fontAlgn="auto" latinLnBrk="0" hangingPunct="1">
              <a:lnSpc>
                <a:spcPct val="135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2.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số</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tục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Việt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Nam”</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64126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8F28CA-6277-48D5-8E28-C40E23A03A4D}"/>
              </a:ext>
            </a:extLst>
          </p:cNvPr>
          <p:cNvSpPr txBox="1"/>
          <p:nvPr/>
        </p:nvSpPr>
        <p:spPr>
          <a:xfrm>
            <a:off x="1962364" y="1304818"/>
            <a:ext cx="9133726" cy="4410695"/>
          </a:xfrm>
          <a:prstGeom prst="rect">
            <a:avLst/>
          </a:prstGeom>
          <a:noFill/>
        </p:spPr>
        <p:txBody>
          <a:bodyPr wrap="square">
            <a:spAutoFit/>
          </a:bodyPr>
          <a:lstStyle/>
          <a:p>
            <a:pPr algn="just">
              <a:lnSpc>
                <a:spcPct val="135000"/>
              </a:lnSpc>
              <a:spcAft>
                <a:spcPts val="600"/>
              </a:spcAft>
            </a:pP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2.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hiểu</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chung</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bản</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số</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tục</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Việt</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Nam”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indent="-514350" algn="just">
              <a:lnSpc>
                <a:spcPct val="135000"/>
              </a:lnSpc>
              <a:spcAft>
                <a:spcPts val="600"/>
              </a:spcAft>
              <a:buAutoNum type="alphaLcPeriod"/>
            </a:pP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Chủ</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p>
          <a:p>
            <a:pPr algn="just">
              <a:lnSpc>
                <a:spcPct val="135000"/>
              </a:lnSpc>
              <a:spcAft>
                <a:spcPts val="600"/>
              </a:spcAft>
            </a:pPr>
            <a:r>
              <a:rPr lang="en-US" sz="2800" dirty="0">
                <a:latin typeface="Times New Roman" panose="02020603050405020304" pitchFamily="18" charset="0"/>
                <a:ea typeface="MS Mincho" panose="02020609040205080304" pitchFamily="49" charset="-128"/>
                <a:cs typeface="Times New Roman" panose="02020603050405020304" pitchFamily="18" charset="0"/>
              </a:rPr>
              <a: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Đúc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kết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nhận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thức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nhiên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xã</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hội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kinh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nghiệm</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đạo</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đức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cách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ứng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xử</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đời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sống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spcAft>
                <a:spcPts val="600"/>
              </a:spcAft>
            </a:pP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b.</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thức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p>
          <a:p>
            <a:pPr algn="just">
              <a:lnSpc>
                <a:spcPct val="135000"/>
              </a:lnSpc>
              <a:spcAft>
                <a:spcPts val="600"/>
              </a:spcAft>
            </a:pPr>
            <a:r>
              <a:rPr lang="en-US" sz="2800" dirty="0">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Ngắn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gọn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nhịp</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nhàng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cân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đối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vần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điệu</a:t>
            </a:r>
            <a:r>
              <a:rPr lang="en-US" sz="2800" dirty="0">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60909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D1E3C1-1218-4E27-86E5-00D89D243A89}"/>
              </a:ext>
            </a:extLst>
          </p:cNvPr>
          <p:cNvSpPr txBox="1"/>
          <p:nvPr/>
        </p:nvSpPr>
        <p:spPr>
          <a:xfrm>
            <a:off x="2236343" y="2712378"/>
            <a:ext cx="7719316" cy="196451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Chia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lớp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4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HS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thảo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yêu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cầu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tìm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hiểu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thức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tục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ngữ</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theo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phiếu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5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phút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chấm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chéo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nhau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158A44F5-6078-471D-812C-A793F6D0EE80}"/>
              </a:ext>
            </a:extLst>
          </p:cNvPr>
          <p:cNvSpPr txBox="1"/>
          <p:nvPr/>
        </p:nvSpPr>
        <p:spPr>
          <a:xfrm>
            <a:off x="2236342" y="1315092"/>
            <a:ext cx="6910226" cy="1271374"/>
          </a:xfrm>
          <a:prstGeom prst="rect">
            <a:avLst/>
          </a:prstGeom>
          <a:noFill/>
        </p:spPr>
        <p:txBody>
          <a:bodyPr wrap="square">
            <a:spAutoFit/>
          </a:bodyPr>
          <a:lstStyle/>
          <a:p>
            <a:pPr algn="just">
              <a:lnSpc>
                <a:spcPct val="135000"/>
              </a:lnSpc>
              <a:spcAft>
                <a:spcPts val="600"/>
              </a:spcAft>
            </a:pPr>
            <a:r>
              <a:rPr lang="vi-VN" sz="2800" b="1" kern="100" dirty="0">
                <a:effectLst/>
                <a:latin typeface="Times New Roman" panose="02020603050405020304" pitchFamily="18" charset="0"/>
                <a:ea typeface="SimSun" panose="02010600030101010101" pitchFamily="2" charset="-122"/>
                <a:cs typeface="Times New Roman" panose="02020603050405020304" pitchFamily="18" charset="0"/>
              </a:rPr>
              <a:t>II. </a:t>
            </a:r>
            <a:r>
              <a:rPr lang="en-US" sz="2800" b="1" kern="100" dirty="0" err="1">
                <a:effectLst/>
                <a:latin typeface="Times New Roman" panose="02020603050405020304" pitchFamily="18" charset="0"/>
                <a:ea typeface="SimSun" panose="02010600030101010101" pitchFamily="2" charset="-122"/>
                <a:cs typeface="Times New Roman" panose="02020603050405020304" pitchFamily="18" charset="0"/>
              </a:rPr>
              <a:t>Đọc</a:t>
            </a:r>
            <a:r>
              <a:rPr lang="en-US" sz="2800" b="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kern="100" dirty="0" err="1">
                <a:effectLst/>
                <a:latin typeface="Times New Roman" panose="02020603050405020304" pitchFamily="18" charset="0"/>
                <a:ea typeface="SimSun" panose="02010600030101010101" pitchFamily="2" charset="-122"/>
                <a:cs typeface="Times New Roman" panose="02020603050405020304" pitchFamily="18" charset="0"/>
              </a:rPr>
              <a:t>hiểu</a:t>
            </a:r>
            <a:r>
              <a:rPr lang="vi-VN" sz="2800" b="1" kern="100" dirty="0">
                <a:effectLst/>
                <a:latin typeface="Times New Roman" panose="02020603050405020304" pitchFamily="18" charset="0"/>
                <a:ea typeface="SimSun" panose="02010600030101010101" pitchFamily="2" charset="-122"/>
                <a:cs typeface="Times New Roman" panose="02020603050405020304" pitchFamily="18" charset="0"/>
              </a:rPr>
              <a:t> văn bản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spcAft>
                <a:spcPts val="600"/>
              </a:spcAft>
              <a:tabLst>
                <a:tab pos="90170" algn="l"/>
                <a:tab pos="180340" algn="l"/>
              </a:tabLst>
            </a:pPr>
            <a:r>
              <a:rPr lang="en-US" sz="2800" b="1" spc="2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spc="2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b="1"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2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b="1"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2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b="1"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20" dirty="0" err="1">
                <a:effectLst/>
                <a:latin typeface="Times New Roman" panose="02020603050405020304" pitchFamily="18" charset="0"/>
                <a:ea typeface="Calibri" panose="020F0502020204030204" pitchFamily="34" charset="0"/>
                <a:cs typeface="Times New Roman" panose="02020603050405020304" pitchFamily="18" charset="0"/>
              </a:rPr>
              <a:t>thức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31432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2F85900-112A-4F0E-9645-182C73AF2E2E}"/>
              </a:ext>
            </a:extLst>
          </p:cNvPr>
          <p:cNvGraphicFramePr>
            <a:graphicFrameLocks noGrp="1"/>
          </p:cNvGraphicFramePr>
          <p:nvPr>
            <p:extLst>
              <p:ext uri="{D42A27DB-BD31-4B8C-83A1-F6EECF244321}">
                <p14:modId xmlns:p14="http://schemas.microsoft.com/office/powerpoint/2010/main" val="1199392343"/>
              </p:ext>
            </p:extLst>
          </p:nvPr>
        </p:nvGraphicFramePr>
        <p:xfrm>
          <a:off x="708918" y="616449"/>
          <a:ext cx="10870058" cy="4284325"/>
        </p:xfrm>
        <a:graphic>
          <a:graphicData uri="http://schemas.openxmlformats.org/drawingml/2006/table">
            <a:tbl>
              <a:tblPr firstRow="1" firstCol="1" bandRow="1"/>
              <a:tblGrid>
                <a:gridCol w="4453341">
                  <a:extLst>
                    <a:ext uri="{9D8B030D-6E8A-4147-A177-3AD203B41FA5}">
                      <a16:colId xmlns:a16="http://schemas.microsoft.com/office/drawing/2014/main" val="1582982430"/>
                    </a:ext>
                  </a:extLst>
                </a:gridCol>
                <a:gridCol w="3040375">
                  <a:extLst>
                    <a:ext uri="{9D8B030D-6E8A-4147-A177-3AD203B41FA5}">
                      <a16:colId xmlns:a16="http://schemas.microsoft.com/office/drawing/2014/main" val="3538075269"/>
                    </a:ext>
                  </a:extLst>
                </a:gridCol>
                <a:gridCol w="3376342">
                  <a:extLst>
                    <a:ext uri="{9D8B030D-6E8A-4147-A177-3AD203B41FA5}">
                      <a16:colId xmlns:a16="http://schemas.microsoft.com/office/drawing/2014/main" val="2963846704"/>
                    </a:ext>
                  </a:extLst>
                </a:gridCol>
              </a:tblGrid>
              <a:tr h="592119">
                <a:tc>
                  <a:txBody>
                    <a:bodyPr/>
                    <a:lstStyle/>
                    <a:p>
                      <a:pPr algn="ctr">
                        <a:lnSpc>
                          <a:spcPct val="135000"/>
                        </a:lnSpc>
                        <a:spcAft>
                          <a:spcPts val="600"/>
                        </a:spcAft>
                      </a:pPr>
                      <a:r>
                        <a:rPr lang="pt-BR"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 phương diện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600"/>
                        </a:spcAft>
                      </a:pPr>
                      <a:r>
                        <a:rPr lang="pt-BR"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Biểu hiện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600"/>
                        </a:spcAft>
                      </a:pPr>
                      <a:r>
                        <a:rPr lang="pt-BR"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Nhận xét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645073"/>
                  </a:ext>
                </a:extLst>
              </a:tr>
              <a:tr h="592119">
                <a:tc>
                  <a:txBody>
                    <a:bodyPr/>
                    <a:lstStyle/>
                    <a:p>
                      <a:pPr algn="just">
                        <a:lnSpc>
                          <a:spcPct val="135000"/>
                        </a:lnSpc>
                        <a:spcAft>
                          <a:spcPts val="600"/>
                        </a:spcAft>
                      </a:pPr>
                      <a:r>
                        <a:rPr lang="pt-BR"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 tiếng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600"/>
                        </a:spcAft>
                      </a:pPr>
                      <a:r>
                        <a:rPr lang="pt-BR"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pt-BR"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 dài:...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364723"/>
                  </a:ext>
                </a:extLst>
              </a:tr>
              <a:tr h="592119">
                <a:tc>
                  <a:txBody>
                    <a:bodyPr/>
                    <a:lstStyle/>
                    <a:p>
                      <a:pPr algn="just">
                        <a:lnSpc>
                          <a:spcPct val="135000"/>
                        </a:lnSpc>
                        <a:spcAft>
                          <a:spcPts val="600"/>
                        </a:spcAft>
                      </a:pPr>
                      <a:r>
                        <a:rPr lang="pt-BR"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Gieo vần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600"/>
                        </a:spcAft>
                      </a:pPr>
                      <a:r>
                        <a:rPr lang="pt-BR"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pt-BR"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 dụng:..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7754738"/>
                  </a:ext>
                </a:extLst>
              </a:tr>
              <a:tr h="1253984">
                <a:tc>
                  <a:txBody>
                    <a:bodyPr/>
                    <a:lstStyle/>
                    <a:p>
                      <a:pPr algn="just">
                        <a:lnSpc>
                          <a:spcPct val="135000"/>
                        </a:lnSpc>
                        <a:spcAft>
                          <a:spcPts val="600"/>
                        </a:spcAft>
                      </a:pPr>
                      <a:r>
                        <a:rPr lang="pt-BR"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Tính cân đối trong cấu trúc ngôn từ</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600"/>
                        </a:spcAft>
                      </a:pPr>
                      <a:r>
                        <a:rPr lang="pt-BR"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pt-BR"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 dụng:...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728406"/>
                  </a:ext>
                </a:extLst>
              </a:tr>
              <a:tr h="1253984">
                <a:tc>
                  <a:txBody>
                    <a:bodyPr/>
                    <a:lstStyle/>
                    <a:p>
                      <a:pPr algn="just">
                        <a:lnSpc>
                          <a:spcPct val="135000"/>
                        </a:lnSpc>
                        <a:spcAft>
                          <a:spcPts val="600"/>
                        </a:spcAft>
                      </a:pPr>
                      <a:r>
                        <a:rPr lang="pt-BR"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 tục ngữ có hình thức của thể thơ quen thuộc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5000"/>
                        </a:lnSpc>
                        <a:spcAft>
                          <a:spcPts val="600"/>
                        </a:spcAft>
                      </a:pPr>
                      <a:r>
                        <a:rPr lang="pt-BR"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pt-BR"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 thơ:...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7101671"/>
                  </a:ext>
                </a:extLst>
              </a:tr>
            </a:tbl>
          </a:graphicData>
        </a:graphic>
      </p:graphicFrame>
    </p:spTree>
    <p:extLst>
      <p:ext uri="{BB962C8B-B14F-4D97-AF65-F5344CB8AC3E}">
        <p14:creationId xmlns:p14="http://schemas.microsoft.com/office/powerpoint/2010/main" val="1319537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1377</Words>
  <Application>Microsoft Office PowerPoint</Application>
  <PresentationFormat>Widescreen</PresentationFormat>
  <Paragraphs>160</Paragraphs>
  <Slides>19</Slides>
  <Notes>4</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19</vt:i4>
      </vt:variant>
    </vt:vector>
  </HeadingPairs>
  <TitlesOfParts>
    <vt:vector size="33" baseType="lpstr">
      <vt:lpstr>DengXian</vt:lpstr>
      <vt:lpstr>Arial</vt:lpstr>
      <vt:lpstr>Calibri</vt:lpstr>
      <vt:lpstr>Calibri Light</vt:lpstr>
      <vt:lpstr>inpin heiti</vt:lpstr>
      <vt:lpstr>Times New Roman</vt:lpstr>
      <vt:lpstr>VNI-Times</vt:lpstr>
      <vt:lpstr>思源黑体 Heavy</vt:lpstr>
      <vt:lpstr>Office Theme</vt:lpstr>
      <vt:lpstr>Office 主题</vt:lpstr>
      <vt:lpstr>Office 主题​​</vt:lpstr>
      <vt:lpstr>Contents Slide Master</vt:lpstr>
      <vt:lpstr>1_Office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Tổng kết </vt:lpstr>
      <vt:lpstr>LUYỆN TẬP </vt:lpstr>
      <vt:lpstr>VẬN DỤNG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69</cp:revision>
  <dcterms:created xsi:type="dcterms:W3CDTF">2022-06-20T07:41:40Z</dcterms:created>
  <dcterms:modified xsi:type="dcterms:W3CDTF">2025-02-08T10:24:57Z</dcterms:modified>
</cp:coreProperties>
</file>