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92" r:id="rId3"/>
    <p:sldId id="456" r:id="rId4"/>
    <p:sldId id="446" r:id="rId5"/>
    <p:sldId id="447" r:id="rId6"/>
    <p:sldId id="448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300" r:id="rId15"/>
    <p:sldId id="333" r:id="rId16"/>
    <p:sldId id="406" r:id="rId17"/>
    <p:sldId id="457" r:id="rId18"/>
    <p:sldId id="336" r:id="rId19"/>
    <p:sldId id="390" r:id="rId20"/>
    <p:sldId id="397" r:id="rId21"/>
    <p:sldId id="393" r:id="rId22"/>
    <p:sldId id="392" r:id="rId23"/>
    <p:sldId id="396" r:id="rId24"/>
    <p:sldId id="399" r:id="rId25"/>
    <p:sldId id="335" r:id="rId26"/>
    <p:sldId id="400" r:id="rId27"/>
    <p:sldId id="405" r:id="rId28"/>
    <p:sldId id="329" r:id="rId29"/>
    <p:sldId id="34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182" autoAdjust="0"/>
  </p:normalViewPr>
  <p:slideViewPr>
    <p:cSldViewPr snapToGrid="0">
      <p:cViewPr varScale="1">
        <p:scale>
          <a:sx n="81" d="100"/>
          <a:sy n="81" d="100"/>
        </p:scale>
        <p:origin x="74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24B61D-10FD-42F4-84CF-7264D17397D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62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47397-6384-44EE-A694-5C2CB09E458C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04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4142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2766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Around Town</a:t>
            </a:r>
            <a:r>
              <a:rPr lang="en-US" sz="1800" b="1" baseline="0" dirty="0">
                <a:solidFill>
                  <a:schemeClr val="bg1"/>
                </a:solidFill>
              </a:rPr>
              <a:t> 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Anh</a:t>
            </a:r>
            <a:r>
              <a:rPr lang="en-US" sz="1400" baseline="0" dirty="0">
                <a:solidFill>
                  <a:schemeClr val="bg1"/>
                </a:solidFill>
              </a:rPr>
              <a:t>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038646" y="-701040"/>
            <a:ext cx="8194566" cy="8194566"/>
            <a:chOff x="2038646" y="-701040"/>
            <a:chExt cx="8194566" cy="8194566"/>
          </a:xfrm>
        </p:grpSpPr>
        <p:sp>
          <p:nvSpPr>
            <p:cNvPr id="36" name="椭圆 35"/>
            <p:cNvSpPr/>
            <p:nvPr/>
          </p:nvSpPr>
          <p:spPr>
            <a:xfrm>
              <a:off x="2038646" y="-701040"/>
              <a:ext cx="8194566" cy="8194566"/>
            </a:xfrm>
            <a:prstGeom prst="ellipse">
              <a:avLst/>
            </a:prstGeom>
            <a:solidFill>
              <a:schemeClr val="bg1"/>
            </a:solidFill>
            <a:ln w="19050">
              <a:noFill/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2200932" y="-538754"/>
              <a:ext cx="7869994" cy="786999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5798C9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45"/>
          <a:stretch/>
        </p:blipFill>
        <p:spPr>
          <a:xfrm>
            <a:off x="0" y="1949646"/>
            <a:ext cx="12191618" cy="49072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101" y="3887923"/>
            <a:ext cx="5938887" cy="296900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05116" y="1564418"/>
            <a:ext cx="7177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i="0" u="none" strike="noStrike" kern="1200" cap="none" normalizeH="0" baseline="0" noProof="0" dirty="0">
              <a:ln>
                <a:noFill/>
              </a:ln>
              <a:solidFill>
                <a:srgbClr val="EB832A"/>
              </a:solidFill>
              <a:effectLst>
                <a:outerShdw blurRad="25400" dist="25400" dir="2700000" algn="tl">
                  <a:srgbClr val="000000">
                    <a:alpha val="2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679" y="1292526"/>
            <a:ext cx="1293222" cy="117521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2276" y="3369901"/>
            <a:ext cx="1293222" cy="1175213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9840" y="773925"/>
            <a:ext cx="1293222" cy="11752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2357" y="237836"/>
            <a:ext cx="1293222" cy="1175213"/>
          </a:xfrm>
          <a:prstGeom prst="rect">
            <a:avLst/>
          </a:prstGeom>
        </p:spPr>
      </p:pic>
      <p:sp>
        <p:nvSpPr>
          <p:cNvPr id="57" name="Freeform 34"/>
          <p:cNvSpPr>
            <a:spLocks noEditPoints="1"/>
          </p:cNvSpPr>
          <p:nvPr/>
        </p:nvSpPr>
        <p:spPr bwMode="auto">
          <a:xfrm rot="19984964">
            <a:off x="3094652" y="4157657"/>
            <a:ext cx="437057" cy="253049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ea"/>
              <a:sym typeface="+mn-lt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4396179" y="183343"/>
            <a:ext cx="3488341" cy="1109183"/>
            <a:chOff x="4345058" y="704928"/>
            <a:chExt cx="3488341" cy="1109183"/>
          </a:xfrm>
        </p:grpSpPr>
        <p:sp>
          <p:nvSpPr>
            <p:cNvPr id="67" name="弧形 66"/>
            <p:cNvSpPr/>
            <p:nvPr/>
          </p:nvSpPr>
          <p:spPr>
            <a:xfrm>
              <a:off x="4729297" y="704928"/>
              <a:ext cx="978325" cy="978325"/>
            </a:xfrm>
            <a:prstGeom prst="arc">
              <a:avLst>
                <a:gd name="adj1" fmla="val 11005070"/>
                <a:gd name="adj2" fmla="val 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8" name="弧形 67"/>
            <p:cNvSpPr/>
            <p:nvPr/>
          </p:nvSpPr>
          <p:spPr>
            <a:xfrm>
              <a:off x="5618207" y="704928"/>
              <a:ext cx="978325" cy="978325"/>
            </a:xfrm>
            <a:prstGeom prst="arc">
              <a:avLst>
                <a:gd name="adj1" fmla="val 11005070"/>
                <a:gd name="adj2" fmla="val 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69" name="弧形 68"/>
            <p:cNvSpPr/>
            <p:nvPr/>
          </p:nvSpPr>
          <p:spPr>
            <a:xfrm>
              <a:off x="6486506" y="704928"/>
              <a:ext cx="978325" cy="978325"/>
            </a:xfrm>
            <a:prstGeom prst="arc">
              <a:avLst>
                <a:gd name="adj1" fmla="val 11005070"/>
                <a:gd name="adj2" fmla="val 0"/>
              </a:avLst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/>
                <a:cs typeface="+mn-ea"/>
                <a:sym typeface="+mn-lt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345058" y="869689"/>
              <a:ext cx="944424" cy="944422"/>
              <a:chOff x="4517617" y="221889"/>
              <a:chExt cx="1095829" cy="1095829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3" name="椭圆 42"/>
              <p:cNvSpPr/>
              <p:nvPr/>
            </p:nvSpPr>
            <p:spPr>
              <a:xfrm>
                <a:off x="4517617" y="221889"/>
                <a:ext cx="1095829" cy="1095829"/>
              </a:xfrm>
              <a:prstGeom prst="ellipse">
                <a:avLst/>
              </a:prstGeom>
              <a:solidFill>
                <a:srgbClr val="67B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944882" y="273825"/>
                <a:ext cx="214346" cy="964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2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>
              <a:off x="5193030" y="869689"/>
              <a:ext cx="944424" cy="944422"/>
              <a:chOff x="6164135" y="221889"/>
              <a:chExt cx="1095829" cy="1095829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4" name="椭圆 43"/>
              <p:cNvSpPr/>
              <p:nvPr/>
            </p:nvSpPr>
            <p:spPr>
              <a:xfrm>
                <a:off x="6164135" y="221889"/>
                <a:ext cx="1095829" cy="1095829"/>
              </a:xfrm>
              <a:prstGeom prst="ellipse">
                <a:avLst/>
              </a:prstGeom>
              <a:solidFill>
                <a:srgbClr val="EB83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565451" y="273825"/>
                <a:ext cx="214346" cy="964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2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48" name="组合 47"/>
            <p:cNvGrpSpPr/>
            <p:nvPr/>
          </p:nvGrpSpPr>
          <p:grpSpPr>
            <a:xfrm>
              <a:off x="6041002" y="869689"/>
              <a:ext cx="944424" cy="944422"/>
              <a:chOff x="4517617" y="221889"/>
              <a:chExt cx="1095829" cy="1095829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49" name="椭圆 48"/>
              <p:cNvSpPr/>
              <p:nvPr/>
            </p:nvSpPr>
            <p:spPr>
              <a:xfrm>
                <a:off x="4517617" y="221889"/>
                <a:ext cx="1095829" cy="1095829"/>
              </a:xfrm>
              <a:prstGeom prst="ellipse">
                <a:avLst/>
              </a:prstGeom>
              <a:solidFill>
                <a:srgbClr val="67B6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>
              <a:xfrm>
                <a:off x="4944882" y="273825"/>
                <a:ext cx="214346" cy="964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2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51" name="组合 50"/>
            <p:cNvGrpSpPr/>
            <p:nvPr/>
          </p:nvGrpSpPr>
          <p:grpSpPr>
            <a:xfrm>
              <a:off x="6888975" y="869689"/>
              <a:ext cx="944424" cy="944422"/>
              <a:chOff x="6164135" y="221889"/>
              <a:chExt cx="1095829" cy="1095829"/>
            </a:xfrm>
            <a:effectLst>
              <a:outerShdw blurRad="190500" dist="63500" dir="2700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52" name="椭圆 51"/>
              <p:cNvSpPr/>
              <p:nvPr/>
            </p:nvSpPr>
            <p:spPr>
              <a:xfrm>
                <a:off x="6164135" y="221889"/>
                <a:ext cx="1095829" cy="1095829"/>
              </a:xfrm>
              <a:prstGeom prst="ellipse">
                <a:avLst/>
              </a:prstGeom>
              <a:solidFill>
                <a:srgbClr val="EB832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6565451" y="273825"/>
                <a:ext cx="214346" cy="964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>
                      <a:srgbClr val="000000">
                        <a:alpha val="20000"/>
                      </a:srgbClr>
                    </a:outerShdw>
                  </a:effectLst>
                  <a:uLnTx/>
                  <a:uFillTx/>
                  <a:latin typeface="微软雅黑" panose="020F0502020204030204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9" name="WordArt 5">
            <a:extLst>
              <a:ext uri="{FF2B5EF4-FFF2-40B4-BE49-F238E27FC236}">
                <a16:creationId xmlns:a16="http://schemas.microsoft.com/office/drawing/2014/main" id="{E582E78D-84CF-4162-B1D2-FB64B20C71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60114" y="1711437"/>
            <a:ext cx="6551629" cy="1612194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2025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WELCOME TO OUR CLASS</a:t>
            </a:r>
          </a:p>
        </p:txBody>
      </p:sp>
      <p:sp>
        <p:nvSpPr>
          <p:cNvPr id="30" name="Rectangle 23">
            <a:extLst>
              <a:ext uri="{FF2B5EF4-FFF2-40B4-BE49-F238E27FC236}">
                <a16:creationId xmlns:a16="http://schemas.microsoft.com/office/drawing/2014/main" id="{3022523F-B984-4A88-B927-DD6E43090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262" y="6225299"/>
            <a:ext cx="3473238" cy="47518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Teacher: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Kim</a:t>
            </a:r>
          </a:p>
        </p:txBody>
      </p:sp>
      <p:pic>
        <p:nvPicPr>
          <p:cNvPr id="31" name="Picture 15" descr="167">
            <a:extLst>
              <a:ext uri="{FF2B5EF4-FFF2-40B4-BE49-F238E27FC236}">
                <a16:creationId xmlns:a16="http://schemas.microsoft.com/office/drawing/2014/main" id="{1280B3CC-62CD-437C-A1CA-24FC0FFED7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6" y="808362"/>
            <a:ext cx="1524000" cy="609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5" descr="167">
            <a:extLst>
              <a:ext uri="{FF2B5EF4-FFF2-40B4-BE49-F238E27FC236}">
                <a16:creationId xmlns:a16="http://schemas.microsoft.com/office/drawing/2014/main" id="{89908EAF-D8BA-4C4B-AA47-8F39B92CA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212" y="817357"/>
            <a:ext cx="1524000" cy="609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840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0E074-7E78-4032-B737-59E1CFBB8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1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E4043-84AD-4448-AB3E-1EA2706C6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87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863248-5611-4EDD-9E18-4F3577A5F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943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85C204-20B4-404D-B760-75A7C343E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178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7159" y="2509937"/>
            <a:ext cx="76451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    Period 43 </a:t>
            </a:r>
            <a:r>
              <a:rPr lang="en-US" sz="4400" b="1" dirty="0">
                <a:solidFill>
                  <a:srgbClr val="FF0000"/>
                </a:solidFill>
              </a:rPr>
              <a:t>Unit 5: Around Town</a:t>
            </a:r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Lesson 1.2: Grammar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8" y="429491"/>
            <a:ext cx="9642764" cy="59342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3415" y="399011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7501811" y="4576470"/>
            <a:ext cx="4690189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Demonstratives</a:t>
            </a:r>
          </a:p>
          <a:p>
            <a:pPr algn="ctr"/>
            <a:r>
              <a:rPr lang="en-US" sz="3600" b="1" i="1">
                <a:solidFill>
                  <a:srgbClr val="0070C0"/>
                </a:solidFill>
              </a:rPr>
              <a:t>Object pronouns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9711" y="1856510"/>
            <a:ext cx="10889672" cy="2382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1. How much is </a:t>
            </a:r>
            <a:r>
              <a:rPr lang="en-US" sz="3600" i="1" u="sng" dirty="0"/>
              <a:t>this</a:t>
            </a:r>
            <a:r>
              <a:rPr lang="en-US" sz="3600" dirty="0"/>
              <a:t> T-shirt?</a:t>
            </a:r>
          </a:p>
          <a:p>
            <a:r>
              <a:rPr lang="en-US" sz="3600" dirty="0"/>
              <a:t>2. I like this jacket. Do you have </a:t>
            </a:r>
            <a:r>
              <a:rPr lang="en-US" sz="3600" i="1" u="sng" dirty="0"/>
              <a:t>it</a:t>
            </a:r>
            <a:r>
              <a:rPr lang="en-US" sz="3600" dirty="0"/>
              <a:t> in blue?</a:t>
            </a:r>
          </a:p>
        </p:txBody>
      </p:sp>
    </p:spTree>
    <p:extLst>
      <p:ext uri="{BB962C8B-B14F-4D97-AF65-F5344CB8AC3E}">
        <p14:creationId xmlns:p14="http://schemas.microsoft.com/office/powerpoint/2010/main" val="6507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/>
          <p:cNvCxnSpPr/>
          <p:nvPr/>
        </p:nvCxnSpPr>
        <p:spPr>
          <a:xfrm>
            <a:off x="2897526" y="5545305"/>
            <a:ext cx="6007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55707"/>
            <a:ext cx="5039360" cy="5679854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2154793" y="1774693"/>
            <a:ext cx="3558068" cy="81139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2861" y="705568"/>
            <a:ext cx="6110545" cy="2627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1957" y="4369314"/>
            <a:ext cx="6890043" cy="1826146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cxnSpLocks/>
          </p:cNvCxnSpPr>
          <p:nvPr/>
        </p:nvCxnSpPr>
        <p:spPr>
          <a:xfrm>
            <a:off x="3430492" y="2251259"/>
            <a:ext cx="2151070" cy="248875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CD1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8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039360" y="705568"/>
            <a:ext cx="742315" cy="742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9A9859-255B-4C2C-91F0-2B9C8242458B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2860" y="3318594"/>
            <a:ext cx="6296887" cy="1215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95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6" y="637308"/>
            <a:ext cx="9331037" cy="5791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5239" y="3863438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569" y="121962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How many sentences are there?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569" y="2555195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What are you going to do?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87410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 There are 7.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20152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Read the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13569" y="411958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Practice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1047" y="906543"/>
            <a:ext cx="8277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+mj-lt"/>
              </a:rPr>
              <a:t>b. Read the sentences. Circle the correct words.</a:t>
            </a:r>
            <a:r>
              <a:rPr lang="en-US" sz="2800" dirty="0">
                <a:solidFill>
                  <a:srgbClr val="0070C0"/>
                </a:solidFill>
                <a:latin typeface="+mj-lt"/>
              </a:rPr>
              <a:t> </a:t>
            </a:r>
            <a:br>
              <a:rPr lang="en-US" sz="2800" dirty="0">
                <a:solidFill>
                  <a:srgbClr val="0070C0"/>
                </a:solidFill>
                <a:latin typeface="+mj-lt"/>
              </a:rPr>
            </a:br>
            <a:endParaRPr lang="en-US" sz="28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8616638" y="1362793"/>
            <a:ext cx="753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580102" y="1392048"/>
            <a:ext cx="6940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9587060" y="1362793"/>
            <a:ext cx="24886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167745" y="1530189"/>
            <a:ext cx="72498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42021"/>
                </a:solidFill>
                <a:latin typeface="+mj-lt"/>
              </a:rPr>
              <a:t>1. How much are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that/those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shoes?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2. Excuse me, how much is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this/these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shirt?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3. I like that skirt. Do you have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it/them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in black?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4. Do you have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this/these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shoes in black?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5. I like these shorts. Can I try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it/them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on?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6. What size are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those/these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pants over there?</a:t>
            </a:r>
            <a:br>
              <a:rPr lang="en-US" sz="2800" dirty="0">
                <a:solidFill>
                  <a:srgbClr val="242021"/>
                </a:solidFill>
                <a:latin typeface="+mj-lt"/>
              </a:rPr>
            </a:br>
            <a:r>
              <a:rPr lang="en-US" sz="2800" dirty="0">
                <a:solidFill>
                  <a:srgbClr val="242021"/>
                </a:solidFill>
                <a:latin typeface="+mj-lt"/>
              </a:rPr>
              <a:t>7. How much is </a:t>
            </a:r>
            <a:r>
              <a:rPr lang="en-US" sz="2800" i="1" dirty="0">
                <a:solidFill>
                  <a:srgbClr val="242021"/>
                </a:solidFill>
                <a:latin typeface="+mj-lt"/>
              </a:rPr>
              <a:t>that/this </a:t>
            </a:r>
            <a:r>
              <a:rPr lang="en-US" sz="2800" dirty="0">
                <a:solidFill>
                  <a:srgbClr val="242021"/>
                </a:solidFill>
                <a:latin typeface="+mj-lt"/>
              </a:rPr>
              <a:t>shirt by the window?</a:t>
            </a:r>
            <a:r>
              <a:rPr lang="en-US" sz="2800" dirty="0">
                <a:latin typeface="+mj-lt"/>
              </a:rPr>
              <a:t>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3568" y="3755524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And then?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-838" y="4371076"/>
            <a:ext cx="7092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3000">
                <a:solidFill>
                  <a:srgbClr val="FF0000"/>
                </a:solidFill>
                <a:sym typeface="Wingdings" panose="05000000000000000000" pitchFamily="2" charset="2"/>
              </a:rPr>
              <a:t>Circle the correct words.</a:t>
            </a:r>
          </a:p>
        </p:txBody>
      </p:sp>
    </p:spTree>
    <p:extLst>
      <p:ext uri="{BB962C8B-B14F-4D97-AF65-F5344CB8AC3E}">
        <p14:creationId xmlns:p14="http://schemas.microsoft.com/office/powerpoint/2010/main" val="20891017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259467815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113569" y="411958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Practice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65700" y="411805"/>
            <a:ext cx="92127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+mj-lt"/>
              </a:rPr>
              <a:t>b.Read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the sentences. Circle the correct words.</a:t>
            </a:r>
            <a:r>
              <a:rPr lang="en-US" sz="3600" dirty="0">
                <a:solidFill>
                  <a:srgbClr val="0070C0"/>
                </a:solidFill>
                <a:latin typeface="+mj-lt"/>
              </a:rPr>
              <a:t> </a:t>
            </a:r>
            <a:br>
              <a:rPr lang="en-US" sz="3600" dirty="0">
                <a:solidFill>
                  <a:srgbClr val="0070C0"/>
                </a:solidFill>
                <a:latin typeface="+mj-lt"/>
              </a:rPr>
            </a:br>
            <a:endParaRPr lang="en-US" sz="3600" dirty="0">
              <a:solidFill>
                <a:srgbClr val="0070C0"/>
              </a:solidFill>
              <a:latin typeface="+mj-l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247393" y="996733"/>
            <a:ext cx="1023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67087" y="996733"/>
            <a:ext cx="9278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82938" y="996733"/>
            <a:ext cx="2551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304799" y="1333184"/>
            <a:ext cx="122335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+mj-lt"/>
              </a:rPr>
              <a:t>1. How much are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that/those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shoes?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2. Excuse me, how much is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this/these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shirt?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3. I like that skirt. Do you have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it/them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in black?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4. Do you have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this/these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shoes in black?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5. I like these shorts. Can I try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it/them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on?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6. What size are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those/these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pants over there?</a:t>
            </a:r>
            <a:br>
              <a:rPr lang="en-US" sz="3600" dirty="0">
                <a:solidFill>
                  <a:srgbClr val="242021"/>
                </a:solidFill>
                <a:latin typeface="+mj-lt"/>
              </a:rPr>
            </a:br>
            <a:r>
              <a:rPr lang="en-US" sz="3600" dirty="0">
                <a:solidFill>
                  <a:srgbClr val="242021"/>
                </a:solidFill>
                <a:latin typeface="+mj-lt"/>
              </a:rPr>
              <a:t>7. How much is </a:t>
            </a:r>
            <a:r>
              <a:rPr lang="en-US" sz="3600" i="1" dirty="0">
                <a:solidFill>
                  <a:srgbClr val="242021"/>
                </a:solidFill>
                <a:latin typeface="+mj-lt"/>
              </a:rPr>
              <a:t>that/this </a:t>
            </a:r>
            <a:r>
              <a:rPr lang="en-US" sz="3600" dirty="0">
                <a:solidFill>
                  <a:srgbClr val="242021"/>
                </a:solidFill>
                <a:latin typeface="+mj-lt"/>
              </a:rPr>
              <a:t>shirt by the window?</a:t>
            </a:r>
            <a:r>
              <a:rPr lang="en-US" sz="3600" dirty="0">
                <a:latin typeface="+mj-lt"/>
              </a:rPr>
              <a:t> </a:t>
            </a:r>
            <a:br>
              <a:rPr lang="en-US" sz="3600" dirty="0">
                <a:latin typeface="+mj-lt"/>
              </a:rPr>
            </a:br>
            <a:endParaRPr lang="en-US" sz="3600" dirty="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599709" y="1333185"/>
            <a:ext cx="1094509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89417" y="1918114"/>
            <a:ext cx="803565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971310" y="2531794"/>
            <a:ext cx="457200" cy="5400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4066307" y="2979942"/>
            <a:ext cx="1080656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66165" y="3579247"/>
            <a:ext cx="1004453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367087" y="4102027"/>
            <a:ext cx="1232622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318160" y="4655449"/>
            <a:ext cx="803565" cy="6153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5755839" y="1885617"/>
            <a:ext cx="94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370618" y="2419017"/>
            <a:ext cx="94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777538" y="2979942"/>
            <a:ext cx="15895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171208" y="3470577"/>
            <a:ext cx="1046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875098" y="4103097"/>
            <a:ext cx="22466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755839" y="4643746"/>
            <a:ext cx="10564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5994139" y="5151120"/>
            <a:ext cx="2723141" cy="1078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9945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42050"/>
            <a:ext cx="5200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Who are there in the dialogue?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431554"/>
            <a:ext cx="709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What are you going to do?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099227" y="842050"/>
            <a:ext cx="7092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sym typeface="Wingdings" panose="05000000000000000000" pitchFamily="2" charset="2"/>
              </a:rPr>
              <a:t> Sales assistant and customer.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9227" y="1404847"/>
            <a:ext cx="93209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>
                <a:solidFill>
                  <a:srgbClr val="FF0000"/>
                </a:solidFill>
              </a:rPr>
              <a:t>Complete the dialogue with </a:t>
            </a:r>
            <a:r>
              <a:rPr lang="en-US" sz="2800" i="1" dirty="0">
                <a:solidFill>
                  <a:srgbClr val="FF0000"/>
                </a:solidFill>
              </a:rPr>
              <a:t>this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i="1" dirty="0">
                <a:solidFill>
                  <a:srgbClr val="FF0000"/>
                </a:solidFill>
              </a:rPr>
              <a:t>those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i="1" dirty="0">
                <a:solidFill>
                  <a:srgbClr val="FF0000"/>
                </a:solidFill>
              </a:rPr>
              <a:t>it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or </a:t>
            </a:r>
            <a:r>
              <a:rPr lang="en-US" sz="2800" i="1" dirty="0">
                <a:solidFill>
                  <a:srgbClr val="FF0000"/>
                </a:solidFill>
              </a:rPr>
              <a:t>them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08CEA-C81F-4403-B676-D46254D99460}"/>
              </a:ext>
            </a:extLst>
          </p:cNvPr>
          <p:cNvSpPr txBox="1"/>
          <p:nvPr/>
        </p:nvSpPr>
        <p:spPr>
          <a:xfrm>
            <a:off x="0" y="323747"/>
            <a:ext cx="2752130" cy="584775"/>
          </a:xfrm>
          <a:prstGeom prst="rect">
            <a:avLst/>
          </a:prstGeom>
          <a:solidFill>
            <a:srgbClr val="0098A2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Practice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3984" y="2358954"/>
            <a:ext cx="5975528" cy="3966425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802982" y="2595563"/>
            <a:ext cx="797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150079" y="2595563"/>
            <a:ext cx="1807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7805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260434"/>
            <a:ext cx="1256011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i="1" dirty="0">
                <a:solidFill>
                  <a:srgbClr val="0070C0"/>
                </a:solidFill>
              </a:rPr>
              <a:t>c. Complete the dialogue with this, those, it, or them.</a:t>
            </a:r>
            <a:br>
              <a:rPr lang="en-US" sz="2900" b="1" i="1" dirty="0">
                <a:solidFill>
                  <a:srgbClr val="00B0F0"/>
                </a:solidFill>
                <a:latin typeface="+mj-lt"/>
              </a:rPr>
            </a:br>
            <a:endParaRPr lang="en-US" sz="2900" b="1" i="1" dirty="0">
              <a:solidFill>
                <a:srgbClr val="00B0F0"/>
              </a:solidFill>
              <a:latin typeface="+mj-lt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459531" y="719978"/>
            <a:ext cx="1450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774038" y="719978"/>
            <a:ext cx="32761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30" y="719978"/>
            <a:ext cx="120396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Hi, can I help you?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Customer: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Yes, do you have (1) __________ T-shirt in (a) medium?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Yes, here you are.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Customer: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Can I try (2) __________ on?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Yes, the changing room's over there.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i="1" dirty="0">
                <a:solidFill>
                  <a:srgbClr val="242021"/>
                </a:solidFill>
                <a:latin typeface="+mj-lt"/>
              </a:rPr>
              <a:t>(Later...)</a:t>
            </a:r>
            <a:br>
              <a:rPr lang="en-US" sz="2900" i="1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Customer: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Excuse me, I really like (3) __________ shoes by the window.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dirty="0">
                <a:solidFill>
                  <a:srgbClr val="242021"/>
                </a:solidFill>
                <a:latin typeface="+mj-lt"/>
              </a:rPr>
              <a:t>Do you have (4) __________ in brown?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Yes, here you are.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Customer: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Oh, they're great! How much are they?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They're 39 dollars.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Customer: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Can I try (5) __________ on?</a:t>
            </a:r>
            <a:br>
              <a:rPr lang="en-US" sz="2900" dirty="0">
                <a:solidFill>
                  <a:srgbClr val="242021"/>
                </a:solidFill>
                <a:latin typeface="+mj-lt"/>
              </a:rPr>
            </a:br>
            <a:r>
              <a:rPr lang="en-US" sz="2900" b="1" dirty="0">
                <a:solidFill>
                  <a:srgbClr val="242021"/>
                </a:solidFill>
                <a:latin typeface="+mj-lt"/>
              </a:rPr>
              <a:t>Sales assistant: </a:t>
            </a:r>
            <a:r>
              <a:rPr lang="en-US" sz="2900" dirty="0">
                <a:solidFill>
                  <a:srgbClr val="242021"/>
                </a:solidFill>
                <a:latin typeface="+mj-lt"/>
              </a:rPr>
              <a:t>Sure.</a:t>
            </a:r>
            <a:r>
              <a:rPr lang="en-US" sz="2900" dirty="0">
                <a:latin typeface="+mj-lt"/>
              </a:rPr>
              <a:t> </a:t>
            </a:r>
            <a:br>
              <a:rPr lang="en-US" sz="2900" dirty="0">
                <a:latin typeface="+mj-lt"/>
              </a:rPr>
            </a:br>
            <a:endParaRPr lang="en-US" sz="2900" dirty="0"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132242" y="1166254"/>
            <a:ext cx="178117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>
                <a:solidFill>
                  <a:srgbClr val="FF0000"/>
                </a:solidFill>
              </a:rPr>
              <a:t>this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996170" y="2050841"/>
            <a:ext cx="178117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22829" y="3384365"/>
            <a:ext cx="178117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>
                <a:solidFill>
                  <a:srgbClr val="FF0000"/>
                </a:solidFill>
              </a:rPr>
              <a:t>those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060033" y="3830168"/>
            <a:ext cx="178117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>
                <a:solidFill>
                  <a:srgbClr val="FF0000"/>
                </a:solidFill>
              </a:rPr>
              <a:t>them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50621" y="5609496"/>
            <a:ext cx="178117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0">
                <a:solidFill>
                  <a:srgbClr val="FF0000"/>
                </a:solidFill>
              </a:rPr>
              <a:t>them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720114" y="1598183"/>
            <a:ext cx="94560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543074" y="3805977"/>
            <a:ext cx="91512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70691" y="5634777"/>
            <a:ext cx="642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1291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754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57" y="1444756"/>
            <a:ext cx="12133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0000"/>
                </a:solidFill>
              </a:rPr>
              <a:t>1.</a:t>
            </a:r>
          </a:p>
          <a:p>
            <a:r>
              <a:rPr lang="en-US" sz="3600">
                <a:solidFill>
                  <a:srgbClr val="000000"/>
                </a:solidFill>
              </a:rPr>
              <a:t>A: Do you have this/these shoes in black?</a:t>
            </a:r>
          </a:p>
          <a:p>
            <a:pPr marL="742950" indent="-742950">
              <a:buAutoNum type="arabicPeriod"/>
            </a:pPr>
            <a:endParaRPr lang="en-US" sz="3600">
              <a:solidFill>
                <a:srgbClr val="000000"/>
              </a:solidFill>
            </a:endParaRPr>
          </a:p>
          <a:p>
            <a:r>
              <a:rPr lang="en-US" sz="3600">
                <a:solidFill>
                  <a:srgbClr val="000000"/>
                </a:solidFill>
              </a:rPr>
              <a:t>B: Yes, do you want to try it/them on?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r>
              <a:rPr lang="en-US" sz="3600">
                <a:solidFill>
                  <a:srgbClr val="000000"/>
                </a:solidFill>
              </a:rPr>
              <a:t>A: Yes, please. How much is/are they?</a:t>
            </a:r>
          </a:p>
          <a:p>
            <a:endParaRPr lang="en-US" sz="3600">
              <a:solidFill>
                <a:srgbClr val="000000"/>
              </a:solidFill>
            </a:endParaRPr>
          </a:p>
          <a:p>
            <a:r>
              <a:rPr lang="en-US" sz="3600">
                <a:solidFill>
                  <a:srgbClr val="000000"/>
                </a:solidFill>
              </a:rPr>
              <a:t>B: It's/They're thirty-five dollars.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16" y="331149"/>
            <a:ext cx="7334880" cy="714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10628" y="1023742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56524" y="1023742"/>
            <a:ext cx="2228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843496" y="2056089"/>
            <a:ext cx="1109504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64956" y="3168608"/>
            <a:ext cx="1109504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364956" y="4299686"/>
            <a:ext cx="760072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325880" y="5317449"/>
            <a:ext cx="929640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5043714" y="259705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94419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2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37543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27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057" y="1444756"/>
            <a:ext cx="1213394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2. </a:t>
            </a:r>
          </a:p>
          <a:p>
            <a:r>
              <a:rPr lang="en-US" sz="3600" dirty="0">
                <a:solidFill>
                  <a:srgbClr val="000000"/>
                </a:solidFill>
              </a:rPr>
              <a:t>A: Do you have this/these dress in red?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Yes, do you want to try it/them on?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A: Yes, please. How much is/are it?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B: It's/They're forty-three dollars.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516" y="331149"/>
            <a:ext cx="7334880" cy="714122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210628" y="1023742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56524" y="1023742"/>
            <a:ext cx="22283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974816" y="2071329"/>
            <a:ext cx="774700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876800" y="3168608"/>
            <a:ext cx="333828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906554" y="4299686"/>
            <a:ext cx="333828" cy="5383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812" y="5413244"/>
            <a:ext cx="735105" cy="5558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5043714" y="2597056"/>
            <a:ext cx="91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9583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69" y="429490"/>
            <a:ext cx="9023840" cy="5971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39322" y="282057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894"/>
            <a:ext cx="28444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771345"/>
            <a:ext cx="101903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</a:rPr>
              <a:t>d.Now</a:t>
            </a:r>
            <a:r>
              <a:rPr lang="en-US" sz="3600" dirty="0">
                <a:solidFill>
                  <a:srgbClr val="0070C0"/>
                </a:solidFill>
              </a:rPr>
              <a:t>, practice the conversation with your partner</a:t>
            </a:r>
            <a:endParaRPr lang="en-US" dirty="0"/>
          </a:p>
        </p:txBody>
      </p:sp>
      <p:pic>
        <p:nvPicPr>
          <p:cNvPr id="7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7450" y="490829"/>
            <a:ext cx="1453168" cy="92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10457" y="1417676"/>
            <a:ext cx="121339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1. A: Do you have these shoes in black?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B: Yes, do you want to try them on?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A: Yes, please. How much are they?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B: They're thirty-five dollars.</a:t>
            </a:r>
          </a:p>
          <a:p>
            <a:endParaRPr lang="en-US" sz="3600" dirty="0">
              <a:solidFill>
                <a:srgbClr val="000000"/>
              </a:solidFill>
            </a:endParaRPr>
          </a:p>
          <a:p>
            <a:r>
              <a:rPr lang="en-US" sz="3600" dirty="0">
                <a:solidFill>
                  <a:srgbClr val="000000"/>
                </a:solidFill>
              </a:rPr>
              <a:t>2. A: Do you have this dress in red?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B: Yes, do you want to try it on?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A: Yes, please. How much is it?</a:t>
            </a:r>
          </a:p>
          <a:p>
            <a:r>
              <a:rPr lang="en-US" sz="3600" dirty="0">
                <a:solidFill>
                  <a:srgbClr val="000000"/>
                </a:solidFill>
              </a:rPr>
              <a:t>B: It's forty-three dollars.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130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2132" y="2267154"/>
            <a:ext cx="1165316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Grammar</a:t>
            </a:r>
            <a:r>
              <a:rPr lang="en-US" sz="3600" dirty="0">
                <a:solidFill>
                  <a:srgbClr val="0070C0"/>
                </a:solidFill>
              </a:rPr>
              <a:t>: Practice and use </a:t>
            </a:r>
            <a:r>
              <a:rPr lang="en-US" sz="3600" i="1" dirty="0">
                <a:solidFill>
                  <a:srgbClr val="0070C0"/>
                </a:solidFill>
              </a:rPr>
              <a:t>demonstratives </a:t>
            </a:r>
            <a:r>
              <a:rPr lang="en-US" sz="3600" dirty="0">
                <a:solidFill>
                  <a:srgbClr val="0070C0"/>
                </a:solidFill>
              </a:rPr>
              <a:t>and</a:t>
            </a:r>
            <a:r>
              <a:rPr lang="en-US" sz="3600" i="1" dirty="0">
                <a:solidFill>
                  <a:srgbClr val="0070C0"/>
                </a:solidFill>
              </a:rPr>
              <a:t> object pronouns </a:t>
            </a:r>
            <a:r>
              <a:rPr lang="en-US" sz="3600" dirty="0">
                <a:solidFill>
                  <a:srgbClr val="0070C0"/>
                </a:solidFill>
              </a:rPr>
              <a:t>correctly.</a:t>
            </a:r>
          </a:p>
          <a:p>
            <a:endParaRPr lang="en-US" sz="3600" dirty="0">
              <a:solidFill>
                <a:srgbClr val="0070C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Speaking:</a:t>
            </a:r>
            <a:r>
              <a:rPr lang="en-US" sz="3600" dirty="0">
                <a:solidFill>
                  <a:srgbClr val="0070C0"/>
                </a:solidFill>
              </a:rPr>
              <a:t> Ask and answer when going shopping.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123941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</p:spTree>
    <p:extLst>
      <p:ext uri="{BB962C8B-B14F-4D97-AF65-F5344CB8AC3E}">
        <p14:creationId xmlns:p14="http://schemas.microsoft.com/office/powerpoint/2010/main" val="10776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1275" y="335019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425" y="1258349"/>
            <a:ext cx="10725150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the use of demonstratives and object pronouns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page 27.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40 - SB).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5500656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35AB18-8FC1-4C68-BAC6-BC19184DD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213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8EE6EB-36FD-4770-BB1F-370A01744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54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E09DC9-798E-45E3-9612-34957BE02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24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740F3-2450-4A8C-9623-FB48CA9C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92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F821C9-1990-4118-962F-3302853A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95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77461F-5C4A-4063-8967-E6A8612EE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68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CC06AD-87E1-4AC8-A493-6CA83580E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07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6871</TotalTime>
  <Words>779</Words>
  <Application>Microsoft Office PowerPoint</Application>
  <PresentationFormat>Widescreen</PresentationFormat>
  <Paragraphs>81</Paragraphs>
  <Slides>29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微软雅黑</vt:lpstr>
      <vt:lpstr>Arial</vt:lpstr>
      <vt:lpstr>Arial Black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211</cp:revision>
  <cp:lastPrinted>2025-12-11T15:27:17Z</cp:lastPrinted>
  <dcterms:created xsi:type="dcterms:W3CDTF">2020-12-08T03:17:05Z</dcterms:created>
  <dcterms:modified xsi:type="dcterms:W3CDTF">2025-12-13T03:02:56Z</dcterms:modified>
</cp:coreProperties>
</file>