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51" r:id="rId3"/>
    <p:sldId id="267" r:id="rId4"/>
    <p:sldId id="269" r:id="rId5"/>
    <p:sldId id="369" r:id="rId6"/>
    <p:sldId id="370" r:id="rId7"/>
    <p:sldId id="313" r:id="rId8"/>
    <p:sldId id="387" r:id="rId9"/>
    <p:sldId id="388" r:id="rId10"/>
    <p:sldId id="373" r:id="rId11"/>
    <p:sldId id="332" r:id="rId12"/>
    <p:sldId id="319" r:id="rId13"/>
    <p:sldId id="335" r:id="rId14"/>
    <p:sldId id="389" r:id="rId15"/>
    <p:sldId id="382" r:id="rId16"/>
    <p:sldId id="390" r:id="rId17"/>
    <p:sldId id="384" r:id="rId18"/>
    <p:sldId id="391" r:id="rId19"/>
    <p:sldId id="392" r:id="rId20"/>
    <p:sldId id="393" r:id="rId21"/>
    <p:sldId id="394" r:id="rId22"/>
    <p:sldId id="385" r:id="rId23"/>
    <p:sldId id="386" r:id="rId24"/>
    <p:sldId id="296" r:id="rId25"/>
    <p:sldId id="297" r:id="rId26"/>
    <p:sldId id="299"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8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4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623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21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10/10/2025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9"/>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6771736" y="1072"/>
            <a:ext cx="525549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Review: Vocabulary, grammar, pronunciation &amp; writing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61334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2: Life in the country</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91" r:id="rId13"/>
    <p:sldLayoutId id="2147483695" r:id="rId14"/>
    <p:sldLayoutId id="2147483698" r:id="rId15"/>
    <p:sldLayoutId id="2147483699" r:id="rId16"/>
    <p:sldLayoutId id="214748370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6265475" y="2957243"/>
            <a:ext cx="5253486" cy="2062103"/>
          </a:xfrm>
          <a:prstGeom prst="rect">
            <a:avLst/>
          </a:prstGeom>
          <a:noFill/>
        </p:spPr>
        <p:txBody>
          <a:bodyPr wrap="square" rtlCol="0">
            <a:spAutoFit/>
          </a:bodyPr>
          <a:lstStyle/>
          <a:p>
            <a:pPr lvl="0" algn="ctr"/>
            <a:r>
              <a:rPr lang="en-US" sz="3200" b="1" dirty="0">
                <a:solidFill>
                  <a:srgbClr val="0070C0"/>
                </a:solidFill>
              </a:rPr>
              <a:t>Unit 2: Life in the Country</a:t>
            </a:r>
            <a:endParaRPr lang="en-US" sz="2000" b="1" dirty="0">
              <a:solidFill>
                <a:srgbClr val="0070C0"/>
              </a:solidFill>
            </a:endParaRPr>
          </a:p>
          <a:p>
            <a:pPr lvl="0" algn="ctr"/>
            <a:r>
              <a:rPr lang="en-US" sz="3200" b="1" dirty="0">
                <a:solidFill>
                  <a:srgbClr val="00B050"/>
                </a:solidFill>
              </a:rPr>
              <a:t>Review: Vocab., Grammar, </a:t>
            </a:r>
            <a:r>
              <a:rPr lang="en-US" sz="3200" b="1" dirty="0" err="1">
                <a:solidFill>
                  <a:srgbClr val="00B050"/>
                </a:solidFill>
              </a:rPr>
              <a:t>Pronun</a:t>
            </a:r>
            <a:r>
              <a:rPr lang="en-US" sz="3200" b="1" dirty="0">
                <a:solidFill>
                  <a:srgbClr val="00B050"/>
                </a:solidFill>
              </a:rPr>
              <a:t>. &amp; Writing</a:t>
            </a:r>
          </a:p>
          <a:p>
            <a:pPr lvl="0" algn="ctr"/>
            <a:r>
              <a:rPr lang="en-US" sz="3200" dirty="0">
                <a:solidFill>
                  <a:srgbClr val="FF0000"/>
                </a:solidFill>
              </a:rPr>
              <a:t>Page</a:t>
            </a:r>
            <a:r>
              <a:rPr lang="en-US" sz="3200" dirty="0">
                <a:solidFill>
                  <a:prstClr val="black"/>
                </a:solidFill>
              </a:rPr>
              <a:t> </a:t>
            </a:r>
            <a:r>
              <a:rPr lang="en-US" sz="3200" dirty="0">
                <a:solidFill>
                  <a:srgbClr val="FF0000"/>
                </a:solidFill>
              </a:rPr>
              <a:t>87</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Grammar </a:t>
            </a:r>
          </a:p>
        </p:txBody>
      </p:sp>
    </p:spTree>
    <p:extLst>
      <p:ext uri="{BB962C8B-B14F-4D97-AF65-F5344CB8AC3E}">
        <p14:creationId xmlns:p14="http://schemas.microsoft.com/office/powerpoint/2010/main" val="242382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38354-4A5F-4482-8494-8A5196C7EA93}"/>
              </a:ext>
            </a:extLst>
          </p:cNvPr>
          <p:cNvSpPr txBox="1"/>
          <p:nvPr/>
        </p:nvSpPr>
        <p:spPr>
          <a:xfrm>
            <a:off x="1191239" y="539288"/>
            <a:ext cx="9144000" cy="1077218"/>
          </a:xfrm>
          <a:prstGeom prst="rect">
            <a:avLst/>
          </a:prstGeom>
          <a:noFill/>
        </p:spPr>
        <p:txBody>
          <a:bodyPr wrap="square" rtlCol="0">
            <a:spAutoFit/>
          </a:bodyPr>
          <a:lstStyle/>
          <a:p>
            <a:r>
              <a:rPr lang="en-US" sz="3200" dirty="0">
                <a:solidFill>
                  <a:schemeClr val="accent5"/>
                </a:solidFill>
              </a:rPr>
              <a:t>Complete the rules with </a:t>
            </a:r>
            <a:r>
              <a:rPr lang="en-US" sz="3200" i="1" dirty="0">
                <a:solidFill>
                  <a:schemeClr val="accent5"/>
                </a:solidFill>
              </a:rPr>
              <a:t>lots of/ a lot of, not enough, are too many, is too much</a:t>
            </a:r>
          </a:p>
        </p:txBody>
      </p:sp>
      <p:sp>
        <p:nvSpPr>
          <p:cNvPr id="4" name="TextBox 3">
            <a:extLst>
              <a:ext uri="{FF2B5EF4-FFF2-40B4-BE49-F238E27FC236}">
                <a16:creationId xmlns:a16="http://schemas.microsoft.com/office/drawing/2014/main" id="{C19418C6-6E4E-45ED-A5E8-64AF405FE4D6}"/>
              </a:ext>
            </a:extLst>
          </p:cNvPr>
          <p:cNvSpPr txBox="1"/>
          <p:nvPr/>
        </p:nvSpPr>
        <p:spPr>
          <a:xfrm>
            <a:off x="704675" y="1558754"/>
            <a:ext cx="10782650" cy="39035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solidFill>
                  <a:schemeClr val="accent5"/>
                </a:solidFill>
              </a:rPr>
              <a:t>………………………….means a large amount of something.</a:t>
            </a:r>
          </a:p>
          <a:p>
            <a:pPr marL="285750" indent="-285750">
              <a:lnSpc>
                <a:spcPct val="150000"/>
              </a:lnSpc>
              <a:buFont typeface="Arial" panose="020B0604020202020204" pitchFamily="34" charset="0"/>
              <a:buChar char="•"/>
            </a:pPr>
            <a:r>
              <a:rPr lang="en-US" sz="2800" dirty="0">
                <a:solidFill>
                  <a:schemeClr val="accent5"/>
                </a:solidFill>
              </a:rPr>
              <a:t>………………………….means the amount of something countable is more than you want.</a:t>
            </a:r>
          </a:p>
          <a:p>
            <a:pPr marL="285750" indent="-285750">
              <a:lnSpc>
                <a:spcPct val="150000"/>
              </a:lnSpc>
              <a:buFont typeface="Arial" panose="020B0604020202020204" pitchFamily="34" charset="0"/>
              <a:buChar char="•"/>
            </a:pPr>
            <a:r>
              <a:rPr lang="en-US" sz="2800" dirty="0">
                <a:solidFill>
                  <a:schemeClr val="accent5"/>
                </a:solidFill>
              </a:rPr>
              <a:t>………………………….means the amount of something uncountable is more than you want.</a:t>
            </a:r>
          </a:p>
          <a:p>
            <a:pPr marL="285750" indent="-285750">
              <a:lnSpc>
                <a:spcPct val="150000"/>
              </a:lnSpc>
              <a:buFont typeface="Arial" panose="020B0604020202020204" pitchFamily="34" charset="0"/>
              <a:buChar char="•"/>
            </a:pPr>
            <a:r>
              <a:rPr lang="en-US" sz="2800" dirty="0">
                <a:solidFill>
                  <a:schemeClr val="accent5"/>
                </a:solidFill>
              </a:rPr>
              <a:t>………………………….means the amount is less than you want.</a:t>
            </a:r>
          </a:p>
        </p:txBody>
      </p:sp>
      <p:sp>
        <p:nvSpPr>
          <p:cNvPr id="5" name="TextBox 4">
            <a:extLst>
              <a:ext uri="{FF2B5EF4-FFF2-40B4-BE49-F238E27FC236}">
                <a16:creationId xmlns:a16="http://schemas.microsoft.com/office/drawing/2014/main" id="{7D6EEBEE-5C99-461A-94A5-6E7A0120CE2A}"/>
              </a:ext>
            </a:extLst>
          </p:cNvPr>
          <p:cNvSpPr txBox="1"/>
          <p:nvPr/>
        </p:nvSpPr>
        <p:spPr>
          <a:xfrm>
            <a:off x="1082180" y="1616506"/>
            <a:ext cx="2768366" cy="523220"/>
          </a:xfrm>
          <a:prstGeom prst="rect">
            <a:avLst/>
          </a:prstGeom>
          <a:noFill/>
        </p:spPr>
        <p:txBody>
          <a:bodyPr wrap="square" rtlCol="0">
            <a:spAutoFit/>
          </a:bodyPr>
          <a:lstStyle/>
          <a:p>
            <a:r>
              <a:rPr lang="en-US" sz="2800" dirty="0">
                <a:solidFill>
                  <a:srgbClr val="FF0000"/>
                </a:solidFill>
              </a:rPr>
              <a:t>lots of/a lot of</a:t>
            </a:r>
          </a:p>
        </p:txBody>
      </p:sp>
      <p:sp>
        <p:nvSpPr>
          <p:cNvPr id="6" name="TextBox 5">
            <a:extLst>
              <a:ext uri="{FF2B5EF4-FFF2-40B4-BE49-F238E27FC236}">
                <a16:creationId xmlns:a16="http://schemas.microsoft.com/office/drawing/2014/main" id="{849A93CE-DDBD-46B6-B80F-217B5B12FF76}"/>
              </a:ext>
            </a:extLst>
          </p:cNvPr>
          <p:cNvSpPr txBox="1"/>
          <p:nvPr/>
        </p:nvSpPr>
        <p:spPr>
          <a:xfrm>
            <a:off x="1082180" y="2264081"/>
            <a:ext cx="2768366" cy="523220"/>
          </a:xfrm>
          <a:prstGeom prst="rect">
            <a:avLst/>
          </a:prstGeom>
          <a:noFill/>
        </p:spPr>
        <p:txBody>
          <a:bodyPr wrap="square" rtlCol="0">
            <a:spAutoFit/>
          </a:bodyPr>
          <a:lstStyle/>
          <a:p>
            <a:r>
              <a:rPr lang="en-US" sz="2800" dirty="0">
                <a:solidFill>
                  <a:srgbClr val="FF0000"/>
                </a:solidFill>
              </a:rPr>
              <a:t>are too many</a:t>
            </a:r>
          </a:p>
        </p:txBody>
      </p:sp>
      <p:sp>
        <p:nvSpPr>
          <p:cNvPr id="7" name="TextBox 6">
            <a:extLst>
              <a:ext uri="{FF2B5EF4-FFF2-40B4-BE49-F238E27FC236}">
                <a16:creationId xmlns:a16="http://schemas.microsoft.com/office/drawing/2014/main" id="{3DE169EA-F9F2-4E28-AFC3-129994160363}"/>
              </a:ext>
            </a:extLst>
          </p:cNvPr>
          <p:cNvSpPr txBox="1"/>
          <p:nvPr/>
        </p:nvSpPr>
        <p:spPr>
          <a:xfrm>
            <a:off x="1191239" y="3547480"/>
            <a:ext cx="2768366" cy="523220"/>
          </a:xfrm>
          <a:prstGeom prst="rect">
            <a:avLst/>
          </a:prstGeom>
          <a:noFill/>
        </p:spPr>
        <p:txBody>
          <a:bodyPr wrap="square" rtlCol="0">
            <a:spAutoFit/>
          </a:bodyPr>
          <a:lstStyle/>
          <a:p>
            <a:r>
              <a:rPr lang="en-US" sz="2800" dirty="0">
                <a:solidFill>
                  <a:srgbClr val="FF0000"/>
                </a:solidFill>
              </a:rPr>
              <a:t>is too much</a:t>
            </a:r>
          </a:p>
        </p:txBody>
      </p:sp>
      <p:sp>
        <p:nvSpPr>
          <p:cNvPr id="8" name="TextBox 7">
            <a:extLst>
              <a:ext uri="{FF2B5EF4-FFF2-40B4-BE49-F238E27FC236}">
                <a16:creationId xmlns:a16="http://schemas.microsoft.com/office/drawing/2014/main" id="{EA5B174E-A940-43BF-BE3C-A342352344A7}"/>
              </a:ext>
            </a:extLst>
          </p:cNvPr>
          <p:cNvSpPr txBox="1"/>
          <p:nvPr/>
        </p:nvSpPr>
        <p:spPr>
          <a:xfrm>
            <a:off x="1174463" y="4788315"/>
            <a:ext cx="2768366" cy="523220"/>
          </a:xfrm>
          <a:prstGeom prst="rect">
            <a:avLst/>
          </a:prstGeom>
          <a:noFill/>
        </p:spPr>
        <p:txBody>
          <a:bodyPr wrap="square" rtlCol="0">
            <a:spAutoFit/>
          </a:bodyPr>
          <a:lstStyle/>
          <a:p>
            <a:r>
              <a:rPr lang="en-US" sz="2800" dirty="0">
                <a:solidFill>
                  <a:srgbClr val="FF0000"/>
                </a:solidFill>
              </a:rPr>
              <a:t>not enough</a:t>
            </a:r>
          </a:p>
        </p:txBody>
      </p:sp>
      <p:sp>
        <p:nvSpPr>
          <p:cNvPr id="9" name="TextBox 8">
            <a:extLst>
              <a:ext uri="{FF2B5EF4-FFF2-40B4-BE49-F238E27FC236}">
                <a16:creationId xmlns:a16="http://schemas.microsoft.com/office/drawing/2014/main" id="{9ACFA639-C14E-4A47-A17D-E394D2E59D12}"/>
              </a:ext>
            </a:extLst>
          </p:cNvPr>
          <p:cNvSpPr txBox="1"/>
          <p:nvPr/>
        </p:nvSpPr>
        <p:spPr>
          <a:xfrm>
            <a:off x="251670" y="5580737"/>
            <a:ext cx="11325137" cy="523220"/>
          </a:xfrm>
          <a:prstGeom prst="rect">
            <a:avLst/>
          </a:prstGeom>
          <a:noFill/>
        </p:spPr>
        <p:txBody>
          <a:bodyPr wrap="square" rtlCol="0">
            <a:spAutoFit/>
          </a:bodyPr>
          <a:lstStyle/>
          <a:p>
            <a:r>
              <a:rPr lang="en-US" sz="2800" b="1" dirty="0">
                <a:solidFill>
                  <a:srgbClr val="FF0000"/>
                </a:solidFill>
              </a:rPr>
              <a:t>Note</a:t>
            </a:r>
            <a:r>
              <a:rPr lang="en-US" sz="2800" dirty="0">
                <a:solidFill>
                  <a:srgbClr val="FF0000"/>
                </a:solidFill>
              </a:rPr>
              <a:t>: too many, too much, not enough have a negative meaning.</a:t>
            </a:r>
          </a:p>
        </p:txBody>
      </p:sp>
    </p:spTree>
    <p:extLst>
      <p:ext uri="{BB962C8B-B14F-4D97-AF65-F5344CB8AC3E}">
        <p14:creationId xmlns:p14="http://schemas.microsoft.com/office/powerpoint/2010/main" val="30068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295" y="2178478"/>
            <a:ext cx="11136702" cy="2232021"/>
          </a:xfrm>
          <a:prstGeom prst="rect">
            <a:avLst/>
          </a:prstGeom>
        </p:spPr>
        <p:txBody>
          <a:bodyPr wrap="square">
            <a:spAutoFit/>
          </a:bodyPr>
          <a:lstStyle/>
          <a:p>
            <a:pPr>
              <a:lnSpc>
                <a:spcPct val="150000"/>
              </a:lnSpc>
            </a:pPr>
            <a:r>
              <a:rPr lang="en-US" sz="3200" dirty="0">
                <a:solidFill>
                  <a:srgbClr val="0070C0"/>
                </a:solidFill>
                <a:ea typeface="Times New Roman" panose="02020603050405020304" pitchFamily="18" charset="0"/>
              </a:rPr>
              <a:t>I love to play folk games.</a:t>
            </a:r>
          </a:p>
          <a:p>
            <a:pPr>
              <a:lnSpc>
                <a:spcPct val="150000"/>
              </a:lnSpc>
            </a:pPr>
            <a:r>
              <a:rPr lang="en-US" sz="3200" dirty="0">
                <a:solidFill>
                  <a:srgbClr val="0070C0"/>
                </a:solidFill>
                <a:ea typeface="Times New Roman" panose="02020603050405020304" pitchFamily="18" charset="0"/>
              </a:rPr>
              <a:t>She prefers to play spinning tops.</a:t>
            </a:r>
          </a:p>
          <a:p>
            <a:pPr>
              <a:lnSpc>
                <a:spcPct val="150000"/>
              </a:lnSpc>
            </a:pPr>
            <a:r>
              <a:rPr lang="en-US" sz="3200" dirty="0">
                <a:solidFill>
                  <a:srgbClr val="0070C0"/>
                </a:solidFill>
                <a:ea typeface="Times New Roman" panose="02020603050405020304" pitchFamily="18" charset="0"/>
              </a:rPr>
              <a:t>They don't like to go to the park. </a:t>
            </a:r>
            <a:endParaRPr lang="en-US" sz="3200" dirty="0">
              <a:solidFill>
                <a:srgbClr val="0070C0"/>
              </a:solidFill>
              <a:effectLst/>
              <a:ea typeface="Times New Roman" panose="02020603050405020304" pitchFamily="18" charset="0"/>
            </a:endParaRPr>
          </a:p>
        </p:txBody>
      </p:sp>
      <p:sp>
        <p:nvSpPr>
          <p:cNvPr id="3" name="TextBox 2"/>
          <p:cNvSpPr txBox="1"/>
          <p:nvPr/>
        </p:nvSpPr>
        <p:spPr>
          <a:xfrm>
            <a:off x="345057" y="638355"/>
            <a:ext cx="11671539" cy="646331"/>
          </a:xfrm>
          <a:prstGeom prst="rect">
            <a:avLst/>
          </a:prstGeom>
          <a:noFill/>
        </p:spPr>
        <p:txBody>
          <a:bodyPr wrap="square" rtlCol="0">
            <a:spAutoFit/>
          </a:bodyPr>
          <a:lstStyle/>
          <a:p>
            <a:pPr algn="ctr"/>
            <a:r>
              <a:rPr lang="en-US" sz="3600" b="1" dirty="0">
                <a:solidFill>
                  <a:srgbClr val="FF0000"/>
                </a:solidFill>
              </a:rPr>
              <a:t>Verbs (to express preference) + to -infinitives</a:t>
            </a:r>
          </a:p>
        </p:txBody>
      </p:sp>
      <p:cxnSp>
        <p:nvCxnSpPr>
          <p:cNvPr id="6" name="Straight Connector 5"/>
          <p:cNvCxnSpPr>
            <a:cxnSpLocks/>
          </p:cNvCxnSpPr>
          <p:nvPr/>
        </p:nvCxnSpPr>
        <p:spPr>
          <a:xfrm>
            <a:off x="1126354" y="2889700"/>
            <a:ext cx="7073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1635369" y="3640209"/>
            <a:ext cx="10199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320" y="1284686"/>
            <a:ext cx="12411973" cy="1077218"/>
          </a:xfrm>
          <a:prstGeom prst="rect">
            <a:avLst/>
          </a:prstGeom>
          <a:noFill/>
        </p:spPr>
        <p:txBody>
          <a:bodyPr wrap="square" rtlCol="0">
            <a:spAutoFit/>
          </a:bodyPr>
          <a:lstStyle/>
          <a:p>
            <a:r>
              <a:rPr lang="en-US" sz="3200" i="1" dirty="0">
                <a:solidFill>
                  <a:srgbClr val="0070C0"/>
                </a:solidFill>
              </a:rPr>
              <a:t>Read the sentences and underline the verbs to express preferences &amp; circle the verbs after that.</a:t>
            </a:r>
          </a:p>
        </p:txBody>
      </p:sp>
      <p:sp>
        <p:nvSpPr>
          <p:cNvPr id="18" name="Oval 17"/>
          <p:cNvSpPr/>
          <p:nvPr/>
        </p:nvSpPr>
        <p:spPr>
          <a:xfrm>
            <a:off x="1833721" y="2378708"/>
            <a:ext cx="1173248" cy="601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04746" y="3096155"/>
            <a:ext cx="1116623" cy="6101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838" y="4526011"/>
            <a:ext cx="12016596" cy="1569660"/>
          </a:xfrm>
          <a:prstGeom prst="rect">
            <a:avLst/>
          </a:prstGeom>
          <a:noFill/>
        </p:spPr>
        <p:txBody>
          <a:bodyPr wrap="square" rtlCol="0">
            <a:spAutoFit/>
          </a:bodyPr>
          <a:lstStyle/>
          <a:p>
            <a:r>
              <a:rPr lang="en-US" sz="3200" i="1" dirty="0">
                <a:solidFill>
                  <a:srgbClr val="0070C0"/>
                </a:solidFill>
              </a:rPr>
              <a:t>Answer the questions:</a:t>
            </a:r>
          </a:p>
          <a:p>
            <a:r>
              <a:rPr lang="en-US" sz="3200" dirty="0">
                <a:solidFill>
                  <a:srgbClr val="0070C0"/>
                </a:solidFill>
              </a:rPr>
              <a:t>What is the form of the verbs to express preference.</a:t>
            </a:r>
          </a:p>
          <a:p>
            <a:endParaRPr lang="en-US" sz="3200" dirty="0">
              <a:solidFill>
                <a:srgbClr val="0070C0"/>
              </a:solidFill>
            </a:endParaRPr>
          </a:p>
        </p:txBody>
      </p:sp>
      <p:sp>
        <p:nvSpPr>
          <p:cNvPr id="22" name="TextBox 21"/>
          <p:cNvSpPr txBox="1"/>
          <p:nvPr/>
        </p:nvSpPr>
        <p:spPr>
          <a:xfrm>
            <a:off x="8900250" y="4988539"/>
            <a:ext cx="2222019" cy="584775"/>
          </a:xfrm>
          <a:prstGeom prst="rect">
            <a:avLst/>
          </a:prstGeom>
          <a:noFill/>
        </p:spPr>
        <p:txBody>
          <a:bodyPr wrap="square" rtlCol="0">
            <a:spAutoFit/>
          </a:bodyPr>
          <a:lstStyle/>
          <a:p>
            <a:r>
              <a:rPr lang="en-US" sz="3200" dirty="0">
                <a:solidFill>
                  <a:srgbClr val="FF0000"/>
                </a:solidFill>
              </a:rPr>
              <a:t>to-infinitive</a:t>
            </a:r>
          </a:p>
        </p:txBody>
      </p:sp>
      <p:sp>
        <p:nvSpPr>
          <p:cNvPr id="23" name="TextBox 22"/>
          <p:cNvSpPr txBox="1"/>
          <p:nvPr/>
        </p:nvSpPr>
        <p:spPr>
          <a:xfrm>
            <a:off x="187900" y="5634870"/>
            <a:ext cx="10883661" cy="584775"/>
          </a:xfrm>
          <a:prstGeom prst="rect">
            <a:avLst/>
          </a:prstGeom>
          <a:noFill/>
        </p:spPr>
        <p:txBody>
          <a:bodyPr wrap="square" rtlCol="0">
            <a:spAutoFit/>
          </a:bodyPr>
          <a:lstStyle/>
          <a:p>
            <a:r>
              <a:rPr lang="en-US" sz="3200" dirty="0">
                <a:solidFill>
                  <a:srgbClr val="FF0000"/>
                </a:solidFill>
              </a:rPr>
              <a:t>verbs with to-infinitives → activities people like or prefer to do</a:t>
            </a:r>
          </a:p>
        </p:txBody>
      </p:sp>
      <p:cxnSp>
        <p:nvCxnSpPr>
          <p:cNvPr id="10" name="Straight Connector 9">
            <a:extLst>
              <a:ext uri="{FF2B5EF4-FFF2-40B4-BE49-F238E27FC236}">
                <a16:creationId xmlns:a16="http://schemas.microsoft.com/office/drawing/2014/main" id="{942BD9C6-C9A4-7F25-4EF8-F751E96C845C}"/>
              </a:ext>
            </a:extLst>
          </p:cNvPr>
          <p:cNvCxnSpPr>
            <a:cxnSpLocks/>
          </p:cNvCxnSpPr>
          <p:nvPr/>
        </p:nvCxnSpPr>
        <p:spPr>
          <a:xfrm>
            <a:off x="1833721" y="4320147"/>
            <a:ext cx="140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E366828-3BB9-74A9-C4F1-816FC8CF4E7B}"/>
              </a:ext>
            </a:extLst>
          </p:cNvPr>
          <p:cNvSpPr/>
          <p:nvPr/>
        </p:nvSpPr>
        <p:spPr>
          <a:xfrm>
            <a:off x="3304912" y="3830406"/>
            <a:ext cx="982083" cy="6101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7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2" grpId="0"/>
      <p:bldP spid="23"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361885-EE65-F8E3-1E34-453874D1B397}"/>
              </a:ext>
            </a:extLst>
          </p:cNvPr>
          <p:cNvPicPr>
            <a:picLocks noChangeAspect="1"/>
          </p:cNvPicPr>
          <p:nvPr/>
        </p:nvPicPr>
        <p:blipFill>
          <a:blip r:embed="rId2"/>
          <a:stretch>
            <a:fillRect/>
          </a:stretch>
        </p:blipFill>
        <p:spPr>
          <a:xfrm>
            <a:off x="3577449" y="552818"/>
            <a:ext cx="4615072" cy="969348"/>
          </a:xfrm>
          <a:prstGeom prst="rect">
            <a:avLst/>
          </a:prstGeom>
        </p:spPr>
      </p:pic>
      <p:pic>
        <p:nvPicPr>
          <p:cNvPr id="6" name="Picture 5">
            <a:extLst>
              <a:ext uri="{FF2B5EF4-FFF2-40B4-BE49-F238E27FC236}">
                <a16:creationId xmlns:a16="http://schemas.microsoft.com/office/drawing/2014/main" id="{E23FD789-E040-E631-8286-DBBB308B2D7A}"/>
              </a:ext>
            </a:extLst>
          </p:cNvPr>
          <p:cNvPicPr>
            <a:picLocks noChangeAspect="1"/>
          </p:cNvPicPr>
          <p:nvPr/>
        </p:nvPicPr>
        <p:blipFill>
          <a:blip r:embed="rId3"/>
          <a:stretch>
            <a:fillRect/>
          </a:stretch>
        </p:blipFill>
        <p:spPr>
          <a:xfrm>
            <a:off x="350227" y="2424260"/>
            <a:ext cx="11491546" cy="446467"/>
          </a:xfrm>
          <a:prstGeom prst="rect">
            <a:avLst/>
          </a:prstGeom>
        </p:spPr>
      </p:pic>
      <p:sp>
        <p:nvSpPr>
          <p:cNvPr id="7" name="TextBox 6">
            <a:extLst>
              <a:ext uri="{FF2B5EF4-FFF2-40B4-BE49-F238E27FC236}">
                <a16:creationId xmlns:a16="http://schemas.microsoft.com/office/drawing/2014/main" id="{38A669C3-9922-B26B-C2DE-A52BBAB11A64}"/>
              </a:ext>
            </a:extLst>
          </p:cNvPr>
          <p:cNvSpPr txBox="1"/>
          <p:nvPr/>
        </p:nvSpPr>
        <p:spPr>
          <a:xfrm>
            <a:off x="149469" y="2043570"/>
            <a:ext cx="712177" cy="584775"/>
          </a:xfrm>
          <a:prstGeom prst="rect">
            <a:avLst/>
          </a:prstGeom>
          <a:noFill/>
        </p:spPr>
        <p:txBody>
          <a:bodyPr wrap="square" rtlCol="0">
            <a:spAutoFit/>
          </a:bodyPr>
          <a:lstStyle/>
          <a:p>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0%</a:t>
            </a:r>
            <a:endParaRPr lang="en-US" sz="3200" dirty="0"/>
          </a:p>
        </p:txBody>
      </p:sp>
      <p:sp>
        <p:nvSpPr>
          <p:cNvPr id="8" name="TextBox 7">
            <a:extLst>
              <a:ext uri="{FF2B5EF4-FFF2-40B4-BE49-F238E27FC236}">
                <a16:creationId xmlns:a16="http://schemas.microsoft.com/office/drawing/2014/main" id="{2C88653F-EC65-038A-4551-F97E18F496A6}"/>
              </a:ext>
            </a:extLst>
          </p:cNvPr>
          <p:cNvSpPr txBox="1"/>
          <p:nvPr/>
        </p:nvSpPr>
        <p:spPr>
          <a:xfrm>
            <a:off x="10920046" y="1989005"/>
            <a:ext cx="1122485"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100%</a:t>
            </a:r>
            <a:endParaRPr lang="en-US" sz="3200" dirty="0"/>
          </a:p>
        </p:txBody>
      </p:sp>
      <p:sp>
        <p:nvSpPr>
          <p:cNvPr id="9" name="TextBox 8">
            <a:extLst>
              <a:ext uri="{FF2B5EF4-FFF2-40B4-BE49-F238E27FC236}">
                <a16:creationId xmlns:a16="http://schemas.microsoft.com/office/drawing/2014/main" id="{FD5D83E2-0046-020E-4AD8-BE176C559ED5}"/>
              </a:ext>
            </a:extLst>
          </p:cNvPr>
          <p:cNvSpPr txBox="1"/>
          <p:nvPr/>
        </p:nvSpPr>
        <p:spPr>
          <a:xfrm>
            <a:off x="1529861" y="1478632"/>
            <a:ext cx="11394831" cy="584775"/>
          </a:xfrm>
          <a:prstGeom prst="rect">
            <a:avLst/>
          </a:prstGeom>
          <a:noFill/>
        </p:spPr>
        <p:txBody>
          <a:bodyPr wrap="square" rtlCol="0">
            <a:spAutoFit/>
          </a:bodyPr>
          <a:lstStyle/>
          <a:p>
            <a:r>
              <a:rPr lang="en-US" sz="3200" dirty="0">
                <a:solidFill>
                  <a:srgbClr val="0070C0"/>
                </a:solidFill>
              </a:rPr>
              <a:t>Insert the adverbs of frequency on the time line</a:t>
            </a:r>
          </a:p>
        </p:txBody>
      </p:sp>
      <p:sp>
        <p:nvSpPr>
          <p:cNvPr id="10" name="TextBox 9">
            <a:extLst>
              <a:ext uri="{FF2B5EF4-FFF2-40B4-BE49-F238E27FC236}">
                <a16:creationId xmlns:a16="http://schemas.microsoft.com/office/drawing/2014/main" id="{F6FE4D0E-FDFB-F827-FA60-F51EEDAB1F8F}"/>
              </a:ext>
            </a:extLst>
          </p:cNvPr>
          <p:cNvSpPr txBox="1"/>
          <p:nvPr/>
        </p:nvSpPr>
        <p:spPr>
          <a:xfrm>
            <a:off x="44704" y="2857964"/>
            <a:ext cx="119575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never</a:t>
            </a:r>
            <a:endParaRPr lang="en-US" sz="3200" dirty="0">
              <a:solidFill>
                <a:srgbClr val="FF0000"/>
              </a:solidFill>
            </a:endParaRPr>
          </a:p>
        </p:txBody>
      </p:sp>
      <p:sp>
        <p:nvSpPr>
          <p:cNvPr id="11" name="TextBox 10">
            <a:extLst>
              <a:ext uri="{FF2B5EF4-FFF2-40B4-BE49-F238E27FC236}">
                <a16:creationId xmlns:a16="http://schemas.microsoft.com/office/drawing/2014/main" id="{16F9413E-540A-13EB-F616-B98C2B4BEEA2}"/>
              </a:ext>
            </a:extLst>
          </p:cNvPr>
          <p:cNvSpPr txBox="1"/>
          <p:nvPr/>
        </p:nvSpPr>
        <p:spPr>
          <a:xfrm>
            <a:off x="2155221" y="2800124"/>
            <a:ext cx="119575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rarely</a:t>
            </a:r>
            <a:endParaRPr lang="en-US" sz="3200" dirty="0">
              <a:solidFill>
                <a:srgbClr val="FF0000"/>
              </a:solidFill>
            </a:endParaRPr>
          </a:p>
        </p:txBody>
      </p:sp>
      <p:sp>
        <p:nvSpPr>
          <p:cNvPr id="12" name="TextBox 11">
            <a:extLst>
              <a:ext uri="{FF2B5EF4-FFF2-40B4-BE49-F238E27FC236}">
                <a16:creationId xmlns:a16="http://schemas.microsoft.com/office/drawing/2014/main" id="{45DC783F-C8E2-980B-52B1-5D61AAB7E50A}"/>
              </a:ext>
            </a:extLst>
          </p:cNvPr>
          <p:cNvSpPr txBox="1"/>
          <p:nvPr/>
        </p:nvSpPr>
        <p:spPr>
          <a:xfrm>
            <a:off x="4101613" y="2861609"/>
            <a:ext cx="205740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sometimes</a:t>
            </a:r>
            <a:endParaRPr lang="en-US" sz="3200" dirty="0">
              <a:solidFill>
                <a:srgbClr val="FF0000"/>
              </a:solidFill>
            </a:endParaRPr>
          </a:p>
        </p:txBody>
      </p:sp>
      <p:sp>
        <p:nvSpPr>
          <p:cNvPr id="13" name="TextBox 12">
            <a:extLst>
              <a:ext uri="{FF2B5EF4-FFF2-40B4-BE49-F238E27FC236}">
                <a16:creationId xmlns:a16="http://schemas.microsoft.com/office/drawing/2014/main" id="{7238E4F6-91BF-AA77-9D3E-36625DE6193B}"/>
              </a:ext>
            </a:extLst>
          </p:cNvPr>
          <p:cNvSpPr txBox="1"/>
          <p:nvPr/>
        </p:nvSpPr>
        <p:spPr>
          <a:xfrm>
            <a:off x="6711464" y="2888326"/>
            <a:ext cx="119575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often</a:t>
            </a:r>
            <a:endParaRPr lang="en-US" sz="3200" dirty="0">
              <a:solidFill>
                <a:srgbClr val="FF0000"/>
              </a:solidFill>
            </a:endParaRPr>
          </a:p>
        </p:txBody>
      </p:sp>
      <p:sp>
        <p:nvSpPr>
          <p:cNvPr id="14" name="TextBox 13">
            <a:extLst>
              <a:ext uri="{FF2B5EF4-FFF2-40B4-BE49-F238E27FC236}">
                <a16:creationId xmlns:a16="http://schemas.microsoft.com/office/drawing/2014/main" id="{3E0697D9-3245-FDC4-934D-8622621FBD49}"/>
              </a:ext>
            </a:extLst>
          </p:cNvPr>
          <p:cNvSpPr txBox="1"/>
          <p:nvPr/>
        </p:nvSpPr>
        <p:spPr>
          <a:xfrm>
            <a:off x="8306532" y="2888325"/>
            <a:ext cx="1387725"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usually</a:t>
            </a:r>
            <a:endParaRPr lang="en-US" sz="3200" dirty="0">
              <a:solidFill>
                <a:srgbClr val="FF0000"/>
              </a:solidFill>
            </a:endParaRPr>
          </a:p>
        </p:txBody>
      </p:sp>
      <p:sp>
        <p:nvSpPr>
          <p:cNvPr id="15" name="TextBox 14">
            <a:extLst>
              <a:ext uri="{FF2B5EF4-FFF2-40B4-BE49-F238E27FC236}">
                <a16:creationId xmlns:a16="http://schemas.microsoft.com/office/drawing/2014/main" id="{4B84346E-8B4F-E688-801B-45442EBD3EEE}"/>
              </a:ext>
            </a:extLst>
          </p:cNvPr>
          <p:cNvSpPr txBox="1"/>
          <p:nvPr/>
        </p:nvSpPr>
        <p:spPr>
          <a:xfrm>
            <a:off x="10654806" y="2888324"/>
            <a:ext cx="1387725"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always</a:t>
            </a:r>
            <a:endParaRPr lang="en-US" sz="3200" dirty="0">
              <a:solidFill>
                <a:srgbClr val="FF0000"/>
              </a:solidFill>
            </a:endParaRPr>
          </a:p>
        </p:txBody>
      </p:sp>
      <p:sp>
        <p:nvSpPr>
          <p:cNvPr id="17" name="TextBox 16">
            <a:extLst>
              <a:ext uri="{FF2B5EF4-FFF2-40B4-BE49-F238E27FC236}">
                <a16:creationId xmlns:a16="http://schemas.microsoft.com/office/drawing/2014/main" id="{CEFAC80F-05F3-D473-42CC-1390CFF0689F}"/>
              </a:ext>
            </a:extLst>
          </p:cNvPr>
          <p:cNvSpPr txBox="1"/>
          <p:nvPr/>
        </p:nvSpPr>
        <p:spPr>
          <a:xfrm>
            <a:off x="244718" y="3694886"/>
            <a:ext cx="11227777" cy="584775"/>
          </a:xfrm>
          <a:prstGeom prst="rect">
            <a:avLst/>
          </a:prstGeom>
          <a:noFill/>
        </p:spPr>
        <p:txBody>
          <a:bodyPr wrap="square">
            <a:spAutoFit/>
          </a:bodyPr>
          <a:lstStyle/>
          <a:p>
            <a:r>
              <a:rPr lang="en-US" sz="3200" dirty="0">
                <a:solidFill>
                  <a:srgbClr val="00B050"/>
                </a:solidFill>
              </a:rPr>
              <a:t>We can use adverbs of frequency to say how often things happen.</a:t>
            </a:r>
          </a:p>
        </p:txBody>
      </p:sp>
      <p:sp>
        <p:nvSpPr>
          <p:cNvPr id="18" name="TextBox 17">
            <a:extLst>
              <a:ext uri="{FF2B5EF4-FFF2-40B4-BE49-F238E27FC236}">
                <a16:creationId xmlns:a16="http://schemas.microsoft.com/office/drawing/2014/main" id="{D1457857-BE27-519D-8F15-76DA3F4F6FC3}"/>
              </a:ext>
            </a:extLst>
          </p:cNvPr>
          <p:cNvSpPr txBox="1"/>
          <p:nvPr/>
        </p:nvSpPr>
        <p:spPr>
          <a:xfrm>
            <a:off x="297472" y="4456038"/>
            <a:ext cx="11122268" cy="1846659"/>
          </a:xfrm>
          <a:prstGeom prst="rect">
            <a:avLst/>
          </a:prstGeom>
          <a:noFill/>
        </p:spPr>
        <p:txBody>
          <a:bodyPr wrap="square" rtlCol="0">
            <a:spAutoFit/>
          </a:bodyPr>
          <a:lstStyle/>
          <a:p>
            <a:r>
              <a:rPr lang="en-US" sz="3200" u="sng" dirty="0">
                <a:solidFill>
                  <a:srgbClr val="0070C0"/>
                </a:solidFill>
              </a:rPr>
              <a:t>Example</a:t>
            </a:r>
            <a:r>
              <a:rPr lang="en-US" sz="3200" dirty="0">
                <a:solidFill>
                  <a:srgbClr val="0070C0"/>
                </a:solidFill>
              </a:rPr>
              <a:t>: </a:t>
            </a:r>
          </a:p>
          <a:p>
            <a:r>
              <a:rPr lang="en-US" sz="3200" dirty="0">
                <a:solidFill>
                  <a:srgbClr val="0070C0"/>
                </a:solidFill>
              </a:rPr>
              <a:t>She </a:t>
            </a:r>
            <a:r>
              <a:rPr lang="en-US" sz="3200" dirty="0">
                <a:solidFill>
                  <a:srgbClr val="FF0000"/>
                </a:solidFill>
              </a:rPr>
              <a:t>usually</a:t>
            </a:r>
            <a:r>
              <a:rPr lang="en-US" sz="3200" dirty="0">
                <a:solidFill>
                  <a:srgbClr val="0070C0"/>
                </a:solidFill>
              </a:rPr>
              <a:t> plays tug of war with her cousins.</a:t>
            </a:r>
          </a:p>
          <a:p>
            <a:r>
              <a:rPr lang="en-US" sz="3200" dirty="0">
                <a:solidFill>
                  <a:srgbClr val="0070C0"/>
                </a:solidFill>
              </a:rPr>
              <a:t>We </a:t>
            </a:r>
            <a:r>
              <a:rPr lang="en-US" sz="3200" dirty="0">
                <a:solidFill>
                  <a:srgbClr val="FF0000"/>
                </a:solidFill>
              </a:rPr>
              <a:t>always</a:t>
            </a:r>
            <a:r>
              <a:rPr lang="en-US" sz="3200" dirty="0">
                <a:solidFill>
                  <a:srgbClr val="0070C0"/>
                </a:solidFill>
              </a:rPr>
              <a:t> play sports at the park.</a:t>
            </a:r>
          </a:p>
          <a:p>
            <a:endParaRPr lang="en-US" dirty="0"/>
          </a:p>
        </p:txBody>
      </p:sp>
    </p:spTree>
    <p:extLst>
      <p:ext uri="{BB962C8B-B14F-4D97-AF65-F5344CB8AC3E}">
        <p14:creationId xmlns:p14="http://schemas.microsoft.com/office/powerpoint/2010/main" val="208221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style.rotation</p:attrName>
                                        </p:attrNameLst>
                                      </p:cBhvr>
                                      <p:tavLst>
                                        <p:tav tm="0">
                                          <p:val>
                                            <p:fltVal val="90"/>
                                          </p:val>
                                        </p:tav>
                                        <p:tav tm="100000">
                                          <p:val>
                                            <p:fltVal val="0"/>
                                          </p:val>
                                        </p:tav>
                                      </p:tavLst>
                                    </p:anim>
                                    <p:animEffect transition="in" filter="fade">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barn(inVertical)">
                                      <p:cBhvr>
                                        <p:cTn id="60" dur="500"/>
                                        <p:tgtEl>
                                          <p:spTgt spid="1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8">
                                            <p:txEl>
                                              <p:pRg st="1" end="1"/>
                                            </p:txEl>
                                          </p:spTgt>
                                        </p:tgtEl>
                                        <p:attrNameLst>
                                          <p:attrName>style.visibility</p:attrName>
                                        </p:attrNameLst>
                                      </p:cBhvr>
                                      <p:to>
                                        <p:strVal val="visible"/>
                                      </p:to>
                                    </p:set>
                                    <p:animEffect transition="in" filter="barn(inVertical)">
                                      <p:cBhvr>
                                        <p:cTn id="65" dur="500"/>
                                        <p:tgtEl>
                                          <p:spTgt spid="18">
                                            <p:txEl>
                                              <p:pRg st="1" end="1"/>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xEl>
                                              <p:pRg st="2" end="2"/>
                                            </p:txEl>
                                          </p:spTgt>
                                        </p:tgtEl>
                                        <p:attrNameLst>
                                          <p:attrName>style.visibility</p:attrName>
                                        </p:attrNameLst>
                                      </p:cBhvr>
                                      <p:to>
                                        <p:strVal val="visible"/>
                                      </p:to>
                                    </p:set>
                                    <p:animEffect transition="in" filter="barn(inVertical)">
                                      <p:cBhvr>
                                        <p:cTn id="6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815E5-94BC-38A3-3C74-918157D13C1C}"/>
              </a:ext>
            </a:extLst>
          </p:cNvPr>
          <p:cNvSpPr txBox="1"/>
          <p:nvPr/>
        </p:nvSpPr>
        <p:spPr>
          <a:xfrm>
            <a:off x="492369" y="582441"/>
            <a:ext cx="11430000" cy="584775"/>
          </a:xfrm>
          <a:prstGeom prst="rect">
            <a:avLst/>
          </a:prstGeom>
          <a:noFill/>
        </p:spPr>
        <p:txBody>
          <a:bodyPr wrap="square">
            <a:spAutoFit/>
          </a:bodyPr>
          <a:lstStyle/>
          <a:p>
            <a:r>
              <a:rPr lang="en-US" sz="3200" dirty="0">
                <a:solidFill>
                  <a:srgbClr val="0070C0"/>
                </a:solidFill>
              </a:rPr>
              <a:t>Underline the mistakes and write the correct words on the lines.</a:t>
            </a:r>
          </a:p>
        </p:txBody>
      </p:sp>
      <p:sp>
        <p:nvSpPr>
          <p:cNvPr id="5" name="TextBox 4">
            <a:extLst>
              <a:ext uri="{FF2B5EF4-FFF2-40B4-BE49-F238E27FC236}">
                <a16:creationId xmlns:a16="http://schemas.microsoft.com/office/drawing/2014/main" id="{048082F8-4959-D541-05A3-E3E737914A5E}"/>
              </a:ext>
            </a:extLst>
          </p:cNvPr>
          <p:cNvSpPr txBox="1"/>
          <p:nvPr/>
        </p:nvSpPr>
        <p:spPr>
          <a:xfrm>
            <a:off x="342899" y="1167216"/>
            <a:ext cx="11218985" cy="4868256"/>
          </a:xfrm>
          <a:prstGeom prst="rect">
            <a:avLst/>
          </a:prstGeom>
          <a:noFill/>
        </p:spPr>
        <p:txBody>
          <a:bodyPr wrap="square">
            <a:spAutoFit/>
          </a:bodyPr>
          <a:lstStyle/>
          <a:p>
            <a:pPr>
              <a:lnSpc>
                <a:spcPct val="150000"/>
              </a:lnSpc>
            </a:pPr>
            <a:r>
              <a:rPr lang="en-US" sz="3000" dirty="0">
                <a:solidFill>
                  <a:srgbClr val="0070C0"/>
                </a:solidFill>
              </a:rPr>
              <a:t>1. There are too much vehicles in the city. _____________</a:t>
            </a:r>
          </a:p>
          <a:p>
            <a:pPr>
              <a:lnSpc>
                <a:spcPct val="150000"/>
              </a:lnSpc>
            </a:pPr>
            <a:r>
              <a:rPr lang="en-US" sz="3000" dirty="0">
                <a:solidFill>
                  <a:srgbClr val="0070C0"/>
                </a:solidFill>
              </a:rPr>
              <a:t>2. There are more nature and fresh air in the country. _____________</a:t>
            </a:r>
          </a:p>
          <a:p>
            <a:pPr>
              <a:lnSpc>
                <a:spcPct val="150000"/>
              </a:lnSpc>
            </a:pPr>
            <a:r>
              <a:rPr lang="en-US" sz="3000" dirty="0">
                <a:solidFill>
                  <a:srgbClr val="0070C0"/>
                </a:solidFill>
              </a:rPr>
              <a:t>3. I don't like tug of war. I prefer pick flowers. _____________</a:t>
            </a:r>
          </a:p>
          <a:p>
            <a:pPr>
              <a:lnSpc>
                <a:spcPct val="150000"/>
              </a:lnSpc>
            </a:pPr>
            <a:r>
              <a:rPr lang="en-US" sz="3000" dirty="0">
                <a:solidFill>
                  <a:srgbClr val="0070C0"/>
                </a:solidFill>
              </a:rPr>
              <a:t>4. Where do they like hang out? _____________</a:t>
            </a:r>
          </a:p>
          <a:p>
            <a:pPr>
              <a:lnSpc>
                <a:spcPct val="150000"/>
              </a:lnSpc>
            </a:pPr>
            <a:r>
              <a:rPr lang="en-US" sz="3000" dirty="0">
                <a:solidFill>
                  <a:srgbClr val="0070C0"/>
                </a:solidFill>
              </a:rPr>
              <a:t>5. There aren't many hospital or schools in the country._____________</a:t>
            </a:r>
          </a:p>
          <a:p>
            <a:pPr>
              <a:lnSpc>
                <a:spcPct val="150000"/>
              </a:lnSpc>
            </a:pPr>
            <a:r>
              <a:rPr lang="en-US" sz="3000" dirty="0">
                <a:solidFill>
                  <a:srgbClr val="0070C0"/>
                </a:solidFill>
              </a:rPr>
              <a:t>6. Who usually do you play spinning tops with? _____________</a:t>
            </a:r>
          </a:p>
          <a:p>
            <a:pPr>
              <a:lnSpc>
                <a:spcPct val="150000"/>
              </a:lnSpc>
            </a:pPr>
            <a:r>
              <a:rPr lang="en-US" sz="3000" dirty="0">
                <a:solidFill>
                  <a:srgbClr val="0070C0"/>
                </a:solidFill>
              </a:rPr>
              <a:t>7. There aren't enough entertainment in the country. _____________</a:t>
            </a:r>
          </a:p>
        </p:txBody>
      </p:sp>
      <p:cxnSp>
        <p:nvCxnSpPr>
          <p:cNvPr id="7" name="Straight Connector 6">
            <a:extLst>
              <a:ext uri="{FF2B5EF4-FFF2-40B4-BE49-F238E27FC236}">
                <a16:creationId xmlns:a16="http://schemas.microsoft.com/office/drawing/2014/main" id="{086B90FB-E54B-5367-977C-7FDAE1E38DD2}"/>
              </a:ext>
            </a:extLst>
          </p:cNvPr>
          <p:cNvCxnSpPr/>
          <p:nvPr/>
        </p:nvCxnSpPr>
        <p:spPr>
          <a:xfrm>
            <a:off x="2989385" y="1820008"/>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972104-5A44-B908-DBE3-F5CF01DFC46C}"/>
              </a:ext>
            </a:extLst>
          </p:cNvPr>
          <p:cNvCxnSpPr>
            <a:cxnSpLocks/>
          </p:cNvCxnSpPr>
          <p:nvPr/>
        </p:nvCxnSpPr>
        <p:spPr>
          <a:xfrm>
            <a:off x="1822939" y="2491154"/>
            <a:ext cx="489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E952B3-DC12-DCC9-C8CF-4E8644094870}"/>
              </a:ext>
            </a:extLst>
          </p:cNvPr>
          <p:cNvCxnSpPr/>
          <p:nvPr/>
        </p:nvCxnSpPr>
        <p:spPr>
          <a:xfrm>
            <a:off x="5313485" y="3203331"/>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FE766D-D729-A0B3-F4EA-EC0930795537}"/>
              </a:ext>
            </a:extLst>
          </p:cNvPr>
          <p:cNvCxnSpPr/>
          <p:nvPr/>
        </p:nvCxnSpPr>
        <p:spPr>
          <a:xfrm>
            <a:off x="3771900" y="3853962"/>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061EB5-04A0-A544-3C99-9B1852C2BC3B}"/>
              </a:ext>
            </a:extLst>
          </p:cNvPr>
          <p:cNvCxnSpPr>
            <a:cxnSpLocks/>
          </p:cNvCxnSpPr>
          <p:nvPr/>
        </p:nvCxnSpPr>
        <p:spPr>
          <a:xfrm>
            <a:off x="3752850" y="4583724"/>
            <a:ext cx="1162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52E6A-BE61-907E-FAA3-52E7D47E9AC1}"/>
              </a:ext>
            </a:extLst>
          </p:cNvPr>
          <p:cNvCxnSpPr>
            <a:cxnSpLocks/>
          </p:cNvCxnSpPr>
          <p:nvPr/>
        </p:nvCxnSpPr>
        <p:spPr>
          <a:xfrm>
            <a:off x="1676400" y="5260731"/>
            <a:ext cx="9173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69A0ED-713C-3091-F17C-8D882EEF7CFF}"/>
              </a:ext>
            </a:extLst>
          </p:cNvPr>
          <p:cNvCxnSpPr/>
          <p:nvPr/>
        </p:nvCxnSpPr>
        <p:spPr>
          <a:xfrm>
            <a:off x="1811216" y="5937739"/>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1311F64-553B-6688-8D73-8DA6181B44BD}"/>
              </a:ext>
            </a:extLst>
          </p:cNvPr>
          <p:cNvSpPr txBox="1"/>
          <p:nvPr/>
        </p:nvSpPr>
        <p:spPr>
          <a:xfrm>
            <a:off x="7112977" y="1257300"/>
            <a:ext cx="1477108" cy="584775"/>
          </a:xfrm>
          <a:prstGeom prst="rect">
            <a:avLst/>
          </a:prstGeom>
          <a:noFill/>
        </p:spPr>
        <p:txBody>
          <a:bodyPr wrap="square" rtlCol="0">
            <a:spAutoFit/>
          </a:bodyPr>
          <a:lstStyle/>
          <a:p>
            <a:r>
              <a:rPr lang="en-US" sz="3200" dirty="0">
                <a:solidFill>
                  <a:srgbClr val="FF0000"/>
                </a:solidFill>
              </a:rPr>
              <a:t>many</a:t>
            </a:r>
          </a:p>
        </p:txBody>
      </p:sp>
      <p:sp>
        <p:nvSpPr>
          <p:cNvPr id="20" name="TextBox 19">
            <a:extLst>
              <a:ext uri="{FF2B5EF4-FFF2-40B4-BE49-F238E27FC236}">
                <a16:creationId xmlns:a16="http://schemas.microsoft.com/office/drawing/2014/main" id="{2DBBE719-4A19-347C-0256-940A7C7AEAD6}"/>
              </a:ext>
            </a:extLst>
          </p:cNvPr>
          <p:cNvSpPr txBox="1"/>
          <p:nvPr/>
        </p:nvSpPr>
        <p:spPr>
          <a:xfrm>
            <a:off x="8891953" y="1974171"/>
            <a:ext cx="1477108" cy="584775"/>
          </a:xfrm>
          <a:prstGeom prst="rect">
            <a:avLst/>
          </a:prstGeom>
          <a:noFill/>
        </p:spPr>
        <p:txBody>
          <a:bodyPr wrap="square" rtlCol="0">
            <a:spAutoFit/>
          </a:bodyPr>
          <a:lstStyle/>
          <a:p>
            <a:r>
              <a:rPr lang="en-US" sz="3200" dirty="0">
                <a:solidFill>
                  <a:srgbClr val="FF0000"/>
                </a:solidFill>
              </a:rPr>
              <a:t>is</a:t>
            </a:r>
          </a:p>
        </p:txBody>
      </p:sp>
      <p:sp>
        <p:nvSpPr>
          <p:cNvPr id="21" name="TextBox 20">
            <a:extLst>
              <a:ext uri="{FF2B5EF4-FFF2-40B4-BE49-F238E27FC236}">
                <a16:creationId xmlns:a16="http://schemas.microsoft.com/office/drawing/2014/main" id="{609ACF2E-93E5-3E0B-25C4-39CD99940012}"/>
              </a:ext>
            </a:extLst>
          </p:cNvPr>
          <p:cNvSpPr txBox="1"/>
          <p:nvPr/>
        </p:nvSpPr>
        <p:spPr>
          <a:xfrm>
            <a:off x="7581900" y="2663030"/>
            <a:ext cx="1477108" cy="584775"/>
          </a:xfrm>
          <a:prstGeom prst="rect">
            <a:avLst/>
          </a:prstGeom>
          <a:noFill/>
        </p:spPr>
        <p:txBody>
          <a:bodyPr wrap="square" rtlCol="0">
            <a:spAutoFit/>
          </a:bodyPr>
          <a:lstStyle/>
          <a:p>
            <a:r>
              <a:rPr lang="en-US" sz="3200" dirty="0">
                <a:solidFill>
                  <a:srgbClr val="FF0000"/>
                </a:solidFill>
              </a:rPr>
              <a:t>to pick</a:t>
            </a:r>
          </a:p>
        </p:txBody>
      </p:sp>
      <p:sp>
        <p:nvSpPr>
          <p:cNvPr id="22" name="TextBox 21">
            <a:extLst>
              <a:ext uri="{FF2B5EF4-FFF2-40B4-BE49-F238E27FC236}">
                <a16:creationId xmlns:a16="http://schemas.microsoft.com/office/drawing/2014/main" id="{946E4DE2-125B-5F8E-C6FB-1534624E3920}"/>
              </a:ext>
            </a:extLst>
          </p:cNvPr>
          <p:cNvSpPr txBox="1"/>
          <p:nvPr/>
        </p:nvSpPr>
        <p:spPr>
          <a:xfrm>
            <a:off x="5842486" y="3362281"/>
            <a:ext cx="1739413" cy="584775"/>
          </a:xfrm>
          <a:prstGeom prst="rect">
            <a:avLst/>
          </a:prstGeom>
          <a:noFill/>
        </p:spPr>
        <p:txBody>
          <a:bodyPr wrap="square" rtlCol="0">
            <a:spAutoFit/>
          </a:bodyPr>
          <a:lstStyle/>
          <a:p>
            <a:r>
              <a:rPr lang="en-US" sz="3200" dirty="0">
                <a:solidFill>
                  <a:srgbClr val="FF0000"/>
                </a:solidFill>
              </a:rPr>
              <a:t>to hang</a:t>
            </a:r>
          </a:p>
        </p:txBody>
      </p:sp>
      <p:sp>
        <p:nvSpPr>
          <p:cNvPr id="23" name="TextBox 22">
            <a:extLst>
              <a:ext uri="{FF2B5EF4-FFF2-40B4-BE49-F238E27FC236}">
                <a16:creationId xmlns:a16="http://schemas.microsoft.com/office/drawing/2014/main" id="{374F0964-695D-BA5E-70A9-F4F4E2290711}"/>
              </a:ext>
            </a:extLst>
          </p:cNvPr>
          <p:cNvSpPr txBox="1"/>
          <p:nvPr/>
        </p:nvSpPr>
        <p:spPr>
          <a:xfrm>
            <a:off x="9059007" y="4069083"/>
            <a:ext cx="1834661" cy="584775"/>
          </a:xfrm>
          <a:prstGeom prst="rect">
            <a:avLst/>
          </a:prstGeom>
          <a:noFill/>
        </p:spPr>
        <p:txBody>
          <a:bodyPr wrap="square" rtlCol="0">
            <a:spAutoFit/>
          </a:bodyPr>
          <a:lstStyle/>
          <a:p>
            <a:r>
              <a:rPr lang="en-US" sz="3200" dirty="0">
                <a:solidFill>
                  <a:srgbClr val="FF0000"/>
                </a:solidFill>
              </a:rPr>
              <a:t>hospitals</a:t>
            </a:r>
          </a:p>
        </p:txBody>
      </p:sp>
      <p:sp>
        <p:nvSpPr>
          <p:cNvPr id="24" name="TextBox 23">
            <a:extLst>
              <a:ext uri="{FF2B5EF4-FFF2-40B4-BE49-F238E27FC236}">
                <a16:creationId xmlns:a16="http://schemas.microsoft.com/office/drawing/2014/main" id="{8907B169-A66B-17C5-DBD1-0E19BBA017F6}"/>
              </a:ext>
            </a:extLst>
          </p:cNvPr>
          <p:cNvSpPr txBox="1"/>
          <p:nvPr/>
        </p:nvSpPr>
        <p:spPr>
          <a:xfrm>
            <a:off x="7851530" y="4713702"/>
            <a:ext cx="3710353" cy="584775"/>
          </a:xfrm>
          <a:prstGeom prst="rect">
            <a:avLst/>
          </a:prstGeom>
          <a:noFill/>
        </p:spPr>
        <p:txBody>
          <a:bodyPr wrap="square" rtlCol="0">
            <a:spAutoFit/>
          </a:bodyPr>
          <a:lstStyle/>
          <a:p>
            <a:r>
              <a:rPr lang="en-US" sz="3200" dirty="0">
                <a:solidFill>
                  <a:srgbClr val="FF0000"/>
                </a:solidFill>
              </a:rPr>
              <a:t>Who do you usually</a:t>
            </a:r>
          </a:p>
        </p:txBody>
      </p:sp>
      <p:sp>
        <p:nvSpPr>
          <p:cNvPr id="25" name="TextBox 24">
            <a:extLst>
              <a:ext uri="{FF2B5EF4-FFF2-40B4-BE49-F238E27FC236}">
                <a16:creationId xmlns:a16="http://schemas.microsoft.com/office/drawing/2014/main" id="{679C5DDA-C826-3501-5A65-1E1A60F8E626}"/>
              </a:ext>
            </a:extLst>
          </p:cNvPr>
          <p:cNvSpPr txBox="1"/>
          <p:nvPr/>
        </p:nvSpPr>
        <p:spPr>
          <a:xfrm>
            <a:off x="9059008" y="5446802"/>
            <a:ext cx="1477108" cy="584775"/>
          </a:xfrm>
          <a:prstGeom prst="rect">
            <a:avLst/>
          </a:prstGeom>
          <a:noFill/>
        </p:spPr>
        <p:txBody>
          <a:bodyPr wrap="square" rtlCol="0">
            <a:spAutoFit/>
          </a:bodyPr>
          <a:lstStyle/>
          <a:p>
            <a:r>
              <a:rPr lang="en-US" sz="3200" dirty="0">
                <a:solidFill>
                  <a:srgbClr val="FF0000"/>
                </a:solidFill>
              </a:rPr>
              <a:t>isn’t</a:t>
            </a:r>
          </a:p>
        </p:txBody>
      </p:sp>
    </p:spTree>
    <p:extLst>
      <p:ext uri="{BB962C8B-B14F-4D97-AF65-F5344CB8AC3E}">
        <p14:creationId xmlns:p14="http://schemas.microsoft.com/office/powerpoint/2010/main" val="205711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Pronunciation</a:t>
            </a:r>
          </a:p>
        </p:txBody>
      </p:sp>
    </p:spTree>
    <p:extLst>
      <p:ext uri="{BB962C8B-B14F-4D97-AF65-F5344CB8AC3E}">
        <p14:creationId xmlns:p14="http://schemas.microsoft.com/office/powerpoint/2010/main" val="193030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BE62FD-D1F4-82B3-F243-E4BD6C06C0C4}"/>
              </a:ext>
            </a:extLst>
          </p:cNvPr>
          <p:cNvSpPr txBox="1"/>
          <p:nvPr/>
        </p:nvSpPr>
        <p:spPr>
          <a:xfrm>
            <a:off x="761267" y="646166"/>
            <a:ext cx="10669465" cy="1077218"/>
          </a:xfrm>
          <a:prstGeom prst="rect">
            <a:avLst/>
          </a:prstGeom>
          <a:noFill/>
        </p:spPr>
        <p:txBody>
          <a:bodyPr wrap="square">
            <a:spAutoFit/>
          </a:bodyPr>
          <a:lstStyle/>
          <a:p>
            <a:r>
              <a:rPr lang="en-US" sz="3200" b="1" dirty="0">
                <a:solidFill>
                  <a:schemeClr val="accent5"/>
                </a:solidFill>
              </a:rPr>
              <a:t>Circle the word that has the underlined part pronounced differently from the others.</a:t>
            </a:r>
          </a:p>
        </p:txBody>
      </p:sp>
      <p:sp>
        <p:nvSpPr>
          <p:cNvPr id="5" name="TextBox 4">
            <a:extLst>
              <a:ext uri="{FF2B5EF4-FFF2-40B4-BE49-F238E27FC236}">
                <a16:creationId xmlns:a16="http://schemas.microsoft.com/office/drawing/2014/main" id="{E8DB5420-272F-7EE1-77F7-EB6377B2A1E6}"/>
              </a:ext>
            </a:extLst>
          </p:cNvPr>
          <p:cNvSpPr txBox="1"/>
          <p:nvPr/>
        </p:nvSpPr>
        <p:spPr>
          <a:xfrm>
            <a:off x="761266" y="1833127"/>
            <a:ext cx="10774241" cy="4448013"/>
          </a:xfrm>
          <a:prstGeom prst="rect">
            <a:avLst/>
          </a:prstGeom>
          <a:noFill/>
        </p:spPr>
        <p:txBody>
          <a:bodyPr wrap="square">
            <a:spAutoFit/>
          </a:bodyPr>
          <a:lstStyle/>
          <a:p>
            <a:pPr marL="514350" indent="-514350">
              <a:lnSpc>
                <a:spcPct val="150000"/>
              </a:lnSpc>
              <a:buAutoNum type="arabicPeriod"/>
            </a:pPr>
            <a:r>
              <a:rPr lang="en-US" sz="3200" dirty="0">
                <a:solidFill>
                  <a:schemeClr val="accent5"/>
                </a:solidFill>
              </a:rPr>
              <a:t>A. k</a:t>
            </a:r>
            <a:r>
              <a:rPr lang="en-US" sz="3200" u="sng" dirty="0">
                <a:solidFill>
                  <a:schemeClr val="accent5"/>
                </a:solidFill>
              </a:rPr>
              <a:t>i</a:t>
            </a:r>
            <a:r>
              <a:rPr lang="en-US" sz="3200" dirty="0">
                <a:solidFill>
                  <a:schemeClr val="accent5"/>
                </a:solidFill>
              </a:rPr>
              <a:t>ds                 B. l</a:t>
            </a:r>
            <a:r>
              <a:rPr lang="en-US" sz="3200" u="sng" dirty="0">
                <a:solidFill>
                  <a:schemeClr val="accent5"/>
                </a:solidFill>
              </a:rPr>
              <a:t>i</a:t>
            </a:r>
            <a:r>
              <a:rPr lang="en-US" sz="3200" dirty="0">
                <a:solidFill>
                  <a:schemeClr val="accent5"/>
                </a:solidFill>
              </a:rPr>
              <a:t>ke                  C. p</a:t>
            </a:r>
            <a:r>
              <a:rPr lang="en-US" sz="3200" u="sng" dirty="0">
                <a:solidFill>
                  <a:schemeClr val="accent5"/>
                </a:solidFill>
              </a:rPr>
              <a:t>i</a:t>
            </a:r>
            <a:r>
              <a:rPr lang="en-US" sz="3200" dirty="0">
                <a:solidFill>
                  <a:schemeClr val="accent5"/>
                </a:solidFill>
              </a:rPr>
              <a:t>ck                    D. vis</a:t>
            </a:r>
            <a:r>
              <a:rPr lang="en-US" sz="3200" u="sng" dirty="0">
                <a:solidFill>
                  <a:schemeClr val="accent5"/>
                </a:solidFill>
              </a:rPr>
              <a:t>i</a:t>
            </a:r>
            <a:r>
              <a:rPr lang="en-US" sz="3200" dirty="0">
                <a:solidFill>
                  <a:schemeClr val="accent5"/>
                </a:solidFill>
              </a:rPr>
              <a:t>t</a:t>
            </a:r>
          </a:p>
          <a:p>
            <a:pPr>
              <a:lnSpc>
                <a:spcPct val="150000"/>
              </a:lnSpc>
            </a:pPr>
            <a:r>
              <a:rPr lang="en-US" sz="3200" dirty="0">
                <a:solidFill>
                  <a:srgbClr val="FF0000"/>
                </a:solidFill>
              </a:rPr>
              <a:t>          /</a:t>
            </a:r>
            <a:r>
              <a:rPr lang="en-US" sz="3200" dirty="0" err="1">
                <a:solidFill>
                  <a:srgbClr val="FF0000"/>
                </a:solidFill>
              </a:rPr>
              <a:t>kɪd</a:t>
            </a:r>
            <a:r>
              <a:rPr lang="en-US" sz="3200" dirty="0">
                <a:solidFill>
                  <a:srgbClr val="FF0000"/>
                </a:solidFill>
              </a:rPr>
              <a:t>/                  /</a:t>
            </a:r>
            <a:r>
              <a:rPr lang="en-US" sz="3200" dirty="0" err="1">
                <a:solidFill>
                  <a:srgbClr val="FF0000"/>
                </a:solidFill>
              </a:rPr>
              <a:t>laɪk</a:t>
            </a:r>
            <a:r>
              <a:rPr lang="en-US" sz="3200" dirty="0">
                <a:solidFill>
                  <a:srgbClr val="FF0000"/>
                </a:solidFill>
              </a:rPr>
              <a:t>/                   /</a:t>
            </a:r>
            <a:r>
              <a:rPr lang="en-US" sz="3200" dirty="0" err="1">
                <a:solidFill>
                  <a:srgbClr val="FF0000"/>
                </a:solidFill>
              </a:rPr>
              <a:t>pɪk</a:t>
            </a:r>
            <a:r>
              <a:rPr lang="en-US" sz="3200" dirty="0">
                <a:solidFill>
                  <a:srgbClr val="FF0000"/>
                </a:solidFill>
              </a:rPr>
              <a:t>/                      /ˈ</a:t>
            </a:r>
            <a:r>
              <a:rPr lang="en-US" sz="3200" dirty="0" err="1">
                <a:solidFill>
                  <a:srgbClr val="FF0000"/>
                </a:solidFill>
              </a:rPr>
              <a:t>vɪzɪt</a:t>
            </a:r>
            <a:r>
              <a:rPr lang="en-US" sz="3200" dirty="0">
                <a:solidFill>
                  <a:srgbClr val="FF0000"/>
                </a:solidFill>
              </a:rPr>
              <a:t>/</a:t>
            </a:r>
          </a:p>
          <a:p>
            <a:pPr>
              <a:lnSpc>
                <a:spcPct val="150000"/>
              </a:lnSpc>
            </a:pPr>
            <a:r>
              <a:rPr lang="en-US" sz="3200" dirty="0">
                <a:solidFill>
                  <a:schemeClr val="accent5"/>
                </a:solidFill>
              </a:rPr>
              <a:t>2. A. h</a:t>
            </a:r>
            <a:r>
              <a:rPr lang="en-US" sz="3200" u="sng" dirty="0">
                <a:solidFill>
                  <a:schemeClr val="accent5"/>
                </a:solidFill>
              </a:rPr>
              <a:t>a</a:t>
            </a:r>
            <a:r>
              <a:rPr lang="en-US" sz="3200" dirty="0">
                <a:solidFill>
                  <a:schemeClr val="accent5"/>
                </a:solidFill>
              </a:rPr>
              <a:t>ng               B. pl</a:t>
            </a:r>
            <a:r>
              <a:rPr lang="en-US" sz="3200" u="sng" dirty="0">
                <a:solidFill>
                  <a:schemeClr val="accent5"/>
                </a:solidFill>
              </a:rPr>
              <a:t>a</a:t>
            </a:r>
            <a:r>
              <a:rPr lang="en-US" sz="3200" dirty="0">
                <a:solidFill>
                  <a:schemeClr val="accent5"/>
                </a:solidFill>
              </a:rPr>
              <a:t>y                 C. g</a:t>
            </a:r>
            <a:r>
              <a:rPr lang="en-US" sz="3200" u="sng" dirty="0">
                <a:solidFill>
                  <a:schemeClr val="accent5"/>
                </a:solidFill>
              </a:rPr>
              <a:t>a</a:t>
            </a:r>
            <a:r>
              <a:rPr lang="en-US" sz="3200" dirty="0">
                <a:solidFill>
                  <a:schemeClr val="accent5"/>
                </a:solidFill>
              </a:rPr>
              <a:t>mes               D. sp</a:t>
            </a:r>
            <a:r>
              <a:rPr lang="en-US" sz="3200" u="sng" dirty="0">
                <a:solidFill>
                  <a:schemeClr val="accent5"/>
                </a:solidFill>
              </a:rPr>
              <a:t>a</a:t>
            </a:r>
            <a:r>
              <a:rPr lang="en-US" sz="3200" dirty="0">
                <a:solidFill>
                  <a:schemeClr val="accent5"/>
                </a:solidFill>
              </a:rPr>
              <a:t>ce</a:t>
            </a:r>
          </a:p>
          <a:p>
            <a:pPr>
              <a:lnSpc>
                <a:spcPct val="150000"/>
              </a:lnSpc>
            </a:pPr>
            <a:r>
              <a:rPr lang="en-US" sz="3200" dirty="0">
                <a:solidFill>
                  <a:srgbClr val="FF0000"/>
                </a:solidFill>
              </a:rPr>
              <a:t>        /</a:t>
            </a:r>
            <a:r>
              <a:rPr lang="en-US" sz="3200" dirty="0" err="1">
                <a:solidFill>
                  <a:srgbClr val="FF0000"/>
                </a:solidFill>
              </a:rPr>
              <a:t>hæŋ</a:t>
            </a:r>
            <a:r>
              <a:rPr lang="en-US" sz="3200" dirty="0">
                <a:solidFill>
                  <a:srgbClr val="FF0000"/>
                </a:solidFill>
              </a:rPr>
              <a:t>/                /</a:t>
            </a:r>
            <a:r>
              <a:rPr lang="en-US" sz="3200" dirty="0" err="1">
                <a:solidFill>
                  <a:srgbClr val="FF0000"/>
                </a:solidFill>
              </a:rPr>
              <a:t>pleɪ</a:t>
            </a:r>
            <a:r>
              <a:rPr lang="en-US" sz="3200" dirty="0">
                <a:solidFill>
                  <a:srgbClr val="FF0000"/>
                </a:solidFill>
              </a:rPr>
              <a:t>/                    /</a:t>
            </a:r>
            <a:r>
              <a:rPr lang="en-US" sz="3200" dirty="0" err="1">
                <a:solidFill>
                  <a:srgbClr val="FF0000"/>
                </a:solidFill>
              </a:rPr>
              <a:t>ɡeɪmz</a:t>
            </a:r>
            <a:r>
              <a:rPr lang="en-US" sz="3200" dirty="0">
                <a:solidFill>
                  <a:srgbClr val="FF0000"/>
                </a:solidFill>
              </a:rPr>
              <a:t>/                /</a:t>
            </a:r>
            <a:r>
              <a:rPr lang="en-US" sz="3200" dirty="0" err="1">
                <a:solidFill>
                  <a:srgbClr val="FF0000"/>
                </a:solidFill>
              </a:rPr>
              <a:t>speɪs</a:t>
            </a:r>
            <a:r>
              <a:rPr lang="en-US" sz="3200" dirty="0">
                <a:solidFill>
                  <a:srgbClr val="FF0000"/>
                </a:solidFill>
              </a:rPr>
              <a:t>/</a:t>
            </a:r>
          </a:p>
          <a:p>
            <a:pPr>
              <a:lnSpc>
                <a:spcPct val="150000"/>
              </a:lnSpc>
            </a:pPr>
            <a:r>
              <a:rPr lang="en-US" sz="3200" dirty="0">
                <a:solidFill>
                  <a:schemeClr val="accent5"/>
                </a:solidFill>
              </a:rPr>
              <a:t>3. A. nature            B. beach             C. school                D. much</a:t>
            </a:r>
          </a:p>
          <a:p>
            <a:pPr>
              <a:lnSpc>
                <a:spcPct val="150000"/>
              </a:lnSpc>
            </a:pPr>
            <a:r>
              <a:rPr lang="en-US" sz="3200" dirty="0">
                <a:solidFill>
                  <a:srgbClr val="FF0000"/>
                </a:solidFill>
              </a:rPr>
              <a:t>       /ˈ</a:t>
            </a:r>
            <a:r>
              <a:rPr lang="en-US" sz="3200" dirty="0" err="1">
                <a:solidFill>
                  <a:srgbClr val="FF0000"/>
                </a:solidFill>
              </a:rPr>
              <a:t>neɪtʃər</a:t>
            </a:r>
            <a:r>
              <a:rPr lang="en-US" sz="3200" dirty="0">
                <a:solidFill>
                  <a:srgbClr val="FF0000"/>
                </a:solidFill>
              </a:rPr>
              <a:t>/            /</a:t>
            </a:r>
            <a:r>
              <a:rPr lang="en-US" sz="3200" dirty="0" err="1">
                <a:solidFill>
                  <a:srgbClr val="FF0000"/>
                </a:solidFill>
              </a:rPr>
              <a:t>biːtʃ</a:t>
            </a:r>
            <a:r>
              <a:rPr lang="en-US" sz="3200" dirty="0">
                <a:solidFill>
                  <a:srgbClr val="FF0000"/>
                </a:solidFill>
              </a:rPr>
              <a:t>/                  /</a:t>
            </a:r>
            <a:r>
              <a:rPr lang="en-US" sz="3200" dirty="0" err="1">
                <a:solidFill>
                  <a:srgbClr val="FF0000"/>
                </a:solidFill>
              </a:rPr>
              <a:t>skuːl</a:t>
            </a:r>
            <a:r>
              <a:rPr lang="en-US" sz="3200" dirty="0">
                <a:solidFill>
                  <a:srgbClr val="FF0000"/>
                </a:solidFill>
              </a:rPr>
              <a:t>/                    /</a:t>
            </a:r>
            <a:r>
              <a:rPr lang="en-US" sz="3200" dirty="0" err="1">
                <a:solidFill>
                  <a:srgbClr val="FF0000"/>
                </a:solidFill>
              </a:rPr>
              <a:t>mʌtʃ</a:t>
            </a:r>
            <a:r>
              <a:rPr lang="en-US" sz="3200" dirty="0">
                <a:solidFill>
                  <a:srgbClr val="FF0000"/>
                </a:solidFill>
              </a:rPr>
              <a:t>/</a:t>
            </a:r>
          </a:p>
        </p:txBody>
      </p:sp>
      <p:sp>
        <p:nvSpPr>
          <p:cNvPr id="6" name="Oval 5">
            <a:extLst>
              <a:ext uri="{FF2B5EF4-FFF2-40B4-BE49-F238E27FC236}">
                <a16:creationId xmlns:a16="http://schemas.microsoft.com/office/drawing/2014/main" id="{FA575F7D-6FBF-BF29-1622-84CC6962A091}"/>
              </a:ext>
            </a:extLst>
          </p:cNvPr>
          <p:cNvSpPr/>
          <p:nvPr/>
        </p:nvSpPr>
        <p:spPr>
          <a:xfrm>
            <a:off x="3859823" y="1969477"/>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0899BF-A8BD-10DA-C9B9-687877F6872E}"/>
              </a:ext>
            </a:extLst>
          </p:cNvPr>
          <p:cNvSpPr/>
          <p:nvPr/>
        </p:nvSpPr>
        <p:spPr>
          <a:xfrm>
            <a:off x="1154723" y="3472284"/>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23E71FA-E1A4-EE73-011A-3ADA868961EA}"/>
              </a:ext>
            </a:extLst>
          </p:cNvPr>
          <p:cNvSpPr/>
          <p:nvPr/>
        </p:nvSpPr>
        <p:spPr>
          <a:xfrm>
            <a:off x="6368561" y="4944207"/>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6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Writing</a:t>
            </a:r>
          </a:p>
        </p:txBody>
      </p:sp>
    </p:spTree>
    <p:extLst>
      <p:ext uri="{BB962C8B-B14F-4D97-AF65-F5344CB8AC3E}">
        <p14:creationId xmlns:p14="http://schemas.microsoft.com/office/powerpoint/2010/main" val="315431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4D1A35-57CB-CE89-D656-D8E2CB1B8D32}"/>
              </a:ext>
            </a:extLst>
          </p:cNvPr>
          <p:cNvSpPr txBox="1"/>
          <p:nvPr/>
        </p:nvSpPr>
        <p:spPr>
          <a:xfrm>
            <a:off x="470388" y="643989"/>
            <a:ext cx="11144249" cy="1077218"/>
          </a:xfrm>
          <a:prstGeom prst="rect">
            <a:avLst/>
          </a:prstGeom>
          <a:noFill/>
        </p:spPr>
        <p:txBody>
          <a:bodyPr wrap="square">
            <a:spAutoFit/>
          </a:bodyPr>
          <a:lstStyle/>
          <a:p>
            <a:r>
              <a:rPr lang="en-US" sz="3200" dirty="0">
                <a:solidFill>
                  <a:srgbClr val="0070C0"/>
                </a:solidFill>
              </a:rPr>
              <a:t>Write about the differences between country life and city life. Write 80 to 100 words.</a:t>
            </a:r>
          </a:p>
        </p:txBody>
      </p:sp>
      <p:graphicFrame>
        <p:nvGraphicFramePr>
          <p:cNvPr id="2" name="Table 3">
            <a:extLst>
              <a:ext uri="{FF2B5EF4-FFF2-40B4-BE49-F238E27FC236}">
                <a16:creationId xmlns:a16="http://schemas.microsoft.com/office/drawing/2014/main" id="{1D53B509-9821-5B8A-C69D-0F988E018FD9}"/>
              </a:ext>
            </a:extLst>
          </p:cNvPr>
          <p:cNvGraphicFramePr>
            <a:graphicFrameLocks noGrp="1"/>
          </p:cNvGraphicFramePr>
          <p:nvPr>
            <p:extLst>
              <p:ext uri="{D42A27DB-BD31-4B8C-83A1-F6EECF244321}">
                <p14:modId xmlns:p14="http://schemas.microsoft.com/office/powerpoint/2010/main" val="968317179"/>
              </p:ext>
            </p:extLst>
          </p:nvPr>
        </p:nvGraphicFramePr>
        <p:xfrm>
          <a:off x="640862" y="2390204"/>
          <a:ext cx="10910276" cy="3840480"/>
        </p:xfrm>
        <a:graphic>
          <a:graphicData uri="http://schemas.openxmlformats.org/drawingml/2006/table">
            <a:tbl>
              <a:tblPr firstRow="1" bandRow="1">
                <a:tableStyleId>{5C22544A-7EE6-4342-B048-85BDC9FD1C3A}</a:tableStyleId>
              </a:tblPr>
              <a:tblGrid>
                <a:gridCol w="5455138">
                  <a:extLst>
                    <a:ext uri="{9D8B030D-6E8A-4147-A177-3AD203B41FA5}">
                      <a16:colId xmlns:a16="http://schemas.microsoft.com/office/drawing/2014/main" val="1519172694"/>
                    </a:ext>
                  </a:extLst>
                </a:gridCol>
                <a:gridCol w="5455138">
                  <a:extLst>
                    <a:ext uri="{9D8B030D-6E8A-4147-A177-3AD203B41FA5}">
                      <a16:colId xmlns:a16="http://schemas.microsoft.com/office/drawing/2014/main" val="2845118693"/>
                    </a:ext>
                  </a:extLst>
                </a:gridCol>
              </a:tblGrid>
              <a:tr h="370840">
                <a:tc>
                  <a:txBody>
                    <a:bodyPr/>
                    <a:lstStyle/>
                    <a:p>
                      <a:pPr algn="ctr">
                        <a:lnSpc>
                          <a:spcPct val="150000"/>
                        </a:lnSpc>
                      </a:pPr>
                      <a:r>
                        <a:rPr lang="en-US" sz="3200" dirty="0"/>
                        <a:t>Country </a:t>
                      </a:r>
                    </a:p>
                  </a:txBody>
                  <a:tcPr/>
                </a:tc>
                <a:tc>
                  <a:txBody>
                    <a:bodyPr/>
                    <a:lstStyle/>
                    <a:p>
                      <a:pPr algn="ctr">
                        <a:lnSpc>
                          <a:spcPct val="150000"/>
                        </a:lnSpc>
                      </a:pPr>
                      <a:r>
                        <a:rPr lang="en-US" sz="3200" dirty="0"/>
                        <a:t>City</a:t>
                      </a:r>
                    </a:p>
                  </a:txBody>
                  <a:tcPr/>
                </a:tc>
                <a:extLst>
                  <a:ext uri="{0D108BD9-81ED-4DB2-BD59-A6C34878D82A}">
                    <a16:rowId xmlns:a16="http://schemas.microsoft.com/office/drawing/2014/main" val="1950333392"/>
                  </a:ext>
                </a:extLst>
              </a:tr>
              <a:tr h="370840">
                <a:tc>
                  <a:txBody>
                    <a:bodyPr/>
                    <a:lstStyle/>
                    <a:p>
                      <a:pPr>
                        <a:lnSpc>
                          <a:spcPct val="150000"/>
                        </a:lnSpc>
                      </a:pPr>
                      <a:r>
                        <a:rPr lang="en-US" sz="3200" dirty="0"/>
                        <a:t>A lot of nature</a:t>
                      </a:r>
                    </a:p>
                    <a:p>
                      <a:pPr>
                        <a:lnSpc>
                          <a:spcPct val="150000"/>
                        </a:lnSpc>
                      </a:pPr>
                      <a:r>
                        <a:rPr lang="en-US" sz="3200" dirty="0"/>
                        <a:t>Fresh air</a:t>
                      </a:r>
                    </a:p>
                    <a:p>
                      <a:pPr>
                        <a:lnSpc>
                          <a:spcPct val="150000"/>
                        </a:lnSpc>
                      </a:pPr>
                      <a:r>
                        <a:rPr lang="en-US" sz="3200" dirty="0"/>
                        <a:t>Not enough entertainment</a:t>
                      </a:r>
                    </a:p>
                    <a:p>
                      <a:pPr>
                        <a:lnSpc>
                          <a:spcPct val="150000"/>
                        </a:lnSpc>
                      </a:pPr>
                      <a:r>
                        <a:rPr lang="en-US" sz="3200" dirty="0"/>
                        <a:t>Quiet </a:t>
                      </a:r>
                    </a:p>
                  </a:txBody>
                  <a:tcPr/>
                </a:tc>
                <a:tc>
                  <a:txBody>
                    <a:bodyPr/>
                    <a:lstStyle/>
                    <a:p>
                      <a:pPr>
                        <a:lnSpc>
                          <a:spcPct val="150000"/>
                        </a:lnSpc>
                      </a:pPr>
                      <a:r>
                        <a:rPr lang="en-US" sz="3200" dirty="0"/>
                        <a:t>Lots of pollution</a:t>
                      </a:r>
                    </a:p>
                    <a:p>
                      <a:pPr>
                        <a:lnSpc>
                          <a:spcPct val="150000"/>
                        </a:lnSpc>
                      </a:pPr>
                      <a:r>
                        <a:rPr lang="en-US" sz="3200" dirty="0"/>
                        <a:t>Modern facilities</a:t>
                      </a:r>
                    </a:p>
                    <a:p>
                      <a:pPr>
                        <a:lnSpc>
                          <a:spcPct val="150000"/>
                        </a:lnSpc>
                      </a:pPr>
                      <a:r>
                        <a:rPr lang="en-US" sz="3200" dirty="0"/>
                        <a:t>Too many vehicles</a:t>
                      </a:r>
                    </a:p>
                    <a:p>
                      <a:pPr>
                        <a:lnSpc>
                          <a:spcPct val="150000"/>
                        </a:lnSpc>
                      </a:pPr>
                      <a:r>
                        <a:rPr lang="en-US" sz="3200" dirty="0"/>
                        <a:t>Noisy </a:t>
                      </a:r>
                    </a:p>
                  </a:txBody>
                  <a:tcPr/>
                </a:tc>
                <a:extLst>
                  <a:ext uri="{0D108BD9-81ED-4DB2-BD59-A6C34878D82A}">
                    <a16:rowId xmlns:a16="http://schemas.microsoft.com/office/drawing/2014/main" val="2105275622"/>
                  </a:ext>
                </a:extLst>
              </a:tr>
            </a:tbl>
          </a:graphicData>
        </a:graphic>
      </p:graphicFrame>
      <p:sp>
        <p:nvSpPr>
          <p:cNvPr id="5" name="TextBox 4">
            <a:extLst>
              <a:ext uri="{FF2B5EF4-FFF2-40B4-BE49-F238E27FC236}">
                <a16:creationId xmlns:a16="http://schemas.microsoft.com/office/drawing/2014/main" id="{E3570DA5-EB97-01BE-2EF8-F1459C345251}"/>
              </a:ext>
            </a:extLst>
          </p:cNvPr>
          <p:cNvSpPr txBox="1"/>
          <p:nvPr/>
        </p:nvSpPr>
        <p:spPr>
          <a:xfrm>
            <a:off x="298694" y="1721207"/>
            <a:ext cx="11594611" cy="584775"/>
          </a:xfrm>
          <a:prstGeom prst="rect">
            <a:avLst/>
          </a:prstGeom>
          <a:solidFill>
            <a:schemeClr val="accent6">
              <a:lumMod val="20000"/>
              <a:lumOff val="80000"/>
            </a:schemeClr>
          </a:solidFill>
        </p:spPr>
        <p:txBody>
          <a:bodyPr wrap="square" rtlCol="0">
            <a:spAutoFit/>
          </a:bodyPr>
          <a:lstStyle/>
          <a:p>
            <a:r>
              <a:rPr lang="en-US" sz="3200" dirty="0">
                <a:solidFill>
                  <a:srgbClr val="0070C0"/>
                </a:solidFill>
              </a:rPr>
              <a:t>In pair: list advantages and disadvantages in the country and the city.</a:t>
            </a:r>
          </a:p>
        </p:txBody>
      </p:sp>
    </p:spTree>
    <p:extLst>
      <p:ext uri="{BB962C8B-B14F-4D97-AF65-F5344CB8AC3E}">
        <p14:creationId xmlns:p14="http://schemas.microsoft.com/office/powerpoint/2010/main" val="75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80AE68-D081-00DE-5C5E-8F771127F8F0}"/>
              </a:ext>
            </a:extLst>
          </p:cNvPr>
          <p:cNvSpPr txBox="1"/>
          <p:nvPr/>
        </p:nvSpPr>
        <p:spPr>
          <a:xfrm>
            <a:off x="2664069" y="666131"/>
            <a:ext cx="6655777" cy="584775"/>
          </a:xfrm>
          <a:prstGeom prst="rect">
            <a:avLst/>
          </a:prstGeom>
          <a:solidFill>
            <a:schemeClr val="accent6">
              <a:lumMod val="20000"/>
              <a:lumOff val="80000"/>
            </a:schemeClr>
          </a:solidFill>
        </p:spPr>
        <p:txBody>
          <a:bodyPr wrap="square" rtlCol="0">
            <a:spAutoFit/>
          </a:bodyPr>
          <a:lstStyle/>
          <a:p>
            <a:r>
              <a:rPr lang="en-US" sz="3200" dirty="0">
                <a:solidFill>
                  <a:srgbClr val="0070C0"/>
                </a:solidFill>
              </a:rPr>
              <a:t>Make sentences using the words give: </a:t>
            </a:r>
          </a:p>
        </p:txBody>
      </p:sp>
      <p:sp>
        <p:nvSpPr>
          <p:cNvPr id="3" name="TextBox 2">
            <a:extLst>
              <a:ext uri="{FF2B5EF4-FFF2-40B4-BE49-F238E27FC236}">
                <a16:creationId xmlns:a16="http://schemas.microsoft.com/office/drawing/2014/main" id="{FEACD1C2-AC17-D0F7-8FEC-8009F635C23F}"/>
              </a:ext>
            </a:extLst>
          </p:cNvPr>
          <p:cNvSpPr txBox="1"/>
          <p:nvPr/>
        </p:nvSpPr>
        <p:spPr>
          <a:xfrm>
            <a:off x="228599" y="1250906"/>
            <a:ext cx="11526715" cy="7478970"/>
          </a:xfrm>
          <a:prstGeom prst="rect">
            <a:avLst/>
          </a:prstGeom>
          <a:noFill/>
        </p:spPr>
        <p:txBody>
          <a:bodyPr wrap="square" rtlCol="0">
            <a:spAutoFit/>
          </a:bodyPr>
          <a:lstStyle/>
          <a:p>
            <a:pPr>
              <a:lnSpc>
                <a:spcPct val="150000"/>
              </a:lnSpc>
            </a:pPr>
            <a:r>
              <a:rPr lang="en-US" sz="2800" dirty="0">
                <a:solidFill>
                  <a:srgbClr val="0070C0"/>
                </a:solidFill>
              </a:rPr>
              <a:t>Some / people / like / live / country / but / others / prefer / city life</a:t>
            </a:r>
          </a:p>
          <a:p>
            <a:pPr>
              <a:lnSpc>
                <a:spcPct val="150000"/>
              </a:lnSpc>
            </a:pPr>
            <a:endParaRPr lang="en-US" sz="2800" dirty="0">
              <a:solidFill>
                <a:srgbClr val="0070C0"/>
              </a:solidFill>
            </a:endParaRPr>
          </a:p>
          <a:p>
            <a:pPr>
              <a:lnSpc>
                <a:spcPct val="150000"/>
              </a:lnSpc>
            </a:pPr>
            <a:r>
              <a:rPr lang="en-US" sz="2800" dirty="0">
                <a:solidFill>
                  <a:srgbClr val="0070C0"/>
                </a:solidFill>
              </a:rPr>
              <a:t>There / lots of / nature / fresh air / country.</a:t>
            </a:r>
          </a:p>
          <a:p>
            <a:pPr>
              <a:lnSpc>
                <a:spcPct val="150000"/>
              </a:lnSpc>
            </a:pPr>
            <a:endParaRPr lang="en-US" sz="2800" dirty="0">
              <a:solidFill>
                <a:srgbClr val="0070C0"/>
              </a:solidFill>
            </a:endParaRPr>
          </a:p>
          <a:p>
            <a:pPr>
              <a:lnSpc>
                <a:spcPct val="150000"/>
              </a:lnSpc>
            </a:pPr>
            <a:r>
              <a:rPr lang="en-US" sz="2800" dirty="0">
                <a:solidFill>
                  <a:srgbClr val="0070C0"/>
                </a:solidFill>
              </a:rPr>
              <a:t>You / enjoy / quiet / peace / there.</a:t>
            </a:r>
          </a:p>
          <a:p>
            <a:pPr>
              <a:lnSpc>
                <a:spcPct val="150000"/>
              </a:lnSpc>
            </a:pPr>
            <a:endParaRPr lang="en-US" sz="2800" dirty="0">
              <a:solidFill>
                <a:srgbClr val="0070C0"/>
              </a:solidFill>
            </a:endParaRPr>
          </a:p>
          <a:p>
            <a:pPr>
              <a:lnSpc>
                <a:spcPct val="150000"/>
              </a:lnSpc>
            </a:pPr>
            <a:r>
              <a:rPr lang="en-US" sz="2800" dirty="0">
                <a:solidFill>
                  <a:srgbClr val="0070C0"/>
                </a:solidFill>
              </a:rPr>
              <a:t>However / there / not / many things / do / fun.</a:t>
            </a:r>
          </a:p>
          <a:p>
            <a:pPr>
              <a:lnSpc>
                <a:spcPct val="150000"/>
              </a:lnSpc>
            </a:pPr>
            <a:endParaRPr lang="en-US" sz="3200" dirty="0">
              <a:solidFill>
                <a:srgbClr val="0070C0"/>
              </a:solidFill>
            </a:endParaRPr>
          </a:p>
          <a:p>
            <a:pPr>
              <a:lnSpc>
                <a:spcPct val="150000"/>
              </a:lnSpc>
            </a:pPr>
            <a:endParaRPr lang="en-US" sz="3200"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FE6406FB-A8D0-0E99-7DAC-DB5CA9C4D37A}"/>
              </a:ext>
            </a:extLst>
          </p:cNvPr>
          <p:cNvSpPr txBox="1"/>
          <p:nvPr/>
        </p:nvSpPr>
        <p:spPr>
          <a:xfrm>
            <a:off x="55683" y="3265114"/>
            <a:ext cx="8809892" cy="523220"/>
          </a:xfrm>
          <a:prstGeom prst="rect">
            <a:avLst/>
          </a:prstGeom>
          <a:noFill/>
        </p:spPr>
        <p:txBody>
          <a:bodyPr wrap="square" rtlCol="0">
            <a:spAutoFit/>
          </a:bodyPr>
          <a:lstStyle/>
          <a:p>
            <a:r>
              <a:rPr lang="en-US" sz="2800" dirty="0">
                <a:solidFill>
                  <a:srgbClr val="FF0000"/>
                </a:solidFill>
              </a:rPr>
              <a:t>There are lots of nature and fresh air in the country.</a:t>
            </a:r>
          </a:p>
        </p:txBody>
      </p:sp>
      <p:sp>
        <p:nvSpPr>
          <p:cNvPr id="5" name="TextBox 4">
            <a:extLst>
              <a:ext uri="{FF2B5EF4-FFF2-40B4-BE49-F238E27FC236}">
                <a16:creationId xmlns:a16="http://schemas.microsoft.com/office/drawing/2014/main" id="{FA63643C-3774-DDA6-B081-77A44E90CA8F}"/>
              </a:ext>
            </a:extLst>
          </p:cNvPr>
          <p:cNvSpPr txBox="1"/>
          <p:nvPr/>
        </p:nvSpPr>
        <p:spPr>
          <a:xfrm>
            <a:off x="76199" y="4509192"/>
            <a:ext cx="8809892" cy="523220"/>
          </a:xfrm>
          <a:prstGeom prst="rect">
            <a:avLst/>
          </a:prstGeom>
          <a:noFill/>
        </p:spPr>
        <p:txBody>
          <a:bodyPr wrap="square" rtlCol="0">
            <a:spAutoFit/>
          </a:bodyPr>
          <a:lstStyle/>
          <a:p>
            <a:r>
              <a:rPr lang="en-US" sz="2800" dirty="0">
                <a:solidFill>
                  <a:srgbClr val="FF0000"/>
                </a:solidFill>
              </a:rPr>
              <a:t>You can enjoy the quiet and peace there.</a:t>
            </a:r>
          </a:p>
        </p:txBody>
      </p:sp>
      <p:sp>
        <p:nvSpPr>
          <p:cNvPr id="6" name="TextBox 5">
            <a:extLst>
              <a:ext uri="{FF2B5EF4-FFF2-40B4-BE49-F238E27FC236}">
                <a16:creationId xmlns:a16="http://schemas.microsoft.com/office/drawing/2014/main" id="{24490D00-BDD2-62BA-6DF4-4590A8B86EC8}"/>
              </a:ext>
            </a:extLst>
          </p:cNvPr>
          <p:cNvSpPr txBox="1"/>
          <p:nvPr/>
        </p:nvSpPr>
        <p:spPr>
          <a:xfrm>
            <a:off x="76199" y="5829528"/>
            <a:ext cx="8809892" cy="523220"/>
          </a:xfrm>
          <a:prstGeom prst="rect">
            <a:avLst/>
          </a:prstGeom>
          <a:noFill/>
        </p:spPr>
        <p:txBody>
          <a:bodyPr wrap="square" rtlCol="0">
            <a:spAutoFit/>
          </a:bodyPr>
          <a:lstStyle/>
          <a:p>
            <a:r>
              <a:rPr lang="en-US" sz="2800" dirty="0">
                <a:solidFill>
                  <a:srgbClr val="FF0000"/>
                </a:solidFill>
              </a:rPr>
              <a:t>However, there are not many things to do for fun.</a:t>
            </a:r>
          </a:p>
        </p:txBody>
      </p:sp>
      <p:sp>
        <p:nvSpPr>
          <p:cNvPr id="7" name="TextBox 6">
            <a:extLst>
              <a:ext uri="{FF2B5EF4-FFF2-40B4-BE49-F238E27FC236}">
                <a16:creationId xmlns:a16="http://schemas.microsoft.com/office/drawing/2014/main" id="{BFD3D933-1A3D-33B4-992C-F131F619D7B1}"/>
              </a:ext>
            </a:extLst>
          </p:cNvPr>
          <p:cNvSpPr txBox="1"/>
          <p:nvPr/>
        </p:nvSpPr>
        <p:spPr>
          <a:xfrm>
            <a:off x="76199" y="2021037"/>
            <a:ext cx="10193216" cy="523220"/>
          </a:xfrm>
          <a:prstGeom prst="rect">
            <a:avLst/>
          </a:prstGeom>
          <a:noFill/>
        </p:spPr>
        <p:txBody>
          <a:bodyPr wrap="square" rtlCol="0">
            <a:spAutoFit/>
          </a:bodyPr>
          <a:lstStyle/>
          <a:p>
            <a:r>
              <a:rPr lang="en-US" sz="2800" dirty="0">
                <a:solidFill>
                  <a:srgbClr val="FF0000"/>
                </a:solidFill>
              </a:rPr>
              <a:t>Some people like living in the country, but others prefer the city life.</a:t>
            </a:r>
          </a:p>
        </p:txBody>
      </p:sp>
    </p:spTree>
    <p:extLst>
      <p:ext uri="{BB962C8B-B14F-4D97-AF65-F5344CB8AC3E}">
        <p14:creationId xmlns:p14="http://schemas.microsoft.com/office/powerpoint/2010/main" val="195767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091003" y="1308978"/>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058580" y="276971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Grammar </a:t>
            </a:r>
            <a:endParaRPr lang="en-US" b="1" dirty="0"/>
          </a:p>
        </p:txBody>
      </p:sp>
      <p:sp>
        <p:nvSpPr>
          <p:cNvPr id="13" name="Rounded Rectangle 12"/>
          <p:cNvSpPr/>
          <p:nvPr/>
        </p:nvSpPr>
        <p:spPr>
          <a:xfrm>
            <a:off x="4058580" y="3493753"/>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14" name="Rounded Rectangle 13"/>
          <p:cNvSpPr/>
          <p:nvPr/>
        </p:nvSpPr>
        <p:spPr>
          <a:xfrm>
            <a:off x="4058580" y="5688025"/>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058580" y="204568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16" name="Rounded Rectangle 15"/>
          <p:cNvSpPr/>
          <p:nvPr/>
        </p:nvSpPr>
        <p:spPr>
          <a:xfrm>
            <a:off x="4091003" y="5521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8" name="Rounded Rectangle 7"/>
          <p:cNvSpPr/>
          <p:nvPr/>
        </p:nvSpPr>
        <p:spPr>
          <a:xfrm>
            <a:off x="4058580" y="4225177"/>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 </a:t>
            </a:r>
            <a:endParaRPr lang="en-US" b="1" dirty="0"/>
          </a:p>
        </p:txBody>
      </p:sp>
      <p:sp>
        <p:nvSpPr>
          <p:cNvPr id="10" name="Rounded Rectangle 9"/>
          <p:cNvSpPr/>
          <p:nvPr/>
        </p:nvSpPr>
        <p:spPr>
          <a:xfrm>
            <a:off x="4058580" y="4956601"/>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Consoliation</a:t>
            </a:r>
            <a:endParaRPr lang="en-US" b="1" dirty="0"/>
          </a:p>
        </p:txBody>
      </p:sp>
    </p:spTree>
    <p:extLst>
      <p:ext uri="{BB962C8B-B14F-4D97-AF65-F5344CB8AC3E}">
        <p14:creationId xmlns:p14="http://schemas.microsoft.com/office/powerpoint/2010/main" val="32558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9AA04C-19C5-CDD8-AC5B-BECC13DCD01E}"/>
              </a:ext>
            </a:extLst>
          </p:cNvPr>
          <p:cNvSpPr txBox="1"/>
          <p:nvPr/>
        </p:nvSpPr>
        <p:spPr>
          <a:xfrm>
            <a:off x="307726" y="573594"/>
            <a:ext cx="11350873" cy="592534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Life / city / different.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There / lots of / modern facilities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However /  there / too many / vehicles / so / it / noisy / crowded.</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3200" dirty="0">
              <a:solidFill>
                <a:srgbClr val="0070C0"/>
              </a:solidFill>
              <a:latin typeface="Calibri" panose="020F0502020204030204"/>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3200" dirty="0">
                <a:solidFill>
                  <a:srgbClr val="0070C0"/>
                </a:solidFill>
                <a:latin typeface="Calibri" panose="020F0502020204030204"/>
              </a:rPr>
              <a:t>Conclusion / life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country / city / have / both / good / bad / points.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318CD9C-D587-004B-4E56-2CD694DA99B1}"/>
              </a:ext>
            </a:extLst>
          </p:cNvPr>
          <p:cNvSpPr txBox="1"/>
          <p:nvPr/>
        </p:nvSpPr>
        <p:spPr>
          <a:xfrm>
            <a:off x="84983" y="1397005"/>
            <a:ext cx="8809892" cy="584775"/>
          </a:xfrm>
          <a:prstGeom prst="rect">
            <a:avLst/>
          </a:prstGeom>
          <a:noFill/>
        </p:spPr>
        <p:txBody>
          <a:bodyPr wrap="square" rtlCol="0">
            <a:spAutoFit/>
          </a:bodyPr>
          <a:lstStyle/>
          <a:p>
            <a:r>
              <a:rPr lang="en-US" sz="3200" dirty="0">
                <a:solidFill>
                  <a:srgbClr val="FF0000"/>
                </a:solidFill>
              </a:rPr>
              <a:t>Life in the city is different.</a:t>
            </a:r>
          </a:p>
        </p:txBody>
      </p:sp>
      <p:sp>
        <p:nvSpPr>
          <p:cNvPr id="5" name="TextBox 4">
            <a:extLst>
              <a:ext uri="{FF2B5EF4-FFF2-40B4-BE49-F238E27FC236}">
                <a16:creationId xmlns:a16="http://schemas.microsoft.com/office/drawing/2014/main" id="{0C761DDF-1813-ACD9-54F0-3956E8E3D6BA}"/>
              </a:ext>
            </a:extLst>
          </p:cNvPr>
          <p:cNvSpPr txBox="1"/>
          <p:nvPr/>
        </p:nvSpPr>
        <p:spPr>
          <a:xfrm>
            <a:off x="111359" y="2918871"/>
            <a:ext cx="8809892" cy="584775"/>
          </a:xfrm>
          <a:prstGeom prst="rect">
            <a:avLst/>
          </a:prstGeom>
          <a:noFill/>
        </p:spPr>
        <p:txBody>
          <a:bodyPr wrap="square" rtlCol="0">
            <a:spAutoFit/>
          </a:bodyPr>
          <a:lstStyle/>
          <a:p>
            <a:r>
              <a:rPr lang="en-US" sz="3200" dirty="0">
                <a:solidFill>
                  <a:srgbClr val="FF0000"/>
                </a:solidFill>
              </a:rPr>
              <a:t>There are lots of modern facilities.</a:t>
            </a:r>
          </a:p>
        </p:txBody>
      </p:sp>
      <p:sp>
        <p:nvSpPr>
          <p:cNvPr id="6" name="TextBox 5">
            <a:extLst>
              <a:ext uri="{FF2B5EF4-FFF2-40B4-BE49-F238E27FC236}">
                <a16:creationId xmlns:a16="http://schemas.microsoft.com/office/drawing/2014/main" id="{68E089BD-8EA3-60AD-F005-547933A22DAF}"/>
              </a:ext>
            </a:extLst>
          </p:cNvPr>
          <p:cNvSpPr txBox="1"/>
          <p:nvPr/>
        </p:nvSpPr>
        <p:spPr>
          <a:xfrm>
            <a:off x="0" y="4440737"/>
            <a:ext cx="11016765" cy="584775"/>
          </a:xfrm>
          <a:prstGeom prst="rect">
            <a:avLst/>
          </a:prstGeom>
          <a:noFill/>
        </p:spPr>
        <p:txBody>
          <a:bodyPr wrap="square" rtlCol="0">
            <a:spAutoFit/>
          </a:bodyPr>
          <a:lstStyle/>
          <a:p>
            <a:r>
              <a:rPr lang="en-US" sz="3200" dirty="0">
                <a:solidFill>
                  <a:srgbClr val="FF0000"/>
                </a:solidFill>
              </a:rPr>
              <a:t>However, there are not many vehicles, so it’s noisy and crowded.</a:t>
            </a:r>
          </a:p>
        </p:txBody>
      </p:sp>
      <p:sp>
        <p:nvSpPr>
          <p:cNvPr id="7" name="TextBox 6">
            <a:extLst>
              <a:ext uri="{FF2B5EF4-FFF2-40B4-BE49-F238E27FC236}">
                <a16:creationId xmlns:a16="http://schemas.microsoft.com/office/drawing/2014/main" id="{27BC47FF-0F52-9D3F-B2BD-058DB4F741E4}"/>
              </a:ext>
            </a:extLst>
          </p:cNvPr>
          <p:cNvSpPr txBox="1"/>
          <p:nvPr/>
        </p:nvSpPr>
        <p:spPr>
          <a:xfrm>
            <a:off x="93780" y="5787377"/>
            <a:ext cx="12312165" cy="584775"/>
          </a:xfrm>
          <a:prstGeom prst="rect">
            <a:avLst/>
          </a:prstGeom>
          <a:noFill/>
        </p:spPr>
        <p:txBody>
          <a:bodyPr wrap="square" rtlCol="0">
            <a:spAutoFit/>
          </a:bodyPr>
          <a:lstStyle/>
          <a:p>
            <a:r>
              <a:rPr lang="en-US" sz="3200" dirty="0">
                <a:solidFill>
                  <a:srgbClr val="FF0000"/>
                </a:solidFill>
              </a:rPr>
              <a:t>In conclusion, life in the country and city have both good and bad points.</a:t>
            </a:r>
          </a:p>
        </p:txBody>
      </p:sp>
    </p:spTree>
    <p:extLst>
      <p:ext uri="{BB962C8B-B14F-4D97-AF65-F5344CB8AC3E}">
        <p14:creationId xmlns:p14="http://schemas.microsoft.com/office/powerpoint/2010/main" val="36065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12409A-401B-9764-CFDE-D3D054508759}"/>
              </a:ext>
            </a:extLst>
          </p:cNvPr>
          <p:cNvSpPr txBox="1"/>
          <p:nvPr/>
        </p:nvSpPr>
        <p:spPr>
          <a:xfrm>
            <a:off x="237391" y="659423"/>
            <a:ext cx="4413740" cy="584775"/>
          </a:xfrm>
          <a:prstGeom prst="rect">
            <a:avLst/>
          </a:prstGeom>
          <a:solidFill>
            <a:srgbClr val="00B050"/>
          </a:solidFill>
        </p:spPr>
        <p:txBody>
          <a:bodyPr wrap="square" rtlCol="0">
            <a:spAutoFit/>
          </a:bodyPr>
          <a:lstStyle/>
          <a:p>
            <a:r>
              <a:rPr lang="en-US" sz="3200" b="1" dirty="0">
                <a:solidFill>
                  <a:schemeClr val="bg1"/>
                </a:solidFill>
              </a:rPr>
              <a:t>A complete paragraph</a:t>
            </a:r>
          </a:p>
        </p:txBody>
      </p:sp>
      <p:sp>
        <p:nvSpPr>
          <p:cNvPr id="6" name="TextBox 5">
            <a:extLst>
              <a:ext uri="{FF2B5EF4-FFF2-40B4-BE49-F238E27FC236}">
                <a16:creationId xmlns:a16="http://schemas.microsoft.com/office/drawing/2014/main" id="{0F256C61-44C2-56A4-C168-5253E0F930B1}"/>
              </a:ext>
            </a:extLst>
          </p:cNvPr>
          <p:cNvSpPr txBox="1"/>
          <p:nvPr/>
        </p:nvSpPr>
        <p:spPr>
          <a:xfrm>
            <a:off x="329710" y="1439659"/>
            <a:ext cx="11390435" cy="39035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5"/>
                </a:solidFill>
                <a:effectLst/>
                <a:uLnTx/>
                <a:uFillTx/>
                <a:latin typeface="Calibri" panose="020F0502020204030204"/>
                <a:ea typeface="+mn-ea"/>
                <a:cs typeface="+mn-cs"/>
              </a:rPr>
              <a:t>Some people like living in the country, but others prefer the city life. There are lots of nature and fresh air in the country. You can enjoy the quiet and peace there. However, there are not many things to do for fun. Life in the city is different. There are lots of modern facilities. However, there are not many vehicles, so it’s noisy and crowded. In conclusion, life in the country and city have both good and bad points.</a:t>
            </a:r>
          </a:p>
        </p:txBody>
      </p:sp>
    </p:spTree>
    <p:extLst>
      <p:ext uri="{BB962C8B-B14F-4D97-AF65-F5344CB8AC3E}">
        <p14:creationId xmlns:p14="http://schemas.microsoft.com/office/powerpoint/2010/main" val="1893474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327756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162" y="645000"/>
            <a:ext cx="11015931"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Talk about two advantages and disadvantages of life in the country and the city .</a:t>
            </a:r>
          </a:p>
        </p:txBody>
      </p:sp>
      <p:sp>
        <p:nvSpPr>
          <p:cNvPr id="2" name="Speech Bubble: Oval 1">
            <a:extLst>
              <a:ext uri="{FF2B5EF4-FFF2-40B4-BE49-F238E27FC236}">
                <a16:creationId xmlns:a16="http://schemas.microsoft.com/office/drawing/2014/main" id="{6492DAA7-989B-2B6B-2E53-97DC50A93633}"/>
              </a:ext>
            </a:extLst>
          </p:cNvPr>
          <p:cNvSpPr/>
          <p:nvPr/>
        </p:nvSpPr>
        <p:spPr>
          <a:xfrm>
            <a:off x="483576" y="2262553"/>
            <a:ext cx="5612423" cy="3329355"/>
          </a:xfrm>
          <a:prstGeom prst="wedgeEllipse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accent5"/>
                </a:solidFill>
              </a:rPr>
              <a:t>There is lots of nature in the country such as beautiful flowers and animals on the farms. The air is fresh and it’s very quiet here.  </a:t>
            </a:r>
          </a:p>
        </p:txBody>
      </p:sp>
      <p:sp>
        <p:nvSpPr>
          <p:cNvPr id="4" name="Speech Bubble: Oval 3">
            <a:extLst>
              <a:ext uri="{FF2B5EF4-FFF2-40B4-BE49-F238E27FC236}">
                <a16:creationId xmlns:a16="http://schemas.microsoft.com/office/drawing/2014/main" id="{AB5F9BB4-EE8D-5364-87C8-C2390988BD65}"/>
              </a:ext>
            </a:extLst>
          </p:cNvPr>
          <p:cNvSpPr/>
          <p:nvPr/>
        </p:nvSpPr>
        <p:spPr>
          <a:xfrm>
            <a:off x="6345117" y="2262554"/>
            <a:ext cx="5477608" cy="3329354"/>
          </a:xfrm>
          <a:prstGeom prst="wedgeEllipseCallout">
            <a:avLst/>
          </a:prstGeom>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In the city, there are lots of modern facilities such as hospitals, schools, and high buildings. Also, there are many things to do for fun here.</a:t>
            </a:r>
          </a:p>
        </p:txBody>
      </p:sp>
    </p:spTree>
    <p:extLst>
      <p:ext uri="{BB962C8B-B14F-4D97-AF65-F5344CB8AC3E}">
        <p14:creationId xmlns:p14="http://schemas.microsoft.com/office/powerpoint/2010/main" val="16905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33056" y="1461872"/>
            <a:ext cx="5036091"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Vocabulary </a:t>
            </a:r>
          </a:p>
          <a:p>
            <a:r>
              <a:rPr lang="en-US" sz="3600" i="1" dirty="0">
                <a:solidFill>
                  <a:srgbClr val="0070C0"/>
                </a:solidFill>
              </a:rPr>
              <a:t>Review vocabulary about the city and country.</a:t>
            </a:r>
          </a:p>
        </p:txBody>
      </p:sp>
      <p:sp>
        <p:nvSpPr>
          <p:cNvPr id="8" name="Rectangle 7"/>
          <p:cNvSpPr/>
          <p:nvPr/>
        </p:nvSpPr>
        <p:spPr>
          <a:xfrm>
            <a:off x="387933" y="3786835"/>
            <a:ext cx="515122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Writing </a:t>
            </a:r>
          </a:p>
          <a:p>
            <a:r>
              <a:rPr lang="en-US" sz="3600" i="1" dirty="0">
                <a:solidFill>
                  <a:srgbClr val="0070C0"/>
                </a:solidFill>
              </a:rPr>
              <a:t>Write about the differences between life in the country and the city.</a:t>
            </a:r>
          </a:p>
        </p:txBody>
      </p:sp>
      <p:sp>
        <p:nvSpPr>
          <p:cNvPr id="6" name="Rectangle 5"/>
          <p:cNvSpPr/>
          <p:nvPr/>
        </p:nvSpPr>
        <p:spPr>
          <a:xfrm>
            <a:off x="6276261" y="837138"/>
            <a:ext cx="568832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Grammar </a:t>
            </a:r>
          </a:p>
          <a:p>
            <a:r>
              <a:rPr lang="en-US" sz="3600" i="1" dirty="0">
                <a:solidFill>
                  <a:srgbClr val="0070C0"/>
                </a:solidFill>
              </a:rPr>
              <a:t>- Review verbs expressing preferences + </a:t>
            </a:r>
            <a:r>
              <a:rPr lang="en-US" sz="3600" i="1" dirty="0" err="1">
                <a:solidFill>
                  <a:srgbClr val="0070C0"/>
                </a:solidFill>
              </a:rPr>
              <a:t>to_V</a:t>
            </a:r>
            <a:endParaRPr lang="en-US" sz="3600" i="1" dirty="0">
              <a:solidFill>
                <a:srgbClr val="0070C0"/>
              </a:solidFill>
            </a:endParaRPr>
          </a:p>
          <a:p>
            <a:r>
              <a:rPr lang="en-US" sz="3600" i="1" dirty="0">
                <a:solidFill>
                  <a:srgbClr val="0070C0"/>
                </a:solidFill>
              </a:rPr>
              <a:t>- Adverbs of frequency</a:t>
            </a:r>
          </a:p>
          <a:p>
            <a:r>
              <a:rPr lang="en-US" sz="3600" i="1" dirty="0">
                <a:solidFill>
                  <a:srgbClr val="0070C0"/>
                </a:solidFill>
              </a:rPr>
              <a:t>- Quantifiers lots of, many, much</a:t>
            </a:r>
          </a:p>
        </p:txBody>
      </p:sp>
      <p:sp>
        <p:nvSpPr>
          <p:cNvPr id="7" name="Rectangle 6"/>
          <p:cNvSpPr/>
          <p:nvPr/>
        </p:nvSpPr>
        <p:spPr>
          <a:xfrm>
            <a:off x="6245149" y="4758987"/>
            <a:ext cx="5788325"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Pronunciation </a:t>
            </a:r>
          </a:p>
          <a:p>
            <a:r>
              <a:rPr lang="en-US" sz="3600" i="1" dirty="0">
                <a:solidFill>
                  <a:srgbClr val="0070C0"/>
                </a:solidFill>
              </a:rPr>
              <a:t>- Pronunciation of “</a:t>
            </a:r>
            <a:r>
              <a:rPr lang="en-US" sz="3600" dirty="0" err="1">
                <a:solidFill>
                  <a:srgbClr val="FF0000"/>
                </a:solidFill>
              </a:rPr>
              <a:t>tʃ</a:t>
            </a:r>
            <a:r>
              <a:rPr lang="en-US" sz="3600" i="1" dirty="0">
                <a:solidFill>
                  <a:srgbClr val="0070C0"/>
                </a:solidFill>
              </a:rPr>
              <a:t>” sound.</a:t>
            </a:r>
          </a:p>
        </p:txBody>
      </p:sp>
    </p:spTree>
    <p:extLst>
      <p:ext uri="{BB962C8B-B14F-4D97-AF65-F5344CB8AC3E}">
        <p14:creationId xmlns:p14="http://schemas.microsoft.com/office/powerpoint/2010/main" val="2237482687"/>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Review the vocab and grammar in the unit. Practice using them by making sentences.</a:t>
            </a:r>
          </a:p>
          <a:p>
            <a:pPr marL="571500" indent="-571500">
              <a:buFontTx/>
              <a:buChar char="-"/>
            </a:pPr>
            <a:r>
              <a:rPr lang="en-US" sz="3600" i="1" dirty="0">
                <a:solidFill>
                  <a:srgbClr val="0070C0"/>
                </a:solidFill>
              </a:rPr>
              <a:t>Prepare the next lesson Unit 3, </a:t>
            </a:r>
            <a:r>
              <a:rPr lang="fr-FR" sz="3600" i="1" dirty="0" err="1">
                <a:solidFill>
                  <a:srgbClr val="0070C0"/>
                </a:solidFill>
              </a:rPr>
              <a:t>lesson</a:t>
            </a:r>
            <a:r>
              <a:rPr lang="fr-FR" sz="3600" i="1" dirty="0">
                <a:solidFill>
                  <a:srgbClr val="0070C0"/>
                </a:solidFill>
              </a:rPr>
              <a:t> 1.1 – </a:t>
            </a:r>
            <a:r>
              <a:rPr lang="fr-FR" sz="3600" i="1" dirty="0" err="1">
                <a:solidFill>
                  <a:srgbClr val="0070C0"/>
                </a:solidFill>
              </a:rPr>
              <a:t>Vocab</a:t>
            </a:r>
            <a:r>
              <a:rPr lang="fr-FR" sz="3600" i="1" dirty="0">
                <a:solidFill>
                  <a:srgbClr val="0070C0"/>
                </a:solidFill>
              </a:rPr>
              <a:t>. &amp; </a:t>
            </a:r>
            <a:r>
              <a:rPr lang="fr-FR" sz="3600" i="1" dirty="0" err="1">
                <a:solidFill>
                  <a:srgbClr val="0070C0"/>
                </a:solidFill>
              </a:rPr>
              <a:t>Listening</a:t>
            </a:r>
            <a:r>
              <a:rPr lang="fr-FR" sz="3600" i="1" dirty="0">
                <a:solidFill>
                  <a:srgbClr val="0070C0"/>
                </a:solidFill>
              </a:rPr>
              <a:t>, pages 24 &amp; 25.</a:t>
            </a:r>
            <a:endParaRPr lang="en-US" sz="3600" i="1" dirty="0">
              <a:solidFill>
                <a:srgbClr val="0070C0"/>
              </a:solidFill>
            </a:endParaRP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8" y="588368"/>
            <a:ext cx="6200197" cy="3693319"/>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FF0000"/>
              </a:solidFill>
              <a:ea typeface="Times New Roman" panose="02020603050405020304" pitchFamily="18" charset="0"/>
            </a:endParaRPr>
          </a:p>
          <a:p>
            <a:r>
              <a:rPr lang="en-US" sz="3600" dirty="0">
                <a:solidFill>
                  <a:srgbClr val="0070C0"/>
                </a:solidFill>
              </a:rPr>
              <a:t>- review the target language learnt in the unit</a:t>
            </a:r>
          </a:p>
          <a:p>
            <a:r>
              <a:rPr lang="en-US" sz="3600" dirty="0">
                <a:solidFill>
                  <a:srgbClr val="0070C0"/>
                </a:solidFill>
              </a:rPr>
              <a:t>- practice test taking skills</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3" y="379562"/>
            <a:ext cx="11904453" cy="1200329"/>
          </a:xfrm>
          <a:prstGeom prst="rect">
            <a:avLst/>
          </a:prstGeom>
          <a:noFill/>
        </p:spPr>
        <p:txBody>
          <a:bodyPr wrap="square" rtlCol="0">
            <a:spAutoFit/>
          </a:bodyPr>
          <a:lstStyle/>
          <a:p>
            <a:r>
              <a:rPr lang="en-US" sz="3600" b="1" dirty="0">
                <a:solidFill>
                  <a:schemeClr val="accent1"/>
                </a:solidFill>
              </a:rPr>
              <a:t>Choose the word whose underlined part is pronounced differently form that of the others.</a:t>
            </a:r>
          </a:p>
        </p:txBody>
      </p:sp>
      <p:sp>
        <p:nvSpPr>
          <p:cNvPr id="3" name="TextBox 2"/>
          <p:cNvSpPr txBox="1"/>
          <p:nvPr/>
        </p:nvSpPr>
        <p:spPr>
          <a:xfrm>
            <a:off x="207035" y="1673525"/>
            <a:ext cx="11887200"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d</a:t>
            </a:r>
            <a:r>
              <a:rPr lang="en-US" sz="3600" u="sng" dirty="0">
                <a:solidFill>
                  <a:prstClr val="black"/>
                </a:solidFill>
              </a:rPr>
              <a:t>a</a:t>
            </a:r>
            <a:r>
              <a:rPr lang="en-US" sz="3600" dirty="0">
                <a:solidFill>
                  <a:prstClr val="black"/>
                </a:solidFill>
              </a:rPr>
              <a:t>nce              B. h</a:t>
            </a:r>
            <a:r>
              <a:rPr lang="en-US" sz="3600" u="sng" dirty="0">
                <a:solidFill>
                  <a:prstClr val="black"/>
                </a:solidFill>
              </a:rPr>
              <a:t>a</a:t>
            </a:r>
            <a:r>
              <a:rPr lang="en-US" sz="3600" dirty="0">
                <a:solidFill>
                  <a:prstClr val="black"/>
                </a:solidFill>
              </a:rPr>
              <a:t>te              C. pl</a:t>
            </a:r>
            <a:r>
              <a:rPr lang="en-US" sz="3600" u="sng" dirty="0">
                <a:solidFill>
                  <a:prstClr val="black"/>
                </a:solidFill>
              </a:rPr>
              <a:t>a</a:t>
            </a:r>
            <a:r>
              <a:rPr lang="en-US" sz="3600" dirty="0">
                <a:solidFill>
                  <a:prstClr val="black"/>
                </a:solidFill>
              </a:rPr>
              <a:t>y             D. s</a:t>
            </a:r>
            <a:r>
              <a:rPr lang="en-US" sz="3600" u="sng" dirty="0">
                <a:solidFill>
                  <a:prstClr val="black"/>
                </a:solidFill>
              </a:rPr>
              <a:t>a</a:t>
            </a:r>
            <a:r>
              <a:rPr lang="en-US" sz="3600" dirty="0">
                <a:solidFill>
                  <a:prstClr val="black"/>
                </a:solidFill>
              </a:rPr>
              <a:t>y</a:t>
            </a:r>
            <a:endParaRPr lang="en-US" sz="3600" u="sng" dirty="0">
              <a:solidFill>
                <a:prstClr val="black"/>
              </a:solidFill>
            </a:endParaRPr>
          </a:p>
          <a:p>
            <a:r>
              <a:rPr lang="en-US" sz="3600" dirty="0">
                <a:solidFill>
                  <a:srgbClr val="FF0000"/>
                </a:solidFill>
              </a:rPr>
              <a:t>       /</a:t>
            </a:r>
            <a:r>
              <a:rPr lang="en-US" sz="3600" dirty="0" err="1">
                <a:solidFill>
                  <a:srgbClr val="FF0000"/>
                </a:solidFill>
              </a:rPr>
              <a:t>dæns</a:t>
            </a:r>
            <a:r>
              <a:rPr lang="en-US" sz="3600" dirty="0">
                <a:solidFill>
                  <a:srgbClr val="FF0000"/>
                </a:solidFill>
              </a:rPr>
              <a:t>/               /</a:t>
            </a:r>
            <a:r>
              <a:rPr lang="en-US" sz="3600" dirty="0" err="1">
                <a:solidFill>
                  <a:srgbClr val="FF0000"/>
                </a:solidFill>
              </a:rPr>
              <a:t>heɪt</a:t>
            </a:r>
            <a:r>
              <a:rPr lang="en-US" sz="3600" dirty="0">
                <a:solidFill>
                  <a:srgbClr val="FF0000"/>
                </a:solidFill>
              </a:rPr>
              <a:t>/                 /</a:t>
            </a:r>
            <a:r>
              <a:rPr lang="en-US" sz="3600" dirty="0" err="1">
                <a:solidFill>
                  <a:srgbClr val="FF0000"/>
                </a:solidFill>
              </a:rPr>
              <a:t>pleɪ</a:t>
            </a:r>
            <a:r>
              <a:rPr lang="en-US" sz="3600" dirty="0">
                <a:solidFill>
                  <a:srgbClr val="FF0000"/>
                </a:solidFill>
              </a:rPr>
              <a:t>/                /</a:t>
            </a:r>
            <a:r>
              <a:rPr lang="en-US" sz="3600" dirty="0" err="1">
                <a:solidFill>
                  <a:srgbClr val="FF0000"/>
                </a:solidFill>
              </a:rPr>
              <a:t>seɪ</a:t>
            </a:r>
            <a:r>
              <a:rPr lang="en-US" sz="3600" dirty="0">
                <a:solidFill>
                  <a:srgbClr val="FF0000"/>
                </a:solidFill>
              </a:rPr>
              <a:t>/</a:t>
            </a:r>
          </a:p>
          <a:p>
            <a:r>
              <a:rPr lang="en-US" sz="3600" dirty="0">
                <a:solidFill>
                  <a:prstClr val="black"/>
                </a:solidFill>
              </a:rPr>
              <a:t>2. A. strong             B. cold              C. hot               D. long</a:t>
            </a:r>
          </a:p>
          <a:p>
            <a:r>
              <a:rPr lang="en-US" sz="3600" dirty="0">
                <a:solidFill>
                  <a:srgbClr val="FF0000"/>
                </a:solidFill>
              </a:rPr>
              <a:t>       /</a:t>
            </a:r>
            <a:r>
              <a:rPr lang="en-US" sz="3600" dirty="0" err="1">
                <a:solidFill>
                  <a:srgbClr val="FF0000"/>
                </a:solidFill>
              </a:rPr>
              <a:t>strɑːŋ</a:t>
            </a:r>
            <a:r>
              <a:rPr lang="en-US" sz="3600" dirty="0">
                <a:solidFill>
                  <a:srgbClr val="FF0000"/>
                </a:solidFill>
              </a:rPr>
              <a:t>/             /</a:t>
            </a:r>
            <a:r>
              <a:rPr lang="en-US" sz="3600" dirty="0" err="1">
                <a:solidFill>
                  <a:srgbClr val="FF0000"/>
                </a:solidFill>
              </a:rPr>
              <a:t>koʊld</a:t>
            </a:r>
            <a:r>
              <a:rPr lang="en-US" sz="3600" dirty="0">
                <a:solidFill>
                  <a:srgbClr val="FF0000"/>
                </a:solidFill>
              </a:rPr>
              <a:t>/                /</a:t>
            </a:r>
            <a:r>
              <a:rPr lang="en-US" sz="3600" dirty="0" err="1">
                <a:solidFill>
                  <a:srgbClr val="FF0000"/>
                </a:solidFill>
              </a:rPr>
              <a:t>hɑːt</a:t>
            </a:r>
            <a:r>
              <a:rPr lang="en-US" sz="3600" dirty="0">
                <a:solidFill>
                  <a:srgbClr val="FF0000"/>
                </a:solidFill>
              </a:rPr>
              <a:t>/               /</a:t>
            </a:r>
            <a:r>
              <a:rPr lang="en-US" sz="3600" dirty="0" err="1">
                <a:solidFill>
                  <a:srgbClr val="FF0000"/>
                </a:solidFill>
              </a:rPr>
              <a:t>lɑːŋ</a:t>
            </a:r>
            <a:r>
              <a:rPr lang="en-US" sz="3600" dirty="0">
                <a:solidFill>
                  <a:srgbClr val="FF0000"/>
                </a:solidFill>
              </a:rPr>
              <a:t>/</a:t>
            </a:r>
          </a:p>
          <a:p>
            <a:r>
              <a:rPr lang="en-US" sz="3600" dirty="0">
                <a:solidFill>
                  <a:prstClr val="black"/>
                </a:solidFill>
              </a:rPr>
              <a:t>3. A. jumps             B. joins             C. herds           D. sees</a:t>
            </a:r>
          </a:p>
          <a:p>
            <a:r>
              <a:rPr lang="en-US" sz="3600" dirty="0">
                <a:solidFill>
                  <a:prstClr val="black"/>
                </a:solidFill>
              </a:rPr>
              <a:t>      </a:t>
            </a:r>
            <a:r>
              <a:rPr lang="en-US" sz="3600" dirty="0">
                <a:solidFill>
                  <a:srgbClr val="FF0000"/>
                </a:solidFill>
              </a:rPr>
              <a:t>/</a:t>
            </a:r>
            <a:r>
              <a:rPr lang="en-US" sz="3600" dirty="0" err="1">
                <a:solidFill>
                  <a:srgbClr val="FF0000"/>
                </a:solidFill>
              </a:rPr>
              <a:t>dʒʌmps</a:t>
            </a:r>
            <a:r>
              <a:rPr lang="en-US" sz="3600" dirty="0">
                <a:solidFill>
                  <a:srgbClr val="FF0000"/>
                </a:solidFill>
              </a:rPr>
              <a:t>/          /</a:t>
            </a:r>
            <a:r>
              <a:rPr lang="en-US" sz="3600" dirty="0" err="1">
                <a:solidFill>
                  <a:srgbClr val="FF0000"/>
                </a:solidFill>
              </a:rPr>
              <a:t>dʒɔɪnz</a:t>
            </a:r>
            <a:r>
              <a:rPr lang="en-US" sz="3600" dirty="0">
                <a:solidFill>
                  <a:srgbClr val="FF0000"/>
                </a:solidFill>
              </a:rPr>
              <a:t>/              /</a:t>
            </a:r>
            <a:r>
              <a:rPr lang="en-US" sz="3600" dirty="0" err="1">
                <a:solidFill>
                  <a:srgbClr val="FF0000"/>
                </a:solidFill>
              </a:rPr>
              <a:t>hɜːdz</a:t>
            </a:r>
            <a:r>
              <a:rPr lang="en-US" sz="3600" dirty="0">
                <a:solidFill>
                  <a:srgbClr val="FF0000"/>
                </a:solidFill>
              </a:rPr>
              <a:t>/             /</a:t>
            </a:r>
            <a:r>
              <a:rPr lang="en-US" sz="3600" dirty="0" err="1">
                <a:solidFill>
                  <a:srgbClr val="FF0000"/>
                </a:solidFill>
              </a:rPr>
              <a:t>siːz</a:t>
            </a:r>
            <a:r>
              <a:rPr lang="en-US" sz="3600" dirty="0">
                <a:solidFill>
                  <a:srgbClr val="FF0000"/>
                </a:solidFill>
              </a:rPr>
              <a:t>/</a:t>
            </a:r>
            <a:endParaRPr lang="en-US" dirty="0">
              <a:solidFill>
                <a:prstClr val="black"/>
              </a:solidFill>
            </a:endParaRPr>
          </a:p>
        </p:txBody>
      </p:sp>
      <p:sp>
        <p:nvSpPr>
          <p:cNvPr id="4" name="Oval 3"/>
          <p:cNvSpPr/>
          <p:nvPr/>
        </p:nvSpPr>
        <p:spPr>
          <a:xfrm>
            <a:off x="618226" y="1742536"/>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78248" y="2838220"/>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6926" y="3946518"/>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506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667" y="370935"/>
            <a:ext cx="11930333" cy="1200329"/>
          </a:xfrm>
          <a:prstGeom prst="rect">
            <a:avLst/>
          </a:prstGeom>
          <a:noFill/>
        </p:spPr>
        <p:txBody>
          <a:bodyPr wrap="square" rtlCol="0">
            <a:spAutoFit/>
          </a:bodyPr>
          <a:lstStyle/>
          <a:p>
            <a:r>
              <a:rPr lang="en-US" sz="3600" dirty="0">
                <a:solidFill>
                  <a:srgbClr val="0070C0"/>
                </a:solidFill>
              </a:rPr>
              <a:t>Choose the words whose main stress is placed differently from the others.</a:t>
            </a:r>
          </a:p>
        </p:txBody>
      </p:sp>
      <p:sp>
        <p:nvSpPr>
          <p:cNvPr id="3" name="TextBox 2"/>
          <p:cNvSpPr txBox="1"/>
          <p:nvPr/>
        </p:nvSpPr>
        <p:spPr>
          <a:xfrm>
            <a:off x="155275" y="2194273"/>
            <a:ext cx="11956212"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visit              B. listen               C. finish                D. enjoy</a:t>
            </a:r>
          </a:p>
          <a:p>
            <a:r>
              <a:rPr lang="en-US" sz="3600" dirty="0">
                <a:solidFill>
                  <a:prstClr val="black"/>
                </a:solidFill>
              </a:rPr>
              <a:t>    </a:t>
            </a:r>
            <a:r>
              <a:rPr lang="en-US" sz="3600" dirty="0">
                <a:solidFill>
                  <a:srgbClr val="FF0000"/>
                </a:solidFill>
              </a:rPr>
              <a:t>/</a:t>
            </a:r>
            <a:r>
              <a:rPr lang="en-US" sz="3600" dirty="0" err="1">
                <a:solidFill>
                  <a:srgbClr val="FF0000"/>
                </a:solidFill>
              </a:rPr>
              <a:t>vɪzɪt</a:t>
            </a:r>
            <a:r>
              <a:rPr lang="en-US" sz="3600" dirty="0">
                <a:solidFill>
                  <a:srgbClr val="FF0000"/>
                </a:solidFill>
              </a:rPr>
              <a:t>/                 /ˈ</a:t>
            </a:r>
            <a:r>
              <a:rPr lang="en-US" sz="3600" dirty="0" err="1">
                <a:solidFill>
                  <a:srgbClr val="FF0000"/>
                </a:solidFill>
              </a:rPr>
              <a:t>lɪsən</a:t>
            </a:r>
            <a:r>
              <a:rPr lang="en-US" sz="3600" dirty="0">
                <a:solidFill>
                  <a:srgbClr val="FF0000"/>
                </a:solidFill>
              </a:rPr>
              <a:t>/               /ˈ</a:t>
            </a:r>
            <a:r>
              <a:rPr lang="en-US" sz="3600" dirty="0" err="1">
                <a:solidFill>
                  <a:srgbClr val="FF0000"/>
                </a:solidFill>
              </a:rPr>
              <a:t>fɪnɪʃ</a:t>
            </a:r>
            <a:r>
              <a:rPr lang="en-US" sz="3600" dirty="0">
                <a:solidFill>
                  <a:srgbClr val="FF0000"/>
                </a:solidFill>
              </a:rPr>
              <a:t>/                  /</a:t>
            </a:r>
            <a:r>
              <a:rPr lang="en-US" sz="3600" dirty="0" err="1">
                <a:solidFill>
                  <a:srgbClr val="FF0000"/>
                </a:solidFill>
              </a:rPr>
              <a:t>ɪnˈdʒɔɪ</a:t>
            </a:r>
            <a:r>
              <a:rPr lang="en-US" sz="3600" dirty="0">
                <a:solidFill>
                  <a:srgbClr val="FF0000"/>
                </a:solidFill>
              </a:rPr>
              <a:t>/</a:t>
            </a:r>
          </a:p>
          <a:p>
            <a:r>
              <a:rPr lang="en-US" sz="3600" dirty="0">
                <a:solidFill>
                  <a:prstClr val="black"/>
                </a:solidFill>
              </a:rPr>
              <a:t>2. A. village          B. country           C. event               D. city</a:t>
            </a:r>
          </a:p>
          <a:p>
            <a:r>
              <a:rPr lang="en-US" sz="3600" dirty="0">
                <a:solidFill>
                  <a:srgbClr val="FF0000"/>
                </a:solidFill>
              </a:rPr>
              <a:t>    /ˈ</a:t>
            </a:r>
            <a:r>
              <a:rPr lang="en-US" sz="3600" dirty="0" err="1">
                <a:solidFill>
                  <a:srgbClr val="FF0000"/>
                </a:solidFill>
              </a:rPr>
              <a:t>vɪlɪdʒ</a:t>
            </a:r>
            <a:r>
              <a:rPr lang="en-US" sz="3600" dirty="0">
                <a:solidFill>
                  <a:srgbClr val="FF0000"/>
                </a:solidFill>
              </a:rPr>
              <a:t>/            /ˈ</a:t>
            </a:r>
            <a:r>
              <a:rPr lang="en-US" sz="3600" dirty="0" err="1">
                <a:solidFill>
                  <a:srgbClr val="FF0000"/>
                </a:solidFill>
              </a:rPr>
              <a:t>kʌntri</a:t>
            </a:r>
            <a:r>
              <a:rPr lang="en-US" sz="3600" dirty="0">
                <a:solidFill>
                  <a:srgbClr val="FF0000"/>
                </a:solidFill>
              </a:rPr>
              <a:t>/               /</a:t>
            </a:r>
            <a:r>
              <a:rPr lang="en-US" sz="3600" dirty="0" err="1">
                <a:solidFill>
                  <a:srgbClr val="FF0000"/>
                </a:solidFill>
              </a:rPr>
              <a:t>ɪˈvent</a:t>
            </a:r>
            <a:r>
              <a:rPr lang="en-US" sz="3600" dirty="0">
                <a:solidFill>
                  <a:srgbClr val="FF0000"/>
                </a:solidFill>
              </a:rPr>
              <a:t>/                /ˈ</a:t>
            </a:r>
            <a:r>
              <a:rPr lang="en-US" sz="3600" dirty="0" err="1">
                <a:solidFill>
                  <a:srgbClr val="FF0000"/>
                </a:solidFill>
              </a:rPr>
              <a:t>sɪti</a:t>
            </a:r>
            <a:r>
              <a:rPr lang="en-US" sz="3600" dirty="0">
                <a:solidFill>
                  <a:srgbClr val="FF0000"/>
                </a:solidFill>
              </a:rPr>
              <a:t>/ </a:t>
            </a:r>
          </a:p>
          <a:p>
            <a:r>
              <a:rPr lang="en-US" sz="3600" dirty="0">
                <a:solidFill>
                  <a:prstClr val="black"/>
                </a:solidFill>
              </a:rPr>
              <a:t>3. A. tradition      B. buffalo           C. computer         D. museum</a:t>
            </a:r>
          </a:p>
          <a:p>
            <a:r>
              <a:rPr lang="en-US" sz="3600" dirty="0">
                <a:solidFill>
                  <a:srgbClr val="FF0000"/>
                </a:solidFill>
              </a:rPr>
              <a:t>  /</a:t>
            </a:r>
            <a:r>
              <a:rPr lang="en-US" sz="3600" dirty="0" err="1">
                <a:solidFill>
                  <a:srgbClr val="FF0000"/>
                </a:solidFill>
              </a:rPr>
              <a:t>trəˈdɪʃən</a:t>
            </a:r>
            <a:r>
              <a:rPr lang="en-US" sz="3600" dirty="0">
                <a:solidFill>
                  <a:srgbClr val="FF0000"/>
                </a:solidFill>
              </a:rPr>
              <a:t>/          /ˈ</a:t>
            </a:r>
            <a:r>
              <a:rPr lang="en-US" sz="3600" dirty="0" err="1">
                <a:solidFill>
                  <a:srgbClr val="FF0000"/>
                </a:solidFill>
              </a:rPr>
              <a:t>bʌfəloʊ</a:t>
            </a:r>
            <a:r>
              <a:rPr lang="en-US" sz="3600" dirty="0">
                <a:solidFill>
                  <a:srgbClr val="FF0000"/>
                </a:solidFill>
              </a:rPr>
              <a:t>/          /</a:t>
            </a:r>
            <a:r>
              <a:rPr lang="en-US" sz="3600" dirty="0" err="1">
                <a:solidFill>
                  <a:srgbClr val="FF0000"/>
                </a:solidFill>
              </a:rPr>
              <a:t>kəmˈpjuːtər</a:t>
            </a:r>
            <a:r>
              <a:rPr lang="en-US" sz="3600" dirty="0">
                <a:solidFill>
                  <a:srgbClr val="FF0000"/>
                </a:solidFill>
              </a:rPr>
              <a:t>/       /</a:t>
            </a:r>
            <a:r>
              <a:rPr lang="en-US" sz="3600" dirty="0" err="1">
                <a:solidFill>
                  <a:srgbClr val="FF0000"/>
                </a:solidFill>
              </a:rPr>
              <a:t>mju</a:t>
            </a:r>
            <a:r>
              <a:rPr lang="en-US" sz="3600" dirty="0">
                <a:solidFill>
                  <a:srgbClr val="FF0000"/>
                </a:solidFill>
              </a:rPr>
              <a:t>ːˈ</a:t>
            </a:r>
            <a:r>
              <a:rPr lang="en-US" sz="3600" dirty="0" err="1">
                <a:solidFill>
                  <a:srgbClr val="FF0000"/>
                </a:solidFill>
              </a:rPr>
              <a:t>ziːəm</a:t>
            </a:r>
            <a:r>
              <a:rPr lang="en-US" sz="3600" dirty="0">
                <a:solidFill>
                  <a:srgbClr val="FF0000"/>
                </a:solidFill>
              </a:rPr>
              <a:t>/</a:t>
            </a:r>
          </a:p>
        </p:txBody>
      </p:sp>
      <p:sp>
        <p:nvSpPr>
          <p:cNvPr id="4" name="Oval 3"/>
          <p:cNvSpPr/>
          <p:nvPr/>
        </p:nvSpPr>
        <p:spPr>
          <a:xfrm>
            <a:off x="9357503" y="2229304"/>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97781" y="3315006"/>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29928" y="4495357"/>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06012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Vocabulary </a:t>
            </a:r>
          </a:p>
        </p:txBody>
      </p:sp>
    </p:spTree>
    <p:extLst>
      <p:ext uri="{BB962C8B-B14F-4D97-AF65-F5344CB8AC3E}">
        <p14:creationId xmlns:p14="http://schemas.microsoft.com/office/powerpoint/2010/main" val="262769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8E161B-60C2-3EA6-4FF9-D1F1B1B0D634}"/>
              </a:ext>
            </a:extLst>
          </p:cNvPr>
          <p:cNvSpPr txBox="1"/>
          <p:nvPr/>
        </p:nvSpPr>
        <p:spPr>
          <a:xfrm>
            <a:off x="3574073" y="501133"/>
            <a:ext cx="6128238" cy="584775"/>
          </a:xfrm>
          <a:prstGeom prst="rect">
            <a:avLst/>
          </a:prstGeom>
          <a:noFill/>
        </p:spPr>
        <p:txBody>
          <a:bodyPr wrap="square">
            <a:spAutoFit/>
          </a:bodyPr>
          <a:lstStyle/>
          <a:p>
            <a:r>
              <a:rPr lang="en-US" sz="3200" b="1" dirty="0">
                <a:solidFill>
                  <a:srgbClr val="0070C0"/>
                </a:solidFill>
              </a:rPr>
              <a:t>Circle the correct answers.</a:t>
            </a:r>
          </a:p>
        </p:txBody>
      </p:sp>
      <p:sp>
        <p:nvSpPr>
          <p:cNvPr id="5" name="TextBox 4">
            <a:extLst>
              <a:ext uri="{FF2B5EF4-FFF2-40B4-BE49-F238E27FC236}">
                <a16:creationId xmlns:a16="http://schemas.microsoft.com/office/drawing/2014/main" id="{BDBCD6CA-C314-A2A5-5D19-92627B18E20B}"/>
              </a:ext>
            </a:extLst>
          </p:cNvPr>
          <p:cNvSpPr txBox="1"/>
          <p:nvPr/>
        </p:nvSpPr>
        <p:spPr>
          <a:xfrm>
            <a:off x="109171" y="1085908"/>
            <a:ext cx="11973658" cy="4549835"/>
          </a:xfrm>
          <a:prstGeom prst="rect">
            <a:avLst/>
          </a:prstGeom>
          <a:noFill/>
        </p:spPr>
        <p:txBody>
          <a:bodyPr wrap="square">
            <a:spAutoFit/>
          </a:bodyPr>
          <a:lstStyle/>
          <a:p>
            <a:pPr>
              <a:lnSpc>
                <a:spcPct val="150000"/>
              </a:lnSpc>
            </a:pPr>
            <a:r>
              <a:rPr lang="en-US" sz="2800" dirty="0">
                <a:solidFill>
                  <a:srgbClr val="0070C0"/>
                </a:solidFill>
              </a:rPr>
              <a:t>1. It's going to take a long time to get home. There are lots of ________ on the street.</a:t>
            </a:r>
          </a:p>
          <a:p>
            <a:pPr>
              <a:lnSpc>
                <a:spcPct val="150000"/>
              </a:lnSpc>
            </a:pPr>
            <a:r>
              <a:rPr lang="en-US" sz="2800" dirty="0">
                <a:solidFill>
                  <a:srgbClr val="0070C0"/>
                </a:solidFill>
              </a:rPr>
              <a:t>            a. spinning tops                b. vehicles                  c. noises</a:t>
            </a:r>
          </a:p>
          <a:p>
            <a:pPr>
              <a:lnSpc>
                <a:spcPct val="150000"/>
              </a:lnSpc>
            </a:pPr>
            <a:r>
              <a:rPr lang="en-US" sz="2800" dirty="0">
                <a:solidFill>
                  <a:srgbClr val="0070C0"/>
                </a:solidFill>
              </a:rPr>
              <a:t>2. I'm going back to my ___________ this weekend. My parents still live there.</a:t>
            </a:r>
          </a:p>
          <a:p>
            <a:pPr>
              <a:lnSpc>
                <a:spcPct val="150000"/>
              </a:lnSpc>
            </a:pPr>
            <a:r>
              <a:rPr lang="en-US" sz="2800" dirty="0">
                <a:solidFill>
                  <a:srgbClr val="0070C0"/>
                </a:solidFill>
              </a:rPr>
              <a:t>            a. hometown                    b. vehicle                    c. room</a:t>
            </a:r>
          </a:p>
          <a:p>
            <a:pPr>
              <a:lnSpc>
                <a:spcPct val="150000"/>
              </a:lnSpc>
            </a:pPr>
            <a:r>
              <a:rPr lang="en-US" sz="2800" dirty="0">
                <a:solidFill>
                  <a:srgbClr val="0070C0"/>
                </a:solidFill>
              </a:rPr>
              <a:t>3. My brother is really strong. His team always wins __________.</a:t>
            </a:r>
          </a:p>
          <a:p>
            <a:pPr>
              <a:lnSpc>
                <a:spcPct val="150000"/>
              </a:lnSpc>
            </a:pPr>
            <a:r>
              <a:rPr lang="en-US" sz="2800" dirty="0">
                <a:solidFill>
                  <a:srgbClr val="0070C0"/>
                </a:solidFill>
              </a:rPr>
              <a:t>            a. tug of war                     b. jump rope              c. spinning tops</a:t>
            </a:r>
          </a:p>
        </p:txBody>
      </p:sp>
      <p:sp>
        <p:nvSpPr>
          <p:cNvPr id="6" name="Oval 5">
            <a:extLst>
              <a:ext uri="{FF2B5EF4-FFF2-40B4-BE49-F238E27FC236}">
                <a16:creationId xmlns:a16="http://schemas.microsoft.com/office/drawing/2014/main" id="{B1E2EEB5-943E-DF35-8FA7-90252071DF70}"/>
              </a:ext>
            </a:extLst>
          </p:cNvPr>
          <p:cNvSpPr/>
          <p:nvPr/>
        </p:nvSpPr>
        <p:spPr>
          <a:xfrm>
            <a:off x="4642338" y="254976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26ECF1A-D83E-6A11-FBB2-A72B3E0582AD}"/>
              </a:ext>
            </a:extLst>
          </p:cNvPr>
          <p:cNvCxnSpPr/>
          <p:nvPr/>
        </p:nvCxnSpPr>
        <p:spPr>
          <a:xfrm>
            <a:off x="2365131" y="1670683"/>
            <a:ext cx="39829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879B69-E69D-031C-9138-1DCCF64F47E9}"/>
              </a:ext>
            </a:extLst>
          </p:cNvPr>
          <p:cNvCxnSpPr>
            <a:cxnSpLocks/>
          </p:cNvCxnSpPr>
          <p:nvPr/>
        </p:nvCxnSpPr>
        <p:spPr>
          <a:xfrm>
            <a:off x="8080131" y="1670683"/>
            <a:ext cx="9583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E18612-D064-F484-1D50-562C067EA899}"/>
              </a:ext>
            </a:extLst>
          </p:cNvPr>
          <p:cNvCxnSpPr>
            <a:cxnSpLocks/>
          </p:cNvCxnSpPr>
          <p:nvPr/>
        </p:nvCxnSpPr>
        <p:spPr>
          <a:xfrm>
            <a:off x="109171" y="2333036"/>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E57006-204F-3E65-51E6-5BACF3E69732}"/>
              </a:ext>
            </a:extLst>
          </p:cNvPr>
          <p:cNvCxnSpPr>
            <a:cxnSpLocks/>
          </p:cNvCxnSpPr>
          <p:nvPr/>
        </p:nvCxnSpPr>
        <p:spPr>
          <a:xfrm>
            <a:off x="2025161" y="3625506"/>
            <a:ext cx="9466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E4514E-8794-4586-72CB-309A8BA3A747}"/>
              </a:ext>
            </a:extLst>
          </p:cNvPr>
          <p:cNvCxnSpPr>
            <a:cxnSpLocks/>
          </p:cNvCxnSpPr>
          <p:nvPr/>
        </p:nvCxnSpPr>
        <p:spPr>
          <a:xfrm>
            <a:off x="7737231" y="3625506"/>
            <a:ext cx="37484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B7C2B86-5ACA-514E-48CD-5926339CE94C}"/>
              </a:ext>
            </a:extLst>
          </p:cNvPr>
          <p:cNvSpPr/>
          <p:nvPr/>
        </p:nvSpPr>
        <p:spPr>
          <a:xfrm>
            <a:off x="1107831" y="384516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80EB700-F3E3-55BC-ECD9-7B52F5046421}"/>
              </a:ext>
            </a:extLst>
          </p:cNvPr>
          <p:cNvCxnSpPr>
            <a:cxnSpLocks/>
          </p:cNvCxnSpPr>
          <p:nvPr/>
        </p:nvCxnSpPr>
        <p:spPr>
          <a:xfrm>
            <a:off x="1107831" y="4885737"/>
            <a:ext cx="9466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AF60B5-EA49-3B53-8FAB-C88BD5B61228}"/>
              </a:ext>
            </a:extLst>
          </p:cNvPr>
          <p:cNvCxnSpPr>
            <a:cxnSpLocks/>
          </p:cNvCxnSpPr>
          <p:nvPr/>
        </p:nvCxnSpPr>
        <p:spPr>
          <a:xfrm>
            <a:off x="3409949" y="4885737"/>
            <a:ext cx="9466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9E7C67-8604-A64A-32B0-0A97DBA6868D}"/>
              </a:ext>
            </a:extLst>
          </p:cNvPr>
          <p:cNvCxnSpPr>
            <a:cxnSpLocks/>
          </p:cNvCxnSpPr>
          <p:nvPr/>
        </p:nvCxnSpPr>
        <p:spPr>
          <a:xfrm>
            <a:off x="5029200" y="4885737"/>
            <a:ext cx="7561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C049DA-86C7-3396-DA52-62E0BAA0551B}"/>
              </a:ext>
            </a:extLst>
          </p:cNvPr>
          <p:cNvCxnSpPr>
            <a:cxnSpLocks/>
          </p:cNvCxnSpPr>
          <p:nvPr/>
        </p:nvCxnSpPr>
        <p:spPr>
          <a:xfrm>
            <a:off x="6916614" y="4885737"/>
            <a:ext cx="6799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5515E22-90BD-B1E0-B77A-DE2498E8F70E}"/>
              </a:ext>
            </a:extLst>
          </p:cNvPr>
          <p:cNvSpPr/>
          <p:nvPr/>
        </p:nvSpPr>
        <p:spPr>
          <a:xfrm>
            <a:off x="1040423" y="510539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4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ircle(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heel(1)">
                                      <p:cBhvr>
                                        <p:cTn id="6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4BC2D-6E51-339A-481A-94DDE1E0AB5F}"/>
              </a:ext>
            </a:extLst>
          </p:cNvPr>
          <p:cNvSpPr txBox="1"/>
          <p:nvPr/>
        </p:nvSpPr>
        <p:spPr>
          <a:xfrm>
            <a:off x="92319" y="369172"/>
            <a:ext cx="12007362" cy="5842497"/>
          </a:xfrm>
          <a:prstGeom prst="rect">
            <a:avLst/>
          </a:prstGeom>
          <a:noFill/>
        </p:spPr>
        <p:txBody>
          <a:bodyPr wrap="square">
            <a:spAutoFit/>
          </a:bodyPr>
          <a:lstStyle/>
          <a:p>
            <a:pPr>
              <a:lnSpc>
                <a:spcPct val="150000"/>
              </a:lnSpc>
            </a:pPr>
            <a:r>
              <a:rPr lang="en-US" sz="2800" dirty="0">
                <a:solidFill>
                  <a:srgbClr val="0070C0"/>
                </a:solidFill>
              </a:rPr>
              <a:t>4. There's so much __________ in my village. There are lots of beautiful birds and flowers.        a. noise                          b. fresh air                     c. nature</a:t>
            </a:r>
          </a:p>
          <a:p>
            <a:pPr>
              <a:lnSpc>
                <a:spcPct val="150000"/>
              </a:lnSpc>
            </a:pPr>
            <a:r>
              <a:rPr lang="en-US" sz="2800" dirty="0">
                <a:solidFill>
                  <a:srgbClr val="0070C0"/>
                </a:solidFill>
              </a:rPr>
              <a:t>5. There isn't any __________ in the country. There's nothing to do for fun.</a:t>
            </a:r>
          </a:p>
          <a:p>
            <a:pPr>
              <a:lnSpc>
                <a:spcPct val="150000"/>
              </a:lnSpc>
            </a:pPr>
            <a:r>
              <a:rPr lang="en-US" sz="2800" dirty="0">
                <a:solidFill>
                  <a:srgbClr val="0070C0"/>
                </a:solidFill>
              </a:rPr>
              <a:t>                      a. entertainment          b. peace                        c. room</a:t>
            </a:r>
          </a:p>
          <a:p>
            <a:pPr>
              <a:lnSpc>
                <a:spcPct val="150000"/>
              </a:lnSpc>
            </a:pPr>
            <a:r>
              <a:rPr lang="en-US" sz="2800" dirty="0">
                <a:solidFill>
                  <a:srgbClr val="0070C0"/>
                </a:solidFill>
              </a:rPr>
              <a:t>6. I prefer to live in the city because there are more public _______ such as sports centers and libraries.</a:t>
            </a:r>
          </a:p>
          <a:p>
            <a:pPr>
              <a:lnSpc>
                <a:spcPct val="150000"/>
              </a:lnSpc>
            </a:pPr>
            <a:r>
              <a:rPr lang="en-US" sz="2800" dirty="0">
                <a:solidFill>
                  <a:srgbClr val="0070C0"/>
                </a:solidFill>
              </a:rPr>
              <a:t>                      a. room                          b. facilities                    c. nature</a:t>
            </a:r>
          </a:p>
          <a:p>
            <a:pPr>
              <a:lnSpc>
                <a:spcPct val="150000"/>
              </a:lnSpc>
            </a:pPr>
            <a:r>
              <a:rPr lang="en-US" sz="2800" dirty="0">
                <a:solidFill>
                  <a:srgbClr val="0070C0"/>
                </a:solidFill>
              </a:rPr>
              <a:t>7. Many kids in the country ________ cows or water buffalo to help their parents.</a:t>
            </a:r>
          </a:p>
          <a:p>
            <a:pPr>
              <a:lnSpc>
                <a:spcPct val="150000"/>
              </a:lnSpc>
            </a:pPr>
            <a:r>
              <a:rPr lang="en-US" sz="2800" dirty="0">
                <a:solidFill>
                  <a:srgbClr val="0070C0"/>
                </a:solidFill>
              </a:rPr>
              <a:t>                      a. pick                            b. herd                          c. jump</a:t>
            </a:r>
          </a:p>
        </p:txBody>
      </p:sp>
      <p:sp>
        <p:nvSpPr>
          <p:cNvPr id="4" name="Oval 3">
            <a:extLst>
              <a:ext uri="{FF2B5EF4-FFF2-40B4-BE49-F238E27FC236}">
                <a16:creationId xmlns:a16="http://schemas.microsoft.com/office/drawing/2014/main" id="{031A4FFB-1927-443A-FEC1-871A38EFC73A}"/>
              </a:ext>
            </a:extLst>
          </p:cNvPr>
          <p:cNvSpPr/>
          <p:nvPr/>
        </p:nvSpPr>
        <p:spPr>
          <a:xfrm>
            <a:off x="8352692" y="1242646"/>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A3B8244-BCDC-9279-85E6-82EC350203DD}"/>
              </a:ext>
            </a:extLst>
          </p:cNvPr>
          <p:cNvSpPr/>
          <p:nvPr/>
        </p:nvSpPr>
        <p:spPr>
          <a:xfrm>
            <a:off x="1875692" y="251166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C22509-EBC0-AD95-1DB3-1CE49629B505}"/>
              </a:ext>
            </a:extLst>
          </p:cNvPr>
          <p:cNvSpPr/>
          <p:nvPr/>
        </p:nvSpPr>
        <p:spPr>
          <a:xfrm>
            <a:off x="5093676" y="4358054"/>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AC4A5A-2BA3-A525-4125-5AA5C94831BF}"/>
              </a:ext>
            </a:extLst>
          </p:cNvPr>
          <p:cNvSpPr/>
          <p:nvPr/>
        </p:nvSpPr>
        <p:spPr>
          <a:xfrm>
            <a:off x="5076091" y="5685692"/>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FDE2D99-1936-496D-C315-5F41D1E7F676}"/>
              </a:ext>
            </a:extLst>
          </p:cNvPr>
          <p:cNvCxnSpPr>
            <a:cxnSpLocks/>
          </p:cNvCxnSpPr>
          <p:nvPr/>
        </p:nvCxnSpPr>
        <p:spPr>
          <a:xfrm>
            <a:off x="5762625" y="990887"/>
            <a:ext cx="8579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22F9D0-1D58-3994-A3D6-F39E011F0BF1}"/>
              </a:ext>
            </a:extLst>
          </p:cNvPr>
          <p:cNvCxnSpPr>
            <a:cxnSpLocks/>
          </p:cNvCxnSpPr>
          <p:nvPr/>
        </p:nvCxnSpPr>
        <p:spPr>
          <a:xfrm flipV="1">
            <a:off x="9297133" y="979020"/>
            <a:ext cx="1895475" cy="118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457C52-B922-E4D3-E778-47D5A60846A7}"/>
              </a:ext>
            </a:extLst>
          </p:cNvPr>
          <p:cNvCxnSpPr>
            <a:cxnSpLocks/>
          </p:cNvCxnSpPr>
          <p:nvPr/>
        </p:nvCxnSpPr>
        <p:spPr>
          <a:xfrm>
            <a:off x="214679" y="1585690"/>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74EE09-0384-858A-C2F8-3776BA134CEC}"/>
              </a:ext>
            </a:extLst>
          </p:cNvPr>
          <p:cNvCxnSpPr>
            <a:cxnSpLocks/>
          </p:cNvCxnSpPr>
          <p:nvPr/>
        </p:nvCxnSpPr>
        <p:spPr>
          <a:xfrm>
            <a:off x="611431" y="2253905"/>
            <a:ext cx="141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1CB6E8-5310-F62D-D167-D4EB91E10684}"/>
              </a:ext>
            </a:extLst>
          </p:cNvPr>
          <p:cNvCxnSpPr>
            <a:cxnSpLocks/>
          </p:cNvCxnSpPr>
          <p:nvPr/>
        </p:nvCxnSpPr>
        <p:spPr>
          <a:xfrm>
            <a:off x="5480538" y="22539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355D4F-6F07-E0D1-63A3-2D4431ADA4C8}"/>
              </a:ext>
            </a:extLst>
          </p:cNvPr>
          <p:cNvCxnSpPr>
            <a:cxnSpLocks/>
          </p:cNvCxnSpPr>
          <p:nvPr/>
        </p:nvCxnSpPr>
        <p:spPr>
          <a:xfrm>
            <a:off x="7916740" y="22539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1119F7-A4EA-902A-98BA-6C7EDAF98BF0}"/>
              </a:ext>
            </a:extLst>
          </p:cNvPr>
          <p:cNvCxnSpPr>
            <a:cxnSpLocks/>
          </p:cNvCxnSpPr>
          <p:nvPr/>
        </p:nvCxnSpPr>
        <p:spPr>
          <a:xfrm>
            <a:off x="9895009" y="22539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C1DA8E-AEE5-F411-4D6B-2E4358AFA299}"/>
              </a:ext>
            </a:extLst>
          </p:cNvPr>
          <p:cNvCxnSpPr>
            <a:cxnSpLocks/>
          </p:cNvCxnSpPr>
          <p:nvPr/>
        </p:nvCxnSpPr>
        <p:spPr>
          <a:xfrm>
            <a:off x="7617802" y="3528790"/>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92B8ED-BB2C-577B-29B3-D38C98BD2E45}"/>
              </a:ext>
            </a:extLst>
          </p:cNvPr>
          <p:cNvCxnSpPr>
            <a:cxnSpLocks/>
          </p:cNvCxnSpPr>
          <p:nvPr/>
        </p:nvCxnSpPr>
        <p:spPr>
          <a:xfrm>
            <a:off x="11101021" y="3528790"/>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E5FCBB-5698-507C-6A3A-D5E4DA64CA92}"/>
              </a:ext>
            </a:extLst>
          </p:cNvPr>
          <p:cNvCxnSpPr>
            <a:cxnSpLocks/>
          </p:cNvCxnSpPr>
          <p:nvPr/>
        </p:nvCxnSpPr>
        <p:spPr>
          <a:xfrm>
            <a:off x="214679" y="4170629"/>
            <a:ext cx="2809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D9B65F-0D9A-665C-37E4-0D5BD66C11F1}"/>
              </a:ext>
            </a:extLst>
          </p:cNvPr>
          <p:cNvCxnSpPr>
            <a:cxnSpLocks/>
          </p:cNvCxnSpPr>
          <p:nvPr/>
        </p:nvCxnSpPr>
        <p:spPr>
          <a:xfrm>
            <a:off x="1376362" y="5454305"/>
            <a:ext cx="6458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F96E50-D7B2-D330-410B-8022DC9509D4}"/>
              </a:ext>
            </a:extLst>
          </p:cNvPr>
          <p:cNvCxnSpPr>
            <a:cxnSpLocks/>
          </p:cNvCxnSpPr>
          <p:nvPr/>
        </p:nvCxnSpPr>
        <p:spPr>
          <a:xfrm>
            <a:off x="3024554" y="54543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67FA18-7199-B026-CA26-8E00B00CF954}"/>
              </a:ext>
            </a:extLst>
          </p:cNvPr>
          <p:cNvCxnSpPr>
            <a:cxnSpLocks/>
          </p:cNvCxnSpPr>
          <p:nvPr/>
        </p:nvCxnSpPr>
        <p:spPr>
          <a:xfrm>
            <a:off x="5762625" y="5454305"/>
            <a:ext cx="716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1A54C9E-643A-569C-E690-09EFAB00A401}"/>
              </a:ext>
            </a:extLst>
          </p:cNvPr>
          <p:cNvCxnSpPr>
            <a:cxnSpLocks/>
          </p:cNvCxnSpPr>
          <p:nvPr/>
        </p:nvCxnSpPr>
        <p:spPr>
          <a:xfrm>
            <a:off x="6918080" y="5457379"/>
            <a:ext cx="1698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70F5EF8-FCA9-FB37-7444-5237B7E7F1C1}"/>
              </a:ext>
            </a:extLst>
          </p:cNvPr>
          <p:cNvCxnSpPr>
            <a:cxnSpLocks/>
          </p:cNvCxnSpPr>
          <p:nvPr/>
        </p:nvCxnSpPr>
        <p:spPr>
          <a:xfrm>
            <a:off x="9395679" y="5457379"/>
            <a:ext cx="2412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0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heel(1)">
                                      <p:cBhvr>
                                        <p:cTn id="67" dur="2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circle(in)">
                                      <p:cBhvr>
                                        <p:cTn id="72" dur="2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circle(in)">
                                      <p:cBhvr>
                                        <p:cTn id="77" dur="20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circle(in)">
                                      <p:cBhvr>
                                        <p:cTn id="82" dur="20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circle(in)">
                                      <p:cBhvr>
                                        <p:cTn id="87" dur="2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circle(in)">
                                      <p:cBhvr>
                                        <p:cTn id="92" dur="20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heel(1)">
                                      <p:cBhvr>
                                        <p:cTn id="9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1443</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Administrator</cp:lastModifiedBy>
  <cp:revision>174</cp:revision>
  <dcterms:created xsi:type="dcterms:W3CDTF">2023-02-01T04:45:54Z</dcterms:created>
  <dcterms:modified xsi:type="dcterms:W3CDTF">2025-10-10T03:49:09Z</dcterms:modified>
</cp:coreProperties>
</file>