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65" r:id="rId3"/>
    <p:sldId id="267" r:id="rId4"/>
    <p:sldId id="269" r:id="rId5"/>
    <p:sldId id="366" r:id="rId6"/>
    <p:sldId id="313" r:id="rId7"/>
    <p:sldId id="367" r:id="rId8"/>
    <p:sldId id="368" r:id="rId9"/>
    <p:sldId id="377" r:id="rId10"/>
    <p:sldId id="378" r:id="rId11"/>
    <p:sldId id="379" r:id="rId12"/>
    <p:sldId id="380" r:id="rId13"/>
    <p:sldId id="381" r:id="rId14"/>
    <p:sldId id="321" r:id="rId15"/>
    <p:sldId id="362" r:id="rId16"/>
    <p:sldId id="382" r:id="rId17"/>
    <p:sldId id="383" r:id="rId18"/>
    <p:sldId id="376" r:id="rId19"/>
    <p:sldId id="294" r:id="rId20"/>
    <p:sldId id="295" r:id="rId21"/>
    <p:sldId id="296" r:id="rId22"/>
    <p:sldId id="297" r:id="rId23"/>
    <p:sldId id="299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53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DFEB-2EE5-D283-F9D1-5907FFAC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0423A-3225-9B2A-E633-2AE2ACAB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02726-6C98-6BA8-F7CA-A2BE502C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65F30-10AF-E1AD-6714-45F8FB2E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4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954219" y="90766"/>
            <a:ext cx="376312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3.2: Speaking &amp; Writing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93221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</a:t>
            </a:r>
            <a:r>
              <a:rPr lang="vi-VN" sz="1800" b="1" dirty="0">
                <a:solidFill>
                  <a:schemeClr val="tx1"/>
                </a:solidFill>
              </a:rPr>
              <a:t>2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vi-VN" sz="1800" b="1" dirty="0">
                <a:solidFill>
                  <a:schemeClr val="tx1"/>
                </a:solidFill>
              </a:rPr>
              <a:t>Life in the Country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8" r:id="rId13"/>
    <p:sldLayoutId id="2147483689" r:id="rId14"/>
    <p:sldLayoutId id="2147483690" r:id="rId15"/>
    <p:sldLayoutId id="2147483691" r:id="rId16"/>
    <p:sldLayoutId id="2147483695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3766" y="3147024"/>
            <a:ext cx="5420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</a:t>
            </a:r>
            <a:r>
              <a:rPr lang="vi-VN" sz="3200" b="1" dirty="0">
                <a:solidFill>
                  <a:srgbClr val="0070C0"/>
                </a:solidFill>
              </a:rPr>
              <a:t>2</a:t>
            </a:r>
            <a:r>
              <a:rPr lang="en-US" sz="3200" b="1" dirty="0">
                <a:solidFill>
                  <a:srgbClr val="0070C0"/>
                </a:solidFill>
              </a:rPr>
              <a:t>: </a:t>
            </a:r>
            <a:r>
              <a:rPr lang="vi-VN" sz="3200" b="1" dirty="0">
                <a:solidFill>
                  <a:srgbClr val="0070C0"/>
                </a:solidFill>
              </a:rPr>
              <a:t>Life in the Country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3.2: Speaking &amp; Writing</a:t>
            </a: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ED7D625-C91D-8D7C-1E62-971121A1A6FC}"/>
              </a:ext>
            </a:extLst>
          </p:cNvPr>
          <p:cNvSpPr/>
          <p:nvPr/>
        </p:nvSpPr>
        <p:spPr>
          <a:xfrm>
            <a:off x="641838" y="888023"/>
            <a:ext cx="5213839" cy="1828799"/>
          </a:xfrm>
          <a:prstGeom prst="wedgeRoundRectCallout">
            <a:avLst>
              <a:gd name="adj1" fmla="val 56401"/>
              <a:gd name="adj2" fmla="val 8991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Where and when should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we celebrate the festival?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18EAA23-290F-DA1F-50B7-425CC84B7146}"/>
              </a:ext>
            </a:extLst>
          </p:cNvPr>
          <p:cNvSpPr/>
          <p:nvPr/>
        </p:nvSpPr>
        <p:spPr>
          <a:xfrm>
            <a:off x="6482862" y="3429000"/>
            <a:ext cx="5213839" cy="2743200"/>
          </a:xfrm>
          <a:prstGeom prst="wedgeRoundRectCallout">
            <a:avLst>
              <a:gd name="adj1" fmla="val -57090"/>
              <a:gd name="adj2" fmla="val -857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should celebrate the festival</a:t>
            </a:r>
            <a:r>
              <a:rPr lang="vi-VN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at </a:t>
            </a:r>
            <a:r>
              <a:rPr lang="en-US" sz="3200" dirty="0" err="1">
                <a:solidFill>
                  <a:srgbClr val="0070C0"/>
                </a:solidFill>
              </a:rPr>
              <a:t>Lương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Hộc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Street on Wednesday, September 21st from 1 p.m. to 9 p.m. </a:t>
            </a:r>
          </a:p>
        </p:txBody>
      </p:sp>
    </p:spTree>
    <p:extLst>
      <p:ext uri="{BB962C8B-B14F-4D97-AF65-F5344CB8AC3E}">
        <p14:creationId xmlns:p14="http://schemas.microsoft.com/office/powerpoint/2010/main" val="19477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95ADDD4-9C81-8B31-E209-01EC273A98B3}"/>
              </a:ext>
            </a:extLst>
          </p:cNvPr>
          <p:cNvSpPr/>
          <p:nvPr/>
        </p:nvSpPr>
        <p:spPr>
          <a:xfrm>
            <a:off x="1688122" y="1248508"/>
            <a:ext cx="4062047" cy="1362806"/>
          </a:xfrm>
          <a:prstGeom prst="wedgeRoundRectCallout">
            <a:avLst>
              <a:gd name="adj1" fmla="val 56401"/>
              <a:gd name="adj2" fmla="val 8991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How much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is it?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54A8A70-E11D-9CF2-479F-98923997ECAE}"/>
              </a:ext>
            </a:extLst>
          </p:cNvPr>
          <p:cNvSpPr/>
          <p:nvPr/>
        </p:nvSpPr>
        <p:spPr>
          <a:xfrm>
            <a:off x="6482862" y="3851031"/>
            <a:ext cx="5213839" cy="1582616"/>
          </a:xfrm>
          <a:prstGeom prst="wedgeRoundRectCallout">
            <a:avLst>
              <a:gd name="adj1" fmla="val -57090"/>
              <a:gd name="adj2" fmla="val -857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This is a free event for everyone</a:t>
            </a:r>
            <a:r>
              <a:rPr lang="vi-VN" sz="3200" dirty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1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301DFF1-33CB-204A-7686-40AEE19F4B28}"/>
              </a:ext>
            </a:extLst>
          </p:cNvPr>
          <p:cNvSpPr/>
          <p:nvPr/>
        </p:nvSpPr>
        <p:spPr>
          <a:xfrm>
            <a:off x="641838" y="958363"/>
            <a:ext cx="5213839" cy="1433146"/>
          </a:xfrm>
          <a:prstGeom prst="wedgeRoundRectCallout">
            <a:avLst>
              <a:gd name="adj1" fmla="val 56401"/>
              <a:gd name="adj2" fmla="val 8991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70C0"/>
                </a:solidFill>
              </a:rPr>
              <a:t>What activities should </a:t>
            </a:r>
          </a:p>
          <a:p>
            <a:pPr algn="ctr"/>
            <a:r>
              <a:rPr lang="en-US" sz="3200">
                <a:solidFill>
                  <a:srgbClr val="0070C0"/>
                </a:solidFill>
              </a:rPr>
              <a:t>we have at the festival?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E2E5DDB-D1C3-46BD-5A7F-A3BC53B7283D}"/>
              </a:ext>
            </a:extLst>
          </p:cNvPr>
          <p:cNvSpPr/>
          <p:nvPr/>
        </p:nvSpPr>
        <p:spPr>
          <a:xfrm>
            <a:off x="3596054" y="3490546"/>
            <a:ext cx="7942385" cy="2637691"/>
          </a:xfrm>
          <a:prstGeom prst="wedgeRoundRectCallout">
            <a:avLst>
              <a:gd name="adj1" fmla="val -46793"/>
              <a:gd name="adj2" fmla="val -7295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should have different types of activities such as enjoying </a:t>
            </a:r>
            <a:r>
              <a:rPr lang="en-US" sz="3200" dirty="0">
                <a:solidFill>
                  <a:srgbClr val="0070C0"/>
                </a:solidFill>
              </a:rPr>
              <a:t>traditional music performances and lion dances</a:t>
            </a:r>
            <a:r>
              <a:rPr lang="vi-VN" sz="3200" dirty="0">
                <a:solidFill>
                  <a:srgbClr val="0070C0"/>
                </a:solidFill>
              </a:rPr>
              <a:t>, 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part in a lantern parade or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a colorful mask</a:t>
            </a:r>
            <a:r>
              <a:rPr lang="vi-VN" sz="3200" dirty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7B11354-9C90-49E3-94A9-9A7F34875A2C}"/>
              </a:ext>
            </a:extLst>
          </p:cNvPr>
          <p:cNvSpPr/>
          <p:nvPr/>
        </p:nvSpPr>
        <p:spPr>
          <a:xfrm>
            <a:off x="641838" y="1125415"/>
            <a:ext cx="5213839" cy="1714500"/>
          </a:xfrm>
          <a:prstGeom prst="wedgeRoundRectCallout">
            <a:avLst>
              <a:gd name="adj1" fmla="val 56401"/>
              <a:gd name="adj2" fmla="val 8991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What food should we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have at the festival?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3391E64-37E5-E30E-BCC9-78D2D3CF68C8}"/>
              </a:ext>
            </a:extLst>
          </p:cNvPr>
          <p:cNvSpPr/>
          <p:nvPr/>
        </p:nvSpPr>
        <p:spPr>
          <a:xfrm>
            <a:off x="6482862" y="3851030"/>
            <a:ext cx="5213839" cy="1881555"/>
          </a:xfrm>
          <a:prstGeom prst="wedgeRoundRectCallout">
            <a:avLst>
              <a:gd name="adj1" fmla="val -57090"/>
              <a:gd name="adj2" fmla="val -857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should have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different types of traditional food like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Mooncakes</a:t>
            </a:r>
            <a:r>
              <a:rPr lang="vi-VN" sz="3200" dirty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Writing </a:t>
            </a: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6686" y="656537"/>
            <a:ext cx="5362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In pairs: answer the questions.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131" y="590686"/>
            <a:ext cx="3412458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Pre-writing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259623" y="1346046"/>
            <a:ext cx="933743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should you write in a long-form announcement.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61DF5-6B4E-ED11-493B-D7A2FE848B05}"/>
              </a:ext>
            </a:extLst>
          </p:cNvPr>
          <p:cNvSpPr txBox="1"/>
          <p:nvPr/>
        </p:nvSpPr>
        <p:spPr>
          <a:xfrm>
            <a:off x="594946" y="1930821"/>
            <a:ext cx="10981593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1. Write a heading. Say what the event is.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2. Write a summary sentence about what, where, and when the festival is.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3. Give a call to action. Ask the readers to take part or join in.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4. Say the cost.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5. Say the different activities and food at the festival. </a:t>
            </a:r>
          </a:p>
        </p:txBody>
      </p:sp>
    </p:spTree>
    <p:extLst>
      <p:ext uri="{BB962C8B-B14F-4D97-AF65-F5344CB8AC3E}">
        <p14:creationId xmlns:p14="http://schemas.microsoft.com/office/powerpoint/2010/main" val="20982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3452A3-FC0E-7BC1-3FE0-1571F7B0C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244"/>
            <a:ext cx="12192000" cy="313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BEC1A6-7BDA-DFCF-0E9B-726003A7D4AE}"/>
              </a:ext>
            </a:extLst>
          </p:cNvPr>
          <p:cNvSpPr txBox="1"/>
          <p:nvPr/>
        </p:nvSpPr>
        <p:spPr>
          <a:xfrm>
            <a:off x="4853354" y="2312376"/>
            <a:ext cx="1995854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Tiger Village Mid-Autumn Festival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4F2B8-A898-2C0E-27F8-F45F6FBF375B}"/>
              </a:ext>
            </a:extLst>
          </p:cNvPr>
          <p:cNvSpPr txBox="1"/>
          <p:nvPr/>
        </p:nvSpPr>
        <p:spPr>
          <a:xfrm>
            <a:off x="521677" y="2352046"/>
            <a:ext cx="1834661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Lương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Hộc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</a:rPr>
              <a:t>Street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23406-60FC-A301-0107-BA388A4559FC}"/>
              </a:ext>
            </a:extLst>
          </p:cNvPr>
          <p:cNvSpPr txBox="1"/>
          <p:nvPr/>
        </p:nvSpPr>
        <p:spPr>
          <a:xfrm>
            <a:off x="1439007" y="3926697"/>
            <a:ext cx="2429609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Wednesday, September 21st from 1 p.m. to 9 p.m.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F5AAE-8D2E-D4F9-1581-B11CC703252B}"/>
              </a:ext>
            </a:extLst>
          </p:cNvPr>
          <p:cNvSpPr txBox="1"/>
          <p:nvPr/>
        </p:nvSpPr>
        <p:spPr>
          <a:xfrm>
            <a:off x="4928088" y="4091398"/>
            <a:ext cx="91440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free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8B0EF-2A03-B711-70FF-EA360991BB30}"/>
              </a:ext>
            </a:extLst>
          </p:cNvPr>
          <p:cNvSpPr txBox="1"/>
          <p:nvPr/>
        </p:nvSpPr>
        <p:spPr>
          <a:xfrm>
            <a:off x="7114443" y="3783622"/>
            <a:ext cx="2126272" cy="224676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enjoying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 music performances</a:t>
            </a:r>
            <a:r>
              <a:rPr lang="vi-V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lion dances, taking part in a lantern parade, buying a colorful mask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4A6E1-8754-7E86-844F-942678CEDA51}"/>
              </a:ext>
            </a:extLst>
          </p:cNvPr>
          <p:cNvSpPr txBox="1"/>
          <p:nvPr/>
        </p:nvSpPr>
        <p:spPr>
          <a:xfrm>
            <a:off x="10084777" y="2765121"/>
            <a:ext cx="161778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Mooncakes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AAF3B-EED4-2546-8879-9FC952960461}"/>
              </a:ext>
            </a:extLst>
          </p:cNvPr>
          <p:cNvSpPr txBox="1"/>
          <p:nvPr/>
        </p:nvSpPr>
        <p:spPr>
          <a:xfrm>
            <a:off x="153866" y="498317"/>
            <a:ext cx="11786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Now, write the announcement</a:t>
            </a:r>
            <a:r>
              <a:rPr lang="vi-VN" sz="2800" dirty="0">
                <a:solidFill>
                  <a:schemeClr val="accent5"/>
                </a:solidFill>
              </a:rPr>
              <a:t> </a:t>
            </a:r>
            <a:r>
              <a:rPr lang="en-US" sz="2800" dirty="0">
                <a:solidFill>
                  <a:schemeClr val="accent5"/>
                </a:solidFill>
              </a:rPr>
              <a:t>for the festival you planned in</a:t>
            </a:r>
            <a:r>
              <a:rPr lang="vi-VN" sz="2800" dirty="0">
                <a:solidFill>
                  <a:schemeClr val="accent5"/>
                </a:solidFill>
              </a:rPr>
              <a:t> </a:t>
            </a:r>
            <a:r>
              <a:rPr lang="en-US" sz="2800" dirty="0">
                <a:solidFill>
                  <a:schemeClr val="accent5"/>
                </a:solidFill>
              </a:rPr>
              <a:t>Speaking. Use the Writing Skill box</a:t>
            </a:r>
            <a:r>
              <a:rPr lang="vi-VN" sz="2800" dirty="0">
                <a:solidFill>
                  <a:schemeClr val="accent5"/>
                </a:solidFill>
              </a:rPr>
              <a:t> </a:t>
            </a:r>
            <a:r>
              <a:rPr lang="en-US" sz="2800" dirty="0">
                <a:solidFill>
                  <a:schemeClr val="accent5"/>
                </a:solidFill>
              </a:rPr>
              <a:t>and your speaking notes to help you. Write 80 to 100 words.</a:t>
            </a:r>
          </a:p>
        </p:txBody>
      </p:sp>
    </p:spTree>
    <p:extLst>
      <p:ext uri="{BB962C8B-B14F-4D97-AF65-F5344CB8AC3E}">
        <p14:creationId xmlns:p14="http://schemas.microsoft.com/office/powerpoint/2010/main" val="25825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9C59F2-0CDE-C54B-06DC-B8C8C767FDB4}"/>
              </a:ext>
            </a:extLst>
          </p:cNvPr>
          <p:cNvSpPr txBox="1"/>
          <p:nvPr/>
        </p:nvSpPr>
        <p:spPr>
          <a:xfrm>
            <a:off x="408843" y="551638"/>
            <a:ext cx="10027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the sample passage and fill in the blanks.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0193D-03F8-0750-B28A-3C5BEAEA0265}"/>
              </a:ext>
            </a:extLst>
          </p:cNvPr>
          <p:cNvSpPr txBox="1"/>
          <p:nvPr/>
        </p:nvSpPr>
        <p:spPr>
          <a:xfrm>
            <a:off x="1" y="975755"/>
            <a:ext cx="12191999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/>
                </a:solidFill>
              </a:rPr>
              <a:t>Tiger Village Mid-Autumn Festival </a:t>
            </a:r>
            <a:endParaRPr lang="vi-VN" sz="28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We are happy to </a:t>
            </a:r>
            <a:r>
              <a:rPr lang="vi-VN" sz="2800" dirty="0">
                <a:solidFill>
                  <a:schemeClr val="accent5"/>
                </a:solidFill>
              </a:rPr>
              <a:t>..................</a:t>
            </a:r>
            <a:r>
              <a:rPr lang="en-US" sz="2800" dirty="0">
                <a:solidFill>
                  <a:schemeClr val="accent5"/>
                </a:solidFill>
              </a:rPr>
              <a:t>the 2024 Tiger Village Mid-Autumn Festival will </a:t>
            </a:r>
            <a:r>
              <a:rPr lang="vi-VN" sz="2800" dirty="0">
                <a:solidFill>
                  <a:schemeClr val="accent5"/>
                </a:solidFill>
              </a:rPr>
              <a:t>.................</a:t>
            </a:r>
            <a:r>
              <a:rPr lang="en-US" sz="2800" dirty="0">
                <a:solidFill>
                  <a:schemeClr val="accent5"/>
                </a:solidFill>
              </a:rPr>
              <a:t> at </a:t>
            </a:r>
            <a:r>
              <a:rPr lang="en-US" sz="2800" dirty="0" err="1">
                <a:solidFill>
                  <a:schemeClr val="accent5"/>
                </a:solidFill>
              </a:rPr>
              <a:t>Lương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err="1">
                <a:solidFill>
                  <a:schemeClr val="accent5"/>
                </a:solidFill>
              </a:rPr>
              <a:t>Như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err="1">
                <a:solidFill>
                  <a:schemeClr val="accent5"/>
                </a:solidFill>
              </a:rPr>
              <a:t>Hộc</a:t>
            </a:r>
            <a:r>
              <a:rPr lang="en-US" sz="2800" dirty="0">
                <a:solidFill>
                  <a:schemeClr val="accent5"/>
                </a:solidFill>
              </a:rPr>
              <a:t> Street on Wednesday, September 21st from 1 p.m. to 9 p.m. Come and </a:t>
            </a:r>
            <a:r>
              <a:rPr lang="vi-VN" sz="2800" dirty="0">
                <a:solidFill>
                  <a:schemeClr val="accent5"/>
                </a:solidFill>
              </a:rPr>
              <a:t>................ </a:t>
            </a:r>
            <a:r>
              <a:rPr lang="en-US" sz="2800" dirty="0">
                <a:solidFill>
                  <a:schemeClr val="accent5"/>
                </a:solidFill>
              </a:rPr>
              <a:t>the Mid-Autumn Festival in Tiger Village next Wednesday. This is a </a:t>
            </a:r>
            <a:r>
              <a:rPr lang="vi-VN" sz="2800" dirty="0">
                <a:solidFill>
                  <a:schemeClr val="accent5"/>
                </a:solidFill>
              </a:rPr>
              <a:t>free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vi-VN" sz="2800" dirty="0">
                <a:solidFill>
                  <a:schemeClr val="accent5"/>
                </a:solidFill>
              </a:rPr>
              <a:t>..............</a:t>
            </a:r>
            <a:r>
              <a:rPr lang="en-US" sz="2800" dirty="0">
                <a:solidFill>
                  <a:schemeClr val="accent5"/>
                </a:solidFill>
              </a:rPr>
              <a:t> for everyone. There are lots of </a:t>
            </a:r>
            <a:r>
              <a:rPr lang="vi-VN" sz="2800" dirty="0">
                <a:solidFill>
                  <a:schemeClr val="accent5"/>
                </a:solidFill>
              </a:rPr>
              <a:t>................</a:t>
            </a:r>
            <a:r>
              <a:rPr lang="en-US" sz="2800" dirty="0">
                <a:solidFill>
                  <a:schemeClr val="accent5"/>
                </a:solidFill>
              </a:rPr>
              <a:t> and types of food to enjoy. Enjoy activities like traditional music </a:t>
            </a:r>
            <a:r>
              <a:rPr lang="vi-VN" sz="2800" dirty="0">
                <a:solidFill>
                  <a:schemeClr val="accent5"/>
                </a:solidFill>
              </a:rPr>
              <a:t>....................</a:t>
            </a:r>
            <a:r>
              <a:rPr lang="en-US" sz="2800" dirty="0">
                <a:solidFill>
                  <a:schemeClr val="accent5"/>
                </a:solidFill>
              </a:rPr>
              <a:t> and lion dances. Take part in a lantern </a:t>
            </a:r>
            <a:r>
              <a:rPr lang="vi-VN" sz="2800" dirty="0">
                <a:solidFill>
                  <a:schemeClr val="accent5"/>
                </a:solidFill>
              </a:rPr>
              <a:t>..............</a:t>
            </a:r>
            <a:r>
              <a:rPr lang="en-US" sz="2800" dirty="0">
                <a:solidFill>
                  <a:schemeClr val="accent5"/>
                </a:solidFill>
              </a:rPr>
              <a:t> or buy a colorful mask. Enjoy different types of traditional </a:t>
            </a:r>
            <a:r>
              <a:rPr lang="vi-VN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vi-VN" sz="2800" dirty="0">
                <a:solidFill>
                  <a:schemeClr val="accent5"/>
                </a:solidFill>
              </a:rPr>
              <a:t> .........</a:t>
            </a:r>
            <a:r>
              <a:rPr lang="en-US" sz="2800" dirty="0">
                <a:solidFill>
                  <a:schemeClr val="accent5"/>
                </a:solidFill>
              </a:rPr>
              <a:t> mooncakes. Bring your family and friends!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76D78-1AEE-819F-85F4-37CAC8EA1CA3}"/>
              </a:ext>
            </a:extLst>
          </p:cNvPr>
          <p:cNvSpPr txBox="1"/>
          <p:nvPr/>
        </p:nvSpPr>
        <p:spPr>
          <a:xfrm>
            <a:off x="2593732" y="1740877"/>
            <a:ext cx="167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announce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A890BD-289E-DEE5-9FE3-76362355C864}"/>
              </a:ext>
            </a:extLst>
          </p:cNvPr>
          <p:cNvSpPr txBox="1"/>
          <p:nvPr/>
        </p:nvSpPr>
        <p:spPr>
          <a:xfrm>
            <a:off x="117232" y="2294948"/>
            <a:ext cx="1773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ake place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A43B1-D357-BA72-C80D-A430065B86DE}"/>
              </a:ext>
            </a:extLst>
          </p:cNvPr>
          <p:cNvSpPr txBox="1"/>
          <p:nvPr/>
        </p:nvSpPr>
        <p:spPr>
          <a:xfrm>
            <a:off x="3027486" y="2983523"/>
            <a:ext cx="167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celebrate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5D0D9-C2BD-A302-AA87-4B57F36B2468}"/>
              </a:ext>
            </a:extLst>
          </p:cNvPr>
          <p:cNvSpPr txBox="1"/>
          <p:nvPr/>
        </p:nvSpPr>
        <p:spPr>
          <a:xfrm>
            <a:off x="3862754" y="3597302"/>
            <a:ext cx="112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970566-8E5E-C198-DA25-38E197205C4F}"/>
              </a:ext>
            </a:extLst>
          </p:cNvPr>
          <p:cNvSpPr txBox="1"/>
          <p:nvPr/>
        </p:nvSpPr>
        <p:spPr>
          <a:xfrm>
            <a:off x="9850317" y="3587987"/>
            <a:ext cx="167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D47BCB-A9FE-3F9B-3CA0-C887CB71D6EA}"/>
              </a:ext>
            </a:extLst>
          </p:cNvPr>
          <p:cNvSpPr txBox="1"/>
          <p:nvPr/>
        </p:nvSpPr>
        <p:spPr>
          <a:xfrm>
            <a:off x="8619393" y="4273714"/>
            <a:ext cx="206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230BD-65E9-EB1F-5160-EF9123BF75BC}"/>
              </a:ext>
            </a:extLst>
          </p:cNvPr>
          <p:cNvSpPr txBox="1"/>
          <p:nvPr/>
        </p:nvSpPr>
        <p:spPr>
          <a:xfrm>
            <a:off x="4425462" y="4839948"/>
            <a:ext cx="129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80D93-D752-63BC-C657-43CCCAD1B028}"/>
              </a:ext>
            </a:extLst>
          </p:cNvPr>
          <p:cNvSpPr txBox="1"/>
          <p:nvPr/>
        </p:nvSpPr>
        <p:spPr>
          <a:xfrm>
            <a:off x="3693503" y="5525675"/>
            <a:ext cx="73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4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212" y="1508040"/>
            <a:ext cx="11102196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 have a lot of hobbies, but my ……………….hobby is building models. I …………….building models when I was ten years old. I often build models …………… my little brother. We build models in our ………………………at home. We build models after school and on the ………………... I think building models is ………………….. and fun. I love building models.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6212" y="725421"/>
            <a:ext cx="1144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Read the sample passage and fill in the blanks.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2060" y="1613139"/>
            <a:ext cx="172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favorite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3124" y="2326256"/>
            <a:ext cx="140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started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8241" y="3050875"/>
            <a:ext cx="172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8018" y="3770197"/>
            <a:ext cx="2500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living room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8018" y="4489519"/>
            <a:ext cx="1994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weekends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8369" y="4489519"/>
            <a:ext cx="2064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interesting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08032" y="1665955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08032" y="262923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08032" y="455580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08032" y="551909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08032" y="359252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08032" y="70267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8608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980" y="645000"/>
            <a:ext cx="1078142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Talk about your favorite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favorite festival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3329" y="1395897"/>
            <a:ext cx="6749948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What is your favorite 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festival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When 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vi-VN" sz="3200" dirty="0">
                <a:solidFill>
                  <a:srgbClr val="0070C0"/>
                </a:solidFill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take place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</a:rPr>
              <a:t>Whe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en-US" sz="3200" dirty="0">
                <a:solidFill>
                  <a:srgbClr val="0070C0"/>
                </a:solidFill>
              </a:rPr>
              <a:t> does it take place?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activities can you take part in?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food can you enjoy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299" y="2082712"/>
            <a:ext cx="1071451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 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Talking about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festival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057" y="3900009"/>
            <a:ext cx="1075075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Writing</a:t>
            </a:r>
          </a:p>
          <a:p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 a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long-form announcement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festival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08304"/>
            <a:ext cx="11764213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writing exercises on page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600" i="1" dirty="0">
                <a:solidFill>
                  <a:srgbClr val="0070C0"/>
                </a:solidFill>
              </a:rPr>
              <a:t>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vi-VN" sz="3600" i="1" dirty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</a:t>
            </a:r>
            <a:r>
              <a:rPr lang="vi-VN" sz="3600" i="1" dirty="0">
                <a:solidFill>
                  <a:srgbClr val="0070C0"/>
                </a:solidFill>
              </a:rPr>
              <a:t>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r>
              <a:rPr lang="en-US" sz="3600" i="1" dirty="0">
                <a:solidFill>
                  <a:srgbClr val="0070C0"/>
                </a:solidFill>
              </a:rPr>
              <a:t>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6258" y="588368"/>
            <a:ext cx="62001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talk about festivals in the country</a:t>
            </a:r>
          </a:p>
          <a:p>
            <a:r>
              <a:rPr lang="vi-VN" sz="3600" dirty="0">
                <a:solidFill>
                  <a:srgbClr val="0070C0"/>
                </a:solidFill>
              </a:rPr>
              <a:t>- </a:t>
            </a:r>
            <a:r>
              <a:rPr lang="en-US" sz="3600" dirty="0">
                <a:solidFill>
                  <a:srgbClr val="0070C0"/>
                </a:solidFill>
              </a:rPr>
              <a:t>write an announcement for a festival in the country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40"/>
            <a:ext cx="8670471" cy="57797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031" y="578772"/>
            <a:ext cx="6939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Reorder the parts of the announcement.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914" y="1089169"/>
            <a:ext cx="11196786" cy="518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A. Try lots of traditional food, like bánh </a:t>
            </a:r>
            <a:r>
              <a:rPr lang="en-US" sz="3200" dirty="0" err="1">
                <a:solidFill>
                  <a:srgbClr val="0070C0"/>
                </a:solidFill>
              </a:rPr>
              <a:t>chưng</a:t>
            </a:r>
            <a:r>
              <a:rPr lang="en-US" sz="3200" dirty="0">
                <a:solidFill>
                  <a:srgbClr val="0070C0"/>
                </a:solidFill>
              </a:rPr>
              <a:t>, and enjoy live performances.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B. Come and enjoy a great day at the Peace Town </a:t>
            </a:r>
            <a:r>
              <a:rPr lang="en-US" sz="3200" dirty="0" err="1">
                <a:solidFill>
                  <a:srgbClr val="0070C0"/>
                </a:solidFill>
              </a:rPr>
              <a:t>Tết</a:t>
            </a:r>
            <a:r>
              <a:rPr lang="en-US" sz="3200" dirty="0">
                <a:solidFill>
                  <a:srgbClr val="0070C0"/>
                </a:solidFill>
              </a:rPr>
              <a:t> Festival.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C. We're pleased to announce the 2025 Peace Town </a:t>
            </a:r>
            <a:r>
              <a:rPr lang="en-US" sz="3200" dirty="0" err="1">
                <a:solidFill>
                  <a:srgbClr val="0070C0"/>
                </a:solidFill>
              </a:rPr>
              <a:t>Tết</a:t>
            </a:r>
            <a:r>
              <a:rPr lang="en-US" sz="3200" dirty="0">
                <a:solidFill>
                  <a:srgbClr val="0070C0"/>
                </a:solidFill>
              </a:rPr>
              <a:t> Festival will be at Main Street Hall on Wednesday, January 29th at 2 p.m.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D. The 2025 Peace Town </a:t>
            </a:r>
            <a:r>
              <a:rPr lang="en-US" sz="3200" dirty="0" err="1">
                <a:solidFill>
                  <a:srgbClr val="0070C0"/>
                </a:solidFill>
              </a:rPr>
              <a:t>Tết</a:t>
            </a:r>
            <a:r>
              <a:rPr lang="en-US" sz="3200" dirty="0">
                <a:solidFill>
                  <a:srgbClr val="0070C0"/>
                </a:solidFill>
              </a:rPr>
              <a:t> Festival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E. Tickets cost 60,000 VND for adults and 30,000 VND for children.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76040" y="2599075"/>
            <a:ext cx="6469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5141" y="4795226"/>
            <a:ext cx="6469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402" y="1844988"/>
            <a:ext cx="6469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57594" y="3990238"/>
            <a:ext cx="6469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23022" y="5523884"/>
            <a:ext cx="6469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890953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79533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Speaking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8151" y="656410"/>
            <a:ext cx="5253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Planning a Traditional Festival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131" y="590686"/>
            <a:ext cx="1656272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708" y="1272130"/>
            <a:ext cx="116223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In pairs: Discuss some common activities and food at festivals in Vietnam.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F178CC-47A5-D930-E0ED-4220F066DEBF}"/>
              </a:ext>
            </a:extLst>
          </p:cNvPr>
          <p:cNvSpPr/>
          <p:nvPr/>
        </p:nvSpPr>
        <p:spPr>
          <a:xfrm>
            <a:off x="566412" y="2066191"/>
            <a:ext cx="5644661" cy="4070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</a:rPr>
              <a:t>ACTIVITIES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Watching fireworks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Visiting relatives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 playing  folk games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Going to the pagoda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Having parties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CED739-A42B-25FF-A0A2-D6752CD41F5E}"/>
              </a:ext>
            </a:extLst>
          </p:cNvPr>
          <p:cNvSpPr/>
          <p:nvPr/>
        </p:nvSpPr>
        <p:spPr>
          <a:xfrm>
            <a:off x="7016262" y="2066192"/>
            <a:ext cx="4609326" cy="40709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</a:rPr>
              <a:t>FOOD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Bánh chưng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Bánh tét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Thịt kho hột vịt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Bánh ú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Jam</a:t>
            </a:r>
          </a:p>
          <a:p>
            <a:pPr algn="ctr"/>
            <a:endParaRPr lang="vi-VN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2403" y="590686"/>
            <a:ext cx="102833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Now, imagine you are members of the cultural department of a small town in the country and are planning a traditional festival. In pairs: Use the questions to discuss the points on the mind map below and write in your own ideas.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131" y="590686"/>
            <a:ext cx="1656272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67A4F-6671-8167-AC64-DDA9BFB16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8959"/>
            <a:ext cx="12192000" cy="31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75E0221-5486-C4E0-EE43-9AF3C2183B0D}"/>
              </a:ext>
            </a:extLst>
          </p:cNvPr>
          <p:cNvSpPr/>
          <p:nvPr/>
        </p:nvSpPr>
        <p:spPr>
          <a:xfrm>
            <a:off x="641838" y="1195754"/>
            <a:ext cx="5213839" cy="1837591"/>
          </a:xfrm>
          <a:prstGeom prst="wedgeRoundRectCallout">
            <a:avLst>
              <a:gd name="adj1" fmla="val 56401"/>
              <a:gd name="adj2" fmla="val 8991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Which festival should we celebrate?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BD36416-EFC7-7DB2-5348-8FF5137CE921}"/>
              </a:ext>
            </a:extLst>
          </p:cNvPr>
          <p:cNvSpPr/>
          <p:nvPr/>
        </p:nvSpPr>
        <p:spPr>
          <a:xfrm>
            <a:off x="6482862" y="3851030"/>
            <a:ext cx="5213839" cy="1714501"/>
          </a:xfrm>
          <a:prstGeom prst="wedgeRoundRectCallout">
            <a:avLst>
              <a:gd name="adj1" fmla="val -57090"/>
              <a:gd name="adj2" fmla="val -857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should celebrate </a:t>
            </a:r>
            <a:r>
              <a:rPr lang="en-US" sz="3200" dirty="0">
                <a:solidFill>
                  <a:srgbClr val="0070C0"/>
                </a:solidFill>
              </a:rPr>
              <a:t>Tiger Village Mid-Autumn Festival</a:t>
            </a:r>
            <a:r>
              <a:rPr lang="vi-VN" sz="3200" dirty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860</Words>
  <Application>Microsoft Office PowerPoint</Application>
  <PresentationFormat>Widescreen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Administrator</cp:lastModifiedBy>
  <cp:revision>153</cp:revision>
  <dcterms:created xsi:type="dcterms:W3CDTF">2023-02-01T04:45:54Z</dcterms:created>
  <dcterms:modified xsi:type="dcterms:W3CDTF">2025-10-10T03:47:06Z</dcterms:modified>
</cp:coreProperties>
</file>