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348" r:id="rId3"/>
    <p:sldId id="267" r:id="rId4"/>
    <p:sldId id="269" r:id="rId5"/>
    <p:sldId id="349" r:id="rId6"/>
    <p:sldId id="350" r:id="rId7"/>
    <p:sldId id="351" r:id="rId8"/>
    <p:sldId id="352" r:id="rId9"/>
    <p:sldId id="381" r:id="rId10"/>
    <p:sldId id="382" r:id="rId11"/>
    <p:sldId id="374" r:id="rId12"/>
    <p:sldId id="375" r:id="rId13"/>
    <p:sldId id="357" r:id="rId14"/>
    <p:sldId id="376" r:id="rId15"/>
    <p:sldId id="383" r:id="rId16"/>
    <p:sldId id="359" r:id="rId17"/>
    <p:sldId id="384" r:id="rId18"/>
    <p:sldId id="386" r:id="rId19"/>
    <p:sldId id="385" r:id="rId20"/>
    <p:sldId id="387" r:id="rId21"/>
    <p:sldId id="388" r:id="rId22"/>
    <p:sldId id="367" r:id="rId23"/>
    <p:sldId id="379" r:id="rId24"/>
    <p:sldId id="380" r:id="rId25"/>
    <p:sldId id="294" r:id="rId26"/>
    <p:sldId id="295" r:id="rId27"/>
    <p:sldId id="296" r:id="rId28"/>
    <p:sldId id="297" r:id="rId29"/>
    <p:sldId id="299" r:id="rId30"/>
    <p:sldId id="30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 initials="A" lastIdx="1" clrIdx="0">
    <p:extLst>
      <p:ext uri="{19B8F6BF-5375-455C-9EA6-DF929625EA0E}">
        <p15:presenceInfo xmlns:p15="http://schemas.microsoft.com/office/powerpoint/2012/main" userId="A" providerId="None"/>
      </p:ext>
    </p:extLst>
  </p:cmAuthor>
  <p:cmAuthor id="2" name="Rieu Phan Van" initials="RPV" lastIdx="2" clrIdx="1">
    <p:extLst>
      <p:ext uri="{19B8F6BF-5375-455C-9EA6-DF929625EA0E}">
        <p15:presenceInfo xmlns:p15="http://schemas.microsoft.com/office/powerpoint/2012/main" userId="83b57fff0cc03ed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74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18BA33-26DB-4428-93D0-27EAE4D1DD9C}" type="datetimeFigureOut">
              <a:rPr lang="en-US" smtClean="0"/>
              <a:t>10/10/2025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63D410-B0AC-488E-A5F6-469EF3A10D11}" type="slidenum">
              <a:rPr lang="en-US" smtClean="0"/>
              <a:t>‹#›</a:t>
            </a:fld>
            <a:endParaRPr lang="en-US"/>
          </a:p>
        </p:txBody>
      </p:sp>
    </p:spTree>
    <p:extLst>
      <p:ext uri="{BB962C8B-B14F-4D97-AF65-F5344CB8AC3E}">
        <p14:creationId xmlns:p14="http://schemas.microsoft.com/office/powerpoint/2010/main" val="2340481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EF71FAA-8EC5-41BF-A839-F9E0167E2251}" type="datetimeFigureOut">
              <a:rPr lang="en-US" smtClean="0"/>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1248872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71FAA-8EC5-41BF-A839-F9E0167E2251}" type="datetimeFigureOut">
              <a:rPr lang="en-US" smtClean="0"/>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53551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71FAA-8EC5-41BF-A839-F9E0167E2251}" type="datetimeFigureOut">
              <a:rPr lang="en-US" smtClean="0"/>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87191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054279"/>
      </p:ext>
    </p:extLst>
  </p:cSld>
  <p:clrMapOvr>
    <a:masterClrMapping/>
  </p:clrMapOvr>
  <p:transition spd="med">
    <p:split orient="vert"/>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3420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0315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4017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39964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63688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76687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1314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71FAA-8EC5-41BF-A839-F9E0167E2251}" type="datetimeFigureOut">
              <a:rPr lang="en-US" smtClean="0"/>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18026026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317625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7278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EF71FAA-8EC5-41BF-A839-F9E0167E2251}" type="datetimeFigureOut">
              <a:rPr lang="en-US" smtClean="0"/>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4112533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F71FAA-8EC5-41BF-A839-F9E0167E2251}" type="datetimeFigureOut">
              <a:rPr lang="en-US" smtClean="0"/>
              <a:t>10/10/2025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2279460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F71FAA-8EC5-41BF-A839-F9E0167E2251}" type="datetimeFigureOut">
              <a:rPr lang="en-US" smtClean="0"/>
              <a:t>10/10/2025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705427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F71FAA-8EC5-41BF-A839-F9E0167E2251}" type="datetimeFigureOut">
              <a:rPr lang="en-US" smtClean="0"/>
              <a:t>10/10/2025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276130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F71FAA-8EC5-41BF-A839-F9E0167E2251}" type="datetimeFigureOut">
              <a:rPr lang="en-US" smtClean="0"/>
              <a:t>10/10/2025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4054352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F71FAA-8EC5-41BF-A839-F9E0167E2251}" type="datetimeFigureOut">
              <a:rPr lang="en-US" smtClean="0"/>
              <a:t>10/10/2025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2452528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F71FAA-8EC5-41BF-A839-F9E0167E2251}" type="datetimeFigureOut">
              <a:rPr lang="en-US" smtClean="0"/>
              <a:t>10/10/2025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45354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F71FAA-8EC5-41BF-A839-F9E0167E2251}" type="datetimeFigureOut">
              <a:rPr lang="en-US" smtClean="0"/>
              <a:t>10/10/2025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5686E4-946D-4BFF-AF44-8289C5ED502A}" type="slidenum">
              <a:rPr lang="en-US" smtClean="0"/>
              <a:t>‹#›</a:t>
            </a:fld>
            <a:endParaRPr lang="en-US"/>
          </a:p>
        </p:txBody>
      </p:sp>
      <p:pic>
        <p:nvPicPr>
          <p:cNvPr id="13" name="Picture 12"/>
          <p:cNvPicPr>
            <a:picLocks noChangeAspect="1"/>
          </p:cNvPicPr>
          <p:nvPr userDrawn="1"/>
        </p:nvPicPr>
        <p:blipFill>
          <a:blip r:embed="rId23"/>
          <a:stretch>
            <a:fillRect/>
          </a:stretch>
        </p:blipFill>
        <p:spPr>
          <a:xfrm>
            <a:off x="0" y="-37331"/>
            <a:ext cx="12192000" cy="6895331"/>
          </a:xfrm>
          <a:prstGeom prst="rect">
            <a:avLst/>
          </a:prstGeom>
        </p:spPr>
      </p:pic>
      <p:sp>
        <p:nvSpPr>
          <p:cNvPr id="12" name="TextBox 9">
            <a:extLst>
              <a:ext uri="{FF2B5EF4-FFF2-40B4-BE49-F238E27FC236}">
                <a16:creationId xmlns:a16="http://schemas.microsoft.com/office/drawing/2014/main" id="{FE798370-27E2-9F41-A466-FC64C7FFD70A}"/>
              </a:ext>
            </a:extLst>
          </p:cNvPr>
          <p:cNvSpPr txBox="1"/>
          <p:nvPr userDrawn="1"/>
        </p:nvSpPr>
        <p:spPr>
          <a:xfrm>
            <a:off x="8847975" y="44183"/>
            <a:ext cx="3763125" cy="369332"/>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0" dirty="0">
                <a:solidFill>
                  <a:schemeClr val="tx1"/>
                </a:solidFill>
              </a:rPr>
              <a:t>Lesson 2.1: Vocab &amp; Reading</a:t>
            </a:r>
          </a:p>
        </p:txBody>
      </p:sp>
      <p:sp>
        <p:nvSpPr>
          <p:cNvPr id="14" name="TextBox 9">
            <a:extLst>
              <a:ext uri="{FF2B5EF4-FFF2-40B4-BE49-F238E27FC236}">
                <a16:creationId xmlns:a16="http://schemas.microsoft.com/office/drawing/2014/main" id="{FE798370-27E2-9F41-A466-FC64C7FFD70A}"/>
              </a:ext>
            </a:extLst>
          </p:cNvPr>
          <p:cNvSpPr txBox="1"/>
          <p:nvPr userDrawn="1"/>
        </p:nvSpPr>
        <p:spPr>
          <a:xfrm>
            <a:off x="164768" y="44183"/>
            <a:ext cx="2934841" cy="369332"/>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tx1"/>
                </a:solidFill>
              </a:rPr>
              <a:t>Unit 2: Life in the country</a:t>
            </a:r>
          </a:p>
        </p:txBody>
      </p:sp>
      <p:sp>
        <p:nvSpPr>
          <p:cNvPr id="15" name="TextBox 14">
            <a:extLst>
              <a:ext uri="{FF2B5EF4-FFF2-40B4-BE49-F238E27FC236}">
                <a16:creationId xmlns:a16="http://schemas.microsoft.com/office/drawing/2014/main" id="{D7889D60-3103-E54C-9167-2287BEE5C81A}"/>
              </a:ext>
            </a:extLst>
          </p:cNvPr>
          <p:cNvSpPr txBox="1"/>
          <p:nvPr userDrawn="1"/>
        </p:nvSpPr>
        <p:spPr>
          <a:xfrm>
            <a:off x="0" y="6449515"/>
            <a:ext cx="2934842" cy="338554"/>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600" baseline="0" dirty="0" err="1">
                <a:solidFill>
                  <a:schemeClr val="tx1"/>
                </a:solidFill>
                <a:effectLst/>
              </a:rPr>
              <a:t>Tiếng</a:t>
            </a:r>
            <a:r>
              <a:rPr lang="en-US" sz="1600" baseline="0" dirty="0">
                <a:solidFill>
                  <a:schemeClr val="tx1"/>
                </a:solidFill>
                <a:effectLst/>
              </a:rPr>
              <a:t> </a:t>
            </a:r>
            <a:r>
              <a:rPr lang="en-US" sz="1600" baseline="0" dirty="0" err="1">
                <a:solidFill>
                  <a:schemeClr val="tx1"/>
                </a:solidFill>
                <a:effectLst/>
              </a:rPr>
              <a:t>Anh</a:t>
            </a:r>
            <a:r>
              <a:rPr lang="en-US" sz="1600" baseline="0">
                <a:solidFill>
                  <a:schemeClr val="tx1"/>
                </a:solidFill>
                <a:effectLst/>
              </a:rPr>
              <a:t> 8 </a:t>
            </a:r>
            <a:r>
              <a:rPr lang="en-US" sz="1600" baseline="0" dirty="0" err="1">
                <a:solidFill>
                  <a:schemeClr val="tx1"/>
                </a:solidFill>
                <a:effectLst/>
              </a:rPr>
              <a:t>i</a:t>
            </a:r>
            <a:r>
              <a:rPr lang="en-US" sz="1600" baseline="0" dirty="0">
                <a:solidFill>
                  <a:schemeClr val="tx1"/>
                </a:solidFill>
                <a:effectLst/>
              </a:rPr>
              <a:t>-Learn Smart World </a:t>
            </a:r>
            <a:endParaRPr lang="en-US" sz="1600" dirty="0">
              <a:solidFill>
                <a:schemeClr val="tx1"/>
              </a:solidFill>
              <a:effectLst/>
            </a:endParaRPr>
          </a:p>
        </p:txBody>
      </p:sp>
      <p:pic>
        <p:nvPicPr>
          <p:cNvPr id="16" name="Picture 15">
            <a:extLst>
              <a:ext uri="{FF2B5EF4-FFF2-40B4-BE49-F238E27FC236}">
                <a16:creationId xmlns:a16="http://schemas.microsoft.com/office/drawing/2014/main" id="{ECF13BED-1CB7-0146-BB6D-00DC4EC16FC0}"/>
              </a:ext>
            </a:extLst>
          </p:cNvPr>
          <p:cNvPicPr>
            <a:picLocks noChangeAspect="1"/>
          </p:cNvPicPr>
          <p:nvPr userDrawn="1"/>
        </p:nvPicPr>
        <p:blipFill>
          <a:blip r:embed="rId24"/>
          <a:stretch>
            <a:fillRect/>
          </a:stretch>
        </p:blipFill>
        <p:spPr>
          <a:xfrm>
            <a:off x="11212285" y="6405254"/>
            <a:ext cx="754179" cy="384484"/>
          </a:xfrm>
          <a:prstGeom prst="rect">
            <a:avLst/>
          </a:prstGeom>
          <a:effectLst>
            <a:outerShdw blurRad="50800" dist="38100" dir="2700000" algn="tl" rotWithShape="0">
              <a:prstClr val="black">
                <a:alpha val="40000"/>
              </a:prstClr>
            </a:outerShdw>
          </a:effectLst>
        </p:spPr>
      </p:pic>
      <p:sp>
        <p:nvSpPr>
          <p:cNvPr id="17" name="TextBox 16">
            <a:extLst>
              <a:ext uri="{FF2B5EF4-FFF2-40B4-BE49-F238E27FC236}">
                <a16:creationId xmlns:a16="http://schemas.microsoft.com/office/drawing/2014/main" id="{D7889D60-3103-E54C-9167-2287BEE5C81A}"/>
              </a:ext>
            </a:extLst>
          </p:cNvPr>
          <p:cNvSpPr txBox="1"/>
          <p:nvPr userDrawn="1"/>
        </p:nvSpPr>
        <p:spPr>
          <a:xfrm>
            <a:off x="5193275" y="6449514"/>
            <a:ext cx="2248372" cy="338554"/>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600" baseline="0" dirty="0">
                <a:solidFill>
                  <a:schemeClr val="tx1"/>
                </a:solidFill>
                <a:effectLst/>
              </a:rPr>
              <a:t>DTP Education Solutions </a:t>
            </a:r>
            <a:endParaRPr lang="en-US" sz="1600" dirty="0">
              <a:solidFill>
                <a:schemeClr val="tx1"/>
              </a:solidFill>
              <a:effectLst/>
            </a:endParaRPr>
          </a:p>
        </p:txBody>
      </p:sp>
    </p:spTree>
    <p:extLst>
      <p:ext uri="{BB962C8B-B14F-4D97-AF65-F5344CB8AC3E}">
        <p14:creationId xmlns:p14="http://schemas.microsoft.com/office/powerpoint/2010/main" val="4227081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8" r:id="rId12"/>
    <p:sldLayoutId id="2147483689" r:id="rId13"/>
    <p:sldLayoutId id="2147483690" r:id="rId14"/>
    <p:sldLayoutId id="2147483691" r:id="rId15"/>
    <p:sldLayoutId id="2147483695" r:id="rId16"/>
    <p:sldLayoutId id="2147483698" r:id="rId17"/>
    <p:sldLayoutId id="2147483699" r:id="rId18"/>
    <p:sldLayoutId id="2147483700" r:id="rId19"/>
    <p:sldLayoutId id="2147483702" r:id="rId20"/>
    <p:sldLayoutId id="214748370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audio" Target="../media/media4.mp3"/><Relationship Id="rId13" Type="http://schemas.microsoft.com/office/2007/relationships/media" Target="../media/media7.mp3"/><Relationship Id="rId3" Type="http://schemas.microsoft.com/office/2007/relationships/media" Target="../media/media2.mp3"/><Relationship Id="rId7" Type="http://schemas.microsoft.com/office/2007/relationships/media" Target="../media/media4.mp3"/><Relationship Id="rId12" Type="http://schemas.openxmlformats.org/officeDocument/2006/relationships/audio" Target="../media/media6.mp3"/><Relationship Id="rId2" Type="http://schemas.openxmlformats.org/officeDocument/2006/relationships/audio" Target="../media/media1.mp3"/><Relationship Id="rId16" Type="http://schemas.openxmlformats.org/officeDocument/2006/relationships/image" Target="../media/image10.png"/><Relationship Id="rId1" Type="http://schemas.microsoft.com/office/2007/relationships/media" Target="../media/media1.mp3"/><Relationship Id="rId6" Type="http://schemas.openxmlformats.org/officeDocument/2006/relationships/audio" Target="../media/media3.mp3"/><Relationship Id="rId11" Type="http://schemas.microsoft.com/office/2007/relationships/media" Target="../media/media6.mp3"/><Relationship Id="rId5" Type="http://schemas.microsoft.com/office/2007/relationships/media" Target="../media/media3.mp3"/><Relationship Id="rId15" Type="http://schemas.openxmlformats.org/officeDocument/2006/relationships/slideLayout" Target="../slideLayouts/slideLayout19.xml"/><Relationship Id="rId10" Type="http://schemas.openxmlformats.org/officeDocument/2006/relationships/audio" Target="../media/media5.mp3"/><Relationship Id="rId4" Type="http://schemas.openxmlformats.org/officeDocument/2006/relationships/audio" Target="../media/media2.mp3"/><Relationship Id="rId9" Type="http://schemas.microsoft.com/office/2007/relationships/media" Target="../media/media5.mp3"/><Relationship Id="rId14" Type="http://schemas.openxmlformats.org/officeDocument/2006/relationships/audio" Target="../media/media7.mp3"/></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audio" Target="../media/media8.mp3"/><Relationship Id="rId1" Type="http://schemas.microsoft.com/office/2007/relationships/media" Target="../media/media8.mp3"/><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hyperlink" Target="http://www.eduhome.com.vn/"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12232608" cy="6858000"/>
          </a:xfrm>
          <a:prstGeom prst="rect">
            <a:avLst/>
          </a:prstGeom>
        </p:spPr>
      </p:pic>
      <p:sp>
        <p:nvSpPr>
          <p:cNvPr id="3" name="TextBox 2"/>
          <p:cNvSpPr txBox="1"/>
          <p:nvPr/>
        </p:nvSpPr>
        <p:spPr>
          <a:xfrm>
            <a:off x="6291353" y="3164277"/>
            <a:ext cx="5253486" cy="1569660"/>
          </a:xfrm>
          <a:prstGeom prst="rect">
            <a:avLst/>
          </a:prstGeom>
          <a:noFill/>
        </p:spPr>
        <p:txBody>
          <a:bodyPr wrap="square" rtlCol="0">
            <a:spAutoFit/>
          </a:bodyPr>
          <a:lstStyle/>
          <a:p>
            <a:pPr lvl="0" algn="ctr"/>
            <a:r>
              <a:rPr lang="en-US" sz="3200" b="1" dirty="0">
                <a:solidFill>
                  <a:srgbClr val="0070C0"/>
                </a:solidFill>
              </a:rPr>
              <a:t>Unit 2: Life in the Country</a:t>
            </a:r>
            <a:endParaRPr lang="en-US" sz="2000" b="1" dirty="0">
              <a:solidFill>
                <a:srgbClr val="0070C0"/>
              </a:solidFill>
            </a:endParaRPr>
          </a:p>
          <a:p>
            <a:pPr lvl="0" algn="ctr"/>
            <a:r>
              <a:rPr lang="en-US" sz="3200" b="1" dirty="0">
                <a:solidFill>
                  <a:srgbClr val="00B050"/>
                </a:solidFill>
              </a:rPr>
              <a:t>Lesson 2.1: Vocab &amp; Reading</a:t>
            </a:r>
          </a:p>
          <a:p>
            <a:pPr lvl="0" algn="ctr"/>
            <a:r>
              <a:rPr lang="en-US" sz="3200" dirty="0">
                <a:solidFill>
                  <a:srgbClr val="FF0000"/>
                </a:solidFill>
              </a:rPr>
              <a:t>Pages</a:t>
            </a:r>
            <a:r>
              <a:rPr lang="en-US" sz="3200" dirty="0">
                <a:solidFill>
                  <a:prstClr val="black"/>
                </a:solidFill>
              </a:rPr>
              <a:t> </a:t>
            </a:r>
            <a:r>
              <a:rPr lang="en-US" sz="3200" dirty="0">
                <a:solidFill>
                  <a:srgbClr val="FF0000"/>
                </a:solidFill>
              </a:rPr>
              <a:t>18 &amp; 19</a:t>
            </a:r>
          </a:p>
        </p:txBody>
      </p:sp>
    </p:spTree>
    <p:extLst>
      <p:ext uri="{BB962C8B-B14F-4D97-AF65-F5344CB8AC3E}">
        <p14:creationId xmlns:p14="http://schemas.microsoft.com/office/powerpoint/2010/main" val="1772680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FF41E1-39A3-BB8E-9DCD-E1CFB69CDA39}"/>
              </a:ext>
            </a:extLst>
          </p:cNvPr>
          <p:cNvSpPr/>
          <p:nvPr/>
        </p:nvSpPr>
        <p:spPr>
          <a:xfrm>
            <a:off x="454545" y="503853"/>
            <a:ext cx="11100315" cy="646331"/>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b="1" i="1" dirty="0">
                <a:solidFill>
                  <a:srgbClr val="0070C0"/>
                </a:solidFill>
              </a:rPr>
              <a:t>Listen and repeat. Click on each phrase to hear the sound. </a:t>
            </a:r>
          </a:p>
        </p:txBody>
      </p:sp>
      <p:sp>
        <p:nvSpPr>
          <p:cNvPr id="3" name="TextBox 2">
            <a:extLst>
              <a:ext uri="{FF2B5EF4-FFF2-40B4-BE49-F238E27FC236}">
                <a16:creationId xmlns:a16="http://schemas.microsoft.com/office/drawing/2014/main" id="{EF2AA40C-E28A-6DCB-3561-7D997BD154CF}"/>
              </a:ext>
            </a:extLst>
          </p:cNvPr>
          <p:cNvSpPr txBox="1"/>
          <p:nvPr/>
        </p:nvSpPr>
        <p:spPr>
          <a:xfrm>
            <a:off x="323435" y="1260605"/>
            <a:ext cx="11362534" cy="584775"/>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en-US" sz="3200" i="1" dirty="0">
                <a:solidFill>
                  <a:srgbClr val="0070C0"/>
                </a:solidFill>
              </a:rPr>
              <a:t>Hometown </a:t>
            </a:r>
            <a:r>
              <a:rPr lang="en-US" sz="3200" dirty="0"/>
              <a:t>(n) </a:t>
            </a:r>
            <a:r>
              <a:rPr lang="en-US" sz="3200" dirty="0">
                <a:solidFill>
                  <a:srgbClr val="FF0000"/>
                </a:solidFill>
              </a:rPr>
              <a:t>/ˈ</a:t>
            </a:r>
            <a:r>
              <a:rPr lang="en-US" sz="3200" dirty="0" err="1">
                <a:solidFill>
                  <a:srgbClr val="FF0000"/>
                </a:solidFill>
              </a:rPr>
              <a:t>hoʊmtaʊn</a:t>
            </a:r>
            <a:r>
              <a:rPr lang="en-US" sz="3200" dirty="0">
                <a:solidFill>
                  <a:srgbClr val="FF0000"/>
                </a:solidFill>
              </a:rPr>
              <a:t>/ </a:t>
            </a:r>
            <a:r>
              <a:rPr lang="vi-VN" sz="3200" dirty="0">
                <a:latin typeface="Calibri" panose="020F0502020204030204" pitchFamily="34" charset="0"/>
                <a:cs typeface="Calibri" panose="020F0502020204030204" pitchFamily="34" charset="0"/>
              </a:rPr>
              <a:t>quê hương </a:t>
            </a:r>
            <a:endParaRPr lang="en-US" sz="3200" i="1"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F65A277D-959F-E6DD-F047-82C92224F9D4}"/>
              </a:ext>
            </a:extLst>
          </p:cNvPr>
          <p:cNvSpPr txBox="1"/>
          <p:nvPr/>
        </p:nvSpPr>
        <p:spPr>
          <a:xfrm>
            <a:off x="341295" y="1962408"/>
            <a:ext cx="11362534" cy="584775"/>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en-US" sz="3200" i="1" dirty="0">
                <a:solidFill>
                  <a:srgbClr val="0070C0"/>
                </a:solidFill>
              </a:rPr>
              <a:t>Folk </a:t>
            </a:r>
            <a:r>
              <a:rPr lang="en-US" sz="3200" dirty="0"/>
              <a:t>(a) </a:t>
            </a:r>
            <a:r>
              <a:rPr lang="en-US" sz="3200" dirty="0">
                <a:solidFill>
                  <a:srgbClr val="FF0000"/>
                </a:solidFill>
              </a:rPr>
              <a:t>/</a:t>
            </a:r>
            <a:r>
              <a:rPr lang="en-US" sz="3200" dirty="0" err="1">
                <a:solidFill>
                  <a:srgbClr val="FF0000"/>
                </a:solidFill>
              </a:rPr>
              <a:t>foʊk</a:t>
            </a:r>
            <a:r>
              <a:rPr lang="en-US" sz="3200" dirty="0">
                <a:solidFill>
                  <a:srgbClr val="FF0000"/>
                </a:solidFill>
              </a:rPr>
              <a:t>/ </a:t>
            </a:r>
            <a:r>
              <a:rPr lang="en-US" sz="3200" dirty="0" err="1"/>
              <a:t>thuộc</a:t>
            </a:r>
            <a:r>
              <a:rPr lang="en-US" sz="3200" dirty="0"/>
              <a:t> </a:t>
            </a:r>
            <a:r>
              <a:rPr lang="en-US" sz="3200" dirty="0" err="1"/>
              <a:t>về</a:t>
            </a:r>
            <a:r>
              <a:rPr lang="en-US" sz="3200" dirty="0"/>
              <a:t> </a:t>
            </a:r>
            <a:r>
              <a:rPr lang="en-US" sz="3200" dirty="0" err="1"/>
              <a:t>dân</a:t>
            </a:r>
            <a:r>
              <a:rPr lang="en-US" sz="3200" dirty="0"/>
              <a:t> </a:t>
            </a:r>
            <a:r>
              <a:rPr lang="en-US" sz="3200" dirty="0" err="1"/>
              <a:t>gian</a:t>
            </a:r>
            <a:r>
              <a:rPr lang="en-US" sz="3200" dirty="0"/>
              <a:t> </a:t>
            </a:r>
            <a:endParaRPr lang="en-US" sz="3200" i="1" dirty="0"/>
          </a:p>
        </p:txBody>
      </p:sp>
      <p:sp>
        <p:nvSpPr>
          <p:cNvPr id="5" name="TextBox 4">
            <a:extLst>
              <a:ext uri="{FF2B5EF4-FFF2-40B4-BE49-F238E27FC236}">
                <a16:creationId xmlns:a16="http://schemas.microsoft.com/office/drawing/2014/main" id="{FE8B5D0D-09A7-186A-6F59-7ABFFE768848}"/>
              </a:ext>
            </a:extLst>
          </p:cNvPr>
          <p:cNvSpPr txBox="1"/>
          <p:nvPr/>
        </p:nvSpPr>
        <p:spPr>
          <a:xfrm>
            <a:off x="323435" y="2691890"/>
            <a:ext cx="11362534" cy="584775"/>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en-US" sz="3200" i="1" dirty="0">
                <a:solidFill>
                  <a:srgbClr val="0070C0"/>
                </a:solidFill>
              </a:rPr>
              <a:t>Tug of war </a:t>
            </a:r>
            <a:r>
              <a:rPr lang="en-US" sz="3200" dirty="0"/>
              <a:t>(n </a:t>
            </a:r>
            <a:r>
              <a:rPr lang="en-US" sz="3200" dirty="0" err="1"/>
              <a:t>phr</a:t>
            </a:r>
            <a:r>
              <a:rPr lang="en-US" sz="3200" dirty="0"/>
              <a:t>) </a:t>
            </a:r>
            <a:r>
              <a:rPr lang="en-US" sz="3200" dirty="0">
                <a:solidFill>
                  <a:srgbClr val="FF0000"/>
                </a:solidFill>
              </a:rPr>
              <a:t>/</a:t>
            </a:r>
            <a:r>
              <a:rPr lang="en-US" sz="3200" dirty="0" err="1">
                <a:solidFill>
                  <a:srgbClr val="FF0000"/>
                </a:solidFill>
              </a:rPr>
              <a:t>tʌɡ</a:t>
            </a:r>
            <a:r>
              <a:rPr lang="en-US" sz="3200" dirty="0">
                <a:solidFill>
                  <a:srgbClr val="FF0000"/>
                </a:solidFill>
              </a:rPr>
              <a:t> </a:t>
            </a:r>
            <a:r>
              <a:rPr lang="en-US" sz="3200" dirty="0" err="1">
                <a:solidFill>
                  <a:srgbClr val="FF0000"/>
                </a:solidFill>
              </a:rPr>
              <a:t>əv</a:t>
            </a:r>
            <a:r>
              <a:rPr lang="en-US" sz="3200" dirty="0">
                <a:solidFill>
                  <a:srgbClr val="FF0000"/>
                </a:solidFill>
              </a:rPr>
              <a:t> ˈ</a:t>
            </a:r>
            <a:r>
              <a:rPr lang="en-US" sz="3200" dirty="0" err="1">
                <a:solidFill>
                  <a:srgbClr val="FF0000"/>
                </a:solidFill>
              </a:rPr>
              <a:t>wɔːr</a:t>
            </a:r>
            <a:r>
              <a:rPr lang="en-US" sz="3200" dirty="0">
                <a:solidFill>
                  <a:srgbClr val="FF0000"/>
                </a:solidFill>
              </a:rPr>
              <a:t>/ </a:t>
            </a:r>
            <a:r>
              <a:rPr lang="vi-VN" sz="3200" dirty="0">
                <a:latin typeface="Calibri" panose="020F0502020204030204" pitchFamily="34" charset="0"/>
                <a:cs typeface="Calibri" panose="020F0502020204030204" pitchFamily="34" charset="0"/>
              </a:rPr>
              <a:t>trò chơi kéo co </a:t>
            </a:r>
            <a:endParaRPr lang="en-US" sz="3200" i="1"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F24D98F9-A3F9-EC58-D55F-395BF9EEA525}"/>
              </a:ext>
            </a:extLst>
          </p:cNvPr>
          <p:cNvSpPr txBox="1"/>
          <p:nvPr/>
        </p:nvSpPr>
        <p:spPr>
          <a:xfrm>
            <a:off x="323435" y="3352800"/>
            <a:ext cx="11362534" cy="584775"/>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en-US" sz="3200" i="1" dirty="0">
                <a:solidFill>
                  <a:srgbClr val="0070C0"/>
                </a:solidFill>
              </a:rPr>
              <a:t>Jump rope </a:t>
            </a:r>
            <a:r>
              <a:rPr lang="en-US" sz="3200" dirty="0"/>
              <a:t>(v </a:t>
            </a:r>
            <a:r>
              <a:rPr lang="en-US" sz="3200" dirty="0" err="1"/>
              <a:t>phr</a:t>
            </a:r>
            <a:r>
              <a:rPr lang="en-US" sz="3200" dirty="0"/>
              <a:t>) </a:t>
            </a:r>
            <a:r>
              <a:rPr lang="en-US" sz="3200" dirty="0">
                <a:solidFill>
                  <a:srgbClr val="FF0000"/>
                </a:solidFill>
              </a:rPr>
              <a:t>/</a:t>
            </a:r>
            <a:r>
              <a:rPr lang="en-US" sz="3200" dirty="0" err="1">
                <a:solidFill>
                  <a:srgbClr val="FF0000"/>
                </a:solidFill>
              </a:rPr>
              <a:t>dʒʌmp</a:t>
            </a:r>
            <a:r>
              <a:rPr lang="en-US" sz="3200" dirty="0">
                <a:solidFill>
                  <a:srgbClr val="FF0000"/>
                </a:solidFill>
              </a:rPr>
              <a:t> ˈ</a:t>
            </a:r>
            <a:r>
              <a:rPr lang="en-US" sz="3200" dirty="0" err="1">
                <a:solidFill>
                  <a:srgbClr val="FF0000"/>
                </a:solidFill>
              </a:rPr>
              <a:t>roʊp</a:t>
            </a:r>
            <a:r>
              <a:rPr lang="en-US" sz="3200" dirty="0">
                <a:solidFill>
                  <a:srgbClr val="FF0000"/>
                </a:solidFill>
              </a:rPr>
              <a:t>/ </a:t>
            </a:r>
            <a:r>
              <a:rPr lang="en-US" sz="3200" dirty="0" err="1"/>
              <a:t>nhảy</a:t>
            </a:r>
            <a:r>
              <a:rPr lang="en-US" sz="3200" dirty="0"/>
              <a:t> </a:t>
            </a:r>
            <a:r>
              <a:rPr lang="en-US" sz="3200" dirty="0" err="1"/>
              <a:t>dây</a:t>
            </a:r>
            <a:endParaRPr lang="en-US" sz="3200" i="1" dirty="0"/>
          </a:p>
        </p:txBody>
      </p:sp>
      <p:sp>
        <p:nvSpPr>
          <p:cNvPr id="7" name="TextBox 6">
            <a:extLst>
              <a:ext uri="{FF2B5EF4-FFF2-40B4-BE49-F238E27FC236}">
                <a16:creationId xmlns:a16="http://schemas.microsoft.com/office/drawing/2014/main" id="{19B09DFF-BCA3-6BE7-BA8A-6FB81573FB6E}"/>
              </a:ext>
            </a:extLst>
          </p:cNvPr>
          <p:cNvSpPr txBox="1"/>
          <p:nvPr/>
        </p:nvSpPr>
        <p:spPr>
          <a:xfrm>
            <a:off x="323435" y="4062169"/>
            <a:ext cx="11362534" cy="584775"/>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en-US" sz="3200" i="1" dirty="0">
                <a:solidFill>
                  <a:srgbClr val="0070C0"/>
                </a:solidFill>
              </a:rPr>
              <a:t>Pick </a:t>
            </a:r>
            <a:r>
              <a:rPr lang="en-US" sz="3200" dirty="0"/>
              <a:t>(v) </a:t>
            </a:r>
            <a:r>
              <a:rPr lang="en-US" sz="3200" dirty="0">
                <a:solidFill>
                  <a:srgbClr val="FF0000"/>
                </a:solidFill>
              </a:rPr>
              <a:t>/</a:t>
            </a:r>
            <a:r>
              <a:rPr lang="en-US" sz="3200" dirty="0" err="1">
                <a:solidFill>
                  <a:srgbClr val="FF0000"/>
                </a:solidFill>
              </a:rPr>
              <a:t>pɪk</a:t>
            </a:r>
            <a:r>
              <a:rPr lang="en-US" sz="3200" dirty="0">
                <a:solidFill>
                  <a:srgbClr val="FF0000"/>
                </a:solidFill>
              </a:rPr>
              <a:t>/ </a:t>
            </a:r>
            <a:r>
              <a:rPr lang="en-US" sz="3200" dirty="0" err="1"/>
              <a:t>hái</a:t>
            </a:r>
            <a:endParaRPr lang="en-US" sz="3200" i="1" dirty="0"/>
          </a:p>
        </p:txBody>
      </p:sp>
      <p:sp>
        <p:nvSpPr>
          <p:cNvPr id="8" name="TextBox 7">
            <a:extLst>
              <a:ext uri="{FF2B5EF4-FFF2-40B4-BE49-F238E27FC236}">
                <a16:creationId xmlns:a16="http://schemas.microsoft.com/office/drawing/2014/main" id="{99C8B6F1-5E23-A62F-D0FB-CA93EF7B7D6B}"/>
              </a:ext>
            </a:extLst>
          </p:cNvPr>
          <p:cNvSpPr txBox="1"/>
          <p:nvPr/>
        </p:nvSpPr>
        <p:spPr>
          <a:xfrm>
            <a:off x="323435" y="4771538"/>
            <a:ext cx="11362534" cy="584775"/>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en-US" sz="3200" i="1" dirty="0">
                <a:solidFill>
                  <a:srgbClr val="0070C0"/>
                </a:solidFill>
              </a:rPr>
              <a:t>Spinning top </a:t>
            </a:r>
            <a:r>
              <a:rPr lang="en-US" sz="3200" dirty="0"/>
              <a:t>(n </a:t>
            </a:r>
            <a:r>
              <a:rPr lang="en-US" sz="3200" dirty="0" err="1"/>
              <a:t>phr</a:t>
            </a:r>
            <a:r>
              <a:rPr lang="en-US" sz="3200" dirty="0"/>
              <a:t>) </a:t>
            </a:r>
            <a:r>
              <a:rPr lang="en-US" sz="3200" dirty="0">
                <a:solidFill>
                  <a:srgbClr val="FF0000"/>
                </a:solidFill>
              </a:rPr>
              <a:t>/ˈ</a:t>
            </a:r>
            <a:r>
              <a:rPr lang="en-US" sz="3200" dirty="0" err="1">
                <a:solidFill>
                  <a:srgbClr val="FF0000"/>
                </a:solidFill>
              </a:rPr>
              <a:t>spɪnɪŋ</a:t>
            </a:r>
            <a:r>
              <a:rPr lang="en-US" sz="3200" dirty="0">
                <a:solidFill>
                  <a:srgbClr val="FF0000"/>
                </a:solidFill>
              </a:rPr>
              <a:t> </a:t>
            </a:r>
            <a:r>
              <a:rPr lang="en-US" sz="3200" dirty="0" err="1">
                <a:solidFill>
                  <a:srgbClr val="FF0000"/>
                </a:solidFill>
              </a:rPr>
              <a:t>tɑːp</a:t>
            </a:r>
            <a:r>
              <a:rPr lang="en-US" sz="3200" dirty="0">
                <a:solidFill>
                  <a:srgbClr val="FF0000"/>
                </a:solidFill>
              </a:rPr>
              <a:t>/ </a:t>
            </a:r>
            <a:r>
              <a:rPr lang="vi-VN" sz="3200" dirty="0">
                <a:latin typeface="Calibri" panose="020F0502020204030204" pitchFamily="34" charset="0"/>
                <a:cs typeface="Calibri" panose="020F0502020204030204" pitchFamily="34" charset="0"/>
              </a:rPr>
              <a:t>trò chơi con quay </a:t>
            </a:r>
            <a:endParaRPr lang="en-US" sz="3200" i="1"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CDBC4EDF-6429-3DD4-FE76-D0D511F7A213}"/>
              </a:ext>
            </a:extLst>
          </p:cNvPr>
          <p:cNvSpPr txBox="1"/>
          <p:nvPr/>
        </p:nvSpPr>
        <p:spPr>
          <a:xfrm>
            <a:off x="323435" y="5539629"/>
            <a:ext cx="11362534" cy="584775"/>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en-US" sz="3200" i="1" dirty="0">
                <a:solidFill>
                  <a:srgbClr val="0070C0"/>
                </a:solidFill>
              </a:rPr>
              <a:t>Herd </a:t>
            </a:r>
            <a:r>
              <a:rPr lang="en-US" sz="3200" dirty="0"/>
              <a:t>(v) </a:t>
            </a:r>
            <a:r>
              <a:rPr lang="en-US" sz="3200" dirty="0">
                <a:solidFill>
                  <a:srgbClr val="FF0000"/>
                </a:solidFill>
              </a:rPr>
              <a:t>/</a:t>
            </a:r>
            <a:r>
              <a:rPr lang="en-US" sz="3200" dirty="0" err="1">
                <a:solidFill>
                  <a:srgbClr val="FF0000"/>
                </a:solidFill>
              </a:rPr>
              <a:t>hɜːrd</a:t>
            </a:r>
            <a:r>
              <a:rPr lang="en-US" sz="3200" dirty="0">
                <a:solidFill>
                  <a:srgbClr val="FF0000"/>
                </a:solidFill>
              </a:rPr>
              <a:t>/ </a:t>
            </a:r>
            <a:r>
              <a:rPr lang="en-US" sz="3200" dirty="0" err="1"/>
              <a:t>chăn</a:t>
            </a:r>
            <a:r>
              <a:rPr lang="en-US" sz="3200" dirty="0"/>
              <a:t> </a:t>
            </a:r>
            <a:r>
              <a:rPr lang="en-US" sz="3200" dirty="0" err="1"/>
              <a:t>giữ</a:t>
            </a:r>
            <a:r>
              <a:rPr lang="en-US" sz="3200" dirty="0"/>
              <a:t> </a:t>
            </a:r>
            <a:r>
              <a:rPr lang="en-US" sz="3200" dirty="0" err="1"/>
              <a:t>vật</a:t>
            </a:r>
            <a:r>
              <a:rPr lang="en-US" sz="3200" dirty="0"/>
              <a:t> </a:t>
            </a:r>
            <a:r>
              <a:rPr lang="en-US" sz="3200" dirty="0" err="1"/>
              <a:t>nuôi</a:t>
            </a:r>
            <a:endParaRPr lang="en-US" sz="3200" i="1" dirty="0"/>
          </a:p>
        </p:txBody>
      </p:sp>
      <p:pic>
        <p:nvPicPr>
          <p:cNvPr id="11" name="hometown">
            <a:hlinkClick r:id="" action="ppaction://media"/>
            <a:extLst>
              <a:ext uri="{FF2B5EF4-FFF2-40B4-BE49-F238E27FC236}">
                <a16:creationId xmlns:a16="http://schemas.microsoft.com/office/drawing/2014/main" id="{A34F6A15-D133-41EA-61B2-6289CE591B73}"/>
              </a:ext>
            </a:extLst>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10913022" y="1276673"/>
            <a:ext cx="609600" cy="609600"/>
          </a:xfrm>
          <a:prstGeom prst="rect">
            <a:avLst/>
          </a:prstGeom>
        </p:spPr>
      </p:pic>
      <p:pic>
        <p:nvPicPr>
          <p:cNvPr id="12" name="folk">
            <a:hlinkClick r:id="" action="ppaction://media"/>
            <a:extLst>
              <a:ext uri="{FF2B5EF4-FFF2-40B4-BE49-F238E27FC236}">
                <a16:creationId xmlns:a16="http://schemas.microsoft.com/office/drawing/2014/main" id="{42945E2C-A398-4584-5E8D-0D51CA604F36}"/>
              </a:ext>
            </a:extLst>
          </p:cNvPr>
          <p:cNvPicPr>
            <a:picLocks noChangeAspect="1"/>
          </p:cNvPicPr>
          <p:nvPr>
            <a:audioFile r:link="rId4"/>
            <p:extLst>
              <p:ext uri="{DAA4B4D4-6D71-4841-9C94-3DE7FCFB9230}">
                <p14:media xmlns:p14="http://schemas.microsoft.com/office/powerpoint/2010/main" r:embed="rId3"/>
              </p:ext>
            </p:extLst>
          </p:nvPr>
        </p:nvPicPr>
        <p:blipFill>
          <a:blip r:embed="rId16"/>
          <a:stretch>
            <a:fillRect/>
          </a:stretch>
        </p:blipFill>
        <p:spPr>
          <a:xfrm>
            <a:off x="10913022" y="1974578"/>
            <a:ext cx="609600" cy="609600"/>
          </a:xfrm>
          <a:prstGeom prst="rect">
            <a:avLst/>
          </a:prstGeom>
        </p:spPr>
      </p:pic>
      <p:pic>
        <p:nvPicPr>
          <p:cNvPr id="13" name="tug of war">
            <a:hlinkClick r:id="" action="ppaction://media"/>
            <a:extLst>
              <a:ext uri="{FF2B5EF4-FFF2-40B4-BE49-F238E27FC236}">
                <a16:creationId xmlns:a16="http://schemas.microsoft.com/office/drawing/2014/main" id="{066DF810-D2C7-8947-82E1-58105F0ABAED}"/>
              </a:ext>
            </a:extLst>
          </p:cNvPr>
          <p:cNvPicPr>
            <a:picLocks noChangeAspect="1"/>
          </p:cNvPicPr>
          <p:nvPr>
            <a:audioFile r:link="rId6"/>
            <p:extLst>
              <p:ext uri="{DAA4B4D4-6D71-4841-9C94-3DE7FCFB9230}">
                <p14:media xmlns:p14="http://schemas.microsoft.com/office/powerpoint/2010/main" r:embed="rId5"/>
              </p:ext>
            </p:extLst>
          </p:nvPr>
        </p:nvPicPr>
        <p:blipFill>
          <a:blip r:embed="rId16"/>
          <a:stretch>
            <a:fillRect/>
          </a:stretch>
        </p:blipFill>
        <p:spPr>
          <a:xfrm>
            <a:off x="10913022" y="2743200"/>
            <a:ext cx="609600" cy="609600"/>
          </a:xfrm>
          <a:prstGeom prst="rect">
            <a:avLst/>
          </a:prstGeom>
        </p:spPr>
      </p:pic>
      <p:pic>
        <p:nvPicPr>
          <p:cNvPr id="14" name="jump rope">
            <a:hlinkClick r:id="" action="ppaction://media"/>
            <a:extLst>
              <a:ext uri="{FF2B5EF4-FFF2-40B4-BE49-F238E27FC236}">
                <a16:creationId xmlns:a16="http://schemas.microsoft.com/office/drawing/2014/main" id="{3EBEF63B-068A-13DB-F1CC-CD4D48F80C25}"/>
              </a:ext>
            </a:extLst>
          </p:cNvPr>
          <p:cNvPicPr>
            <a:picLocks noChangeAspect="1"/>
          </p:cNvPicPr>
          <p:nvPr>
            <a:audioFile r:link="rId8"/>
            <p:extLst>
              <p:ext uri="{DAA4B4D4-6D71-4841-9C94-3DE7FCFB9230}">
                <p14:media xmlns:p14="http://schemas.microsoft.com/office/powerpoint/2010/main" r:embed="rId7"/>
              </p:ext>
            </p:extLst>
          </p:nvPr>
        </p:nvPicPr>
        <p:blipFill>
          <a:blip r:embed="rId16"/>
          <a:stretch>
            <a:fillRect/>
          </a:stretch>
        </p:blipFill>
        <p:spPr>
          <a:xfrm>
            <a:off x="10913022" y="3404110"/>
            <a:ext cx="609600" cy="609600"/>
          </a:xfrm>
          <a:prstGeom prst="rect">
            <a:avLst/>
          </a:prstGeom>
        </p:spPr>
      </p:pic>
      <p:pic>
        <p:nvPicPr>
          <p:cNvPr id="15" name="pick">
            <a:hlinkClick r:id="" action="ppaction://media"/>
            <a:extLst>
              <a:ext uri="{FF2B5EF4-FFF2-40B4-BE49-F238E27FC236}">
                <a16:creationId xmlns:a16="http://schemas.microsoft.com/office/drawing/2014/main" id="{F8E86D1B-CAD9-FD6E-A820-6FF263F23F1D}"/>
              </a:ext>
            </a:extLst>
          </p:cNvPr>
          <p:cNvPicPr>
            <a:picLocks noChangeAspect="1"/>
          </p:cNvPicPr>
          <p:nvPr>
            <a:audioFile r:link="rId10"/>
            <p:extLst>
              <p:ext uri="{DAA4B4D4-6D71-4841-9C94-3DE7FCFB9230}">
                <p14:media xmlns:p14="http://schemas.microsoft.com/office/powerpoint/2010/main" r:embed="rId9"/>
              </p:ext>
            </p:extLst>
          </p:nvPr>
        </p:nvPicPr>
        <p:blipFill>
          <a:blip r:embed="rId16"/>
          <a:stretch>
            <a:fillRect/>
          </a:stretch>
        </p:blipFill>
        <p:spPr>
          <a:xfrm>
            <a:off x="10913022" y="4107910"/>
            <a:ext cx="609600" cy="609600"/>
          </a:xfrm>
          <a:prstGeom prst="rect">
            <a:avLst/>
          </a:prstGeom>
        </p:spPr>
      </p:pic>
      <p:pic>
        <p:nvPicPr>
          <p:cNvPr id="16" name="spinning tops">
            <a:hlinkClick r:id="" action="ppaction://media"/>
            <a:extLst>
              <a:ext uri="{FF2B5EF4-FFF2-40B4-BE49-F238E27FC236}">
                <a16:creationId xmlns:a16="http://schemas.microsoft.com/office/drawing/2014/main" id="{DFF61511-70D6-07D9-E112-C9369D205BA3}"/>
              </a:ext>
            </a:extLst>
          </p:cNvPr>
          <p:cNvPicPr>
            <a:picLocks noChangeAspect="1"/>
          </p:cNvPicPr>
          <p:nvPr>
            <a:audioFile r:link="rId12"/>
            <p:extLst>
              <p:ext uri="{DAA4B4D4-6D71-4841-9C94-3DE7FCFB9230}">
                <p14:media xmlns:p14="http://schemas.microsoft.com/office/powerpoint/2010/main" r:embed="rId11"/>
              </p:ext>
            </p:extLst>
          </p:nvPr>
        </p:nvPicPr>
        <p:blipFill>
          <a:blip r:embed="rId16"/>
          <a:stretch>
            <a:fillRect/>
          </a:stretch>
        </p:blipFill>
        <p:spPr>
          <a:xfrm>
            <a:off x="10886476" y="4799377"/>
            <a:ext cx="609600" cy="609600"/>
          </a:xfrm>
          <a:prstGeom prst="rect">
            <a:avLst/>
          </a:prstGeom>
        </p:spPr>
      </p:pic>
      <p:pic>
        <p:nvPicPr>
          <p:cNvPr id="17" name="herd">
            <a:hlinkClick r:id="" action="ppaction://media"/>
            <a:extLst>
              <a:ext uri="{FF2B5EF4-FFF2-40B4-BE49-F238E27FC236}">
                <a16:creationId xmlns:a16="http://schemas.microsoft.com/office/drawing/2014/main" id="{00971577-2543-4183-DCE3-EFDD87C24D7E}"/>
              </a:ext>
            </a:extLst>
          </p:cNvPr>
          <p:cNvPicPr>
            <a:picLocks noChangeAspect="1"/>
          </p:cNvPicPr>
          <p:nvPr>
            <a:audioFile r:link="rId14"/>
            <p:extLst>
              <p:ext uri="{DAA4B4D4-6D71-4841-9C94-3DE7FCFB9230}">
                <p14:media xmlns:p14="http://schemas.microsoft.com/office/powerpoint/2010/main" r:embed="rId13"/>
              </p:ext>
            </p:extLst>
          </p:nvPr>
        </p:nvPicPr>
        <p:blipFill>
          <a:blip r:embed="rId16"/>
          <a:stretch>
            <a:fillRect/>
          </a:stretch>
        </p:blipFill>
        <p:spPr>
          <a:xfrm>
            <a:off x="10886476" y="5581327"/>
            <a:ext cx="609600" cy="609600"/>
          </a:xfrm>
          <a:prstGeom prst="rect">
            <a:avLst/>
          </a:prstGeom>
        </p:spPr>
      </p:pic>
    </p:spTree>
    <p:extLst>
      <p:ext uri="{BB962C8B-B14F-4D97-AF65-F5344CB8AC3E}">
        <p14:creationId xmlns:p14="http://schemas.microsoft.com/office/powerpoint/2010/main" val="2063241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heel(1)">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heel(1)">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heel(1)">
                                      <p:cBhvr>
                                        <p:cTn id="3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8" fill="remove" display="0">
                  <p:stCondLst>
                    <p:cond delay="indefinite"/>
                  </p:stCondLst>
                  <p:endCondLst>
                    <p:cond evt="onStopAudio" delay="0">
                      <p:tgtEl>
                        <p:sldTgt/>
                      </p:tgtEl>
                    </p:cond>
                  </p:endCondLst>
                </p:cTn>
                <p:tgtEl>
                  <p:spTgt spid="11"/>
                </p:tgtEl>
              </p:cMediaNode>
            </p:audio>
            <p:audio>
              <p:cMediaNode vol="80000">
                <p:cTn id="39" fill="hold" display="0">
                  <p:stCondLst>
                    <p:cond delay="indefinite"/>
                  </p:stCondLst>
                  <p:endCondLst>
                    <p:cond evt="onStopAudio" delay="0">
                      <p:tgtEl>
                        <p:sldTgt/>
                      </p:tgtEl>
                    </p:cond>
                  </p:endCondLst>
                </p:cTn>
                <p:tgtEl>
                  <p:spTgt spid="12"/>
                </p:tgtEl>
              </p:cMediaNode>
            </p:audio>
            <p:audio>
              <p:cMediaNode vol="80000">
                <p:cTn id="40" fill="hold" display="0">
                  <p:stCondLst>
                    <p:cond delay="indefinite"/>
                  </p:stCondLst>
                  <p:endCondLst>
                    <p:cond evt="onStopAudio" delay="0">
                      <p:tgtEl>
                        <p:sldTgt/>
                      </p:tgtEl>
                    </p:cond>
                  </p:endCondLst>
                </p:cTn>
                <p:tgtEl>
                  <p:spTgt spid="13"/>
                </p:tgtEl>
              </p:cMediaNode>
            </p:audio>
            <p:audio>
              <p:cMediaNode vol="80000">
                <p:cTn id="41" fill="hold" display="0">
                  <p:stCondLst>
                    <p:cond delay="indefinite"/>
                  </p:stCondLst>
                  <p:endCondLst>
                    <p:cond evt="onStopAudio" delay="0">
                      <p:tgtEl>
                        <p:sldTgt/>
                      </p:tgtEl>
                    </p:cond>
                  </p:endCondLst>
                </p:cTn>
                <p:tgtEl>
                  <p:spTgt spid="14"/>
                </p:tgtEl>
              </p:cMediaNode>
            </p:audio>
            <p:audio>
              <p:cMediaNode vol="80000">
                <p:cTn id="42" fill="hold" display="0">
                  <p:stCondLst>
                    <p:cond delay="indefinite"/>
                  </p:stCondLst>
                  <p:endCondLst>
                    <p:cond evt="onStopAudio" delay="0">
                      <p:tgtEl>
                        <p:sldTgt/>
                      </p:tgtEl>
                    </p:cond>
                  </p:endCondLst>
                </p:cTn>
                <p:tgtEl>
                  <p:spTgt spid="15"/>
                </p:tgtEl>
              </p:cMediaNode>
            </p:audio>
            <p:audio>
              <p:cMediaNode vol="80000">
                <p:cTn id="43" fill="hold" display="0">
                  <p:stCondLst>
                    <p:cond delay="indefinite"/>
                  </p:stCondLst>
                  <p:endCondLst>
                    <p:cond evt="onStopAudio" delay="0">
                      <p:tgtEl>
                        <p:sldTgt/>
                      </p:tgtEl>
                    </p:cond>
                  </p:endCondLst>
                </p:cTn>
                <p:tgtEl>
                  <p:spTgt spid="16"/>
                </p:tgtEl>
              </p:cMediaNode>
            </p:audio>
            <p:audio>
              <p:cMediaNode vol="80000">
                <p:cTn id="44" fill="hold" display="0">
                  <p:stCondLst>
                    <p:cond delay="indefinite"/>
                  </p:stCondLst>
                  <p:endCondLst>
                    <p:cond evt="onStopAudio" delay="0">
                      <p:tgtEl>
                        <p:sldTgt/>
                      </p:tgtEl>
                    </p:cond>
                  </p:endCondLst>
                </p:cTn>
                <p:tgtEl>
                  <p:spTgt spid="17"/>
                </p:tgtEl>
              </p:cMediaNode>
            </p:audio>
            <p:seq concurrent="1" nextAc="seek">
              <p:cTn id="45" restart="whenNotActive" fill="hold" evtFilter="cancelBubble" nodeType="interactiveSeq">
                <p:stCondLst>
                  <p:cond evt="onClick" delay="0">
                    <p:tgtEl>
                      <p:spTgt spid="3"/>
                    </p:tgtEl>
                  </p:cond>
                </p:stCondLst>
                <p:endSync evt="end" delay="0">
                  <p:rtn val="all"/>
                </p:endSync>
                <p:childTnLst>
                  <p:par>
                    <p:cTn id="46" fill="hold">
                      <p:stCondLst>
                        <p:cond delay="0"/>
                      </p:stCondLst>
                      <p:childTnLst>
                        <p:par>
                          <p:cTn id="47" fill="hold">
                            <p:stCondLst>
                              <p:cond delay="0"/>
                            </p:stCondLst>
                            <p:childTnLst>
                              <p:par>
                                <p:cTn id="48" presetID="1" presetClass="mediacall" presetSubtype="0" fill="hold" nodeType="clickEffect">
                                  <p:stCondLst>
                                    <p:cond delay="0"/>
                                  </p:stCondLst>
                                  <p:childTnLst>
                                    <p:cmd type="call" cmd="playFrom(0.0)">
                                      <p:cBhvr>
                                        <p:cTn id="49" dur="1880" fill="hold"/>
                                        <p:tgtEl>
                                          <p:spTgt spid="11"/>
                                        </p:tgtEl>
                                      </p:cBhvr>
                                    </p:cmd>
                                  </p:childTnLst>
                                </p:cTn>
                              </p:par>
                            </p:childTnLst>
                          </p:cTn>
                        </p:par>
                      </p:childTnLst>
                    </p:cTn>
                  </p:par>
                </p:childTnLst>
              </p:cTn>
              <p:nextCondLst>
                <p:cond evt="onClick" delay="0">
                  <p:tgtEl>
                    <p:spTgt spid="3"/>
                  </p:tgtEl>
                </p:cond>
              </p:nextCondLst>
            </p:seq>
            <p:seq concurrent="1" nextAc="seek">
              <p:cTn id="50" restart="whenNotActive" fill="hold" evtFilter="cancelBubble" nodeType="interactiveSeq">
                <p:stCondLst>
                  <p:cond evt="onClick" delay="0">
                    <p:tgtEl>
                      <p:spTgt spid="4"/>
                    </p:tgtEl>
                  </p:cond>
                </p:stCondLst>
                <p:endSync evt="end" delay="0">
                  <p:rtn val="all"/>
                </p:endSync>
                <p:childTnLst>
                  <p:par>
                    <p:cTn id="51" fill="hold">
                      <p:stCondLst>
                        <p:cond delay="0"/>
                      </p:stCondLst>
                      <p:childTnLst>
                        <p:par>
                          <p:cTn id="52" fill="hold">
                            <p:stCondLst>
                              <p:cond delay="0"/>
                            </p:stCondLst>
                            <p:childTnLst>
                              <p:par>
                                <p:cTn id="53" presetID="1" presetClass="mediacall" presetSubtype="0" fill="hold" nodeType="clickEffect">
                                  <p:stCondLst>
                                    <p:cond delay="0"/>
                                  </p:stCondLst>
                                  <p:childTnLst>
                                    <p:cmd type="call" cmd="playFrom(0.0)">
                                      <p:cBhvr>
                                        <p:cTn id="54" dur="1515" fill="hold"/>
                                        <p:tgtEl>
                                          <p:spTgt spid="12"/>
                                        </p:tgtEl>
                                      </p:cBhvr>
                                    </p:cmd>
                                  </p:childTnLst>
                                </p:cTn>
                              </p:par>
                            </p:childTnLst>
                          </p:cTn>
                        </p:par>
                      </p:childTnLst>
                    </p:cTn>
                  </p:par>
                </p:childTnLst>
              </p:cTn>
              <p:nextCondLst>
                <p:cond evt="onClick" delay="0">
                  <p:tgtEl>
                    <p:spTgt spid="4"/>
                  </p:tgtEl>
                </p:cond>
              </p:nextCondLst>
            </p:seq>
            <p:seq concurrent="1" nextAc="seek">
              <p:cTn id="55" restart="whenNotActive" fill="hold" evtFilter="cancelBubble" nodeType="interactiveSeq">
                <p:stCondLst>
                  <p:cond evt="onClick" delay="0">
                    <p:tgtEl>
                      <p:spTgt spid="5"/>
                    </p:tgtEl>
                  </p:cond>
                </p:stCondLst>
                <p:endSync evt="end" delay="0">
                  <p:rtn val="all"/>
                </p:endSync>
                <p:childTnLst>
                  <p:par>
                    <p:cTn id="56" fill="hold">
                      <p:stCondLst>
                        <p:cond delay="0"/>
                      </p:stCondLst>
                      <p:childTnLst>
                        <p:par>
                          <p:cTn id="57" fill="hold">
                            <p:stCondLst>
                              <p:cond delay="0"/>
                            </p:stCondLst>
                            <p:childTnLst>
                              <p:par>
                                <p:cTn id="58" presetID="1" presetClass="mediacall" presetSubtype="0" fill="hold" nodeType="clickEffect">
                                  <p:stCondLst>
                                    <p:cond delay="0"/>
                                  </p:stCondLst>
                                  <p:childTnLst>
                                    <p:cmd type="call" cmd="playFrom(0.0)">
                                      <p:cBhvr>
                                        <p:cTn id="59" dur="2089" fill="hold"/>
                                        <p:tgtEl>
                                          <p:spTgt spid="13"/>
                                        </p:tgtEl>
                                      </p:cBhvr>
                                    </p:cmd>
                                  </p:childTnLst>
                                </p:cTn>
                              </p:par>
                            </p:childTnLst>
                          </p:cTn>
                        </p:par>
                      </p:childTnLst>
                    </p:cTn>
                  </p:par>
                </p:childTnLst>
              </p:cTn>
              <p:nextCondLst>
                <p:cond evt="onClick" delay="0">
                  <p:tgtEl>
                    <p:spTgt spid="5"/>
                  </p:tgtEl>
                </p:cond>
              </p:nextCondLst>
            </p:seq>
            <p:seq concurrent="1" nextAc="seek">
              <p:cTn id="60" restart="whenNotActive" fill="hold" evtFilter="cancelBubble" nodeType="interactiveSeq">
                <p:stCondLst>
                  <p:cond evt="onClick" delay="0">
                    <p:tgtEl>
                      <p:spTgt spid="6"/>
                    </p:tgtEl>
                  </p:cond>
                </p:stCondLst>
                <p:endSync evt="end" delay="0">
                  <p:rtn val="all"/>
                </p:endSync>
                <p:childTnLst>
                  <p:par>
                    <p:cTn id="61" fill="hold">
                      <p:stCondLst>
                        <p:cond delay="0"/>
                      </p:stCondLst>
                      <p:childTnLst>
                        <p:par>
                          <p:cTn id="62" fill="hold">
                            <p:stCondLst>
                              <p:cond delay="0"/>
                            </p:stCondLst>
                            <p:childTnLst>
                              <p:par>
                                <p:cTn id="63" presetID="1" presetClass="mediacall" presetSubtype="0" fill="hold" nodeType="clickEffect">
                                  <p:stCondLst>
                                    <p:cond delay="0"/>
                                  </p:stCondLst>
                                  <p:childTnLst>
                                    <p:cmd type="call" cmd="playFrom(0.0)">
                                      <p:cBhvr>
                                        <p:cTn id="64" dur="1880" fill="hold"/>
                                        <p:tgtEl>
                                          <p:spTgt spid="14"/>
                                        </p:tgtEl>
                                      </p:cBhvr>
                                    </p:cmd>
                                  </p:childTnLst>
                                </p:cTn>
                              </p:par>
                            </p:childTnLst>
                          </p:cTn>
                        </p:par>
                      </p:childTnLst>
                    </p:cTn>
                  </p:par>
                </p:childTnLst>
              </p:cTn>
              <p:nextCondLst>
                <p:cond evt="onClick" delay="0">
                  <p:tgtEl>
                    <p:spTgt spid="6"/>
                  </p:tgtEl>
                </p:cond>
              </p:nextCondLst>
            </p:seq>
            <p:seq concurrent="1" nextAc="seek">
              <p:cTn id="65" restart="whenNotActive" fill="hold" evtFilter="cancelBubble" nodeType="interactiveSeq">
                <p:stCondLst>
                  <p:cond evt="onClick" delay="0">
                    <p:tgtEl>
                      <p:spTgt spid="7"/>
                    </p:tgtEl>
                  </p:cond>
                </p:stCondLst>
                <p:endSync evt="end" delay="0">
                  <p:rtn val="all"/>
                </p:endSync>
                <p:childTnLst>
                  <p:par>
                    <p:cTn id="66" fill="hold">
                      <p:stCondLst>
                        <p:cond delay="0"/>
                      </p:stCondLst>
                      <p:childTnLst>
                        <p:par>
                          <p:cTn id="67" fill="hold">
                            <p:stCondLst>
                              <p:cond delay="0"/>
                            </p:stCondLst>
                            <p:childTnLst>
                              <p:par>
                                <p:cTn id="68" presetID="1" presetClass="mediacall" presetSubtype="0" fill="hold" nodeType="clickEffect">
                                  <p:stCondLst>
                                    <p:cond delay="0"/>
                                  </p:stCondLst>
                                  <p:childTnLst>
                                    <p:cmd type="call" cmd="playFrom(0.0)">
                                      <p:cBhvr>
                                        <p:cTn id="69" dur="1410" fill="hold"/>
                                        <p:tgtEl>
                                          <p:spTgt spid="15"/>
                                        </p:tgtEl>
                                      </p:cBhvr>
                                    </p:cmd>
                                  </p:childTnLst>
                                </p:cTn>
                              </p:par>
                            </p:childTnLst>
                          </p:cTn>
                        </p:par>
                      </p:childTnLst>
                    </p:cTn>
                  </p:par>
                </p:childTnLst>
              </p:cTn>
              <p:nextCondLst>
                <p:cond evt="onClick" delay="0">
                  <p:tgtEl>
                    <p:spTgt spid="7"/>
                  </p:tgtEl>
                </p:cond>
              </p:nextCondLst>
            </p:seq>
            <p:seq concurrent="1" nextAc="seek">
              <p:cTn id="70" restart="whenNotActive" fill="hold" evtFilter="cancelBubble" nodeType="interactiveSeq">
                <p:stCondLst>
                  <p:cond evt="onClick" delay="0">
                    <p:tgtEl>
                      <p:spTgt spid="8"/>
                    </p:tgtEl>
                  </p:cond>
                </p:stCondLst>
                <p:endSync evt="end" delay="0">
                  <p:rtn val="all"/>
                </p:endSync>
                <p:childTnLst>
                  <p:par>
                    <p:cTn id="71" fill="hold">
                      <p:stCondLst>
                        <p:cond delay="0"/>
                      </p:stCondLst>
                      <p:childTnLst>
                        <p:par>
                          <p:cTn id="72" fill="hold">
                            <p:stCondLst>
                              <p:cond delay="0"/>
                            </p:stCondLst>
                            <p:childTnLst>
                              <p:par>
                                <p:cTn id="73" presetID="1" presetClass="mediacall" presetSubtype="0" fill="hold" nodeType="clickEffect">
                                  <p:stCondLst>
                                    <p:cond delay="0"/>
                                  </p:stCondLst>
                                  <p:childTnLst>
                                    <p:cmd type="call" cmd="playFrom(0.0)">
                                      <p:cBhvr>
                                        <p:cTn id="74" dur="2350" fill="hold"/>
                                        <p:tgtEl>
                                          <p:spTgt spid="16"/>
                                        </p:tgtEl>
                                      </p:cBhvr>
                                    </p:cmd>
                                  </p:childTnLst>
                                </p:cTn>
                              </p:par>
                            </p:childTnLst>
                          </p:cTn>
                        </p:par>
                      </p:childTnLst>
                    </p:cTn>
                  </p:par>
                </p:childTnLst>
              </p:cTn>
              <p:nextCondLst>
                <p:cond evt="onClick" delay="0">
                  <p:tgtEl>
                    <p:spTgt spid="8"/>
                  </p:tgtEl>
                </p:cond>
              </p:nextCondLst>
            </p:seq>
            <p:seq concurrent="1" nextAc="seek">
              <p:cTn id="75" restart="whenNotActive" fill="hold" evtFilter="cancelBubble" nodeType="interactiveSeq">
                <p:stCondLst>
                  <p:cond evt="onClick" delay="0">
                    <p:tgtEl>
                      <p:spTgt spid="9"/>
                    </p:tgtEl>
                  </p:cond>
                </p:stCondLst>
                <p:endSync evt="end" delay="0">
                  <p:rtn val="all"/>
                </p:endSync>
                <p:childTnLst>
                  <p:par>
                    <p:cTn id="76" fill="hold">
                      <p:stCondLst>
                        <p:cond delay="0"/>
                      </p:stCondLst>
                      <p:childTnLst>
                        <p:par>
                          <p:cTn id="77" fill="hold">
                            <p:stCondLst>
                              <p:cond delay="0"/>
                            </p:stCondLst>
                            <p:childTnLst>
                              <p:par>
                                <p:cTn id="78" presetID="1" presetClass="mediacall" presetSubtype="0" fill="hold" nodeType="clickEffect">
                                  <p:stCondLst>
                                    <p:cond delay="0"/>
                                  </p:stCondLst>
                                  <p:childTnLst>
                                    <p:cmd type="call" cmd="playFrom(0.0)">
                                      <p:cBhvr>
                                        <p:cTn id="79" dur="1828" fill="hold"/>
                                        <p:tgtEl>
                                          <p:spTgt spid="17"/>
                                        </p:tgtEl>
                                      </p:cBhvr>
                                    </p:cmd>
                                  </p:childTnLst>
                                </p:cTn>
                              </p:par>
                            </p:childTnLst>
                          </p:cTn>
                        </p:par>
                      </p:childTnLst>
                    </p:cTn>
                  </p:par>
                </p:childTnLst>
              </p:cTn>
              <p:nextCondLst>
                <p:cond evt="onClick" delay="0">
                  <p:tgtEl>
                    <p:spTgt spid="9"/>
                  </p:tgtEl>
                </p:cond>
              </p:nextCondLst>
            </p:seq>
          </p:childTnLst>
        </p:cTn>
      </p:par>
    </p:tnLst>
    <p:bldLst>
      <p:bldP spid="3" grpId="0" animBg="1"/>
      <p:bldP spid="4" grpId="0" animBg="1"/>
      <p:bldP spid="5" grpId="0" animBg="1"/>
      <p:bldP spid="6"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6177" y="628624"/>
            <a:ext cx="1475117" cy="62918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dirty="0"/>
              <a:t>Task b</a:t>
            </a:r>
          </a:p>
        </p:txBody>
      </p:sp>
      <p:sp>
        <p:nvSpPr>
          <p:cNvPr id="3" name="Rectangle 2"/>
          <p:cNvSpPr/>
          <p:nvPr/>
        </p:nvSpPr>
        <p:spPr>
          <a:xfrm>
            <a:off x="1949745" y="628624"/>
            <a:ext cx="9031681" cy="1200329"/>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0070C0"/>
                </a:solidFill>
              </a:rPr>
              <a:t>In pairs: : Talk about what you like to do when you visit places in the country.</a:t>
            </a:r>
          </a:p>
        </p:txBody>
      </p:sp>
      <p:sp>
        <p:nvSpPr>
          <p:cNvPr id="4" name="Oval Callout 3"/>
          <p:cNvSpPr/>
          <p:nvPr/>
        </p:nvSpPr>
        <p:spPr>
          <a:xfrm>
            <a:off x="873735" y="2320506"/>
            <a:ext cx="4494363" cy="2475781"/>
          </a:xfrm>
          <a:prstGeom prst="wedgeEllipseCallout">
            <a:avLst>
              <a:gd name="adj1" fmla="val 57478"/>
              <a:gd name="adj2" fmla="val 72153"/>
            </a:avLst>
          </a:prstGeom>
          <a:solidFill>
            <a:schemeClr val="accent6">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a:t>When I go to my hometown, I like to play soccer with my friends.</a:t>
            </a:r>
          </a:p>
        </p:txBody>
      </p:sp>
      <p:sp>
        <p:nvSpPr>
          <p:cNvPr id="5" name="Oval Callout 4"/>
          <p:cNvSpPr/>
          <p:nvPr/>
        </p:nvSpPr>
        <p:spPr>
          <a:xfrm>
            <a:off x="6487063" y="2320506"/>
            <a:ext cx="4494363" cy="2475781"/>
          </a:xfrm>
          <a:prstGeom prst="wedgeEllipseCallout">
            <a:avLst>
              <a:gd name="adj1" fmla="val -58069"/>
              <a:gd name="adj2" fmla="val 71559"/>
            </a:avLst>
          </a:prstGeom>
          <a:solidFill>
            <a:schemeClr val="accent1">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a:t>I prefer to play folk games </a:t>
            </a:r>
          </a:p>
          <a:p>
            <a:pPr algn="ctr"/>
            <a:r>
              <a:rPr lang="en-US" sz="3200" dirty="0"/>
              <a:t>with my family.</a:t>
            </a:r>
          </a:p>
        </p:txBody>
      </p:sp>
    </p:spTree>
    <p:extLst>
      <p:ext uri="{BB962C8B-B14F-4D97-AF65-F5344CB8AC3E}">
        <p14:creationId xmlns:p14="http://schemas.microsoft.com/office/powerpoint/2010/main" val="3663536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5415" r="4711"/>
          <a:stretch/>
        </p:blipFill>
        <p:spPr>
          <a:xfrm>
            <a:off x="2110154" y="1114371"/>
            <a:ext cx="6422573" cy="4688552"/>
          </a:xfrm>
          <a:prstGeom prst="rect">
            <a:avLst/>
          </a:prstGeom>
        </p:spPr>
      </p:pic>
      <p:sp>
        <p:nvSpPr>
          <p:cNvPr id="3" name="TextBox 2"/>
          <p:cNvSpPr txBox="1"/>
          <p:nvPr/>
        </p:nvSpPr>
        <p:spPr>
          <a:xfrm>
            <a:off x="4240972" y="3975180"/>
            <a:ext cx="2160935" cy="646331"/>
          </a:xfrm>
          <a:prstGeom prst="rect">
            <a:avLst/>
          </a:prstGeom>
          <a:noFill/>
        </p:spPr>
        <p:txBody>
          <a:bodyPr wrap="square" rtlCol="0">
            <a:spAutoFit/>
          </a:bodyPr>
          <a:lstStyle/>
          <a:p>
            <a:pPr algn="ctr"/>
            <a:r>
              <a:rPr lang="en-US" sz="3600" dirty="0">
                <a:solidFill>
                  <a:schemeClr val="bg1"/>
                </a:solidFill>
              </a:rPr>
              <a:t>Reading</a:t>
            </a:r>
            <a:endParaRPr lang="en-US" sz="1400" dirty="0">
              <a:solidFill>
                <a:schemeClr val="bg1"/>
              </a:solidFill>
            </a:endParaRPr>
          </a:p>
        </p:txBody>
      </p:sp>
    </p:spTree>
    <p:extLst>
      <p:ext uri="{BB962C8B-B14F-4D97-AF65-F5344CB8AC3E}">
        <p14:creationId xmlns:p14="http://schemas.microsoft.com/office/powerpoint/2010/main" val="1186983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88222" y="569343"/>
            <a:ext cx="9703777" cy="1077218"/>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200" i="1" dirty="0">
                <a:solidFill>
                  <a:srgbClr val="0070C0"/>
                </a:solidFill>
              </a:rPr>
              <a:t>Look at the title of </a:t>
            </a:r>
            <a:r>
              <a:rPr lang="en-US" sz="3200" i="1" dirty="0" err="1">
                <a:solidFill>
                  <a:srgbClr val="0070C0"/>
                </a:solidFill>
              </a:rPr>
              <a:t>Vy’s</a:t>
            </a:r>
            <a:r>
              <a:rPr lang="en-US" sz="3200" i="1" dirty="0">
                <a:solidFill>
                  <a:srgbClr val="0070C0"/>
                </a:solidFill>
              </a:rPr>
              <a:t> blog post and the picture and what she mostly talks about:</a:t>
            </a:r>
            <a:endParaRPr lang="en-US" sz="3200" i="1" dirty="0">
              <a:solidFill>
                <a:srgbClr val="FF0000"/>
              </a:solidFill>
            </a:endParaRPr>
          </a:p>
        </p:txBody>
      </p:sp>
      <p:sp>
        <p:nvSpPr>
          <p:cNvPr id="19" name="TextBox 18"/>
          <p:cNvSpPr txBox="1"/>
          <p:nvPr/>
        </p:nvSpPr>
        <p:spPr>
          <a:xfrm>
            <a:off x="155275" y="569343"/>
            <a:ext cx="2332947" cy="584775"/>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p>
            <a:r>
              <a:rPr lang="en-US" sz="3200" b="1" dirty="0">
                <a:solidFill>
                  <a:schemeClr val="bg1"/>
                </a:solidFill>
              </a:rPr>
              <a:t>Pre - reading</a:t>
            </a:r>
          </a:p>
        </p:txBody>
      </p:sp>
      <p:sp>
        <p:nvSpPr>
          <p:cNvPr id="4" name="Rectangle 3"/>
          <p:cNvSpPr/>
          <p:nvPr/>
        </p:nvSpPr>
        <p:spPr>
          <a:xfrm>
            <a:off x="7141358" y="2861149"/>
            <a:ext cx="4929320" cy="3330464"/>
          </a:xfrm>
          <a:prstGeom prst="rect">
            <a:avLst/>
          </a:prstGeom>
          <a:solidFill>
            <a:schemeClr val="accent2">
              <a:lumMod val="40000"/>
              <a:lumOff val="60000"/>
            </a:schemeClr>
          </a:solidFill>
        </p:spPr>
        <p:txBody>
          <a:bodyPr wrap="square">
            <a:spAutoFit/>
          </a:bodyPr>
          <a:lstStyle/>
          <a:p>
            <a:pPr>
              <a:lnSpc>
                <a:spcPct val="150000"/>
              </a:lnSpc>
            </a:pPr>
            <a:r>
              <a:rPr lang="en-US" sz="3600" i="1" dirty="0">
                <a:solidFill>
                  <a:srgbClr val="0070C0"/>
                </a:solidFill>
              </a:rPr>
              <a:t>1. popular activities in her hometown </a:t>
            </a:r>
          </a:p>
          <a:p>
            <a:pPr>
              <a:lnSpc>
                <a:spcPct val="150000"/>
              </a:lnSpc>
            </a:pPr>
            <a:r>
              <a:rPr lang="en-US" sz="3600" i="1" dirty="0">
                <a:solidFill>
                  <a:srgbClr val="0070C0"/>
                </a:solidFill>
              </a:rPr>
              <a:t>2. her family's favorite folk games</a:t>
            </a:r>
          </a:p>
        </p:txBody>
      </p:sp>
      <p:pic>
        <p:nvPicPr>
          <p:cNvPr id="8" name="Picture 7">
            <a:extLst>
              <a:ext uri="{FF2B5EF4-FFF2-40B4-BE49-F238E27FC236}">
                <a16:creationId xmlns:a16="http://schemas.microsoft.com/office/drawing/2014/main" id="{421EC149-1497-FCED-D9B8-901EC8076CD1}"/>
              </a:ext>
            </a:extLst>
          </p:cNvPr>
          <p:cNvPicPr>
            <a:picLocks noChangeAspect="1"/>
          </p:cNvPicPr>
          <p:nvPr/>
        </p:nvPicPr>
        <p:blipFill>
          <a:blip r:embed="rId2"/>
          <a:stretch>
            <a:fillRect/>
          </a:stretch>
        </p:blipFill>
        <p:spPr>
          <a:xfrm>
            <a:off x="2488222" y="1706393"/>
            <a:ext cx="4530044" cy="4582264"/>
          </a:xfrm>
          <a:prstGeom prst="rect">
            <a:avLst/>
          </a:prstGeom>
        </p:spPr>
      </p:pic>
      <p:pic>
        <p:nvPicPr>
          <p:cNvPr id="12" name="Picture 11">
            <a:extLst>
              <a:ext uri="{FF2B5EF4-FFF2-40B4-BE49-F238E27FC236}">
                <a16:creationId xmlns:a16="http://schemas.microsoft.com/office/drawing/2014/main" id="{DDA726EE-64BD-6642-88E2-4ED8FEAAD5D4}"/>
              </a:ext>
            </a:extLst>
          </p:cNvPr>
          <p:cNvPicPr>
            <a:picLocks noChangeAspect="1"/>
          </p:cNvPicPr>
          <p:nvPr/>
        </p:nvPicPr>
        <p:blipFill>
          <a:blip r:embed="rId3"/>
          <a:stretch>
            <a:fillRect/>
          </a:stretch>
        </p:blipFill>
        <p:spPr>
          <a:xfrm>
            <a:off x="7030832" y="1952376"/>
            <a:ext cx="5050641" cy="494853"/>
          </a:xfrm>
          <a:prstGeom prst="rect">
            <a:avLst/>
          </a:prstGeom>
        </p:spPr>
      </p:pic>
    </p:spTree>
    <p:extLst>
      <p:ext uri="{BB962C8B-B14F-4D97-AF65-F5344CB8AC3E}">
        <p14:creationId xmlns:p14="http://schemas.microsoft.com/office/powerpoint/2010/main" val="2832821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1000" fill="hold"/>
                                        <p:tgtEl>
                                          <p:spTgt spid="12"/>
                                        </p:tgtEl>
                                        <p:attrNameLst>
                                          <p:attrName>ppt_w</p:attrName>
                                        </p:attrNameLst>
                                      </p:cBhvr>
                                      <p:tavLst>
                                        <p:tav tm="0">
                                          <p:val>
                                            <p:fltVal val="0"/>
                                          </p:val>
                                        </p:tav>
                                        <p:tav tm="100000">
                                          <p:val>
                                            <p:strVal val="#ppt_w"/>
                                          </p:val>
                                        </p:tav>
                                      </p:tavLst>
                                    </p:anim>
                                    <p:anim calcmode="lin" valueType="num">
                                      <p:cBhvr>
                                        <p:cTn id="24" dur="1000" fill="hold"/>
                                        <p:tgtEl>
                                          <p:spTgt spid="12"/>
                                        </p:tgtEl>
                                        <p:attrNameLst>
                                          <p:attrName>ppt_h</p:attrName>
                                        </p:attrNameLst>
                                      </p:cBhvr>
                                      <p:tavLst>
                                        <p:tav tm="0">
                                          <p:val>
                                            <p:fltVal val="0"/>
                                          </p:val>
                                        </p:tav>
                                        <p:tav tm="100000">
                                          <p:val>
                                            <p:strVal val="#ppt_h"/>
                                          </p:val>
                                        </p:tav>
                                      </p:tavLst>
                                    </p:anim>
                                    <p:anim calcmode="lin" valueType="num">
                                      <p:cBhvr>
                                        <p:cTn id="25" dur="1000" fill="hold"/>
                                        <p:tgtEl>
                                          <p:spTgt spid="12"/>
                                        </p:tgtEl>
                                        <p:attrNameLst>
                                          <p:attrName>style.rotation</p:attrName>
                                        </p:attrNameLst>
                                      </p:cBhvr>
                                      <p:tavLst>
                                        <p:tav tm="0">
                                          <p:val>
                                            <p:fltVal val="90"/>
                                          </p:val>
                                        </p:tav>
                                        <p:tav tm="100000">
                                          <p:val>
                                            <p:fltVal val="0"/>
                                          </p:val>
                                        </p:tav>
                                      </p:tavLst>
                                    </p:anim>
                                    <p:animEffect transition="in" filter="fade">
                                      <p:cBhvr>
                                        <p:cTn id="2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99139" y="628624"/>
            <a:ext cx="3441940" cy="646331"/>
          </a:xfrm>
          <a:prstGeom prst="rect">
            <a:avLst/>
          </a:prstGeom>
          <a:noFill/>
        </p:spPr>
        <p:txBody>
          <a:bodyPr wrap="square" rtlCol="0">
            <a:spAutoFit/>
          </a:bodyPr>
          <a:lstStyle/>
          <a:p>
            <a:r>
              <a:rPr lang="en-US" sz="3600" i="1" dirty="0">
                <a:solidFill>
                  <a:srgbClr val="0070C0"/>
                </a:solidFill>
              </a:rPr>
              <a:t>Read and check.</a:t>
            </a:r>
          </a:p>
        </p:txBody>
      </p:sp>
      <p:sp>
        <p:nvSpPr>
          <p:cNvPr id="6" name="Rectangle 5"/>
          <p:cNvSpPr/>
          <p:nvPr/>
        </p:nvSpPr>
        <p:spPr>
          <a:xfrm>
            <a:off x="136177" y="628624"/>
            <a:ext cx="1475117" cy="62918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dirty="0"/>
              <a:t>Task a</a:t>
            </a:r>
          </a:p>
        </p:txBody>
      </p:sp>
      <p:sp>
        <p:nvSpPr>
          <p:cNvPr id="9" name="Rectangle 8">
            <a:extLst>
              <a:ext uri="{FF2B5EF4-FFF2-40B4-BE49-F238E27FC236}">
                <a16:creationId xmlns:a16="http://schemas.microsoft.com/office/drawing/2014/main" id="{A415EF0D-6307-8166-9C42-81C38BA8680B}"/>
              </a:ext>
            </a:extLst>
          </p:cNvPr>
          <p:cNvSpPr/>
          <p:nvPr/>
        </p:nvSpPr>
        <p:spPr>
          <a:xfrm>
            <a:off x="0" y="5576522"/>
            <a:ext cx="12177593" cy="671851"/>
          </a:xfrm>
          <a:prstGeom prst="rect">
            <a:avLst/>
          </a:prstGeom>
          <a:solidFill>
            <a:schemeClr val="accent2">
              <a:lumMod val="40000"/>
              <a:lumOff val="60000"/>
            </a:schemeClr>
          </a:solidFill>
        </p:spPr>
        <p:txBody>
          <a:bodyPr wrap="square">
            <a:spAutoFit/>
          </a:bodyPr>
          <a:lstStyle/>
          <a:p>
            <a:pPr>
              <a:lnSpc>
                <a:spcPct val="150000"/>
              </a:lnSpc>
            </a:pPr>
            <a:r>
              <a:rPr lang="en-US" sz="2800" i="1" dirty="0">
                <a:solidFill>
                  <a:srgbClr val="0070C0"/>
                </a:solidFill>
              </a:rPr>
              <a:t> 1. popular activities in her hometown                    2. her family's favorite folk games</a:t>
            </a:r>
          </a:p>
        </p:txBody>
      </p:sp>
      <p:pic>
        <p:nvPicPr>
          <p:cNvPr id="10" name="Picture 9">
            <a:extLst>
              <a:ext uri="{FF2B5EF4-FFF2-40B4-BE49-F238E27FC236}">
                <a16:creationId xmlns:a16="http://schemas.microsoft.com/office/drawing/2014/main" id="{33C34CFB-3717-2480-766F-5770046EB8CE}"/>
              </a:ext>
            </a:extLst>
          </p:cNvPr>
          <p:cNvPicPr>
            <a:picLocks noChangeAspect="1"/>
          </p:cNvPicPr>
          <p:nvPr/>
        </p:nvPicPr>
        <p:blipFill>
          <a:blip r:embed="rId2"/>
          <a:stretch>
            <a:fillRect/>
          </a:stretch>
        </p:blipFill>
        <p:spPr>
          <a:xfrm>
            <a:off x="5242220" y="718797"/>
            <a:ext cx="5050641" cy="494853"/>
          </a:xfrm>
          <a:prstGeom prst="rect">
            <a:avLst/>
          </a:prstGeom>
        </p:spPr>
      </p:pic>
      <p:sp>
        <p:nvSpPr>
          <p:cNvPr id="11" name="Oval 10">
            <a:extLst>
              <a:ext uri="{FF2B5EF4-FFF2-40B4-BE49-F238E27FC236}">
                <a16:creationId xmlns:a16="http://schemas.microsoft.com/office/drawing/2014/main" id="{45E96654-0C1A-6438-1247-E29535294FE4}"/>
              </a:ext>
            </a:extLst>
          </p:cNvPr>
          <p:cNvSpPr/>
          <p:nvPr/>
        </p:nvSpPr>
        <p:spPr>
          <a:xfrm>
            <a:off x="0" y="5632550"/>
            <a:ext cx="511276" cy="55979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525264C-4D41-1B20-6794-94DED9AFAA15}"/>
              </a:ext>
            </a:extLst>
          </p:cNvPr>
          <p:cNvSpPr txBox="1"/>
          <p:nvPr/>
        </p:nvSpPr>
        <p:spPr>
          <a:xfrm>
            <a:off x="20022" y="1455080"/>
            <a:ext cx="12192000" cy="4093428"/>
          </a:xfrm>
          <a:prstGeom prst="rect">
            <a:avLst/>
          </a:prstGeom>
          <a:solidFill>
            <a:schemeClr val="accent6">
              <a:lumMod val="20000"/>
              <a:lumOff val="80000"/>
            </a:schemeClr>
          </a:solidFill>
        </p:spPr>
        <p:txBody>
          <a:bodyPr wrap="square">
            <a:spAutoFit/>
          </a:bodyPr>
          <a:lstStyle/>
          <a:p>
            <a:r>
              <a:rPr lang="en-US" sz="2600" dirty="0"/>
              <a:t>Hi, everyone! Sorry I didn't post anything last week! I couldn't use my computer because I wasn't at home. I visited my family in my hometown. It's a small village in the country, about 200 kilometers from Ho Chi Minh City. My hometown is very different from the city. It's smaller, and it's much more traditional. Here, the kids never play computer games, and they rarely watch TV. They prefer to play outdoors. They play sports and folk games. The girls love to jump rope and pick flowers. The boys love to play tug of war and soccer. I often play with the kids here, but I don't like to run around during the day because the weather is usually so sunny and hot. I prefer to play chess because it's more relaxing than some folk games. My uncle and I sometimes sit down and play it under a tree. What are your favorite activities? </a:t>
            </a:r>
          </a:p>
        </p:txBody>
      </p:sp>
      <p:cxnSp>
        <p:nvCxnSpPr>
          <p:cNvPr id="15" name="Straight Connector 14">
            <a:extLst>
              <a:ext uri="{FF2B5EF4-FFF2-40B4-BE49-F238E27FC236}">
                <a16:creationId xmlns:a16="http://schemas.microsoft.com/office/drawing/2014/main" id="{FB25B89B-07FE-31A1-5576-3589457FF891}"/>
              </a:ext>
            </a:extLst>
          </p:cNvPr>
          <p:cNvCxnSpPr/>
          <p:nvPr/>
        </p:nvCxnSpPr>
        <p:spPr>
          <a:xfrm>
            <a:off x="6576646" y="3050931"/>
            <a:ext cx="4563208" cy="0"/>
          </a:xfrm>
          <a:prstGeom prst="line">
            <a:avLst/>
          </a:prstGeom>
          <a:ln w="57150">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6" name="Straight Connector 15">
            <a:extLst>
              <a:ext uri="{FF2B5EF4-FFF2-40B4-BE49-F238E27FC236}">
                <a16:creationId xmlns:a16="http://schemas.microsoft.com/office/drawing/2014/main" id="{B79FCDA3-1C32-F677-9C0B-31547C18E4E3}"/>
              </a:ext>
            </a:extLst>
          </p:cNvPr>
          <p:cNvCxnSpPr>
            <a:cxnSpLocks/>
          </p:cNvCxnSpPr>
          <p:nvPr/>
        </p:nvCxnSpPr>
        <p:spPr>
          <a:xfrm>
            <a:off x="136177" y="3495933"/>
            <a:ext cx="11768608" cy="5861"/>
          </a:xfrm>
          <a:prstGeom prst="line">
            <a:avLst/>
          </a:prstGeom>
          <a:ln w="57150">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8" name="Straight Connector 17">
            <a:extLst>
              <a:ext uri="{FF2B5EF4-FFF2-40B4-BE49-F238E27FC236}">
                <a16:creationId xmlns:a16="http://schemas.microsoft.com/office/drawing/2014/main" id="{2C6227FA-3C04-A57C-EDA0-33C8CF2CC17D}"/>
              </a:ext>
            </a:extLst>
          </p:cNvPr>
          <p:cNvCxnSpPr>
            <a:cxnSpLocks/>
          </p:cNvCxnSpPr>
          <p:nvPr/>
        </p:nvCxnSpPr>
        <p:spPr>
          <a:xfrm>
            <a:off x="136177" y="3880339"/>
            <a:ext cx="11768608" cy="0"/>
          </a:xfrm>
          <a:prstGeom prst="line">
            <a:avLst/>
          </a:prstGeom>
          <a:ln w="57150">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20" name="Straight Connector 19">
            <a:extLst>
              <a:ext uri="{FF2B5EF4-FFF2-40B4-BE49-F238E27FC236}">
                <a16:creationId xmlns:a16="http://schemas.microsoft.com/office/drawing/2014/main" id="{F533C81F-EB60-4F14-7A46-854FCAA65FE9}"/>
              </a:ext>
            </a:extLst>
          </p:cNvPr>
          <p:cNvCxnSpPr>
            <a:cxnSpLocks/>
          </p:cNvCxnSpPr>
          <p:nvPr/>
        </p:nvCxnSpPr>
        <p:spPr>
          <a:xfrm>
            <a:off x="136177" y="4293577"/>
            <a:ext cx="874938" cy="0"/>
          </a:xfrm>
          <a:prstGeom prst="line">
            <a:avLst/>
          </a:prstGeom>
          <a:ln w="57150">
            <a:solidFill>
              <a:srgbClr val="FF0000"/>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379804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circle(in)">
                                      <p:cBhvr>
                                        <p:cTn id="15" dur="20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circle(in)">
                                      <p:cBhvr>
                                        <p:cTn id="20" dur="20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circle(in)">
                                      <p:cBhvr>
                                        <p:cTn id="25" dur="20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circle(in)">
                                      <p:cBhvr>
                                        <p:cTn id="30" dur="20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heel(1)">
                                      <p:cBhvr>
                                        <p:cTn id="3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91A42F-E5BB-0A44-E74D-22CDAB50CE81}"/>
              </a:ext>
            </a:extLst>
          </p:cNvPr>
          <p:cNvSpPr txBox="1"/>
          <p:nvPr/>
        </p:nvSpPr>
        <p:spPr>
          <a:xfrm>
            <a:off x="1833196" y="668188"/>
            <a:ext cx="8409842" cy="584775"/>
          </a:xfrm>
          <a:prstGeom prst="rect">
            <a:avLst/>
          </a:prstGeom>
          <a:noFill/>
        </p:spPr>
        <p:txBody>
          <a:bodyPr wrap="square">
            <a:spAutoFit/>
          </a:bodyPr>
          <a:lstStyle/>
          <a:p>
            <a:r>
              <a:rPr lang="en-US" dirty="0"/>
              <a:t> </a:t>
            </a:r>
            <a:r>
              <a:rPr lang="en-US" sz="3200" dirty="0">
                <a:solidFill>
                  <a:srgbClr val="0070C0"/>
                </a:solidFill>
              </a:rPr>
              <a:t>Read the questions and underline the key words.</a:t>
            </a:r>
          </a:p>
        </p:txBody>
      </p:sp>
      <p:sp>
        <p:nvSpPr>
          <p:cNvPr id="4" name="Rectangle 3">
            <a:extLst>
              <a:ext uri="{FF2B5EF4-FFF2-40B4-BE49-F238E27FC236}">
                <a16:creationId xmlns:a16="http://schemas.microsoft.com/office/drawing/2014/main" id="{44F5E142-7C1E-8F16-47BC-2D823050C6D6}"/>
              </a:ext>
            </a:extLst>
          </p:cNvPr>
          <p:cNvSpPr/>
          <p:nvPr/>
        </p:nvSpPr>
        <p:spPr>
          <a:xfrm>
            <a:off x="136177" y="628624"/>
            <a:ext cx="1475117" cy="62918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dirty="0"/>
              <a:t>Task b</a:t>
            </a:r>
          </a:p>
        </p:txBody>
      </p:sp>
      <p:sp>
        <p:nvSpPr>
          <p:cNvPr id="6" name="TextBox 5">
            <a:extLst>
              <a:ext uri="{FF2B5EF4-FFF2-40B4-BE49-F238E27FC236}">
                <a16:creationId xmlns:a16="http://schemas.microsoft.com/office/drawing/2014/main" id="{257FD6CD-5388-9CD8-27C0-CF59B00EE6E5}"/>
              </a:ext>
            </a:extLst>
          </p:cNvPr>
          <p:cNvSpPr txBox="1"/>
          <p:nvPr/>
        </p:nvSpPr>
        <p:spPr>
          <a:xfrm>
            <a:off x="136177" y="1252963"/>
            <a:ext cx="11919646" cy="3709349"/>
          </a:xfrm>
          <a:prstGeom prst="rect">
            <a:avLst/>
          </a:prstGeom>
          <a:noFill/>
        </p:spPr>
        <p:txBody>
          <a:bodyPr wrap="square">
            <a:spAutoFit/>
          </a:bodyPr>
          <a:lstStyle/>
          <a:p>
            <a:pPr>
              <a:lnSpc>
                <a:spcPct val="150000"/>
              </a:lnSpc>
            </a:pPr>
            <a:r>
              <a:rPr lang="en-US" sz="3200" dirty="0">
                <a:solidFill>
                  <a:srgbClr val="0070C0"/>
                </a:solidFill>
              </a:rPr>
              <a:t>1. Where was </a:t>
            </a:r>
            <a:r>
              <a:rPr lang="en-US" sz="3200" dirty="0" err="1">
                <a:solidFill>
                  <a:srgbClr val="0070C0"/>
                </a:solidFill>
              </a:rPr>
              <a:t>Vy</a:t>
            </a:r>
            <a:r>
              <a:rPr lang="en-US" sz="3200" dirty="0">
                <a:solidFill>
                  <a:srgbClr val="0070C0"/>
                </a:solidFill>
              </a:rPr>
              <a:t> last week?</a:t>
            </a:r>
          </a:p>
          <a:p>
            <a:pPr>
              <a:lnSpc>
                <a:spcPct val="150000"/>
              </a:lnSpc>
            </a:pPr>
            <a:r>
              <a:rPr lang="en-US" sz="3200" dirty="0">
                <a:solidFill>
                  <a:srgbClr val="0070C0"/>
                </a:solidFill>
              </a:rPr>
              <a:t>2. What don't kids do in </a:t>
            </a:r>
            <a:r>
              <a:rPr lang="en-US" sz="3200" dirty="0" err="1">
                <a:solidFill>
                  <a:srgbClr val="0070C0"/>
                </a:solidFill>
              </a:rPr>
              <a:t>Vy's</a:t>
            </a:r>
            <a:r>
              <a:rPr lang="en-US" sz="3200" dirty="0">
                <a:solidFill>
                  <a:srgbClr val="0070C0"/>
                </a:solidFill>
              </a:rPr>
              <a:t> hometown?</a:t>
            </a:r>
          </a:p>
          <a:p>
            <a:pPr>
              <a:lnSpc>
                <a:spcPct val="150000"/>
              </a:lnSpc>
            </a:pPr>
            <a:r>
              <a:rPr lang="en-US" sz="3200" dirty="0">
                <a:solidFill>
                  <a:srgbClr val="0070C0"/>
                </a:solidFill>
              </a:rPr>
              <a:t>3. What do girls like to do in </a:t>
            </a:r>
            <a:r>
              <a:rPr lang="en-US" sz="3200" dirty="0" err="1">
                <a:solidFill>
                  <a:srgbClr val="0070C0"/>
                </a:solidFill>
              </a:rPr>
              <a:t>Vy's</a:t>
            </a:r>
            <a:r>
              <a:rPr lang="en-US" sz="3200" dirty="0">
                <a:solidFill>
                  <a:srgbClr val="0070C0"/>
                </a:solidFill>
              </a:rPr>
              <a:t> hometown?</a:t>
            </a:r>
          </a:p>
          <a:p>
            <a:pPr>
              <a:lnSpc>
                <a:spcPct val="150000"/>
              </a:lnSpc>
            </a:pPr>
            <a:r>
              <a:rPr lang="en-US" sz="3200" dirty="0">
                <a:solidFill>
                  <a:srgbClr val="0070C0"/>
                </a:solidFill>
              </a:rPr>
              <a:t>4. What do boys like to do in </a:t>
            </a:r>
            <a:r>
              <a:rPr lang="en-US" sz="3200" dirty="0" err="1">
                <a:solidFill>
                  <a:srgbClr val="0070C0"/>
                </a:solidFill>
              </a:rPr>
              <a:t>Vy's</a:t>
            </a:r>
            <a:r>
              <a:rPr lang="en-US" sz="3200" dirty="0">
                <a:solidFill>
                  <a:srgbClr val="0070C0"/>
                </a:solidFill>
              </a:rPr>
              <a:t> hometown?</a:t>
            </a:r>
          </a:p>
          <a:p>
            <a:pPr>
              <a:lnSpc>
                <a:spcPct val="150000"/>
              </a:lnSpc>
            </a:pPr>
            <a:r>
              <a:rPr lang="en-US" sz="3200" dirty="0">
                <a:solidFill>
                  <a:srgbClr val="0070C0"/>
                </a:solidFill>
              </a:rPr>
              <a:t>5. What does the word it in paragraph 4 refer to?</a:t>
            </a:r>
          </a:p>
        </p:txBody>
      </p:sp>
      <p:cxnSp>
        <p:nvCxnSpPr>
          <p:cNvPr id="8" name="Straight Connector 7">
            <a:extLst>
              <a:ext uri="{FF2B5EF4-FFF2-40B4-BE49-F238E27FC236}">
                <a16:creationId xmlns:a16="http://schemas.microsoft.com/office/drawing/2014/main" id="{6545BB84-034E-F309-69A7-E7EAC4743932}"/>
              </a:ext>
            </a:extLst>
          </p:cNvPr>
          <p:cNvCxnSpPr/>
          <p:nvPr/>
        </p:nvCxnSpPr>
        <p:spPr>
          <a:xfrm>
            <a:off x="685800" y="1882152"/>
            <a:ext cx="104628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B32AC60-DECA-11A2-0773-E1A818AB6062}"/>
              </a:ext>
            </a:extLst>
          </p:cNvPr>
          <p:cNvCxnSpPr>
            <a:cxnSpLocks/>
          </p:cNvCxnSpPr>
          <p:nvPr/>
        </p:nvCxnSpPr>
        <p:spPr>
          <a:xfrm>
            <a:off x="2482362" y="1882152"/>
            <a:ext cx="5334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12C7A48-B0AF-BC4F-9CF7-5E78F91034FE}"/>
              </a:ext>
            </a:extLst>
          </p:cNvPr>
          <p:cNvCxnSpPr>
            <a:cxnSpLocks/>
          </p:cNvCxnSpPr>
          <p:nvPr/>
        </p:nvCxnSpPr>
        <p:spPr>
          <a:xfrm>
            <a:off x="3141784" y="1882152"/>
            <a:ext cx="131591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FD8A1F0-0768-D403-0DE7-AC745BAEC123}"/>
              </a:ext>
            </a:extLst>
          </p:cNvPr>
          <p:cNvCxnSpPr>
            <a:cxnSpLocks/>
          </p:cNvCxnSpPr>
          <p:nvPr/>
        </p:nvCxnSpPr>
        <p:spPr>
          <a:xfrm>
            <a:off x="685800" y="2650014"/>
            <a:ext cx="74734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DB7353D-8B51-252A-97E9-F03E24C71A8F}"/>
              </a:ext>
            </a:extLst>
          </p:cNvPr>
          <p:cNvCxnSpPr>
            <a:cxnSpLocks/>
          </p:cNvCxnSpPr>
          <p:nvPr/>
        </p:nvCxnSpPr>
        <p:spPr>
          <a:xfrm>
            <a:off x="1611294" y="2650014"/>
            <a:ext cx="87106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451D3B8-9274-9B81-AE72-74293C47B443}"/>
              </a:ext>
            </a:extLst>
          </p:cNvPr>
          <p:cNvCxnSpPr/>
          <p:nvPr/>
        </p:nvCxnSpPr>
        <p:spPr>
          <a:xfrm>
            <a:off x="2618641" y="2650014"/>
            <a:ext cx="104628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4A1AEFE-F5D7-35BA-B4E0-B363D0B994FD}"/>
              </a:ext>
            </a:extLst>
          </p:cNvPr>
          <p:cNvCxnSpPr>
            <a:cxnSpLocks/>
          </p:cNvCxnSpPr>
          <p:nvPr/>
        </p:nvCxnSpPr>
        <p:spPr>
          <a:xfrm>
            <a:off x="685800" y="3429000"/>
            <a:ext cx="74734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94F09C2-0886-353A-4CB8-D7822A949504}"/>
              </a:ext>
            </a:extLst>
          </p:cNvPr>
          <p:cNvCxnSpPr>
            <a:cxnSpLocks/>
          </p:cNvCxnSpPr>
          <p:nvPr/>
        </p:nvCxnSpPr>
        <p:spPr>
          <a:xfrm>
            <a:off x="2089639" y="3429000"/>
            <a:ext cx="72389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3B217D4-50FD-C323-26AA-B11F7516672F}"/>
              </a:ext>
            </a:extLst>
          </p:cNvPr>
          <p:cNvCxnSpPr>
            <a:cxnSpLocks/>
          </p:cNvCxnSpPr>
          <p:nvPr/>
        </p:nvCxnSpPr>
        <p:spPr>
          <a:xfrm>
            <a:off x="3015762" y="3429000"/>
            <a:ext cx="134522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D0A7DED-6FCE-A4F0-90E3-E22F800E01B2}"/>
              </a:ext>
            </a:extLst>
          </p:cNvPr>
          <p:cNvCxnSpPr>
            <a:cxnSpLocks/>
          </p:cNvCxnSpPr>
          <p:nvPr/>
        </p:nvCxnSpPr>
        <p:spPr>
          <a:xfrm>
            <a:off x="713642" y="4123593"/>
            <a:ext cx="78984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9DCD644-BB28-0442-D2AE-4AD90287F69A}"/>
              </a:ext>
            </a:extLst>
          </p:cNvPr>
          <p:cNvCxnSpPr>
            <a:cxnSpLocks/>
          </p:cNvCxnSpPr>
          <p:nvPr/>
        </p:nvCxnSpPr>
        <p:spPr>
          <a:xfrm>
            <a:off x="2146787" y="4123593"/>
            <a:ext cx="72829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6557651-8FE7-1097-69E7-60E670072D26}"/>
              </a:ext>
            </a:extLst>
          </p:cNvPr>
          <p:cNvCxnSpPr>
            <a:cxnSpLocks/>
          </p:cNvCxnSpPr>
          <p:nvPr/>
        </p:nvCxnSpPr>
        <p:spPr>
          <a:xfrm>
            <a:off x="3015762" y="4123593"/>
            <a:ext cx="144193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9225E6C-D39E-D239-764D-9ADBD2AA9C12}"/>
              </a:ext>
            </a:extLst>
          </p:cNvPr>
          <p:cNvCxnSpPr>
            <a:cxnSpLocks/>
          </p:cNvCxnSpPr>
          <p:nvPr/>
        </p:nvCxnSpPr>
        <p:spPr>
          <a:xfrm>
            <a:off x="706315" y="4892052"/>
            <a:ext cx="79717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220E38A-8595-21D5-BE00-C073D6438EAA}"/>
              </a:ext>
            </a:extLst>
          </p:cNvPr>
          <p:cNvCxnSpPr>
            <a:cxnSpLocks/>
          </p:cNvCxnSpPr>
          <p:nvPr/>
        </p:nvCxnSpPr>
        <p:spPr>
          <a:xfrm>
            <a:off x="4021015" y="4860412"/>
            <a:ext cx="33997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B30C50A-1E57-22D4-1316-9FB176CABBC2}"/>
              </a:ext>
            </a:extLst>
          </p:cNvPr>
          <p:cNvCxnSpPr>
            <a:cxnSpLocks/>
          </p:cNvCxnSpPr>
          <p:nvPr/>
        </p:nvCxnSpPr>
        <p:spPr>
          <a:xfrm>
            <a:off x="4917830" y="4860412"/>
            <a:ext cx="177311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B5FF512-7CBD-B559-CDB9-5D407440784C}"/>
              </a:ext>
            </a:extLst>
          </p:cNvPr>
          <p:cNvCxnSpPr/>
          <p:nvPr/>
        </p:nvCxnSpPr>
        <p:spPr>
          <a:xfrm>
            <a:off x="6992816" y="4860412"/>
            <a:ext cx="104628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4187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circle(in)">
                                      <p:cBhvr>
                                        <p:cTn id="27" dur="20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circle(in)">
                                      <p:cBhvr>
                                        <p:cTn id="32" dur="20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circle(in)">
                                      <p:cBhvr>
                                        <p:cTn id="37" dur="20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circle(in)">
                                      <p:cBhvr>
                                        <p:cTn id="42" dur="20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circle(in)">
                                      <p:cBhvr>
                                        <p:cTn id="47" dur="20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circle(in)">
                                      <p:cBhvr>
                                        <p:cTn id="52" dur="20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circle(in)">
                                      <p:cBhvr>
                                        <p:cTn id="57" dur="2000"/>
                                        <p:tgtEl>
                                          <p:spTgt spid="28"/>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circle(in)">
                                      <p:cBhvr>
                                        <p:cTn id="62" dur="2000"/>
                                        <p:tgtEl>
                                          <p:spTgt spid="30"/>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nodeType="click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circle(in)">
                                      <p:cBhvr>
                                        <p:cTn id="67" dur="2000"/>
                                        <p:tgtEl>
                                          <p:spTgt spid="32"/>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nodeType="click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circle(in)">
                                      <p:cBhvr>
                                        <p:cTn id="72" dur="2000"/>
                                        <p:tgtEl>
                                          <p:spTgt spid="34"/>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nodeType="click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circle(in)">
                                      <p:cBhvr>
                                        <p:cTn id="77" dur="2000"/>
                                        <p:tgtEl>
                                          <p:spTgt spid="36"/>
                                        </p:tgtEl>
                                      </p:cBhvr>
                                    </p:animEffect>
                                  </p:childTnLst>
                                </p:cTn>
                              </p:par>
                            </p:childTnLst>
                          </p:cTn>
                        </p:par>
                      </p:childTnLst>
                    </p:cTn>
                  </p:par>
                  <p:par>
                    <p:cTn id="78" fill="hold">
                      <p:stCondLst>
                        <p:cond delay="indefinite"/>
                      </p:stCondLst>
                      <p:childTnLst>
                        <p:par>
                          <p:cTn id="79" fill="hold">
                            <p:stCondLst>
                              <p:cond delay="0"/>
                            </p:stCondLst>
                            <p:childTnLst>
                              <p:par>
                                <p:cTn id="80" presetID="6" presetClass="entr" presetSubtype="16" fill="hold" nodeType="click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circle(in)">
                                      <p:cBhvr>
                                        <p:cTn id="82"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3137" r="2366"/>
          <a:stretch/>
        </p:blipFill>
        <p:spPr>
          <a:xfrm>
            <a:off x="1936401" y="601510"/>
            <a:ext cx="7957536" cy="5613939"/>
          </a:xfrm>
          <a:prstGeom prst="rect">
            <a:avLst/>
          </a:prstGeom>
        </p:spPr>
      </p:pic>
      <p:sp>
        <p:nvSpPr>
          <p:cNvPr id="3" name="TextBox 2"/>
          <p:cNvSpPr txBox="1"/>
          <p:nvPr/>
        </p:nvSpPr>
        <p:spPr>
          <a:xfrm>
            <a:off x="4714734" y="3991238"/>
            <a:ext cx="3267732" cy="646331"/>
          </a:xfrm>
          <a:prstGeom prst="rect">
            <a:avLst/>
          </a:prstGeom>
          <a:noFill/>
        </p:spPr>
        <p:txBody>
          <a:bodyPr wrap="square" rtlCol="0">
            <a:spAutoFit/>
          </a:bodyPr>
          <a:lstStyle/>
          <a:p>
            <a:pPr algn="ctr"/>
            <a:r>
              <a:rPr lang="en-US" sz="3600" dirty="0">
                <a:solidFill>
                  <a:schemeClr val="bg1"/>
                </a:solidFill>
              </a:rPr>
              <a:t> While-Reading </a:t>
            </a:r>
          </a:p>
        </p:txBody>
      </p:sp>
    </p:spTree>
    <p:extLst>
      <p:ext uri="{BB962C8B-B14F-4D97-AF65-F5344CB8AC3E}">
        <p14:creationId xmlns:p14="http://schemas.microsoft.com/office/powerpoint/2010/main" val="1959645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643D51-3FA8-FB01-612D-5C5B69539992}"/>
              </a:ext>
            </a:extLst>
          </p:cNvPr>
          <p:cNvSpPr txBox="1"/>
          <p:nvPr/>
        </p:nvSpPr>
        <p:spPr>
          <a:xfrm>
            <a:off x="96715" y="5405823"/>
            <a:ext cx="11799276" cy="954107"/>
          </a:xfrm>
          <a:prstGeom prst="rect">
            <a:avLst/>
          </a:prstGeom>
          <a:noFill/>
        </p:spPr>
        <p:txBody>
          <a:bodyPr wrap="square">
            <a:spAutoFit/>
          </a:bodyPr>
          <a:lstStyle/>
          <a:p>
            <a:r>
              <a:rPr lang="en-US" sz="2800" dirty="0">
                <a:solidFill>
                  <a:srgbClr val="0070C0"/>
                </a:solidFill>
              </a:rPr>
              <a:t>1. Where was </a:t>
            </a:r>
            <a:r>
              <a:rPr lang="en-US" sz="2800" dirty="0" err="1">
                <a:solidFill>
                  <a:srgbClr val="0070C0"/>
                </a:solidFill>
              </a:rPr>
              <a:t>Vy</a:t>
            </a:r>
            <a:r>
              <a:rPr lang="en-US" sz="2800" dirty="0">
                <a:solidFill>
                  <a:srgbClr val="0070C0"/>
                </a:solidFill>
              </a:rPr>
              <a:t> last week?</a:t>
            </a:r>
          </a:p>
          <a:p>
            <a:r>
              <a:rPr lang="en-US" sz="2800" dirty="0">
                <a:solidFill>
                  <a:srgbClr val="0070C0"/>
                </a:solidFill>
              </a:rPr>
              <a:t>A. in Ho Chi Minh City           B. in her hometown           C. in another country</a:t>
            </a:r>
          </a:p>
        </p:txBody>
      </p:sp>
      <p:sp>
        <p:nvSpPr>
          <p:cNvPr id="5" name="TextBox 4">
            <a:extLst>
              <a:ext uri="{FF2B5EF4-FFF2-40B4-BE49-F238E27FC236}">
                <a16:creationId xmlns:a16="http://schemas.microsoft.com/office/drawing/2014/main" id="{6EF380ED-A1DF-E051-2CAB-6D32A3CA7893}"/>
              </a:ext>
            </a:extLst>
          </p:cNvPr>
          <p:cNvSpPr txBox="1"/>
          <p:nvPr/>
        </p:nvSpPr>
        <p:spPr>
          <a:xfrm>
            <a:off x="96714" y="573731"/>
            <a:ext cx="11992709" cy="4893647"/>
          </a:xfrm>
          <a:prstGeom prst="rect">
            <a:avLst/>
          </a:prstGeom>
          <a:solidFill>
            <a:schemeClr val="accent6">
              <a:lumMod val="20000"/>
              <a:lumOff val="80000"/>
            </a:schemeClr>
          </a:solidFill>
        </p:spPr>
        <p:txBody>
          <a:bodyPr wrap="square">
            <a:spAutoFit/>
          </a:bodyPr>
          <a:lstStyle/>
          <a:p>
            <a:r>
              <a:rPr lang="en-US" sz="2600" dirty="0"/>
              <a:t>Hi, everyone! Sorry I didn't post anything last week! I couldn't use my computer because I wasn't at home. </a:t>
            </a:r>
          </a:p>
          <a:p>
            <a:r>
              <a:rPr lang="en-US" sz="2600" dirty="0"/>
              <a:t>I visited my family in my hometown. It's a small village in the country, about 200 kilometers from Ho Chi Minh City. My hometown is very different from the city. It's smaller, and it's much more traditional. </a:t>
            </a:r>
          </a:p>
          <a:p>
            <a:r>
              <a:rPr lang="en-US" sz="2600" dirty="0"/>
              <a:t>Here, the kids never play computer games, and they rarely watch TV. They prefer to play outdoors. They play sports and folk games. The girls love to jump rope and pick flowers. The boys love to play tug of war and soccer. I often play with the kids here, but I don't like to run around during the day because the weather is usually so sunny and hot. </a:t>
            </a:r>
          </a:p>
          <a:p>
            <a:r>
              <a:rPr lang="en-US" sz="2600" dirty="0"/>
              <a:t>I prefer to play chess because it's more relaxing than some folk games. My uncle and I sometimes sit down and play it under a tree. </a:t>
            </a:r>
          </a:p>
          <a:p>
            <a:r>
              <a:rPr lang="en-US" sz="2600" dirty="0"/>
              <a:t>What are your favorite activities?</a:t>
            </a:r>
          </a:p>
        </p:txBody>
      </p:sp>
      <p:sp>
        <p:nvSpPr>
          <p:cNvPr id="6" name="Oval 5">
            <a:extLst>
              <a:ext uri="{FF2B5EF4-FFF2-40B4-BE49-F238E27FC236}">
                <a16:creationId xmlns:a16="http://schemas.microsoft.com/office/drawing/2014/main" id="{CEEE9187-1C3A-8B60-1950-84A3FF439A3F}"/>
              </a:ext>
            </a:extLst>
          </p:cNvPr>
          <p:cNvSpPr/>
          <p:nvPr/>
        </p:nvSpPr>
        <p:spPr>
          <a:xfrm>
            <a:off x="4079631" y="5882054"/>
            <a:ext cx="430823" cy="40221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4DEB4E8F-42BA-B632-099C-C7E8978E2AB2}"/>
              </a:ext>
            </a:extLst>
          </p:cNvPr>
          <p:cNvCxnSpPr/>
          <p:nvPr/>
        </p:nvCxnSpPr>
        <p:spPr>
          <a:xfrm>
            <a:off x="2224454" y="993531"/>
            <a:ext cx="528417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A23A8FF-2BC7-DA00-F2DA-64E1FEE5A3F1}"/>
              </a:ext>
            </a:extLst>
          </p:cNvPr>
          <p:cNvCxnSpPr>
            <a:cxnSpLocks/>
          </p:cNvCxnSpPr>
          <p:nvPr/>
        </p:nvCxnSpPr>
        <p:spPr>
          <a:xfrm>
            <a:off x="240322" y="1805355"/>
            <a:ext cx="456027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12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BC99153-A61C-257D-941D-6C48E23E1ECF}"/>
              </a:ext>
            </a:extLst>
          </p:cNvPr>
          <p:cNvSpPr txBox="1"/>
          <p:nvPr/>
        </p:nvSpPr>
        <p:spPr>
          <a:xfrm>
            <a:off x="80596" y="5129876"/>
            <a:ext cx="11799276"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70C0"/>
                </a:solidFill>
                <a:effectLst/>
                <a:uLnTx/>
                <a:uFillTx/>
                <a:latin typeface="Calibri" panose="020F0502020204030204"/>
                <a:ea typeface="+mn-ea"/>
                <a:cs typeface="+mn-cs"/>
              </a:rPr>
              <a:t>2. What don't kids do in </a:t>
            </a:r>
            <a:r>
              <a:rPr kumimoji="0" lang="en-US" sz="2800" b="0" i="0" u="none" strike="noStrike" kern="1200" cap="none" spc="0" normalizeH="0" baseline="0" noProof="0" dirty="0" err="1">
                <a:ln>
                  <a:noFill/>
                </a:ln>
                <a:solidFill>
                  <a:srgbClr val="0070C0"/>
                </a:solidFill>
                <a:effectLst/>
                <a:uLnTx/>
                <a:uFillTx/>
                <a:latin typeface="Calibri" panose="020F0502020204030204"/>
                <a:ea typeface="+mn-ea"/>
                <a:cs typeface="+mn-cs"/>
              </a:rPr>
              <a:t>Vy's</a:t>
            </a:r>
            <a:r>
              <a:rPr kumimoji="0" lang="en-US" sz="2800" b="0" i="0" u="none" strike="noStrike" kern="1200" cap="none" spc="0" normalizeH="0" baseline="0" noProof="0" dirty="0">
                <a:ln>
                  <a:noFill/>
                </a:ln>
                <a:solidFill>
                  <a:srgbClr val="0070C0"/>
                </a:solidFill>
                <a:effectLst/>
                <a:uLnTx/>
                <a:uFillTx/>
                <a:latin typeface="Calibri" panose="020F0502020204030204"/>
                <a:ea typeface="+mn-ea"/>
                <a:cs typeface="+mn-cs"/>
              </a:rPr>
              <a:t> hometown?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70C0"/>
                </a:solidFill>
                <a:effectLst/>
                <a:uLnTx/>
                <a:uFillTx/>
                <a:latin typeface="Calibri" panose="020F0502020204030204"/>
                <a:ea typeface="+mn-ea"/>
                <a:cs typeface="+mn-cs"/>
              </a:rPr>
              <a:t>A. play computer games           B. pick flowers           C. play soccer</a:t>
            </a:r>
          </a:p>
        </p:txBody>
      </p:sp>
      <p:sp>
        <p:nvSpPr>
          <p:cNvPr id="4" name="TextBox 3">
            <a:extLst>
              <a:ext uri="{FF2B5EF4-FFF2-40B4-BE49-F238E27FC236}">
                <a16:creationId xmlns:a16="http://schemas.microsoft.com/office/drawing/2014/main" id="{7195440B-A201-4706-9A4B-28EBA4E359CF}"/>
              </a:ext>
            </a:extLst>
          </p:cNvPr>
          <p:cNvSpPr txBox="1"/>
          <p:nvPr/>
        </p:nvSpPr>
        <p:spPr>
          <a:xfrm>
            <a:off x="96714" y="573731"/>
            <a:ext cx="11992709" cy="4493538"/>
          </a:xfrm>
          <a:prstGeom prst="rect">
            <a:avLst/>
          </a:prstGeom>
          <a:solidFill>
            <a:schemeClr val="accent6">
              <a:lumMod val="20000"/>
              <a:lumOff val="80000"/>
            </a:schemeClr>
          </a:solidFill>
        </p:spPr>
        <p:txBody>
          <a:bodyPr wrap="square">
            <a:spAutoFit/>
          </a:bodyPr>
          <a:lstStyle/>
          <a:p>
            <a:r>
              <a:rPr lang="en-US" sz="2600" dirty="0"/>
              <a:t>Hi, everyone! Sorry I didn't post anything last week! I couldn't use my computer because I wasn't at home. </a:t>
            </a:r>
          </a:p>
          <a:p>
            <a:r>
              <a:rPr lang="en-US" sz="2600" dirty="0"/>
              <a:t>I visited my family in my hometown. It's a small village in the country, about 200 kilometers from Ho Chi Minh City. My hometown is very different from the city. It's smaller, and it's much more traditional. </a:t>
            </a:r>
          </a:p>
          <a:p>
            <a:r>
              <a:rPr lang="en-US" sz="2600" dirty="0"/>
              <a:t>Here, the kids never play computer games, and they rarely watch TV. They prefer to play outdoors. They play sports and folk games. The girls love to jump rope and pick flowers. The boys love to play tug of war and soccer. I often play with the kids here, but I don't like to run around during the day because the weather is usually so sunny and hot. </a:t>
            </a:r>
          </a:p>
          <a:p>
            <a:r>
              <a:rPr lang="en-US" sz="2600" dirty="0"/>
              <a:t>I prefer to play chess because it's more relaxing than some folk games. My uncle and I sometimes sit down and play it under a tree. What are your favorite activities?</a:t>
            </a:r>
          </a:p>
        </p:txBody>
      </p:sp>
      <p:sp>
        <p:nvSpPr>
          <p:cNvPr id="5" name="Oval 4">
            <a:extLst>
              <a:ext uri="{FF2B5EF4-FFF2-40B4-BE49-F238E27FC236}">
                <a16:creationId xmlns:a16="http://schemas.microsoft.com/office/drawing/2014/main" id="{58E7598A-FE09-EF91-5ADE-1CB5FB044E0E}"/>
              </a:ext>
            </a:extLst>
          </p:cNvPr>
          <p:cNvSpPr/>
          <p:nvPr/>
        </p:nvSpPr>
        <p:spPr>
          <a:xfrm>
            <a:off x="80596" y="5606929"/>
            <a:ext cx="430823" cy="40221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9CEDB5FA-963E-87FD-7387-A1150D37D560}"/>
              </a:ext>
            </a:extLst>
          </p:cNvPr>
          <p:cNvCxnSpPr>
            <a:cxnSpLocks/>
          </p:cNvCxnSpPr>
          <p:nvPr/>
        </p:nvCxnSpPr>
        <p:spPr>
          <a:xfrm>
            <a:off x="211016" y="2989384"/>
            <a:ext cx="553036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625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94717E-4737-54F9-05EE-D44E324C467C}"/>
              </a:ext>
            </a:extLst>
          </p:cNvPr>
          <p:cNvSpPr txBox="1"/>
          <p:nvPr/>
        </p:nvSpPr>
        <p:spPr>
          <a:xfrm>
            <a:off x="111370" y="5388260"/>
            <a:ext cx="9944100" cy="954107"/>
          </a:xfrm>
          <a:prstGeom prst="rect">
            <a:avLst/>
          </a:prstGeom>
          <a:noFill/>
        </p:spPr>
        <p:txBody>
          <a:bodyPr wrap="square">
            <a:spAutoFit/>
          </a:bodyPr>
          <a:lstStyle/>
          <a:p>
            <a:r>
              <a:rPr lang="en-US" sz="2800" dirty="0">
                <a:solidFill>
                  <a:srgbClr val="0070C0"/>
                </a:solidFill>
              </a:rPr>
              <a:t>3. What do girls like to do in </a:t>
            </a:r>
            <a:r>
              <a:rPr lang="en-US" sz="2800" dirty="0" err="1">
                <a:solidFill>
                  <a:srgbClr val="0070C0"/>
                </a:solidFill>
              </a:rPr>
              <a:t>Vy's</a:t>
            </a:r>
            <a:r>
              <a:rPr lang="en-US" sz="2800" dirty="0">
                <a:solidFill>
                  <a:srgbClr val="0070C0"/>
                </a:solidFill>
              </a:rPr>
              <a:t> hometown?</a:t>
            </a:r>
          </a:p>
          <a:p>
            <a:r>
              <a:rPr lang="en-US" sz="2800" dirty="0">
                <a:solidFill>
                  <a:srgbClr val="0070C0"/>
                </a:solidFill>
              </a:rPr>
              <a:t>A. play spinning tops           B. play tug of war           C. pick flowers</a:t>
            </a:r>
          </a:p>
        </p:txBody>
      </p:sp>
      <p:sp>
        <p:nvSpPr>
          <p:cNvPr id="5" name="TextBox 4">
            <a:extLst>
              <a:ext uri="{FF2B5EF4-FFF2-40B4-BE49-F238E27FC236}">
                <a16:creationId xmlns:a16="http://schemas.microsoft.com/office/drawing/2014/main" id="{73174E25-07C0-EE2C-62F4-58F3253FA04F}"/>
              </a:ext>
            </a:extLst>
          </p:cNvPr>
          <p:cNvSpPr txBox="1"/>
          <p:nvPr/>
        </p:nvSpPr>
        <p:spPr>
          <a:xfrm>
            <a:off x="140677" y="494613"/>
            <a:ext cx="11939953" cy="4893647"/>
          </a:xfrm>
          <a:prstGeom prst="rect">
            <a:avLst/>
          </a:prstGeom>
          <a:solidFill>
            <a:schemeClr val="accent6">
              <a:lumMod val="20000"/>
              <a:lumOff val="80000"/>
            </a:schemeClr>
          </a:solidFill>
        </p:spPr>
        <p:txBody>
          <a:bodyPr wrap="square">
            <a:spAutoFit/>
          </a:bodyPr>
          <a:lstStyle/>
          <a:p>
            <a:r>
              <a:rPr lang="en-US" sz="2600" dirty="0"/>
              <a:t>Hi, everyone! Sorry I didn't post anything last week! I couldn't use my computer because I wasn't at home. </a:t>
            </a:r>
          </a:p>
          <a:p>
            <a:r>
              <a:rPr lang="en-US" sz="2600" dirty="0"/>
              <a:t>I visited my family in my hometown. It's a small village in the country, about 200 kilometers from Ho Chi Minh City. My hometown is very different from the city. It's smaller, and it's much more traditional. </a:t>
            </a:r>
          </a:p>
          <a:p>
            <a:r>
              <a:rPr lang="en-US" sz="2600" dirty="0"/>
              <a:t>Here, the kids never play computer games, and they rarely watch TV. They prefer to play outdoors. They play sports and folk games. The girls love to jump rope and pick flowers. The boys love to play tug of war and soccer. I often play with the kids here, but I don't like to run around during the day because the weather is usually so sunny and hot. </a:t>
            </a:r>
          </a:p>
          <a:p>
            <a:r>
              <a:rPr lang="en-US" sz="2600" dirty="0"/>
              <a:t>I prefer to play chess because it's more relaxing than some folk games. My uncle and I sometimes sit down and play it under a tree. What are your favorite activities?</a:t>
            </a:r>
          </a:p>
        </p:txBody>
      </p:sp>
      <p:sp>
        <p:nvSpPr>
          <p:cNvPr id="6" name="Oval 5">
            <a:extLst>
              <a:ext uri="{FF2B5EF4-FFF2-40B4-BE49-F238E27FC236}">
                <a16:creationId xmlns:a16="http://schemas.microsoft.com/office/drawing/2014/main" id="{1B895967-7D90-AE33-1807-99A6BFC19501}"/>
              </a:ext>
            </a:extLst>
          </p:cNvPr>
          <p:cNvSpPr/>
          <p:nvPr/>
        </p:nvSpPr>
        <p:spPr>
          <a:xfrm>
            <a:off x="7394331" y="5865313"/>
            <a:ext cx="430823" cy="40221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7CEDCD14-16A1-8F71-689F-362EE8BFD5F7}"/>
              </a:ext>
            </a:extLst>
          </p:cNvPr>
          <p:cNvCxnSpPr>
            <a:cxnSpLocks/>
          </p:cNvCxnSpPr>
          <p:nvPr/>
        </p:nvCxnSpPr>
        <p:spPr>
          <a:xfrm>
            <a:off x="6679224" y="3297115"/>
            <a:ext cx="480353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E54766E-E6BE-C49F-D2F4-F78A0E49C066}"/>
              </a:ext>
            </a:extLst>
          </p:cNvPr>
          <p:cNvCxnSpPr>
            <a:cxnSpLocks/>
          </p:cNvCxnSpPr>
          <p:nvPr/>
        </p:nvCxnSpPr>
        <p:spPr>
          <a:xfrm>
            <a:off x="228600" y="3736731"/>
            <a:ext cx="101111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7783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4491637" y="1588317"/>
            <a:ext cx="3256378" cy="662474"/>
          </a:xfrm>
          <a:prstGeom prst="round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Warm-up</a:t>
            </a:r>
            <a:endParaRPr lang="en-US" b="1" dirty="0"/>
          </a:p>
        </p:txBody>
      </p:sp>
      <p:sp>
        <p:nvSpPr>
          <p:cNvPr id="12" name="Rounded Rectangle 11"/>
          <p:cNvSpPr/>
          <p:nvPr/>
        </p:nvSpPr>
        <p:spPr>
          <a:xfrm>
            <a:off x="4491637" y="2560227"/>
            <a:ext cx="3256378" cy="662474"/>
          </a:xfrm>
          <a:prstGeom prst="roundRect">
            <a:avLst/>
          </a:prstGeom>
          <a:solidFill>
            <a:srgbClr val="7030A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Vocabulary</a:t>
            </a:r>
            <a:endParaRPr lang="en-US" b="1" dirty="0"/>
          </a:p>
        </p:txBody>
      </p:sp>
      <p:sp>
        <p:nvSpPr>
          <p:cNvPr id="13" name="Rounded Rectangle 12"/>
          <p:cNvSpPr/>
          <p:nvPr/>
        </p:nvSpPr>
        <p:spPr>
          <a:xfrm>
            <a:off x="4491637" y="4504047"/>
            <a:ext cx="3256378" cy="662474"/>
          </a:xfrm>
          <a:prstGeom prst="roundRect">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Consolidation</a:t>
            </a:r>
            <a:endParaRPr lang="en-US" b="1" dirty="0"/>
          </a:p>
        </p:txBody>
      </p:sp>
      <p:sp>
        <p:nvSpPr>
          <p:cNvPr id="14" name="Rounded Rectangle 13"/>
          <p:cNvSpPr/>
          <p:nvPr/>
        </p:nvSpPr>
        <p:spPr>
          <a:xfrm>
            <a:off x="4491637" y="5475957"/>
            <a:ext cx="3256378" cy="662474"/>
          </a:xfrm>
          <a:prstGeom prst="roundRect">
            <a:avLst/>
          </a:prstGeom>
          <a:solidFill>
            <a:schemeClr val="accent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Wrap-up</a:t>
            </a:r>
            <a:endParaRPr lang="en-US" b="1" dirty="0"/>
          </a:p>
        </p:txBody>
      </p:sp>
      <p:sp>
        <p:nvSpPr>
          <p:cNvPr id="15" name="Rounded Rectangle 14"/>
          <p:cNvSpPr/>
          <p:nvPr/>
        </p:nvSpPr>
        <p:spPr>
          <a:xfrm>
            <a:off x="4491637" y="3532137"/>
            <a:ext cx="3256378" cy="662474"/>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Reading</a:t>
            </a:r>
            <a:endParaRPr lang="en-US" b="1" dirty="0"/>
          </a:p>
        </p:txBody>
      </p:sp>
      <p:sp>
        <p:nvSpPr>
          <p:cNvPr id="16" name="Rounded Rectangle 15"/>
          <p:cNvSpPr/>
          <p:nvPr/>
        </p:nvSpPr>
        <p:spPr>
          <a:xfrm>
            <a:off x="4424033" y="616407"/>
            <a:ext cx="3256378" cy="662474"/>
          </a:xfrm>
          <a:prstGeom prst="round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Lesson Outline</a:t>
            </a:r>
            <a:endParaRPr lang="en-US" b="1" dirty="0"/>
          </a:p>
        </p:txBody>
      </p:sp>
    </p:spTree>
    <p:extLst>
      <p:ext uri="{BB962C8B-B14F-4D97-AF65-F5344CB8AC3E}">
        <p14:creationId xmlns:p14="http://schemas.microsoft.com/office/powerpoint/2010/main" val="1330670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AEB4F1-68A4-4B16-2C7D-6D34AE8E0318}"/>
              </a:ext>
            </a:extLst>
          </p:cNvPr>
          <p:cNvSpPr txBox="1"/>
          <p:nvPr/>
        </p:nvSpPr>
        <p:spPr>
          <a:xfrm>
            <a:off x="126023" y="5374836"/>
            <a:ext cx="11939953"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70C0"/>
                </a:solidFill>
                <a:effectLst/>
                <a:uLnTx/>
                <a:uFillTx/>
                <a:latin typeface="Calibri" panose="020F0502020204030204"/>
                <a:ea typeface="+mn-ea"/>
                <a:cs typeface="+mn-cs"/>
              </a:rPr>
              <a:t>4. What do boys like to do in </a:t>
            </a:r>
            <a:r>
              <a:rPr kumimoji="0" lang="en-US" sz="2800" b="0" i="0" u="none" strike="noStrike" kern="1200" cap="none" spc="0" normalizeH="0" baseline="0" noProof="0" dirty="0" err="1">
                <a:ln>
                  <a:noFill/>
                </a:ln>
                <a:solidFill>
                  <a:srgbClr val="0070C0"/>
                </a:solidFill>
                <a:effectLst/>
                <a:uLnTx/>
                <a:uFillTx/>
                <a:latin typeface="Calibri" panose="020F0502020204030204"/>
                <a:ea typeface="+mn-ea"/>
                <a:cs typeface="+mn-cs"/>
              </a:rPr>
              <a:t>Vy's</a:t>
            </a:r>
            <a:r>
              <a:rPr kumimoji="0" lang="en-US" sz="2800" b="0" i="0" u="none" strike="noStrike" kern="1200" cap="none" spc="0" normalizeH="0" baseline="0" noProof="0" dirty="0">
                <a:ln>
                  <a:noFill/>
                </a:ln>
                <a:solidFill>
                  <a:srgbClr val="0070C0"/>
                </a:solidFill>
                <a:effectLst/>
                <a:uLnTx/>
                <a:uFillTx/>
                <a:latin typeface="Calibri" panose="020F0502020204030204"/>
                <a:ea typeface="+mn-ea"/>
                <a:cs typeface="+mn-cs"/>
              </a:rPr>
              <a:t> hometown?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70C0"/>
                </a:solidFill>
                <a:effectLst/>
                <a:uLnTx/>
                <a:uFillTx/>
                <a:latin typeface="Calibri" panose="020F0502020204030204"/>
                <a:ea typeface="+mn-ea"/>
                <a:cs typeface="+mn-cs"/>
              </a:rPr>
              <a:t>A. jump rope           B. play tug of war           C. herd buffalo</a:t>
            </a:r>
          </a:p>
        </p:txBody>
      </p:sp>
      <p:sp>
        <p:nvSpPr>
          <p:cNvPr id="4" name="TextBox 3">
            <a:extLst>
              <a:ext uri="{FF2B5EF4-FFF2-40B4-BE49-F238E27FC236}">
                <a16:creationId xmlns:a16="http://schemas.microsoft.com/office/drawing/2014/main" id="{AD12EAD0-1017-3886-59A6-06C135D45D4E}"/>
              </a:ext>
            </a:extLst>
          </p:cNvPr>
          <p:cNvSpPr txBox="1"/>
          <p:nvPr/>
        </p:nvSpPr>
        <p:spPr>
          <a:xfrm>
            <a:off x="102577" y="529057"/>
            <a:ext cx="11939953" cy="4893647"/>
          </a:xfrm>
          <a:prstGeom prst="rect">
            <a:avLst/>
          </a:prstGeom>
          <a:solidFill>
            <a:schemeClr val="accent6">
              <a:lumMod val="20000"/>
              <a:lumOff val="80000"/>
            </a:schemeClr>
          </a:solidFill>
        </p:spPr>
        <p:txBody>
          <a:bodyPr wrap="square">
            <a:spAutoFit/>
          </a:bodyPr>
          <a:lstStyle/>
          <a:p>
            <a:r>
              <a:rPr lang="en-US" sz="2600" dirty="0"/>
              <a:t>Hi, everyone! Sorry I didn't post anything last week! I couldn't use my computer because I wasn't at home. </a:t>
            </a:r>
          </a:p>
          <a:p>
            <a:r>
              <a:rPr lang="en-US" sz="2600" dirty="0"/>
              <a:t>I visited my family in my hometown. It's a small village in the country, about 200 kilometers from Ho Chi Minh City. My hometown is very different from the city. It's smaller, and it's much more traditional. </a:t>
            </a:r>
          </a:p>
          <a:p>
            <a:r>
              <a:rPr lang="en-US" sz="2600" dirty="0"/>
              <a:t>Here, the kids never play computer games, and they rarely watch TV. They prefer to play outdoors. They play sports and folk games. The girls love to jump rope and pick flowers. The boys love to play tug of war and soccer. I often play with the kids here, but I don't like to run around during the day because the weather is usually so sunny and hot. </a:t>
            </a:r>
          </a:p>
          <a:p>
            <a:r>
              <a:rPr lang="en-US" sz="2600" dirty="0"/>
              <a:t>I prefer to play chess because it's more relaxing than some folk games. My uncle and I sometimes sit down and play it under a tree. What are your favorite activities?</a:t>
            </a:r>
          </a:p>
        </p:txBody>
      </p:sp>
      <p:sp>
        <p:nvSpPr>
          <p:cNvPr id="5" name="Oval 4">
            <a:extLst>
              <a:ext uri="{FF2B5EF4-FFF2-40B4-BE49-F238E27FC236}">
                <a16:creationId xmlns:a16="http://schemas.microsoft.com/office/drawing/2014/main" id="{4E8B113C-AD79-409C-1590-E2DB9574900E}"/>
              </a:ext>
            </a:extLst>
          </p:cNvPr>
          <p:cNvSpPr/>
          <p:nvPr/>
        </p:nvSpPr>
        <p:spPr>
          <a:xfrm>
            <a:off x="2857500" y="5843937"/>
            <a:ext cx="430823" cy="40221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DA31950E-7483-8D9D-2E07-2DEBAF28BED9}"/>
              </a:ext>
            </a:extLst>
          </p:cNvPr>
          <p:cNvCxnSpPr>
            <a:cxnSpLocks/>
          </p:cNvCxnSpPr>
          <p:nvPr/>
        </p:nvCxnSpPr>
        <p:spPr>
          <a:xfrm>
            <a:off x="1441937" y="3727938"/>
            <a:ext cx="557432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500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E22E31-75FA-84F0-84E7-7C2E537A68D4}"/>
              </a:ext>
            </a:extLst>
          </p:cNvPr>
          <p:cNvSpPr txBox="1"/>
          <p:nvPr/>
        </p:nvSpPr>
        <p:spPr>
          <a:xfrm>
            <a:off x="120161" y="5453381"/>
            <a:ext cx="8573965"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70C0"/>
                </a:solidFill>
                <a:effectLst/>
                <a:uLnTx/>
                <a:uFillTx/>
                <a:latin typeface="Calibri" panose="020F0502020204030204"/>
                <a:ea typeface="+mn-ea"/>
                <a:cs typeface="+mn-cs"/>
              </a:rPr>
              <a:t>5. What does the word it in paragraph 4 refer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70C0"/>
                </a:solidFill>
                <a:effectLst/>
                <a:uLnTx/>
                <a:uFillTx/>
                <a:latin typeface="Calibri" panose="020F0502020204030204"/>
                <a:ea typeface="+mn-ea"/>
                <a:cs typeface="+mn-cs"/>
              </a:rPr>
              <a:t>A. a game           B. a song           C. a place</a:t>
            </a:r>
          </a:p>
        </p:txBody>
      </p:sp>
      <p:sp>
        <p:nvSpPr>
          <p:cNvPr id="4" name="TextBox 3">
            <a:extLst>
              <a:ext uri="{FF2B5EF4-FFF2-40B4-BE49-F238E27FC236}">
                <a16:creationId xmlns:a16="http://schemas.microsoft.com/office/drawing/2014/main" id="{736F361E-3BC9-855D-B83F-32540A7A0DB2}"/>
              </a:ext>
            </a:extLst>
          </p:cNvPr>
          <p:cNvSpPr txBox="1"/>
          <p:nvPr/>
        </p:nvSpPr>
        <p:spPr>
          <a:xfrm>
            <a:off x="126023" y="529056"/>
            <a:ext cx="11939953" cy="4893647"/>
          </a:xfrm>
          <a:prstGeom prst="rect">
            <a:avLst/>
          </a:prstGeom>
          <a:solidFill>
            <a:schemeClr val="accent6">
              <a:lumMod val="20000"/>
              <a:lumOff val="80000"/>
            </a:schemeClr>
          </a:solidFill>
        </p:spPr>
        <p:txBody>
          <a:bodyPr wrap="square">
            <a:spAutoFit/>
          </a:bodyPr>
          <a:lstStyle/>
          <a:p>
            <a:r>
              <a:rPr lang="en-US" sz="2600" dirty="0"/>
              <a:t>Hi, everyone! Sorry I didn't post anything last week! I couldn't use my computer because I wasn't at home. </a:t>
            </a:r>
          </a:p>
          <a:p>
            <a:r>
              <a:rPr lang="en-US" sz="2600" dirty="0"/>
              <a:t>I visited my family in my hometown. It's a small village in the country, about 200 kilometers from Ho Chi Minh City. My hometown is very different from the city. It's smaller, and it's much more traditional. </a:t>
            </a:r>
          </a:p>
          <a:p>
            <a:r>
              <a:rPr lang="en-US" sz="2600" dirty="0"/>
              <a:t>Here, the kids never play computer games, and they rarely watch TV. They prefer to play outdoors. They play sports and folk games. The girls love to jump rope and pick flowers. The boys love to play tug of war and soccer. I often play with the kids here, but I don't like to run around during the day because the weather is usually so sunny and hot. </a:t>
            </a:r>
          </a:p>
          <a:p>
            <a:r>
              <a:rPr lang="en-US" sz="2600" dirty="0"/>
              <a:t>I prefer to play chess because it's more relaxing than some folk games. My uncle and I sometimes sit down and play it under a tree. What are your favorite activities?</a:t>
            </a:r>
          </a:p>
        </p:txBody>
      </p:sp>
      <p:sp>
        <p:nvSpPr>
          <p:cNvPr id="5" name="Oval 4">
            <a:extLst>
              <a:ext uri="{FF2B5EF4-FFF2-40B4-BE49-F238E27FC236}">
                <a16:creationId xmlns:a16="http://schemas.microsoft.com/office/drawing/2014/main" id="{7551593F-F62C-844A-3EA4-6F8DD9A185EF}"/>
              </a:ext>
            </a:extLst>
          </p:cNvPr>
          <p:cNvSpPr/>
          <p:nvPr/>
        </p:nvSpPr>
        <p:spPr>
          <a:xfrm>
            <a:off x="120161" y="5930434"/>
            <a:ext cx="430823" cy="40221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5EF2CD3A-3AE8-78FD-D64E-832FB2202A50}"/>
              </a:ext>
            </a:extLst>
          </p:cNvPr>
          <p:cNvCxnSpPr>
            <a:cxnSpLocks/>
          </p:cNvCxnSpPr>
          <p:nvPr/>
        </p:nvCxnSpPr>
        <p:spPr>
          <a:xfrm>
            <a:off x="219808" y="4906108"/>
            <a:ext cx="926709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282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3137" r="2366"/>
          <a:stretch/>
        </p:blipFill>
        <p:spPr>
          <a:xfrm>
            <a:off x="1936401" y="601510"/>
            <a:ext cx="7957536" cy="5613939"/>
          </a:xfrm>
          <a:prstGeom prst="rect">
            <a:avLst/>
          </a:prstGeom>
        </p:spPr>
      </p:pic>
      <p:sp>
        <p:nvSpPr>
          <p:cNvPr id="3" name="TextBox 2"/>
          <p:cNvSpPr txBox="1"/>
          <p:nvPr/>
        </p:nvSpPr>
        <p:spPr>
          <a:xfrm>
            <a:off x="4714734" y="3991238"/>
            <a:ext cx="3267732" cy="646331"/>
          </a:xfrm>
          <a:prstGeom prst="rect">
            <a:avLst/>
          </a:prstGeom>
          <a:noFill/>
        </p:spPr>
        <p:txBody>
          <a:bodyPr wrap="square" rtlCol="0">
            <a:spAutoFit/>
          </a:bodyPr>
          <a:lstStyle/>
          <a:p>
            <a:pPr algn="ctr"/>
            <a:r>
              <a:rPr lang="en-US" sz="3600" dirty="0">
                <a:solidFill>
                  <a:schemeClr val="bg1"/>
                </a:solidFill>
              </a:rPr>
              <a:t> Post-Reading </a:t>
            </a:r>
          </a:p>
        </p:txBody>
      </p:sp>
    </p:spTree>
    <p:extLst>
      <p:ext uri="{BB962C8B-B14F-4D97-AF65-F5344CB8AC3E}">
        <p14:creationId xmlns:p14="http://schemas.microsoft.com/office/powerpoint/2010/main" val="5076837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61494" y="595852"/>
            <a:ext cx="3041025" cy="646331"/>
          </a:xfrm>
          <a:prstGeom prst="rect">
            <a:avLst/>
          </a:prstGeom>
        </p:spPr>
        <p:txBody>
          <a:bodyPr wrap="none">
            <a:spAutoFit/>
          </a:bodyPr>
          <a:lstStyle/>
          <a:p>
            <a:r>
              <a:rPr lang="en-US" sz="3600" dirty="0">
                <a:solidFill>
                  <a:srgbClr val="0070C0"/>
                </a:solidFill>
              </a:rPr>
              <a:t>Listen and read</a:t>
            </a:r>
          </a:p>
        </p:txBody>
      </p:sp>
      <p:sp>
        <p:nvSpPr>
          <p:cNvPr id="5" name="Rectangle 4"/>
          <p:cNvSpPr/>
          <p:nvPr/>
        </p:nvSpPr>
        <p:spPr>
          <a:xfrm>
            <a:off x="232913" y="595852"/>
            <a:ext cx="1362524" cy="53483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dirty="0"/>
              <a:t>Task c</a:t>
            </a:r>
          </a:p>
        </p:txBody>
      </p:sp>
      <p:pic>
        <p:nvPicPr>
          <p:cNvPr id="6" name="CD1 TRACK 21">
            <a:hlinkClick r:id="" action="ppaction://media"/>
            <a:extLst>
              <a:ext uri="{FF2B5EF4-FFF2-40B4-BE49-F238E27FC236}">
                <a16:creationId xmlns:a16="http://schemas.microsoft.com/office/drawing/2014/main" id="{03E9C9CB-DA95-DB48-0489-7A312769B08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153922" y="676545"/>
            <a:ext cx="609600" cy="609600"/>
          </a:xfrm>
          <a:prstGeom prst="rect">
            <a:avLst/>
          </a:prstGeom>
        </p:spPr>
      </p:pic>
      <p:sp>
        <p:nvSpPr>
          <p:cNvPr id="7" name="TextBox 6">
            <a:extLst>
              <a:ext uri="{FF2B5EF4-FFF2-40B4-BE49-F238E27FC236}">
                <a16:creationId xmlns:a16="http://schemas.microsoft.com/office/drawing/2014/main" id="{A8E7172A-CA81-8BE5-12DE-42FCB46AA1C8}"/>
              </a:ext>
            </a:extLst>
          </p:cNvPr>
          <p:cNvSpPr txBox="1"/>
          <p:nvPr/>
        </p:nvSpPr>
        <p:spPr>
          <a:xfrm>
            <a:off x="19134" y="1349363"/>
            <a:ext cx="12172866" cy="4832092"/>
          </a:xfrm>
          <a:prstGeom prst="rect">
            <a:avLst/>
          </a:prstGeom>
          <a:solidFill>
            <a:schemeClr val="accent6">
              <a:lumMod val="20000"/>
              <a:lumOff val="80000"/>
            </a:schemeClr>
          </a:solidFill>
        </p:spPr>
        <p:txBody>
          <a:bodyPr wrap="square">
            <a:spAutoFit/>
          </a:bodyPr>
          <a:lstStyle/>
          <a:p>
            <a:r>
              <a:rPr lang="en-US" sz="2800" dirty="0"/>
              <a:t>Hi, everyone! Sorry I didn't post anything last week! I couldn't use my computer because I wasn't at home. I visited my family in my hometown. It's a small village in the country, about 200 kilometers from Ho Chi Minh City. My hometown is very different from the city. It's smaller, and it's much more traditional. Here, the kids never play computer games, and they rarely watch TV. They prefer to play outdoors. They play sports and folk games. The girls love to jump rope and pick flowers. The boys love to play tug of war and soccer. I often play with the kids here, but I don't like to run around during the day because the weather is usually so sunny and hot. I prefer to play chess because it's more relaxing than some folk games. My uncle and I sometimes sit down and play it under a tree. What are your favorite activities?</a:t>
            </a:r>
          </a:p>
        </p:txBody>
      </p:sp>
    </p:spTree>
    <p:extLst>
      <p:ext uri="{BB962C8B-B14F-4D97-AF65-F5344CB8AC3E}">
        <p14:creationId xmlns:p14="http://schemas.microsoft.com/office/powerpoint/2010/main" val="1857290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392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9313" y="595852"/>
            <a:ext cx="9244642" cy="646331"/>
          </a:xfrm>
          <a:prstGeom prst="rect">
            <a:avLst/>
          </a:prstGeom>
        </p:spPr>
        <p:txBody>
          <a:bodyPr wrap="square">
            <a:spAutoFit/>
          </a:bodyPr>
          <a:lstStyle/>
          <a:p>
            <a:r>
              <a:rPr lang="en-US" sz="3600" i="1" dirty="0">
                <a:solidFill>
                  <a:srgbClr val="0070C0"/>
                </a:solidFill>
              </a:rPr>
              <a:t>In pairs: Which folk games do you like? Why?.</a:t>
            </a:r>
          </a:p>
        </p:txBody>
      </p:sp>
      <p:sp>
        <p:nvSpPr>
          <p:cNvPr id="3" name="Rectangle 2"/>
          <p:cNvSpPr/>
          <p:nvPr/>
        </p:nvSpPr>
        <p:spPr>
          <a:xfrm>
            <a:off x="232913" y="595852"/>
            <a:ext cx="1362524" cy="53483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dirty="0"/>
              <a:t>Task d</a:t>
            </a:r>
          </a:p>
        </p:txBody>
      </p:sp>
      <p:sp>
        <p:nvSpPr>
          <p:cNvPr id="8" name="Speech Bubble: Oval 7">
            <a:extLst>
              <a:ext uri="{FF2B5EF4-FFF2-40B4-BE49-F238E27FC236}">
                <a16:creationId xmlns:a16="http://schemas.microsoft.com/office/drawing/2014/main" id="{810BA805-CFFC-2BA6-06FF-7A4AFF642D2D}"/>
              </a:ext>
            </a:extLst>
          </p:cNvPr>
          <p:cNvSpPr/>
          <p:nvPr/>
        </p:nvSpPr>
        <p:spPr>
          <a:xfrm>
            <a:off x="1345223" y="2083778"/>
            <a:ext cx="8546123" cy="2637692"/>
          </a:xfrm>
          <a:prstGeom prst="wedgeEllipseCallout">
            <a:avLst/>
          </a:prstGeom>
          <a:solidFill>
            <a:schemeClr val="accent2">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600" dirty="0">
                <a:solidFill>
                  <a:srgbClr val="0070C0"/>
                </a:solidFill>
              </a:rPr>
              <a:t>I really like tug of war because it's exciting, and many people can play it together.</a:t>
            </a:r>
          </a:p>
        </p:txBody>
      </p:sp>
    </p:spTree>
    <p:extLst>
      <p:ext uri="{BB962C8B-B14F-4D97-AF65-F5344CB8AC3E}">
        <p14:creationId xmlns:p14="http://schemas.microsoft.com/office/powerpoint/2010/main" val="1113848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86462"/>
            <a:ext cx="8790639" cy="5859910"/>
          </a:xfrm>
          <a:prstGeom prst="rect">
            <a:avLst/>
          </a:prstGeom>
        </p:spPr>
      </p:pic>
      <p:sp>
        <p:nvSpPr>
          <p:cNvPr id="4" name="Rectangle 3">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CONSOLIDATION</a:t>
            </a:r>
          </a:p>
        </p:txBody>
      </p:sp>
    </p:spTree>
    <p:extLst>
      <p:ext uri="{BB962C8B-B14F-4D97-AF65-F5344CB8AC3E}">
        <p14:creationId xmlns:p14="http://schemas.microsoft.com/office/powerpoint/2010/main" val="19388098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1494" y="645000"/>
            <a:ext cx="11049012" cy="1200329"/>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0070C0"/>
                </a:solidFill>
              </a:rPr>
              <a:t>Write five sentences about the activities kids usually/never do in the country, using the new words in the lesson.</a:t>
            </a:r>
          </a:p>
        </p:txBody>
      </p:sp>
      <p:sp>
        <p:nvSpPr>
          <p:cNvPr id="2" name="TextBox 1"/>
          <p:cNvSpPr txBox="1"/>
          <p:nvPr/>
        </p:nvSpPr>
        <p:spPr>
          <a:xfrm>
            <a:off x="571494" y="2303253"/>
            <a:ext cx="10944770" cy="3709349"/>
          </a:xfrm>
          <a:prstGeom prst="rect">
            <a:avLst/>
          </a:prstGeom>
          <a:noFill/>
        </p:spPr>
        <p:txBody>
          <a:bodyPr wrap="square" rtlCol="0">
            <a:spAutoFit/>
          </a:bodyPr>
          <a:lstStyle/>
          <a:p>
            <a:pPr>
              <a:lnSpc>
                <a:spcPct val="150000"/>
              </a:lnSpc>
            </a:pPr>
            <a:r>
              <a:rPr lang="en-US" sz="3200" u="sng" dirty="0">
                <a:solidFill>
                  <a:srgbClr val="0070C0"/>
                </a:solidFill>
              </a:rPr>
              <a:t>For example</a:t>
            </a:r>
            <a:r>
              <a:rPr lang="en-US" sz="3200" dirty="0">
                <a:solidFill>
                  <a:srgbClr val="0070C0"/>
                </a:solidFill>
              </a:rPr>
              <a:t>: </a:t>
            </a:r>
          </a:p>
          <a:p>
            <a:pPr>
              <a:lnSpc>
                <a:spcPct val="150000"/>
              </a:lnSpc>
            </a:pPr>
            <a:r>
              <a:rPr lang="en-US" sz="3200" dirty="0">
                <a:solidFill>
                  <a:srgbClr val="0070C0"/>
                </a:solidFill>
              </a:rPr>
              <a:t>Kids in the countryside never play computer games or surf the internet. They usually play folk games. Girls enjoy jumping rope or picking flowers. Boys prefer tug of war or spinning tops. They all like outdoor activities.</a:t>
            </a:r>
          </a:p>
        </p:txBody>
      </p:sp>
    </p:spTree>
    <p:extLst>
      <p:ext uri="{BB962C8B-B14F-4D97-AF65-F5344CB8AC3E}">
        <p14:creationId xmlns:p14="http://schemas.microsoft.com/office/powerpoint/2010/main" val="285555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058400" cy="6858000"/>
          </a:xfrm>
          <a:prstGeom prst="rect">
            <a:avLst/>
          </a:prstGeom>
        </p:spPr>
      </p:pic>
      <p:sp>
        <p:nvSpPr>
          <p:cNvPr id="5" name="Rectangle 4">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WRAP-UP</a:t>
            </a:r>
          </a:p>
        </p:txBody>
      </p:sp>
    </p:spTree>
    <p:extLst>
      <p:ext uri="{BB962C8B-B14F-4D97-AF65-F5344CB8AC3E}">
        <p14:creationId xmlns:p14="http://schemas.microsoft.com/office/powerpoint/2010/main" val="21836091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052" y="693071"/>
            <a:ext cx="4276107" cy="923330"/>
          </a:xfrm>
          <a:prstGeom prst="rect">
            <a:avLst/>
          </a:prstGeom>
        </p:spPr>
        <p:txBody>
          <a:bodyPr wrap="none">
            <a:spAutoFit/>
          </a:bodyPr>
          <a:lstStyle/>
          <a:p>
            <a:r>
              <a:rPr lang="en-US" sz="5400" b="1" dirty="0">
                <a:solidFill>
                  <a:srgbClr val="FF0000"/>
                </a:solidFill>
              </a:rPr>
              <a:t>Today’s lesson</a:t>
            </a:r>
          </a:p>
        </p:txBody>
      </p:sp>
      <p:sp>
        <p:nvSpPr>
          <p:cNvPr id="5" name="Rectangle 4"/>
          <p:cNvSpPr/>
          <p:nvPr/>
        </p:nvSpPr>
        <p:spPr>
          <a:xfrm>
            <a:off x="433056" y="1616401"/>
            <a:ext cx="11488650" cy="1138773"/>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400" i="1" dirty="0">
                <a:solidFill>
                  <a:srgbClr val="FF0000"/>
                </a:solidFill>
              </a:rPr>
              <a:t>Vocabularies </a:t>
            </a:r>
          </a:p>
          <a:p>
            <a:r>
              <a:rPr lang="en-US" sz="3400" i="1" dirty="0">
                <a:solidFill>
                  <a:srgbClr val="0070C0"/>
                </a:solidFill>
              </a:rPr>
              <a:t>Hometown, pick, tug of war, jump rope, folk, herd, spinning tops</a:t>
            </a:r>
          </a:p>
        </p:txBody>
      </p:sp>
      <p:sp>
        <p:nvSpPr>
          <p:cNvPr id="8" name="Rectangle 7"/>
          <p:cNvSpPr/>
          <p:nvPr/>
        </p:nvSpPr>
        <p:spPr>
          <a:xfrm>
            <a:off x="433056" y="3200442"/>
            <a:ext cx="11488650" cy="1138773"/>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400" i="1" dirty="0">
                <a:solidFill>
                  <a:srgbClr val="FF0000"/>
                </a:solidFill>
              </a:rPr>
              <a:t>Reading  </a:t>
            </a:r>
          </a:p>
          <a:p>
            <a:r>
              <a:rPr lang="en-US" sz="3400" i="1" dirty="0">
                <a:solidFill>
                  <a:srgbClr val="0070C0"/>
                </a:solidFill>
              </a:rPr>
              <a:t>Read a blog post about popular activities in the country.</a:t>
            </a:r>
          </a:p>
        </p:txBody>
      </p:sp>
      <p:sp>
        <p:nvSpPr>
          <p:cNvPr id="6" name="Rectangle 5"/>
          <p:cNvSpPr/>
          <p:nvPr/>
        </p:nvSpPr>
        <p:spPr>
          <a:xfrm>
            <a:off x="433056" y="4784483"/>
            <a:ext cx="11488650" cy="1138773"/>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400" i="1" dirty="0">
                <a:solidFill>
                  <a:srgbClr val="FF0000"/>
                </a:solidFill>
              </a:rPr>
              <a:t>Speaking</a:t>
            </a:r>
          </a:p>
          <a:p>
            <a:r>
              <a:rPr lang="en-US" sz="3400" i="1" dirty="0">
                <a:solidFill>
                  <a:srgbClr val="0070C0"/>
                </a:solidFill>
              </a:rPr>
              <a:t>Talk about activities in the country.</a:t>
            </a:r>
          </a:p>
        </p:txBody>
      </p:sp>
    </p:spTree>
    <p:extLst>
      <p:ext uri="{BB962C8B-B14F-4D97-AF65-F5344CB8AC3E}">
        <p14:creationId xmlns:p14="http://schemas.microsoft.com/office/powerpoint/2010/main" val="2237482687"/>
      </p:ext>
    </p:extLst>
  </p:cSld>
  <p:clrMapOvr>
    <a:masterClrMapping/>
  </p:clrMapOvr>
  <p:transition spd="med">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052" y="693071"/>
            <a:ext cx="3362267" cy="923330"/>
          </a:xfrm>
          <a:prstGeom prst="rect">
            <a:avLst/>
          </a:prstGeom>
        </p:spPr>
        <p:txBody>
          <a:bodyPr wrap="none">
            <a:spAutoFit/>
          </a:bodyPr>
          <a:lstStyle/>
          <a:p>
            <a:r>
              <a:rPr lang="en-US" sz="5400" b="1" dirty="0">
                <a:solidFill>
                  <a:srgbClr val="FF0000"/>
                </a:solidFill>
              </a:rPr>
              <a:t>Homework</a:t>
            </a:r>
          </a:p>
        </p:txBody>
      </p:sp>
      <p:sp>
        <p:nvSpPr>
          <p:cNvPr id="5" name="Rectangle 4"/>
          <p:cNvSpPr/>
          <p:nvPr/>
        </p:nvSpPr>
        <p:spPr>
          <a:xfrm>
            <a:off x="333052" y="1734681"/>
            <a:ext cx="11764213" cy="3970318"/>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pPr marL="571500" indent="-571500">
              <a:buFontTx/>
              <a:buChar char="-"/>
            </a:pPr>
            <a:r>
              <a:rPr lang="en-US" sz="3600" i="1" dirty="0">
                <a:solidFill>
                  <a:srgbClr val="0070C0"/>
                </a:solidFill>
              </a:rPr>
              <a:t>Learn by heart the new words and practice making sentences with them.</a:t>
            </a:r>
          </a:p>
          <a:p>
            <a:pPr marL="571500" indent="-571500">
              <a:buFontTx/>
              <a:buChar char="-"/>
            </a:pPr>
            <a:r>
              <a:rPr lang="en-US" sz="3600" i="1" dirty="0">
                <a:solidFill>
                  <a:srgbClr val="0070C0"/>
                </a:solidFill>
              </a:rPr>
              <a:t>Do the exercises in </a:t>
            </a:r>
            <a:r>
              <a:rPr lang="en-US" sz="3600" b="1" i="1" dirty="0" err="1">
                <a:solidFill>
                  <a:srgbClr val="0070C0"/>
                </a:solidFill>
              </a:rPr>
              <a:t>Tiếng</a:t>
            </a:r>
            <a:r>
              <a:rPr lang="en-US" sz="3600" b="1" i="1" dirty="0">
                <a:solidFill>
                  <a:srgbClr val="0070C0"/>
                </a:solidFill>
              </a:rPr>
              <a:t> Anh 8 </a:t>
            </a:r>
            <a:r>
              <a:rPr lang="en-US" sz="3600" b="1" i="1" dirty="0" err="1">
                <a:solidFill>
                  <a:srgbClr val="0070C0"/>
                </a:solidFill>
              </a:rPr>
              <a:t>i</a:t>
            </a:r>
            <a:r>
              <a:rPr lang="en-US" sz="3600" b="1" i="1" dirty="0">
                <a:solidFill>
                  <a:srgbClr val="0070C0"/>
                </a:solidFill>
              </a:rPr>
              <a:t>-Learn Smart World Notebook</a:t>
            </a:r>
            <a:r>
              <a:rPr lang="en-US" sz="3600" i="1" dirty="0">
                <a:solidFill>
                  <a:srgbClr val="0070C0"/>
                </a:solidFill>
              </a:rPr>
              <a:t> on page 15</a:t>
            </a:r>
          </a:p>
          <a:p>
            <a:pPr marL="571500" indent="-571500">
              <a:buFontTx/>
              <a:buChar char="-"/>
            </a:pPr>
            <a:r>
              <a:rPr lang="en-US" sz="3600" i="1" dirty="0">
                <a:solidFill>
                  <a:srgbClr val="0070C0"/>
                </a:solidFill>
              </a:rPr>
              <a:t>Do new words and reading exercises on pages 10 &amp; 11 WB.</a:t>
            </a:r>
          </a:p>
          <a:p>
            <a:pPr marL="571500" indent="-571500">
              <a:buFontTx/>
              <a:buChar char="-"/>
            </a:pPr>
            <a:r>
              <a:rPr lang="en-US" sz="3600" i="1" dirty="0">
                <a:solidFill>
                  <a:srgbClr val="0070C0"/>
                </a:solidFill>
              </a:rPr>
              <a:t>Prepare the next lesson (pages 19 &amp; 20 SB)</a:t>
            </a:r>
          </a:p>
          <a:p>
            <a:pPr marL="571500" indent="-571500">
              <a:buFontTx/>
              <a:buChar char="-"/>
            </a:pPr>
            <a:r>
              <a:rPr lang="en-US" sz="3600" i="1" dirty="0">
                <a:solidFill>
                  <a:srgbClr val="0070C0"/>
                </a:solidFill>
              </a:rPr>
              <a:t>Play the consolidation games on </a:t>
            </a:r>
            <a:r>
              <a:rPr lang="en-US" sz="3600" i="1" dirty="0">
                <a:solidFill>
                  <a:srgbClr val="0070C0"/>
                </a:solidFill>
                <a:hlinkClick r:id="rId2"/>
              </a:rPr>
              <a:t>www.eduhome.com.vn</a:t>
            </a:r>
            <a:r>
              <a:rPr lang="en-US" sz="3600" i="1" dirty="0">
                <a:solidFill>
                  <a:srgbClr val="0070C0"/>
                </a:solidFill>
              </a:rPr>
              <a:t> </a:t>
            </a:r>
          </a:p>
        </p:txBody>
      </p:sp>
    </p:spTree>
    <p:extLst>
      <p:ext uri="{BB962C8B-B14F-4D97-AF65-F5344CB8AC3E}">
        <p14:creationId xmlns:p14="http://schemas.microsoft.com/office/powerpoint/2010/main" val="412583206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heel(1)">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heel(1)">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heel(1)">
                                      <p:cBhvr>
                                        <p:cTn id="22" dur="2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heel(1)">
                                      <p:cBhvr>
                                        <p:cTn id="27"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6317" r="20451"/>
          <a:stretch/>
        </p:blipFill>
        <p:spPr>
          <a:xfrm>
            <a:off x="0" y="367542"/>
            <a:ext cx="5976258" cy="6151175"/>
          </a:xfrm>
          <a:prstGeom prst="rect">
            <a:avLst/>
          </a:prstGeom>
        </p:spPr>
      </p:pic>
      <p:sp>
        <p:nvSpPr>
          <p:cNvPr id="3" name="TextBox 2"/>
          <p:cNvSpPr txBox="1"/>
          <p:nvPr/>
        </p:nvSpPr>
        <p:spPr>
          <a:xfrm>
            <a:off x="5976259" y="588368"/>
            <a:ext cx="5976258" cy="4801314"/>
          </a:xfrm>
          <a:prstGeom prst="rect">
            <a:avLst/>
          </a:prstGeom>
          <a:noFill/>
        </p:spPr>
        <p:txBody>
          <a:bodyPr wrap="square" rtlCol="0">
            <a:spAutoFit/>
          </a:bodyPr>
          <a:lstStyle/>
          <a:p>
            <a:r>
              <a:rPr lang="en-US" sz="3600" dirty="0">
                <a:solidFill>
                  <a:srgbClr val="FF0000"/>
                </a:solidFill>
                <a:ea typeface="Times New Roman" panose="02020603050405020304" pitchFamily="18" charset="0"/>
              </a:rPr>
              <a:t>By the end of this lesson, students will be able to…</a:t>
            </a:r>
          </a:p>
          <a:p>
            <a:endParaRPr lang="en-US" sz="3600" dirty="0">
              <a:solidFill>
                <a:srgbClr val="FF0000"/>
              </a:solidFill>
              <a:ea typeface="Times New Roman" panose="02020603050405020304" pitchFamily="18" charset="0"/>
            </a:endParaRPr>
          </a:p>
          <a:p>
            <a:r>
              <a:rPr lang="en-US" sz="3600" dirty="0">
                <a:solidFill>
                  <a:srgbClr val="0070C0"/>
                </a:solidFill>
              </a:rPr>
              <a:t>- learn and use vocabulary related to life in the country and life in the city</a:t>
            </a:r>
          </a:p>
          <a:p>
            <a:r>
              <a:rPr lang="en-US" sz="3600" dirty="0">
                <a:solidFill>
                  <a:srgbClr val="0070C0"/>
                </a:solidFill>
              </a:rPr>
              <a:t>- practice reading for gist and for detail</a:t>
            </a:r>
          </a:p>
          <a:p>
            <a:endParaRPr lang="en-US" dirty="0">
              <a:solidFill>
                <a:srgbClr val="FF0000"/>
              </a:solidFill>
              <a:ea typeface="Times New Roman" panose="02020603050405020304" pitchFamily="18" charset="0"/>
            </a:endParaRPr>
          </a:p>
        </p:txBody>
      </p:sp>
    </p:spTree>
    <p:extLst>
      <p:ext uri="{BB962C8B-B14F-4D97-AF65-F5344CB8AC3E}">
        <p14:creationId xmlns:p14="http://schemas.microsoft.com/office/powerpoint/2010/main" val="3407293652"/>
      </p:ext>
    </p:extLst>
  </p:cSld>
  <p:clrMapOvr>
    <a:masterClrMapping/>
  </p:clrMapOvr>
  <p:transition spd="med">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C1AE92E2-D3C2-D442-B076-E384D7056C45}"/>
              </a:ext>
            </a:extLst>
          </p:cNvPr>
          <p:cNvSpPr txBox="1"/>
          <p:nvPr/>
        </p:nvSpPr>
        <p:spPr>
          <a:xfrm>
            <a:off x="11126761" y="-52937"/>
            <a:ext cx="997389"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Lesson 3</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6805" b="7188"/>
          <a:stretch/>
        </p:blipFill>
        <p:spPr>
          <a:xfrm>
            <a:off x="0" y="-52937"/>
            <a:ext cx="12382500" cy="7099300"/>
          </a:xfrm>
          <a:prstGeom prst="rect">
            <a:avLst/>
          </a:prstGeom>
        </p:spPr>
      </p:pic>
      <p:sp>
        <p:nvSpPr>
          <p:cNvPr id="6" name="TextBox 5"/>
          <p:cNvSpPr txBox="1"/>
          <p:nvPr/>
        </p:nvSpPr>
        <p:spPr>
          <a:xfrm>
            <a:off x="3111500" y="5575300"/>
            <a:ext cx="6451600" cy="646331"/>
          </a:xfrm>
          <a:prstGeom prst="rect">
            <a:avLst/>
          </a:prstGeom>
          <a:noFill/>
        </p:spPr>
        <p:txBody>
          <a:bodyPr wrap="square" rtlCol="0">
            <a:spAutoFit/>
          </a:bodyPr>
          <a:lstStyle/>
          <a:p>
            <a:r>
              <a:rPr lang="en-US" sz="3600" dirty="0">
                <a:solidFill>
                  <a:srgbClr val="0070C0"/>
                </a:solidFill>
              </a:rPr>
              <a:t>Stay positive and have a nice day!</a:t>
            </a:r>
            <a:endParaRPr lang="en-US" dirty="0">
              <a:solidFill>
                <a:srgbClr val="0070C0"/>
              </a:solidFill>
            </a:endParaRPr>
          </a:p>
        </p:txBody>
      </p:sp>
    </p:spTree>
    <p:extLst>
      <p:ext uri="{BB962C8B-B14F-4D97-AF65-F5344CB8AC3E}">
        <p14:creationId xmlns:p14="http://schemas.microsoft.com/office/powerpoint/2010/main" val="2782761131"/>
      </p:ext>
    </p:extLst>
  </p:cSld>
  <p:clrMapOvr>
    <a:masterClrMapping/>
  </p:clrMapOvr>
  <p:transition spd="med">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70091"/>
            <a:ext cx="8784771" cy="5855916"/>
          </a:xfrm>
          <a:prstGeom prst="rect">
            <a:avLst/>
          </a:prstGeom>
        </p:spPr>
      </p:pic>
      <p:sp>
        <p:nvSpPr>
          <p:cNvPr id="7" name="Rectangle 6">
            <a:extLst>
              <a:ext uri="{FF2B5EF4-FFF2-40B4-BE49-F238E27FC236}">
                <a16:creationId xmlns:a16="http://schemas.microsoft.com/office/drawing/2014/main" id="{BA386DE9-345A-400C-B2BB-B32B155C2C38}"/>
              </a:ext>
            </a:extLst>
          </p:cNvPr>
          <p:cNvSpPr/>
          <p:nvPr/>
        </p:nvSpPr>
        <p:spPr>
          <a:xfrm>
            <a:off x="8124825" y="552140"/>
            <a:ext cx="4026834"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WARM UP</a:t>
            </a:r>
          </a:p>
        </p:txBody>
      </p:sp>
    </p:spTree>
    <p:extLst>
      <p:ext uri="{BB962C8B-B14F-4D97-AF65-F5344CB8AC3E}">
        <p14:creationId xmlns:p14="http://schemas.microsoft.com/office/powerpoint/2010/main" val="1872779487"/>
      </p:ext>
    </p:extLst>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ree Speech bubble 1195466 PNG with Transparent Backgr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67965" y="749982"/>
            <a:ext cx="3984595" cy="254142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33052" y="816896"/>
            <a:ext cx="4209807" cy="92333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a:noFill/>
                </a:ln>
                <a:solidFill>
                  <a:srgbClr val="FF0000"/>
                </a:solidFill>
                <a:effectLst/>
                <a:uLnTx/>
                <a:uFillTx/>
                <a:ea typeface="Times New Roman" panose="02020603050405020304" pitchFamily="18" charset="0"/>
              </a:rPr>
              <a:t>Work in pairs.</a:t>
            </a:r>
            <a:endParaRPr kumimoji="0" lang="en-US" sz="5400" b="1" i="0" u="none" strike="noStrike" kern="0" cap="none" spc="0" normalizeH="0" baseline="0" noProof="0" dirty="0">
              <a:ln>
                <a:noFill/>
              </a:ln>
              <a:solidFill>
                <a:srgbClr val="FF0000"/>
              </a:solidFill>
              <a:effectLst/>
              <a:uLnTx/>
              <a:uFillTx/>
            </a:endParaRPr>
          </a:p>
        </p:txBody>
      </p:sp>
      <p:sp>
        <p:nvSpPr>
          <p:cNvPr id="4" name="Rectangle 3"/>
          <p:cNvSpPr/>
          <p:nvPr/>
        </p:nvSpPr>
        <p:spPr>
          <a:xfrm>
            <a:off x="333052" y="3307251"/>
            <a:ext cx="11615694" cy="2123658"/>
          </a:xfrm>
          <a:prstGeom prst="rect">
            <a:avLst/>
          </a:prstGeom>
        </p:spPr>
        <p:txBody>
          <a:bodyPr wrap="square">
            <a:spAutoFit/>
          </a:bodyPr>
          <a:lstStyle/>
          <a:p>
            <a:pPr lvl="0"/>
            <a:r>
              <a:rPr lang="en-US" sz="4400" b="1" i="1" kern="0" dirty="0">
                <a:solidFill>
                  <a:srgbClr val="0070C0"/>
                </a:solidFill>
              </a:rPr>
              <a:t>Look at the picture. </a:t>
            </a:r>
          </a:p>
          <a:p>
            <a:pPr lvl="0"/>
            <a:r>
              <a:rPr lang="en-US" sz="4400" b="1" i="1" kern="0" dirty="0">
                <a:solidFill>
                  <a:srgbClr val="0070C0"/>
                </a:solidFill>
              </a:rPr>
              <a:t>What are the children doing? </a:t>
            </a:r>
          </a:p>
          <a:p>
            <a:pPr lvl="0"/>
            <a:r>
              <a:rPr lang="en-US" sz="4400" b="1" i="1" kern="0" dirty="0">
                <a:solidFill>
                  <a:srgbClr val="0070C0"/>
                </a:solidFill>
              </a:rPr>
              <a:t>What else can children do for fun in the country?</a:t>
            </a:r>
            <a:endParaRPr kumimoji="0" lang="en-US" sz="4400" b="1" i="1" u="none" strike="noStrike" kern="0" cap="none" spc="0" normalizeH="0" baseline="0" noProof="0" dirty="0">
              <a:ln>
                <a:noFill/>
              </a:ln>
              <a:solidFill>
                <a:srgbClr val="0070C0"/>
              </a:solidFill>
              <a:effectLst/>
              <a:uLnTx/>
              <a:uFillTx/>
            </a:endParaRPr>
          </a:p>
        </p:txBody>
      </p:sp>
    </p:spTree>
    <p:extLst>
      <p:ext uri="{BB962C8B-B14F-4D97-AF65-F5344CB8AC3E}">
        <p14:creationId xmlns:p14="http://schemas.microsoft.com/office/powerpoint/2010/main" val="3097517454"/>
      </p:ext>
    </p:extLst>
  </p:cSld>
  <p:clrMapOvr>
    <a:masterClrMapping/>
  </p:clrMapOvr>
  <p:transition spd="med">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3137" r="2366"/>
          <a:stretch/>
        </p:blipFill>
        <p:spPr>
          <a:xfrm>
            <a:off x="1936401" y="601510"/>
            <a:ext cx="7957536" cy="5613939"/>
          </a:xfrm>
          <a:prstGeom prst="rect">
            <a:avLst/>
          </a:prstGeom>
        </p:spPr>
      </p:pic>
      <p:sp>
        <p:nvSpPr>
          <p:cNvPr id="3" name="TextBox 2"/>
          <p:cNvSpPr txBox="1"/>
          <p:nvPr/>
        </p:nvSpPr>
        <p:spPr>
          <a:xfrm>
            <a:off x="4714734" y="3991238"/>
            <a:ext cx="3267732" cy="646331"/>
          </a:xfrm>
          <a:prstGeom prst="rect">
            <a:avLst/>
          </a:prstGeom>
          <a:noFill/>
        </p:spPr>
        <p:txBody>
          <a:bodyPr wrap="square" rtlCol="0">
            <a:spAutoFit/>
          </a:bodyPr>
          <a:lstStyle/>
          <a:p>
            <a:pPr algn="ctr"/>
            <a:r>
              <a:rPr lang="en-US" sz="3600" dirty="0">
                <a:solidFill>
                  <a:schemeClr val="bg1"/>
                </a:solidFill>
              </a:rPr>
              <a:t> Pre-Reading </a:t>
            </a:r>
          </a:p>
        </p:txBody>
      </p:sp>
    </p:spTree>
    <p:extLst>
      <p:ext uri="{BB962C8B-B14F-4D97-AF65-F5344CB8AC3E}">
        <p14:creationId xmlns:p14="http://schemas.microsoft.com/office/powerpoint/2010/main" val="4049527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814" y="-7935115"/>
            <a:ext cx="13350240" cy="1490357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952" y="904332"/>
            <a:ext cx="5706488" cy="1081222"/>
          </a:xfrm>
          <a:prstGeom prst="rect">
            <a:avLst/>
          </a:prstGeom>
        </p:spPr>
      </p:pic>
    </p:spTree>
    <p:extLst>
      <p:ext uri="{BB962C8B-B14F-4D97-AF65-F5344CB8AC3E}">
        <p14:creationId xmlns:p14="http://schemas.microsoft.com/office/powerpoint/2010/main" val="314742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1407" y="520341"/>
            <a:ext cx="10600593" cy="584775"/>
          </a:xfrm>
          <a:prstGeom prst="rect">
            <a:avLst/>
          </a:prstGeom>
          <a:solidFill>
            <a:sysClr val="window" lastClr="FFFFFF"/>
          </a:solidFill>
          <a:ln>
            <a:noFill/>
          </a:ln>
          <a:effectLst>
            <a:outerShdw blurRad="50800" dist="38100" dir="5400000" algn="t" rotWithShape="0">
              <a:prstClr val="black">
                <a:alpha val="40000"/>
              </a:prst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1" u="none" strike="noStrike" kern="0" cap="none" spc="0" normalizeH="0" baseline="0" noProof="0" dirty="0">
                <a:ln>
                  <a:noFill/>
                </a:ln>
                <a:solidFill>
                  <a:srgbClr val="0070C0"/>
                </a:solidFill>
                <a:effectLst/>
                <a:uLnTx/>
                <a:uFillTx/>
              </a:rPr>
              <a:t>Read the sentences, then match the words with the definitions.</a:t>
            </a:r>
          </a:p>
        </p:txBody>
      </p:sp>
      <p:sp>
        <p:nvSpPr>
          <p:cNvPr id="6" name="TextBox 5">
            <a:extLst>
              <a:ext uri="{FF2B5EF4-FFF2-40B4-BE49-F238E27FC236}">
                <a16:creationId xmlns:a16="http://schemas.microsoft.com/office/drawing/2014/main" id="{E8149CE8-576E-A0D4-308F-89C2C3132263}"/>
              </a:ext>
            </a:extLst>
          </p:cNvPr>
          <p:cNvSpPr txBox="1"/>
          <p:nvPr/>
        </p:nvSpPr>
        <p:spPr>
          <a:xfrm>
            <a:off x="167233" y="1193706"/>
            <a:ext cx="11884090" cy="2554545"/>
          </a:xfrm>
          <a:prstGeom prst="rect">
            <a:avLst/>
          </a:prstGeom>
          <a:solidFill>
            <a:schemeClr val="accent6">
              <a:lumMod val="20000"/>
              <a:lumOff val="80000"/>
            </a:schemeClr>
          </a:solidFill>
        </p:spPr>
        <p:txBody>
          <a:bodyPr wrap="square">
            <a:spAutoFit/>
          </a:bodyPr>
          <a:lstStyle/>
          <a:p>
            <a:r>
              <a:rPr lang="en-US" sz="3200" dirty="0"/>
              <a:t>Last weekend, I went to visit my family in my </a:t>
            </a:r>
            <a:r>
              <a:rPr lang="en-US" sz="3200" u="sng" dirty="0"/>
              <a:t>hometown</a:t>
            </a:r>
            <a:r>
              <a:rPr lang="en-US" sz="3200" dirty="0"/>
              <a:t>. I don't come from a big city. I'm from a village in the country. In my village, young people love to </a:t>
            </a:r>
            <a:r>
              <a:rPr lang="en-US" sz="3200" u="sng" dirty="0"/>
              <a:t>pick</a:t>
            </a:r>
            <a:r>
              <a:rPr lang="en-US" sz="3200" dirty="0"/>
              <a:t> flowers and play </a:t>
            </a:r>
            <a:r>
              <a:rPr lang="en-US" sz="3200" u="sng" dirty="0"/>
              <a:t>folk</a:t>
            </a:r>
            <a:r>
              <a:rPr lang="en-US" sz="3200" dirty="0"/>
              <a:t> games. They </a:t>
            </a:r>
            <a:r>
              <a:rPr lang="en-US" sz="3200" u="sng" dirty="0"/>
              <a:t>jump rope </a:t>
            </a:r>
            <a:r>
              <a:rPr lang="en-US" sz="3200" dirty="0"/>
              <a:t>and play </a:t>
            </a:r>
            <a:r>
              <a:rPr lang="en-US" sz="3200" u="sng" dirty="0"/>
              <a:t>tug of war </a:t>
            </a:r>
            <a:r>
              <a:rPr lang="en-US" sz="3200" dirty="0"/>
              <a:t>with a rope. When they play </a:t>
            </a:r>
            <a:r>
              <a:rPr lang="en-US" sz="3200" u="sng" dirty="0"/>
              <a:t>spinning tops</a:t>
            </a:r>
            <a:r>
              <a:rPr lang="en-US" sz="3200" dirty="0"/>
              <a:t>, they use small wooden toys. They also </a:t>
            </a:r>
            <a:r>
              <a:rPr lang="en-US" sz="3200" u="sng" dirty="0"/>
              <a:t>herd</a:t>
            </a:r>
            <a:r>
              <a:rPr lang="en-US" sz="3200" dirty="0"/>
              <a:t> buffalo to help their parents. </a:t>
            </a:r>
          </a:p>
        </p:txBody>
      </p:sp>
      <p:sp>
        <p:nvSpPr>
          <p:cNvPr id="8" name="TextBox 7">
            <a:extLst>
              <a:ext uri="{FF2B5EF4-FFF2-40B4-BE49-F238E27FC236}">
                <a16:creationId xmlns:a16="http://schemas.microsoft.com/office/drawing/2014/main" id="{BB01E249-CC29-D36A-B794-BB319473523F}"/>
              </a:ext>
            </a:extLst>
          </p:cNvPr>
          <p:cNvSpPr txBox="1"/>
          <p:nvPr/>
        </p:nvSpPr>
        <p:spPr>
          <a:xfrm>
            <a:off x="153955" y="3922578"/>
            <a:ext cx="11884090" cy="2062103"/>
          </a:xfrm>
          <a:prstGeom prst="rect">
            <a:avLst/>
          </a:prstGeom>
          <a:noFill/>
        </p:spPr>
        <p:txBody>
          <a:bodyPr wrap="square">
            <a:spAutoFit/>
          </a:bodyPr>
          <a:lstStyle/>
          <a:p>
            <a:r>
              <a:rPr lang="en-US" sz="3200" dirty="0">
                <a:solidFill>
                  <a:schemeClr val="accent5"/>
                </a:solidFill>
              </a:rPr>
              <a:t>1. __________: a person's place of birth</a:t>
            </a:r>
          </a:p>
          <a:p>
            <a:r>
              <a:rPr lang="en-US" sz="3200" dirty="0">
                <a:solidFill>
                  <a:schemeClr val="accent5"/>
                </a:solidFill>
              </a:rPr>
              <a:t>2. __________: traditional to a group of people or a place</a:t>
            </a:r>
          </a:p>
          <a:p>
            <a:r>
              <a:rPr lang="en-US" sz="3200" dirty="0">
                <a:solidFill>
                  <a:schemeClr val="accent5"/>
                </a:solidFill>
              </a:rPr>
              <a:t>3. __________: a game that two teams hold a rope and try to pull the hardest</a:t>
            </a:r>
          </a:p>
        </p:txBody>
      </p:sp>
      <p:sp>
        <p:nvSpPr>
          <p:cNvPr id="9" name="TextBox 8">
            <a:extLst>
              <a:ext uri="{FF2B5EF4-FFF2-40B4-BE49-F238E27FC236}">
                <a16:creationId xmlns:a16="http://schemas.microsoft.com/office/drawing/2014/main" id="{2306F4FE-ED01-8E38-C9F9-F8786820F6EB}"/>
              </a:ext>
            </a:extLst>
          </p:cNvPr>
          <p:cNvSpPr txBox="1"/>
          <p:nvPr/>
        </p:nvSpPr>
        <p:spPr>
          <a:xfrm>
            <a:off x="553916" y="3944583"/>
            <a:ext cx="2127738" cy="584775"/>
          </a:xfrm>
          <a:prstGeom prst="rect">
            <a:avLst/>
          </a:prstGeom>
          <a:noFill/>
        </p:spPr>
        <p:txBody>
          <a:bodyPr wrap="square" rtlCol="0">
            <a:spAutoFit/>
          </a:bodyPr>
          <a:lstStyle/>
          <a:p>
            <a:r>
              <a:rPr lang="en-US" sz="3200" dirty="0">
                <a:solidFill>
                  <a:srgbClr val="FF0000"/>
                </a:solidFill>
              </a:rPr>
              <a:t>hometown</a:t>
            </a:r>
          </a:p>
        </p:txBody>
      </p:sp>
      <p:sp>
        <p:nvSpPr>
          <p:cNvPr id="10" name="TextBox 9">
            <a:extLst>
              <a:ext uri="{FF2B5EF4-FFF2-40B4-BE49-F238E27FC236}">
                <a16:creationId xmlns:a16="http://schemas.microsoft.com/office/drawing/2014/main" id="{EF668C55-4234-0404-065A-38A640295EC0}"/>
              </a:ext>
            </a:extLst>
          </p:cNvPr>
          <p:cNvSpPr txBox="1"/>
          <p:nvPr/>
        </p:nvSpPr>
        <p:spPr>
          <a:xfrm>
            <a:off x="962758" y="4442195"/>
            <a:ext cx="1019907" cy="584775"/>
          </a:xfrm>
          <a:prstGeom prst="rect">
            <a:avLst/>
          </a:prstGeom>
          <a:noFill/>
        </p:spPr>
        <p:txBody>
          <a:bodyPr wrap="square" rtlCol="0">
            <a:spAutoFit/>
          </a:bodyPr>
          <a:lstStyle/>
          <a:p>
            <a:r>
              <a:rPr lang="en-US" sz="3200" dirty="0">
                <a:solidFill>
                  <a:srgbClr val="FF0000"/>
                </a:solidFill>
              </a:rPr>
              <a:t>folk</a:t>
            </a:r>
          </a:p>
        </p:txBody>
      </p:sp>
      <p:sp>
        <p:nvSpPr>
          <p:cNvPr id="11" name="TextBox 10">
            <a:extLst>
              <a:ext uri="{FF2B5EF4-FFF2-40B4-BE49-F238E27FC236}">
                <a16:creationId xmlns:a16="http://schemas.microsoft.com/office/drawing/2014/main" id="{85F53CC1-B53F-7ECD-C39E-8CA510EAF271}"/>
              </a:ext>
            </a:extLst>
          </p:cNvPr>
          <p:cNvSpPr txBox="1"/>
          <p:nvPr/>
        </p:nvSpPr>
        <p:spPr>
          <a:xfrm>
            <a:off x="628650" y="4908909"/>
            <a:ext cx="2053004" cy="584775"/>
          </a:xfrm>
          <a:prstGeom prst="rect">
            <a:avLst/>
          </a:prstGeom>
          <a:noFill/>
        </p:spPr>
        <p:txBody>
          <a:bodyPr wrap="square" rtlCol="0">
            <a:spAutoFit/>
          </a:bodyPr>
          <a:lstStyle/>
          <a:p>
            <a:r>
              <a:rPr lang="en-US" sz="3200" dirty="0">
                <a:solidFill>
                  <a:srgbClr val="FF0000"/>
                </a:solidFill>
              </a:rPr>
              <a:t>tug of war</a:t>
            </a:r>
          </a:p>
        </p:txBody>
      </p:sp>
      <p:sp>
        <p:nvSpPr>
          <p:cNvPr id="12" name="Rectangle 11">
            <a:extLst>
              <a:ext uri="{FF2B5EF4-FFF2-40B4-BE49-F238E27FC236}">
                <a16:creationId xmlns:a16="http://schemas.microsoft.com/office/drawing/2014/main" id="{6E40F18B-7CC5-0913-1B94-C51804790F8A}"/>
              </a:ext>
            </a:extLst>
          </p:cNvPr>
          <p:cNvSpPr/>
          <p:nvPr/>
        </p:nvSpPr>
        <p:spPr>
          <a:xfrm>
            <a:off x="153955" y="518746"/>
            <a:ext cx="1393491" cy="5847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dirty="0"/>
              <a:t>Task a</a:t>
            </a:r>
          </a:p>
        </p:txBody>
      </p:sp>
    </p:spTree>
    <p:extLst>
      <p:ext uri="{BB962C8B-B14F-4D97-AF65-F5344CB8AC3E}">
        <p14:creationId xmlns:p14="http://schemas.microsoft.com/office/powerpoint/2010/main" val="1635251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8FD6FA-4589-4B09-79B3-0A93B60C1546}"/>
              </a:ext>
            </a:extLst>
          </p:cNvPr>
          <p:cNvSpPr txBox="1"/>
          <p:nvPr/>
        </p:nvSpPr>
        <p:spPr>
          <a:xfrm>
            <a:off x="123092" y="503229"/>
            <a:ext cx="11975123" cy="2554545"/>
          </a:xfrm>
          <a:prstGeom prst="rect">
            <a:avLst/>
          </a:prstGeom>
          <a:solidFill>
            <a:schemeClr val="accent6">
              <a:lumMod val="20000"/>
              <a:lumOff val="80000"/>
            </a:schemeClr>
          </a:solidFill>
        </p:spPr>
        <p:txBody>
          <a:bodyPr wrap="square">
            <a:spAutoFit/>
          </a:bodyPr>
          <a:lstStyle/>
          <a:p>
            <a:r>
              <a:rPr lang="en-US" sz="3200" dirty="0"/>
              <a:t>Last weekend, I went to visit my family in my </a:t>
            </a:r>
            <a:r>
              <a:rPr lang="en-US" sz="3200" u="sng" dirty="0"/>
              <a:t>hometown</a:t>
            </a:r>
            <a:r>
              <a:rPr lang="en-US" sz="3200" dirty="0"/>
              <a:t>. I don't come from a big city. I'm from a village in the country. In my village, young people love to </a:t>
            </a:r>
            <a:r>
              <a:rPr lang="en-US" sz="3200" u="sng" dirty="0"/>
              <a:t>pick</a:t>
            </a:r>
            <a:r>
              <a:rPr lang="en-US" sz="3200" dirty="0"/>
              <a:t> flowers and play </a:t>
            </a:r>
            <a:r>
              <a:rPr lang="en-US" sz="3200" u="sng" dirty="0"/>
              <a:t>folk</a:t>
            </a:r>
            <a:r>
              <a:rPr lang="en-US" sz="3200" dirty="0"/>
              <a:t> games. They </a:t>
            </a:r>
            <a:r>
              <a:rPr lang="en-US" sz="3200" u="sng" dirty="0"/>
              <a:t>jump rope </a:t>
            </a:r>
            <a:r>
              <a:rPr lang="en-US" sz="3200" dirty="0"/>
              <a:t>and play </a:t>
            </a:r>
            <a:r>
              <a:rPr lang="en-US" sz="3200" u="sng" dirty="0"/>
              <a:t>tug of war </a:t>
            </a:r>
            <a:r>
              <a:rPr lang="en-US" sz="3200" dirty="0"/>
              <a:t>with a rope. When they play </a:t>
            </a:r>
            <a:r>
              <a:rPr lang="en-US" sz="3200" u="sng" dirty="0"/>
              <a:t>spinning tops</a:t>
            </a:r>
            <a:r>
              <a:rPr lang="en-US" sz="3200" dirty="0"/>
              <a:t>, they use small wooden toys. They also </a:t>
            </a:r>
            <a:r>
              <a:rPr lang="en-US" sz="3200" u="sng" dirty="0"/>
              <a:t>herd</a:t>
            </a:r>
            <a:r>
              <a:rPr lang="en-US" sz="3200" dirty="0"/>
              <a:t> buffalo to help their parents. </a:t>
            </a:r>
          </a:p>
        </p:txBody>
      </p:sp>
      <p:sp>
        <p:nvSpPr>
          <p:cNvPr id="3" name="TextBox 2">
            <a:extLst>
              <a:ext uri="{FF2B5EF4-FFF2-40B4-BE49-F238E27FC236}">
                <a16:creationId xmlns:a16="http://schemas.microsoft.com/office/drawing/2014/main" id="{0CC62BBE-DD88-0C93-6CC2-6F7D2105F2F2}"/>
              </a:ext>
            </a:extLst>
          </p:cNvPr>
          <p:cNvSpPr txBox="1"/>
          <p:nvPr/>
        </p:nvSpPr>
        <p:spPr>
          <a:xfrm>
            <a:off x="0" y="3040144"/>
            <a:ext cx="12191999" cy="3323987"/>
          </a:xfrm>
          <a:prstGeom prst="rect">
            <a:avLst/>
          </a:prstGeom>
          <a:noFill/>
        </p:spPr>
        <p:txBody>
          <a:bodyPr wrap="square">
            <a:spAutoFit/>
          </a:bodyPr>
          <a:lstStyle/>
          <a:p>
            <a:r>
              <a:rPr lang="en-US" sz="3000" dirty="0">
                <a:solidFill>
                  <a:schemeClr val="accent5"/>
                </a:solidFill>
              </a:rPr>
              <a:t>4. _____________: a game that two people hold a rope and one or more people jump over it</a:t>
            </a:r>
          </a:p>
          <a:p>
            <a:r>
              <a:rPr lang="en-US" sz="3000" dirty="0">
                <a:solidFill>
                  <a:schemeClr val="accent5"/>
                </a:solidFill>
              </a:rPr>
              <a:t>5. _____________: to take flowers or fruit from the plant or tree where they are growing</a:t>
            </a:r>
          </a:p>
          <a:p>
            <a:r>
              <a:rPr lang="en-US" sz="3000" dirty="0">
                <a:solidFill>
                  <a:schemeClr val="accent5"/>
                </a:solidFill>
              </a:rPr>
              <a:t>6. _____________: a game that players use wooden toys which spin very quickly</a:t>
            </a:r>
          </a:p>
          <a:p>
            <a:r>
              <a:rPr lang="en-US" sz="3000" dirty="0">
                <a:solidFill>
                  <a:schemeClr val="accent5"/>
                </a:solidFill>
              </a:rPr>
              <a:t>7. _____________: to make animals move together as a group</a:t>
            </a:r>
          </a:p>
        </p:txBody>
      </p:sp>
      <p:sp>
        <p:nvSpPr>
          <p:cNvPr id="4" name="TextBox 3">
            <a:extLst>
              <a:ext uri="{FF2B5EF4-FFF2-40B4-BE49-F238E27FC236}">
                <a16:creationId xmlns:a16="http://schemas.microsoft.com/office/drawing/2014/main" id="{1A441628-E1D1-370E-F9E9-866BC0A18891}"/>
              </a:ext>
            </a:extLst>
          </p:cNvPr>
          <p:cNvSpPr txBox="1"/>
          <p:nvPr/>
        </p:nvSpPr>
        <p:spPr>
          <a:xfrm>
            <a:off x="553914" y="3034874"/>
            <a:ext cx="2277206" cy="584775"/>
          </a:xfrm>
          <a:prstGeom prst="rect">
            <a:avLst/>
          </a:prstGeom>
          <a:noFill/>
        </p:spPr>
        <p:txBody>
          <a:bodyPr wrap="square" rtlCol="0">
            <a:spAutoFit/>
          </a:bodyPr>
          <a:lstStyle/>
          <a:p>
            <a:r>
              <a:rPr lang="en-US" sz="3200" dirty="0">
                <a:solidFill>
                  <a:srgbClr val="FF0000"/>
                </a:solidFill>
              </a:rPr>
              <a:t>jump rope</a:t>
            </a:r>
          </a:p>
        </p:txBody>
      </p:sp>
      <p:sp>
        <p:nvSpPr>
          <p:cNvPr id="5" name="TextBox 4">
            <a:extLst>
              <a:ext uri="{FF2B5EF4-FFF2-40B4-BE49-F238E27FC236}">
                <a16:creationId xmlns:a16="http://schemas.microsoft.com/office/drawing/2014/main" id="{89B697F2-D936-0CD7-2F3B-9C747DA5C5D6}"/>
              </a:ext>
            </a:extLst>
          </p:cNvPr>
          <p:cNvSpPr txBox="1"/>
          <p:nvPr/>
        </p:nvSpPr>
        <p:spPr>
          <a:xfrm>
            <a:off x="773721" y="3957215"/>
            <a:ext cx="1837592" cy="584775"/>
          </a:xfrm>
          <a:prstGeom prst="rect">
            <a:avLst/>
          </a:prstGeom>
          <a:noFill/>
        </p:spPr>
        <p:txBody>
          <a:bodyPr wrap="square" rtlCol="0">
            <a:spAutoFit/>
          </a:bodyPr>
          <a:lstStyle/>
          <a:p>
            <a:r>
              <a:rPr lang="en-US" sz="3200" dirty="0">
                <a:solidFill>
                  <a:srgbClr val="FF0000"/>
                </a:solidFill>
              </a:rPr>
              <a:t>pick </a:t>
            </a:r>
          </a:p>
        </p:txBody>
      </p:sp>
      <p:sp>
        <p:nvSpPr>
          <p:cNvPr id="6" name="TextBox 5">
            <a:extLst>
              <a:ext uri="{FF2B5EF4-FFF2-40B4-BE49-F238E27FC236}">
                <a16:creationId xmlns:a16="http://schemas.microsoft.com/office/drawing/2014/main" id="{EE9DB06C-76A9-5F93-555A-B75D49349E7B}"/>
              </a:ext>
            </a:extLst>
          </p:cNvPr>
          <p:cNvSpPr txBox="1"/>
          <p:nvPr/>
        </p:nvSpPr>
        <p:spPr>
          <a:xfrm>
            <a:off x="439612" y="4879556"/>
            <a:ext cx="2505810" cy="584775"/>
          </a:xfrm>
          <a:prstGeom prst="rect">
            <a:avLst/>
          </a:prstGeom>
          <a:noFill/>
        </p:spPr>
        <p:txBody>
          <a:bodyPr wrap="square" rtlCol="0">
            <a:spAutoFit/>
          </a:bodyPr>
          <a:lstStyle/>
          <a:p>
            <a:r>
              <a:rPr lang="en-US" sz="3200" dirty="0">
                <a:solidFill>
                  <a:srgbClr val="FF0000"/>
                </a:solidFill>
              </a:rPr>
              <a:t>spinning tops</a:t>
            </a:r>
          </a:p>
        </p:txBody>
      </p:sp>
      <p:sp>
        <p:nvSpPr>
          <p:cNvPr id="7" name="TextBox 6">
            <a:extLst>
              <a:ext uri="{FF2B5EF4-FFF2-40B4-BE49-F238E27FC236}">
                <a16:creationId xmlns:a16="http://schemas.microsoft.com/office/drawing/2014/main" id="{280E6F82-3B93-540F-6722-082321600641}"/>
              </a:ext>
            </a:extLst>
          </p:cNvPr>
          <p:cNvSpPr txBox="1"/>
          <p:nvPr/>
        </p:nvSpPr>
        <p:spPr>
          <a:xfrm>
            <a:off x="773721" y="5769996"/>
            <a:ext cx="1837592" cy="584775"/>
          </a:xfrm>
          <a:prstGeom prst="rect">
            <a:avLst/>
          </a:prstGeom>
          <a:noFill/>
        </p:spPr>
        <p:txBody>
          <a:bodyPr wrap="square" rtlCol="0">
            <a:spAutoFit/>
          </a:bodyPr>
          <a:lstStyle/>
          <a:p>
            <a:r>
              <a:rPr lang="en-US" sz="3200" dirty="0">
                <a:solidFill>
                  <a:srgbClr val="FF0000"/>
                </a:solidFill>
              </a:rPr>
              <a:t>herd</a:t>
            </a:r>
          </a:p>
        </p:txBody>
      </p:sp>
    </p:spTree>
    <p:extLst>
      <p:ext uri="{BB962C8B-B14F-4D97-AF65-F5344CB8AC3E}">
        <p14:creationId xmlns:p14="http://schemas.microsoft.com/office/powerpoint/2010/main" val="59372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895</TotalTime>
  <Words>2227</Words>
  <Application>Microsoft Office PowerPoint</Application>
  <PresentationFormat>Widescreen</PresentationFormat>
  <Paragraphs>125</Paragraphs>
  <Slides>30</Slides>
  <Notes>0</Notes>
  <HiddenSlides>0</HiddenSlides>
  <MMClips>8</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Rieu Phan Van</dc:creator>
  <cp:lastModifiedBy>Administrator</cp:lastModifiedBy>
  <cp:revision>121</cp:revision>
  <dcterms:created xsi:type="dcterms:W3CDTF">2023-02-01T04:45:54Z</dcterms:created>
  <dcterms:modified xsi:type="dcterms:W3CDTF">2025-10-10T03:45:27Z</dcterms:modified>
</cp:coreProperties>
</file>