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1" r:id="rId3"/>
    <p:sldId id="267" r:id="rId4"/>
    <p:sldId id="269" r:id="rId5"/>
    <p:sldId id="333" r:id="rId6"/>
    <p:sldId id="332" r:id="rId7"/>
    <p:sldId id="313" r:id="rId8"/>
    <p:sldId id="348" r:id="rId9"/>
    <p:sldId id="334" r:id="rId10"/>
    <p:sldId id="336" r:id="rId11"/>
    <p:sldId id="321" r:id="rId12"/>
    <p:sldId id="337" r:id="rId13"/>
    <p:sldId id="349" r:id="rId14"/>
    <p:sldId id="350" r:id="rId15"/>
    <p:sldId id="314" r:id="rId16"/>
    <p:sldId id="343" r:id="rId17"/>
    <p:sldId id="351" r:id="rId18"/>
    <p:sldId id="352" r:id="rId19"/>
    <p:sldId id="346" r:id="rId20"/>
    <p:sldId id="294" r:id="rId21"/>
    <p:sldId id="295" r:id="rId22"/>
    <p:sldId id="296" r:id="rId23"/>
    <p:sldId id="297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264106" y="71082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Pronunciation 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7392" y="3211888"/>
            <a:ext cx="5253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2800" b="1" dirty="0">
                <a:solidFill>
                  <a:srgbClr val="00B050"/>
                </a:solidFill>
              </a:rPr>
              <a:t>Lesson 1.3: </a:t>
            </a:r>
            <a:r>
              <a:rPr lang="en-US" sz="2800" b="1" dirty="0" err="1">
                <a:solidFill>
                  <a:srgbClr val="00B050"/>
                </a:solidFill>
              </a:rPr>
              <a:t>Pronun</a:t>
            </a:r>
            <a:r>
              <a:rPr lang="en-US" sz="2800" b="1" dirty="0">
                <a:solidFill>
                  <a:srgbClr val="00B050"/>
                </a:solidFill>
              </a:rPr>
              <a:t>. &amp; Speaking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16 &amp; 17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750" y="605464"/>
            <a:ext cx="9412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Listen and cross out the one with the different sound.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600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6554" y="1527677"/>
            <a:ext cx="1698863" cy="2970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such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cheese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stomach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chair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544" y="1639505"/>
            <a:ext cx="132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/sʌtʃ/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024" y="2388583"/>
            <a:ext cx="132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tʃiːz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753" y="3102938"/>
            <a:ext cx="218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stʌmək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9577" y="3835758"/>
            <a:ext cx="155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tʃer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877" y="5493682"/>
            <a:ext cx="5579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the words to your partner.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683" y="5388473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d</a:t>
            </a:r>
          </a:p>
        </p:txBody>
      </p:sp>
      <p:pic>
        <p:nvPicPr>
          <p:cNvPr id="5" name="CD1 TRACK 19">
            <a:hlinkClick r:id="" action="ppaction://media"/>
            <a:extLst>
              <a:ext uri="{FF2B5EF4-FFF2-40B4-BE49-F238E27FC236}">
                <a16:creationId xmlns:a16="http://schemas.microsoft.com/office/drawing/2014/main" id="{0323ADE6-3399-C56A-3C7B-67C3704B7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3517" y="612475"/>
            <a:ext cx="609600" cy="609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81B69-0F28-F980-4C66-AF15E15C36D6}"/>
              </a:ext>
            </a:extLst>
          </p:cNvPr>
          <p:cNvCxnSpPr/>
          <p:nvPr/>
        </p:nvCxnSpPr>
        <p:spPr>
          <a:xfrm>
            <a:off x="4281855" y="3464169"/>
            <a:ext cx="1353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Speaking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6766" y="614297"/>
            <a:ext cx="8390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Practice the conversation. Swap roles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D9A9F-CF64-692C-38D7-49AEF946D493}"/>
              </a:ext>
            </a:extLst>
          </p:cNvPr>
          <p:cNvSpPr txBox="1"/>
          <p:nvPr/>
        </p:nvSpPr>
        <p:spPr>
          <a:xfrm>
            <a:off x="0" y="1436464"/>
            <a:ext cx="12192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Annie</a:t>
            </a:r>
            <a:r>
              <a:rPr lang="en-US" sz="3000" dirty="0">
                <a:solidFill>
                  <a:srgbClr val="0070C0"/>
                </a:solidFill>
              </a:rPr>
              <a:t>: Hi, James. Do you think it's better to live in the city or the country?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James</a:t>
            </a:r>
            <a:r>
              <a:rPr lang="en-US" sz="3000" dirty="0">
                <a:solidFill>
                  <a:srgbClr val="0070C0"/>
                </a:solidFill>
              </a:rPr>
              <a:t>: Hi, Annie. I think it's better to live in the country.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Annie</a:t>
            </a:r>
            <a:r>
              <a:rPr lang="en-US" sz="3000" dirty="0">
                <a:solidFill>
                  <a:srgbClr val="0070C0"/>
                </a:solidFill>
              </a:rPr>
              <a:t>: Really? Why?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James</a:t>
            </a:r>
            <a:r>
              <a:rPr lang="en-US" sz="3000" dirty="0">
                <a:solidFill>
                  <a:srgbClr val="0070C0"/>
                </a:solidFill>
              </a:rPr>
              <a:t>: Because there is lots of fresh air in the country.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Annie</a:t>
            </a:r>
            <a:r>
              <a:rPr lang="en-US" sz="3000" dirty="0">
                <a:solidFill>
                  <a:srgbClr val="0070C0"/>
                </a:solidFill>
              </a:rPr>
              <a:t>: Yes, but it's boring. I want to live in the city because there are lots of facilities.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James</a:t>
            </a:r>
            <a:r>
              <a:rPr lang="en-US" sz="3000" dirty="0">
                <a:solidFill>
                  <a:srgbClr val="0070C0"/>
                </a:solidFill>
              </a:rPr>
              <a:t>: Really? I think there are too many vehicles in the city, and there isn't enough room.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Annie</a:t>
            </a:r>
            <a:r>
              <a:rPr lang="en-US" sz="3000" dirty="0">
                <a:solidFill>
                  <a:srgbClr val="0070C0"/>
                </a:solidFill>
              </a:rPr>
              <a:t>: That's true, but there are lots of schools and hospitals in the city.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James</a:t>
            </a:r>
            <a:r>
              <a:rPr lang="en-US" sz="3000" dirty="0">
                <a:solidFill>
                  <a:srgbClr val="0070C0"/>
                </a:solidFill>
              </a:rPr>
              <a:t>: Yes, but I still prefer the country. I want to live there when I'm older.</a:t>
            </a:r>
          </a:p>
        </p:txBody>
      </p:sp>
    </p:spTree>
    <p:extLst>
      <p:ext uri="{BB962C8B-B14F-4D97-AF65-F5344CB8AC3E}">
        <p14:creationId xmlns:p14="http://schemas.microsoft.com/office/powerpoint/2010/main" val="425372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C5EB2-540A-37FF-5209-560EB6D68E79}"/>
              </a:ext>
            </a:extLst>
          </p:cNvPr>
          <p:cNvSpPr txBox="1"/>
          <p:nvPr/>
        </p:nvSpPr>
        <p:spPr>
          <a:xfrm>
            <a:off x="0" y="1072318"/>
            <a:ext cx="8001000" cy="5293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Hi, James. Do you think it's better to live in the city or the country?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Hi, Annie. I think it's better to live in the country.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Really?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Because there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lots of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country.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Yes, but it's boring. I want to live in the city because there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lots of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entertainment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Really? I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isn't enough peace and quiet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city, and there isn't enough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fresh air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That's true, but there are lots of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shops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theaters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Yes, but I still prefer the country. I want to live there when I'm older.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C4A6F-785F-B6DF-A48B-10F529933B75}"/>
              </a:ext>
            </a:extLst>
          </p:cNvPr>
          <p:cNvSpPr txBox="1"/>
          <p:nvPr/>
        </p:nvSpPr>
        <p:spPr>
          <a:xfrm>
            <a:off x="2059059" y="549098"/>
            <a:ext cx="8919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Make two more conversations using the ideas on the right.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3DD3D-4E66-5325-EC3E-26A967B89554}"/>
              </a:ext>
            </a:extLst>
          </p:cNvPr>
          <p:cNvSpPr/>
          <p:nvPr/>
        </p:nvSpPr>
        <p:spPr>
          <a:xfrm>
            <a:off x="239051" y="491925"/>
            <a:ext cx="158095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87DA4-9AD6-6A47-2CA8-0D2CF11C08F8}"/>
              </a:ext>
            </a:extLst>
          </p:cNvPr>
          <p:cNvSpPr txBox="1"/>
          <p:nvPr/>
        </p:nvSpPr>
        <p:spPr>
          <a:xfrm>
            <a:off x="8001000" y="2674929"/>
            <a:ext cx="4190999" cy="28931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is – nature </a:t>
            </a:r>
          </a:p>
          <a:p>
            <a:endParaRPr lang="en-US" sz="2600" dirty="0"/>
          </a:p>
          <a:p>
            <a:r>
              <a:rPr lang="en-US" sz="2600" dirty="0"/>
              <a:t>is – entertainment</a:t>
            </a:r>
          </a:p>
          <a:p>
            <a:r>
              <a:rPr lang="en-US" sz="2600" dirty="0"/>
              <a:t>isn't enough peace and quiet</a:t>
            </a:r>
          </a:p>
          <a:p>
            <a:r>
              <a:rPr lang="en-US" sz="2600" dirty="0"/>
              <a:t>fresh air</a:t>
            </a:r>
          </a:p>
          <a:p>
            <a:r>
              <a:rPr lang="en-US" sz="2600" dirty="0"/>
              <a:t>shops</a:t>
            </a:r>
          </a:p>
          <a:p>
            <a:r>
              <a:rPr lang="en-US" sz="2600" dirty="0"/>
              <a:t>movie theaters</a:t>
            </a:r>
          </a:p>
        </p:txBody>
      </p:sp>
    </p:spTree>
    <p:extLst>
      <p:ext uri="{BB962C8B-B14F-4D97-AF65-F5344CB8AC3E}">
        <p14:creationId xmlns:p14="http://schemas.microsoft.com/office/powerpoint/2010/main" val="27061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DF9D4-64FE-2A2A-430D-B5BE633C80F5}"/>
              </a:ext>
            </a:extLst>
          </p:cNvPr>
          <p:cNvSpPr txBox="1"/>
          <p:nvPr/>
        </p:nvSpPr>
        <p:spPr>
          <a:xfrm>
            <a:off x="0" y="582067"/>
            <a:ext cx="911762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Hi, James. Do you think it's better to live in the city or the country?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Hi, Annie. I think it's better to live in the country.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Really?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Because there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lots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country.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Yes, but it's boring. I want to live in the city because there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lots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 to 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Really? 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too much noise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city, and there isn't enough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That's true, but there are lots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cafes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city.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Yes, but I still prefer the country. I want to live there when I'm older.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879F5-8B32-8AB4-B7DF-3D2B1269DC55}"/>
              </a:ext>
            </a:extLst>
          </p:cNvPr>
          <p:cNvSpPr txBox="1"/>
          <p:nvPr/>
        </p:nvSpPr>
        <p:spPr>
          <a:xfrm>
            <a:off x="9117623" y="2288067"/>
            <a:ext cx="3074376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are – animals </a:t>
            </a:r>
          </a:p>
          <a:p>
            <a:endParaRPr lang="en-US" sz="2800" dirty="0"/>
          </a:p>
          <a:p>
            <a:r>
              <a:rPr lang="en-US" sz="2800" dirty="0"/>
              <a:t>are – things to do</a:t>
            </a:r>
          </a:p>
          <a:p>
            <a:r>
              <a:rPr lang="en-US" sz="2800" dirty="0"/>
              <a:t>is too much noise</a:t>
            </a:r>
          </a:p>
          <a:p>
            <a:r>
              <a:rPr lang="en-US" sz="2800" dirty="0"/>
              <a:t>nature</a:t>
            </a:r>
          </a:p>
          <a:p>
            <a:r>
              <a:rPr lang="en-US" sz="2800" dirty="0"/>
              <a:t>markets</a:t>
            </a:r>
          </a:p>
          <a:p>
            <a:r>
              <a:rPr lang="en-US" sz="2800" dirty="0"/>
              <a:t>cafés</a:t>
            </a:r>
          </a:p>
        </p:txBody>
      </p:sp>
    </p:spTree>
    <p:extLst>
      <p:ext uri="{BB962C8B-B14F-4D97-AF65-F5344CB8AC3E}">
        <p14:creationId xmlns:p14="http://schemas.microsoft.com/office/powerpoint/2010/main" val="58365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526" y="158806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0442" y="552741"/>
            <a:ext cx="10117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IS IT BETTER TO LIVE IN THE CITY OR THE COUNTRY?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0442" y="1207558"/>
            <a:ext cx="986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In threes: Compare the points below, and say which place you think is better to live in and why.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763" y="582607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641A4-0C05-5E38-C1F9-671DEDDD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47" y="2363346"/>
            <a:ext cx="9104064" cy="38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0517D-EB15-3C52-9636-D525D203FD29}"/>
              </a:ext>
            </a:extLst>
          </p:cNvPr>
          <p:cNvSpPr txBox="1"/>
          <p:nvPr/>
        </p:nvSpPr>
        <p:spPr>
          <a:xfrm>
            <a:off x="2466243" y="483549"/>
            <a:ext cx="8225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Useful expressions for polite disagreement.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00D1F-A8FA-6307-D2CA-66137EEF5E58}"/>
              </a:ext>
            </a:extLst>
          </p:cNvPr>
          <p:cNvSpPr txBox="1"/>
          <p:nvPr/>
        </p:nvSpPr>
        <p:spPr>
          <a:xfrm>
            <a:off x="2466244" y="942708"/>
            <a:ext cx="7259514" cy="543174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 see what you’re saying but I think…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That’s true, but I have to say I disagree.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I’m sorry but I have to disagree with you.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I’m not sure I agree with you on…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I’m afraid I disagree.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I’m sorry but I don’t agree.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 don’t see it that way.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I’m sorry but I disagree with you on this.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5"/>
                </a:solidFill>
              </a:rPr>
              <a:t>I have a completely different opinion on that.</a:t>
            </a:r>
          </a:p>
        </p:txBody>
      </p:sp>
    </p:spTree>
    <p:extLst>
      <p:ext uri="{BB962C8B-B14F-4D97-AF65-F5344CB8AC3E}">
        <p14:creationId xmlns:p14="http://schemas.microsoft.com/office/powerpoint/2010/main" val="140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E90648E-5838-1985-5DB3-C2E3BF3B141F}"/>
              </a:ext>
            </a:extLst>
          </p:cNvPr>
          <p:cNvSpPr/>
          <p:nvPr/>
        </p:nvSpPr>
        <p:spPr>
          <a:xfrm>
            <a:off x="852854" y="1116622"/>
            <a:ext cx="4448908" cy="1600200"/>
          </a:xfrm>
          <a:prstGeom prst="wedgeRoundRectCallout">
            <a:avLst>
              <a:gd name="adj1" fmla="val 52487"/>
              <a:gd name="adj2" fmla="val 8337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I would like to live in the country because there is lots of nature.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62BF32A-60AA-CEE6-0E28-85DF70B012AF}"/>
              </a:ext>
            </a:extLst>
          </p:cNvPr>
          <p:cNvSpPr/>
          <p:nvPr/>
        </p:nvSpPr>
        <p:spPr>
          <a:xfrm>
            <a:off x="958362" y="3596056"/>
            <a:ext cx="4448908" cy="1600200"/>
          </a:xfrm>
          <a:prstGeom prst="wedgeRoundRectCallout">
            <a:avLst>
              <a:gd name="adj1" fmla="val 61183"/>
              <a:gd name="adj2" fmla="val 8612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Yes, but there is too much 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</a:rPr>
              <a:t>noise in the city…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5D67E0-47CB-B78E-0D8B-BF4B9B7C8FAB}"/>
              </a:ext>
            </a:extLst>
          </p:cNvPr>
          <p:cNvSpPr/>
          <p:nvPr/>
        </p:nvSpPr>
        <p:spPr>
          <a:xfrm>
            <a:off x="6456483" y="2154116"/>
            <a:ext cx="5228493" cy="2382715"/>
          </a:xfrm>
          <a:prstGeom prst="wedgeRoundRectCallout">
            <a:avLst>
              <a:gd name="adj1" fmla="val -51102"/>
              <a:gd name="adj2" fmla="val 765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That's true, but the country is boring, and there isn't enough entertainment like shopping malls. I'd prefer to live in the city.</a:t>
            </a:r>
          </a:p>
        </p:txBody>
      </p:sp>
    </p:spTree>
    <p:extLst>
      <p:ext uri="{BB962C8B-B14F-4D97-AF65-F5344CB8AC3E}">
        <p14:creationId xmlns:p14="http://schemas.microsoft.com/office/powerpoint/2010/main" val="332197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37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441939" y="2117453"/>
            <a:ext cx="9389189" cy="338155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think it is better to live in the country because there is a lot of fresh air and it’s close to nature. However, there aren’t many things to do for fun and the facilities are not modern.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4A2A3-33E2-EF46-7994-15F593284439}"/>
              </a:ext>
            </a:extLst>
          </p:cNvPr>
          <p:cNvSpPr txBox="1"/>
          <p:nvPr/>
        </p:nvSpPr>
        <p:spPr>
          <a:xfrm>
            <a:off x="1828191" y="492790"/>
            <a:ext cx="103908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In your group, choose the two best and worst things about life in the city and life in the country, and present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1081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9308" y="16560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9308" y="265088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9308" y="46405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9308" y="563540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9308" y="364572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79308" y="66120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237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5197" y="653792"/>
            <a:ext cx="899161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2 advantages and 2 disadvantages of living in the country/city.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65DF0-C4EC-E433-EF8F-6B14A31F5C1D}"/>
              </a:ext>
            </a:extLst>
          </p:cNvPr>
          <p:cNvSpPr txBox="1"/>
          <p:nvPr/>
        </p:nvSpPr>
        <p:spPr>
          <a:xfrm>
            <a:off x="958362" y="2417885"/>
            <a:ext cx="10392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5"/>
                </a:solidFill>
              </a:rPr>
              <a:t>Examples</a:t>
            </a:r>
            <a:r>
              <a:rPr lang="en-US" sz="3200" dirty="0">
                <a:solidFill>
                  <a:schemeClr val="accent5"/>
                </a:solidFill>
              </a:rPr>
              <a:t>: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There are many kinds of entertainment in the city.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The facilities in the city are very modern.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There are too many vehicles on the streets during rush hours.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There is not enough room for all people to live. 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Pronouncing the /tʃ/  sound.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906263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living in the country and the city.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saying the /tʃ/ sound.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18 &amp; 19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talk about </a:t>
            </a:r>
            <a:r>
              <a:rPr lang="en-US" sz="3600" i="1" dirty="0">
                <a:solidFill>
                  <a:srgbClr val="0070C0"/>
                </a:solidFill>
              </a:rPr>
              <a:t>life in the country and the city</a:t>
            </a:r>
            <a:r>
              <a:rPr lang="en-US" sz="3600" dirty="0">
                <a:solidFill>
                  <a:srgbClr val="0070C0"/>
                </a:solidFill>
              </a:rPr>
              <a:t>, using </a:t>
            </a:r>
            <a:r>
              <a:rPr lang="en-US" sz="3600" i="1" dirty="0">
                <a:solidFill>
                  <a:srgbClr val="0070C0"/>
                </a:solidFill>
              </a:rPr>
              <a:t>quantifiers with countable and uncountable nouns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politely disagreeing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3" y="379562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3525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s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ool          B.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ild             C.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air               D. </a:t>
            </a:r>
            <a:r>
              <a:rPr lang="en-US" sz="3600" u="sng" dirty="0">
                <a:solidFill>
                  <a:prstClr val="black"/>
                </a:solidFill>
              </a:rPr>
              <a:t>ch</a:t>
            </a:r>
            <a:r>
              <a:rPr lang="en-US" sz="3600" dirty="0">
                <a:solidFill>
                  <a:prstClr val="black"/>
                </a:solidFill>
              </a:rPr>
              <a:t>ore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skuːl</a:t>
            </a:r>
            <a:r>
              <a:rPr lang="en-US" sz="3600" dirty="0">
                <a:solidFill>
                  <a:srgbClr val="FF0000"/>
                </a:solidFill>
              </a:rPr>
              <a:t>/              /</a:t>
            </a:r>
            <a:r>
              <a:rPr lang="en-US" sz="3600" dirty="0" err="1">
                <a:solidFill>
                  <a:srgbClr val="FF0000"/>
                </a:solidFill>
              </a:rPr>
              <a:t>tʃaɪld</a:t>
            </a:r>
            <a:r>
              <a:rPr lang="en-US" sz="3600" dirty="0">
                <a:solidFill>
                  <a:srgbClr val="FF0000"/>
                </a:solidFill>
              </a:rPr>
              <a:t>/              /</a:t>
            </a:r>
            <a:r>
              <a:rPr lang="en-US" sz="3600" dirty="0" err="1">
                <a:solidFill>
                  <a:srgbClr val="FF0000"/>
                </a:solidFill>
              </a:rPr>
              <a:t>tʃer</a:t>
            </a:r>
            <a:r>
              <a:rPr lang="en-US" sz="3600" dirty="0">
                <a:solidFill>
                  <a:srgbClr val="FF0000"/>
                </a:solidFill>
              </a:rPr>
              <a:t>/                   /</a:t>
            </a:r>
            <a:r>
              <a:rPr lang="en-US" sz="3600" dirty="0" err="1">
                <a:solidFill>
                  <a:srgbClr val="FF0000"/>
                </a:solidFill>
              </a:rPr>
              <a:t>tʃɔːr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peace          B. bread            C. meat               D. beach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/</a:t>
            </a:r>
            <a:r>
              <a:rPr lang="en-US" sz="3600" dirty="0" err="1">
                <a:solidFill>
                  <a:srgbClr val="FF0000"/>
                </a:solidFill>
              </a:rPr>
              <a:t>piːs</a:t>
            </a:r>
            <a:r>
              <a:rPr lang="en-US" sz="3600" dirty="0">
                <a:solidFill>
                  <a:srgbClr val="FF0000"/>
                </a:solidFill>
              </a:rPr>
              <a:t>/               /bred/                /</a:t>
            </a:r>
            <a:r>
              <a:rPr lang="en-US" sz="3600" dirty="0" err="1">
                <a:solidFill>
                  <a:srgbClr val="FF0000"/>
                </a:solidFill>
              </a:rPr>
              <a:t>miːt</a:t>
            </a:r>
            <a:r>
              <a:rPr lang="en-US" sz="3600" dirty="0">
                <a:solidFill>
                  <a:srgbClr val="FF0000"/>
                </a:solidFill>
              </a:rPr>
              <a:t>/                 /</a:t>
            </a:r>
            <a:r>
              <a:rPr lang="en-US" sz="3600" dirty="0" err="1">
                <a:solidFill>
                  <a:srgbClr val="FF0000"/>
                </a:solidFill>
              </a:rPr>
              <a:t>biːtʃ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nature         B. nation          C. fashion           D. bacon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neɪtʃər</a:t>
            </a:r>
            <a:r>
              <a:rPr lang="en-US" sz="3600" dirty="0">
                <a:solidFill>
                  <a:srgbClr val="FF0000"/>
                </a:solidFill>
              </a:rPr>
              <a:t>/       /ˈ</a:t>
            </a:r>
            <a:r>
              <a:rPr lang="en-US" sz="3600" dirty="0" err="1">
                <a:solidFill>
                  <a:srgbClr val="FF0000"/>
                </a:solidFill>
              </a:rPr>
              <a:t>neɪʃən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fæʃən</a:t>
            </a:r>
            <a:r>
              <a:rPr lang="en-US" sz="3600" dirty="0">
                <a:solidFill>
                  <a:srgbClr val="FF0000"/>
                </a:solidFill>
              </a:rPr>
              <a:t>/             /ˈ</a:t>
            </a:r>
            <a:r>
              <a:rPr lang="en-US" sz="3600" dirty="0" err="1">
                <a:solidFill>
                  <a:srgbClr val="FF0000"/>
                </a:solidFill>
              </a:rPr>
              <a:t>beɪkən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3822" y="177787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6151" y="283822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59693" y="390205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75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652289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vehicle      B. library       C. pollution          D. hospital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viːəkəl</a:t>
            </a:r>
            <a:r>
              <a:rPr lang="en-US" sz="3600" dirty="0">
                <a:solidFill>
                  <a:srgbClr val="FF0000"/>
                </a:solidFill>
              </a:rPr>
              <a:t>/           /ˈ</a:t>
            </a:r>
            <a:r>
              <a:rPr lang="en-US" sz="3600" dirty="0" err="1">
                <a:solidFill>
                  <a:srgbClr val="FF0000"/>
                </a:solidFill>
              </a:rPr>
              <a:t>laɪbreri</a:t>
            </a:r>
            <a:r>
              <a:rPr lang="en-US" sz="3600" dirty="0">
                <a:solidFill>
                  <a:srgbClr val="FF0000"/>
                </a:solidFill>
              </a:rPr>
              <a:t>/            /</a:t>
            </a:r>
            <a:r>
              <a:rPr lang="en-US" sz="3600" dirty="0" err="1">
                <a:solidFill>
                  <a:srgbClr val="FF0000"/>
                </a:solidFill>
              </a:rPr>
              <a:t>pəˈluːʃən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hɑːspɪtəl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>
                <a:solidFill>
                  <a:prstClr val="black"/>
                </a:solidFill>
              </a:rPr>
              <a:t>2. A. theater     B. animal       C. computer         D. vegetable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/</a:t>
            </a:r>
            <a:r>
              <a:rPr lang="el-GR" sz="3600" dirty="0">
                <a:solidFill>
                  <a:srgbClr val="FF0000"/>
                </a:solidFill>
              </a:rPr>
              <a:t>ˈθ</a:t>
            </a:r>
            <a:r>
              <a:rPr lang="en-US" sz="3600" dirty="0" err="1">
                <a:solidFill>
                  <a:srgbClr val="FF0000"/>
                </a:solidFill>
              </a:rPr>
              <a:t>ɪətər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ænɪməl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kəmˈpjuːtər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vedʒtəbəl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facility      B. activity      C. environment    D. transportation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/</a:t>
            </a:r>
            <a:r>
              <a:rPr lang="en-US" sz="3600" dirty="0" err="1">
                <a:solidFill>
                  <a:srgbClr val="FF0000"/>
                </a:solidFill>
              </a:rPr>
              <a:t>fəˈsɪləti</a:t>
            </a:r>
            <a:r>
              <a:rPr lang="en-US" sz="3600" dirty="0">
                <a:solidFill>
                  <a:srgbClr val="FF0000"/>
                </a:solidFill>
              </a:rPr>
              <a:t>/       /</a:t>
            </a:r>
            <a:r>
              <a:rPr lang="en-US" sz="3600" dirty="0" err="1">
                <a:solidFill>
                  <a:srgbClr val="FF0000"/>
                </a:solidFill>
              </a:rPr>
              <a:t>ækˈtɪvəti</a:t>
            </a:r>
            <a:r>
              <a:rPr lang="en-US" sz="3600" dirty="0">
                <a:solidFill>
                  <a:srgbClr val="FF0000"/>
                </a:solidFill>
              </a:rPr>
              <a:t>/    /</a:t>
            </a:r>
            <a:r>
              <a:rPr lang="en-US" sz="3600" dirty="0" err="1">
                <a:solidFill>
                  <a:srgbClr val="FF0000"/>
                </a:solidFill>
              </a:rPr>
              <a:t>ɪnˈvaɪrənmənt</a:t>
            </a:r>
            <a:r>
              <a:rPr lang="en-US" sz="3600" dirty="0">
                <a:solidFill>
                  <a:srgbClr val="FF0000"/>
                </a:solidFill>
              </a:rPr>
              <a:t>/   /</a:t>
            </a:r>
            <a:r>
              <a:rPr lang="en-US" sz="3600" dirty="0" err="1">
                <a:solidFill>
                  <a:srgbClr val="FF0000"/>
                </a:solidFill>
              </a:rPr>
              <a:t>trænspɔ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teɪʃən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2952225" y="219427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1649" y="332327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43668" y="4484780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36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B5C9D4-9627-2D42-E896-27E6E3E55621}"/>
              </a:ext>
            </a:extLst>
          </p:cNvPr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0F117-ACD0-8121-EB14-9F0971494BE0}"/>
              </a:ext>
            </a:extLst>
          </p:cNvPr>
          <p:cNvSpPr/>
          <p:nvPr/>
        </p:nvSpPr>
        <p:spPr>
          <a:xfrm>
            <a:off x="3353183" y="612475"/>
            <a:ext cx="6402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Pronunciation of  the /tʃ/ 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20327-FD7A-70AC-11A9-B791F1598549}"/>
              </a:ext>
            </a:extLst>
          </p:cNvPr>
          <p:cNvSpPr txBox="1"/>
          <p:nvPr/>
        </p:nvSpPr>
        <p:spPr>
          <a:xfrm>
            <a:off x="289063" y="1526717"/>
            <a:ext cx="41510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/tʃ/ is the voiceless consonant sound.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To make this sound, begin to make /t/, then move your tongue back and away from the roof of the mouth as you say /ʃ/.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86D34-1AA7-C171-7D87-F85FED1B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99" y="1659256"/>
            <a:ext cx="7259063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8399" y="1361210"/>
            <a:ext cx="360433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Mu</a:t>
            </a:r>
            <a:r>
              <a:rPr lang="en-US" sz="3200" u="sng" dirty="0">
                <a:solidFill>
                  <a:srgbClr val="0070C0"/>
                </a:solidFill>
              </a:rPr>
              <a:t>ch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Na</a:t>
            </a:r>
            <a:r>
              <a:rPr lang="en-US" sz="3200" u="sng" dirty="0">
                <a:solidFill>
                  <a:srgbClr val="0070C0"/>
                </a:solidFill>
              </a:rPr>
              <a:t>t</a:t>
            </a:r>
            <a:r>
              <a:rPr lang="en-US" sz="3200" dirty="0">
                <a:solidFill>
                  <a:srgbClr val="0070C0"/>
                </a:solidFill>
              </a:rPr>
              <a:t>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9994" y="1464500"/>
            <a:ext cx="137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/mʌtʃ/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9994" y="2211413"/>
            <a:ext cx="192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neɪtʃər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F16FD-5F8A-6229-B264-E272DC2B3AE2}"/>
              </a:ext>
            </a:extLst>
          </p:cNvPr>
          <p:cNvSpPr/>
          <p:nvPr/>
        </p:nvSpPr>
        <p:spPr>
          <a:xfrm>
            <a:off x="2224454" y="614297"/>
            <a:ext cx="976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Listen to the words and focus on the underlined letters.</a:t>
            </a:r>
          </a:p>
        </p:txBody>
      </p:sp>
      <p:pic>
        <p:nvPicPr>
          <p:cNvPr id="11" name="CD1 TRACK 18">
            <a:hlinkClick r:id="" action="ppaction://media"/>
            <a:extLst>
              <a:ext uri="{FF2B5EF4-FFF2-40B4-BE49-F238E27FC236}">
                <a16:creationId xmlns:a16="http://schemas.microsoft.com/office/drawing/2014/main" id="{76ECA390-E052-5DBF-C891-D71F5FE0A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3823" y="1524666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51D2D0-0CC4-6848-0CE0-8AC0DCEC88CA}"/>
              </a:ext>
            </a:extLst>
          </p:cNvPr>
          <p:cNvSpPr txBox="1"/>
          <p:nvPr/>
        </p:nvSpPr>
        <p:spPr>
          <a:xfrm>
            <a:off x="2224454" y="2899478"/>
            <a:ext cx="10029092" cy="37455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70C0"/>
                </a:solidFill>
              </a:rPr>
              <a:t>More example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Teacher   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tiːtʃər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Child  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tʃaɪld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Chips 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tʃɪps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Catch   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kætʃ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Change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tʃeɪndʒ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Chicken    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tʃɪkɪn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1250</Words>
  <Application>Microsoft Office PowerPoint</Application>
  <PresentationFormat>Widescreen</PresentationFormat>
  <Paragraphs>142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Administrator</cp:lastModifiedBy>
  <cp:revision>97</cp:revision>
  <dcterms:created xsi:type="dcterms:W3CDTF">2023-02-01T04:45:54Z</dcterms:created>
  <dcterms:modified xsi:type="dcterms:W3CDTF">2025-10-10T03:45:00Z</dcterms:modified>
</cp:coreProperties>
</file>